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677" r:id="rId2"/>
    <p:sldId id="678" r:id="rId3"/>
    <p:sldId id="515" r:id="rId4"/>
    <p:sldId id="270" r:id="rId5"/>
    <p:sldId id="276" r:id="rId6"/>
    <p:sldId id="273" r:id="rId7"/>
    <p:sldId id="673" r:id="rId8"/>
    <p:sldId id="665" r:id="rId9"/>
    <p:sldId id="664" r:id="rId10"/>
    <p:sldId id="668" r:id="rId11"/>
    <p:sldId id="586" r:id="rId12"/>
    <p:sldId id="587" r:id="rId13"/>
    <p:sldId id="588" r:id="rId14"/>
    <p:sldId id="589" r:id="rId15"/>
    <p:sldId id="590" r:id="rId16"/>
    <p:sldId id="591" r:id="rId17"/>
    <p:sldId id="592" r:id="rId18"/>
    <p:sldId id="593" r:id="rId19"/>
    <p:sldId id="594" r:id="rId20"/>
    <p:sldId id="676" r:id="rId21"/>
    <p:sldId id="669" r:id="rId22"/>
    <p:sldId id="642" r:id="rId23"/>
    <p:sldId id="643" r:id="rId24"/>
    <p:sldId id="644" r:id="rId25"/>
    <p:sldId id="645" r:id="rId26"/>
    <p:sldId id="646" r:id="rId27"/>
    <p:sldId id="601" r:id="rId28"/>
    <p:sldId id="602" r:id="rId29"/>
    <p:sldId id="670" r:id="rId30"/>
    <p:sldId id="604" r:id="rId31"/>
    <p:sldId id="605" r:id="rId32"/>
    <p:sldId id="606" r:id="rId33"/>
    <p:sldId id="675" r:id="rId34"/>
    <p:sldId id="607" r:id="rId35"/>
    <p:sldId id="671" r:id="rId36"/>
    <p:sldId id="672" r:id="rId37"/>
    <p:sldId id="608" r:id="rId38"/>
    <p:sldId id="609" r:id="rId39"/>
  </p:sldIdLst>
  <p:sldSz cx="9144000" cy="6858000" type="screen4x3"/>
  <p:notesSz cx="6934200" cy="9220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>
          <p15:clr>
            <a:srgbClr val="A4A3A4"/>
          </p15:clr>
        </p15:guide>
        <p15:guide id="2" pos="218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A8487"/>
    <a:srgbClr val="1C5A61"/>
    <a:srgbClr val="0C6D9C"/>
    <a:srgbClr val="CC3300"/>
    <a:srgbClr val="F5F5F5"/>
    <a:srgbClr val="F4F4F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71" autoAdjust="0"/>
    <p:restoredTop sz="94551" autoAdjust="0"/>
  </p:normalViewPr>
  <p:slideViewPr>
    <p:cSldViewPr>
      <p:cViewPr varScale="1">
        <p:scale>
          <a:sx n="72" d="100"/>
          <a:sy n="72" d="100"/>
        </p:scale>
        <p:origin x="1090" y="43"/>
      </p:cViewPr>
      <p:guideLst>
        <p:guide orient="horz" pos="2160"/>
        <p:guide pos="273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4972"/>
    </p:cViewPr>
  </p:sorterViewPr>
  <p:notesViewPr>
    <p:cSldViewPr>
      <p:cViewPr varScale="1">
        <p:scale>
          <a:sx n="83" d="100"/>
          <a:sy n="83" d="100"/>
        </p:scale>
        <p:origin x="-840" y="-66"/>
      </p:cViewPr>
      <p:guideLst>
        <p:guide orient="horz" pos="2905"/>
        <p:guide pos="218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0.xml"/><Relationship Id="rId13" Type="http://schemas.openxmlformats.org/officeDocument/2006/relationships/slide" Target="slides/slide27.xml"/><Relationship Id="rId3" Type="http://schemas.openxmlformats.org/officeDocument/2006/relationships/slide" Target="slides/slide15.xml"/><Relationship Id="rId7" Type="http://schemas.openxmlformats.org/officeDocument/2006/relationships/slide" Target="slides/slide19.xml"/><Relationship Id="rId12" Type="http://schemas.openxmlformats.org/officeDocument/2006/relationships/slide" Target="slides/slide26.xml"/><Relationship Id="rId2" Type="http://schemas.openxmlformats.org/officeDocument/2006/relationships/slide" Target="slides/slide10.xml"/><Relationship Id="rId1" Type="http://schemas.openxmlformats.org/officeDocument/2006/relationships/slide" Target="slides/slide8.xml"/><Relationship Id="rId6" Type="http://schemas.openxmlformats.org/officeDocument/2006/relationships/slide" Target="slides/slide18.xml"/><Relationship Id="rId11" Type="http://schemas.openxmlformats.org/officeDocument/2006/relationships/slide" Target="slides/slide24.xml"/><Relationship Id="rId5" Type="http://schemas.openxmlformats.org/officeDocument/2006/relationships/slide" Target="slides/slide17.xml"/><Relationship Id="rId15" Type="http://schemas.openxmlformats.org/officeDocument/2006/relationships/slide" Target="slides/slide30.xml"/><Relationship Id="rId10" Type="http://schemas.openxmlformats.org/officeDocument/2006/relationships/slide" Target="slides/slide23.xml"/><Relationship Id="rId4" Type="http://schemas.openxmlformats.org/officeDocument/2006/relationships/slide" Target="slides/slide16.xml"/><Relationship Id="rId9" Type="http://schemas.openxmlformats.org/officeDocument/2006/relationships/slide" Target="slides/slide22.xml"/><Relationship Id="rId14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540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379913"/>
            <a:ext cx="5087937" cy="414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904" tIns="47955" rIns="95904" bIns="479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16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700088"/>
            <a:ext cx="4587875" cy="344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327074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 txBox="1"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itchFamily="18" charset="0"/>
                <a:ea typeface="ＭＳ Ｐゴシック" pitchFamily="34" charset="-128"/>
              </a:rPr>
              <a:t>Have class break into groups and invent clustering algorithms.</a:t>
            </a:r>
          </a:p>
        </p:txBody>
      </p:sp>
    </p:spTree>
    <p:extLst>
      <p:ext uri="{BB962C8B-B14F-4D97-AF65-F5344CB8AC3E}">
        <p14:creationId xmlns:p14="http://schemas.microsoft.com/office/powerpoint/2010/main" val="3891032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3738"/>
            <a:ext cx="4605337" cy="3454400"/>
          </a:xfrm>
          <a:solidFill>
            <a:srgbClr val="FFFFFF"/>
          </a:solidFill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9913"/>
            <a:ext cx="5086350" cy="41465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719" tIns="45356" rIns="90719" bIns="4535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02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 txBox="1"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itchFamily="18" charset="0"/>
                <a:ea typeface="ＭＳ Ｐゴシック" pitchFamily="34" charset="-128"/>
              </a:rPr>
              <a:t>Have class break into groups and invent clustering algorithms.</a:t>
            </a:r>
          </a:p>
        </p:txBody>
      </p:sp>
    </p:spTree>
    <p:extLst>
      <p:ext uri="{BB962C8B-B14F-4D97-AF65-F5344CB8AC3E}">
        <p14:creationId xmlns:p14="http://schemas.microsoft.com/office/powerpoint/2010/main" val="225740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0284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78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152400"/>
            <a:ext cx="2085975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10288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520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8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143000"/>
            <a:ext cx="408305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810000"/>
            <a:ext cx="408305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931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8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148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33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53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109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112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108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02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687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569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28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1143000"/>
            <a:ext cx="83185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 Third Level</a:t>
            </a:r>
          </a:p>
        </p:txBody>
      </p:sp>
      <p:grpSp>
        <p:nvGrpSpPr>
          <p:cNvPr id="1028" name="Group 16"/>
          <p:cNvGrpSpPr>
            <a:grpSpLocks/>
          </p:cNvGrpSpPr>
          <p:nvPr userDrawn="1"/>
        </p:nvGrpSpPr>
        <p:grpSpPr bwMode="auto">
          <a:xfrm>
            <a:off x="304800" y="838200"/>
            <a:ext cx="8534400" cy="152400"/>
            <a:chOff x="264" y="788"/>
            <a:chExt cx="5232" cy="124"/>
          </a:xfrm>
        </p:grpSpPr>
        <p:sp>
          <p:nvSpPr>
            <p:cNvPr id="1030" name="Rectangle 17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1" name="Rectangle 18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411162" y="6551711"/>
            <a:ext cx="8732837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>
                <a:latin typeface="Arial" pitchFamily="34" charset="0"/>
              </a:rPr>
              <a:t>9/26/24</a:t>
            </a:r>
            <a:r>
              <a:rPr lang="en-US" baseline="0">
                <a:latin typeface="Arial" pitchFamily="34" charset="0"/>
              </a:rPr>
              <a:t>                        </a:t>
            </a:r>
            <a:r>
              <a:rPr lang="en-US" dirty="0">
                <a:latin typeface="Arial" pitchFamily="34" charset="0"/>
              </a:rPr>
              <a:t>Introduction to Data Mining,</a:t>
            </a:r>
            <a:r>
              <a:rPr lang="en-US" baseline="0" dirty="0">
                <a:latin typeface="Arial" pitchFamily="34" charset="0"/>
              </a:rPr>
              <a:t> 2</a:t>
            </a:r>
            <a:r>
              <a:rPr lang="en-US" baseline="30000" dirty="0">
                <a:latin typeface="Arial" pitchFamily="34" charset="0"/>
              </a:rPr>
              <a:t>nd</a:t>
            </a:r>
            <a:r>
              <a:rPr lang="en-US" baseline="0" dirty="0">
                <a:latin typeface="Arial" pitchFamily="34" charset="0"/>
              </a:rPr>
              <a:t> Edition</a:t>
            </a:r>
            <a:r>
              <a:rPr lang="en-US" dirty="0">
                <a:latin typeface="Arial" pitchFamily="34" charset="0"/>
              </a:rPr>
              <a:t> 		                                    </a:t>
            </a:r>
            <a:fld id="{223BB232-E4C6-4DE5-AAB0-9F2D87481F8B}" type="slidenum">
              <a:rPr lang="en-US">
                <a:latin typeface="Arial" pitchFamily="34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5000"/>
        <a:buFont typeface="Monotype Sort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Ward's_method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Minimum_spanning_tree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displayr.com/what-is-dendrogra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8" y="304801"/>
            <a:ext cx="8150225" cy="5334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News October 1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30188" y="1066800"/>
            <a:ext cx="8913812" cy="6971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altLang="en-US" sz="2200" b="1" dirty="0"/>
              <a:t> It is not acceptable that more than 50% of the students in the cours</a:t>
            </a:r>
            <a:r>
              <a:rPr lang="en-US" altLang="en-US" sz="2200" dirty="0"/>
              <a:t>e show up 10-30 minutes late for the lecture!</a:t>
            </a:r>
            <a:endParaRPr lang="en-US" altLang="en-US" sz="22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altLang="en-US" sz="2200" dirty="0"/>
              <a:t>The first COSC 6335 exam has been scheduled for Th., Oct. 10! More details will be discussed on the Oct. 3 class!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altLang="en-US" sz="2200" b="1" dirty="0"/>
              <a:t> Begin working on Task2; it is due on October 14 in </a:t>
            </a:r>
            <a:r>
              <a:rPr lang="en-US" altLang="en-US" sz="2200" b="1" dirty="0" err="1"/>
              <a:t>Kritik</a:t>
            </a:r>
            <a:r>
              <a:rPr lang="en-US" altLang="en-US" sz="2200" b="1" dirty="0"/>
              <a:t>. The will be Task2 Q&amp;A in the October 3 lecture.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altLang="en-US" sz="2200" dirty="0"/>
              <a:t>Task3 has been posted; it is an individual non-peer reviewed task which is due end of October and which centers on clustering. You can already start working on it!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altLang="en-US" sz="2200" dirty="0"/>
              <a:t>There will be more discussions on DBSCAN and a demo of clustering algorithms in the Oct. </a:t>
            </a:r>
            <a:r>
              <a:rPr lang="en-US" altLang="en-US" sz="2200"/>
              <a:t>4 </a:t>
            </a:r>
            <a:r>
              <a:rPr lang="en-US" altLang="en-US" sz="2200" dirty="0"/>
              <a:t>lecture.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altLang="en-US" sz="2200" dirty="0"/>
              <a:t>The GHC Task of Group F has been posted; they will present on October 3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altLang="en-US" sz="2200" dirty="0"/>
              <a:t>Today: 1. EM 2. Hierarchical Clustering 3. Cluster Evaluation </a:t>
            </a:r>
          </a:p>
          <a:p>
            <a:pPr marL="38274625" lvl="1" indent="-342900">
              <a:buFont typeface="Wingdings" panose="05000000000000000000" pitchFamily="2" charset="2"/>
              <a:buChar char="q"/>
            </a:pPr>
            <a:endParaRPr lang="en-US" altLang="en-US" sz="2200" dirty="0"/>
          </a:p>
          <a:p>
            <a:pPr marL="38274625" lvl="1" indent="-342900">
              <a:buFont typeface="Wingdings" panose="05000000000000000000" pitchFamily="2" charset="2"/>
              <a:buChar char="q"/>
            </a:pPr>
            <a:endParaRPr lang="en-US" altLang="en-US" sz="2200" dirty="0"/>
          </a:p>
          <a:p>
            <a:pPr marL="38274625" lvl="1" indent="-342900">
              <a:buFont typeface="Wingdings" panose="05000000000000000000" pitchFamily="2" charset="2"/>
              <a:buChar char="q"/>
            </a:pPr>
            <a:endParaRPr lang="en-US" altLang="en-US" sz="2300" dirty="0"/>
          </a:p>
          <a:p>
            <a:pPr marL="38274625" lvl="1" indent="-342900">
              <a:buFont typeface="Wingdings" panose="05000000000000000000" pitchFamily="2" charset="2"/>
              <a:buChar char="q"/>
            </a:pPr>
            <a:endParaRPr lang="en-US" alt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7428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/>
              <a:t>Agglomerative Clustering Algorithm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1143000"/>
            <a:ext cx="8001000" cy="5181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/>
              <a:t>Most popular hierarchical clustering technique</a:t>
            </a:r>
          </a:p>
          <a:p>
            <a:pPr marL="2209800" lvl="4" indent="-381000">
              <a:lnSpc>
                <a:spcPct val="90000"/>
              </a:lnSpc>
            </a:pPr>
            <a:endParaRPr lang="en-US" altLang="en-US" sz="800" dirty="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/>
              <a:t>Basic algorithm is straightforward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n-US" altLang="en-US" sz="2000" dirty="0"/>
              <a:t>Compute the proximity matrix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n-US" altLang="en-US" sz="2000" dirty="0"/>
              <a:t>Let each data point be a cluster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n-US" altLang="en-US" sz="2000" b="1" dirty="0"/>
              <a:t>Repeat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altLang="en-US" sz="2000" dirty="0"/>
              <a:t>	Merge the two closest clusters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altLang="en-US" sz="2000" dirty="0"/>
              <a:t>	Update the proximity matrix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n-US" altLang="en-US" sz="2000" b="1" dirty="0"/>
              <a:t>Until</a:t>
            </a:r>
            <a:r>
              <a:rPr lang="en-US" altLang="en-US" sz="2000" dirty="0"/>
              <a:t> only a single cluster remains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altLang="en-US" sz="1000" dirty="0"/>
              <a:t>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/>
              <a:t>Key operation is the computation of the proximity of two clusters</a:t>
            </a:r>
          </a:p>
          <a:p>
            <a:pPr marL="4826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/>
              <a:t>Different approaches to defining the distance between clusters distinguish the different algorithms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Starting Situation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Start with clusters of individual points and a proximity matrix</a:t>
            </a:r>
          </a:p>
          <a:p>
            <a:pPr lvl="1"/>
            <a:endParaRPr lang="en-US" altLang="en-US"/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685800" y="44037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2743200" y="5470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1600200" y="3565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1447800" y="53181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3124200" y="3565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1600200" y="29559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457200" y="4708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1828800" y="53181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08" name="Oval 12"/>
          <p:cNvSpPr>
            <a:spLocks noChangeArrowheads="1"/>
          </p:cNvSpPr>
          <p:nvPr/>
        </p:nvSpPr>
        <p:spPr bwMode="auto">
          <a:xfrm>
            <a:off x="3124200" y="5089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09" name="Oval 13"/>
          <p:cNvSpPr>
            <a:spLocks noChangeArrowheads="1"/>
          </p:cNvSpPr>
          <p:nvPr/>
        </p:nvSpPr>
        <p:spPr bwMode="auto">
          <a:xfrm>
            <a:off x="2133600" y="30321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10" name="Oval 14"/>
          <p:cNvSpPr>
            <a:spLocks noChangeArrowheads="1"/>
          </p:cNvSpPr>
          <p:nvPr/>
        </p:nvSpPr>
        <p:spPr bwMode="auto">
          <a:xfrm>
            <a:off x="3200400" y="40989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5311" name="Oval 15"/>
          <p:cNvSpPr>
            <a:spLocks noChangeArrowheads="1"/>
          </p:cNvSpPr>
          <p:nvPr/>
        </p:nvSpPr>
        <p:spPr bwMode="auto">
          <a:xfrm>
            <a:off x="3733800" y="3184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grpSp>
        <p:nvGrpSpPr>
          <p:cNvPr id="55312" name="Group 16"/>
          <p:cNvGrpSpPr>
            <a:grpSpLocks/>
          </p:cNvGrpSpPr>
          <p:nvPr/>
        </p:nvGrpSpPr>
        <p:grpSpPr bwMode="auto">
          <a:xfrm>
            <a:off x="5257800" y="1903413"/>
            <a:ext cx="3200400" cy="2789237"/>
            <a:chOff x="3456" y="1622"/>
            <a:chExt cx="2160" cy="2058"/>
          </a:xfrm>
        </p:grpSpPr>
        <p:sp>
          <p:nvSpPr>
            <p:cNvPr id="55315" name="Line 17"/>
            <p:cNvSpPr>
              <a:spLocks noChangeShapeType="1"/>
            </p:cNvSpPr>
            <p:nvPr/>
          </p:nvSpPr>
          <p:spPr bwMode="auto">
            <a:xfrm>
              <a:off x="3696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6" name="Line 18"/>
            <p:cNvSpPr>
              <a:spLocks noChangeShapeType="1"/>
            </p:cNvSpPr>
            <p:nvPr/>
          </p:nvSpPr>
          <p:spPr bwMode="auto">
            <a:xfrm>
              <a:off x="3504" y="1814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7" name="Line 19"/>
            <p:cNvSpPr>
              <a:spLocks noChangeShapeType="1"/>
            </p:cNvSpPr>
            <p:nvPr/>
          </p:nvSpPr>
          <p:spPr bwMode="auto">
            <a:xfrm>
              <a:off x="4012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8" name="Line 20"/>
            <p:cNvSpPr>
              <a:spLocks noChangeShapeType="1"/>
            </p:cNvSpPr>
            <p:nvPr/>
          </p:nvSpPr>
          <p:spPr bwMode="auto">
            <a:xfrm>
              <a:off x="4329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9" name="Line 21"/>
            <p:cNvSpPr>
              <a:spLocks noChangeShapeType="1"/>
            </p:cNvSpPr>
            <p:nvPr/>
          </p:nvSpPr>
          <p:spPr bwMode="auto">
            <a:xfrm>
              <a:off x="4646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0" name="Line 22"/>
            <p:cNvSpPr>
              <a:spLocks noChangeShapeType="1"/>
            </p:cNvSpPr>
            <p:nvPr/>
          </p:nvSpPr>
          <p:spPr bwMode="auto">
            <a:xfrm>
              <a:off x="4963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1" name="Line 23"/>
            <p:cNvSpPr>
              <a:spLocks noChangeShapeType="1"/>
            </p:cNvSpPr>
            <p:nvPr/>
          </p:nvSpPr>
          <p:spPr bwMode="auto">
            <a:xfrm>
              <a:off x="5280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2" name="Line 24"/>
            <p:cNvSpPr>
              <a:spLocks noChangeShapeType="1"/>
            </p:cNvSpPr>
            <p:nvPr/>
          </p:nvSpPr>
          <p:spPr bwMode="auto">
            <a:xfrm>
              <a:off x="3504" y="2073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3" name="Line 25"/>
            <p:cNvSpPr>
              <a:spLocks noChangeShapeType="1"/>
            </p:cNvSpPr>
            <p:nvPr/>
          </p:nvSpPr>
          <p:spPr bwMode="auto">
            <a:xfrm>
              <a:off x="3504" y="23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4" name="Line 26"/>
            <p:cNvSpPr>
              <a:spLocks noChangeShapeType="1"/>
            </p:cNvSpPr>
            <p:nvPr/>
          </p:nvSpPr>
          <p:spPr bwMode="auto">
            <a:xfrm>
              <a:off x="3504" y="25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5" name="Line 27"/>
            <p:cNvSpPr>
              <a:spLocks noChangeShapeType="1"/>
            </p:cNvSpPr>
            <p:nvPr/>
          </p:nvSpPr>
          <p:spPr bwMode="auto">
            <a:xfrm>
              <a:off x="3504" y="28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6" name="Line 28"/>
            <p:cNvSpPr>
              <a:spLocks noChangeShapeType="1"/>
            </p:cNvSpPr>
            <p:nvPr/>
          </p:nvSpPr>
          <p:spPr bwMode="auto">
            <a:xfrm>
              <a:off x="3504" y="311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7" name="Text Box 29"/>
            <p:cNvSpPr txBox="1">
              <a:spLocks noChangeArrowheads="1"/>
            </p:cNvSpPr>
            <p:nvPr/>
          </p:nvSpPr>
          <p:spPr bwMode="auto">
            <a:xfrm>
              <a:off x="3456" y="1862"/>
              <a:ext cx="3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55328" name="Text Box 30"/>
            <p:cNvSpPr txBox="1">
              <a:spLocks noChangeArrowheads="1"/>
            </p:cNvSpPr>
            <p:nvPr/>
          </p:nvSpPr>
          <p:spPr bwMode="auto">
            <a:xfrm>
              <a:off x="3456" y="2390"/>
              <a:ext cx="3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55329" name="Text Box 31"/>
            <p:cNvSpPr txBox="1">
              <a:spLocks noChangeArrowheads="1"/>
            </p:cNvSpPr>
            <p:nvPr/>
          </p:nvSpPr>
          <p:spPr bwMode="auto">
            <a:xfrm>
              <a:off x="3456" y="2917"/>
              <a:ext cx="3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55330" name="Text Box 32"/>
            <p:cNvSpPr txBox="1">
              <a:spLocks noChangeArrowheads="1"/>
            </p:cNvSpPr>
            <p:nvPr/>
          </p:nvSpPr>
          <p:spPr bwMode="auto">
            <a:xfrm>
              <a:off x="3456" y="2679"/>
              <a:ext cx="336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55331" name="Text Box 33"/>
            <p:cNvSpPr txBox="1">
              <a:spLocks noChangeArrowheads="1"/>
            </p:cNvSpPr>
            <p:nvPr/>
          </p:nvSpPr>
          <p:spPr bwMode="auto">
            <a:xfrm>
              <a:off x="3456" y="2150"/>
              <a:ext cx="3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55332" name="Text Box 34"/>
            <p:cNvSpPr txBox="1">
              <a:spLocks noChangeArrowheads="1"/>
            </p:cNvSpPr>
            <p:nvPr/>
          </p:nvSpPr>
          <p:spPr bwMode="auto">
            <a:xfrm>
              <a:off x="3744" y="1622"/>
              <a:ext cx="33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55333" name="Text Box 35"/>
            <p:cNvSpPr txBox="1">
              <a:spLocks noChangeArrowheads="1"/>
            </p:cNvSpPr>
            <p:nvPr/>
          </p:nvSpPr>
          <p:spPr bwMode="auto">
            <a:xfrm>
              <a:off x="4032" y="1622"/>
              <a:ext cx="3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55334" name="Text Box 36"/>
            <p:cNvSpPr txBox="1">
              <a:spLocks noChangeArrowheads="1"/>
            </p:cNvSpPr>
            <p:nvPr/>
          </p:nvSpPr>
          <p:spPr bwMode="auto">
            <a:xfrm>
              <a:off x="4368" y="1622"/>
              <a:ext cx="3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55335" name="Text Box 37"/>
            <p:cNvSpPr txBox="1">
              <a:spLocks noChangeArrowheads="1"/>
            </p:cNvSpPr>
            <p:nvPr/>
          </p:nvSpPr>
          <p:spPr bwMode="auto">
            <a:xfrm>
              <a:off x="4704" y="1622"/>
              <a:ext cx="3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55336" name="Text Box 38"/>
            <p:cNvSpPr txBox="1">
              <a:spLocks noChangeArrowheads="1"/>
            </p:cNvSpPr>
            <p:nvPr/>
          </p:nvSpPr>
          <p:spPr bwMode="auto">
            <a:xfrm>
              <a:off x="4944" y="1622"/>
              <a:ext cx="3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55337" name="Text Box 39"/>
            <p:cNvSpPr txBox="1">
              <a:spLocks noChangeArrowheads="1"/>
            </p:cNvSpPr>
            <p:nvPr/>
          </p:nvSpPr>
          <p:spPr bwMode="auto">
            <a:xfrm>
              <a:off x="5280" y="1622"/>
              <a:ext cx="33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55338" name="Text Box 40"/>
            <p:cNvSpPr txBox="1">
              <a:spLocks noChangeArrowheads="1"/>
            </p:cNvSpPr>
            <p:nvPr/>
          </p:nvSpPr>
          <p:spPr bwMode="auto">
            <a:xfrm>
              <a:off x="3504" y="3072"/>
              <a:ext cx="192" cy="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2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200"/>
                <a:t>.</a:t>
              </a:r>
            </a:p>
          </p:txBody>
        </p:sp>
      </p:grpSp>
      <p:sp>
        <p:nvSpPr>
          <p:cNvPr id="55313" name="Text Box 41"/>
          <p:cNvSpPr txBox="1">
            <a:spLocks noChangeArrowheads="1"/>
          </p:cNvSpPr>
          <p:nvPr/>
        </p:nvSpPr>
        <p:spPr bwMode="auto">
          <a:xfrm>
            <a:off x="5791200" y="43434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graphicFrame>
        <p:nvGraphicFramePr>
          <p:cNvPr id="55314" name="Object 4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572000" y="5610225"/>
          <a:ext cx="405606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949438" imgH="1399827" progId="Visio.Drawing.6">
                  <p:embed/>
                </p:oleObj>
              </mc:Choice>
              <mc:Fallback>
                <p:oleObj name="Visio" r:id="rId2" imgW="7949438" imgH="1399827" progId="Visio.Drawing.6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610225"/>
                        <a:ext cx="4056063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Intermediate Situation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altLang="en-US" sz="2200"/>
              <a:t>After some merging steps, we have some clusters </a:t>
            </a:r>
          </a:p>
          <a:p>
            <a:pPr marL="742950" lvl="1" indent="-285750"/>
            <a:endParaRPr lang="en-US" altLang="en-US" sz="2000"/>
          </a:p>
        </p:txBody>
      </p:sp>
      <p:sp>
        <p:nvSpPr>
          <p:cNvPr id="56324" name="Freeform 4"/>
          <p:cNvSpPr>
            <a:spLocks/>
          </p:cNvSpPr>
          <p:nvPr/>
        </p:nvSpPr>
        <p:spPr bwMode="auto">
          <a:xfrm>
            <a:off x="609600" y="3886200"/>
            <a:ext cx="546100" cy="7731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5" name="Freeform 5"/>
          <p:cNvSpPr>
            <a:spLocks/>
          </p:cNvSpPr>
          <p:nvPr/>
        </p:nvSpPr>
        <p:spPr bwMode="auto">
          <a:xfrm rot="-5400000">
            <a:off x="1600200" y="2667000"/>
            <a:ext cx="762000" cy="9144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6" name="Freeform 6"/>
          <p:cNvSpPr>
            <a:spLocks/>
          </p:cNvSpPr>
          <p:nvPr/>
        </p:nvSpPr>
        <p:spPr bwMode="auto">
          <a:xfrm rot="10800000">
            <a:off x="3352800" y="3048000"/>
            <a:ext cx="685800" cy="7620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7" name="Freeform 7"/>
          <p:cNvSpPr>
            <a:spLocks/>
          </p:cNvSpPr>
          <p:nvPr/>
        </p:nvSpPr>
        <p:spPr bwMode="auto">
          <a:xfrm>
            <a:off x="1295400" y="4953000"/>
            <a:ext cx="774700" cy="7731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8" name="Freeform 8"/>
          <p:cNvSpPr>
            <a:spLocks/>
          </p:cNvSpPr>
          <p:nvPr/>
        </p:nvSpPr>
        <p:spPr bwMode="auto">
          <a:xfrm rot="10800000">
            <a:off x="2590800" y="4876800"/>
            <a:ext cx="685800" cy="7620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685800" y="41910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C1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3429000" y="33528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C4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1524000" y="51816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C2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2743200" y="51054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C5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1752600" y="29718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C3</a:t>
            </a:r>
          </a:p>
        </p:txBody>
      </p:sp>
      <p:grpSp>
        <p:nvGrpSpPr>
          <p:cNvPr id="56334" name="Group 14"/>
          <p:cNvGrpSpPr>
            <a:grpSpLocks/>
          </p:cNvGrpSpPr>
          <p:nvPr/>
        </p:nvGrpSpPr>
        <p:grpSpPr bwMode="auto">
          <a:xfrm>
            <a:off x="5486400" y="1660525"/>
            <a:ext cx="2895600" cy="2212975"/>
            <a:chOff x="3456" y="1440"/>
            <a:chExt cx="1872" cy="1503"/>
          </a:xfrm>
        </p:grpSpPr>
        <p:sp>
          <p:nvSpPr>
            <p:cNvPr id="56337" name="Text Box 15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C2</a:t>
              </a:r>
            </a:p>
          </p:txBody>
        </p:sp>
        <p:sp>
          <p:nvSpPr>
            <p:cNvPr id="56338" name="Text Box 16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C1</a:t>
              </a:r>
            </a:p>
          </p:txBody>
        </p:sp>
        <p:sp>
          <p:nvSpPr>
            <p:cNvPr id="56339" name="Line 17"/>
            <p:cNvSpPr>
              <a:spLocks noChangeShapeType="1"/>
            </p:cNvSpPr>
            <p:nvPr/>
          </p:nvSpPr>
          <p:spPr bwMode="auto">
            <a:xfrm>
              <a:off x="3696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0" name="Line 18"/>
            <p:cNvSpPr>
              <a:spLocks noChangeShapeType="1"/>
            </p:cNvSpPr>
            <p:nvPr/>
          </p:nvSpPr>
          <p:spPr bwMode="auto">
            <a:xfrm>
              <a:off x="3504" y="1632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1" name="Line 19"/>
            <p:cNvSpPr>
              <a:spLocks noChangeShapeType="1"/>
            </p:cNvSpPr>
            <p:nvPr/>
          </p:nvSpPr>
          <p:spPr bwMode="auto">
            <a:xfrm>
              <a:off x="5280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2" name="Line 20"/>
            <p:cNvSpPr>
              <a:spLocks noChangeShapeType="1"/>
            </p:cNvSpPr>
            <p:nvPr/>
          </p:nvSpPr>
          <p:spPr bwMode="auto">
            <a:xfrm>
              <a:off x="3504" y="2928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3" name="Text Box 21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C1</a:t>
              </a:r>
            </a:p>
          </p:txBody>
        </p:sp>
        <p:sp>
          <p:nvSpPr>
            <p:cNvPr id="56344" name="Text Box 22"/>
            <p:cNvSpPr txBox="1">
              <a:spLocks noChangeArrowheads="1"/>
            </p:cNvSpPr>
            <p:nvPr/>
          </p:nvSpPr>
          <p:spPr bwMode="auto">
            <a:xfrm>
              <a:off x="3456" y="2207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C3</a:t>
              </a:r>
            </a:p>
          </p:txBody>
        </p:sp>
        <p:sp>
          <p:nvSpPr>
            <p:cNvPr id="56345" name="Text Box 23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C5</a:t>
              </a:r>
            </a:p>
          </p:txBody>
        </p:sp>
        <p:sp>
          <p:nvSpPr>
            <p:cNvPr id="56346" name="Text Box 24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C4</a:t>
              </a:r>
            </a:p>
          </p:txBody>
        </p:sp>
        <p:sp>
          <p:nvSpPr>
            <p:cNvPr id="56347" name="Text Box 25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C2</a:t>
              </a:r>
            </a:p>
          </p:txBody>
        </p:sp>
        <p:sp>
          <p:nvSpPr>
            <p:cNvPr id="56348" name="Text Box 26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C3</a:t>
              </a:r>
            </a:p>
          </p:txBody>
        </p:sp>
        <p:sp>
          <p:nvSpPr>
            <p:cNvPr id="56349" name="Text Box 27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C4</a:t>
              </a:r>
            </a:p>
          </p:txBody>
        </p:sp>
        <p:sp>
          <p:nvSpPr>
            <p:cNvPr id="56350" name="Text Box 28"/>
            <p:cNvSpPr txBox="1">
              <a:spLocks noChangeArrowheads="1"/>
            </p:cNvSpPr>
            <p:nvPr/>
          </p:nvSpPr>
          <p:spPr bwMode="auto">
            <a:xfrm>
              <a:off x="4992" y="1440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C5</a:t>
              </a:r>
            </a:p>
          </p:txBody>
        </p:sp>
        <p:sp>
          <p:nvSpPr>
            <p:cNvPr id="56351" name="Line 29"/>
            <p:cNvSpPr>
              <a:spLocks noChangeShapeType="1"/>
            </p:cNvSpPr>
            <p:nvPr/>
          </p:nvSpPr>
          <p:spPr bwMode="auto">
            <a:xfrm>
              <a:off x="3504" y="1872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2" name="Line 30"/>
            <p:cNvSpPr>
              <a:spLocks noChangeShapeType="1"/>
            </p:cNvSpPr>
            <p:nvPr/>
          </p:nvSpPr>
          <p:spPr bwMode="auto">
            <a:xfrm>
              <a:off x="3504" y="2400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3" name="Line 31"/>
            <p:cNvSpPr>
              <a:spLocks noChangeShapeType="1"/>
            </p:cNvSpPr>
            <p:nvPr/>
          </p:nvSpPr>
          <p:spPr bwMode="auto">
            <a:xfrm>
              <a:off x="3504" y="2160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4" name="Line 32"/>
            <p:cNvSpPr>
              <a:spLocks noChangeShapeType="1"/>
            </p:cNvSpPr>
            <p:nvPr/>
          </p:nvSpPr>
          <p:spPr bwMode="auto">
            <a:xfrm>
              <a:off x="3504" y="2640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5" name="Line 33"/>
            <p:cNvSpPr>
              <a:spLocks noChangeShapeType="1"/>
            </p:cNvSpPr>
            <p:nvPr/>
          </p:nvSpPr>
          <p:spPr bwMode="auto">
            <a:xfrm>
              <a:off x="4032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6" name="Line 34"/>
            <p:cNvSpPr>
              <a:spLocks noChangeShapeType="1"/>
            </p:cNvSpPr>
            <p:nvPr/>
          </p:nvSpPr>
          <p:spPr bwMode="auto">
            <a:xfrm>
              <a:off x="4320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7" name="Line 35"/>
            <p:cNvSpPr>
              <a:spLocks noChangeShapeType="1"/>
            </p:cNvSpPr>
            <p:nvPr/>
          </p:nvSpPr>
          <p:spPr bwMode="auto">
            <a:xfrm>
              <a:off x="4656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8" name="Line 36"/>
            <p:cNvSpPr>
              <a:spLocks noChangeShapeType="1"/>
            </p:cNvSpPr>
            <p:nvPr/>
          </p:nvSpPr>
          <p:spPr bwMode="auto">
            <a:xfrm>
              <a:off x="4992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335" name="Text Box 37"/>
          <p:cNvSpPr txBox="1">
            <a:spLocks noChangeArrowheads="1"/>
          </p:cNvSpPr>
          <p:nvPr/>
        </p:nvSpPr>
        <p:spPr bwMode="auto">
          <a:xfrm>
            <a:off x="5791200" y="3870325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graphicFrame>
        <p:nvGraphicFramePr>
          <p:cNvPr id="56336" name="Object 3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648200" y="4713288"/>
          <a:ext cx="4083050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591349" imgH="2996548" progId="Visio.Drawing.6">
                  <p:embed/>
                </p:oleObj>
              </mc:Choice>
              <mc:Fallback>
                <p:oleObj name="Visio" r:id="rId2" imgW="7591349" imgH="2996548" progId="Visio.Drawing.6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713288"/>
                        <a:ext cx="4083050" cy="161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Intermediate Situation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altLang="en-US" sz="2200"/>
              <a:t>We want to merge the two closest clusters (C2 and C5)  and update the proximity matrix. </a:t>
            </a:r>
          </a:p>
          <a:p>
            <a:pPr marL="742950" lvl="1" indent="-285750"/>
            <a:endParaRPr lang="en-US" altLang="en-US" sz="2000"/>
          </a:p>
        </p:txBody>
      </p:sp>
      <p:sp>
        <p:nvSpPr>
          <p:cNvPr id="57348" name="Freeform 4"/>
          <p:cNvSpPr>
            <a:spLocks/>
          </p:cNvSpPr>
          <p:nvPr/>
        </p:nvSpPr>
        <p:spPr bwMode="auto">
          <a:xfrm>
            <a:off x="609600" y="3886200"/>
            <a:ext cx="546100" cy="7731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49" name="Freeform 5"/>
          <p:cNvSpPr>
            <a:spLocks/>
          </p:cNvSpPr>
          <p:nvPr/>
        </p:nvSpPr>
        <p:spPr bwMode="auto">
          <a:xfrm rot="-5400000">
            <a:off x="1600200" y="2667000"/>
            <a:ext cx="762000" cy="9144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0" name="Freeform 6"/>
          <p:cNvSpPr>
            <a:spLocks/>
          </p:cNvSpPr>
          <p:nvPr/>
        </p:nvSpPr>
        <p:spPr bwMode="auto">
          <a:xfrm rot="10800000">
            <a:off x="3352800" y="3048000"/>
            <a:ext cx="685800" cy="7620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1" name="Freeform 7"/>
          <p:cNvSpPr>
            <a:spLocks/>
          </p:cNvSpPr>
          <p:nvPr/>
        </p:nvSpPr>
        <p:spPr bwMode="auto">
          <a:xfrm>
            <a:off x="1295400" y="4953000"/>
            <a:ext cx="774700" cy="7731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2" name="Freeform 8"/>
          <p:cNvSpPr>
            <a:spLocks/>
          </p:cNvSpPr>
          <p:nvPr/>
        </p:nvSpPr>
        <p:spPr bwMode="auto">
          <a:xfrm rot="10800000">
            <a:off x="2590800" y="4876800"/>
            <a:ext cx="685800" cy="7620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685800" y="41910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C1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3429000" y="33528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C4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1524000" y="51816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C2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2743200" y="51054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C5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1752600" y="29718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C3</a:t>
            </a:r>
          </a:p>
        </p:txBody>
      </p:sp>
      <p:grpSp>
        <p:nvGrpSpPr>
          <p:cNvPr id="57358" name="Group 14"/>
          <p:cNvGrpSpPr>
            <a:grpSpLocks/>
          </p:cNvGrpSpPr>
          <p:nvPr/>
        </p:nvGrpSpPr>
        <p:grpSpPr bwMode="auto">
          <a:xfrm>
            <a:off x="5486400" y="1676400"/>
            <a:ext cx="2971800" cy="2193925"/>
            <a:chOff x="3456" y="1094"/>
            <a:chExt cx="1920" cy="1503"/>
          </a:xfrm>
        </p:grpSpPr>
        <p:sp>
          <p:nvSpPr>
            <p:cNvPr id="57362" name="Text Box 15"/>
            <p:cNvSpPr txBox="1">
              <a:spLocks noChangeArrowheads="1"/>
            </p:cNvSpPr>
            <p:nvPr/>
          </p:nvSpPr>
          <p:spPr bwMode="auto">
            <a:xfrm>
              <a:off x="4032" y="1094"/>
              <a:ext cx="33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C2</a:t>
              </a:r>
            </a:p>
          </p:txBody>
        </p:sp>
        <p:sp>
          <p:nvSpPr>
            <p:cNvPr id="57363" name="Text Box 16"/>
            <p:cNvSpPr txBox="1">
              <a:spLocks noChangeArrowheads="1"/>
            </p:cNvSpPr>
            <p:nvPr/>
          </p:nvSpPr>
          <p:spPr bwMode="auto">
            <a:xfrm>
              <a:off x="3744" y="1094"/>
              <a:ext cx="33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C1</a:t>
              </a:r>
            </a:p>
          </p:txBody>
        </p:sp>
        <p:sp>
          <p:nvSpPr>
            <p:cNvPr id="57364" name="Line 17"/>
            <p:cNvSpPr>
              <a:spLocks noChangeShapeType="1"/>
            </p:cNvSpPr>
            <p:nvPr/>
          </p:nvSpPr>
          <p:spPr bwMode="auto">
            <a:xfrm>
              <a:off x="3696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5" name="Line 18"/>
            <p:cNvSpPr>
              <a:spLocks noChangeShapeType="1"/>
            </p:cNvSpPr>
            <p:nvPr/>
          </p:nvSpPr>
          <p:spPr bwMode="auto">
            <a:xfrm>
              <a:off x="3504" y="1286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6" name="Line 19"/>
            <p:cNvSpPr>
              <a:spLocks noChangeShapeType="1"/>
            </p:cNvSpPr>
            <p:nvPr/>
          </p:nvSpPr>
          <p:spPr bwMode="auto">
            <a:xfrm>
              <a:off x="5280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7" name="Line 20"/>
            <p:cNvSpPr>
              <a:spLocks noChangeShapeType="1"/>
            </p:cNvSpPr>
            <p:nvPr/>
          </p:nvSpPr>
          <p:spPr bwMode="auto">
            <a:xfrm>
              <a:off x="3504" y="2582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8" name="Text Box 21"/>
            <p:cNvSpPr txBox="1">
              <a:spLocks noChangeArrowheads="1"/>
            </p:cNvSpPr>
            <p:nvPr/>
          </p:nvSpPr>
          <p:spPr bwMode="auto">
            <a:xfrm>
              <a:off x="3456" y="1334"/>
              <a:ext cx="33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C1</a:t>
              </a:r>
            </a:p>
          </p:txBody>
        </p:sp>
        <p:sp>
          <p:nvSpPr>
            <p:cNvPr id="57369" name="Text Box 22"/>
            <p:cNvSpPr txBox="1">
              <a:spLocks noChangeArrowheads="1"/>
            </p:cNvSpPr>
            <p:nvPr/>
          </p:nvSpPr>
          <p:spPr bwMode="auto">
            <a:xfrm>
              <a:off x="3456" y="1862"/>
              <a:ext cx="33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C3</a:t>
              </a:r>
            </a:p>
          </p:txBody>
        </p:sp>
        <p:sp>
          <p:nvSpPr>
            <p:cNvPr id="57370" name="Text Box 23"/>
            <p:cNvSpPr txBox="1">
              <a:spLocks noChangeArrowheads="1"/>
            </p:cNvSpPr>
            <p:nvPr/>
          </p:nvSpPr>
          <p:spPr bwMode="auto">
            <a:xfrm>
              <a:off x="3456" y="2389"/>
              <a:ext cx="336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C5</a:t>
              </a:r>
            </a:p>
          </p:txBody>
        </p:sp>
        <p:sp>
          <p:nvSpPr>
            <p:cNvPr id="57371" name="Text Box 24"/>
            <p:cNvSpPr txBox="1">
              <a:spLocks noChangeArrowheads="1"/>
            </p:cNvSpPr>
            <p:nvPr/>
          </p:nvSpPr>
          <p:spPr bwMode="auto">
            <a:xfrm>
              <a:off x="3456" y="2150"/>
              <a:ext cx="33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C4</a:t>
              </a:r>
            </a:p>
          </p:txBody>
        </p:sp>
        <p:sp>
          <p:nvSpPr>
            <p:cNvPr id="57372" name="Text Box 25"/>
            <p:cNvSpPr txBox="1">
              <a:spLocks noChangeArrowheads="1"/>
            </p:cNvSpPr>
            <p:nvPr/>
          </p:nvSpPr>
          <p:spPr bwMode="auto">
            <a:xfrm>
              <a:off x="3456" y="1622"/>
              <a:ext cx="33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C2</a:t>
              </a:r>
            </a:p>
          </p:txBody>
        </p:sp>
        <p:sp>
          <p:nvSpPr>
            <p:cNvPr id="57373" name="Text Box 26"/>
            <p:cNvSpPr txBox="1">
              <a:spLocks noChangeArrowheads="1"/>
            </p:cNvSpPr>
            <p:nvPr/>
          </p:nvSpPr>
          <p:spPr bwMode="auto">
            <a:xfrm>
              <a:off x="4368" y="1094"/>
              <a:ext cx="33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C3</a:t>
              </a:r>
            </a:p>
          </p:txBody>
        </p:sp>
        <p:sp>
          <p:nvSpPr>
            <p:cNvPr id="57374" name="Text Box 27"/>
            <p:cNvSpPr txBox="1">
              <a:spLocks noChangeArrowheads="1"/>
            </p:cNvSpPr>
            <p:nvPr/>
          </p:nvSpPr>
          <p:spPr bwMode="auto">
            <a:xfrm>
              <a:off x="4704" y="1094"/>
              <a:ext cx="33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C4</a:t>
              </a:r>
            </a:p>
          </p:txBody>
        </p:sp>
        <p:sp>
          <p:nvSpPr>
            <p:cNvPr id="57375" name="Text Box 28"/>
            <p:cNvSpPr txBox="1">
              <a:spLocks noChangeArrowheads="1"/>
            </p:cNvSpPr>
            <p:nvPr/>
          </p:nvSpPr>
          <p:spPr bwMode="auto">
            <a:xfrm>
              <a:off x="4992" y="1094"/>
              <a:ext cx="336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C5</a:t>
              </a:r>
            </a:p>
          </p:txBody>
        </p:sp>
        <p:sp>
          <p:nvSpPr>
            <p:cNvPr id="57376" name="Line 29"/>
            <p:cNvSpPr>
              <a:spLocks noChangeShapeType="1"/>
            </p:cNvSpPr>
            <p:nvPr/>
          </p:nvSpPr>
          <p:spPr bwMode="auto">
            <a:xfrm>
              <a:off x="3504" y="1526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7" name="Line 30"/>
            <p:cNvSpPr>
              <a:spLocks noChangeShapeType="1"/>
            </p:cNvSpPr>
            <p:nvPr/>
          </p:nvSpPr>
          <p:spPr bwMode="auto">
            <a:xfrm>
              <a:off x="3504" y="2054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8" name="Line 31"/>
            <p:cNvSpPr>
              <a:spLocks noChangeShapeType="1"/>
            </p:cNvSpPr>
            <p:nvPr/>
          </p:nvSpPr>
          <p:spPr bwMode="auto">
            <a:xfrm>
              <a:off x="3504" y="1814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9" name="Line 32"/>
            <p:cNvSpPr>
              <a:spLocks noChangeShapeType="1"/>
            </p:cNvSpPr>
            <p:nvPr/>
          </p:nvSpPr>
          <p:spPr bwMode="auto">
            <a:xfrm>
              <a:off x="3504" y="2294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0" name="Line 33"/>
            <p:cNvSpPr>
              <a:spLocks noChangeShapeType="1"/>
            </p:cNvSpPr>
            <p:nvPr/>
          </p:nvSpPr>
          <p:spPr bwMode="auto">
            <a:xfrm>
              <a:off x="4032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1" name="Line 34"/>
            <p:cNvSpPr>
              <a:spLocks noChangeShapeType="1"/>
            </p:cNvSpPr>
            <p:nvPr/>
          </p:nvSpPr>
          <p:spPr bwMode="auto">
            <a:xfrm>
              <a:off x="4320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2" name="Line 35"/>
            <p:cNvSpPr>
              <a:spLocks noChangeShapeType="1"/>
            </p:cNvSpPr>
            <p:nvPr/>
          </p:nvSpPr>
          <p:spPr bwMode="auto">
            <a:xfrm>
              <a:off x="4656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3" name="Line 36"/>
            <p:cNvSpPr>
              <a:spLocks noChangeShapeType="1"/>
            </p:cNvSpPr>
            <p:nvPr/>
          </p:nvSpPr>
          <p:spPr bwMode="auto">
            <a:xfrm>
              <a:off x="4992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4" name="Rectangle 37" descr="Wide downward diagonal"/>
            <p:cNvSpPr>
              <a:spLocks noChangeArrowheads="1"/>
            </p:cNvSpPr>
            <p:nvPr/>
          </p:nvSpPr>
          <p:spPr bwMode="auto">
            <a:xfrm>
              <a:off x="3696" y="1526"/>
              <a:ext cx="1584" cy="288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85" name="Rectangle 38" descr="Wide downward diagonal"/>
            <p:cNvSpPr>
              <a:spLocks noChangeArrowheads="1"/>
            </p:cNvSpPr>
            <p:nvPr/>
          </p:nvSpPr>
          <p:spPr bwMode="auto">
            <a:xfrm>
              <a:off x="3696" y="2294"/>
              <a:ext cx="1584" cy="288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86" name="Rectangle 39" descr="Wide downward diagonal"/>
            <p:cNvSpPr>
              <a:spLocks noChangeArrowheads="1"/>
            </p:cNvSpPr>
            <p:nvPr/>
          </p:nvSpPr>
          <p:spPr bwMode="auto">
            <a:xfrm rot="5400000">
              <a:off x="3521" y="1783"/>
              <a:ext cx="1298" cy="299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87" name="Rectangle 40" descr="Wide downward diagonal"/>
            <p:cNvSpPr>
              <a:spLocks noChangeArrowheads="1"/>
            </p:cNvSpPr>
            <p:nvPr/>
          </p:nvSpPr>
          <p:spPr bwMode="auto">
            <a:xfrm rot="5400000">
              <a:off x="4477" y="1778"/>
              <a:ext cx="1297" cy="311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57359" name="Oval 41"/>
          <p:cNvSpPr>
            <a:spLocks noChangeArrowheads="1"/>
          </p:cNvSpPr>
          <p:nvPr/>
        </p:nvSpPr>
        <p:spPr bwMode="auto">
          <a:xfrm>
            <a:off x="990600" y="4648200"/>
            <a:ext cx="2514600" cy="1295400"/>
          </a:xfrm>
          <a:prstGeom prst="ellips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360" name="Text Box 42"/>
          <p:cNvSpPr txBox="1">
            <a:spLocks noChangeArrowheads="1"/>
          </p:cNvSpPr>
          <p:nvPr/>
        </p:nvSpPr>
        <p:spPr bwMode="auto">
          <a:xfrm>
            <a:off x="5791200" y="3870325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graphicFrame>
        <p:nvGraphicFramePr>
          <p:cNvPr id="57361" name="Object 4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648200" y="4495800"/>
          <a:ext cx="4083050" cy="184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591349" imgH="3431733" progId="Visio.Drawing.6">
                  <p:embed/>
                </p:oleObj>
              </mc:Choice>
              <mc:Fallback>
                <p:oleObj name="Visio" r:id="rId2" imgW="7591349" imgH="3431733" progId="Visio.Drawing.6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4083050" cy="184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After Merging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altLang="en-US" sz="2200"/>
              <a:t>The question is “How do we update the proximity matrix?” </a:t>
            </a:r>
          </a:p>
          <a:p>
            <a:pPr marL="742950" lvl="1" indent="-285750"/>
            <a:endParaRPr lang="en-US" altLang="en-US" sz="2000"/>
          </a:p>
        </p:txBody>
      </p:sp>
      <p:sp>
        <p:nvSpPr>
          <p:cNvPr id="58372" name="Freeform 4"/>
          <p:cNvSpPr>
            <a:spLocks/>
          </p:cNvSpPr>
          <p:nvPr/>
        </p:nvSpPr>
        <p:spPr bwMode="auto">
          <a:xfrm>
            <a:off x="609600" y="3886200"/>
            <a:ext cx="546100" cy="7731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3" name="Freeform 5"/>
          <p:cNvSpPr>
            <a:spLocks/>
          </p:cNvSpPr>
          <p:nvPr/>
        </p:nvSpPr>
        <p:spPr bwMode="auto">
          <a:xfrm rot="-5400000">
            <a:off x="1600200" y="2667000"/>
            <a:ext cx="762000" cy="9144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4" name="Freeform 6"/>
          <p:cNvSpPr>
            <a:spLocks/>
          </p:cNvSpPr>
          <p:nvPr/>
        </p:nvSpPr>
        <p:spPr bwMode="auto">
          <a:xfrm rot="10800000">
            <a:off x="3352800" y="3048000"/>
            <a:ext cx="685800" cy="7620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5" name="Freeform 7"/>
          <p:cNvSpPr>
            <a:spLocks/>
          </p:cNvSpPr>
          <p:nvPr/>
        </p:nvSpPr>
        <p:spPr bwMode="auto">
          <a:xfrm>
            <a:off x="1295400" y="4953000"/>
            <a:ext cx="2362200" cy="7731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685800" y="41910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C1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3429000" y="33528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C4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905000" y="51816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C2 </a:t>
            </a:r>
            <a:r>
              <a:rPr lang="en-US" altLang="en-US" b="0"/>
              <a:t>U</a:t>
            </a:r>
            <a:r>
              <a:rPr lang="en-US" altLang="en-US"/>
              <a:t> C5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1752600" y="29718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C3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6172200" y="2743200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?        ?        ?        ?    	   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6651625" y="2362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6651625" y="3200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6651625" y="3581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6629400" y="1555750"/>
            <a:ext cx="533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C2 </a:t>
            </a:r>
            <a:r>
              <a:rPr lang="en-US" altLang="en-US" b="0"/>
              <a:t>U </a:t>
            </a:r>
            <a:r>
              <a:rPr lang="en-US" altLang="en-US"/>
              <a:t>C5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6096000" y="1981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C1</a:t>
            </a:r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>
            <a:off x="6019800" y="19812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>
            <a:off x="5715000" y="2286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5638800" y="2362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C1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5638800" y="3200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C3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5638800" y="3657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C4</a:t>
            </a:r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5181600" y="28194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C2 </a:t>
            </a:r>
            <a:r>
              <a:rPr lang="en-US" altLang="en-US" b="0"/>
              <a:t>U </a:t>
            </a:r>
            <a:r>
              <a:rPr lang="en-US" altLang="en-US"/>
              <a:t>C5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7086600" y="1981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C3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7620000" y="1981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C4</a:t>
            </a:r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>
            <a:off x="5715000" y="2667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5" name="Line 27"/>
          <p:cNvSpPr>
            <a:spLocks noChangeShapeType="1"/>
          </p:cNvSpPr>
          <p:nvPr/>
        </p:nvSpPr>
        <p:spPr bwMode="auto">
          <a:xfrm>
            <a:off x="5715000" y="35052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6" name="Line 28"/>
          <p:cNvSpPr>
            <a:spLocks noChangeShapeType="1"/>
          </p:cNvSpPr>
          <p:nvPr/>
        </p:nvSpPr>
        <p:spPr bwMode="auto">
          <a:xfrm>
            <a:off x="5715000" y="31242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>
            <a:off x="5715000" y="38862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Line 30"/>
          <p:cNvSpPr>
            <a:spLocks noChangeShapeType="1"/>
          </p:cNvSpPr>
          <p:nvPr/>
        </p:nvSpPr>
        <p:spPr bwMode="auto">
          <a:xfrm>
            <a:off x="6553200" y="19812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>
            <a:off x="7010400" y="19812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7543800" y="19812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8077200" y="19812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5791200" y="39624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graphicFrame>
        <p:nvGraphicFramePr>
          <p:cNvPr id="58403" name="Object 102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648200" y="4435475"/>
          <a:ext cx="4083050" cy="196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591349" imgH="3654718" progId="Visio.Drawing.6">
                  <p:embed/>
                </p:oleObj>
              </mc:Choice>
              <mc:Fallback>
                <p:oleObj name="Visio" r:id="rId2" imgW="7591349" imgH="3654718" progId="Visio.Drawing.6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35475"/>
                        <a:ext cx="4083050" cy="196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How to Define Inter-Cluster Distance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2344738"/>
            <a:ext cx="4800600" cy="330358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altLang="en-US" sz="1000" dirty="0"/>
              <a:t> </a:t>
            </a:r>
          </a:p>
        </p:txBody>
      </p:sp>
      <p:grpSp>
        <p:nvGrpSpPr>
          <p:cNvPr id="59396" name="Group 4"/>
          <p:cNvGrpSpPr>
            <a:grpSpLocks/>
          </p:cNvGrpSpPr>
          <p:nvPr/>
        </p:nvGrpSpPr>
        <p:grpSpPr bwMode="auto">
          <a:xfrm>
            <a:off x="5486400" y="1066800"/>
            <a:ext cx="3429000" cy="3508375"/>
            <a:chOff x="3456" y="1440"/>
            <a:chExt cx="2160" cy="2210"/>
          </a:xfrm>
        </p:grpSpPr>
        <p:sp>
          <p:nvSpPr>
            <p:cNvPr id="59411" name="Line 5"/>
            <p:cNvSpPr>
              <a:spLocks noChangeShapeType="1"/>
            </p:cNvSpPr>
            <p:nvPr/>
          </p:nvSpPr>
          <p:spPr bwMode="auto">
            <a:xfrm>
              <a:off x="369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2" name="Line 6"/>
            <p:cNvSpPr>
              <a:spLocks noChangeShapeType="1"/>
            </p:cNvSpPr>
            <p:nvPr/>
          </p:nvSpPr>
          <p:spPr bwMode="auto">
            <a:xfrm>
              <a:off x="3504" y="16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3" name="Line 7"/>
            <p:cNvSpPr>
              <a:spLocks noChangeShapeType="1"/>
            </p:cNvSpPr>
            <p:nvPr/>
          </p:nvSpPr>
          <p:spPr bwMode="auto">
            <a:xfrm>
              <a:off x="4012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4" name="Line 8"/>
            <p:cNvSpPr>
              <a:spLocks noChangeShapeType="1"/>
            </p:cNvSpPr>
            <p:nvPr/>
          </p:nvSpPr>
          <p:spPr bwMode="auto">
            <a:xfrm>
              <a:off x="4329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5" name="Line 9"/>
            <p:cNvSpPr>
              <a:spLocks noChangeShapeType="1"/>
            </p:cNvSpPr>
            <p:nvPr/>
          </p:nvSpPr>
          <p:spPr bwMode="auto">
            <a:xfrm>
              <a:off x="464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6" name="Line 10"/>
            <p:cNvSpPr>
              <a:spLocks noChangeShapeType="1"/>
            </p:cNvSpPr>
            <p:nvPr/>
          </p:nvSpPr>
          <p:spPr bwMode="auto">
            <a:xfrm>
              <a:off x="4963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7" name="Line 11"/>
            <p:cNvSpPr>
              <a:spLocks noChangeShapeType="1"/>
            </p:cNvSpPr>
            <p:nvPr/>
          </p:nvSpPr>
          <p:spPr bwMode="auto">
            <a:xfrm>
              <a:off x="5280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8" name="Line 12"/>
            <p:cNvSpPr>
              <a:spLocks noChangeShapeType="1"/>
            </p:cNvSpPr>
            <p:nvPr/>
          </p:nvSpPr>
          <p:spPr bwMode="auto">
            <a:xfrm>
              <a:off x="3504" y="18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9" name="Line 13"/>
            <p:cNvSpPr>
              <a:spLocks noChangeShapeType="1"/>
            </p:cNvSpPr>
            <p:nvPr/>
          </p:nvSpPr>
          <p:spPr bwMode="auto">
            <a:xfrm>
              <a:off x="3504" y="21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0" name="Line 14"/>
            <p:cNvSpPr>
              <a:spLocks noChangeShapeType="1"/>
            </p:cNvSpPr>
            <p:nvPr/>
          </p:nvSpPr>
          <p:spPr bwMode="auto">
            <a:xfrm>
              <a:off x="3504" y="2409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1" name="Line 15"/>
            <p:cNvSpPr>
              <a:spLocks noChangeShapeType="1"/>
            </p:cNvSpPr>
            <p:nvPr/>
          </p:nvSpPr>
          <p:spPr bwMode="auto">
            <a:xfrm>
              <a:off x="3504" y="266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2" name="Line 16"/>
            <p:cNvSpPr>
              <a:spLocks noChangeShapeType="1"/>
            </p:cNvSpPr>
            <p:nvPr/>
          </p:nvSpPr>
          <p:spPr bwMode="auto">
            <a:xfrm>
              <a:off x="3504" y="292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3" name="Text Box 17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59424" name="Text Box 18"/>
            <p:cNvSpPr txBox="1">
              <a:spLocks noChangeArrowheads="1"/>
            </p:cNvSpPr>
            <p:nvPr/>
          </p:nvSpPr>
          <p:spPr bwMode="auto">
            <a:xfrm>
              <a:off x="3456" y="220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59425" name="Text Box 19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59426" name="Text Box 20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59427" name="Text Box 21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59428" name="Text Box 22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59429" name="Text Box 23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59430" name="Text Box 24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59431" name="Text Box 25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59432" name="Text Box 26"/>
            <p:cNvSpPr txBox="1">
              <a:spLocks noChangeArrowheads="1"/>
            </p:cNvSpPr>
            <p:nvPr/>
          </p:nvSpPr>
          <p:spPr bwMode="auto">
            <a:xfrm>
              <a:off x="494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59433" name="Text Box 27"/>
            <p:cNvSpPr txBox="1">
              <a:spLocks noChangeArrowheads="1"/>
            </p:cNvSpPr>
            <p:nvPr/>
          </p:nvSpPr>
          <p:spPr bwMode="auto">
            <a:xfrm>
              <a:off x="5280" y="144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59434" name="Text Box 28"/>
            <p:cNvSpPr txBox="1">
              <a:spLocks noChangeArrowheads="1"/>
            </p:cNvSpPr>
            <p:nvPr/>
          </p:nvSpPr>
          <p:spPr bwMode="auto">
            <a:xfrm>
              <a:off x="3552" y="2976"/>
              <a:ext cx="336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</p:txBody>
        </p:sp>
      </p:grpSp>
      <p:sp>
        <p:nvSpPr>
          <p:cNvPr id="59397" name="Line 29"/>
          <p:cNvSpPr>
            <a:spLocks noChangeShapeType="1"/>
          </p:cNvSpPr>
          <p:nvPr/>
        </p:nvSpPr>
        <p:spPr bwMode="auto">
          <a:xfrm>
            <a:off x="2209800" y="20574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8" name="Text Box 30"/>
          <p:cNvSpPr txBox="1">
            <a:spLocks noChangeArrowheads="1"/>
          </p:cNvSpPr>
          <p:nvPr/>
        </p:nvSpPr>
        <p:spPr bwMode="auto">
          <a:xfrm>
            <a:off x="2209800" y="1600200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/>
              <a:t>Similarity?</a:t>
            </a:r>
          </a:p>
        </p:txBody>
      </p:sp>
      <p:sp>
        <p:nvSpPr>
          <p:cNvPr id="59399" name="Rectangle 31"/>
          <p:cNvSpPr>
            <a:spLocks noChangeArrowheads="1"/>
          </p:cNvSpPr>
          <p:nvPr/>
        </p:nvSpPr>
        <p:spPr bwMode="auto">
          <a:xfrm>
            <a:off x="381000" y="3200400"/>
            <a:ext cx="5791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0" dirty="0"/>
              <a:t>MIN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0" dirty="0"/>
              <a:t>MAX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0" dirty="0"/>
              <a:t>Group Average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0" dirty="0"/>
              <a:t>Distance Between Centroids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0" dirty="0"/>
              <a:t>Ward’s Method uses squared error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500" b="0" dirty="0"/>
              <a:t>…</a:t>
            </a:r>
          </a:p>
        </p:txBody>
      </p:sp>
      <p:sp>
        <p:nvSpPr>
          <p:cNvPr id="59400" name="Freeform 32" descr="5%"/>
          <p:cNvSpPr>
            <a:spLocks/>
          </p:cNvSpPr>
          <p:nvPr/>
        </p:nvSpPr>
        <p:spPr bwMode="auto">
          <a:xfrm rot="-5400000">
            <a:off x="462757" y="1289843"/>
            <a:ext cx="1828800" cy="13827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1" name="Oval 33"/>
          <p:cNvSpPr>
            <a:spLocks noChangeArrowheads="1"/>
          </p:cNvSpPr>
          <p:nvPr/>
        </p:nvSpPr>
        <p:spPr bwMode="auto">
          <a:xfrm rot="-5400000">
            <a:off x="1752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9402" name="Oval 34"/>
          <p:cNvSpPr>
            <a:spLocks noChangeArrowheads="1"/>
          </p:cNvSpPr>
          <p:nvPr/>
        </p:nvSpPr>
        <p:spPr bwMode="auto">
          <a:xfrm rot="-5400000">
            <a:off x="1676400" y="144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9403" name="Oval 35"/>
          <p:cNvSpPr>
            <a:spLocks noChangeArrowheads="1"/>
          </p:cNvSpPr>
          <p:nvPr/>
        </p:nvSpPr>
        <p:spPr bwMode="auto">
          <a:xfrm rot="-5400000">
            <a:off x="838200" y="1905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9404" name="Oval 36"/>
          <p:cNvSpPr>
            <a:spLocks noChangeArrowheads="1"/>
          </p:cNvSpPr>
          <p:nvPr/>
        </p:nvSpPr>
        <p:spPr bwMode="auto">
          <a:xfrm rot="-5400000">
            <a:off x="1903413" y="17510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9405" name="Freeform 37" descr="5%"/>
          <p:cNvSpPr>
            <a:spLocks/>
          </p:cNvSpPr>
          <p:nvPr/>
        </p:nvSpPr>
        <p:spPr bwMode="auto">
          <a:xfrm rot="5400000" flipV="1">
            <a:off x="3352800" y="1143000"/>
            <a:ext cx="1828800" cy="16764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Oval 38"/>
          <p:cNvSpPr>
            <a:spLocks noChangeArrowheads="1"/>
          </p:cNvSpPr>
          <p:nvPr/>
        </p:nvSpPr>
        <p:spPr bwMode="auto">
          <a:xfrm rot="5400000" flipV="1">
            <a:off x="4876800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9407" name="Oval 39"/>
          <p:cNvSpPr>
            <a:spLocks noChangeArrowheads="1"/>
          </p:cNvSpPr>
          <p:nvPr/>
        </p:nvSpPr>
        <p:spPr bwMode="auto">
          <a:xfrm rot="5400000" flipV="1">
            <a:off x="3516313" y="15986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9408" name="Oval 40"/>
          <p:cNvSpPr>
            <a:spLocks noChangeArrowheads="1"/>
          </p:cNvSpPr>
          <p:nvPr/>
        </p:nvSpPr>
        <p:spPr bwMode="auto">
          <a:xfrm rot="5400000" flipV="1">
            <a:off x="4038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9409" name="Oval 41"/>
          <p:cNvSpPr>
            <a:spLocks noChangeArrowheads="1"/>
          </p:cNvSpPr>
          <p:nvPr/>
        </p:nvSpPr>
        <p:spPr bwMode="auto">
          <a:xfrm rot="5400000" flipV="1">
            <a:off x="4038600" y="1219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9410" name="Text Box 42"/>
          <p:cNvSpPr txBox="1">
            <a:spLocks noChangeArrowheads="1"/>
          </p:cNvSpPr>
          <p:nvPr/>
        </p:nvSpPr>
        <p:spPr bwMode="auto">
          <a:xfrm>
            <a:off x="5943600" y="43434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How to Define Inter-Cluster Similarity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2344738"/>
            <a:ext cx="4800600" cy="330358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altLang="en-US" sz="1000"/>
              <a:t> </a:t>
            </a:r>
          </a:p>
        </p:txBody>
      </p:sp>
      <p:grpSp>
        <p:nvGrpSpPr>
          <p:cNvPr id="60420" name="Group 4"/>
          <p:cNvGrpSpPr>
            <a:grpSpLocks/>
          </p:cNvGrpSpPr>
          <p:nvPr/>
        </p:nvGrpSpPr>
        <p:grpSpPr bwMode="auto">
          <a:xfrm>
            <a:off x="5486400" y="1066800"/>
            <a:ext cx="3429000" cy="3508375"/>
            <a:chOff x="3456" y="1440"/>
            <a:chExt cx="2160" cy="2210"/>
          </a:xfrm>
        </p:grpSpPr>
        <p:sp>
          <p:nvSpPr>
            <p:cNvPr id="60434" name="Line 5"/>
            <p:cNvSpPr>
              <a:spLocks noChangeShapeType="1"/>
            </p:cNvSpPr>
            <p:nvPr/>
          </p:nvSpPr>
          <p:spPr bwMode="auto">
            <a:xfrm>
              <a:off x="369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5" name="Line 6"/>
            <p:cNvSpPr>
              <a:spLocks noChangeShapeType="1"/>
            </p:cNvSpPr>
            <p:nvPr/>
          </p:nvSpPr>
          <p:spPr bwMode="auto">
            <a:xfrm>
              <a:off x="3504" y="16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6" name="Line 7"/>
            <p:cNvSpPr>
              <a:spLocks noChangeShapeType="1"/>
            </p:cNvSpPr>
            <p:nvPr/>
          </p:nvSpPr>
          <p:spPr bwMode="auto">
            <a:xfrm>
              <a:off x="4012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7" name="Line 8"/>
            <p:cNvSpPr>
              <a:spLocks noChangeShapeType="1"/>
            </p:cNvSpPr>
            <p:nvPr/>
          </p:nvSpPr>
          <p:spPr bwMode="auto">
            <a:xfrm>
              <a:off x="4329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8" name="Line 9"/>
            <p:cNvSpPr>
              <a:spLocks noChangeShapeType="1"/>
            </p:cNvSpPr>
            <p:nvPr/>
          </p:nvSpPr>
          <p:spPr bwMode="auto">
            <a:xfrm>
              <a:off x="464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9" name="Line 10"/>
            <p:cNvSpPr>
              <a:spLocks noChangeShapeType="1"/>
            </p:cNvSpPr>
            <p:nvPr/>
          </p:nvSpPr>
          <p:spPr bwMode="auto">
            <a:xfrm>
              <a:off x="4963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0" name="Line 11"/>
            <p:cNvSpPr>
              <a:spLocks noChangeShapeType="1"/>
            </p:cNvSpPr>
            <p:nvPr/>
          </p:nvSpPr>
          <p:spPr bwMode="auto">
            <a:xfrm>
              <a:off x="5280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1" name="Line 12"/>
            <p:cNvSpPr>
              <a:spLocks noChangeShapeType="1"/>
            </p:cNvSpPr>
            <p:nvPr/>
          </p:nvSpPr>
          <p:spPr bwMode="auto">
            <a:xfrm>
              <a:off x="3504" y="18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2" name="Line 13"/>
            <p:cNvSpPr>
              <a:spLocks noChangeShapeType="1"/>
            </p:cNvSpPr>
            <p:nvPr/>
          </p:nvSpPr>
          <p:spPr bwMode="auto">
            <a:xfrm>
              <a:off x="3504" y="21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3" name="Line 14"/>
            <p:cNvSpPr>
              <a:spLocks noChangeShapeType="1"/>
            </p:cNvSpPr>
            <p:nvPr/>
          </p:nvSpPr>
          <p:spPr bwMode="auto">
            <a:xfrm>
              <a:off x="3504" y="2409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4" name="Line 15"/>
            <p:cNvSpPr>
              <a:spLocks noChangeShapeType="1"/>
            </p:cNvSpPr>
            <p:nvPr/>
          </p:nvSpPr>
          <p:spPr bwMode="auto">
            <a:xfrm>
              <a:off x="3504" y="266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5" name="Line 16"/>
            <p:cNvSpPr>
              <a:spLocks noChangeShapeType="1"/>
            </p:cNvSpPr>
            <p:nvPr/>
          </p:nvSpPr>
          <p:spPr bwMode="auto">
            <a:xfrm>
              <a:off x="3504" y="292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46" name="Text Box 17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60447" name="Text Box 18"/>
            <p:cNvSpPr txBox="1">
              <a:spLocks noChangeArrowheads="1"/>
            </p:cNvSpPr>
            <p:nvPr/>
          </p:nvSpPr>
          <p:spPr bwMode="auto">
            <a:xfrm>
              <a:off x="3456" y="220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60448" name="Text Box 19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60449" name="Text Box 20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60450" name="Text Box 21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60451" name="Text Box 22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60452" name="Text Box 23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60453" name="Text Box 24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60454" name="Text Box 25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60455" name="Text Box 26"/>
            <p:cNvSpPr txBox="1">
              <a:spLocks noChangeArrowheads="1"/>
            </p:cNvSpPr>
            <p:nvPr/>
          </p:nvSpPr>
          <p:spPr bwMode="auto">
            <a:xfrm>
              <a:off x="494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60456" name="Text Box 27"/>
            <p:cNvSpPr txBox="1">
              <a:spLocks noChangeArrowheads="1"/>
            </p:cNvSpPr>
            <p:nvPr/>
          </p:nvSpPr>
          <p:spPr bwMode="auto">
            <a:xfrm>
              <a:off x="5280" y="144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60457" name="Text Box 28"/>
            <p:cNvSpPr txBox="1">
              <a:spLocks noChangeArrowheads="1"/>
            </p:cNvSpPr>
            <p:nvPr/>
          </p:nvSpPr>
          <p:spPr bwMode="auto">
            <a:xfrm>
              <a:off x="3552" y="2976"/>
              <a:ext cx="336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</p:txBody>
        </p:sp>
      </p:grpSp>
      <p:sp>
        <p:nvSpPr>
          <p:cNvPr id="60421" name="Freeform 29" descr="5%"/>
          <p:cNvSpPr>
            <a:spLocks/>
          </p:cNvSpPr>
          <p:nvPr/>
        </p:nvSpPr>
        <p:spPr bwMode="auto">
          <a:xfrm rot="-5400000">
            <a:off x="462757" y="1289843"/>
            <a:ext cx="1828800" cy="13827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Oval 30"/>
          <p:cNvSpPr>
            <a:spLocks noChangeArrowheads="1"/>
          </p:cNvSpPr>
          <p:nvPr/>
        </p:nvSpPr>
        <p:spPr bwMode="auto">
          <a:xfrm rot="-5400000">
            <a:off x="1752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0423" name="Oval 31"/>
          <p:cNvSpPr>
            <a:spLocks noChangeArrowheads="1"/>
          </p:cNvSpPr>
          <p:nvPr/>
        </p:nvSpPr>
        <p:spPr bwMode="auto">
          <a:xfrm rot="-5400000">
            <a:off x="1676400" y="144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0424" name="Oval 32"/>
          <p:cNvSpPr>
            <a:spLocks noChangeArrowheads="1"/>
          </p:cNvSpPr>
          <p:nvPr/>
        </p:nvSpPr>
        <p:spPr bwMode="auto">
          <a:xfrm rot="-5400000">
            <a:off x="838200" y="1905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0425" name="Oval 33"/>
          <p:cNvSpPr>
            <a:spLocks noChangeArrowheads="1"/>
          </p:cNvSpPr>
          <p:nvPr/>
        </p:nvSpPr>
        <p:spPr bwMode="auto">
          <a:xfrm rot="-5400000">
            <a:off x="1903413" y="17510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0426" name="Freeform 34" descr="5%"/>
          <p:cNvSpPr>
            <a:spLocks/>
          </p:cNvSpPr>
          <p:nvPr/>
        </p:nvSpPr>
        <p:spPr bwMode="auto">
          <a:xfrm rot="5400000" flipV="1">
            <a:off x="3352800" y="1143000"/>
            <a:ext cx="1828800" cy="16764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Oval 35"/>
          <p:cNvSpPr>
            <a:spLocks noChangeArrowheads="1"/>
          </p:cNvSpPr>
          <p:nvPr/>
        </p:nvSpPr>
        <p:spPr bwMode="auto">
          <a:xfrm rot="5400000" flipV="1">
            <a:off x="4876800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0428" name="Oval 36"/>
          <p:cNvSpPr>
            <a:spLocks noChangeArrowheads="1"/>
          </p:cNvSpPr>
          <p:nvPr/>
        </p:nvSpPr>
        <p:spPr bwMode="auto">
          <a:xfrm rot="5400000" flipV="1">
            <a:off x="3516313" y="15986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0429" name="Oval 37"/>
          <p:cNvSpPr>
            <a:spLocks noChangeArrowheads="1"/>
          </p:cNvSpPr>
          <p:nvPr/>
        </p:nvSpPr>
        <p:spPr bwMode="auto">
          <a:xfrm rot="5400000" flipV="1">
            <a:off x="4038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0430" name="Oval 38"/>
          <p:cNvSpPr>
            <a:spLocks noChangeArrowheads="1"/>
          </p:cNvSpPr>
          <p:nvPr/>
        </p:nvSpPr>
        <p:spPr bwMode="auto">
          <a:xfrm rot="5400000" flipV="1">
            <a:off x="4038600" y="1219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0431" name="Line 39"/>
          <p:cNvSpPr>
            <a:spLocks noChangeShapeType="1"/>
          </p:cNvSpPr>
          <p:nvPr/>
        </p:nvSpPr>
        <p:spPr bwMode="auto">
          <a:xfrm flipV="1">
            <a:off x="1981200" y="1600200"/>
            <a:ext cx="1524000" cy="1524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2" name="Text Box 40"/>
          <p:cNvSpPr txBox="1">
            <a:spLocks noChangeArrowheads="1"/>
          </p:cNvSpPr>
          <p:nvPr/>
        </p:nvSpPr>
        <p:spPr bwMode="auto">
          <a:xfrm>
            <a:off x="5943600" y="43434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sp>
        <p:nvSpPr>
          <p:cNvPr id="60433" name="Rectangle 41"/>
          <p:cNvSpPr>
            <a:spLocks noChangeArrowheads="1"/>
          </p:cNvSpPr>
          <p:nvPr/>
        </p:nvSpPr>
        <p:spPr bwMode="auto">
          <a:xfrm>
            <a:off x="381000" y="3200400"/>
            <a:ext cx="5791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>
                <a:solidFill>
                  <a:srgbClr val="FF0000"/>
                </a:solidFill>
              </a:rPr>
              <a:t>MIN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MAX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Group Average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Distance Between Centroids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Other methods driven by an objective function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100000"/>
              <a:buFont typeface="Arial" charset="0"/>
              <a:buChar char="–"/>
            </a:pPr>
            <a:r>
              <a:rPr lang="en-US" altLang="en-US" sz="2000" b="0"/>
              <a:t>Ward’s Method uses squared error</a:t>
            </a:r>
            <a:endParaRPr lang="en-US" altLang="en-US" sz="2400" b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How to Define Inter-Cluster Similarity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2344738"/>
            <a:ext cx="4800600" cy="330358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altLang="en-US" sz="1000"/>
              <a:t> </a:t>
            </a:r>
          </a:p>
        </p:txBody>
      </p:sp>
      <p:grpSp>
        <p:nvGrpSpPr>
          <p:cNvPr id="61444" name="Group 4"/>
          <p:cNvGrpSpPr>
            <a:grpSpLocks/>
          </p:cNvGrpSpPr>
          <p:nvPr/>
        </p:nvGrpSpPr>
        <p:grpSpPr bwMode="auto">
          <a:xfrm>
            <a:off x="5486400" y="1066800"/>
            <a:ext cx="3429000" cy="3508375"/>
            <a:chOff x="3456" y="1440"/>
            <a:chExt cx="2160" cy="2210"/>
          </a:xfrm>
        </p:grpSpPr>
        <p:sp>
          <p:nvSpPr>
            <p:cNvPr id="61458" name="Line 5"/>
            <p:cNvSpPr>
              <a:spLocks noChangeShapeType="1"/>
            </p:cNvSpPr>
            <p:nvPr/>
          </p:nvSpPr>
          <p:spPr bwMode="auto">
            <a:xfrm>
              <a:off x="369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9" name="Line 6"/>
            <p:cNvSpPr>
              <a:spLocks noChangeShapeType="1"/>
            </p:cNvSpPr>
            <p:nvPr/>
          </p:nvSpPr>
          <p:spPr bwMode="auto">
            <a:xfrm>
              <a:off x="3504" y="16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0" name="Line 7"/>
            <p:cNvSpPr>
              <a:spLocks noChangeShapeType="1"/>
            </p:cNvSpPr>
            <p:nvPr/>
          </p:nvSpPr>
          <p:spPr bwMode="auto">
            <a:xfrm>
              <a:off x="4012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1" name="Line 8"/>
            <p:cNvSpPr>
              <a:spLocks noChangeShapeType="1"/>
            </p:cNvSpPr>
            <p:nvPr/>
          </p:nvSpPr>
          <p:spPr bwMode="auto">
            <a:xfrm>
              <a:off x="4329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2" name="Line 9"/>
            <p:cNvSpPr>
              <a:spLocks noChangeShapeType="1"/>
            </p:cNvSpPr>
            <p:nvPr/>
          </p:nvSpPr>
          <p:spPr bwMode="auto">
            <a:xfrm>
              <a:off x="464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3" name="Line 10"/>
            <p:cNvSpPr>
              <a:spLocks noChangeShapeType="1"/>
            </p:cNvSpPr>
            <p:nvPr/>
          </p:nvSpPr>
          <p:spPr bwMode="auto">
            <a:xfrm>
              <a:off x="4963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4" name="Line 11"/>
            <p:cNvSpPr>
              <a:spLocks noChangeShapeType="1"/>
            </p:cNvSpPr>
            <p:nvPr/>
          </p:nvSpPr>
          <p:spPr bwMode="auto">
            <a:xfrm>
              <a:off x="5280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5" name="Line 12"/>
            <p:cNvSpPr>
              <a:spLocks noChangeShapeType="1"/>
            </p:cNvSpPr>
            <p:nvPr/>
          </p:nvSpPr>
          <p:spPr bwMode="auto">
            <a:xfrm>
              <a:off x="3504" y="18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6" name="Line 13"/>
            <p:cNvSpPr>
              <a:spLocks noChangeShapeType="1"/>
            </p:cNvSpPr>
            <p:nvPr/>
          </p:nvSpPr>
          <p:spPr bwMode="auto">
            <a:xfrm>
              <a:off x="3504" y="21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7" name="Line 14"/>
            <p:cNvSpPr>
              <a:spLocks noChangeShapeType="1"/>
            </p:cNvSpPr>
            <p:nvPr/>
          </p:nvSpPr>
          <p:spPr bwMode="auto">
            <a:xfrm>
              <a:off x="3504" y="2409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8" name="Line 15"/>
            <p:cNvSpPr>
              <a:spLocks noChangeShapeType="1"/>
            </p:cNvSpPr>
            <p:nvPr/>
          </p:nvSpPr>
          <p:spPr bwMode="auto">
            <a:xfrm>
              <a:off x="3504" y="266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69" name="Line 16"/>
            <p:cNvSpPr>
              <a:spLocks noChangeShapeType="1"/>
            </p:cNvSpPr>
            <p:nvPr/>
          </p:nvSpPr>
          <p:spPr bwMode="auto">
            <a:xfrm>
              <a:off x="3504" y="292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0" name="Text Box 17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61471" name="Text Box 18"/>
            <p:cNvSpPr txBox="1">
              <a:spLocks noChangeArrowheads="1"/>
            </p:cNvSpPr>
            <p:nvPr/>
          </p:nvSpPr>
          <p:spPr bwMode="auto">
            <a:xfrm>
              <a:off x="3456" y="220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61472" name="Text Box 19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61473" name="Text Box 20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61474" name="Text Box 21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61475" name="Text Box 22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61476" name="Text Box 23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61477" name="Text Box 24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61478" name="Text Box 25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61479" name="Text Box 26"/>
            <p:cNvSpPr txBox="1">
              <a:spLocks noChangeArrowheads="1"/>
            </p:cNvSpPr>
            <p:nvPr/>
          </p:nvSpPr>
          <p:spPr bwMode="auto">
            <a:xfrm>
              <a:off x="494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61480" name="Text Box 27"/>
            <p:cNvSpPr txBox="1">
              <a:spLocks noChangeArrowheads="1"/>
            </p:cNvSpPr>
            <p:nvPr/>
          </p:nvSpPr>
          <p:spPr bwMode="auto">
            <a:xfrm>
              <a:off x="5280" y="144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61481" name="Text Box 28"/>
            <p:cNvSpPr txBox="1">
              <a:spLocks noChangeArrowheads="1"/>
            </p:cNvSpPr>
            <p:nvPr/>
          </p:nvSpPr>
          <p:spPr bwMode="auto">
            <a:xfrm>
              <a:off x="3552" y="2976"/>
              <a:ext cx="336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</p:txBody>
        </p:sp>
      </p:grpSp>
      <p:sp>
        <p:nvSpPr>
          <p:cNvPr id="61445" name="Freeform 29" descr="5%"/>
          <p:cNvSpPr>
            <a:spLocks/>
          </p:cNvSpPr>
          <p:nvPr/>
        </p:nvSpPr>
        <p:spPr bwMode="auto">
          <a:xfrm rot="-5400000">
            <a:off x="462757" y="1289843"/>
            <a:ext cx="1828800" cy="13827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6" name="Oval 30"/>
          <p:cNvSpPr>
            <a:spLocks noChangeArrowheads="1"/>
          </p:cNvSpPr>
          <p:nvPr/>
        </p:nvSpPr>
        <p:spPr bwMode="auto">
          <a:xfrm rot="-5400000">
            <a:off x="1752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47" name="Oval 31"/>
          <p:cNvSpPr>
            <a:spLocks noChangeArrowheads="1"/>
          </p:cNvSpPr>
          <p:nvPr/>
        </p:nvSpPr>
        <p:spPr bwMode="auto">
          <a:xfrm rot="-5400000">
            <a:off x="1676400" y="144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48" name="Oval 32"/>
          <p:cNvSpPr>
            <a:spLocks noChangeArrowheads="1"/>
          </p:cNvSpPr>
          <p:nvPr/>
        </p:nvSpPr>
        <p:spPr bwMode="auto">
          <a:xfrm rot="-5400000">
            <a:off x="838200" y="1905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49" name="Oval 33"/>
          <p:cNvSpPr>
            <a:spLocks noChangeArrowheads="1"/>
          </p:cNvSpPr>
          <p:nvPr/>
        </p:nvSpPr>
        <p:spPr bwMode="auto">
          <a:xfrm rot="-5400000">
            <a:off x="1903413" y="17510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50" name="Freeform 34" descr="5%"/>
          <p:cNvSpPr>
            <a:spLocks/>
          </p:cNvSpPr>
          <p:nvPr/>
        </p:nvSpPr>
        <p:spPr bwMode="auto">
          <a:xfrm rot="5400000" flipV="1">
            <a:off x="3352800" y="1143000"/>
            <a:ext cx="1828800" cy="16764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1" name="Oval 35"/>
          <p:cNvSpPr>
            <a:spLocks noChangeArrowheads="1"/>
          </p:cNvSpPr>
          <p:nvPr/>
        </p:nvSpPr>
        <p:spPr bwMode="auto">
          <a:xfrm rot="5400000" flipV="1">
            <a:off x="4876800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52" name="Oval 36"/>
          <p:cNvSpPr>
            <a:spLocks noChangeArrowheads="1"/>
          </p:cNvSpPr>
          <p:nvPr/>
        </p:nvSpPr>
        <p:spPr bwMode="auto">
          <a:xfrm rot="5400000" flipV="1">
            <a:off x="3516313" y="15986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53" name="Oval 37"/>
          <p:cNvSpPr>
            <a:spLocks noChangeArrowheads="1"/>
          </p:cNvSpPr>
          <p:nvPr/>
        </p:nvSpPr>
        <p:spPr bwMode="auto">
          <a:xfrm rot="5400000" flipV="1">
            <a:off x="4038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54" name="Oval 38"/>
          <p:cNvSpPr>
            <a:spLocks noChangeArrowheads="1"/>
          </p:cNvSpPr>
          <p:nvPr/>
        </p:nvSpPr>
        <p:spPr bwMode="auto">
          <a:xfrm rot="5400000" flipV="1">
            <a:off x="4038600" y="1219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1455" name="Line 39"/>
          <p:cNvSpPr>
            <a:spLocks noChangeShapeType="1"/>
          </p:cNvSpPr>
          <p:nvPr/>
        </p:nvSpPr>
        <p:spPr bwMode="auto">
          <a:xfrm flipV="1">
            <a:off x="914400" y="1676400"/>
            <a:ext cx="3962400" cy="228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6" name="Text Box 40"/>
          <p:cNvSpPr txBox="1">
            <a:spLocks noChangeArrowheads="1"/>
          </p:cNvSpPr>
          <p:nvPr/>
        </p:nvSpPr>
        <p:spPr bwMode="auto">
          <a:xfrm>
            <a:off x="5943600" y="43434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sp>
        <p:nvSpPr>
          <p:cNvPr id="61457" name="Rectangle 41"/>
          <p:cNvSpPr>
            <a:spLocks noChangeArrowheads="1"/>
          </p:cNvSpPr>
          <p:nvPr/>
        </p:nvSpPr>
        <p:spPr bwMode="auto">
          <a:xfrm>
            <a:off x="381000" y="3200400"/>
            <a:ext cx="5791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MIN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>
                <a:solidFill>
                  <a:srgbClr val="FF0000"/>
                </a:solidFill>
              </a:rPr>
              <a:t>MAX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Group Average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Distance Between Centroids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Other methods driven by an objective function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100000"/>
              <a:buFont typeface="Arial" charset="0"/>
              <a:buChar char="–"/>
            </a:pPr>
            <a:r>
              <a:rPr lang="en-US" altLang="en-US" sz="2000" b="0"/>
              <a:t>Ward’s Method uses squared error</a:t>
            </a:r>
            <a:endParaRPr lang="en-US" altLang="en-US" sz="2400" b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How to Define Inter-Cluster Similarity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2344738"/>
            <a:ext cx="4800600" cy="330358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altLang="en-US" sz="1000" dirty="0"/>
              <a:t> </a:t>
            </a:r>
          </a:p>
        </p:txBody>
      </p:sp>
      <p:grpSp>
        <p:nvGrpSpPr>
          <p:cNvPr id="62468" name="Group 4"/>
          <p:cNvGrpSpPr>
            <a:grpSpLocks/>
          </p:cNvGrpSpPr>
          <p:nvPr/>
        </p:nvGrpSpPr>
        <p:grpSpPr bwMode="auto">
          <a:xfrm>
            <a:off x="5486400" y="1066800"/>
            <a:ext cx="3429000" cy="3508375"/>
            <a:chOff x="3456" y="1440"/>
            <a:chExt cx="2160" cy="2210"/>
          </a:xfrm>
        </p:grpSpPr>
        <p:sp>
          <p:nvSpPr>
            <p:cNvPr id="62497" name="Line 5"/>
            <p:cNvSpPr>
              <a:spLocks noChangeShapeType="1"/>
            </p:cNvSpPr>
            <p:nvPr/>
          </p:nvSpPr>
          <p:spPr bwMode="auto">
            <a:xfrm>
              <a:off x="369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8" name="Line 6"/>
            <p:cNvSpPr>
              <a:spLocks noChangeShapeType="1"/>
            </p:cNvSpPr>
            <p:nvPr/>
          </p:nvSpPr>
          <p:spPr bwMode="auto">
            <a:xfrm>
              <a:off x="3504" y="16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9" name="Line 7"/>
            <p:cNvSpPr>
              <a:spLocks noChangeShapeType="1"/>
            </p:cNvSpPr>
            <p:nvPr/>
          </p:nvSpPr>
          <p:spPr bwMode="auto">
            <a:xfrm>
              <a:off x="4012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0" name="Line 8"/>
            <p:cNvSpPr>
              <a:spLocks noChangeShapeType="1"/>
            </p:cNvSpPr>
            <p:nvPr/>
          </p:nvSpPr>
          <p:spPr bwMode="auto">
            <a:xfrm>
              <a:off x="4329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1" name="Line 9"/>
            <p:cNvSpPr>
              <a:spLocks noChangeShapeType="1"/>
            </p:cNvSpPr>
            <p:nvPr/>
          </p:nvSpPr>
          <p:spPr bwMode="auto">
            <a:xfrm>
              <a:off x="464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2" name="Line 10"/>
            <p:cNvSpPr>
              <a:spLocks noChangeShapeType="1"/>
            </p:cNvSpPr>
            <p:nvPr/>
          </p:nvSpPr>
          <p:spPr bwMode="auto">
            <a:xfrm>
              <a:off x="4963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3" name="Line 11"/>
            <p:cNvSpPr>
              <a:spLocks noChangeShapeType="1"/>
            </p:cNvSpPr>
            <p:nvPr/>
          </p:nvSpPr>
          <p:spPr bwMode="auto">
            <a:xfrm>
              <a:off x="5280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4" name="Line 12"/>
            <p:cNvSpPr>
              <a:spLocks noChangeShapeType="1"/>
            </p:cNvSpPr>
            <p:nvPr/>
          </p:nvSpPr>
          <p:spPr bwMode="auto">
            <a:xfrm>
              <a:off x="3504" y="18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5" name="Line 13"/>
            <p:cNvSpPr>
              <a:spLocks noChangeShapeType="1"/>
            </p:cNvSpPr>
            <p:nvPr/>
          </p:nvSpPr>
          <p:spPr bwMode="auto">
            <a:xfrm>
              <a:off x="3504" y="21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6" name="Line 14"/>
            <p:cNvSpPr>
              <a:spLocks noChangeShapeType="1"/>
            </p:cNvSpPr>
            <p:nvPr/>
          </p:nvSpPr>
          <p:spPr bwMode="auto">
            <a:xfrm>
              <a:off x="3504" y="2409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7" name="Line 15"/>
            <p:cNvSpPr>
              <a:spLocks noChangeShapeType="1"/>
            </p:cNvSpPr>
            <p:nvPr/>
          </p:nvSpPr>
          <p:spPr bwMode="auto">
            <a:xfrm>
              <a:off x="3504" y="266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8" name="Line 16"/>
            <p:cNvSpPr>
              <a:spLocks noChangeShapeType="1"/>
            </p:cNvSpPr>
            <p:nvPr/>
          </p:nvSpPr>
          <p:spPr bwMode="auto">
            <a:xfrm>
              <a:off x="3504" y="292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9" name="Text Box 17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62510" name="Text Box 18"/>
            <p:cNvSpPr txBox="1">
              <a:spLocks noChangeArrowheads="1"/>
            </p:cNvSpPr>
            <p:nvPr/>
          </p:nvSpPr>
          <p:spPr bwMode="auto">
            <a:xfrm>
              <a:off x="3456" y="220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62511" name="Text Box 19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62512" name="Text Box 20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62513" name="Text Box 21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62514" name="Text Box 22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62515" name="Text Box 23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62516" name="Text Box 24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62517" name="Text Box 25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62518" name="Text Box 26"/>
            <p:cNvSpPr txBox="1">
              <a:spLocks noChangeArrowheads="1"/>
            </p:cNvSpPr>
            <p:nvPr/>
          </p:nvSpPr>
          <p:spPr bwMode="auto">
            <a:xfrm>
              <a:off x="494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62519" name="Text Box 27"/>
            <p:cNvSpPr txBox="1">
              <a:spLocks noChangeArrowheads="1"/>
            </p:cNvSpPr>
            <p:nvPr/>
          </p:nvSpPr>
          <p:spPr bwMode="auto">
            <a:xfrm>
              <a:off x="5280" y="144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62520" name="Text Box 28"/>
            <p:cNvSpPr txBox="1">
              <a:spLocks noChangeArrowheads="1"/>
            </p:cNvSpPr>
            <p:nvPr/>
          </p:nvSpPr>
          <p:spPr bwMode="auto">
            <a:xfrm>
              <a:off x="3552" y="2976"/>
              <a:ext cx="336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</p:txBody>
        </p:sp>
      </p:grpSp>
      <p:sp>
        <p:nvSpPr>
          <p:cNvPr id="62469" name="Freeform 29" descr="5%"/>
          <p:cNvSpPr>
            <a:spLocks/>
          </p:cNvSpPr>
          <p:nvPr/>
        </p:nvSpPr>
        <p:spPr bwMode="auto">
          <a:xfrm rot="-5400000">
            <a:off x="462757" y="1289843"/>
            <a:ext cx="1828800" cy="13827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0" name="Oval 30"/>
          <p:cNvSpPr>
            <a:spLocks noChangeArrowheads="1"/>
          </p:cNvSpPr>
          <p:nvPr/>
        </p:nvSpPr>
        <p:spPr bwMode="auto">
          <a:xfrm rot="-5400000">
            <a:off x="1752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2471" name="Oval 31"/>
          <p:cNvSpPr>
            <a:spLocks noChangeArrowheads="1"/>
          </p:cNvSpPr>
          <p:nvPr/>
        </p:nvSpPr>
        <p:spPr bwMode="auto">
          <a:xfrm rot="-5400000">
            <a:off x="1676400" y="144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2472" name="Oval 32"/>
          <p:cNvSpPr>
            <a:spLocks noChangeArrowheads="1"/>
          </p:cNvSpPr>
          <p:nvPr/>
        </p:nvSpPr>
        <p:spPr bwMode="auto">
          <a:xfrm rot="-5400000">
            <a:off x="838200" y="1905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2473" name="Oval 33"/>
          <p:cNvSpPr>
            <a:spLocks noChangeArrowheads="1"/>
          </p:cNvSpPr>
          <p:nvPr/>
        </p:nvSpPr>
        <p:spPr bwMode="auto">
          <a:xfrm rot="-5400000">
            <a:off x="1903413" y="17510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2474" name="Freeform 34" descr="5%"/>
          <p:cNvSpPr>
            <a:spLocks/>
          </p:cNvSpPr>
          <p:nvPr/>
        </p:nvSpPr>
        <p:spPr bwMode="auto">
          <a:xfrm rot="5400000" flipV="1">
            <a:off x="3352800" y="1143000"/>
            <a:ext cx="1828800" cy="16764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5" name="Oval 35"/>
          <p:cNvSpPr>
            <a:spLocks noChangeArrowheads="1"/>
          </p:cNvSpPr>
          <p:nvPr/>
        </p:nvSpPr>
        <p:spPr bwMode="auto">
          <a:xfrm rot="5400000" flipV="1">
            <a:off x="4876800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2476" name="Oval 36"/>
          <p:cNvSpPr>
            <a:spLocks noChangeArrowheads="1"/>
          </p:cNvSpPr>
          <p:nvPr/>
        </p:nvSpPr>
        <p:spPr bwMode="auto">
          <a:xfrm rot="5400000" flipV="1">
            <a:off x="3516313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2477" name="Oval 37"/>
          <p:cNvSpPr>
            <a:spLocks noChangeArrowheads="1"/>
          </p:cNvSpPr>
          <p:nvPr/>
        </p:nvSpPr>
        <p:spPr bwMode="auto">
          <a:xfrm rot="5400000" flipV="1">
            <a:off x="4038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2478" name="Oval 38"/>
          <p:cNvSpPr>
            <a:spLocks noChangeArrowheads="1"/>
          </p:cNvSpPr>
          <p:nvPr/>
        </p:nvSpPr>
        <p:spPr bwMode="auto">
          <a:xfrm rot="5400000" flipV="1">
            <a:off x="4038600" y="1219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2479" name="Line 39"/>
          <p:cNvSpPr>
            <a:spLocks noChangeShapeType="1"/>
          </p:cNvSpPr>
          <p:nvPr/>
        </p:nvSpPr>
        <p:spPr bwMode="auto">
          <a:xfrm>
            <a:off x="1828800" y="2209800"/>
            <a:ext cx="2209800" cy="762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0" name="Line 40"/>
          <p:cNvSpPr>
            <a:spLocks noChangeShapeType="1"/>
          </p:cNvSpPr>
          <p:nvPr/>
        </p:nvSpPr>
        <p:spPr bwMode="auto">
          <a:xfrm flipV="1">
            <a:off x="1828800" y="1676400"/>
            <a:ext cx="1676400" cy="533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1" name="Line 41"/>
          <p:cNvSpPr>
            <a:spLocks noChangeShapeType="1"/>
          </p:cNvSpPr>
          <p:nvPr/>
        </p:nvSpPr>
        <p:spPr bwMode="auto">
          <a:xfrm flipV="1">
            <a:off x="1828800" y="1295400"/>
            <a:ext cx="2209800" cy="914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2" name="Line 42"/>
          <p:cNvSpPr>
            <a:spLocks noChangeShapeType="1"/>
          </p:cNvSpPr>
          <p:nvPr/>
        </p:nvSpPr>
        <p:spPr bwMode="auto">
          <a:xfrm flipV="1">
            <a:off x="1828800" y="1676400"/>
            <a:ext cx="3048000" cy="533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3" name="Line 43"/>
          <p:cNvSpPr>
            <a:spLocks noChangeShapeType="1"/>
          </p:cNvSpPr>
          <p:nvPr/>
        </p:nvSpPr>
        <p:spPr bwMode="auto">
          <a:xfrm>
            <a:off x="1981200" y="1828800"/>
            <a:ext cx="2057400" cy="4572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4" name="Line 44"/>
          <p:cNvSpPr>
            <a:spLocks noChangeShapeType="1"/>
          </p:cNvSpPr>
          <p:nvPr/>
        </p:nvSpPr>
        <p:spPr bwMode="auto">
          <a:xfrm flipV="1">
            <a:off x="1981200" y="1676400"/>
            <a:ext cx="1524000" cy="152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5" name="Line 45"/>
          <p:cNvSpPr>
            <a:spLocks noChangeShapeType="1"/>
          </p:cNvSpPr>
          <p:nvPr/>
        </p:nvSpPr>
        <p:spPr bwMode="auto">
          <a:xfrm flipV="1">
            <a:off x="1981200" y="1295400"/>
            <a:ext cx="2057400" cy="533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6" name="Line 46"/>
          <p:cNvSpPr>
            <a:spLocks noChangeShapeType="1"/>
          </p:cNvSpPr>
          <p:nvPr/>
        </p:nvSpPr>
        <p:spPr bwMode="auto">
          <a:xfrm flipV="1">
            <a:off x="1981200" y="1676400"/>
            <a:ext cx="2895600" cy="152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7" name="Line 47"/>
          <p:cNvSpPr>
            <a:spLocks noChangeShapeType="1"/>
          </p:cNvSpPr>
          <p:nvPr/>
        </p:nvSpPr>
        <p:spPr bwMode="auto">
          <a:xfrm>
            <a:off x="914400" y="1905000"/>
            <a:ext cx="3124200" cy="3810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8" name="Line 48"/>
          <p:cNvSpPr>
            <a:spLocks noChangeShapeType="1"/>
          </p:cNvSpPr>
          <p:nvPr/>
        </p:nvSpPr>
        <p:spPr bwMode="auto">
          <a:xfrm flipV="1">
            <a:off x="914400" y="1676400"/>
            <a:ext cx="39624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9" name="Line 49"/>
          <p:cNvSpPr>
            <a:spLocks noChangeShapeType="1"/>
          </p:cNvSpPr>
          <p:nvPr/>
        </p:nvSpPr>
        <p:spPr bwMode="auto">
          <a:xfrm flipV="1">
            <a:off x="914400" y="1295400"/>
            <a:ext cx="3124200" cy="609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0" name="Line 50"/>
          <p:cNvSpPr>
            <a:spLocks noChangeShapeType="1"/>
          </p:cNvSpPr>
          <p:nvPr/>
        </p:nvSpPr>
        <p:spPr bwMode="auto">
          <a:xfrm flipV="1">
            <a:off x="914400" y="1676400"/>
            <a:ext cx="25908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1" name="Line 51"/>
          <p:cNvSpPr>
            <a:spLocks noChangeShapeType="1"/>
          </p:cNvSpPr>
          <p:nvPr/>
        </p:nvSpPr>
        <p:spPr bwMode="auto">
          <a:xfrm>
            <a:off x="1752600" y="1447800"/>
            <a:ext cx="2286000" cy="8382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2" name="Line 52"/>
          <p:cNvSpPr>
            <a:spLocks noChangeShapeType="1"/>
          </p:cNvSpPr>
          <p:nvPr/>
        </p:nvSpPr>
        <p:spPr bwMode="auto">
          <a:xfrm>
            <a:off x="1752600" y="1447800"/>
            <a:ext cx="17526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3" name="Line 53"/>
          <p:cNvSpPr>
            <a:spLocks noChangeShapeType="1"/>
          </p:cNvSpPr>
          <p:nvPr/>
        </p:nvSpPr>
        <p:spPr bwMode="auto">
          <a:xfrm flipV="1">
            <a:off x="1752600" y="1295400"/>
            <a:ext cx="2286000" cy="152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4" name="Line 54"/>
          <p:cNvSpPr>
            <a:spLocks noChangeShapeType="1"/>
          </p:cNvSpPr>
          <p:nvPr/>
        </p:nvSpPr>
        <p:spPr bwMode="auto">
          <a:xfrm>
            <a:off x="1752600" y="1447800"/>
            <a:ext cx="31242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5" name="Text Box 55"/>
          <p:cNvSpPr txBox="1">
            <a:spLocks noChangeArrowheads="1"/>
          </p:cNvSpPr>
          <p:nvPr/>
        </p:nvSpPr>
        <p:spPr bwMode="auto">
          <a:xfrm>
            <a:off x="5943600" y="43434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sp>
        <p:nvSpPr>
          <p:cNvPr id="62496" name="Rectangle 56"/>
          <p:cNvSpPr>
            <a:spLocks noChangeArrowheads="1"/>
          </p:cNvSpPr>
          <p:nvPr/>
        </p:nvSpPr>
        <p:spPr bwMode="auto">
          <a:xfrm>
            <a:off x="381000" y="3200400"/>
            <a:ext cx="5791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 dirty="0"/>
              <a:t>MIN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 dirty="0"/>
              <a:t>MAX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 dirty="0">
                <a:solidFill>
                  <a:srgbClr val="FF0000"/>
                </a:solidFill>
              </a:rPr>
              <a:t>Group Average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 dirty="0"/>
              <a:t>Distance Between Centroids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 dirty="0"/>
              <a:t>Other methods driven by an objective function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100000"/>
              <a:buFont typeface="Arial" charset="0"/>
              <a:buChar char="–"/>
            </a:pPr>
            <a:r>
              <a:rPr lang="en-US" altLang="en-US" sz="2000" b="0" dirty="0"/>
              <a:t>Ward’s Method uses squared inside cluster distances after merging. </a:t>
            </a:r>
            <a:endParaRPr lang="en-US" altLang="en-US" sz="2400" b="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Line 2"/>
          <p:cNvSpPr>
            <a:spLocks noChangeShapeType="1"/>
          </p:cNvSpPr>
          <p:nvPr/>
        </p:nvSpPr>
        <p:spPr bwMode="auto">
          <a:xfrm flipV="1">
            <a:off x="1371600" y="1981200"/>
            <a:ext cx="28956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1" name="Freeform 3" descr="5%"/>
          <p:cNvSpPr>
            <a:spLocks/>
          </p:cNvSpPr>
          <p:nvPr/>
        </p:nvSpPr>
        <p:spPr bwMode="auto">
          <a:xfrm rot="-5400000">
            <a:off x="462757" y="1289843"/>
            <a:ext cx="1828800" cy="13827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How to Define Inter-Cluster Similarity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39763" y="2344738"/>
            <a:ext cx="4800600" cy="330358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altLang="en-US" sz="1000"/>
              <a:t> </a:t>
            </a:r>
          </a:p>
        </p:txBody>
      </p:sp>
      <p:grpSp>
        <p:nvGrpSpPr>
          <p:cNvPr id="63494" name="Group 6"/>
          <p:cNvGrpSpPr>
            <a:grpSpLocks/>
          </p:cNvGrpSpPr>
          <p:nvPr/>
        </p:nvGrpSpPr>
        <p:grpSpPr bwMode="auto">
          <a:xfrm>
            <a:off x="5486400" y="1066800"/>
            <a:ext cx="3429000" cy="3508375"/>
            <a:chOff x="3456" y="1440"/>
            <a:chExt cx="2160" cy="2210"/>
          </a:xfrm>
        </p:grpSpPr>
        <p:sp>
          <p:nvSpPr>
            <p:cNvPr id="63508" name="Line 7"/>
            <p:cNvSpPr>
              <a:spLocks noChangeShapeType="1"/>
            </p:cNvSpPr>
            <p:nvPr/>
          </p:nvSpPr>
          <p:spPr bwMode="auto">
            <a:xfrm>
              <a:off x="369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9" name="Line 8"/>
            <p:cNvSpPr>
              <a:spLocks noChangeShapeType="1"/>
            </p:cNvSpPr>
            <p:nvPr/>
          </p:nvSpPr>
          <p:spPr bwMode="auto">
            <a:xfrm>
              <a:off x="3504" y="16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0" name="Line 9"/>
            <p:cNvSpPr>
              <a:spLocks noChangeShapeType="1"/>
            </p:cNvSpPr>
            <p:nvPr/>
          </p:nvSpPr>
          <p:spPr bwMode="auto">
            <a:xfrm>
              <a:off x="4012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1" name="Line 10"/>
            <p:cNvSpPr>
              <a:spLocks noChangeShapeType="1"/>
            </p:cNvSpPr>
            <p:nvPr/>
          </p:nvSpPr>
          <p:spPr bwMode="auto">
            <a:xfrm>
              <a:off x="4329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2" name="Line 11"/>
            <p:cNvSpPr>
              <a:spLocks noChangeShapeType="1"/>
            </p:cNvSpPr>
            <p:nvPr/>
          </p:nvSpPr>
          <p:spPr bwMode="auto">
            <a:xfrm>
              <a:off x="464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3" name="Line 12"/>
            <p:cNvSpPr>
              <a:spLocks noChangeShapeType="1"/>
            </p:cNvSpPr>
            <p:nvPr/>
          </p:nvSpPr>
          <p:spPr bwMode="auto">
            <a:xfrm>
              <a:off x="4963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4" name="Line 13"/>
            <p:cNvSpPr>
              <a:spLocks noChangeShapeType="1"/>
            </p:cNvSpPr>
            <p:nvPr/>
          </p:nvSpPr>
          <p:spPr bwMode="auto">
            <a:xfrm>
              <a:off x="5280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5" name="Line 14"/>
            <p:cNvSpPr>
              <a:spLocks noChangeShapeType="1"/>
            </p:cNvSpPr>
            <p:nvPr/>
          </p:nvSpPr>
          <p:spPr bwMode="auto">
            <a:xfrm>
              <a:off x="3504" y="18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6" name="Line 15"/>
            <p:cNvSpPr>
              <a:spLocks noChangeShapeType="1"/>
            </p:cNvSpPr>
            <p:nvPr/>
          </p:nvSpPr>
          <p:spPr bwMode="auto">
            <a:xfrm>
              <a:off x="3504" y="21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7" name="Line 16"/>
            <p:cNvSpPr>
              <a:spLocks noChangeShapeType="1"/>
            </p:cNvSpPr>
            <p:nvPr/>
          </p:nvSpPr>
          <p:spPr bwMode="auto">
            <a:xfrm>
              <a:off x="3504" y="2409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8" name="Line 17"/>
            <p:cNvSpPr>
              <a:spLocks noChangeShapeType="1"/>
            </p:cNvSpPr>
            <p:nvPr/>
          </p:nvSpPr>
          <p:spPr bwMode="auto">
            <a:xfrm>
              <a:off x="3504" y="266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9" name="Line 18"/>
            <p:cNvSpPr>
              <a:spLocks noChangeShapeType="1"/>
            </p:cNvSpPr>
            <p:nvPr/>
          </p:nvSpPr>
          <p:spPr bwMode="auto">
            <a:xfrm>
              <a:off x="3504" y="292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20" name="Text Box 19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63521" name="Text Box 20"/>
            <p:cNvSpPr txBox="1">
              <a:spLocks noChangeArrowheads="1"/>
            </p:cNvSpPr>
            <p:nvPr/>
          </p:nvSpPr>
          <p:spPr bwMode="auto">
            <a:xfrm>
              <a:off x="3456" y="220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63522" name="Text Box 21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63523" name="Text Box 22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63524" name="Text Box 23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63525" name="Text Box 24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63526" name="Text Box 25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63527" name="Text Box 26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63528" name="Text Box 27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63529" name="Text Box 28"/>
            <p:cNvSpPr txBox="1">
              <a:spLocks noChangeArrowheads="1"/>
            </p:cNvSpPr>
            <p:nvPr/>
          </p:nvSpPr>
          <p:spPr bwMode="auto">
            <a:xfrm>
              <a:off x="4944" y="1440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63530" name="Text Box 29"/>
            <p:cNvSpPr txBox="1">
              <a:spLocks noChangeArrowheads="1"/>
            </p:cNvSpPr>
            <p:nvPr/>
          </p:nvSpPr>
          <p:spPr bwMode="auto">
            <a:xfrm>
              <a:off x="5280" y="144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63531" name="Text Box 30"/>
            <p:cNvSpPr txBox="1">
              <a:spLocks noChangeArrowheads="1"/>
            </p:cNvSpPr>
            <p:nvPr/>
          </p:nvSpPr>
          <p:spPr bwMode="auto">
            <a:xfrm>
              <a:off x="3552" y="2976"/>
              <a:ext cx="336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</p:txBody>
        </p:sp>
      </p:grpSp>
      <p:sp>
        <p:nvSpPr>
          <p:cNvPr id="63495" name="Oval 31"/>
          <p:cNvSpPr>
            <a:spLocks noChangeArrowheads="1"/>
          </p:cNvSpPr>
          <p:nvPr/>
        </p:nvSpPr>
        <p:spPr bwMode="auto">
          <a:xfrm rot="-5400000">
            <a:off x="1752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3496" name="Oval 32"/>
          <p:cNvSpPr>
            <a:spLocks noChangeArrowheads="1"/>
          </p:cNvSpPr>
          <p:nvPr/>
        </p:nvSpPr>
        <p:spPr bwMode="auto">
          <a:xfrm rot="-5400000">
            <a:off x="1676400" y="144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3497" name="Oval 33"/>
          <p:cNvSpPr>
            <a:spLocks noChangeArrowheads="1"/>
          </p:cNvSpPr>
          <p:nvPr/>
        </p:nvSpPr>
        <p:spPr bwMode="auto">
          <a:xfrm rot="-5400000">
            <a:off x="838200" y="1905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3498" name="Oval 34"/>
          <p:cNvSpPr>
            <a:spLocks noChangeArrowheads="1"/>
          </p:cNvSpPr>
          <p:nvPr/>
        </p:nvSpPr>
        <p:spPr bwMode="auto">
          <a:xfrm rot="-5400000">
            <a:off x="1903413" y="17510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3499" name="Freeform 35" descr="5%"/>
          <p:cNvSpPr>
            <a:spLocks/>
          </p:cNvSpPr>
          <p:nvPr/>
        </p:nvSpPr>
        <p:spPr bwMode="auto">
          <a:xfrm rot="5400000" flipV="1">
            <a:off x="3352800" y="1143000"/>
            <a:ext cx="1828800" cy="16764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0" name="Oval 36"/>
          <p:cNvSpPr>
            <a:spLocks noChangeArrowheads="1"/>
          </p:cNvSpPr>
          <p:nvPr/>
        </p:nvSpPr>
        <p:spPr bwMode="auto">
          <a:xfrm rot="5400000" flipV="1">
            <a:off x="4876800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3501" name="Oval 37"/>
          <p:cNvSpPr>
            <a:spLocks noChangeArrowheads="1"/>
          </p:cNvSpPr>
          <p:nvPr/>
        </p:nvSpPr>
        <p:spPr bwMode="auto">
          <a:xfrm rot="5400000" flipV="1">
            <a:off x="3516313" y="15986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3502" name="Oval 38"/>
          <p:cNvSpPr>
            <a:spLocks noChangeArrowheads="1"/>
          </p:cNvSpPr>
          <p:nvPr/>
        </p:nvSpPr>
        <p:spPr bwMode="auto">
          <a:xfrm rot="5400000" flipV="1">
            <a:off x="4038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3503" name="Oval 39"/>
          <p:cNvSpPr>
            <a:spLocks noChangeArrowheads="1"/>
          </p:cNvSpPr>
          <p:nvPr/>
        </p:nvSpPr>
        <p:spPr bwMode="auto">
          <a:xfrm rot="5400000" flipV="1">
            <a:off x="4038600" y="1219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3504" name="Text Box 40"/>
          <p:cNvSpPr txBox="1">
            <a:spLocks noChangeArrowheads="1"/>
          </p:cNvSpPr>
          <p:nvPr/>
        </p:nvSpPr>
        <p:spPr bwMode="auto">
          <a:xfrm>
            <a:off x="5943600" y="43434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sp>
        <p:nvSpPr>
          <p:cNvPr id="63505" name="Rectangle 41"/>
          <p:cNvSpPr>
            <a:spLocks noChangeArrowheads="1"/>
          </p:cNvSpPr>
          <p:nvPr/>
        </p:nvSpPr>
        <p:spPr bwMode="auto">
          <a:xfrm>
            <a:off x="381000" y="3200400"/>
            <a:ext cx="5791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MIN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MAX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Group Average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>
                <a:solidFill>
                  <a:srgbClr val="FF0000"/>
                </a:solidFill>
              </a:rPr>
              <a:t>Distance Between Centroids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altLang="en-US" sz="2400" b="0"/>
              <a:t>Other methods driven by an objective function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0C7B9C"/>
              </a:buClr>
              <a:buSzPct val="100000"/>
              <a:buFont typeface="Arial" charset="0"/>
              <a:buChar char="–"/>
            </a:pPr>
            <a:r>
              <a:rPr lang="en-US" altLang="en-US" sz="2000" b="0"/>
              <a:t>Ward’s Method uses squared error</a:t>
            </a:r>
            <a:endParaRPr lang="en-US" altLang="en-US" sz="2400" b="0"/>
          </a:p>
        </p:txBody>
      </p:sp>
      <p:sp>
        <p:nvSpPr>
          <p:cNvPr id="63506" name="Text Box 42"/>
          <p:cNvSpPr txBox="1">
            <a:spLocks noChangeArrowheads="1"/>
          </p:cNvSpPr>
          <p:nvPr/>
        </p:nvSpPr>
        <p:spPr bwMode="auto">
          <a:xfrm>
            <a:off x="1219200" y="18288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sym typeface="Symbol" pitchFamily="18" charset="2"/>
              </a:rPr>
              <a:t></a:t>
            </a:r>
          </a:p>
        </p:txBody>
      </p:sp>
      <p:sp>
        <p:nvSpPr>
          <p:cNvPr id="63507" name="Text Box 43"/>
          <p:cNvSpPr txBox="1">
            <a:spLocks noChangeArrowheads="1"/>
          </p:cNvSpPr>
          <p:nvPr/>
        </p:nvSpPr>
        <p:spPr bwMode="auto">
          <a:xfrm>
            <a:off x="4114800" y="18288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sym typeface="Symbol" pitchFamily="18" charset="2"/>
              </a:rPr>
              <a:t>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561FDC-946C-2404-14E5-46F7B2E5D79B}"/>
              </a:ext>
            </a:extLst>
          </p:cNvPr>
          <p:cNvSpPr txBox="1"/>
          <p:nvPr/>
        </p:nvSpPr>
        <p:spPr>
          <a:xfrm>
            <a:off x="914400" y="2362200"/>
            <a:ext cx="82296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4400" b="1" dirty="0"/>
              <a:t>It is not acceptable that more than 50% of the students in this cours</a:t>
            </a:r>
            <a:r>
              <a:rPr lang="en-US" altLang="en-US" sz="4400" dirty="0"/>
              <a:t>e show up 10-30 minutes late for the lecture!</a:t>
            </a:r>
            <a:endParaRPr lang="en-US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6488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/>
              <a:t>Agglomerative Clustering Algorithm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825" y="1244122"/>
            <a:ext cx="8001000" cy="5181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/>
              <a:t>Most popular hierarchical clustering technique</a:t>
            </a:r>
          </a:p>
          <a:p>
            <a:pPr marL="2209800" lvl="4" indent="-381000">
              <a:lnSpc>
                <a:spcPct val="90000"/>
              </a:lnSpc>
            </a:pPr>
            <a:endParaRPr lang="en-US" altLang="en-US" sz="800" dirty="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/>
              <a:t>Basic algorithm is straightforward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n-US" altLang="en-US" sz="2000" dirty="0"/>
              <a:t>Compute the proximity matrix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n-US" altLang="en-US" sz="2000" dirty="0"/>
              <a:t>Let each data point be a cluster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n-US" altLang="en-US" sz="2000" b="1" dirty="0"/>
              <a:t>Repeat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altLang="en-US" sz="2000" dirty="0"/>
              <a:t>	Merge the two closest clusters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altLang="en-US" sz="2000" dirty="0"/>
              <a:t>	Update the proximity matrix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AutoNum type="arabicPeriod"/>
            </a:pPr>
            <a:r>
              <a:rPr lang="en-US" altLang="en-US" sz="2000" b="1" dirty="0"/>
              <a:t>Until</a:t>
            </a:r>
            <a:r>
              <a:rPr lang="en-US" altLang="en-US" sz="2000" dirty="0"/>
              <a:t> only a single cluster remains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altLang="en-US" sz="1000" dirty="0"/>
              <a:t>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/>
              <a:t>Key operation is the computation of the proximity of two clusters</a:t>
            </a:r>
          </a:p>
          <a:p>
            <a:pPr marL="4826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/>
              <a:t>Different approaches to defining the distance between clusters distinguish the different algorithms</a:t>
            </a:r>
          </a:p>
        </p:txBody>
      </p:sp>
      <p:grpSp>
        <p:nvGrpSpPr>
          <p:cNvPr id="4" name="Group 20">
            <a:extLst>
              <a:ext uri="{FF2B5EF4-FFF2-40B4-BE49-F238E27FC236}">
                <a16:creationId xmlns:a16="http://schemas.microsoft.com/office/drawing/2014/main" id="{D0544C2C-9EB9-4EFE-A6E9-B47FC747C99B}"/>
              </a:ext>
            </a:extLst>
          </p:cNvPr>
          <p:cNvGrpSpPr>
            <a:grpSpLocks/>
          </p:cNvGrpSpPr>
          <p:nvPr/>
        </p:nvGrpSpPr>
        <p:grpSpPr bwMode="auto">
          <a:xfrm>
            <a:off x="5824538" y="2209800"/>
            <a:ext cx="3319462" cy="1981200"/>
            <a:chOff x="98" y="300"/>
            <a:chExt cx="3214" cy="2284"/>
          </a:xfrm>
        </p:grpSpPr>
        <p:pic>
          <p:nvPicPr>
            <p:cNvPr id="5" name="Picture 21" descr="Edna Krabappel">
              <a:extLst>
                <a:ext uri="{FF2B5EF4-FFF2-40B4-BE49-F238E27FC236}">
                  <a16:creationId xmlns:a16="http://schemas.microsoft.com/office/drawing/2014/main" id="{DB65EA25-6995-4CEE-B5EE-DE19931545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" y="1440"/>
              <a:ext cx="504" cy="1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2">
              <a:extLst>
                <a:ext uri="{FF2B5EF4-FFF2-40B4-BE49-F238E27FC236}">
                  <a16:creationId xmlns:a16="http://schemas.microsoft.com/office/drawing/2014/main" id="{2795589B-5757-43FA-8A72-EE25FCF686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824"/>
              <a:ext cx="308" cy="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3" descr="C:\Documents and Settings\eamonn\Desktop\bios_family_marge.gif">
              <a:extLst>
                <a:ext uri="{FF2B5EF4-FFF2-40B4-BE49-F238E27FC236}">
                  <a16:creationId xmlns:a16="http://schemas.microsoft.com/office/drawing/2014/main" id="{AC9D3C7E-98C8-4157-979C-72968CB37A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278"/>
              <a:ext cx="424" cy="1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oup 24">
              <a:extLst>
                <a:ext uri="{FF2B5EF4-FFF2-40B4-BE49-F238E27FC236}">
                  <a16:creationId xmlns:a16="http://schemas.microsoft.com/office/drawing/2014/main" id="{79AEC811-7385-4AF1-802F-71DAA8E0A0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5" y="1505"/>
              <a:ext cx="1447" cy="1031"/>
              <a:chOff x="252" y="2364"/>
              <a:chExt cx="2258" cy="1608"/>
            </a:xfrm>
          </p:grpSpPr>
          <p:pic>
            <p:nvPicPr>
              <p:cNvPr id="23" name="Picture 25">
                <a:extLst>
                  <a:ext uri="{FF2B5EF4-FFF2-40B4-BE49-F238E27FC236}">
                    <a16:creationId xmlns:a16="http://schemas.microsoft.com/office/drawing/2014/main" id="{1FB5E19D-361B-4122-96F2-EC42B3AC041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2" y="2364"/>
                <a:ext cx="900" cy="16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" name="Picture 26">
                <a:extLst>
                  <a:ext uri="{FF2B5EF4-FFF2-40B4-BE49-F238E27FC236}">
                    <a16:creationId xmlns:a16="http://schemas.microsoft.com/office/drawing/2014/main" id="{48043CA5-F584-43F9-AE48-756D3F98FA9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6" y="2412"/>
                <a:ext cx="1154" cy="15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Line 27">
              <a:extLst>
                <a:ext uri="{FF2B5EF4-FFF2-40B4-BE49-F238E27FC236}">
                  <a16:creationId xmlns:a16="http://schemas.microsoft.com/office/drawing/2014/main" id="{F7E2E166-0E37-4AEA-B756-4917BABFD3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5" y="444"/>
              <a:ext cx="0" cy="903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8">
              <a:extLst>
                <a:ext uri="{FF2B5EF4-FFF2-40B4-BE49-F238E27FC236}">
                  <a16:creationId xmlns:a16="http://schemas.microsoft.com/office/drawing/2014/main" id="{0CE70CF3-67F1-49AD-8ED5-32B3D91A99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19" y="1167"/>
              <a:ext cx="0" cy="18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9">
              <a:extLst>
                <a:ext uri="{FF2B5EF4-FFF2-40B4-BE49-F238E27FC236}">
                  <a16:creationId xmlns:a16="http://schemas.microsoft.com/office/drawing/2014/main" id="{68D3FD6A-FF47-4157-B232-70B871E6C6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27" y="1167"/>
              <a:ext cx="0" cy="18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30">
              <a:extLst>
                <a:ext uri="{FF2B5EF4-FFF2-40B4-BE49-F238E27FC236}">
                  <a16:creationId xmlns:a16="http://schemas.microsoft.com/office/drawing/2014/main" id="{7FD83D6A-CCF3-4BE4-A0F6-B8191648CB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21" y="1167"/>
              <a:ext cx="70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31">
              <a:extLst>
                <a:ext uri="{FF2B5EF4-FFF2-40B4-BE49-F238E27FC236}">
                  <a16:creationId xmlns:a16="http://schemas.microsoft.com/office/drawing/2014/main" id="{7408FCFA-CA64-40B9-84C0-5B859E8E0E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93" y="710"/>
              <a:ext cx="138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32">
              <a:extLst>
                <a:ext uri="{FF2B5EF4-FFF2-40B4-BE49-F238E27FC236}">
                  <a16:creationId xmlns:a16="http://schemas.microsoft.com/office/drawing/2014/main" id="{EAD75A19-055E-424C-884F-0FDD1996F1F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>
              <a:off x="2343" y="943"/>
              <a:ext cx="457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3">
              <a:extLst>
                <a:ext uri="{FF2B5EF4-FFF2-40B4-BE49-F238E27FC236}">
                  <a16:creationId xmlns:a16="http://schemas.microsoft.com/office/drawing/2014/main" id="{D8FAD28C-3AB2-488A-B539-692FD79B2D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>
              <a:off x="1712" y="574"/>
              <a:ext cx="265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34">
              <a:extLst>
                <a:ext uri="{FF2B5EF4-FFF2-40B4-BE49-F238E27FC236}">
                  <a16:creationId xmlns:a16="http://schemas.microsoft.com/office/drawing/2014/main" id="{80257D8A-AA9F-4FA4-82B5-D7CC6CA882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9" y="969"/>
              <a:ext cx="703" cy="377"/>
              <a:chOff x="2112" y="2976"/>
              <a:chExt cx="703" cy="377"/>
            </a:xfrm>
          </p:grpSpPr>
          <p:sp>
            <p:nvSpPr>
              <p:cNvPr id="20" name="Line 35">
                <a:extLst>
                  <a:ext uri="{FF2B5EF4-FFF2-40B4-BE49-F238E27FC236}">
                    <a16:creationId xmlns:a16="http://schemas.microsoft.com/office/drawing/2014/main" id="{748250AD-CF78-4230-B774-D822310189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10" y="2976"/>
                <a:ext cx="0" cy="377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36">
                <a:extLst>
                  <a:ext uri="{FF2B5EF4-FFF2-40B4-BE49-F238E27FC236}">
                    <a16:creationId xmlns:a16="http://schemas.microsoft.com/office/drawing/2014/main" id="{2B3823C5-FB34-4534-ABF0-91301F7F9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118" y="2976"/>
                <a:ext cx="0" cy="377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37">
                <a:extLst>
                  <a:ext uri="{FF2B5EF4-FFF2-40B4-BE49-F238E27FC236}">
                    <a16:creationId xmlns:a16="http://schemas.microsoft.com/office/drawing/2014/main" id="{43B6C1C3-CB64-4194-BA60-34F6035B34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12" y="2976"/>
                <a:ext cx="703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Line 38">
              <a:extLst>
                <a:ext uri="{FF2B5EF4-FFF2-40B4-BE49-F238E27FC236}">
                  <a16:creationId xmlns:a16="http://schemas.microsoft.com/office/drawing/2014/main" id="{FAB23FE6-7D4F-4DFE-AB85-405B3C0ED0F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>
              <a:off x="1065" y="844"/>
              <a:ext cx="25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9">
              <a:extLst>
                <a:ext uri="{FF2B5EF4-FFF2-40B4-BE49-F238E27FC236}">
                  <a16:creationId xmlns:a16="http://schemas.microsoft.com/office/drawing/2014/main" id="{B0FE388D-6BA9-45FD-90B7-61F2DCDB08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3" y="446"/>
              <a:ext cx="158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40">
              <a:extLst>
                <a:ext uri="{FF2B5EF4-FFF2-40B4-BE49-F238E27FC236}">
                  <a16:creationId xmlns:a16="http://schemas.microsoft.com/office/drawing/2014/main" id="{0A2E3EDD-2DD2-426B-9C89-AD8F220FCD7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>
              <a:off x="989" y="370"/>
              <a:ext cx="13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3575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MIN or Single Link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43000"/>
            <a:ext cx="8504237" cy="5181600"/>
          </a:xfrm>
        </p:spPr>
        <p:txBody>
          <a:bodyPr/>
          <a:lstStyle/>
          <a:p>
            <a:r>
              <a:rPr lang="en-US" altLang="en-US"/>
              <a:t>Proximity of two clusters is based on the two closest points in the different clusters</a:t>
            </a:r>
          </a:p>
          <a:p>
            <a:pPr lvl="1"/>
            <a:r>
              <a:rPr lang="en-US" altLang="en-US"/>
              <a:t>Determined by one pair of points, i.e., by one link in the proximity graph</a:t>
            </a:r>
          </a:p>
          <a:p>
            <a:r>
              <a:rPr lang="en-US" altLang="en-US"/>
              <a:t>Example:</a:t>
            </a:r>
          </a:p>
        </p:txBody>
      </p:sp>
      <p:pic>
        <p:nvPicPr>
          <p:cNvPr id="64516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" b="3334"/>
          <a:stretch>
            <a:fillRect/>
          </a:stretch>
        </p:blipFill>
        <p:spPr>
          <a:xfrm>
            <a:off x="838200" y="3810000"/>
            <a:ext cx="3276600" cy="2500313"/>
          </a:xfrm>
          <a:noFill/>
        </p:spPr>
      </p:pic>
      <p:pic>
        <p:nvPicPr>
          <p:cNvPr id="64517" name="Picture 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4114800"/>
            <a:ext cx="4000500" cy="1836738"/>
          </a:xfrm>
          <a:noFill/>
        </p:spPr>
      </p:pic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5715000" y="3657600"/>
            <a:ext cx="1752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Distance Matrix: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/>
              <a:t>Hierarchical Clustering: MIN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914400" y="5715000"/>
            <a:ext cx="335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Nested Clusters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5791200" y="57150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Dendrogram</a:t>
            </a:r>
          </a:p>
        </p:txBody>
      </p:sp>
      <p:grpSp>
        <p:nvGrpSpPr>
          <p:cNvPr id="65541" name="Group 5"/>
          <p:cNvGrpSpPr>
            <a:grpSpLocks/>
          </p:cNvGrpSpPr>
          <p:nvPr/>
        </p:nvGrpSpPr>
        <p:grpSpPr bwMode="auto">
          <a:xfrm>
            <a:off x="747713" y="1773238"/>
            <a:ext cx="3175000" cy="2790825"/>
            <a:chOff x="471" y="1117"/>
            <a:chExt cx="2000" cy="1758"/>
          </a:xfrm>
        </p:grpSpPr>
        <p:sp>
          <p:nvSpPr>
            <p:cNvPr id="65558" name="Freeform 6"/>
            <p:cNvSpPr>
              <a:spLocks/>
            </p:cNvSpPr>
            <p:nvPr/>
          </p:nvSpPr>
          <p:spPr bwMode="auto">
            <a:xfrm>
              <a:off x="1072" y="1810"/>
              <a:ext cx="89" cy="87"/>
            </a:xfrm>
            <a:custGeom>
              <a:avLst/>
              <a:gdLst>
                <a:gd name="T0" fmla="*/ 0 w 89"/>
                <a:gd name="T1" fmla="*/ 43 h 87"/>
                <a:gd name="T2" fmla="*/ 4 w 89"/>
                <a:gd name="T3" fmla="*/ 26 h 87"/>
                <a:gd name="T4" fmla="*/ 13 w 89"/>
                <a:gd name="T5" fmla="*/ 11 h 87"/>
                <a:gd name="T6" fmla="*/ 28 w 89"/>
                <a:gd name="T7" fmla="*/ 2 h 87"/>
                <a:gd name="T8" fmla="*/ 43 w 89"/>
                <a:gd name="T9" fmla="*/ 0 h 87"/>
                <a:gd name="T10" fmla="*/ 61 w 89"/>
                <a:gd name="T11" fmla="*/ 2 h 87"/>
                <a:gd name="T12" fmla="*/ 76 w 89"/>
                <a:gd name="T13" fmla="*/ 11 h 87"/>
                <a:gd name="T14" fmla="*/ 84 w 89"/>
                <a:gd name="T15" fmla="*/ 26 h 87"/>
                <a:gd name="T16" fmla="*/ 89 w 89"/>
                <a:gd name="T17" fmla="*/ 43 h 87"/>
                <a:gd name="T18" fmla="*/ 84 w 89"/>
                <a:gd name="T19" fmla="*/ 61 h 87"/>
                <a:gd name="T20" fmla="*/ 76 w 89"/>
                <a:gd name="T21" fmla="*/ 74 h 87"/>
                <a:gd name="T22" fmla="*/ 61 w 89"/>
                <a:gd name="T23" fmla="*/ 84 h 87"/>
                <a:gd name="T24" fmla="*/ 43 w 89"/>
                <a:gd name="T25" fmla="*/ 87 h 87"/>
                <a:gd name="T26" fmla="*/ 28 w 89"/>
                <a:gd name="T27" fmla="*/ 84 h 87"/>
                <a:gd name="T28" fmla="*/ 13 w 89"/>
                <a:gd name="T29" fmla="*/ 74 h 87"/>
                <a:gd name="T30" fmla="*/ 4 w 89"/>
                <a:gd name="T31" fmla="*/ 61 h 87"/>
                <a:gd name="T32" fmla="*/ 0 w 89"/>
                <a:gd name="T33" fmla="*/ 43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7"/>
                <a:gd name="T53" fmla="*/ 89 w 89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7">
                  <a:moveTo>
                    <a:pt x="0" y="43"/>
                  </a:moveTo>
                  <a:lnTo>
                    <a:pt x="4" y="26"/>
                  </a:lnTo>
                  <a:lnTo>
                    <a:pt x="13" y="11"/>
                  </a:lnTo>
                  <a:lnTo>
                    <a:pt x="28" y="2"/>
                  </a:lnTo>
                  <a:lnTo>
                    <a:pt x="43" y="0"/>
                  </a:lnTo>
                  <a:lnTo>
                    <a:pt x="61" y="2"/>
                  </a:lnTo>
                  <a:lnTo>
                    <a:pt x="76" y="11"/>
                  </a:lnTo>
                  <a:lnTo>
                    <a:pt x="84" y="26"/>
                  </a:lnTo>
                  <a:lnTo>
                    <a:pt x="89" y="43"/>
                  </a:lnTo>
                  <a:lnTo>
                    <a:pt x="84" y="61"/>
                  </a:lnTo>
                  <a:lnTo>
                    <a:pt x="76" y="74"/>
                  </a:lnTo>
                  <a:lnTo>
                    <a:pt x="61" y="84"/>
                  </a:lnTo>
                  <a:lnTo>
                    <a:pt x="43" y="87"/>
                  </a:lnTo>
                  <a:lnTo>
                    <a:pt x="28" y="84"/>
                  </a:lnTo>
                  <a:lnTo>
                    <a:pt x="13" y="74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59" name="Freeform 7"/>
            <p:cNvSpPr>
              <a:spLocks/>
            </p:cNvSpPr>
            <p:nvPr/>
          </p:nvSpPr>
          <p:spPr bwMode="auto">
            <a:xfrm>
              <a:off x="1894" y="1169"/>
              <a:ext cx="89" cy="86"/>
            </a:xfrm>
            <a:custGeom>
              <a:avLst/>
              <a:gdLst>
                <a:gd name="T0" fmla="*/ 0 w 89"/>
                <a:gd name="T1" fmla="*/ 43 h 86"/>
                <a:gd name="T2" fmla="*/ 4 w 89"/>
                <a:gd name="T3" fmla="*/ 26 h 86"/>
                <a:gd name="T4" fmla="*/ 13 w 89"/>
                <a:gd name="T5" fmla="*/ 13 h 86"/>
                <a:gd name="T6" fmla="*/ 28 w 89"/>
                <a:gd name="T7" fmla="*/ 2 h 86"/>
                <a:gd name="T8" fmla="*/ 45 w 89"/>
                <a:gd name="T9" fmla="*/ 0 h 86"/>
                <a:gd name="T10" fmla="*/ 61 w 89"/>
                <a:gd name="T11" fmla="*/ 2 h 86"/>
                <a:gd name="T12" fmla="*/ 76 w 89"/>
                <a:gd name="T13" fmla="*/ 13 h 86"/>
                <a:gd name="T14" fmla="*/ 84 w 89"/>
                <a:gd name="T15" fmla="*/ 26 h 86"/>
                <a:gd name="T16" fmla="*/ 89 w 89"/>
                <a:gd name="T17" fmla="*/ 43 h 86"/>
                <a:gd name="T18" fmla="*/ 84 w 89"/>
                <a:gd name="T19" fmla="*/ 60 h 86"/>
                <a:gd name="T20" fmla="*/ 76 w 89"/>
                <a:gd name="T21" fmla="*/ 73 h 86"/>
                <a:gd name="T22" fmla="*/ 61 w 89"/>
                <a:gd name="T23" fmla="*/ 84 h 86"/>
                <a:gd name="T24" fmla="*/ 45 w 89"/>
                <a:gd name="T25" fmla="*/ 86 h 86"/>
                <a:gd name="T26" fmla="*/ 28 w 89"/>
                <a:gd name="T27" fmla="*/ 84 h 86"/>
                <a:gd name="T28" fmla="*/ 13 w 89"/>
                <a:gd name="T29" fmla="*/ 73 h 86"/>
                <a:gd name="T30" fmla="*/ 4 w 89"/>
                <a:gd name="T31" fmla="*/ 60 h 86"/>
                <a:gd name="T32" fmla="*/ 0 w 89"/>
                <a:gd name="T33" fmla="*/ 43 h 8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6"/>
                <a:gd name="T53" fmla="*/ 89 w 89"/>
                <a:gd name="T54" fmla="*/ 86 h 8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6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1" y="2"/>
                  </a:lnTo>
                  <a:lnTo>
                    <a:pt x="76" y="13"/>
                  </a:lnTo>
                  <a:lnTo>
                    <a:pt x="84" y="26"/>
                  </a:lnTo>
                  <a:lnTo>
                    <a:pt x="89" y="43"/>
                  </a:lnTo>
                  <a:lnTo>
                    <a:pt x="84" y="60"/>
                  </a:lnTo>
                  <a:lnTo>
                    <a:pt x="76" y="73"/>
                  </a:lnTo>
                  <a:lnTo>
                    <a:pt x="61" y="84"/>
                  </a:lnTo>
                  <a:lnTo>
                    <a:pt x="45" y="86"/>
                  </a:lnTo>
                  <a:lnTo>
                    <a:pt x="28" y="84"/>
                  </a:lnTo>
                  <a:lnTo>
                    <a:pt x="13" y="73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0" name="Freeform 8"/>
            <p:cNvSpPr>
              <a:spLocks/>
            </p:cNvSpPr>
            <p:nvPr/>
          </p:nvSpPr>
          <p:spPr bwMode="auto">
            <a:xfrm>
              <a:off x="1295" y="2683"/>
              <a:ext cx="89" cy="88"/>
            </a:xfrm>
            <a:custGeom>
              <a:avLst/>
              <a:gdLst>
                <a:gd name="T0" fmla="*/ 0 w 89"/>
                <a:gd name="T1" fmla="*/ 45 h 88"/>
                <a:gd name="T2" fmla="*/ 4 w 89"/>
                <a:gd name="T3" fmla="*/ 28 h 88"/>
                <a:gd name="T4" fmla="*/ 13 w 89"/>
                <a:gd name="T5" fmla="*/ 12 h 88"/>
                <a:gd name="T6" fmla="*/ 28 w 89"/>
                <a:gd name="T7" fmla="*/ 4 h 88"/>
                <a:gd name="T8" fmla="*/ 45 w 89"/>
                <a:gd name="T9" fmla="*/ 0 h 88"/>
                <a:gd name="T10" fmla="*/ 60 w 89"/>
                <a:gd name="T11" fmla="*/ 4 h 88"/>
                <a:gd name="T12" fmla="*/ 76 w 89"/>
                <a:gd name="T13" fmla="*/ 12 h 88"/>
                <a:gd name="T14" fmla="*/ 86 w 89"/>
                <a:gd name="T15" fmla="*/ 28 h 88"/>
                <a:gd name="T16" fmla="*/ 89 w 89"/>
                <a:gd name="T17" fmla="*/ 45 h 88"/>
                <a:gd name="T18" fmla="*/ 86 w 89"/>
                <a:gd name="T19" fmla="*/ 62 h 88"/>
                <a:gd name="T20" fmla="*/ 76 w 89"/>
                <a:gd name="T21" fmla="*/ 75 h 88"/>
                <a:gd name="T22" fmla="*/ 60 w 89"/>
                <a:gd name="T23" fmla="*/ 86 h 88"/>
                <a:gd name="T24" fmla="*/ 45 w 89"/>
                <a:gd name="T25" fmla="*/ 88 h 88"/>
                <a:gd name="T26" fmla="*/ 28 w 89"/>
                <a:gd name="T27" fmla="*/ 86 h 88"/>
                <a:gd name="T28" fmla="*/ 13 w 89"/>
                <a:gd name="T29" fmla="*/ 75 h 88"/>
                <a:gd name="T30" fmla="*/ 4 w 89"/>
                <a:gd name="T31" fmla="*/ 62 h 88"/>
                <a:gd name="T32" fmla="*/ 0 w 89"/>
                <a:gd name="T33" fmla="*/ 45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8"/>
                <a:gd name="T53" fmla="*/ 89 w 89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8">
                  <a:moveTo>
                    <a:pt x="0" y="45"/>
                  </a:moveTo>
                  <a:lnTo>
                    <a:pt x="4" y="28"/>
                  </a:lnTo>
                  <a:lnTo>
                    <a:pt x="13" y="12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0" y="4"/>
                  </a:lnTo>
                  <a:lnTo>
                    <a:pt x="76" y="12"/>
                  </a:lnTo>
                  <a:lnTo>
                    <a:pt x="86" y="28"/>
                  </a:lnTo>
                  <a:lnTo>
                    <a:pt x="89" y="45"/>
                  </a:lnTo>
                  <a:lnTo>
                    <a:pt x="86" y="62"/>
                  </a:lnTo>
                  <a:lnTo>
                    <a:pt x="76" y="75"/>
                  </a:lnTo>
                  <a:lnTo>
                    <a:pt x="60" y="86"/>
                  </a:lnTo>
                  <a:lnTo>
                    <a:pt x="45" y="88"/>
                  </a:lnTo>
                  <a:lnTo>
                    <a:pt x="28" y="86"/>
                  </a:lnTo>
                  <a:lnTo>
                    <a:pt x="13" y="75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1" name="Freeform 9"/>
            <p:cNvSpPr>
              <a:spLocks/>
            </p:cNvSpPr>
            <p:nvPr/>
          </p:nvSpPr>
          <p:spPr bwMode="auto">
            <a:xfrm>
              <a:off x="471" y="1683"/>
              <a:ext cx="88" cy="88"/>
            </a:xfrm>
            <a:custGeom>
              <a:avLst/>
              <a:gdLst>
                <a:gd name="T0" fmla="*/ 0 w 88"/>
                <a:gd name="T1" fmla="*/ 45 h 88"/>
                <a:gd name="T2" fmla="*/ 4 w 88"/>
                <a:gd name="T3" fmla="*/ 28 h 88"/>
                <a:gd name="T4" fmla="*/ 13 w 88"/>
                <a:gd name="T5" fmla="*/ 13 h 88"/>
                <a:gd name="T6" fmla="*/ 28 w 88"/>
                <a:gd name="T7" fmla="*/ 4 h 88"/>
                <a:gd name="T8" fmla="*/ 45 w 88"/>
                <a:gd name="T9" fmla="*/ 0 h 88"/>
                <a:gd name="T10" fmla="*/ 60 w 88"/>
                <a:gd name="T11" fmla="*/ 4 h 88"/>
                <a:gd name="T12" fmla="*/ 75 w 88"/>
                <a:gd name="T13" fmla="*/ 13 h 88"/>
                <a:gd name="T14" fmla="*/ 84 w 88"/>
                <a:gd name="T15" fmla="*/ 28 h 88"/>
                <a:gd name="T16" fmla="*/ 88 w 88"/>
                <a:gd name="T17" fmla="*/ 45 h 88"/>
                <a:gd name="T18" fmla="*/ 84 w 88"/>
                <a:gd name="T19" fmla="*/ 60 h 88"/>
                <a:gd name="T20" fmla="*/ 75 w 88"/>
                <a:gd name="T21" fmla="*/ 75 h 88"/>
                <a:gd name="T22" fmla="*/ 60 w 88"/>
                <a:gd name="T23" fmla="*/ 86 h 88"/>
                <a:gd name="T24" fmla="*/ 45 w 88"/>
                <a:gd name="T25" fmla="*/ 88 h 88"/>
                <a:gd name="T26" fmla="*/ 28 w 88"/>
                <a:gd name="T27" fmla="*/ 86 h 88"/>
                <a:gd name="T28" fmla="*/ 13 w 88"/>
                <a:gd name="T29" fmla="*/ 75 h 88"/>
                <a:gd name="T30" fmla="*/ 4 w 88"/>
                <a:gd name="T31" fmla="*/ 60 h 88"/>
                <a:gd name="T32" fmla="*/ 0 w 88"/>
                <a:gd name="T33" fmla="*/ 45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8"/>
                <a:gd name="T52" fmla="*/ 0 h 88"/>
                <a:gd name="T53" fmla="*/ 88 w 88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8" h="88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0" y="4"/>
                  </a:lnTo>
                  <a:lnTo>
                    <a:pt x="75" y="13"/>
                  </a:lnTo>
                  <a:lnTo>
                    <a:pt x="84" y="28"/>
                  </a:lnTo>
                  <a:lnTo>
                    <a:pt x="88" y="45"/>
                  </a:lnTo>
                  <a:lnTo>
                    <a:pt x="84" y="60"/>
                  </a:lnTo>
                  <a:lnTo>
                    <a:pt x="75" y="75"/>
                  </a:lnTo>
                  <a:lnTo>
                    <a:pt x="60" y="86"/>
                  </a:lnTo>
                  <a:lnTo>
                    <a:pt x="45" y="88"/>
                  </a:lnTo>
                  <a:lnTo>
                    <a:pt x="28" y="86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2" name="Freeform 10"/>
            <p:cNvSpPr>
              <a:spLocks/>
            </p:cNvSpPr>
            <p:nvPr/>
          </p:nvSpPr>
          <p:spPr bwMode="auto">
            <a:xfrm>
              <a:off x="1652" y="2117"/>
              <a:ext cx="88" cy="88"/>
            </a:xfrm>
            <a:custGeom>
              <a:avLst/>
              <a:gdLst>
                <a:gd name="T0" fmla="*/ 0 w 88"/>
                <a:gd name="T1" fmla="*/ 45 h 88"/>
                <a:gd name="T2" fmla="*/ 2 w 88"/>
                <a:gd name="T3" fmla="*/ 28 h 88"/>
                <a:gd name="T4" fmla="*/ 13 w 88"/>
                <a:gd name="T5" fmla="*/ 13 h 88"/>
                <a:gd name="T6" fmla="*/ 26 w 88"/>
                <a:gd name="T7" fmla="*/ 4 h 88"/>
                <a:gd name="T8" fmla="*/ 43 w 88"/>
                <a:gd name="T9" fmla="*/ 0 h 88"/>
                <a:gd name="T10" fmla="*/ 60 w 88"/>
                <a:gd name="T11" fmla="*/ 4 h 88"/>
                <a:gd name="T12" fmla="*/ 75 w 88"/>
                <a:gd name="T13" fmla="*/ 13 h 88"/>
                <a:gd name="T14" fmla="*/ 84 w 88"/>
                <a:gd name="T15" fmla="*/ 28 h 88"/>
                <a:gd name="T16" fmla="*/ 88 w 88"/>
                <a:gd name="T17" fmla="*/ 45 h 88"/>
                <a:gd name="T18" fmla="*/ 84 w 88"/>
                <a:gd name="T19" fmla="*/ 62 h 88"/>
                <a:gd name="T20" fmla="*/ 75 w 88"/>
                <a:gd name="T21" fmla="*/ 75 h 88"/>
                <a:gd name="T22" fmla="*/ 60 w 88"/>
                <a:gd name="T23" fmla="*/ 86 h 88"/>
                <a:gd name="T24" fmla="*/ 43 w 88"/>
                <a:gd name="T25" fmla="*/ 88 h 88"/>
                <a:gd name="T26" fmla="*/ 26 w 88"/>
                <a:gd name="T27" fmla="*/ 86 h 88"/>
                <a:gd name="T28" fmla="*/ 13 w 88"/>
                <a:gd name="T29" fmla="*/ 75 h 88"/>
                <a:gd name="T30" fmla="*/ 2 w 88"/>
                <a:gd name="T31" fmla="*/ 62 h 88"/>
                <a:gd name="T32" fmla="*/ 0 w 88"/>
                <a:gd name="T33" fmla="*/ 45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8"/>
                <a:gd name="T52" fmla="*/ 0 h 88"/>
                <a:gd name="T53" fmla="*/ 88 w 88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8" h="88">
                  <a:moveTo>
                    <a:pt x="0" y="45"/>
                  </a:moveTo>
                  <a:lnTo>
                    <a:pt x="2" y="28"/>
                  </a:lnTo>
                  <a:lnTo>
                    <a:pt x="13" y="13"/>
                  </a:lnTo>
                  <a:lnTo>
                    <a:pt x="26" y="4"/>
                  </a:lnTo>
                  <a:lnTo>
                    <a:pt x="43" y="0"/>
                  </a:lnTo>
                  <a:lnTo>
                    <a:pt x="60" y="4"/>
                  </a:lnTo>
                  <a:lnTo>
                    <a:pt x="75" y="13"/>
                  </a:lnTo>
                  <a:lnTo>
                    <a:pt x="84" y="28"/>
                  </a:lnTo>
                  <a:lnTo>
                    <a:pt x="88" y="45"/>
                  </a:lnTo>
                  <a:lnTo>
                    <a:pt x="84" y="62"/>
                  </a:lnTo>
                  <a:lnTo>
                    <a:pt x="75" y="75"/>
                  </a:lnTo>
                  <a:lnTo>
                    <a:pt x="60" y="86"/>
                  </a:lnTo>
                  <a:lnTo>
                    <a:pt x="43" y="88"/>
                  </a:lnTo>
                  <a:lnTo>
                    <a:pt x="26" y="86"/>
                  </a:lnTo>
                  <a:lnTo>
                    <a:pt x="13" y="75"/>
                  </a:lnTo>
                  <a:lnTo>
                    <a:pt x="2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3" name="Freeform 11"/>
            <p:cNvSpPr>
              <a:spLocks/>
            </p:cNvSpPr>
            <p:nvPr/>
          </p:nvSpPr>
          <p:spPr bwMode="auto">
            <a:xfrm>
              <a:off x="2134" y="2177"/>
              <a:ext cx="89" cy="89"/>
            </a:xfrm>
            <a:custGeom>
              <a:avLst/>
              <a:gdLst>
                <a:gd name="T0" fmla="*/ 0 w 89"/>
                <a:gd name="T1" fmla="*/ 43 h 89"/>
                <a:gd name="T2" fmla="*/ 4 w 89"/>
                <a:gd name="T3" fmla="*/ 26 h 89"/>
                <a:gd name="T4" fmla="*/ 13 w 89"/>
                <a:gd name="T5" fmla="*/ 13 h 89"/>
                <a:gd name="T6" fmla="*/ 28 w 89"/>
                <a:gd name="T7" fmla="*/ 2 h 89"/>
                <a:gd name="T8" fmla="*/ 46 w 89"/>
                <a:gd name="T9" fmla="*/ 0 h 89"/>
                <a:gd name="T10" fmla="*/ 63 w 89"/>
                <a:gd name="T11" fmla="*/ 2 h 89"/>
                <a:gd name="T12" fmla="*/ 76 w 89"/>
                <a:gd name="T13" fmla="*/ 13 h 89"/>
                <a:gd name="T14" fmla="*/ 87 w 89"/>
                <a:gd name="T15" fmla="*/ 26 h 89"/>
                <a:gd name="T16" fmla="*/ 89 w 89"/>
                <a:gd name="T17" fmla="*/ 43 h 89"/>
                <a:gd name="T18" fmla="*/ 87 w 89"/>
                <a:gd name="T19" fmla="*/ 61 h 89"/>
                <a:gd name="T20" fmla="*/ 76 w 89"/>
                <a:gd name="T21" fmla="*/ 76 h 89"/>
                <a:gd name="T22" fmla="*/ 63 w 89"/>
                <a:gd name="T23" fmla="*/ 84 h 89"/>
                <a:gd name="T24" fmla="*/ 46 w 89"/>
                <a:gd name="T25" fmla="*/ 89 h 89"/>
                <a:gd name="T26" fmla="*/ 28 w 89"/>
                <a:gd name="T27" fmla="*/ 84 h 89"/>
                <a:gd name="T28" fmla="*/ 13 w 89"/>
                <a:gd name="T29" fmla="*/ 76 h 89"/>
                <a:gd name="T30" fmla="*/ 4 w 89"/>
                <a:gd name="T31" fmla="*/ 61 h 89"/>
                <a:gd name="T32" fmla="*/ 0 w 89"/>
                <a:gd name="T33" fmla="*/ 43 h 8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9"/>
                <a:gd name="T53" fmla="*/ 89 w 89"/>
                <a:gd name="T54" fmla="*/ 89 h 8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9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6" y="0"/>
                  </a:lnTo>
                  <a:lnTo>
                    <a:pt x="63" y="2"/>
                  </a:lnTo>
                  <a:lnTo>
                    <a:pt x="76" y="13"/>
                  </a:lnTo>
                  <a:lnTo>
                    <a:pt x="87" y="26"/>
                  </a:lnTo>
                  <a:lnTo>
                    <a:pt x="89" y="43"/>
                  </a:lnTo>
                  <a:lnTo>
                    <a:pt x="87" y="61"/>
                  </a:lnTo>
                  <a:lnTo>
                    <a:pt x="76" y="76"/>
                  </a:lnTo>
                  <a:lnTo>
                    <a:pt x="63" y="84"/>
                  </a:lnTo>
                  <a:lnTo>
                    <a:pt x="46" y="89"/>
                  </a:lnTo>
                  <a:lnTo>
                    <a:pt x="28" y="84"/>
                  </a:lnTo>
                  <a:lnTo>
                    <a:pt x="13" y="76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4" name="Rectangle 12"/>
            <p:cNvSpPr>
              <a:spLocks noChangeArrowheads="1"/>
            </p:cNvSpPr>
            <p:nvPr/>
          </p:nvSpPr>
          <p:spPr bwMode="auto">
            <a:xfrm>
              <a:off x="2032" y="1117"/>
              <a:ext cx="16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65565" name="Rectangle 13"/>
            <p:cNvSpPr>
              <a:spLocks noChangeArrowheads="1"/>
            </p:cNvSpPr>
            <p:nvPr/>
          </p:nvSpPr>
          <p:spPr bwMode="auto">
            <a:xfrm>
              <a:off x="1256" y="1764"/>
              <a:ext cx="16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altLang="en-US"/>
            </a:p>
          </p:txBody>
        </p:sp>
        <p:sp>
          <p:nvSpPr>
            <p:cNvPr id="65566" name="Rectangle 14"/>
            <p:cNvSpPr>
              <a:spLocks noChangeArrowheads="1"/>
            </p:cNvSpPr>
            <p:nvPr/>
          </p:nvSpPr>
          <p:spPr bwMode="auto">
            <a:xfrm>
              <a:off x="1810" y="2069"/>
              <a:ext cx="16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altLang="en-US"/>
            </a:p>
          </p:txBody>
        </p:sp>
        <p:sp>
          <p:nvSpPr>
            <p:cNvPr id="65567" name="Rectangle 15"/>
            <p:cNvSpPr>
              <a:spLocks noChangeArrowheads="1"/>
            </p:cNvSpPr>
            <p:nvPr/>
          </p:nvSpPr>
          <p:spPr bwMode="auto">
            <a:xfrm>
              <a:off x="1422" y="2635"/>
              <a:ext cx="16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en-US" altLang="en-US"/>
            </a:p>
          </p:txBody>
        </p:sp>
        <p:sp>
          <p:nvSpPr>
            <p:cNvPr id="65568" name="Rectangle 16"/>
            <p:cNvSpPr>
              <a:spLocks noChangeArrowheads="1"/>
            </p:cNvSpPr>
            <p:nvPr/>
          </p:nvSpPr>
          <p:spPr bwMode="auto">
            <a:xfrm>
              <a:off x="648" y="1626"/>
              <a:ext cx="16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  <a:endParaRPr lang="en-US" altLang="en-US"/>
            </a:p>
          </p:txBody>
        </p:sp>
        <p:sp>
          <p:nvSpPr>
            <p:cNvPr id="65569" name="Rectangle 17"/>
            <p:cNvSpPr>
              <a:spLocks noChangeArrowheads="1"/>
            </p:cNvSpPr>
            <p:nvPr/>
          </p:nvSpPr>
          <p:spPr bwMode="auto">
            <a:xfrm>
              <a:off x="2307" y="2125"/>
              <a:ext cx="16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n-US" alt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495550" y="2863850"/>
            <a:ext cx="1423988" cy="914400"/>
            <a:chOff x="1572" y="1804"/>
            <a:chExt cx="897" cy="576"/>
          </a:xfrm>
        </p:grpSpPr>
        <p:sp>
          <p:nvSpPr>
            <p:cNvPr id="65556" name="Freeform 19"/>
            <p:cNvSpPr>
              <a:spLocks/>
            </p:cNvSpPr>
            <p:nvPr/>
          </p:nvSpPr>
          <p:spPr bwMode="auto">
            <a:xfrm>
              <a:off x="1572" y="2005"/>
              <a:ext cx="897" cy="375"/>
            </a:xfrm>
            <a:custGeom>
              <a:avLst/>
              <a:gdLst>
                <a:gd name="T0" fmla="*/ 450 w 897"/>
                <a:gd name="T1" fmla="*/ 0 h 375"/>
                <a:gd name="T2" fmla="*/ 510 w 897"/>
                <a:gd name="T3" fmla="*/ 2 h 375"/>
                <a:gd name="T4" fmla="*/ 571 w 897"/>
                <a:gd name="T5" fmla="*/ 6 h 375"/>
                <a:gd name="T6" fmla="*/ 629 w 897"/>
                <a:gd name="T7" fmla="*/ 15 h 375"/>
                <a:gd name="T8" fmla="*/ 683 w 897"/>
                <a:gd name="T9" fmla="*/ 28 h 375"/>
                <a:gd name="T10" fmla="*/ 733 w 897"/>
                <a:gd name="T11" fmla="*/ 43 h 375"/>
                <a:gd name="T12" fmla="*/ 778 w 897"/>
                <a:gd name="T13" fmla="*/ 60 h 375"/>
                <a:gd name="T14" fmla="*/ 817 w 897"/>
                <a:gd name="T15" fmla="*/ 79 h 375"/>
                <a:gd name="T16" fmla="*/ 850 w 897"/>
                <a:gd name="T17" fmla="*/ 101 h 375"/>
                <a:gd name="T18" fmla="*/ 874 w 897"/>
                <a:gd name="T19" fmla="*/ 125 h 375"/>
                <a:gd name="T20" fmla="*/ 891 w 897"/>
                <a:gd name="T21" fmla="*/ 149 h 375"/>
                <a:gd name="T22" fmla="*/ 897 w 897"/>
                <a:gd name="T23" fmla="*/ 174 h 375"/>
                <a:gd name="T24" fmla="*/ 897 w 897"/>
                <a:gd name="T25" fmla="*/ 200 h 375"/>
                <a:gd name="T26" fmla="*/ 891 w 897"/>
                <a:gd name="T27" fmla="*/ 226 h 375"/>
                <a:gd name="T28" fmla="*/ 874 w 897"/>
                <a:gd name="T29" fmla="*/ 250 h 375"/>
                <a:gd name="T30" fmla="*/ 850 w 897"/>
                <a:gd name="T31" fmla="*/ 274 h 375"/>
                <a:gd name="T32" fmla="*/ 817 w 897"/>
                <a:gd name="T33" fmla="*/ 295 h 375"/>
                <a:gd name="T34" fmla="*/ 778 w 897"/>
                <a:gd name="T35" fmla="*/ 315 h 375"/>
                <a:gd name="T36" fmla="*/ 733 w 897"/>
                <a:gd name="T37" fmla="*/ 332 h 375"/>
                <a:gd name="T38" fmla="*/ 683 w 897"/>
                <a:gd name="T39" fmla="*/ 347 h 375"/>
                <a:gd name="T40" fmla="*/ 629 w 897"/>
                <a:gd name="T41" fmla="*/ 360 h 375"/>
                <a:gd name="T42" fmla="*/ 571 w 897"/>
                <a:gd name="T43" fmla="*/ 369 h 375"/>
                <a:gd name="T44" fmla="*/ 510 w 897"/>
                <a:gd name="T45" fmla="*/ 373 h 375"/>
                <a:gd name="T46" fmla="*/ 450 w 897"/>
                <a:gd name="T47" fmla="*/ 375 h 375"/>
                <a:gd name="T48" fmla="*/ 387 w 897"/>
                <a:gd name="T49" fmla="*/ 373 h 375"/>
                <a:gd name="T50" fmla="*/ 329 w 897"/>
                <a:gd name="T51" fmla="*/ 369 h 375"/>
                <a:gd name="T52" fmla="*/ 270 w 897"/>
                <a:gd name="T53" fmla="*/ 360 h 375"/>
                <a:gd name="T54" fmla="*/ 216 w 897"/>
                <a:gd name="T55" fmla="*/ 347 h 375"/>
                <a:gd name="T56" fmla="*/ 164 w 897"/>
                <a:gd name="T57" fmla="*/ 332 h 375"/>
                <a:gd name="T58" fmla="*/ 121 w 897"/>
                <a:gd name="T59" fmla="*/ 315 h 375"/>
                <a:gd name="T60" fmla="*/ 82 w 897"/>
                <a:gd name="T61" fmla="*/ 295 h 375"/>
                <a:gd name="T62" fmla="*/ 49 w 897"/>
                <a:gd name="T63" fmla="*/ 274 h 375"/>
                <a:gd name="T64" fmla="*/ 26 w 897"/>
                <a:gd name="T65" fmla="*/ 250 h 375"/>
                <a:gd name="T66" fmla="*/ 8 w 897"/>
                <a:gd name="T67" fmla="*/ 226 h 375"/>
                <a:gd name="T68" fmla="*/ 0 w 897"/>
                <a:gd name="T69" fmla="*/ 200 h 375"/>
                <a:gd name="T70" fmla="*/ 0 w 897"/>
                <a:gd name="T71" fmla="*/ 174 h 375"/>
                <a:gd name="T72" fmla="*/ 8 w 897"/>
                <a:gd name="T73" fmla="*/ 149 h 375"/>
                <a:gd name="T74" fmla="*/ 26 w 897"/>
                <a:gd name="T75" fmla="*/ 125 h 375"/>
                <a:gd name="T76" fmla="*/ 49 w 897"/>
                <a:gd name="T77" fmla="*/ 101 h 375"/>
                <a:gd name="T78" fmla="*/ 82 w 897"/>
                <a:gd name="T79" fmla="*/ 79 h 375"/>
                <a:gd name="T80" fmla="*/ 121 w 897"/>
                <a:gd name="T81" fmla="*/ 60 h 375"/>
                <a:gd name="T82" fmla="*/ 164 w 897"/>
                <a:gd name="T83" fmla="*/ 43 h 375"/>
                <a:gd name="T84" fmla="*/ 216 w 897"/>
                <a:gd name="T85" fmla="*/ 28 h 375"/>
                <a:gd name="T86" fmla="*/ 270 w 897"/>
                <a:gd name="T87" fmla="*/ 15 h 375"/>
                <a:gd name="T88" fmla="*/ 329 w 897"/>
                <a:gd name="T89" fmla="*/ 6 h 375"/>
                <a:gd name="T90" fmla="*/ 387 w 897"/>
                <a:gd name="T91" fmla="*/ 2 h 375"/>
                <a:gd name="T92" fmla="*/ 450 w 897"/>
                <a:gd name="T93" fmla="*/ 0 h 3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97"/>
                <a:gd name="T142" fmla="*/ 0 h 375"/>
                <a:gd name="T143" fmla="*/ 897 w 897"/>
                <a:gd name="T144" fmla="*/ 375 h 37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97" h="375">
                  <a:moveTo>
                    <a:pt x="450" y="0"/>
                  </a:moveTo>
                  <a:lnTo>
                    <a:pt x="510" y="2"/>
                  </a:lnTo>
                  <a:lnTo>
                    <a:pt x="571" y="6"/>
                  </a:lnTo>
                  <a:lnTo>
                    <a:pt x="629" y="15"/>
                  </a:lnTo>
                  <a:lnTo>
                    <a:pt x="683" y="28"/>
                  </a:lnTo>
                  <a:lnTo>
                    <a:pt x="733" y="43"/>
                  </a:lnTo>
                  <a:lnTo>
                    <a:pt x="778" y="60"/>
                  </a:lnTo>
                  <a:lnTo>
                    <a:pt x="817" y="79"/>
                  </a:lnTo>
                  <a:lnTo>
                    <a:pt x="850" y="101"/>
                  </a:lnTo>
                  <a:lnTo>
                    <a:pt x="874" y="125"/>
                  </a:lnTo>
                  <a:lnTo>
                    <a:pt x="891" y="149"/>
                  </a:lnTo>
                  <a:lnTo>
                    <a:pt x="897" y="174"/>
                  </a:lnTo>
                  <a:lnTo>
                    <a:pt x="897" y="200"/>
                  </a:lnTo>
                  <a:lnTo>
                    <a:pt x="891" y="226"/>
                  </a:lnTo>
                  <a:lnTo>
                    <a:pt x="874" y="250"/>
                  </a:lnTo>
                  <a:lnTo>
                    <a:pt x="850" y="274"/>
                  </a:lnTo>
                  <a:lnTo>
                    <a:pt x="817" y="295"/>
                  </a:lnTo>
                  <a:lnTo>
                    <a:pt x="778" y="315"/>
                  </a:lnTo>
                  <a:lnTo>
                    <a:pt x="733" y="332"/>
                  </a:lnTo>
                  <a:lnTo>
                    <a:pt x="683" y="347"/>
                  </a:lnTo>
                  <a:lnTo>
                    <a:pt x="629" y="360"/>
                  </a:lnTo>
                  <a:lnTo>
                    <a:pt x="571" y="369"/>
                  </a:lnTo>
                  <a:lnTo>
                    <a:pt x="510" y="373"/>
                  </a:lnTo>
                  <a:lnTo>
                    <a:pt x="450" y="375"/>
                  </a:lnTo>
                  <a:lnTo>
                    <a:pt x="387" y="373"/>
                  </a:lnTo>
                  <a:lnTo>
                    <a:pt x="329" y="369"/>
                  </a:lnTo>
                  <a:lnTo>
                    <a:pt x="270" y="360"/>
                  </a:lnTo>
                  <a:lnTo>
                    <a:pt x="216" y="347"/>
                  </a:lnTo>
                  <a:lnTo>
                    <a:pt x="164" y="332"/>
                  </a:lnTo>
                  <a:lnTo>
                    <a:pt x="121" y="315"/>
                  </a:lnTo>
                  <a:lnTo>
                    <a:pt x="82" y="295"/>
                  </a:lnTo>
                  <a:lnTo>
                    <a:pt x="49" y="274"/>
                  </a:lnTo>
                  <a:lnTo>
                    <a:pt x="26" y="250"/>
                  </a:lnTo>
                  <a:lnTo>
                    <a:pt x="8" y="226"/>
                  </a:lnTo>
                  <a:lnTo>
                    <a:pt x="0" y="200"/>
                  </a:lnTo>
                  <a:lnTo>
                    <a:pt x="0" y="174"/>
                  </a:lnTo>
                  <a:lnTo>
                    <a:pt x="8" y="149"/>
                  </a:lnTo>
                  <a:lnTo>
                    <a:pt x="26" y="125"/>
                  </a:lnTo>
                  <a:lnTo>
                    <a:pt x="49" y="101"/>
                  </a:lnTo>
                  <a:lnTo>
                    <a:pt x="82" y="79"/>
                  </a:lnTo>
                  <a:lnTo>
                    <a:pt x="121" y="60"/>
                  </a:lnTo>
                  <a:lnTo>
                    <a:pt x="164" y="43"/>
                  </a:lnTo>
                  <a:lnTo>
                    <a:pt x="216" y="28"/>
                  </a:lnTo>
                  <a:lnTo>
                    <a:pt x="270" y="15"/>
                  </a:lnTo>
                  <a:lnTo>
                    <a:pt x="329" y="6"/>
                  </a:lnTo>
                  <a:lnTo>
                    <a:pt x="387" y="2"/>
                  </a:lnTo>
                  <a:lnTo>
                    <a:pt x="4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7" name="Rectangle 20"/>
            <p:cNvSpPr>
              <a:spLocks noChangeArrowheads="1"/>
            </p:cNvSpPr>
            <p:nvPr/>
          </p:nvSpPr>
          <p:spPr bwMode="auto">
            <a:xfrm>
              <a:off x="1944" y="1804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FF0000"/>
                  </a:solidFill>
                </a:rPr>
                <a:t>1</a:t>
              </a:r>
              <a:endParaRPr lang="en-US" alt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27050" y="2489200"/>
            <a:ext cx="1735138" cy="1158875"/>
            <a:chOff x="332" y="1568"/>
            <a:chExt cx="1093" cy="730"/>
          </a:xfrm>
        </p:grpSpPr>
        <p:sp>
          <p:nvSpPr>
            <p:cNvPr id="65554" name="Freeform 22"/>
            <p:cNvSpPr>
              <a:spLocks/>
            </p:cNvSpPr>
            <p:nvPr/>
          </p:nvSpPr>
          <p:spPr bwMode="auto">
            <a:xfrm>
              <a:off x="332" y="1568"/>
              <a:ext cx="1093" cy="497"/>
            </a:xfrm>
            <a:custGeom>
              <a:avLst/>
              <a:gdLst>
                <a:gd name="T0" fmla="*/ 547 w 1093"/>
                <a:gd name="T1" fmla="*/ 0 h 497"/>
                <a:gd name="T2" fmla="*/ 615 w 1093"/>
                <a:gd name="T3" fmla="*/ 3 h 497"/>
                <a:gd name="T4" fmla="*/ 684 w 1093"/>
                <a:gd name="T5" fmla="*/ 7 h 497"/>
                <a:gd name="T6" fmla="*/ 749 w 1093"/>
                <a:gd name="T7" fmla="*/ 18 h 497"/>
                <a:gd name="T8" fmla="*/ 811 w 1093"/>
                <a:gd name="T9" fmla="*/ 31 h 497"/>
                <a:gd name="T10" fmla="*/ 868 w 1093"/>
                <a:gd name="T11" fmla="*/ 48 h 497"/>
                <a:gd name="T12" fmla="*/ 922 w 1093"/>
                <a:gd name="T13" fmla="*/ 67 h 497"/>
                <a:gd name="T14" fmla="*/ 969 w 1093"/>
                <a:gd name="T15" fmla="*/ 91 h 497"/>
                <a:gd name="T16" fmla="*/ 1008 w 1093"/>
                <a:gd name="T17" fmla="*/ 115 h 497"/>
                <a:gd name="T18" fmla="*/ 1043 w 1093"/>
                <a:gd name="T19" fmla="*/ 143 h 497"/>
                <a:gd name="T20" fmla="*/ 1067 w 1093"/>
                <a:gd name="T21" fmla="*/ 171 h 497"/>
                <a:gd name="T22" fmla="*/ 1084 w 1093"/>
                <a:gd name="T23" fmla="*/ 201 h 497"/>
                <a:gd name="T24" fmla="*/ 1093 w 1093"/>
                <a:gd name="T25" fmla="*/ 234 h 497"/>
                <a:gd name="T26" fmla="*/ 1093 w 1093"/>
                <a:gd name="T27" fmla="*/ 264 h 497"/>
                <a:gd name="T28" fmla="*/ 1084 w 1093"/>
                <a:gd name="T29" fmla="*/ 294 h 497"/>
                <a:gd name="T30" fmla="*/ 1067 w 1093"/>
                <a:gd name="T31" fmla="*/ 324 h 497"/>
                <a:gd name="T32" fmla="*/ 1043 w 1093"/>
                <a:gd name="T33" fmla="*/ 354 h 497"/>
                <a:gd name="T34" fmla="*/ 1008 w 1093"/>
                <a:gd name="T35" fmla="*/ 383 h 497"/>
                <a:gd name="T36" fmla="*/ 969 w 1093"/>
                <a:gd name="T37" fmla="*/ 406 h 497"/>
                <a:gd name="T38" fmla="*/ 922 w 1093"/>
                <a:gd name="T39" fmla="*/ 430 h 497"/>
                <a:gd name="T40" fmla="*/ 868 w 1093"/>
                <a:gd name="T41" fmla="*/ 449 h 497"/>
                <a:gd name="T42" fmla="*/ 811 w 1093"/>
                <a:gd name="T43" fmla="*/ 467 h 497"/>
                <a:gd name="T44" fmla="*/ 749 w 1093"/>
                <a:gd name="T45" fmla="*/ 480 h 497"/>
                <a:gd name="T46" fmla="*/ 684 w 1093"/>
                <a:gd name="T47" fmla="*/ 488 h 497"/>
                <a:gd name="T48" fmla="*/ 615 w 1093"/>
                <a:gd name="T49" fmla="*/ 495 h 497"/>
                <a:gd name="T50" fmla="*/ 547 w 1093"/>
                <a:gd name="T51" fmla="*/ 497 h 497"/>
                <a:gd name="T52" fmla="*/ 478 w 1093"/>
                <a:gd name="T53" fmla="*/ 495 h 497"/>
                <a:gd name="T54" fmla="*/ 411 w 1093"/>
                <a:gd name="T55" fmla="*/ 488 h 497"/>
                <a:gd name="T56" fmla="*/ 346 w 1093"/>
                <a:gd name="T57" fmla="*/ 480 h 497"/>
                <a:gd name="T58" fmla="*/ 284 w 1093"/>
                <a:gd name="T59" fmla="*/ 467 h 497"/>
                <a:gd name="T60" fmla="*/ 225 w 1093"/>
                <a:gd name="T61" fmla="*/ 449 h 497"/>
                <a:gd name="T62" fmla="*/ 173 w 1093"/>
                <a:gd name="T63" fmla="*/ 430 h 497"/>
                <a:gd name="T64" fmla="*/ 126 w 1093"/>
                <a:gd name="T65" fmla="*/ 406 h 497"/>
                <a:gd name="T66" fmla="*/ 85 w 1093"/>
                <a:gd name="T67" fmla="*/ 383 h 497"/>
                <a:gd name="T68" fmla="*/ 52 w 1093"/>
                <a:gd name="T69" fmla="*/ 354 h 497"/>
                <a:gd name="T70" fmla="*/ 26 w 1093"/>
                <a:gd name="T71" fmla="*/ 324 h 497"/>
                <a:gd name="T72" fmla="*/ 9 w 1093"/>
                <a:gd name="T73" fmla="*/ 294 h 497"/>
                <a:gd name="T74" fmla="*/ 0 w 1093"/>
                <a:gd name="T75" fmla="*/ 264 h 497"/>
                <a:gd name="T76" fmla="*/ 0 w 1093"/>
                <a:gd name="T77" fmla="*/ 234 h 497"/>
                <a:gd name="T78" fmla="*/ 9 w 1093"/>
                <a:gd name="T79" fmla="*/ 201 h 497"/>
                <a:gd name="T80" fmla="*/ 26 w 1093"/>
                <a:gd name="T81" fmla="*/ 171 h 497"/>
                <a:gd name="T82" fmla="*/ 52 w 1093"/>
                <a:gd name="T83" fmla="*/ 143 h 497"/>
                <a:gd name="T84" fmla="*/ 85 w 1093"/>
                <a:gd name="T85" fmla="*/ 115 h 497"/>
                <a:gd name="T86" fmla="*/ 126 w 1093"/>
                <a:gd name="T87" fmla="*/ 91 h 497"/>
                <a:gd name="T88" fmla="*/ 173 w 1093"/>
                <a:gd name="T89" fmla="*/ 67 h 497"/>
                <a:gd name="T90" fmla="*/ 225 w 1093"/>
                <a:gd name="T91" fmla="*/ 48 h 497"/>
                <a:gd name="T92" fmla="*/ 284 w 1093"/>
                <a:gd name="T93" fmla="*/ 31 h 497"/>
                <a:gd name="T94" fmla="*/ 346 w 1093"/>
                <a:gd name="T95" fmla="*/ 18 h 497"/>
                <a:gd name="T96" fmla="*/ 411 w 1093"/>
                <a:gd name="T97" fmla="*/ 7 h 497"/>
                <a:gd name="T98" fmla="*/ 478 w 1093"/>
                <a:gd name="T99" fmla="*/ 3 h 497"/>
                <a:gd name="T100" fmla="*/ 547 w 1093"/>
                <a:gd name="T101" fmla="*/ 0 h 4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093"/>
                <a:gd name="T154" fmla="*/ 0 h 497"/>
                <a:gd name="T155" fmla="*/ 1093 w 1093"/>
                <a:gd name="T156" fmla="*/ 497 h 4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093" h="497">
                  <a:moveTo>
                    <a:pt x="547" y="0"/>
                  </a:moveTo>
                  <a:lnTo>
                    <a:pt x="615" y="3"/>
                  </a:lnTo>
                  <a:lnTo>
                    <a:pt x="684" y="7"/>
                  </a:lnTo>
                  <a:lnTo>
                    <a:pt x="749" y="18"/>
                  </a:lnTo>
                  <a:lnTo>
                    <a:pt x="811" y="31"/>
                  </a:lnTo>
                  <a:lnTo>
                    <a:pt x="868" y="48"/>
                  </a:lnTo>
                  <a:lnTo>
                    <a:pt x="922" y="67"/>
                  </a:lnTo>
                  <a:lnTo>
                    <a:pt x="969" y="91"/>
                  </a:lnTo>
                  <a:lnTo>
                    <a:pt x="1008" y="115"/>
                  </a:lnTo>
                  <a:lnTo>
                    <a:pt x="1043" y="143"/>
                  </a:lnTo>
                  <a:lnTo>
                    <a:pt x="1067" y="171"/>
                  </a:lnTo>
                  <a:lnTo>
                    <a:pt x="1084" y="201"/>
                  </a:lnTo>
                  <a:lnTo>
                    <a:pt x="1093" y="234"/>
                  </a:lnTo>
                  <a:lnTo>
                    <a:pt x="1093" y="264"/>
                  </a:lnTo>
                  <a:lnTo>
                    <a:pt x="1084" y="294"/>
                  </a:lnTo>
                  <a:lnTo>
                    <a:pt x="1067" y="324"/>
                  </a:lnTo>
                  <a:lnTo>
                    <a:pt x="1043" y="354"/>
                  </a:lnTo>
                  <a:lnTo>
                    <a:pt x="1008" y="383"/>
                  </a:lnTo>
                  <a:lnTo>
                    <a:pt x="969" y="406"/>
                  </a:lnTo>
                  <a:lnTo>
                    <a:pt x="922" y="430"/>
                  </a:lnTo>
                  <a:lnTo>
                    <a:pt x="868" y="449"/>
                  </a:lnTo>
                  <a:lnTo>
                    <a:pt x="811" y="467"/>
                  </a:lnTo>
                  <a:lnTo>
                    <a:pt x="749" y="480"/>
                  </a:lnTo>
                  <a:lnTo>
                    <a:pt x="684" y="488"/>
                  </a:lnTo>
                  <a:lnTo>
                    <a:pt x="615" y="495"/>
                  </a:lnTo>
                  <a:lnTo>
                    <a:pt x="547" y="497"/>
                  </a:lnTo>
                  <a:lnTo>
                    <a:pt x="478" y="495"/>
                  </a:lnTo>
                  <a:lnTo>
                    <a:pt x="411" y="488"/>
                  </a:lnTo>
                  <a:lnTo>
                    <a:pt x="346" y="480"/>
                  </a:lnTo>
                  <a:lnTo>
                    <a:pt x="284" y="467"/>
                  </a:lnTo>
                  <a:lnTo>
                    <a:pt x="225" y="449"/>
                  </a:lnTo>
                  <a:lnTo>
                    <a:pt x="173" y="430"/>
                  </a:lnTo>
                  <a:lnTo>
                    <a:pt x="126" y="406"/>
                  </a:lnTo>
                  <a:lnTo>
                    <a:pt x="85" y="383"/>
                  </a:lnTo>
                  <a:lnTo>
                    <a:pt x="52" y="354"/>
                  </a:lnTo>
                  <a:lnTo>
                    <a:pt x="26" y="324"/>
                  </a:lnTo>
                  <a:lnTo>
                    <a:pt x="9" y="294"/>
                  </a:lnTo>
                  <a:lnTo>
                    <a:pt x="0" y="264"/>
                  </a:lnTo>
                  <a:lnTo>
                    <a:pt x="0" y="234"/>
                  </a:lnTo>
                  <a:lnTo>
                    <a:pt x="9" y="201"/>
                  </a:lnTo>
                  <a:lnTo>
                    <a:pt x="26" y="171"/>
                  </a:lnTo>
                  <a:lnTo>
                    <a:pt x="52" y="143"/>
                  </a:lnTo>
                  <a:lnTo>
                    <a:pt x="85" y="115"/>
                  </a:lnTo>
                  <a:lnTo>
                    <a:pt x="126" y="91"/>
                  </a:lnTo>
                  <a:lnTo>
                    <a:pt x="173" y="67"/>
                  </a:lnTo>
                  <a:lnTo>
                    <a:pt x="225" y="48"/>
                  </a:lnTo>
                  <a:lnTo>
                    <a:pt x="284" y="31"/>
                  </a:lnTo>
                  <a:lnTo>
                    <a:pt x="346" y="18"/>
                  </a:lnTo>
                  <a:lnTo>
                    <a:pt x="411" y="7"/>
                  </a:lnTo>
                  <a:lnTo>
                    <a:pt x="478" y="3"/>
                  </a:lnTo>
                  <a:lnTo>
                    <a:pt x="547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5" name="Rectangle 23"/>
            <p:cNvSpPr>
              <a:spLocks noChangeArrowheads="1"/>
            </p:cNvSpPr>
            <p:nvPr/>
          </p:nvSpPr>
          <p:spPr bwMode="auto">
            <a:xfrm>
              <a:off x="949" y="2052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FF0000"/>
                  </a:solidFill>
                </a:rPr>
                <a:t>2</a:t>
              </a:r>
              <a:endParaRPr lang="en-US" altLang="en-US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44500" y="2071688"/>
            <a:ext cx="3675063" cy="2097087"/>
            <a:chOff x="280" y="1305"/>
            <a:chExt cx="2315" cy="1321"/>
          </a:xfrm>
        </p:grpSpPr>
        <p:sp>
          <p:nvSpPr>
            <p:cNvPr id="65552" name="Freeform 25"/>
            <p:cNvSpPr>
              <a:spLocks/>
            </p:cNvSpPr>
            <p:nvPr/>
          </p:nvSpPr>
          <p:spPr bwMode="auto">
            <a:xfrm>
              <a:off x="280" y="1314"/>
              <a:ext cx="2315" cy="1312"/>
            </a:xfrm>
            <a:custGeom>
              <a:avLst/>
              <a:gdLst>
                <a:gd name="T0" fmla="*/ 1326 w 2315"/>
                <a:gd name="T1" fmla="*/ 23 h 1312"/>
                <a:gd name="T2" fmla="*/ 1519 w 2315"/>
                <a:gd name="T3" fmla="*/ 64 h 1312"/>
                <a:gd name="T4" fmla="*/ 1698 w 2315"/>
                <a:gd name="T5" fmla="*/ 121 h 1312"/>
                <a:gd name="T6" fmla="*/ 1865 w 2315"/>
                <a:gd name="T7" fmla="*/ 194 h 1312"/>
                <a:gd name="T8" fmla="*/ 2008 w 2315"/>
                <a:gd name="T9" fmla="*/ 278 h 1312"/>
                <a:gd name="T10" fmla="*/ 2129 w 2315"/>
                <a:gd name="T11" fmla="*/ 375 h 1312"/>
                <a:gd name="T12" fmla="*/ 2222 w 2315"/>
                <a:gd name="T13" fmla="*/ 479 h 1312"/>
                <a:gd name="T14" fmla="*/ 2282 w 2315"/>
                <a:gd name="T15" fmla="*/ 589 h 1312"/>
                <a:gd name="T16" fmla="*/ 2313 w 2315"/>
                <a:gd name="T17" fmla="*/ 699 h 1312"/>
                <a:gd name="T18" fmla="*/ 2308 w 2315"/>
                <a:gd name="T19" fmla="*/ 809 h 1312"/>
                <a:gd name="T20" fmla="*/ 2272 w 2315"/>
                <a:gd name="T21" fmla="*/ 915 h 1312"/>
                <a:gd name="T22" fmla="*/ 2202 w 2315"/>
                <a:gd name="T23" fmla="*/ 1014 h 1312"/>
                <a:gd name="T24" fmla="*/ 2105 w 2315"/>
                <a:gd name="T25" fmla="*/ 1101 h 1312"/>
                <a:gd name="T26" fmla="*/ 1977 w 2315"/>
                <a:gd name="T27" fmla="*/ 1176 h 1312"/>
                <a:gd name="T28" fmla="*/ 1828 w 2315"/>
                <a:gd name="T29" fmla="*/ 1237 h 1312"/>
                <a:gd name="T30" fmla="*/ 1659 w 2315"/>
                <a:gd name="T31" fmla="*/ 1280 h 1312"/>
                <a:gd name="T32" fmla="*/ 1476 w 2315"/>
                <a:gd name="T33" fmla="*/ 1306 h 1312"/>
                <a:gd name="T34" fmla="*/ 1283 w 2315"/>
                <a:gd name="T35" fmla="*/ 1312 h 1312"/>
                <a:gd name="T36" fmla="*/ 1086 w 2315"/>
                <a:gd name="T37" fmla="*/ 1299 h 1312"/>
                <a:gd name="T38" fmla="*/ 894 w 2315"/>
                <a:gd name="T39" fmla="*/ 1269 h 1312"/>
                <a:gd name="T40" fmla="*/ 705 w 2315"/>
                <a:gd name="T41" fmla="*/ 1220 h 1312"/>
                <a:gd name="T42" fmla="*/ 532 w 2315"/>
                <a:gd name="T43" fmla="*/ 1155 h 1312"/>
                <a:gd name="T44" fmla="*/ 377 w 2315"/>
                <a:gd name="T45" fmla="*/ 1077 h 1312"/>
                <a:gd name="T46" fmla="*/ 245 w 2315"/>
                <a:gd name="T47" fmla="*/ 984 h 1312"/>
                <a:gd name="T48" fmla="*/ 137 w 2315"/>
                <a:gd name="T49" fmla="*/ 885 h 1312"/>
                <a:gd name="T50" fmla="*/ 61 w 2315"/>
                <a:gd name="T51" fmla="*/ 777 h 1312"/>
                <a:gd name="T52" fmla="*/ 13 w 2315"/>
                <a:gd name="T53" fmla="*/ 667 h 1312"/>
                <a:gd name="T54" fmla="*/ 0 w 2315"/>
                <a:gd name="T55" fmla="*/ 555 h 1312"/>
                <a:gd name="T56" fmla="*/ 22 w 2315"/>
                <a:gd name="T57" fmla="*/ 447 h 1312"/>
                <a:gd name="T58" fmla="*/ 74 w 2315"/>
                <a:gd name="T59" fmla="*/ 345 h 1312"/>
                <a:gd name="T60" fmla="*/ 158 w 2315"/>
                <a:gd name="T61" fmla="*/ 252 h 1312"/>
                <a:gd name="T62" fmla="*/ 273 w 2315"/>
                <a:gd name="T63" fmla="*/ 170 h 1312"/>
                <a:gd name="T64" fmla="*/ 411 w 2315"/>
                <a:gd name="T65" fmla="*/ 103 h 1312"/>
                <a:gd name="T66" fmla="*/ 571 w 2315"/>
                <a:gd name="T67" fmla="*/ 49 h 1312"/>
                <a:gd name="T68" fmla="*/ 747 w 2315"/>
                <a:gd name="T69" fmla="*/ 17 h 1312"/>
                <a:gd name="T70" fmla="*/ 937 w 2315"/>
                <a:gd name="T71" fmla="*/ 0 h 1312"/>
                <a:gd name="T72" fmla="*/ 1132 w 2315"/>
                <a:gd name="T73" fmla="*/ 2 h 13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15"/>
                <a:gd name="T112" fmla="*/ 0 h 1312"/>
                <a:gd name="T113" fmla="*/ 2315 w 2315"/>
                <a:gd name="T114" fmla="*/ 1312 h 131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15" h="1312">
                  <a:moveTo>
                    <a:pt x="1229" y="10"/>
                  </a:moveTo>
                  <a:lnTo>
                    <a:pt x="1326" y="23"/>
                  </a:lnTo>
                  <a:lnTo>
                    <a:pt x="1424" y="43"/>
                  </a:lnTo>
                  <a:lnTo>
                    <a:pt x="1519" y="64"/>
                  </a:lnTo>
                  <a:lnTo>
                    <a:pt x="1610" y="90"/>
                  </a:lnTo>
                  <a:lnTo>
                    <a:pt x="1698" y="121"/>
                  </a:lnTo>
                  <a:lnTo>
                    <a:pt x="1783" y="155"/>
                  </a:lnTo>
                  <a:lnTo>
                    <a:pt x="1865" y="194"/>
                  </a:lnTo>
                  <a:lnTo>
                    <a:pt x="1938" y="235"/>
                  </a:lnTo>
                  <a:lnTo>
                    <a:pt x="2008" y="278"/>
                  </a:lnTo>
                  <a:lnTo>
                    <a:pt x="2073" y="326"/>
                  </a:lnTo>
                  <a:lnTo>
                    <a:pt x="2129" y="375"/>
                  </a:lnTo>
                  <a:lnTo>
                    <a:pt x="2179" y="425"/>
                  </a:lnTo>
                  <a:lnTo>
                    <a:pt x="2222" y="479"/>
                  </a:lnTo>
                  <a:lnTo>
                    <a:pt x="2256" y="533"/>
                  </a:lnTo>
                  <a:lnTo>
                    <a:pt x="2282" y="589"/>
                  </a:lnTo>
                  <a:lnTo>
                    <a:pt x="2302" y="643"/>
                  </a:lnTo>
                  <a:lnTo>
                    <a:pt x="2313" y="699"/>
                  </a:lnTo>
                  <a:lnTo>
                    <a:pt x="2315" y="755"/>
                  </a:lnTo>
                  <a:lnTo>
                    <a:pt x="2308" y="809"/>
                  </a:lnTo>
                  <a:lnTo>
                    <a:pt x="2295" y="863"/>
                  </a:lnTo>
                  <a:lnTo>
                    <a:pt x="2272" y="915"/>
                  </a:lnTo>
                  <a:lnTo>
                    <a:pt x="2241" y="965"/>
                  </a:lnTo>
                  <a:lnTo>
                    <a:pt x="2202" y="1014"/>
                  </a:lnTo>
                  <a:lnTo>
                    <a:pt x="2157" y="1060"/>
                  </a:lnTo>
                  <a:lnTo>
                    <a:pt x="2105" y="1101"/>
                  </a:lnTo>
                  <a:lnTo>
                    <a:pt x="2044" y="1140"/>
                  </a:lnTo>
                  <a:lnTo>
                    <a:pt x="1977" y="1176"/>
                  </a:lnTo>
                  <a:lnTo>
                    <a:pt x="1906" y="1209"/>
                  </a:lnTo>
                  <a:lnTo>
                    <a:pt x="1828" y="1237"/>
                  </a:lnTo>
                  <a:lnTo>
                    <a:pt x="1746" y="1261"/>
                  </a:lnTo>
                  <a:lnTo>
                    <a:pt x="1659" y="1280"/>
                  </a:lnTo>
                  <a:lnTo>
                    <a:pt x="1569" y="1295"/>
                  </a:lnTo>
                  <a:lnTo>
                    <a:pt x="1476" y="1306"/>
                  </a:lnTo>
                  <a:lnTo>
                    <a:pt x="1380" y="1310"/>
                  </a:lnTo>
                  <a:lnTo>
                    <a:pt x="1283" y="1312"/>
                  </a:lnTo>
                  <a:lnTo>
                    <a:pt x="1186" y="1308"/>
                  </a:lnTo>
                  <a:lnTo>
                    <a:pt x="1086" y="1299"/>
                  </a:lnTo>
                  <a:lnTo>
                    <a:pt x="989" y="1286"/>
                  </a:lnTo>
                  <a:lnTo>
                    <a:pt x="894" y="1269"/>
                  </a:lnTo>
                  <a:lnTo>
                    <a:pt x="798" y="1245"/>
                  </a:lnTo>
                  <a:lnTo>
                    <a:pt x="705" y="1220"/>
                  </a:lnTo>
                  <a:lnTo>
                    <a:pt x="617" y="1189"/>
                  </a:lnTo>
                  <a:lnTo>
                    <a:pt x="532" y="1155"/>
                  </a:lnTo>
                  <a:lnTo>
                    <a:pt x="452" y="1118"/>
                  </a:lnTo>
                  <a:lnTo>
                    <a:pt x="377" y="1077"/>
                  </a:lnTo>
                  <a:lnTo>
                    <a:pt x="307" y="1032"/>
                  </a:lnTo>
                  <a:lnTo>
                    <a:pt x="245" y="984"/>
                  </a:lnTo>
                  <a:lnTo>
                    <a:pt x="186" y="937"/>
                  </a:lnTo>
                  <a:lnTo>
                    <a:pt x="137" y="885"/>
                  </a:lnTo>
                  <a:lnTo>
                    <a:pt x="95" y="831"/>
                  </a:lnTo>
                  <a:lnTo>
                    <a:pt x="61" y="777"/>
                  </a:lnTo>
                  <a:lnTo>
                    <a:pt x="33" y="723"/>
                  </a:lnTo>
                  <a:lnTo>
                    <a:pt x="13" y="667"/>
                  </a:lnTo>
                  <a:lnTo>
                    <a:pt x="5" y="611"/>
                  </a:lnTo>
                  <a:lnTo>
                    <a:pt x="0" y="555"/>
                  </a:lnTo>
                  <a:lnTo>
                    <a:pt x="7" y="501"/>
                  </a:lnTo>
                  <a:lnTo>
                    <a:pt x="22" y="447"/>
                  </a:lnTo>
                  <a:lnTo>
                    <a:pt x="44" y="395"/>
                  </a:lnTo>
                  <a:lnTo>
                    <a:pt x="74" y="345"/>
                  </a:lnTo>
                  <a:lnTo>
                    <a:pt x="113" y="298"/>
                  </a:lnTo>
                  <a:lnTo>
                    <a:pt x="158" y="252"/>
                  </a:lnTo>
                  <a:lnTo>
                    <a:pt x="212" y="209"/>
                  </a:lnTo>
                  <a:lnTo>
                    <a:pt x="273" y="170"/>
                  </a:lnTo>
                  <a:lnTo>
                    <a:pt x="338" y="133"/>
                  </a:lnTo>
                  <a:lnTo>
                    <a:pt x="411" y="103"/>
                  </a:lnTo>
                  <a:lnTo>
                    <a:pt x="489" y="75"/>
                  </a:lnTo>
                  <a:lnTo>
                    <a:pt x="571" y="49"/>
                  </a:lnTo>
                  <a:lnTo>
                    <a:pt x="658" y="30"/>
                  </a:lnTo>
                  <a:lnTo>
                    <a:pt x="747" y="17"/>
                  </a:lnTo>
                  <a:lnTo>
                    <a:pt x="840" y="6"/>
                  </a:lnTo>
                  <a:lnTo>
                    <a:pt x="937" y="0"/>
                  </a:lnTo>
                  <a:lnTo>
                    <a:pt x="1034" y="0"/>
                  </a:lnTo>
                  <a:lnTo>
                    <a:pt x="1132" y="2"/>
                  </a:lnTo>
                  <a:lnTo>
                    <a:pt x="1229" y="1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3" name="Rectangle 26"/>
            <p:cNvSpPr>
              <a:spLocks noChangeArrowheads="1"/>
            </p:cNvSpPr>
            <p:nvPr/>
          </p:nvSpPr>
          <p:spPr bwMode="auto">
            <a:xfrm>
              <a:off x="1390" y="1305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FF0000"/>
                  </a:solidFill>
                </a:rPr>
                <a:t>3</a:t>
              </a:r>
              <a:endParaRPr lang="en-US" altLang="en-US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382588" y="1951038"/>
            <a:ext cx="3795712" cy="2924175"/>
            <a:chOff x="241" y="1229"/>
            <a:chExt cx="2391" cy="1842"/>
          </a:xfrm>
        </p:grpSpPr>
        <p:sp>
          <p:nvSpPr>
            <p:cNvPr id="65550" name="Freeform 28"/>
            <p:cNvSpPr>
              <a:spLocks/>
            </p:cNvSpPr>
            <p:nvPr/>
          </p:nvSpPr>
          <p:spPr bwMode="auto">
            <a:xfrm>
              <a:off x="241" y="1229"/>
              <a:ext cx="2391" cy="1611"/>
            </a:xfrm>
            <a:custGeom>
              <a:avLst/>
              <a:gdLst>
                <a:gd name="T0" fmla="*/ 1385 w 2391"/>
                <a:gd name="T1" fmla="*/ 24 h 1611"/>
                <a:gd name="T2" fmla="*/ 1582 w 2391"/>
                <a:gd name="T3" fmla="*/ 69 h 1611"/>
                <a:gd name="T4" fmla="*/ 1768 w 2391"/>
                <a:gd name="T5" fmla="*/ 136 h 1611"/>
                <a:gd name="T6" fmla="*/ 1936 w 2391"/>
                <a:gd name="T7" fmla="*/ 221 h 1611"/>
                <a:gd name="T8" fmla="*/ 2083 w 2391"/>
                <a:gd name="T9" fmla="*/ 322 h 1611"/>
                <a:gd name="T10" fmla="*/ 2207 w 2391"/>
                <a:gd name="T11" fmla="*/ 439 h 1611"/>
                <a:gd name="T12" fmla="*/ 2300 w 2391"/>
                <a:gd name="T13" fmla="*/ 566 h 1611"/>
                <a:gd name="T14" fmla="*/ 2360 w 2391"/>
                <a:gd name="T15" fmla="*/ 698 h 1611"/>
                <a:gd name="T16" fmla="*/ 2388 w 2391"/>
                <a:gd name="T17" fmla="*/ 836 h 1611"/>
                <a:gd name="T18" fmla="*/ 2382 w 2391"/>
                <a:gd name="T19" fmla="*/ 970 h 1611"/>
                <a:gd name="T20" fmla="*/ 2343 w 2391"/>
                <a:gd name="T21" fmla="*/ 1102 h 1611"/>
                <a:gd name="T22" fmla="*/ 2270 w 2391"/>
                <a:gd name="T23" fmla="*/ 1225 h 1611"/>
                <a:gd name="T24" fmla="*/ 2166 w 2391"/>
                <a:gd name="T25" fmla="*/ 1335 h 1611"/>
                <a:gd name="T26" fmla="*/ 2032 w 2391"/>
                <a:gd name="T27" fmla="*/ 1430 h 1611"/>
                <a:gd name="T28" fmla="*/ 1876 w 2391"/>
                <a:gd name="T29" fmla="*/ 1508 h 1611"/>
                <a:gd name="T30" fmla="*/ 1701 w 2391"/>
                <a:gd name="T31" fmla="*/ 1564 h 1611"/>
                <a:gd name="T32" fmla="*/ 1510 w 2391"/>
                <a:gd name="T33" fmla="*/ 1598 h 1611"/>
                <a:gd name="T34" fmla="*/ 1311 w 2391"/>
                <a:gd name="T35" fmla="*/ 1611 h 1611"/>
                <a:gd name="T36" fmla="*/ 1108 w 2391"/>
                <a:gd name="T37" fmla="*/ 1600 h 1611"/>
                <a:gd name="T38" fmla="*/ 907 w 2391"/>
                <a:gd name="T39" fmla="*/ 1568 h 1611"/>
                <a:gd name="T40" fmla="*/ 716 w 2391"/>
                <a:gd name="T41" fmla="*/ 1512 h 1611"/>
                <a:gd name="T42" fmla="*/ 537 w 2391"/>
                <a:gd name="T43" fmla="*/ 1436 h 1611"/>
                <a:gd name="T44" fmla="*/ 379 w 2391"/>
                <a:gd name="T45" fmla="*/ 1341 h 1611"/>
                <a:gd name="T46" fmla="*/ 243 w 2391"/>
                <a:gd name="T47" fmla="*/ 1233 h 1611"/>
                <a:gd name="T48" fmla="*/ 134 w 2391"/>
                <a:gd name="T49" fmla="*/ 1110 h 1611"/>
                <a:gd name="T50" fmla="*/ 57 w 2391"/>
                <a:gd name="T51" fmla="*/ 981 h 1611"/>
                <a:gd name="T52" fmla="*/ 11 w 2391"/>
                <a:gd name="T53" fmla="*/ 845 h 1611"/>
                <a:gd name="T54" fmla="*/ 0 w 2391"/>
                <a:gd name="T55" fmla="*/ 709 h 1611"/>
                <a:gd name="T56" fmla="*/ 24 w 2391"/>
                <a:gd name="T57" fmla="*/ 575 h 1611"/>
                <a:gd name="T58" fmla="*/ 83 w 2391"/>
                <a:gd name="T59" fmla="*/ 447 h 1611"/>
                <a:gd name="T60" fmla="*/ 171 w 2391"/>
                <a:gd name="T61" fmla="*/ 331 h 1611"/>
                <a:gd name="T62" fmla="*/ 290 w 2391"/>
                <a:gd name="T63" fmla="*/ 227 h 1611"/>
                <a:gd name="T64" fmla="*/ 435 w 2391"/>
                <a:gd name="T65" fmla="*/ 141 h 1611"/>
                <a:gd name="T66" fmla="*/ 602 w 2391"/>
                <a:gd name="T67" fmla="*/ 74 h 1611"/>
                <a:gd name="T68" fmla="*/ 786 w 2391"/>
                <a:gd name="T69" fmla="*/ 28 h 1611"/>
                <a:gd name="T70" fmla="*/ 980 w 2391"/>
                <a:gd name="T71" fmla="*/ 3 h 1611"/>
                <a:gd name="T72" fmla="*/ 1181 w 2391"/>
                <a:gd name="T73" fmla="*/ 3 h 161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91"/>
                <a:gd name="T112" fmla="*/ 0 h 1611"/>
                <a:gd name="T113" fmla="*/ 2391 w 2391"/>
                <a:gd name="T114" fmla="*/ 1611 h 161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91" h="1611">
                  <a:moveTo>
                    <a:pt x="1283" y="11"/>
                  </a:moveTo>
                  <a:lnTo>
                    <a:pt x="1385" y="24"/>
                  </a:lnTo>
                  <a:lnTo>
                    <a:pt x="1484" y="46"/>
                  </a:lnTo>
                  <a:lnTo>
                    <a:pt x="1582" y="69"/>
                  </a:lnTo>
                  <a:lnTo>
                    <a:pt x="1675" y="100"/>
                  </a:lnTo>
                  <a:lnTo>
                    <a:pt x="1768" y="136"/>
                  </a:lnTo>
                  <a:lnTo>
                    <a:pt x="1854" y="175"/>
                  </a:lnTo>
                  <a:lnTo>
                    <a:pt x="1936" y="221"/>
                  </a:lnTo>
                  <a:lnTo>
                    <a:pt x="2012" y="270"/>
                  </a:lnTo>
                  <a:lnTo>
                    <a:pt x="2083" y="322"/>
                  </a:lnTo>
                  <a:lnTo>
                    <a:pt x="2148" y="380"/>
                  </a:lnTo>
                  <a:lnTo>
                    <a:pt x="2207" y="439"/>
                  </a:lnTo>
                  <a:lnTo>
                    <a:pt x="2257" y="501"/>
                  </a:lnTo>
                  <a:lnTo>
                    <a:pt x="2300" y="566"/>
                  </a:lnTo>
                  <a:lnTo>
                    <a:pt x="2334" y="631"/>
                  </a:lnTo>
                  <a:lnTo>
                    <a:pt x="2360" y="698"/>
                  </a:lnTo>
                  <a:lnTo>
                    <a:pt x="2380" y="767"/>
                  </a:lnTo>
                  <a:lnTo>
                    <a:pt x="2388" y="836"/>
                  </a:lnTo>
                  <a:lnTo>
                    <a:pt x="2391" y="903"/>
                  </a:lnTo>
                  <a:lnTo>
                    <a:pt x="2382" y="970"/>
                  </a:lnTo>
                  <a:lnTo>
                    <a:pt x="2367" y="1037"/>
                  </a:lnTo>
                  <a:lnTo>
                    <a:pt x="2343" y="1102"/>
                  </a:lnTo>
                  <a:lnTo>
                    <a:pt x="2311" y="1164"/>
                  </a:lnTo>
                  <a:lnTo>
                    <a:pt x="2270" y="1225"/>
                  </a:lnTo>
                  <a:lnTo>
                    <a:pt x="2220" y="1281"/>
                  </a:lnTo>
                  <a:lnTo>
                    <a:pt x="2166" y="1335"/>
                  </a:lnTo>
                  <a:lnTo>
                    <a:pt x="2101" y="1384"/>
                  </a:lnTo>
                  <a:lnTo>
                    <a:pt x="2032" y="1430"/>
                  </a:lnTo>
                  <a:lnTo>
                    <a:pt x="1958" y="1471"/>
                  </a:lnTo>
                  <a:lnTo>
                    <a:pt x="1876" y="1508"/>
                  </a:lnTo>
                  <a:lnTo>
                    <a:pt x="1789" y="1538"/>
                  </a:lnTo>
                  <a:lnTo>
                    <a:pt x="1701" y="1564"/>
                  </a:lnTo>
                  <a:lnTo>
                    <a:pt x="1608" y="1585"/>
                  </a:lnTo>
                  <a:lnTo>
                    <a:pt x="1510" y="1598"/>
                  </a:lnTo>
                  <a:lnTo>
                    <a:pt x="1411" y="1609"/>
                  </a:lnTo>
                  <a:lnTo>
                    <a:pt x="1311" y="1611"/>
                  </a:lnTo>
                  <a:lnTo>
                    <a:pt x="1210" y="1609"/>
                  </a:lnTo>
                  <a:lnTo>
                    <a:pt x="1108" y="1600"/>
                  </a:lnTo>
                  <a:lnTo>
                    <a:pt x="1006" y="1587"/>
                  </a:lnTo>
                  <a:lnTo>
                    <a:pt x="907" y="1568"/>
                  </a:lnTo>
                  <a:lnTo>
                    <a:pt x="809" y="1542"/>
                  </a:lnTo>
                  <a:lnTo>
                    <a:pt x="716" y="1512"/>
                  </a:lnTo>
                  <a:lnTo>
                    <a:pt x="626" y="1475"/>
                  </a:lnTo>
                  <a:lnTo>
                    <a:pt x="537" y="1436"/>
                  </a:lnTo>
                  <a:lnTo>
                    <a:pt x="455" y="1391"/>
                  </a:lnTo>
                  <a:lnTo>
                    <a:pt x="379" y="1341"/>
                  </a:lnTo>
                  <a:lnTo>
                    <a:pt x="308" y="1289"/>
                  </a:lnTo>
                  <a:lnTo>
                    <a:pt x="243" y="1233"/>
                  </a:lnTo>
                  <a:lnTo>
                    <a:pt x="184" y="1173"/>
                  </a:lnTo>
                  <a:lnTo>
                    <a:pt x="134" y="1110"/>
                  </a:lnTo>
                  <a:lnTo>
                    <a:pt x="91" y="1045"/>
                  </a:lnTo>
                  <a:lnTo>
                    <a:pt x="57" y="981"/>
                  </a:lnTo>
                  <a:lnTo>
                    <a:pt x="31" y="914"/>
                  </a:lnTo>
                  <a:lnTo>
                    <a:pt x="11" y="845"/>
                  </a:lnTo>
                  <a:lnTo>
                    <a:pt x="3" y="776"/>
                  </a:lnTo>
                  <a:lnTo>
                    <a:pt x="0" y="709"/>
                  </a:lnTo>
                  <a:lnTo>
                    <a:pt x="9" y="642"/>
                  </a:lnTo>
                  <a:lnTo>
                    <a:pt x="24" y="575"/>
                  </a:lnTo>
                  <a:lnTo>
                    <a:pt x="48" y="510"/>
                  </a:lnTo>
                  <a:lnTo>
                    <a:pt x="83" y="447"/>
                  </a:lnTo>
                  <a:lnTo>
                    <a:pt x="121" y="387"/>
                  </a:lnTo>
                  <a:lnTo>
                    <a:pt x="171" y="331"/>
                  </a:lnTo>
                  <a:lnTo>
                    <a:pt x="227" y="277"/>
                  </a:lnTo>
                  <a:lnTo>
                    <a:pt x="290" y="227"/>
                  </a:lnTo>
                  <a:lnTo>
                    <a:pt x="359" y="182"/>
                  </a:lnTo>
                  <a:lnTo>
                    <a:pt x="435" y="141"/>
                  </a:lnTo>
                  <a:lnTo>
                    <a:pt x="515" y="104"/>
                  </a:lnTo>
                  <a:lnTo>
                    <a:pt x="602" y="74"/>
                  </a:lnTo>
                  <a:lnTo>
                    <a:pt x="690" y="48"/>
                  </a:lnTo>
                  <a:lnTo>
                    <a:pt x="786" y="28"/>
                  </a:lnTo>
                  <a:lnTo>
                    <a:pt x="881" y="13"/>
                  </a:lnTo>
                  <a:lnTo>
                    <a:pt x="980" y="3"/>
                  </a:lnTo>
                  <a:lnTo>
                    <a:pt x="1082" y="0"/>
                  </a:lnTo>
                  <a:lnTo>
                    <a:pt x="1181" y="3"/>
                  </a:lnTo>
                  <a:lnTo>
                    <a:pt x="1283" y="1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1" name="Rectangle 29"/>
            <p:cNvSpPr>
              <a:spLocks noChangeArrowheads="1"/>
            </p:cNvSpPr>
            <p:nvPr/>
          </p:nvSpPr>
          <p:spPr bwMode="auto">
            <a:xfrm>
              <a:off x="1239" y="2825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FF0000"/>
                  </a:solidFill>
                </a:rPr>
                <a:t>4</a:t>
              </a:r>
              <a:endParaRPr lang="en-US" altLang="en-US"/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307975" y="1547813"/>
            <a:ext cx="4003675" cy="3530600"/>
            <a:chOff x="194" y="975"/>
            <a:chExt cx="2522" cy="2224"/>
          </a:xfrm>
        </p:grpSpPr>
        <p:sp>
          <p:nvSpPr>
            <p:cNvPr id="65548" name="Rectangle 31"/>
            <p:cNvSpPr>
              <a:spLocks noChangeArrowheads="1"/>
            </p:cNvSpPr>
            <p:nvPr/>
          </p:nvSpPr>
          <p:spPr bwMode="auto">
            <a:xfrm>
              <a:off x="2138" y="975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200">
                  <a:solidFill>
                    <a:srgbClr val="FF0000"/>
                  </a:solidFill>
                </a:rPr>
                <a:t>5</a:t>
              </a:r>
              <a:endParaRPr lang="en-US" altLang="en-US"/>
            </a:p>
          </p:txBody>
        </p:sp>
        <p:sp>
          <p:nvSpPr>
            <p:cNvPr id="65549" name="Freeform 32"/>
            <p:cNvSpPr>
              <a:spLocks/>
            </p:cNvSpPr>
            <p:nvPr/>
          </p:nvSpPr>
          <p:spPr bwMode="auto">
            <a:xfrm>
              <a:off x="194" y="988"/>
              <a:ext cx="2522" cy="2211"/>
            </a:xfrm>
            <a:custGeom>
              <a:avLst/>
              <a:gdLst>
                <a:gd name="T0" fmla="*/ 1363 w 2522"/>
                <a:gd name="T1" fmla="*/ 4 h 2211"/>
                <a:gd name="T2" fmla="*/ 1568 w 2522"/>
                <a:gd name="T3" fmla="*/ 34 h 2211"/>
                <a:gd name="T4" fmla="*/ 1765 w 2522"/>
                <a:gd name="T5" fmla="*/ 92 h 2211"/>
                <a:gd name="T6" fmla="*/ 1949 w 2522"/>
                <a:gd name="T7" fmla="*/ 179 h 2211"/>
                <a:gd name="T8" fmla="*/ 2113 w 2522"/>
                <a:gd name="T9" fmla="*/ 291 h 2211"/>
                <a:gd name="T10" fmla="*/ 2254 w 2522"/>
                <a:gd name="T11" fmla="*/ 425 h 2211"/>
                <a:gd name="T12" fmla="*/ 2368 w 2522"/>
                <a:gd name="T13" fmla="*/ 578 h 2211"/>
                <a:gd name="T14" fmla="*/ 2453 w 2522"/>
                <a:gd name="T15" fmla="*/ 744 h 2211"/>
                <a:gd name="T16" fmla="*/ 2505 w 2522"/>
                <a:gd name="T17" fmla="*/ 922 h 2211"/>
                <a:gd name="T18" fmla="*/ 2522 w 2522"/>
                <a:gd name="T19" fmla="*/ 1103 h 2211"/>
                <a:gd name="T20" fmla="*/ 2505 w 2522"/>
                <a:gd name="T21" fmla="*/ 1284 h 2211"/>
                <a:gd name="T22" fmla="*/ 2453 w 2522"/>
                <a:gd name="T23" fmla="*/ 1461 h 2211"/>
                <a:gd name="T24" fmla="*/ 2371 w 2522"/>
                <a:gd name="T25" fmla="*/ 1630 h 2211"/>
                <a:gd name="T26" fmla="*/ 2256 w 2522"/>
                <a:gd name="T27" fmla="*/ 1783 h 2211"/>
                <a:gd name="T28" fmla="*/ 2115 w 2522"/>
                <a:gd name="T29" fmla="*/ 1917 h 2211"/>
                <a:gd name="T30" fmla="*/ 1951 w 2522"/>
                <a:gd name="T31" fmla="*/ 2029 h 2211"/>
                <a:gd name="T32" fmla="*/ 1769 w 2522"/>
                <a:gd name="T33" fmla="*/ 2118 h 2211"/>
                <a:gd name="T34" fmla="*/ 1572 w 2522"/>
                <a:gd name="T35" fmla="*/ 2176 h 2211"/>
                <a:gd name="T36" fmla="*/ 1367 w 2522"/>
                <a:gd name="T37" fmla="*/ 2206 h 2211"/>
                <a:gd name="T38" fmla="*/ 1159 w 2522"/>
                <a:gd name="T39" fmla="*/ 2206 h 2211"/>
                <a:gd name="T40" fmla="*/ 954 w 2522"/>
                <a:gd name="T41" fmla="*/ 2178 h 2211"/>
                <a:gd name="T42" fmla="*/ 755 w 2522"/>
                <a:gd name="T43" fmla="*/ 2118 h 2211"/>
                <a:gd name="T44" fmla="*/ 573 w 2522"/>
                <a:gd name="T45" fmla="*/ 2031 h 2211"/>
                <a:gd name="T46" fmla="*/ 409 w 2522"/>
                <a:gd name="T47" fmla="*/ 1919 h 2211"/>
                <a:gd name="T48" fmla="*/ 266 w 2522"/>
                <a:gd name="T49" fmla="*/ 1785 h 2211"/>
                <a:gd name="T50" fmla="*/ 151 w 2522"/>
                <a:gd name="T51" fmla="*/ 1634 h 2211"/>
                <a:gd name="T52" fmla="*/ 69 w 2522"/>
                <a:gd name="T53" fmla="*/ 1466 h 2211"/>
                <a:gd name="T54" fmla="*/ 17 w 2522"/>
                <a:gd name="T55" fmla="*/ 1289 h 2211"/>
                <a:gd name="T56" fmla="*/ 0 w 2522"/>
                <a:gd name="T57" fmla="*/ 1107 h 2211"/>
                <a:gd name="T58" fmla="*/ 17 w 2522"/>
                <a:gd name="T59" fmla="*/ 926 h 2211"/>
                <a:gd name="T60" fmla="*/ 67 w 2522"/>
                <a:gd name="T61" fmla="*/ 749 h 2211"/>
                <a:gd name="T62" fmla="*/ 151 w 2522"/>
                <a:gd name="T63" fmla="*/ 580 h 2211"/>
                <a:gd name="T64" fmla="*/ 264 w 2522"/>
                <a:gd name="T65" fmla="*/ 429 h 2211"/>
                <a:gd name="T66" fmla="*/ 404 w 2522"/>
                <a:gd name="T67" fmla="*/ 293 h 2211"/>
                <a:gd name="T68" fmla="*/ 569 w 2522"/>
                <a:gd name="T69" fmla="*/ 181 h 2211"/>
                <a:gd name="T70" fmla="*/ 753 w 2522"/>
                <a:gd name="T71" fmla="*/ 95 h 2211"/>
                <a:gd name="T72" fmla="*/ 949 w 2522"/>
                <a:gd name="T73" fmla="*/ 34 h 2211"/>
                <a:gd name="T74" fmla="*/ 1155 w 2522"/>
                <a:gd name="T75" fmla="*/ 4 h 221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522"/>
                <a:gd name="T115" fmla="*/ 0 h 2211"/>
                <a:gd name="T116" fmla="*/ 2522 w 2522"/>
                <a:gd name="T117" fmla="*/ 2211 h 221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522" h="2211">
                  <a:moveTo>
                    <a:pt x="1259" y="0"/>
                  </a:moveTo>
                  <a:lnTo>
                    <a:pt x="1363" y="4"/>
                  </a:lnTo>
                  <a:lnTo>
                    <a:pt x="1466" y="15"/>
                  </a:lnTo>
                  <a:lnTo>
                    <a:pt x="1568" y="34"/>
                  </a:lnTo>
                  <a:lnTo>
                    <a:pt x="1668" y="60"/>
                  </a:lnTo>
                  <a:lnTo>
                    <a:pt x="1765" y="92"/>
                  </a:lnTo>
                  <a:lnTo>
                    <a:pt x="1858" y="131"/>
                  </a:lnTo>
                  <a:lnTo>
                    <a:pt x="1949" y="179"/>
                  </a:lnTo>
                  <a:lnTo>
                    <a:pt x="2033" y="233"/>
                  </a:lnTo>
                  <a:lnTo>
                    <a:pt x="2113" y="291"/>
                  </a:lnTo>
                  <a:lnTo>
                    <a:pt x="2187" y="356"/>
                  </a:lnTo>
                  <a:lnTo>
                    <a:pt x="2254" y="425"/>
                  </a:lnTo>
                  <a:lnTo>
                    <a:pt x="2314" y="498"/>
                  </a:lnTo>
                  <a:lnTo>
                    <a:pt x="2368" y="578"/>
                  </a:lnTo>
                  <a:lnTo>
                    <a:pt x="2414" y="660"/>
                  </a:lnTo>
                  <a:lnTo>
                    <a:pt x="2453" y="744"/>
                  </a:lnTo>
                  <a:lnTo>
                    <a:pt x="2483" y="831"/>
                  </a:lnTo>
                  <a:lnTo>
                    <a:pt x="2505" y="922"/>
                  </a:lnTo>
                  <a:lnTo>
                    <a:pt x="2518" y="1012"/>
                  </a:lnTo>
                  <a:lnTo>
                    <a:pt x="2522" y="1103"/>
                  </a:lnTo>
                  <a:lnTo>
                    <a:pt x="2518" y="1194"/>
                  </a:lnTo>
                  <a:lnTo>
                    <a:pt x="2505" y="1284"/>
                  </a:lnTo>
                  <a:lnTo>
                    <a:pt x="2483" y="1375"/>
                  </a:lnTo>
                  <a:lnTo>
                    <a:pt x="2453" y="1461"/>
                  </a:lnTo>
                  <a:lnTo>
                    <a:pt x="2416" y="1548"/>
                  </a:lnTo>
                  <a:lnTo>
                    <a:pt x="2371" y="1630"/>
                  </a:lnTo>
                  <a:lnTo>
                    <a:pt x="2317" y="1707"/>
                  </a:lnTo>
                  <a:lnTo>
                    <a:pt x="2256" y="1783"/>
                  </a:lnTo>
                  <a:lnTo>
                    <a:pt x="2189" y="1852"/>
                  </a:lnTo>
                  <a:lnTo>
                    <a:pt x="2115" y="1917"/>
                  </a:lnTo>
                  <a:lnTo>
                    <a:pt x="2037" y="1975"/>
                  </a:lnTo>
                  <a:lnTo>
                    <a:pt x="1951" y="2029"/>
                  </a:lnTo>
                  <a:lnTo>
                    <a:pt x="1862" y="2077"/>
                  </a:lnTo>
                  <a:lnTo>
                    <a:pt x="1769" y="2118"/>
                  </a:lnTo>
                  <a:lnTo>
                    <a:pt x="1672" y="2150"/>
                  </a:lnTo>
                  <a:lnTo>
                    <a:pt x="1572" y="2176"/>
                  </a:lnTo>
                  <a:lnTo>
                    <a:pt x="1471" y="2195"/>
                  </a:lnTo>
                  <a:lnTo>
                    <a:pt x="1367" y="2206"/>
                  </a:lnTo>
                  <a:lnTo>
                    <a:pt x="1263" y="2211"/>
                  </a:lnTo>
                  <a:lnTo>
                    <a:pt x="1159" y="2206"/>
                  </a:lnTo>
                  <a:lnTo>
                    <a:pt x="1055" y="2195"/>
                  </a:lnTo>
                  <a:lnTo>
                    <a:pt x="954" y="2178"/>
                  </a:lnTo>
                  <a:lnTo>
                    <a:pt x="852" y="2152"/>
                  </a:lnTo>
                  <a:lnTo>
                    <a:pt x="755" y="2118"/>
                  </a:lnTo>
                  <a:lnTo>
                    <a:pt x="662" y="2079"/>
                  </a:lnTo>
                  <a:lnTo>
                    <a:pt x="573" y="2031"/>
                  </a:lnTo>
                  <a:lnTo>
                    <a:pt x="486" y="1980"/>
                  </a:lnTo>
                  <a:lnTo>
                    <a:pt x="409" y="1919"/>
                  </a:lnTo>
                  <a:lnTo>
                    <a:pt x="333" y="1856"/>
                  </a:lnTo>
                  <a:lnTo>
                    <a:pt x="266" y="1785"/>
                  </a:lnTo>
                  <a:lnTo>
                    <a:pt x="205" y="1712"/>
                  </a:lnTo>
                  <a:lnTo>
                    <a:pt x="151" y="1634"/>
                  </a:lnTo>
                  <a:lnTo>
                    <a:pt x="106" y="1552"/>
                  </a:lnTo>
                  <a:lnTo>
                    <a:pt x="69" y="1466"/>
                  </a:lnTo>
                  <a:lnTo>
                    <a:pt x="39" y="1379"/>
                  </a:lnTo>
                  <a:lnTo>
                    <a:pt x="17" y="1289"/>
                  </a:lnTo>
                  <a:lnTo>
                    <a:pt x="4" y="1198"/>
                  </a:lnTo>
                  <a:lnTo>
                    <a:pt x="0" y="1107"/>
                  </a:lnTo>
                  <a:lnTo>
                    <a:pt x="4" y="1017"/>
                  </a:lnTo>
                  <a:lnTo>
                    <a:pt x="17" y="926"/>
                  </a:lnTo>
                  <a:lnTo>
                    <a:pt x="37" y="835"/>
                  </a:lnTo>
                  <a:lnTo>
                    <a:pt x="67" y="749"/>
                  </a:lnTo>
                  <a:lnTo>
                    <a:pt x="106" y="662"/>
                  </a:lnTo>
                  <a:lnTo>
                    <a:pt x="151" y="580"/>
                  </a:lnTo>
                  <a:lnTo>
                    <a:pt x="203" y="503"/>
                  </a:lnTo>
                  <a:lnTo>
                    <a:pt x="264" y="429"/>
                  </a:lnTo>
                  <a:lnTo>
                    <a:pt x="331" y="358"/>
                  </a:lnTo>
                  <a:lnTo>
                    <a:pt x="404" y="293"/>
                  </a:lnTo>
                  <a:lnTo>
                    <a:pt x="484" y="235"/>
                  </a:lnTo>
                  <a:lnTo>
                    <a:pt x="569" y="181"/>
                  </a:lnTo>
                  <a:lnTo>
                    <a:pt x="660" y="133"/>
                  </a:lnTo>
                  <a:lnTo>
                    <a:pt x="753" y="95"/>
                  </a:lnTo>
                  <a:lnTo>
                    <a:pt x="850" y="60"/>
                  </a:lnTo>
                  <a:lnTo>
                    <a:pt x="949" y="34"/>
                  </a:lnTo>
                  <a:lnTo>
                    <a:pt x="1051" y="15"/>
                  </a:lnTo>
                  <a:lnTo>
                    <a:pt x="1155" y="4"/>
                  </a:lnTo>
                  <a:lnTo>
                    <a:pt x="125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65547" name="Picture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09800"/>
            <a:ext cx="43878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/>
              <a:t>Strength of MIN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066800" y="4267200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Original Points</a:t>
            </a:r>
          </a:p>
        </p:txBody>
      </p:sp>
      <p:sp>
        <p:nvSpPr>
          <p:cNvPr id="66564" name="Text Box 5"/>
          <p:cNvSpPr txBox="1">
            <a:spLocks noChangeArrowheads="1"/>
          </p:cNvSpPr>
          <p:nvPr/>
        </p:nvSpPr>
        <p:spPr bwMode="auto">
          <a:xfrm>
            <a:off x="5410200" y="42672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Six Clusters</a:t>
            </a:r>
          </a:p>
        </p:txBody>
      </p:sp>
      <p:sp>
        <p:nvSpPr>
          <p:cNvPr id="66565" name="Text Box 8"/>
          <p:cNvSpPr txBox="1">
            <a:spLocks noChangeArrowheads="1"/>
          </p:cNvSpPr>
          <p:nvPr/>
        </p:nvSpPr>
        <p:spPr bwMode="auto">
          <a:xfrm>
            <a:off x="609600" y="5576888"/>
            <a:ext cx="6324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 Can handle non-elliptical shapes</a:t>
            </a:r>
          </a:p>
        </p:txBody>
      </p:sp>
      <p:pic>
        <p:nvPicPr>
          <p:cNvPr id="6656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75" y="1370013"/>
            <a:ext cx="4854575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95400"/>
            <a:ext cx="4854575" cy="365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3203575"/>
            <a:ext cx="4241800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12775"/>
            <a:ext cx="4241800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/>
              <a:t>Limitations of MIN</a:t>
            </a: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1066800" y="4724400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Original Points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5181600" y="3124200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Two Clusters</a:t>
            </a:r>
          </a:p>
        </p:txBody>
      </p:sp>
      <p:sp>
        <p:nvSpPr>
          <p:cNvPr id="67591" name="Text Box 8"/>
          <p:cNvSpPr txBox="1">
            <a:spLocks noChangeArrowheads="1"/>
          </p:cNvSpPr>
          <p:nvPr/>
        </p:nvSpPr>
        <p:spPr bwMode="auto">
          <a:xfrm>
            <a:off x="609600" y="5576888"/>
            <a:ext cx="6324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 dirty="0"/>
              <a:t> Sensitive to noise and outliers</a:t>
            </a:r>
          </a:p>
        </p:txBody>
      </p:sp>
      <p:pic>
        <p:nvPicPr>
          <p:cNvPr id="6759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4854575" cy="365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93" name="Text Box 11"/>
          <p:cNvSpPr txBox="1">
            <a:spLocks noChangeArrowheads="1"/>
          </p:cNvSpPr>
          <p:nvPr/>
        </p:nvSpPr>
        <p:spPr bwMode="auto">
          <a:xfrm>
            <a:off x="5257800" y="5715000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Three Clusters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MAX or Complete Linkage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Proximity of two clusters is based on the two most distant points in the different clusters</a:t>
            </a:r>
          </a:p>
          <a:p>
            <a:pPr lvl="1"/>
            <a:r>
              <a:rPr lang="en-US" altLang="en-US"/>
              <a:t>Determined by all pairs of points in the two clusters</a:t>
            </a:r>
          </a:p>
          <a:p>
            <a:endParaRPr lang="en-US" altLang="en-US"/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" b="3334"/>
          <a:stretch>
            <a:fillRect/>
          </a:stretch>
        </p:blipFill>
        <p:spPr bwMode="auto">
          <a:xfrm>
            <a:off x="152400" y="2819400"/>
            <a:ext cx="4195763" cy="320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886200"/>
            <a:ext cx="40005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5486400" y="3429000"/>
            <a:ext cx="1752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Distance Matrix: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/>
              <a:t>Hierarchical Clustering: MAX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098550" y="5348288"/>
            <a:ext cx="3352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Nested Clusters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670550" y="5348288"/>
            <a:ext cx="1797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Dendrogram</a:t>
            </a:r>
          </a:p>
        </p:txBody>
      </p:sp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2133600"/>
            <a:ext cx="43878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9638" name="Group 6"/>
          <p:cNvGrpSpPr>
            <a:grpSpLocks/>
          </p:cNvGrpSpPr>
          <p:nvPr/>
        </p:nvGrpSpPr>
        <p:grpSpPr bwMode="auto">
          <a:xfrm>
            <a:off x="792163" y="1824038"/>
            <a:ext cx="2998787" cy="2687637"/>
            <a:chOff x="383" y="1437"/>
            <a:chExt cx="1889" cy="1693"/>
          </a:xfrm>
        </p:grpSpPr>
        <p:sp>
          <p:nvSpPr>
            <p:cNvPr id="69654" name="Freeform 7"/>
            <p:cNvSpPr>
              <a:spLocks/>
            </p:cNvSpPr>
            <p:nvPr/>
          </p:nvSpPr>
          <p:spPr bwMode="auto">
            <a:xfrm>
              <a:off x="974" y="2118"/>
              <a:ext cx="87" cy="87"/>
            </a:xfrm>
            <a:custGeom>
              <a:avLst/>
              <a:gdLst>
                <a:gd name="T0" fmla="*/ 0 w 87"/>
                <a:gd name="T1" fmla="*/ 43 h 87"/>
                <a:gd name="T2" fmla="*/ 4 w 87"/>
                <a:gd name="T3" fmla="*/ 26 h 87"/>
                <a:gd name="T4" fmla="*/ 13 w 87"/>
                <a:gd name="T5" fmla="*/ 13 h 87"/>
                <a:gd name="T6" fmla="*/ 28 w 87"/>
                <a:gd name="T7" fmla="*/ 2 h 87"/>
                <a:gd name="T8" fmla="*/ 45 w 87"/>
                <a:gd name="T9" fmla="*/ 0 h 87"/>
                <a:gd name="T10" fmla="*/ 62 w 87"/>
                <a:gd name="T11" fmla="*/ 2 h 87"/>
                <a:gd name="T12" fmla="*/ 75 w 87"/>
                <a:gd name="T13" fmla="*/ 13 h 87"/>
                <a:gd name="T14" fmla="*/ 85 w 87"/>
                <a:gd name="T15" fmla="*/ 26 h 87"/>
                <a:gd name="T16" fmla="*/ 87 w 87"/>
                <a:gd name="T17" fmla="*/ 43 h 87"/>
                <a:gd name="T18" fmla="*/ 85 w 87"/>
                <a:gd name="T19" fmla="*/ 60 h 87"/>
                <a:gd name="T20" fmla="*/ 75 w 87"/>
                <a:gd name="T21" fmla="*/ 75 h 87"/>
                <a:gd name="T22" fmla="*/ 62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5 h 87"/>
                <a:gd name="T30" fmla="*/ 4 w 87"/>
                <a:gd name="T31" fmla="*/ 60 h 87"/>
                <a:gd name="T32" fmla="*/ 0 w 87"/>
                <a:gd name="T33" fmla="*/ 43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2" y="2"/>
                  </a:lnTo>
                  <a:lnTo>
                    <a:pt x="75" y="13"/>
                  </a:lnTo>
                  <a:lnTo>
                    <a:pt x="85" y="26"/>
                  </a:lnTo>
                  <a:lnTo>
                    <a:pt x="87" y="43"/>
                  </a:lnTo>
                  <a:lnTo>
                    <a:pt x="85" y="60"/>
                  </a:lnTo>
                  <a:lnTo>
                    <a:pt x="75" y="75"/>
                  </a:lnTo>
                  <a:lnTo>
                    <a:pt x="62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5" name="Freeform 8"/>
            <p:cNvSpPr>
              <a:spLocks/>
            </p:cNvSpPr>
            <p:nvPr/>
          </p:nvSpPr>
          <p:spPr bwMode="auto">
            <a:xfrm>
              <a:off x="1782" y="1488"/>
              <a:ext cx="87" cy="87"/>
            </a:xfrm>
            <a:custGeom>
              <a:avLst/>
              <a:gdLst>
                <a:gd name="T0" fmla="*/ 0 w 87"/>
                <a:gd name="T1" fmla="*/ 43 h 87"/>
                <a:gd name="T2" fmla="*/ 4 w 87"/>
                <a:gd name="T3" fmla="*/ 26 h 87"/>
                <a:gd name="T4" fmla="*/ 13 w 87"/>
                <a:gd name="T5" fmla="*/ 13 h 87"/>
                <a:gd name="T6" fmla="*/ 28 w 87"/>
                <a:gd name="T7" fmla="*/ 3 h 87"/>
                <a:gd name="T8" fmla="*/ 45 w 87"/>
                <a:gd name="T9" fmla="*/ 0 h 87"/>
                <a:gd name="T10" fmla="*/ 60 w 87"/>
                <a:gd name="T11" fmla="*/ 3 h 87"/>
                <a:gd name="T12" fmla="*/ 74 w 87"/>
                <a:gd name="T13" fmla="*/ 13 h 87"/>
                <a:gd name="T14" fmla="*/ 85 w 87"/>
                <a:gd name="T15" fmla="*/ 26 h 87"/>
                <a:gd name="T16" fmla="*/ 87 w 87"/>
                <a:gd name="T17" fmla="*/ 43 h 87"/>
                <a:gd name="T18" fmla="*/ 85 w 87"/>
                <a:gd name="T19" fmla="*/ 60 h 87"/>
                <a:gd name="T20" fmla="*/ 74 w 87"/>
                <a:gd name="T21" fmla="*/ 75 h 87"/>
                <a:gd name="T22" fmla="*/ 60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5 h 87"/>
                <a:gd name="T30" fmla="*/ 4 w 87"/>
                <a:gd name="T31" fmla="*/ 60 h 87"/>
                <a:gd name="T32" fmla="*/ 0 w 87"/>
                <a:gd name="T33" fmla="*/ 43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3"/>
                  </a:lnTo>
                  <a:lnTo>
                    <a:pt x="45" y="0"/>
                  </a:lnTo>
                  <a:lnTo>
                    <a:pt x="60" y="3"/>
                  </a:lnTo>
                  <a:lnTo>
                    <a:pt x="74" y="13"/>
                  </a:lnTo>
                  <a:lnTo>
                    <a:pt x="85" y="26"/>
                  </a:lnTo>
                  <a:lnTo>
                    <a:pt x="87" y="43"/>
                  </a:lnTo>
                  <a:lnTo>
                    <a:pt x="85" y="60"/>
                  </a:lnTo>
                  <a:lnTo>
                    <a:pt x="74" y="75"/>
                  </a:lnTo>
                  <a:lnTo>
                    <a:pt x="60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6" name="Freeform 9"/>
            <p:cNvSpPr>
              <a:spLocks/>
            </p:cNvSpPr>
            <p:nvPr/>
          </p:nvSpPr>
          <p:spPr bwMode="auto">
            <a:xfrm>
              <a:off x="1193" y="2975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4 h 87"/>
                <a:gd name="T8" fmla="*/ 45 w 87"/>
                <a:gd name="T9" fmla="*/ 0 h 87"/>
                <a:gd name="T10" fmla="*/ 62 w 87"/>
                <a:gd name="T11" fmla="*/ 4 h 87"/>
                <a:gd name="T12" fmla="*/ 75 w 87"/>
                <a:gd name="T13" fmla="*/ 13 h 87"/>
                <a:gd name="T14" fmla="*/ 85 w 87"/>
                <a:gd name="T15" fmla="*/ 28 h 87"/>
                <a:gd name="T16" fmla="*/ 87 w 87"/>
                <a:gd name="T17" fmla="*/ 45 h 87"/>
                <a:gd name="T18" fmla="*/ 85 w 87"/>
                <a:gd name="T19" fmla="*/ 62 h 87"/>
                <a:gd name="T20" fmla="*/ 75 w 87"/>
                <a:gd name="T21" fmla="*/ 74 h 87"/>
                <a:gd name="T22" fmla="*/ 62 w 87"/>
                <a:gd name="T23" fmla="*/ 85 h 87"/>
                <a:gd name="T24" fmla="*/ 45 w 87"/>
                <a:gd name="T25" fmla="*/ 87 h 87"/>
                <a:gd name="T26" fmla="*/ 28 w 87"/>
                <a:gd name="T27" fmla="*/ 85 h 87"/>
                <a:gd name="T28" fmla="*/ 13 w 87"/>
                <a:gd name="T29" fmla="*/ 74 h 87"/>
                <a:gd name="T30" fmla="*/ 4 w 87"/>
                <a:gd name="T31" fmla="*/ 62 h 87"/>
                <a:gd name="T32" fmla="*/ 0 w 87"/>
                <a:gd name="T33" fmla="*/ 45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2" y="4"/>
                  </a:lnTo>
                  <a:lnTo>
                    <a:pt x="75" y="13"/>
                  </a:lnTo>
                  <a:lnTo>
                    <a:pt x="85" y="28"/>
                  </a:lnTo>
                  <a:lnTo>
                    <a:pt x="87" y="45"/>
                  </a:lnTo>
                  <a:lnTo>
                    <a:pt x="85" y="62"/>
                  </a:lnTo>
                  <a:lnTo>
                    <a:pt x="75" y="74"/>
                  </a:lnTo>
                  <a:lnTo>
                    <a:pt x="62" y="85"/>
                  </a:lnTo>
                  <a:lnTo>
                    <a:pt x="45" y="87"/>
                  </a:lnTo>
                  <a:lnTo>
                    <a:pt x="28" y="85"/>
                  </a:lnTo>
                  <a:lnTo>
                    <a:pt x="13" y="74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7" name="Freeform 10"/>
            <p:cNvSpPr>
              <a:spLocks/>
            </p:cNvSpPr>
            <p:nvPr/>
          </p:nvSpPr>
          <p:spPr bwMode="auto">
            <a:xfrm>
              <a:off x="383" y="1993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4 h 87"/>
                <a:gd name="T8" fmla="*/ 45 w 87"/>
                <a:gd name="T9" fmla="*/ 0 h 87"/>
                <a:gd name="T10" fmla="*/ 62 w 87"/>
                <a:gd name="T11" fmla="*/ 4 h 87"/>
                <a:gd name="T12" fmla="*/ 74 w 87"/>
                <a:gd name="T13" fmla="*/ 13 h 87"/>
                <a:gd name="T14" fmla="*/ 85 w 87"/>
                <a:gd name="T15" fmla="*/ 28 h 87"/>
                <a:gd name="T16" fmla="*/ 87 w 87"/>
                <a:gd name="T17" fmla="*/ 45 h 87"/>
                <a:gd name="T18" fmla="*/ 85 w 87"/>
                <a:gd name="T19" fmla="*/ 62 h 87"/>
                <a:gd name="T20" fmla="*/ 74 w 87"/>
                <a:gd name="T21" fmla="*/ 74 h 87"/>
                <a:gd name="T22" fmla="*/ 62 w 87"/>
                <a:gd name="T23" fmla="*/ 85 h 87"/>
                <a:gd name="T24" fmla="*/ 45 w 87"/>
                <a:gd name="T25" fmla="*/ 87 h 87"/>
                <a:gd name="T26" fmla="*/ 28 w 87"/>
                <a:gd name="T27" fmla="*/ 85 h 87"/>
                <a:gd name="T28" fmla="*/ 13 w 87"/>
                <a:gd name="T29" fmla="*/ 74 h 87"/>
                <a:gd name="T30" fmla="*/ 4 w 87"/>
                <a:gd name="T31" fmla="*/ 62 h 87"/>
                <a:gd name="T32" fmla="*/ 0 w 87"/>
                <a:gd name="T33" fmla="*/ 45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2" y="4"/>
                  </a:lnTo>
                  <a:lnTo>
                    <a:pt x="74" y="13"/>
                  </a:lnTo>
                  <a:lnTo>
                    <a:pt x="85" y="28"/>
                  </a:lnTo>
                  <a:lnTo>
                    <a:pt x="87" y="45"/>
                  </a:lnTo>
                  <a:lnTo>
                    <a:pt x="85" y="62"/>
                  </a:lnTo>
                  <a:lnTo>
                    <a:pt x="74" y="74"/>
                  </a:lnTo>
                  <a:lnTo>
                    <a:pt x="62" y="85"/>
                  </a:lnTo>
                  <a:lnTo>
                    <a:pt x="45" y="87"/>
                  </a:lnTo>
                  <a:lnTo>
                    <a:pt x="28" y="85"/>
                  </a:lnTo>
                  <a:lnTo>
                    <a:pt x="13" y="74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8" name="Freeform 11"/>
            <p:cNvSpPr>
              <a:spLocks/>
            </p:cNvSpPr>
            <p:nvPr/>
          </p:nvSpPr>
          <p:spPr bwMode="auto">
            <a:xfrm>
              <a:off x="1544" y="2419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5 h 87"/>
                <a:gd name="T8" fmla="*/ 42 w 87"/>
                <a:gd name="T9" fmla="*/ 0 h 87"/>
                <a:gd name="T10" fmla="*/ 59 w 87"/>
                <a:gd name="T11" fmla="*/ 5 h 87"/>
                <a:gd name="T12" fmla="*/ 74 w 87"/>
                <a:gd name="T13" fmla="*/ 13 h 87"/>
                <a:gd name="T14" fmla="*/ 83 w 87"/>
                <a:gd name="T15" fmla="*/ 28 h 87"/>
                <a:gd name="T16" fmla="*/ 87 w 87"/>
                <a:gd name="T17" fmla="*/ 45 h 87"/>
                <a:gd name="T18" fmla="*/ 83 w 87"/>
                <a:gd name="T19" fmla="*/ 62 h 87"/>
                <a:gd name="T20" fmla="*/ 74 w 87"/>
                <a:gd name="T21" fmla="*/ 75 h 87"/>
                <a:gd name="T22" fmla="*/ 59 w 87"/>
                <a:gd name="T23" fmla="*/ 85 h 87"/>
                <a:gd name="T24" fmla="*/ 42 w 87"/>
                <a:gd name="T25" fmla="*/ 87 h 87"/>
                <a:gd name="T26" fmla="*/ 28 w 87"/>
                <a:gd name="T27" fmla="*/ 85 h 87"/>
                <a:gd name="T28" fmla="*/ 13 w 87"/>
                <a:gd name="T29" fmla="*/ 75 h 87"/>
                <a:gd name="T30" fmla="*/ 4 w 87"/>
                <a:gd name="T31" fmla="*/ 62 h 87"/>
                <a:gd name="T32" fmla="*/ 0 w 87"/>
                <a:gd name="T33" fmla="*/ 45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5"/>
                  </a:lnTo>
                  <a:lnTo>
                    <a:pt x="42" y="0"/>
                  </a:lnTo>
                  <a:lnTo>
                    <a:pt x="59" y="5"/>
                  </a:lnTo>
                  <a:lnTo>
                    <a:pt x="74" y="13"/>
                  </a:lnTo>
                  <a:lnTo>
                    <a:pt x="83" y="28"/>
                  </a:lnTo>
                  <a:lnTo>
                    <a:pt x="87" y="45"/>
                  </a:lnTo>
                  <a:lnTo>
                    <a:pt x="83" y="62"/>
                  </a:lnTo>
                  <a:lnTo>
                    <a:pt x="74" y="75"/>
                  </a:lnTo>
                  <a:lnTo>
                    <a:pt x="59" y="85"/>
                  </a:lnTo>
                  <a:lnTo>
                    <a:pt x="42" y="87"/>
                  </a:lnTo>
                  <a:lnTo>
                    <a:pt x="28" y="85"/>
                  </a:lnTo>
                  <a:lnTo>
                    <a:pt x="13" y="75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9" name="Freeform 12"/>
            <p:cNvSpPr>
              <a:spLocks/>
            </p:cNvSpPr>
            <p:nvPr/>
          </p:nvSpPr>
          <p:spPr bwMode="auto">
            <a:xfrm>
              <a:off x="2018" y="2479"/>
              <a:ext cx="87" cy="87"/>
            </a:xfrm>
            <a:custGeom>
              <a:avLst/>
              <a:gdLst>
                <a:gd name="T0" fmla="*/ 0 w 87"/>
                <a:gd name="T1" fmla="*/ 42 h 87"/>
                <a:gd name="T2" fmla="*/ 4 w 87"/>
                <a:gd name="T3" fmla="*/ 25 h 87"/>
                <a:gd name="T4" fmla="*/ 13 w 87"/>
                <a:gd name="T5" fmla="*/ 13 h 87"/>
                <a:gd name="T6" fmla="*/ 28 w 87"/>
                <a:gd name="T7" fmla="*/ 2 h 87"/>
                <a:gd name="T8" fmla="*/ 45 w 87"/>
                <a:gd name="T9" fmla="*/ 0 h 87"/>
                <a:gd name="T10" fmla="*/ 62 w 87"/>
                <a:gd name="T11" fmla="*/ 2 h 87"/>
                <a:gd name="T12" fmla="*/ 74 w 87"/>
                <a:gd name="T13" fmla="*/ 13 h 87"/>
                <a:gd name="T14" fmla="*/ 85 w 87"/>
                <a:gd name="T15" fmla="*/ 25 h 87"/>
                <a:gd name="T16" fmla="*/ 87 w 87"/>
                <a:gd name="T17" fmla="*/ 42 h 87"/>
                <a:gd name="T18" fmla="*/ 85 w 87"/>
                <a:gd name="T19" fmla="*/ 59 h 87"/>
                <a:gd name="T20" fmla="*/ 74 w 87"/>
                <a:gd name="T21" fmla="*/ 74 h 87"/>
                <a:gd name="T22" fmla="*/ 62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4 h 87"/>
                <a:gd name="T30" fmla="*/ 4 w 87"/>
                <a:gd name="T31" fmla="*/ 59 h 87"/>
                <a:gd name="T32" fmla="*/ 0 w 87"/>
                <a:gd name="T33" fmla="*/ 42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2"/>
                  </a:moveTo>
                  <a:lnTo>
                    <a:pt x="4" y="25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2" y="2"/>
                  </a:lnTo>
                  <a:lnTo>
                    <a:pt x="74" y="13"/>
                  </a:lnTo>
                  <a:lnTo>
                    <a:pt x="85" y="25"/>
                  </a:lnTo>
                  <a:lnTo>
                    <a:pt x="87" y="42"/>
                  </a:lnTo>
                  <a:lnTo>
                    <a:pt x="85" y="59"/>
                  </a:lnTo>
                  <a:lnTo>
                    <a:pt x="74" y="74"/>
                  </a:lnTo>
                  <a:lnTo>
                    <a:pt x="62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4"/>
                  </a:lnTo>
                  <a:lnTo>
                    <a:pt x="4" y="59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0" name="Rectangle 13"/>
            <p:cNvSpPr>
              <a:spLocks noChangeArrowheads="1"/>
            </p:cNvSpPr>
            <p:nvPr/>
          </p:nvSpPr>
          <p:spPr bwMode="auto">
            <a:xfrm>
              <a:off x="1890" y="1437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69661" name="Rectangle 14"/>
            <p:cNvSpPr>
              <a:spLocks noChangeArrowheads="1"/>
            </p:cNvSpPr>
            <p:nvPr/>
          </p:nvSpPr>
          <p:spPr bwMode="auto">
            <a:xfrm>
              <a:off x="1089" y="2061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altLang="en-US"/>
            </a:p>
          </p:txBody>
        </p:sp>
        <p:sp>
          <p:nvSpPr>
            <p:cNvPr id="69662" name="Rectangle 15"/>
            <p:cNvSpPr>
              <a:spLocks noChangeArrowheads="1"/>
            </p:cNvSpPr>
            <p:nvPr/>
          </p:nvSpPr>
          <p:spPr bwMode="auto">
            <a:xfrm>
              <a:off x="1699" y="2373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altLang="en-US"/>
            </a:p>
          </p:txBody>
        </p:sp>
        <p:sp>
          <p:nvSpPr>
            <p:cNvPr id="69663" name="Rectangle 16"/>
            <p:cNvSpPr>
              <a:spLocks noChangeArrowheads="1"/>
            </p:cNvSpPr>
            <p:nvPr/>
          </p:nvSpPr>
          <p:spPr bwMode="auto">
            <a:xfrm>
              <a:off x="1319" y="2928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en-US" altLang="en-US"/>
            </a:p>
          </p:txBody>
        </p:sp>
        <p:sp>
          <p:nvSpPr>
            <p:cNvPr id="69664" name="Rectangle 17"/>
            <p:cNvSpPr>
              <a:spLocks noChangeArrowheads="1"/>
            </p:cNvSpPr>
            <p:nvPr/>
          </p:nvSpPr>
          <p:spPr bwMode="auto">
            <a:xfrm>
              <a:off x="517" y="1940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  <a:endParaRPr lang="en-US" altLang="en-US"/>
            </a:p>
          </p:txBody>
        </p:sp>
        <p:sp>
          <p:nvSpPr>
            <p:cNvPr id="69665" name="Rectangle 18"/>
            <p:cNvSpPr>
              <a:spLocks noChangeArrowheads="1"/>
            </p:cNvSpPr>
            <p:nvPr/>
          </p:nvSpPr>
          <p:spPr bwMode="auto">
            <a:xfrm>
              <a:off x="2188" y="2428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n-US" alt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509838" y="3208338"/>
            <a:ext cx="1401762" cy="890587"/>
            <a:chOff x="1465" y="2309"/>
            <a:chExt cx="883" cy="561"/>
          </a:xfrm>
        </p:grpSpPr>
        <p:sp>
          <p:nvSpPr>
            <p:cNvPr id="69652" name="Freeform 20"/>
            <p:cNvSpPr>
              <a:spLocks/>
            </p:cNvSpPr>
            <p:nvPr/>
          </p:nvSpPr>
          <p:spPr bwMode="auto">
            <a:xfrm>
              <a:off x="1465" y="2309"/>
              <a:ext cx="883" cy="369"/>
            </a:xfrm>
            <a:custGeom>
              <a:avLst/>
              <a:gdLst>
                <a:gd name="T0" fmla="*/ 442 w 883"/>
                <a:gd name="T1" fmla="*/ 0 h 369"/>
                <a:gd name="T2" fmla="*/ 502 w 883"/>
                <a:gd name="T3" fmla="*/ 2 h 369"/>
                <a:gd name="T4" fmla="*/ 562 w 883"/>
                <a:gd name="T5" fmla="*/ 7 h 369"/>
                <a:gd name="T6" fmla="*/ 619 w 883"/>
                <a:gd name="T7" fmla="*/ 15 h 369"/>
                <a:gd name="T8" fmla="*/ 672 w 883"/>
                <a:gd name="T9" fmla="*/ 28 h 369"/>
                <a:gd name="T10" fmla="*/ 721 w 883"/>
                <a:gd name="T11" fmla="*/ 43 h 369"/>
                <a:gd name="T12" fmla="*/ 766 w 883"/>
                <a:gd name="T13" fmla="*/ 60 h 369"/>
                <a:gd name="T14" fmla="*/ 804 w 883"/>
                <a:gd name="T15" fmla="*/ 79 h 369"/>
                <a:gd name="T16" fmla="*/ 836 w 883"/>
                <a:gd name="T17" fmla="*/ 100 h 369"/>
                <a:gd name="T18" fmla="*/ 859 w 883"/>
                <a:gd name="T19" fmla="*/ 123 h 369"/>
                <a:gd name="T20" fmla="*/ 876 w 883"/>
                <a:gd name="T21" fmla="*/ 147 h 369"/>
                <a:gd name="T22" fmla="*/ 883 w 883"/>
                <a:gd name="T23" fmla="*/ 172 h 369"/>
                <a:gd name="T24" fmla="*/ 883 w 883"/>
                <a:gd name="T25" fmla="*/ 197 h 369"/>
                <a:gd name="T26" fmla="*/ 876 w 883"/>
                <a:gd name="T27" fmla="*/ 223 h 369"/>
                <a:gd name="T28" fmla="*/ 859 w 883"/>
                <a:gd name="T29" fmla="*/ 246 h 369"/>
                <a:gd name="T30" fmla="*/ 836 w 883"/>
                <a:gd name="T31" fmla="*/ 270 h 369"/>
                <a:gd name="T32" fmla="*/ 804 w 883"/>
                <a:gd name="T33" fmla="*/ 291 h 369"/>
                <a:gd name="T34" fmla="*/ 766 w 883"/>
                <a:gd name="T35" fmla="*/ 310 h 369"/>
                <a:gd name="T36" fmla="*/ 721 w 883"/>
                <a:gd name="T37" fmla="*/ 327 h 369"/>
                <a:gd name="T38" fmla="*/ 672 w 883"/>
                <a:gd name="T39" fmla="*/ 342 h 369"/>
                <a:gd name="T40" fmla="*/ 619 w 883"/>
                <a:gd name="T41" fmla="*/ 354 h 369"/>
                <a:gd name="T42" fmla="*/ 562 w 883"/>
                <a:gd name="T43" fmla="*/ 363 h 369"/>
                <a:gd name="T44" fmla="*/ 502 w 883"/>
                <a:gd name="T45" fmla="*/ 367 h 369"/>
                <a:gd name="T46" fmla="*/ 442 w 883"/>
                <a:gd name="T47" fmla="*/ 369 h 369"/>
                <a:gd name="T48" fmla="*/ 381 w 883"/>
                <a:gd name="T49" fmla="*/ 367 h 369"/>
                <a:gd name="T50" fmla="*/ 323 w 883"/>
                <a:gd name="T51" fmla="*/ 363 h 369"/>
                <a:gd name="T52" fmla="*/ 266 w 883"/>
                <a:gd name="T53" fmla="*/ 354 h 369"/>
                <a:gd name="T54" fmla="*/ 213 w 883"/>
                <a:gd name="T55" fmla="*/ 342 h 369"/>
                <a:gd name="T56" fmla="*/ 162 w 883"/>
                <a:gd name="T57" fmla="*/ 327 h 369"/>
                <a:gd name="T58" fmla="*/ 119 w 883"/>
                <a:gd name="T59" fmla="*/ 310 h 369"/>
                <a:gd name="T60" fmla="*/ 81 w 883"/>
                <a:gd name="T61" fmla="*/ 291 h 369"/>
                <a:gd name="T62" fmla="*/ 49 w 883"/>
                <a:gd name="T63" fmla="*/ 270 h 369"/>
                <a:gd name="T64" fmla="*/ 26 w 883"/>
                <a:gd name="T65" fmla="*/ 246 h 369"/>
                <a:gd name="T66" fmla="*/ 9 w 883"/>
                <a:gd name="T67" fmla="*/ 223 h 369"/>
                <a:gd name="T68" fmla="*/ 0 w 883"/>
                <a:gd name="T69" fmla="*/ 197 h 369"/>
                <a:gd name="T70" fmla="*/ 0 w 883"/>
                <a:gd name="T71" fmla="*/ 172 h 369"/>
                <a:gd name="T72" fmla="*/ 9 w 883"/>
                <a:gd name="T73" fmla="*/ 147 h 369"/>
                <a:gd name="T74" fmla="*/ 26 w 883"/>
                <a:gd name="T75" fmla="*/ 123 h 369"/>
                <a:gd name="T76" fmla="*/ 49 w 883"/>
                <a:gd name="T77" fmla="*/ 100 h 369"/>
                <a:gd name="T78" fmla="*/ 81 w 883"/>
                <a:gd name="T79" fmla="*/ 79 h 369"/>
                <a:gd name="T80" fmla="*/ 119 w 883"/>
                <a:gd name="T81" fmla="*/ 60 h 369"/>
                <a:gd name="T82" fmla="*/ 162 w 883"/>
                <a:gd name="T83" fmla="*/ 43 h 369"/>
                <a:gd name="T84" fmla="*/ 213 w 883"/>
                <a:gd name="T85" fmla="*/ 28 h 369"/>
                <a:gd name="T86" fmla="*/ 266 w 883"/>
                <a:gd name="T87" fmla="*/ 15 h 369"/>
                <a:gd name="T88" fmla="*/ 323 w 883"/>
                <a:gd name="T89" fmla="*/ 7 h 369"/>
                <a:gd name="T90" fmla="*/ 381 w 883"/>
                <a:gd name="T91" fmla="*/ 2 h 369"/>
                <a:gd name="T92" fmla="*/ 442 w 883"/>
                <a:gd name="T93" fmla="*/ 0 h 36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83"/>
                <a:gd name="T142" fmla="*/ 0 h 369"/>
                <a:gd name="T143" fmla="*/ 883 w 883"/>
                <a:gd name="T144" fmla="*/ 369 h 36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83" h="369">
                  <a:moveTo>
                    <a:pt x="442" y="0"/>
                  </a:moveTo>
                  <a:lnTo>
                    <a:pt x="502" y="2"/>
                  </a:lnTo>
                  <a:lnTo>
                    <a:pt x="562" y="7"/>
                  </a:lnTo>
                  <a:lnTo>
                    <a:pt x="619" y="15"/>
                  </a:lnTo>
                  <a:lnTo>
                    <a:pt x="672" y="28"/>
                  </a:lnTo>
                  <a:lnTo>
                    <a:pt x="721" y="43"/>
                  </a:lnTo>
                  <a:lnTo>
                    <a:pt x="766" y="60"/>
                  </a:lnTo>
                  <a:lnTo>
                    <a:pt x="804" y="79"/>
                  </a:lnTo>
                  <a:lnTo>
                    <a:pt x="836" y="100"/>
                  </a:lnTo>
                  <a:lnTo>
                    <a:pt x="859" y="123"/>
                  </a:lnTo>
                  <a:lnTo>
                    <a:pt x="876" y="147"/>
                  </a:lnTo>
                  <a:lnTo>
                    <a:pt x="883" y="172"/>
                  </a:lnTo>
                  <a:lnTo>
                    <a:pt x="883" y="197"/>
                  </a:lnTo>
                  <a:lnTo>
                    <a:pt x="876" y="223"/>
                  </a:lnTo>
                  <a:lnTo>
                    <a:pt x="859" y="246"/>
                  </a:lnTo>
                  <a:lnTo>
                    <a:pt x="836" y="270"/>
                  </a:lnTo>
                  <a:lnTo>
                    <a:pt x="804" y="291"/>
                  </a:lnTo>
                  <a:lnTo>
                    <a:pt x="766" y="310"/>
                  </a:lnTo>
                  <a:lnTo>
                    <a:pt x="721" y="327"/>
                  </a:lnTo>
                  <a:lnTo>
                    <a:pt x="672" y="342"/>
                  </a:lnTo>
                  <a:lnTo>
                    <a:pt x="619" y="354"/>
                  </a:lnTo>
                  <a:lnTo>
                    <a:pt x="562" y="363"/>
                  </a:lnTo>
                  <a:lnTo>
                    <a:pt x="502" y="367"/>
                  </a:lnTo>
                  <a:lnTo>
                    <a:pt x="442" y="369"/>
                  </a:lnTo>
                  <a:lnTo>
                    <a:pt x="381" y="367"/>
                  </a:lnTo>
                  <a:lnTo>
                    <a:pt x="323" y="363"/>
                  </a:lnTo>
                  <a:lnTo>
                    <a:pt x="266" y="354"/>
                  </a:lnTo>
                  <a:lnTo>
                    <a:pt x="213" y="342"/>
                  </a:lnTo>
                  <a:lnTo>
                    <a:pt x="162" y="327"/>
                  </a:lnTo>
                  <a:lnTo>
                    <a:pt x="119" y="310"/>
                  </a:lnTo>
                  <a:lnTo>
                    <a:pt x="81" y="291"/>
                  </a:lnTo>
                  <a:lnTo>
                    <a:pt x="49" y="270"/>
                  </a:lnTo>
                  <a:lnTo>
                    <a:pt x="26" y="246"/>
                  </a:lnTo>
                  <a:lnTo>
                    <a:pt x="9" y="223"/>
                  </a:lnTo>
                  <a:lnTo>
                    <a:pt x="0" y="197"/>
                  </a:lnTo>
                  <a:lnTo>
                    <a:pt x="0" y="172"/>
                  </a:lnTo>
                  <a:lnTo>
                    <a:pt x="9" y="147"/>
                  </a:lnTo>
                  <a:lnTo>
                    <a:pt x="26" y="123"/>
                  </a:lnTo>
                  <a:lnTo>
                    <a:pt x="49" y="100"/>
                  </a:lnTo>
                  <a:lnTo>
                    <a:pt x="81" y="79"/>
                  </a:lnTo>
                  <a:lnTo>
                    <a:pt x="119" y="60"/>
                  </a:lnTo>
                  <a:lnTo>
                    <a:pt x="162" y="43"/>
                  </a:lnTo>
                  <a:lnTo>
                    <a:pt x="213" y="28"/>
                  </a:lnTo>
                  <a:lnTo>
                    <a:pt x="266" y="15"/>
                  </a:lnTo>
                  <a:lnTo>
                    <a:pt x="323" y="7"/>
                  </a:lnTo>
                  <a:lnTo>
                    <a:pt x="381" y="2"/>
                  </a:lnTo>
                  <a:lnTo>
                    <a:pt x="442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53" name="Rectangle 21"/>
            <p:cNvSpPr>
              <a:spLocks noChangeArrowheads="1"/>
            </p:cNvSpPr>
            <p:nvPr/>
          </p:nvSpPr>
          <p:spPr bwMode="auto">
            <a:xfrm>
              <a:off x="1831" y="2668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FF0000"/>
                  </a:solidFill>
                </a:rPr>
                <a:t>1</a:t>
              </a:r>
              <a:endParaRPr lang="en-US" alt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704850" y="2249488"/>
            <a:ext cx="1579563" cy="889000"/>
            <a:chOff x="328" y="1705"/>
            <a:chExt cx="995" cy="560"/>
          </a:xfrm>
        </p:grpSpPr>
        <p:sp>
          <p:nvSpPr>
            <p:cNvPr id="69650" name="Freeform 23"/>
            <p:cNvSpPr>
              <a:spLocks/>
            </p:cNvSpPr>
            <p:nvPr/>
          </p:nvSpPr>
          <p:spPr bwMode="auto">
            <a:xfrm>
              <a:off x="328" y="1881"/>
              <a:ext cx="995" cy="384"/>
            </a:xfrm>
            <a:custGeom>
              <a:avLst/>
              <a:gdLst>
                <a:gd name="T0" fmla="*/ 514 w 995"/>
                <a:gd name="T1" fmla="*/ 4 h 384"/>
                <a:gd name="T2" fmla="*/ 576 w 995"/>
                <a:gd name="T3" fmla="*/ 10 h 384"/>
                <a:gd name="T4" fmla="*/ 638 w 995"/>
                <a:gd name="T5" fmla="*/ 21 h 384"/>
                <a:gd name="T6" fmla="*/ 695 w 995"/>
                <a:gd name="T7" fmla="*/ 34 h 384"/>
                <a:gd name="T8" fmla="*/ 752 w 995"/>
                <a:gd name="T9" fmla="*/ 49 h 384"/>
                <a:gd name="T10" fmla="*/ 803 w 995"/>
                <a:gd name="T11" fmla="*/ 66 h 384"/>
                <a:gd name="T12" fmla="*/ 850 w 995"/>
                <a:gd name="T13" fmla="*/ 85 h 384"/>
                <a:gd name="T14" fmla="*/ 891 w 995"/>
                <a:gd name="T15" fmla="*/ 106 h 384"/>
                <a:gd name="T16" fmla="*/ 927 w 995"/>
                <a:gd name="T17" fmla="*/ 127 h 384"/>
                <a:gd name="T18" fmla="*/ 954 w 995"/>
                <a:gd name="T19" fmla="*/ 150 h 384"/>
                <a:gd name="T20" fmla="*/ 976 w 995"/>
                <a:gd name="T21" fmla="*/ 176 h 384"/>
                <a:gd name="T22" fmla="*/ 988 w 995"/>
                <a:gd name="T23" fmla="*/ 199 h 384"/>
                <a:gd name="T24" fmla="*/ 995 w 995"/>
                <a:gd name="T25" fmla="*/ 222 h 384"/>
                <a:gd name="T26" fmla="*/ 993 w 995"/>
                <a:gd name="T27" fmla="*/ 248 h 384"/>
                <a:gd name="T28" fmla="*/ 982 w 995"/>
                <a:gd name="T29" fmla="*/ 269 h 384"/>
                <a:gd name="T30" fmla="*/ 965 w 995"/>
                <a:gd name="T31" fmla="*/ 290 h 384"/>
                <a:gd name="T32" fmla="*/ 940 w 995"/>
                <a:gd name="T33" fmla="*/ 312 h 384"/>
                <a:gd name="T34" fmla="*/ 908 w 995"/>
                <a:gd name="T35" fmla="*/ 329 h 384"/>
                <a:gd name="T36" fmla="*/ 869 w 995"/>
                <a:gd name="T37" fmla="*/ 345 h 384"/>
                <a:gd name="T38" fmla="*/ 827 w 995"/>
                <a:gd name="T39" fmla="*/ 358 h 384"/>
                <a:gd name="T40" fmla="*/ 776 w 995"/>
                <a:gd name="T41" fmla="*/ 369 h 384"/>
                <a:gd name="T42" fmla="*/ 723 w 995"/>
                <a:gd name="T43" fmla="*/ 377 h 384"/>
                <a:gd name="T44" fmla="*/ 665 w 995"/>
                <a:gd name="T45" fmla="*/ 382 h 384"/>
                <a:gd name="T46" fmla="*/ 606 w 995"/>
                <a:gd name="T47" fmla="*/ 384 h 384"/>
                <a:gd name="T48" fmla="*/ 544 w 995"/>
                <a:gd name="T49" fmla="*/ 384 h 384"/>
                <a:gd name="T50" fmla="*/ 480 w 995"/>
                <a:gd name="T51" fmla="*/ 379 h 384"/>
                <a:gd name="T52" fmla="*/ 419 w 995"/>
                <a:gd name="T53" fmla="*/ 373 h 384"/>
                <a:gd name="T54" fmla="*/ 357 w 995"/>
                <a:gd name="T55" fmla="*/ 362 h 384"/>
                <a:gd name="T56" fmla="*/ 300 w 995"/>
                <a:gd name="T57" fmla="*/ 350 h 384"/>
                <a:gd name="T58" fmla="*/ 242 w 995"/>
                <a:gd name="T59" fmla="*/ 335 h 384"/>
                <a:gd name="T60" fmla="*/ 191 w 995"/>
                <a:gd name="T61" fmla="*/ 318 h 384"/>
                <a:gd name="T62" fmla="*/ 144 w 995"/>
                <a:gd name="T63" fmla="*/ 299 h 384"/>
                <a:gd name="T64" fmla="*/ 104 w 995"/>
                <a:gd name="T65" fmla="*/ 278 h 384"/>
                <a:gd name="T66" fmla="*/ 68 w 995"/>
                <a:gd name="T67" fmla="*/ 256 h 384"/>
                <a:gd name="T68" fmla="*/ 40 w 995"/>
                <a:gd name="T69" fmla="*/ 233 h 384"/>
                <a:gd name="T70" fmla="*/ 19 w 995"/>
                <a:gd name="T71" fmla="*/ 208 h 384"/>
                <a:gd name="T72" fmla="*/ 6 w 995"/>
                <a:gd name="T73" fmla="*/ 184 h 384"/>
                <a:gd name="T74" fmla="*/ 0 w 995"/>
                <a:gd name="T75" fmla="*/ 161 h 384"/>
                <a:gd name="T76" fmla="*/ 2 w 995"/>
                <a:gd name="T77" fmla="*/ 138 h 384"/>
                <a:gd name="T78" fmla="*/ 13 w 995"/>
                <a:gd name="T79" fmla="*/ 114 h 384"/>
                <a:gd name="T80" fmla="*/ 30 w 995"/>
                <a:gd name="T81" fmla="*/ 93 h 384"/>
                <a:gd name="T82" fmla="*/ 55 w 995"/>
                <a:gd name="T83" fmla="*/ 72 h 384"/>
                <a:gd name="T84" fmla="*/ 87 w 995"/>
                <a:gd name="T85" fmla="*/ 55 h 384"/>
                <a:gd name="T86" fmla="*/ 125 w 995"/>
                <a:gd name="T87" fmla="*/ 38 h 384"/>
                <a:gd name="T88" fmla="*/ 168 w 995"/>
                <a:gd name="T89" fmla="*/ 25 h 384"/>
                <a:gd name="T90" fmla="*/ 219 w 995"/>
                <a:gd name="T91" fmla="*/ 15 h 384"/>
                <a:gd name="T92" fmla="*/ 272 w 995"/>
                <a:gd name="T93" fmla="*/ 6 h 384"/>
                <a:gd name="T94" fmla="*/ 329 w 995"/>
                <a:gd name="T95" fmla="*/ 2 h 384"/>
                <a:gd name="T96" fmla="*/ 389 w 995"/>
                <a:gd name="T97" fmla="*/ 0 h 384"/>
                <a:gd name="T98" fmla="*/ 450 w 995"/>
                <a:gd name="T99" fmla="*/ 0 h 384"/>
                <a:gd name="T100" fmla="*/ 514 w 995"/>
                <a:gd name="T101" fmla="*/ 4 h 3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995"/>
                <a:gd name="T154" fmla="*/ 0 h 384"/>
                <a:gd name="T155" fmla="*/ 995 w 995"/>
                <a:gd name="T156" fmla="*/ 384 h 38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995" h="384">
                  <a:moveTo>
                    <a:pt x="514" y="4"/>
                  </a:moveTo>
                  <a:lnTo>
                    <a:pt x="576" y="10"/>
                  </a:lnTo>
                  <a:lnTo>
                    <a:pt x="638" y="21"/>
                  </a:lnTo>
                  <a:lnTo>
                    <a:pt x="695" y="34"/>
                  </a:lnTo>
                  <a:lnTo>
                    <a:pt x="752" y="49"/>
                  </a:lnTo>
                  <a:lnTo>
                    <a:pt x="803" y="66"/>
                  </a:lnTo>
                  <a:lnTo>
                    <a:pt x="850" y="85"/>
                  </a:lnTo>
                  <a:lnTo>
                    <a:pt x="891" y="106"/>
                  </a:lnTo>
                  <a:lnTo>
                    <a:pt x="927" y="127"/>
                  </a:lnTo>
                  <a:lnTo>
                    <a:pt x="954" y="150"/>
                  </a:lnTo>
                  <a:lnTo>
                    <a:pt x="976" y="176"/>
                  </a:lnTo>
                  <a:lnTo>
                    <a:pt x="988" y="199"/>
                  </a:lnTo>
                  <a:lnTo>
                    <a:pt x="995" y="222"/>
                  </a:lnTo>
                  <a:lnTo>
                    <a:pt x="993" y="248"/>
                  </a:lnTo>
                  <a:lnTo>
                    <a:pt x="982" y="269"/>
                  </a:lnTo>
                  <a:lnTo>
                    <a:pt x="965" y="290"/>
                  </a:lnTo>
                  <a:lnTo>
                    <a:pt x="940" y="312"/>
                  </a:lnTo>
                  <a:lnTo>
                    <a:pt x="908" y="329"/>
                  </a:lnTo>
                  <a:lnTo>
                    <a:pt x="869" y="345"/>
                  </a:lnTo>
                  <a:lnTo>
                    <a:pt x="827" y="358"/>
                  </a:lnTo>
                  <a:lnTo>
                    <a:pt x="776" y="369"/>
                  </a:lnTo>
                  <a:lnTo>
                    <a:pt x="723" y="377"/>
                  </a:lnTo>
                  <a:lnTo>
                    <a:pt x="665" y="382"/>
                  </a:lnTo>
                  <a:lnTo>
                    <a:pt x="606" y="384"/>
                  </a:lnTo>
                  <a:lnTo>
                    <a:pt x="544" y="384"/>
                  </a:lnTo>
                  <a:lnTo>
                    <a:pt x="480" y="379"/>
                  </a:lnTo>
                  <a:lnTo>
                    <a:pt x="419" y="373"/>
                  </a:lnTo>
                  <a:lnTo>
                    <a:pt x="357" y="362"/>
                  </a:lnTo>
                  <a:lnTo>
                    <a:pt x="300" y="350"/>
                  </a:lnTo>
                  <a:lnTo>
                    <a:pt x="242" y="335"/>
                  </a:lnTo>
                  <a:lnTo>
                    <a:pt x="191" y="318"/>
                  </a:lnTo>
                  <a:lnTo>
                    <a:pt x="144" y="299"/>
                  </a:lnTo>
                  <a:lnTo>
                    <a:pt x="104" y="278"/>
                  </a:lnTo>
                  <a:lnTo>
                    <a:pt x="68" y="256"/>
                  </a:lnTo>
                  <a:lnTo>
                    <a:pt x="40" y="233"/>
                  </a:lnTo>
                  <a:lnTo>
                    <a:pt x="19" y="208"/>
                  </a:lnTo>
                  <a:lnTo>
                    <a:pt x="6" y="184"/>
                  </a:lnTo>
                  <a:lnTo>
                    <a:pt x="0" y="161"/>
                  </a:lnTo>
                  <a:lnTo>
                    <a:pt x="2" y="138"/>
                  </a:lnTo>
                  <a:lnTo>
                    <a:pt x="13" y="114"/>
                  </a:lnTo>
                  <a:lnTo>
                    <a:pt x="30" y="93"/>
                  </a:lnTo>
                  <a:lnTo>
                    <a:pt x="55" y="72"/>
                  </a:lnTo>
                  <a:lnTo>
                    <a:pt x="87" y="55"/>
                  </a:lnTo>
                  <a:lnTo>
                    <a:pt x="125" y="38"/>
                  </a:lnTo>
                  <a:lnTo>
                    <a:pt x="168" y="25"/>
                  </a:lnTo>
                  <a:lnTo>
                    <a:pt x="219" y="15"/>
                  </a:lnTo>
                  <a:lnTo>
                    <a:pt x="272" y="6"/>
                  </a:lnTo>
                  <a:lnTo>
                    <a:pt x="329" y="2"/>
                  </a:lnTo>
                  <a:lnTo>
                    <a:pt x="389" y="0"/>
                  </a:lnTo>
                  <a:lnTo>
                    <a:pt x="450" y="0"/>
                  </a:lnTo>
                  <a:lnTo>
                    <a:pt x="514" y="4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51" name="Rectangle 24"/>
            <p:cNvSpPr>
              <a:spLocks noChangeArrowheads="1"/>
            </p:cNvSpPr>
            <p:nvPr/>
          </p:nvSpPr>
          <p:spPr bwMode="auto">
            <a:xfrm>
              <a:off x="853" y="1705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FF0000"/>
                  </a:solidFill>
                </a:rPr>
                <a:t>2</a:t>
              </a:r>
              <a:endParaRPr lang="en-US" alt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60363" y="1582738"/>
            <a:ext cx="3935412" cy="3487737"/>
            <a:chOff x="111" y="1285"/>
            <a:chExt cx="2479" cy="2197"/>
          </a:xfrm>
        </p:grpSpPr>
        <p:sp>
          <p:nvSpPr>
            <p:cNvPr id="69648" name="Rectangle 26"/>
            <p:cNvSpPr>
              <a:spLocks noChangeArrowheads="1"/>
            </p:cNvSpPr>
            <p:nvPr/>
          </p:nvSpPr>
          <p:spPr bwMode="auto">
            <a:xfrm>
              <a:off x="2484" y="1705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FF0000"/>
                  </a:solidFill>
                </a:rPr>
                <a:t>5</a:t>
              </a:r>
              <a:endParaRPr lang="en-US" altLang="en-US"/>
            </a:p>
          </p:txBody>
        </p:sp>
        <p:sp>
          <p:nvSpPr>
            <p:cNvPr id="69649" name="Freeform 27"/>
            <p:cNvSpPr>
              <a:spLocks/>
            </p:cNvSpPr>
            <p:nvPr/>
          </p:nvSpPr>
          <p:spPr bwMode="auto">
            <a:xfrm>
              <a:off x="111" y="1285"/>
              <a:ext cx="2479" cy="2197"/>
            </a:xfrm>
            <a:custGeom>
              <a:avLst/>
              <a:gdLst>
                <a:gd name="T0" fmla="*/ 1339 w 2479"/>
                <a:gd name="T1" fmla="*/ 2 h 2197"/>
                <a:gd name="T2" fmla="*/ 1541 w 2479"/>
                <a:gd name="T3" fmla="*/ 32 h 2197"/>
                <a:gd name="T4" fmla="*/ 1735 w 2479"/>
                <a:gd name="T5" fmla="*/ 91 h 2197"/>
                <a:gd name="T6" fmla="*/ 1916 w 2479"/>
                <a:gd name="T7" fmla="*/ 178 h 2197"/>
                <a:gd name="T8" fmla="*/ 2077 w 2479"/>
                <a:gd name="T9" fmla="*/ 288 h 2197"/>
                <a:gd name="T10" fmla="*/ 2215 w 2479"/>
                <a:gd name="T11" fmla="*/ 422 h 2197"/>
                <a:gd name="T12" fmla="*/ 2328 w 2479"/>
                <a:gd name="T13" fmla="*/ 572 h 2197"/>
                <a:gd name="T14" fmla="*/ 2411 w 2479"/>
                <a:gd name="T15" fmla="*/ 740 h 2197"/>
                <a:gd name="T16" fmla="*/ 2462 w 2479"/>
                <a:gd name="T17" fmla="*/ 916 h 2197"/>
                <a:gd name="T18" fmla="*/ 2479 w 2479"/>
                <a:gd name="T19" fmla="*/ 1096 h 2197"/>
                <a:gd name="T20" fmla="*/ 2462 w 2479"/>
                <a:gd name="T21" fmla="*/ 1277 h 2197"/>
                <a:gd name="T22" fmla="*/ 2411 w 2479"/>
                <a:gd name="T23" fmla="*/ 1453 h 2197"/>
                <a:gd name="T24" fmla="*/ 2330 w 2479"/>
                <a:gd name="T25" fmla="*/ 1620 h 2197"/>
                <a:gd name="T26" fmla="*/ 2217 w 2479"/>
                <a:gd name="T27" fmla="*/ 1771 h 2197"/>
                <a:gd name="T28" fmla="*/ 2079 w 2479"/>
                <a:gd name="T29" fmla="*/ 1904 h 2197"/>
                <a:gd name="T30" fmla="*/ 1918 w 2479"/>
                <a:gd name="T31" fmla="*/ 2017 h 2197"/>
                <a:gd name="T32" fmla="*/ 1739 w 2479"/>
                <a:gd name="T33" fmla="*/ 2104 h 2197"/>
                <a:gd name="T34" fmla="*/ 1546 w 2479"/>
                <a:gd name="T35" fmla="*/ 2163 h 2197"/>
                <a:gd name="T36" fmla="*/ 1344 w 2479"/>
                <a:gd name="T37" fmla="*/ 2193 h 2197"/>
                <a:gd name="T38" fmla="*/ 1139 w 2479"/>
                <a:gd name="T39" fmla="*/ 2193 h 2197"/>
                <a:gd name="T40" fmla="*/ 938 w 2479"/>
                <a:gd name="T41" fmla="*/ 2163 h 2197"/>
                <a:gd name="T42" fmla="*/ 744 w 2479"/>
                <a:gd name="T43" fmla="*/ 2106 h 2197"/>
                <a:gd name="T44" fmla="*/ 563 w 2479"/>
                <a:gd name="T45" fmla="*/ 2019 h 2197"/>
                <a:gd name="T46" fmla="*/ 402 w 2479"/>
                <a:gd name="T47" fmla="*/ 1909 h 2197"/>
                <a:gd name="T48" fmla="*/ 264 w 2479"/>
                <a:gd name="T49" fmla="*/ 1775 h 2197"/>
                <a:gd name="T50" fmla="*/ 151 w 2479"/>
                <a:gd name="T51" fmla="*/ 1622 h 2197"/>
                <a:gd name="T52" fmla="*/ 68 w 2479"/>
                <a:gd name="T53" fmla="*/ 1457 h 2197"/>
                <a:gd name="T54" fmla="*/ 17 w 2479"/>
                <a:gd name="T55" fmla="*/ 1281 h 2197"/>
                <a:gd name="T56" fmla="*/ 0 w 2479"/>
                <a:gd name="T57" fmla="*/ 1101 h 2197"/>
                <a:gd name="T58" fmla="*/ 17 w 2479"/>
                <a:gd name="T59" fmla="*/ 920 h 2197"/>
                <a:gd name="T60" fmla="*/ 68 w 2479"/>
                <a:gd name="T61" fmla="*/ 744 h 2197"/>
                <a:gd name="T62" fmla="*/ 149 w 2479"/>
                <a:gd name="T63" fmla="*/ 577 h 2197"/>
                <a:gd name="T64" fmla="*/ 261 w 2479"/>
                <a:gd name="T65" fmla="*/ 424 h 2197"/>
                <a:gd name="T66" fmla="*/ 400 w 2479"/>
                <a:gd name="T67" fmla="*/ 290 h 2197"/>
                <a:gd name="T68" fmla="*/ 559 w 2479"/>
                <a:gd name="T69" fmla="*/ 180 h 2197"/>
                <a:gd name="T70" fmla="*/ 740 w 2479"/>
                <a:gd name="T71" fmla="*/ 93 h 2197"/>
                <a:gd name="T72" fmla="*/ 933 w 2479"/>
                <a:gd name="T73" fmla="*/ 34 h 2197"/>
                <a:gd name="T74" fmla="*/ 1135 w 2479"/>
                <a:gd name="T75" fmla="*/ 4 h 219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79"/>
                <a:gd name="T115" fmla="*/ 0 h 2197"/>
                <a:gd name="T116" fmla="*/ 2479 w 2479"/>
                <a:gd name="T117" fmla="*/ 2197 h 219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79" h="2197">
                  <a:moveTo>
                    <a:pt x="1237" y="0"/>
                  </a:moveTo>
                  <a:lnTo>
                    <a:pt x="1339" y="2"/>
                  </a:lnTo>
                  <a:lnTo>
                    <a:pt x="1441" y="15"/>
                  </a:lnTo>
                  <a:lnTo>
                    <a:pt x="1541" y="32"/>
                  </a:lnTo>
                  <a:lnTo>
                    <a:pt x="1639" y="59"/>
                  </a:lnTo>
                  <a:lnTo>
                    <a:pt x="1735" y="91"/>
                  </a:lnTo>
                  <a:lnTo>
                    <a:pt x="1826" y="131"/>
                  </a:lnTo>
                  <a:lnTo>
                    <a:pt x="1916" y="178"/>
                  </a:lnTo>
                  <a:lnTo>
                    <a:pt x="1998" y="229"/>
                  </a:lnTo>
                  <a:lnTo>
                    <a:pt x="2077" y="288"/>
                  </a:lnTo>
                  <a:lnTo>
                    <a:pt x="2149" y="352"/>
                  </a:lnTo>
                  <a:lnTo>
                    <a:pt x="2215" y="422"/>
                  </a:lnTo>
                  <a:lnTo>
                    <a:pt x="2275" y="496"/>
                  </a:lnTo>
                  <a:lnTo>
                    <a:pt x="2328" y="572"/>
                  </a:lnTo>
                  <a:lnTo>
                    <a:pt x="2373" y="655"/>
                  </a:lnTo>
                  <a:lnTo>
                    <a:pt x="2411" y="740"/>
                  </a:lnTo>
                  <a:lnTo>
                    <a:pt x="2441" y="827"/>
                  </a:lnTo>
                  <a:lnTo>
                    <a:pt x="2462" y="916"/>
                  </a:lnTo>
                  <a:lnTo>
                    <a:pt x="2475" y="1005"/>
                  </a:lnTo>
                  <a:lnTo>
                    <a:pt x="2479" y="1096"/>
                  </a:lnTo>
                  <a:lnTo>
                    <a:pt x="2475" y="1188"/>
                  </a:lnTo>
                  <a:lnTo>
                    <a:pt x="2462" y="1277"/>
                  </a:lnTo>
                  <a:lnTo>
                    <a:pt x="2441" y="1366"/>
                  </a:lnTo>
                  <a:lnTo>
                    <a:pt x="2411" y="1453"/>
                  </a:lnTo>
                  <a:lnTo>
                    <a:pt x="2375" y="1537"/>
                  </a:lnTo>
                  <a:lnTo>
                    <a:pt x="2330" y="1620"/>
                  </a:lnTo>
                  <a:lnTo>
                    <a:pt x="2277" y="1697"/>
                  </a:lnTo>
                  <a:lnTo>
                    <a:pt x="2217" y="1771"/>
                  </a:lnTo>
                  <a:lnTo>
                    <a:pt x="2152" y="1841"/>
                  </a:lnTo>
                  <a:lnTo>
                    <a:pt x="2079" y="1904"/>
                  </a:lnTo>
                  <a:lnTo>
                    <a:pt x="2003" y="1964"/>
                  </a:lnTo>
                  <a:lnTo>
                    <a:pt x="1918" y="2017"/>
                  </a:lnTo>
                  <a:lnTo>
                    <a:pt x="1830" y="2063"/>
                  </a:lnTo>
                  <a:lnTo>
                    <a:pt x="1739" y="2104"/>
                  </a:lnTo>
                  <a:lnTo>
                    <a:pt x="1643" y="2136"/>
                  </a:lnTo>
                  <a:lnTo>
                    <a:pt x="1546" y="2163"/>
                  </a:lnTo>
                  <a:lnTo>
                    <a:pt x="1446" y="2182"/>
                  </a:lnTo>
                  <a:lnTo>
                    <a:pt x="1344" y="2193"/>
                  </a:lnTo>
                  <a:lnTo>
                    <a:pt x="1242" y="2197"/>
                  </a:lnTo>
                  <a:lnTo>
                    <a:pt x="1139" y="2193"/>
                  </a:lnTo>
                  <a:lnTo>
                    <a:pt x="1037" y="2182"/>
                  </a:lnTo>
                  <a:lnTo>
                    <a:pt x="938" y="2163"/>
                  </a:lnTo>
                  <a:lnTo>
                    <a:pt x="840" y="2138"/>
                  </a:lnTo>
                  <a:lnTo>
                    <a:pt x="744" y="2106"/>
                  </a:lnTo>
                  <a:lnTo>
                    <a:pt x="650" y="2066"/>
                  </a:lnTo>
                  <a:lnTo>
                    <a:pt x="563" y="2019"/>
                  </a:lnTo>
                  <a:lnTo>
                    <a:pt x="480" y="1966"/>
                  </a:lnTo>
                  <a:lnTo>
                    <a:pt x="402" y="1909"/>
                  </a:lnTo>
                  <a:lnTo>
                    <a:pt x="329" y="1843"/>
                  </a:lnTo>
                  <a:lnTo>
                    <a:pt x="264" y="1775"/>
                  </a:lnTo>
                  <a:lnTo>
                    <a:pt x="204" y="1701"/>
                  </a:lnTo>
                  <a:lnTo>
                    <a:pt x="151" y="1622"/>
                  </a:lnTo>
                  <a:lnTo>
                    <a:pt x="106" y="1542"/>
                  </a:lnTo>
                  <a:lnTo>
                    <a:pt x="68" y="1457"/>
                  </a:lnTo>
                  <a:lnTo>
                    <a:pt x="38" y="1370"/>
                  </a:lnTo>
                  <a:lnTo>
                    <a:pt x="17" y="1281"/>
                  </a:lnTo>
                  <a:lnTo>
                    <a:pt x="4" y="1192"/>
                  </a:lnTo>
                  <a:lnTo>
                    <a:pt x="0" y="1101"/>
                  </a:lnTo>
                  <a:lnTo>
                    <a:pt x="4" y="1009"/>
                  </a:lnTo>
                  <a:lnTo>
                    <a:pt x="17" y="920"/>
                  </a:lnTo>
                  <a:lnTo>
                    <a:pt x="38" y="831"/>
                  </a:lnTo>
                  <a:lnTo>
                    <a:pt x="68" y="744"/>
                  </a:lnTo>
                  <a:lnTo>
                    <a:pt x="104" y="659"/>
                  </a:lnTo>
                  <a:lnTo>
                    <a:pt x="149" y="577"/>
                  </a:lnTo>
                  <a:lnTo>
                    <a:pt x="202" y="498"/>
                  </a:lnTo>
                  <a:lnTo>
                    <a:pt x="261" y="424"/>
                  </a:lnTo>
                  <a:lnTo>
                    <a:pt x="327" y="356"/>
                  </a:lnTo>
                  <a:lnTo>
                    <a:pt x="400" y="290"/>
                  </a:lnTo>
                  <a:lnTo>
                    <a:pt x="476" y="233"/>
                  </a:lnTo>
                  <a:lnTo>
                    <a:pt x="559" y="180"/>
                  </a:lnTo>
                  <a:lnTo>
                    <a:pt x="648" y="133"/>
                  </a:lnTo>
                  <a:lnTo>
                    <a:pt x="740" y="93"/>
                  </a:lnTo>
                  <a:lnTo>
                    <a:pt x="835" y="59"/>
                  </a:lnTo>
                  <a:lnTo>
                    <a:pt x="933" y="34"/>
                  </a:lnTo>
                  <a:lnTo>
                    <a:pt x="1033" y="15"/>
                  </a:lnTo>
                  <a:lnTo>
                    <a:pt x="1135" y="4"/>
                  </a:lnTo>
                  <a:lnTo>
                    <a:pt x="1237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1882775" y="2982913"/>
            <a:ext cx="2160588" cy="1652587"/>
            <a:chOff x="1070" y="2167"/>
            <a:chExt cx="1361" cy="1041"/>
          </a:xfrm>
        </p:grpSpPr>
        <p:sp>
          <p:nvSpPr>
            <p:cNvPr id="69646" name="Rectangle 29"/>
            <p:cNvSpPr>
              <a:spLocks noChangeArrowheads="1"/>
            </p:cNvSpPr>
            <p:nvPr/>
          </p:nvSpPr>
          <p:spPr bwMode="auto">
            <a:xfrm>
              <a:off x="1070" y="2560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FF0000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69647" name="Freeform 30"/>
            <p:cNvSpPr>
              <a:spLocks/>
            </p:cNvSpPr>
            <p:nvPr/>
          </p:nvSpPr>
          <p:spPr bwMode="auto">
            <a:xfrm>
              <a:off x="1114" y="2167"/>
              <a:ext cx="1317" cy="1041"/>
            </a:xfrm>
            <a:custGeom>
              <a:avLst/>
              <a:gdLst>
                <a:gd name="T0" fmla="*/ 441 w 1317"/>
                <a:gd name="T1" fmla="*/ 174 h 1041"/>
                <a:gd name="T2" fmla="*/ 506 w 1317"/>
                <a:gd name="T3" fmla="*/ 134 h 1041"/>
                <a:gd name="T4" fmla="*/ 574 w 1317"/>
                <a:gd name="T5" fmla="*/ 100 h 1041"/>
                <a:gd name="T6" fmla="*/ 643 w 1317"/>
                <a:gd name="T7" fmla="*/ 70 h 1041"/>
                <a:gd name="T8" fmla="*/ 711 w 1317"/>
                <a:gd name="T9" fmla="*/ 47 h 1041"/>
                <a:gd name="T10" fmla="*/ 781 w 1317"/>
                <a:gd name="T11" fmla="*/ 26 h 1041"/>
                <a:gd name="T12" fmla="*/ 847 w 1317"/>
                <a:gd name="T13" fmla="*/ 13 h 1041"/>
                <a:gd name="T14" fmla="*/ 910 w 1317"/>
                <a:gd name="T15" fmla="*/ 4 h 1041"/>
                <a:gd name="T16" fmla="*/ 974 w 1317"/>
                <a:gd name="T17" fmla="*/ 0 h 1041"/>
                <a:gd name="T18" fmla="*/ 1032 w 1317"/>
                <a:gd name="T19" fmla="*/ 4 h 1041"/>
                <a:gd name="T20" fmla="*/ 1087 w 1317"/>
                <a:gd name="T21" fmla="*/ 13 h 1041"/>
                <a:gd name="T22" fmla="*/ 1136 w 1317"/>
                <a:gd name="T23" fmla="*/ 26 h 1041"/>
                <a:gd name="T24" fmla="*/ 1180 w 1317"/>
                <a:gd name="T25" fmla="*/ 45 h 1041"/>
                <a:gd name="T26" fmla="*/ 1219 w 1317"/>
                <a:gd name="T27" fmla="*/ 70 h 1041"/>
                <a:gd name="T28" fmla="*/ 1253 w 1317"/>
                <a:gd name="T29" fmla="*/ 100 h 1041"/>
                <a:gd name="T30" fmla="*/ 1278 w 1317"/>
                <a:gd name="T31" fmla="*/ 134 h 1041"/>
                <a:gd name="T32" fmla="*/ 1297 w 1317"/>
                <a:gd name="T33" fmla="*/ 172 h 1041"/>
                <a:gd name="T34" fmla="*/ 1310 w 1317"/>
                <a:gd name="T35" fmla="*/ 214 h 1041"/>
                <a:gd name="T36" fmla="*/ 1317 w 1317"/>
                <a:gd name="T37" fmla="*/ 261 h 1041"/>
                <a:gd name="T38" fmla="*/ 1314 w 1317"/>
                <a:gd name="T39" fmla="*/ 310 h 1041"/>
                <a:gd name="T40" fmla="*/ 1304 w 1317"/>
                <a:gd name="T41" fmla="*/ 359 h 1041"/>
                <a:gd name="T42" fmla="*/ 1289 w 1317"/>
                <a:gd name="T43" fmla="*/ 412 h 1041"/>
                <a:gd name="T44" fmla="*/ 1265 w 1317"/>
                <a:gd name="T45" fmla="*/ 467 h 1041"/>
                <a:gd name="T46" fmla="*/ 1236 w 1317"/>
                <a:gd name="T47" fmla="*/ 520 h 1041"/>
                <a:gd name="T48" fmla="*/ 1200 w 1317"/>
                <a:gd name="T49" fmla="*/ 575 h 1041"/>
                <a:gd name="T50" fmla="*/ 1157 w 1317"/>
                <a:gd name="T51" fmla="*/ 628 h 1041"/>
                <a:gd name="T52" fmla="*/ 1110 w 1317"/>
                <a:gd name="T53" fmla="*/ 681 h 1041"/>
                <a:gd name="T54" fmla="*/ 1057 w 1317"/>
                <a:gd name="T55" fmla="*/ 732 h 1041"/>
                <a:gd name="T56" fmla="*/ 1000 w 1317"/>
                <a:gd name="T57" fmla="*/ 781 h 1041"/>
                <a:gd name="T58" fmla="*/ 940 w 1317"/>
                <a:gd name="T59" fmla="*/ 825 h 1041"/>
                <a:gd name="T60" fmla="*/ 876 w 1317"/>
                <a:gd name="T61" fmla="*/ 868 h 1041"/>
                <a:gd name="T62" fmla="*/ 810 w 1317"/>
                <a:gd name="T63" fmla="*/ 908 h 1041"/>
                <a:gd name="T64" fmla="*/ 742 w 1317"/>
                <a:gd name="T65" fmla="*/ 942 h 1041"/>
                <a:gd name="T66" fmla="*/ 674 w 1317"/>
                <a:gd name="T67" fmla="*/ 971 h 1041"/>
                <a:gd name="T68" fmla="*/ 604 w 1317"/>
                <a:gd name="T69" fmla="*/ 995 h 1041"/>
                <a:gd name="T70" fmla="*/ 536 w 1317"/>
                <a:gd name="T71" fmla="*/ 1016 h 1041"/>
                <a:gd name="T72" fmla="*/ 470 w 1317"/>
                <a:gd name="T73" fmla="*/ 1029 h 1041"/>
                <a:gd name="T74" fmla="*/ 404 w 1317"/>
                <a:gd name="T75" fmla="*/ 1037 h 1041"/>
                <a:gd name="T76" fmla="*/ 343 w 1317"/>
                <a:gd name="T77" fmla="*/ 1041 h 1041"/>
                <a:gd name="T78" fmla="*/ 283 w 1317"/>
                <a:gd name="T79" fmla="*/ 1037 h 1041"/>
                <a:gd name="T80" fmla="*/ 230 w 1317"/>
                <a:gd name="T81" fmla="*/ 1029 h 1041"/>
                <a:gd name="T82" fmla="*/ 179 w 1317"/>
                <a:gd name="T83" fmla="*/ 1016 h 1041"/>
                <a:gd name="T84" fmla="*/ 134 w 1317"/>
                <a:gd name="T85" fmla="*/ 997 h 1041"/>
                <a:gd name="T86" fmla="*/ 96 w 1317"/>
                <a:gd name="T87" fmla="*/ 971 h 1041"/>
                <a:gd name="T88" fmla="*/ 64 w 1317"/>
                <a:gd name="T89" fmla="*/ 942 h 1041"/>
                <a:gd name="T90" fmla="*/ 37 w 1317"/>
                <a:gd name="T91" fmla="*/ 908 h 1041"/>
                <a:gd name="T92" fmla="*/ 17 w 1317"/>
                <a:gd name="T93" fmla="*/ 870 h 1041"/>
                <a:gd name="T94" fmla="*/ 7 w 1317"/>
                <a:gd name="T95" fmla="*/ 827 h 1041"/>
                <a:gd name="T96" fmla="*/ 0 w 1317"/>
                <a:gd name="T97" fmla="*/ 781 h 1041"/>
                <a:gd name="T98" fmla="*/ 3 w 1317"/>
                <a:gd name="T99" fmla="*/ 732 h 1041"/>
                <a:gd name="T100" fmla="*/ 11 w 1317"/>
                <a:gd name="T101" fmla="*/ 681 h 1041"/>
                <a:gd name="T102" fmla="*/ 28 w 1317"/>
                <a:gd name="T103" fmla="*/ 630 h 1041"/>
                <a:gd name="T104" fmla="*/ 51 w 1317"/>
                <a:gd name="T105" fmla="*/ 575 h 1041"/>
                <a:gd name="T106" fmla="*/ 81 w 1317"/>
                <a:gd name="T107" fmla="*/ 522 h 1041"/>
                <a:gd name="T108" fmla="*/ 117 w 1317"/>
                <a:gd name="T109" fmla="*/ 467 h 1041"/>
                <a:gd name="T110" fmla="*/ 160 w 1317"/>
                <a:gd name="T111" fmla="*/ 414 h 1041"/>
                <a:gd name="T112" fmla="*/ 207 w 1317"/>
                <a:gd name="T113" fmla="*/ 361 h 1041"/>
                <a:gd name="T114" fmla="*/ 260 w 1317"/>
                <a:gd name="T115" fmla="*/ 310 h 1041"/>
                <a:gd name="T116" fmla="*/ 315 w 1317"/>
                <a:gd name="T117" fmla="*/ 261 h 1041"/>
                <a:gd name="T118" fmla="*/ 377 w 1317"/>
                <a:gd name="T119" fmla="*/ 216 h 1041"/>
                <a:gd name="T120" fmla="*/ 441 w 1317"/>
                <a:gd name="T121" fmla="*/ 174 h 104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7"/>
                <a:gd name="T184" fmla="*/ 0 h 1041"/>
                <a:gd name="T185" fmla="*/ 1317 w 1317"/>
                <a:gd name="T186" fmla="*/ 1041 h 104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7" h="1041">
                  <a:moveTo>
                    <a:pt x="441" y="174"/>
                  </a:moveTo>
                  <a:lnTo>
                    <a:pt x="506" y="134"/>
                  </a:lnTo>
                  <a:lnTo>
                    <a:pt x="574" y="100"/>
                  </a:lnTo>
                  <a:lnTo>
                    <a:pt x="643" y="70"/>
                  </a:lnTo>
                  <a:lnTo>
                    <a:pt x="711" y="47"/>
                  </a:lnTo>
                  <a:lnTo>
                    <a:pt x="781" y="26"/>
                  </a:lnTo>
                  <a:lnTo>
                    <a:pt x="847" y="13"/>
                  </a:lnTo>
                  <a:lnTo>
                    <a:pt x="910" y="4"/>
                  </a:lnTo>
                  <a:lnTo>
                    <a:pt x="974" y="0"/>
                  </a:lnTo>
                  <a:lnTo>
                    <a:pt x="1032" y="4"/>
                  </a:lnTo>
                  <a:lnTo>
                    <a:pt x="1087" y="13"/>
                  </a:lnTo>
                  <a:lnTo>
                    <a:pt x="1136" y="26"/>
                  </a:lnTo>
                  <a:lnTo>
                    <a:pt x="1180" y="45"/>
                  </a:lnTo>
                  <a:lnTo>
                    <a:pt x="1219" y="70"/>
                  </a:lnTo>
                  <a:lnTo>
                    <a:pt x="1253" y="100"/>
                  </a:lnTo>
                  <a:lnTo>
                    <a:pt x="1278" y="134"/>
                  </a:lnTo>
                  <a:lnTo>
                    <a:pt x="1297" y="172"/>
                  </a:lnTo>
                  <a:lnTo>
                    <a:pt x="1310" y="214"/>
                  </a:lnTo>
                  <a:lnTo>
                    <a:pt x="1317" y="261"/>
                  </a:lnTo>
                  <a:lnTo>
                    <a:pt x="1314" y="310"/>
                  </a:lnTo>
                  <a:lnTo>
                    <a:pt x="1304" y="359"/>
                  </a:lnTo>
                  <a:lnTo>
                    <a:pt x="1289" y="412"/>
                  </a:lnTo>
                  <a:lnTo>
                    <a:pt x="1265" y="467"/>
                  </a:lnTo>
                  <a:lnTo>
                    <a:pt x="1236" y="520"/>
                  </a:lnTo>
                  <a:lnTo>
                    <a:pt x="1200" y="575"/>
                  </a:lnTo>
                  <a:lnTo>
                    <a:pt x="1157" y="628"/>
                  </a:lnTo>
                  <a:lnTo>
                    <a:pt x="1110" y="681"/>
                  </a:lnTo>
                  <a:lnTo>
                    <a:pt x="1057" y="732"/>
                  </a:lnTo>
                  <a:lnTo>
                    <a:pt x="1000" y="781"/>
                  </a:lnTo>
                  <a:lnTo>
                    <a:pt x="940" y="825"/>
                  </a:lnTo>
                  <a:lnTo>
                    <a:pt x="876" y="868"/>
                  </a:lnTo>
                  <a:lnTo>
                    <a:pt x="810" y="908"/>
                  </a:lnTo>
                  <a:lnTo>
                    <a:pt x="742" y="942"/>
                  </a:lnTo>
                  <a:lnTo>
                    <a:pt x="674" y="971"/>
                  </a:lnTo>
                  <a:lnTo>
                    <a:pt x="604" y="995"/>
                  </a:lnTo>
                  <a:lnTo>
                    <a:pt x="536" y="1016"/>
                  </a:lnTo>
                  <a:lnTo>
                    <a:pt x="470" y="1029"/>
                  </a:lnTo>
                  <a:lnTo>
                    <a:pt x="404" y="1037"/>
                  </a:lnTo>
                  <a:lnTo>
                    <a:pt x="343" y="1041"/>
                  </a:lnTo>
                  <a:lnTo>
                    <a:pt x="283" y="1037"/>
                  </a:lnTo>
                  <a:lnTo>
                    <a:pt x="230" y="1029"/>
                  </a:lnTo>
                  <a:lnTo>
                    <a:pt x="179" y="1016"/>
                  </a:lnTo>
                  <a:lnTo>
                    <a:pt x="134" y="997"/>
                  </a:lnTo>
                  <a:lnTo>
                    <a:pt x="96" y="971"/>
                  </a:lnTo>
                  <a:lnTo>
                    <a:pt x="64" y="942"/>
                  </a:lnTo>
                  <a:lnTo>
                    <a:pt x="37" y="908"/>
                  </a:lnTo>
                  <a:lnTo>
                    <a:pt x="17" y="870"/>
                  </a:lnTo>
                  <a:lnTo>
                    <a:pt x="7" y="827"/>
                  </a:lnTo>
                  <a:lnTo>
                    <a:pt x="0" y="781"/>
                  </a:lnTo>
                  <a:lnTo>
                    <a:pt x="3" y="732"/>
                  </a:lnTo>
                  <a:lnTo>
                    <a:pt x="11" y="681"/>
                  </a:lnTo>
                  <a:lnTo>
                    <a:pt x="28" y="630"/>
                  </a:lnTo>
                  <a:lnTo>
                    <a:pt x="51" y="575"/>
                  </a:lnTo>
                  <a:lnTo>
                    <a:pt x="81" y="522"/>
                  </a:lnTo>
                  <a:lnTo>
                    <a:pt x="117" y="467"/>
                  </a:lnTo>
                  <a:lnTo>
                    <a:pt x="160" y="414"/>
                  </a:lnTo>
                  <a:lnTo>
                    <a:pt x="207" y="361"/>
                  </a:lnTo>
                  <a:lnTo>
                    <a:pt x="260" y="310"/>
                  </a:lnTo>
                  <a:lnTo>
                    <a:pt x="315" y="261"/>
                  </a:lnTo>
                  <a:lnTo>
                    <a:pt x="377" y="216"/>
                  </a:lnTo>
                  <a:lnTo>
                    <a:pt x="441" y="174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615950" y="1720850"/>
            <a:ext cx="2906713" cy="1520825"/>
            <a:chOff x="272" y="1372"/>
            <a:chExt cx="1831" cy="958"/>
          </a:xfrm>
        </p:grpSpPr>
        <p:sp>
          <p:nvSpPr>
            <p:cNvPr id="69644" name="Rectangle 32"/>
            <p:cNvSpPr>
              <a:spLocks noChangeArrowheads="1"/>
            </p:cNvSpPr>
            <p:nvPr/>
          </p:nvSpPr>
          <p:spPr bwMode="auto">
            <a:xfrm>
              <a:off x="1165" y="1380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100">
                  <a:solidFill>
                    <a:srgbClr val="FF0000"/>
                  </a:solidFill>
                </a:rPr>
                <a:t>4</a:t>
              </a:r>
              <a:endParaRPr lang="en-US" altLang="en-US"/>
            </a:p>
          </p:txBody>
        </p:sp>
        <p:sp>
          <p:nvSpPr>
            <p:cNvPr id="69645" name="Freeform 33"/>
            <p:cNvSpPr>
              <a:spLocks/>
            </p:cNvSpPr>
            <p:nvPr/>
          </p:nvSpPr>
          <p:spPr bwMode="auto">
            <a:xfrm>
              <a:off x="272" y="1372"/>
              <a:ext cx="1831" cy="958"/>
            </a:xfrm>
            <a:custGeom>
              <a:avLst/>
              <a:gdLst>
                <a:gd name="T0" fmla="*/ 906 w 1831"/>
                <a:gd name="T1" fmla="*/ 25 h 958"/>
                <a:gd name="T2" fmla="*/ 1081 w 1831"/>
                <a:gd name="T3" fmla="*/ 4 h 958"/>
                <a:gd name="T4" fmla="*/ 1246 w 1831"/>
                <a:gd name="T5" fmla="*/ 0 h 958"/>
                <a:gd name="T6" fmla="*/ 1404 w 1831"/>
                <a:gd name="T7" fmla="*/ 13 h 958"/>
                <a:gd name="T8" fmla="*/ 1542 w 1831"/>
                <a:gd name="T9" fmla="*/ 42 h 958"/>
                <a:gd name="T10" fmla="*/ 1657 w 1831"/>
                <a:gd name="T11" fmla="*/ 87 h 958"/>
                <a:gd name="T12" fmla="*/ 1744 w 1831"/>
                <a:gd name="T13" fmla="*/ 146 h 958"/>
                <a:gd name="T14" fmla="*/ 1803 w 1831"/>
                <a:gd name="T15" fmla="*/ 218 h 958"/>
                <a:gd name="T16" fmla="*/ 1829 w 1831"/>
                <a:gd name="T17" fmla="*/ 299 h 958"/>
                <a:gd name="T18" fmla="*/ 1823 w 1831"/>
                <a:gd name="T19" fmla="*/ 388 h 958"/>
                <a:gd name="T20" fmla="*/ 1784 w 1831"/>
                <a:gd name="T21" fmla="*/ 477 h 958"/>
                <a:gd name="T22" fmla="*/ 1714 w 1831"/>
                <a:gd name="T23" fmla="*/ 568 h 958"/>
                <a:gd name="T24" fmla="*/ 1614 w 1831"/>
                <a:gd name="T25" fmla="*/ 657 h 958"/>
                <a:gd name="T26" fmla="*/ 1489 w 1831"/>
                <a:gd name="T27" fmla="*/ 738 h 958"/>
                <a:gd name="T28" fmla="*/ 1344 w 1831"/>
                <a:gd name="T29" fmla="*/ 810 h 958"/>
                <a:gd name="T30" fmla="*/ 1183 w 1831"/>
                <a:gd name="T31" fmla="*/ 869 h 958"/>
                <a:gd name="T32" fmla="*/ 1010 w 1831"/>
                <a:gd name="T33" fmla="*/ 914 h 958"/>
                <a:gd name="T34" fmla="*/ 838 w 1831"/>
                <a:gd name="T35" fmla="*/ 946 h 958"/>
                <a:gd name="T36" fmla="*/ 666 w 1831"/>
                <a:gd name="T37" fmla="*/ 958 h 958"/>
                <a:gd name="T38" fmla="*/ 504 w 1831"/>
                <a:gd name="T39" fmla="*/ 954 h 958"/>
                <a:gd name="T40" fmla="*/ 356 w 1831"/>
                <a:gd name="T41" fmla="*/ 933 h 958"/>
                <a:gd name="T42" fmla="*/ 228 w 1831"/>
                <a:gd name="T43" fmla="*/ 895 h 958"/>
                <a:gd name="T44" fmla="*/ 126 w 1831"/>
                <a:gd name="T45" fmla="*/ 842 h 958"/>
                <a:gd name="T46" fmla="*/ 51 w 1831"/>
                <a:gd name="T47" fmla="*/ 776 h 958"/>
                <a:gd name="T48" fmla="*/ 9 w 1831"/>
                <a:gd name="T49" fmla="*/ 700 h 958"/>
                <a:gd name="T50" fmla="*/ 0 w 1831"/>
                <a:gd name="T51" fmla="*/ 615 h 958"/>
                <a:gd name="T52" fmla="*/ 22 w 1831"/>
                <a:gd name="T53" fmla="*/ 524 h 958"/>
                <a:gd name="T54" fmla="*/ 77 w 1831"/>
                <a:gd name="T55" fmla="*/ 432 h 958"/>
                <a:gd name="T56" fmla="*/ 164 w 1831"/>
                <a:gd name="T57" fmla="*/ 343 h 958"/>
                <a:gd name="T58" fmla="*/ 277 w 1831"/>
                <a:gd name="T59" fmla="*/ 259 h 958"/>
                <a:gd name="T60" fmla="*/ 413 w 1831"/>
                <a:gd name="T61" fmla="*/ 182 h 958"/>
                <a:gd name="T62" fmla="*/ 566 w 1831"/>
                <a:gd name="T63" fmla="*/ 116 h 958"/>
                <a:gd name="T64" fmla="*/ 732 w 1831"/>
                <a:gd name="T65" fmla="*/ 63 h 9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31"/>
                <a:gd name="T100" fmla="*/ 0 h 958"/>
                <a:gd name="T101" fmla="*/ 1831 w 1831"/>
                <a:gd name="T102" fmla="*/ 958 h 95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31" h="958">
                  <a:moveTo>
                    <a:pt x="819" y="42"/>
                  </a:moveTo>
                  <a:lnTo>
                    <a:pt x="906" y="25"/>
                  </a:lnTo>
                  <a:lnTo>
                    <a:pt x="993" y="13"/>
                  </a:lnTo>
                  <a:lnTo>
                    <a:pt x="1081" y="4"/>
                  </a:lnTo>
                  <a:lnTo>
                    <a:pt x="1166" y="0"/>
                  </a:lnTo>
                  <a:lnTo>
                    <a:pt x="1246" y="0"/>
                  </a:lnTo>
                  <a:lnTo>
                    <a:pt x="1327" y="4"/>
                  </a:lnTo>
                  <a:lnTo>
                    <a:pt x="1404" y="13"/>
                  </a:lnTo>
                  <a:lnTo>
                    <a:pt x="1474" y="25"/>
                  </a:lnTo>
                  <a:lnTo>
                    <a:pt x="1542" y="42"/>
                  </a:lnTo>
                  <a:lnTo>
                    <a:pt x="1601" y="63"/>
                  </a:lnTo>
                  <a:lnTo>
                    <a:pt x="1657" y="87"/>
                  </a:lnTo>
                  <a:lnTo>
                    <a:pt x="1704" y="116"/>
                  </a:lnTo>
                  <a:lnTo>
                    <a:pt x="1744" y="146"/>
                  </a:lnTo>
                  <a:lnTo>
                    <a:pt x="1778" y="182"/>
                  </a:lnTo>
                  <a:lnTo>
                    <a:pt x="1803" y="218"/>
                  </a:lnTo>
                  <a:lnTo>
                    <a:pt x="1820" y="259"/>
                  </a:lnTo>
                  <a:lnTo>
                    <a:pt x="1829" y="299"/>
                  </a:lnTo>
                  <a:lnTo>
                    <a:pt x="1831" y="343"/>
                  </a:lnTo>
                  <a:lnTo>
                    <a:pt x="1823" y="388"/>
                  </a:lnTo>
                  <a:lnTo>
                    <a:pt x="1808" y="432"/>
                  </a:lnTo>
                  <a:lnTo>
                    <a:pt x="1784" y="477"/>
                  </a:lnTo>
                  <a:lnTo>
                    <a:pt x="1752" y="524"/>
                  </a:lnTo>
                  <a:lnTo>
                    <a:pt x="1714" y="568"/>
                  </a:lnTo>
                  <a:lnTo>
                    <a:pt x="1667" y="613"/>
                  </a:lnTo>
                  <a:lnTo>
                    <a:pt x="1614" y="657"/>
                  </a:lnTo>
                  <a:lnTo>
                    <a:pt x="1555" y="698"/>
                  </a:lnTo>
                  <a:lnTo>
                    <a:pt x="1489" y="738"/>
                  </a:lnTo>
                  <a:lnTo>
                    <a:pt x="1419" y="774"/>
                  </a:lnTo>
                  <a:lnTo>
                    <a:pt x="1344" y="810"/>
                  </a:lnTo>
                  <a:lnTo>
                    <a:pt x="1263" y="842"/>
                  </a:lnTo>
                  <a:lnTo>
                    <a:pt x="1183" y="869"/>
                  </a:lnTo>
                  <a:lnTo>
                    <a:pt x="1098" y="895"/>
                  </a:lnTo>
                  <a:lnTo>
                    <a:pt x="1010" y="914"/>
                  </a:lnTo>
                  <a:lnTo>
                    <a:pt x="925" y="931"/>
                  </a:lnTo>
                  <a:lnTo>
                    <a:pt x="838" y="946"/>
                  </a:lnTo>
                  <a:lnTo>
                    <a:pt x="751" y="954"/>
                  </a:lnTo>
                  <a:lnTo>
                    <a:pt x="666" y="958"/>
                  </a:lnTo>
                  <a:lnTo>
                    <a:pt x="583" y="958"/>
                  </a:lnTo>
                  <a:lnTo>
                    <a:pt x="504" y="954"/>
                  </a:lnTo>
                  <a:lnTo>
                    <a:pt x="428" y="946"/>
                  </a:lnTo>
                  <a:lnTo>
                    <a:pt x="356" y="933"/>
                  </a:lnTo>
                  <a:lnTo>
                    <a:pt x="290" y="916"/>
                  </a:lnTo>
                  <a:lnTo>
                    <a:pt x="228" y="895"/>
                  </a:lnTo>
                  <a:lnTo>
                    <a:pt x="175" y="869"/>
                  </a:lnTo>
                  <a:lnTo>
                    <a:pt x="126" y="842"/>
                  </a:lnTo>
                  <a:lnTo>
                    <a:pt x="86" y="810"/>
                  </a:lnTo>
                  <a:lnTo>
                    <a:pt x="51" y="776"/>
                  </a:lnTo>
                  <a:lnTo>
                    <a:pt x="26" y="738"/>
                  </a:lnTo>
                  <a:lnTo>
                    <a:pt x="9" y="700"/>
                  </a:lnTo>
                  <a:lnTo>
                    <a:pt x="0" y="657"/>
                  </a:lnTo>
                  <a:lnTo>
                    <a:pt x="0" y="615"/>
                  </a:lnTo>
                  <a:lnTo>
                    <a:pt x="7" y="570"/>
                  </a:lnTo>
                  <a:lnTo>
                    <a:pt x="22" y="524"/>
                  </a:lnTo>
                  <a:lnTo>
                    <a:pt x="47" y="479"/>
                  </a:lnTo>
                  <a:lnTo>
                    <a:pt x="77" y="432"/>
                  </a:lnTo>
                  <a:lnTo>
                    <a:pt x="117" y="388"/>
                  </a:lnTo>
                  <a:lnTo>
                    <a:pt x="164" y="343"/>
                  </a:lnTo>
                  <a:lnTo>
                    <a:pt x="217" y="301"/>
                  </a:lnTo>
                  <a:lnTo>
                    <a:pt x="277" y="259"/>
                  </a:lnTo>
                  <a:lnTo>
                    <a:pt x="341" y="220"/>
                  </a:lnTo>
                  <a:lnTo>
                    <a:pt x="413" y="182"/>
                  </a:lnTo>
                  <a:lnTo>
                    <a:pt x="487" y="148"/>
                  </a:lnTo>
                  <a:lnTo>
                    <a:pt x="566" y="116"/>
                  </a:lnTo>
                  <a:lnTo>
                    <a:pt x="649" y="89"/>
                  </a:lnTo>
                  <a:lnTo>
                    <a:pt x="732" y="63"/>
                  </a:lnTo>
                  <a:lnTo>
                    <a:pt x="819" y="4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/>
              <a:t>Strength of MAX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370013" y="43576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Original Points</a:t>
            </a:r>
          </a:p>
        </p:txBody>
      </p:sp>
      <p:sp>
        <p:nvSpPr>
          <p:cNvPr id="70660" name="Text Box 6"/>
          <p:cNvSpPr txBox="1">
            <a:spLocks noChangeArrowheads="1"/>
          </p:cNvSpPr>
          <p:nvPr/>
        </p:nvSpPr>
        <p:spPr bwMode="auto">
          <a:xfrm>
            <a:off x="5180013" y="43576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Two Clusters</a:t>
            </a:r>
          </a:p>
        </p:txBody>
      </p:sp>
      <p:sp>
        <p:nvSpPr>
          <p:cNvPr id="70661" name="Text Box 8"/>
          <p:cNvSpPr txBox="1">
            <a:spLocks noChangeArrowheads="1"/>
          </p:cNvSpPr>
          <p:nvPr/>
        </p:nvSpPr>
        <p:spPr bwMode="auto">
          <a:xfrm>
            <a:off x="609600" y="5576888"/>
            <a:ext cx="6324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 Less susceptible to noise and outliers</a:t>
            </a:r>
          </a:p>
        </p:txBody>
      </p:sp>
      <p:pic>
        <p:nvPicPr>
          <p:cNvPr id="7066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066800"/>
            <a:ext cx="4854575" cy="365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3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975" y="1066800"/>
            <a:ext cx="4854575" cy="365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/>
              <a:t>Limitations of MAX</a:t>
            </a:r>
          </a:p>
        </p:txBody>
      </p:sp>
      <p:sp>
        <p:nvSpPr>
          <p:cNvPr id="71683" name="Text Box 4"/>
          <p:cNvSpPr txBox="1">
            <a:spLocks noChangeArrowheads="1"/>
          </p:cNvSpPr>
          <p:nvPr/>
        </p:nvSpPr>
        <p:spPr bwMode="auto">
          <a:xfrm>
            <a:off x="1066800" y="47386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Original Points</a:t>
            </a:r>
          </a:p>
        </p:txBody>
      </p:sp>
      <p:sp>
        <p:nvSpPr>
          <p:cNvPr id="71684" name="Text Box 7"/>
          <p:cNvSpPr txBox="1">
            <a:spLocks noChangeArrowheads="1"/>
          </p:cNvSpPr>
          <p:nvPr/>
        </p:nvSpPr>
        <p:spPr bwMode="auto">
          <a:xfrm>
            <a:off x="5180013" y="47386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Two Clusters</a:t>
            </a:r>
          </a:p>
        </p:txBody>
      </p:sp>
      <p:sp>
        <p:nvSpPr>
          <p:cNvPr id="71685" name="Text Box 8"/>
          <p:cNvSpPr txBox="1">
            <a:spLocks noChangeArrowheads="1"/>
          </p:cNvSpPr>
          <p:nvPr/>
        </p:nvSpPr>
        <p:spPr bwMode="auto">
          <a:xfrm>
            <a:off x="609600" y="5486400"/>
            <a:ext cx="63246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 Tends to break large clusters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 Biased towards globular clusters</a:t>
            </a:r>
          </a:p>
        </p:txBody>
      </p:sp>
      <p:pic>
        <p:nvPicPr>
          <p:cNvPr id="7168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71600"/>
            <a:ext cx="4854575" cy="365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1371600"/>
            <a:ext cx="4854575" cy="365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Average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43000"/>
            <a:ext cx="8318500" cy="3505200"/>
          </a:xfrm>
        </p:spPr>
        <p:txBody>
          <a:bodyPr/>
          <a:lstStyle/>
          <a:p>
            <a:r>
              <a:rPr lang="en-US" altLang="en-US" sz="2200"/>
              <a:t>Proximity of two clusters is the average of pairwise proximity between points in the two clusters.</a:t>
            </a:r>
          </a:p>
          <a:p>
            <a:endParaRPr lang="en-US" altLang="en-US" sz="2200"/>
          </a:p>
          <a:p>
            <a:endParaRPr lang="en-US" altLang="en-US" sz="2200"/>
          </a:p>
          <a:p>
            <a:pPr lvl="4"/>
            <a:endParaRPr lang="en-US" altLang="en-US" sz="1800"/>
          </a:p>
          <a:p>
            <a:r>
              <a:rPr lang="en-US" altLang="en-US" sz="2200"/>
              <a:t>Need to use average connectivity for scalability since total proximity favors large clusters</a:t>
            </a:r>
          </a:p>
          <a:p>
            <a:endParaRPr lang="en-US" altLang="en-US" sz="2200"/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2057400" y="1905000"/>
          <a:ext cx="55753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73500" imgH="698500" progId="Equation.3">
                  <p:embed/>
                </p:oleObj>
              </mc:Choice>
              <mc:Fallback>
                <p:oleObj name="Equation" r:id="rId2" imgW="3873500" imgH="698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05000"/>
                        <a:ext cx="5575300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" b="3334"/>
          <a:stretch>
            <a:fillRect/>
          </a:stretch>
        </p:blipFill>
        <p:spPr bwMode="auto">
          <a:xfrm>
            <a:off x="838200" y="3810000"/>
            <a:ext cx="3276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411663"/>
            <a:ext cx="4000500" cy="18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5715000" y="3954463"/>
            <a:ext cx="1752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Distance Matrix: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763000" cy="838200"/>
          </a:xfrm>
        </p:spPr>
        <p:txBody>
          <a:bodyPr/>
          <a:lstStyle/>
          <a:p>
            <a:pPr algn="ctr"/>
            <a:r>
              <a:rPr lang="en-US" altLang="en-US" dirty="0"/>
              <a:t>Hierarchical Clustering</a:t>
            </a:r>
            <a:endParaRPr lang="en-US" altLang="en-US" sz="2800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81000" y="2073275"/>
            <a:ext cx="8229600" cy="356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3200" b="0" dirty="0"/>
              <a:t>Lecture Notes for Chapter 7</a:t>
            </a: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en-US" sz="3200" b="0" dirty="0"/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3200" b="0" dirty="0"/>
              <a:t>Introduction to Data Mining, 2</a:t>
            </a:r>
            <a:r>
              <a:rPr lang="en-US" altLang="en-US" sz="3200" b="0" baseline="30000" dirty="0"/>
              <a:t>nd</a:t>
            </a:r>
            <a:r>
              <a:rPr lang="en-US" altLang="en-US" sz="3200" b="0" dirty="0"/>
              <a:t> Edition</a:t>
            </a: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2800" b="0" dirty="0"/>
              <a:t>by</a:t>
            </a: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2800" b="0" dirty="0"/>
              <a:t>Tan, Steinbach, Karpatne, Kumar</a:t>
            </a:r>
          </a:p>
          <a:p>
            <a:pPr algn="ctr"/>
            <a:endParaRPr lang="en-US" altLang="en-US" sz="1600" b="0" dirty="0"/>
          </a:p>
          <a:p>
            <a:pPr algn="ctr"/>
            <a:endParaRPr lang="en-US" altLang="en-US" sz="1600" b="0" dirty="0"/>
          </a:p>
          <a:p>
            <a:endParaRPr lang="en-US" altLang="en-US" sz="2000" b="0" dirty="0"/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304800" y="1447800"/>
            <a:ext cx="8534400" cy="152400"/>
            <a:chOff x="264" y="788"/>
            <a:chExt cx="5232" cy="124"/>
          </a:xfrm>
        </p:grpSpPr>
        <p:sp>
          <p:nvSpPr>
            <p:cNvPr id="2053" name="Rectangle 8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4" name="Rectangle 9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/>
          <a:lstStyle/>
          <a:p>
            <a:r>
              <a:rPr lang="en-US" altLang="en-US"/>
              <a:t>Hierarchical Clustering: Group Average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914400" y="5562600"/>
            <a:ext cx="335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Nested Clusters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562600" y="55626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Dendrogram</a:t>
            </a:r>
          </a:p>
        </p:txBody>
      </p:sp>
      <p:pic>
        <p:nvPicPr>
          <p:cNvPr id="7373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057400"/>
            <a:ext cx="43878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3734" name="Group 6"/>
          <p:cNvGrpSpPr>
            <a:grpSpLocks/>
          </p:cNvGrpSpPr>
          <p:nvPr/>
        </p:nvGrpSpPr>
        <p:grpSpPr bwMode="auto">
          <a:xfrm>
            <a:off x="808038" y="1987550"/>
            <a:ext cx="2901950" cy="2544763"/>
            <a:chOff x="509" y="1252"/>
            <a:chExt cx="1828" cy="1603"/>
          </a:xfrm>
        </p:grpSpPr>
        <p:sp>
          <p:nvSpPr>
            <p:cNvPr id="73750" name="Freeform 7"/>
            <p:cNvSpPr>
              <a:spLocks/>
            </p:cNvSpPr>
            <p:nvPr/>
          </p:nvSpPr>
          <p:spPr bwMode="auto">
            <a:xfrm>
              <a:off x="1058" y="1885"/>
              <a:ext cx="79" cy="81"/>
            </a:xfrm>
            <a:custGeom>
              <a:avLst/>
              <a:gdLst>
                <a:gd name="T0" fmla="*/ 0 w 79"/>
                <a:gd name="T1" fmla="*/ 40 h 81"/>
                <a:gd name="T2" fmla="*/ 2 w 79"/>
                <a:gd name="T3" fmla="*/ 24 h 81"/>
                <a:gd name="T4" fmla="*/ 12 w 79"/>
                <a:gd name="T5" fmla="*/ 12 h 81"/>
                <a:gd name="T6" fmla="*/ 24 w 79"/>
                <a:gd name="T7" fmla="*/ 2 h 81"/>
                <a:gd name="T8" fmla="*/ 40 w 79"/>
                <a:gd name="T9" fmla="*/ 0 h 81"/>
                <a:gd name="T10" fmla="*/ 56 w 79"/>
                <a:gd name="T11" fmla="*/ 2 h 81"/>
                <a:gd name="T12" fmla="*/ 68 w 79"/>
                <a:gd name="T13" fmla="*/ 12 h 81"/>
                <a:gd name="T14" fmla="*/ 77 w 79"/>
                <a:gd name="T15" fmla="*/ 24 h 81"/>
                <a:gd name="T16" fmla="*/ 79 w 79"/>
                <a:gd name="T17" fmla="*/ 40 h 81"/>
                <a:gd name="T18" fmla="*/ 77 w 79"/>
                <a:gd name="T19" fmla="*/ 55 h 81"/>
                <a:gd name="T20" fmla="*/ 68 w 79"/>
                <a:gd name="T21" fmla="*/ 69 h 81"/>
                <a:gd name="T22" fmla="*/ 56 w 79"/>
                <a:gd name="T23" fmla="*/ 77 h 81"/>
                <a:gd name="T24" fmla="*/ 40 w 79"/>
                <a:gd name="T25" fmla="*/ 81 h 81"/>
                <a:gd name="T26" fmla="*/ 24 w 79"/>
                <a:gd name="T27" fmla="*/ 77 h 81"/>
                <a:gd name="T28" fmla="*/ 12 w 79"/>
                <a:gd name="T29" fmla="*/ 69 h 81"/>
                <a:gd name="T30" fmla="*/ 2 w 79"/>
                <a:gd name="T31" fmla="*/ 55 h 81"/>
                <a:gd name="T32" fmla="*/ 0 w 79"/>
                <a:gd name="T33" fmla="*/ 40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9"/>
                <a:gd name="T52" fmla="*/ 0 h 81"/>
                <a:gd name="T53" fmla="*/ 79 w 79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9" h="81">
                  <a:moveTo>
                    <a:pt x="0" y="40"/>
                  </a:moveTo>
                  <a:lnTo>
                    <a:pt x="2" y="24"/>
                  </a:lnTo>
                  <a:lnTo>
                    <a:pt x="12" y="12"/>
                  </a:lnTo>
                  <a:lnTo>
                    <a:pt x="24" y="2"/>
                  </a:lnTo>
                  <a:lnTo>
                    <a:pt x="40" y="0"/>
                  </a:lnTo>
                  <a:lnTo>
                    <a:pt x="56" y="2"/>
                  </a:lnTo>
                  <a:lnTo>
                    <a:pt x="68" y="12"/>
                  </a:lnTo>
                  <a:lnTo>
                    <a:pt x="77" y="24"/>
                  </a:lnTo>
                  <a:lnTo>
                    <a:pt x="79" y="40"/>
                  </a:lnTo>
                  <a:lnTo>
                    <a:pt x="77" y="55"/>
                  </a:lnTo>
                  <a:lnTo>
                    <a:pt x="68" y="69"/>
                  </a:lnTo>
                  <a:lnTo>
                    <a:pt x="56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5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1" name="Freeform 8"/>
            <p:cNvSpPr>
              <a:spLocks/>
            </p:cNvSpPr>
            <p:nvPr/>
          </p:nvSpPr>
          <p:spPr bwMode="auto">
            <a:xfrm>
              <a:off x="1810" y="1300"/>
              <a:ext cx="81" cy="81"/>
            </a:xfrm>
            <a:custGeom>
              <a:avLst/>
              <a:gdLst>
                <a:gd name="T0" fmla="*/ 0 w 81"/>
                <a:gd name="T1" fmla="*/ 39 h 81"/>
                <a:gd name="T2" fmla="*/ 2 w 81"/>
                <a:gd name="T3" fmla="*/ 23 h 81"/>
                <a:gd name="T4" fmla="*/ 11 w 81"/>
                <a:gd name="T5" fmla="*/ 12 h 81"/>
                <a:gd name="T6" fmla="*/ 23 w 81"/>
                <a:gd name="T7" fmla="*/ 2 h 81"/>
                <a:gd name="T8" fmla="*/ 39 w 81"/>
                <a:gd name="T9" fmla="*/ 0 h 81"/>
                <a:gd name="T10" fmla="*/ 55 w 81"/>
                <a:gd name="T11" fmla="*/ 2 h 81"/>
                <a:gd name="T12" fmla="*/ 69 w 81"/>
                <a:gd name="T13" fmla="*/ 12 h 81"/>
                <a:gd name="T14" fmla="*/ 77 w 81"/>
                <a:gd name="T15" fmla="*/ 23 h 81"/>
                <a:gd name="T16" fmla="*/ 81 w 81"/>
                <a:gd name="T17" fmla="*/ 39 h 81"/>
                <a:gd name="T18" fmla="*/ 77 w 81"/>
                <a:gd name="T19" fmla="*/ 55 h 81"/>
                <a:gd name="T20" fmla="*/ 69 w 81"/>
                <a:gd name="T21" fmla="*/ 69 h 81"/>
                <a:gd name="T22" fmla="*/ 55 w 81"/>
                <a:gd name="T23" fmla="*/ 77 h 81"/>
                <a:gd name="T24" fmla="*/ 39 w 81"/>
                <a:gd name="T25" fmla="*/ 81 h 81"/>
                <a:gd name="T26" fmla="*/ 23 w 81"/>
                <a:gd name="T27" fmla="*/ 77 h 81"/>
                <a:gd name="T28" fmla="*/ 11 w 81"/>
                <a:gd name="T29" fmla="*/ 69 h 81"/>
                <a:gd name="T30" fmla="*/ 2 w 81"/>
                <a:gd name="T31" fmla="*/ 55 h 81"/>
                <a:gd name="T32" fmla="*/ 0 w 81"/>
                <a:gd name="T33" fmla="*/ 39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81"/>
                <a:gd name="T53" fmla="*/ 81 w 81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81">
                  <a:moveTo>
                    <a:pt x="0" y="39"/>
                  </a:moveTo>
                  <a:lnTo>
                    <a:pt x="2" y="23"/>
                  </a:lnTo>
                  <a:lnTo>
                    <a:pt x="11" y="12"/>
                  </a:lnTo>
                  <a:lnTo>
                    <a:pt x="23" y="2"/>
                  </a:lnTo>
                  <a:lnTo>
                    <a:pt x="39" y="0"/>
                  </a:lnTo>
                  <a:lnTo>
                    <a:pt x="55" y="2"/>
                  </a:lnTo>
                  <a:lnTo>
                    <a:pt x="69" y="12"/>
                  </a:lnTo>
                  <a:lnTo>
                    <a:pt x="77" y="23"/>
                  </a:lnTo>
                  <a:lnTo>
                    <a:pt x="81" y="39"/>
                  </a:lnTo>
                  <a:lnTo>
                    <a:pt x="77" y="55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39" y="81"/>
                  </a:lnTo>
                  <a:lnTo>
                    <a:pt x="23" y="77"/>
                  </a:lnTo>
                  <a:lnTo>
                    <a:pt x="11" y="69"/>
                  </a:lnTo>
                  <a:lnTo>
                    <a:pt x="2" y="55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2" name="Freeform 9"/>
            <p:cNvSpPr>
              <a:spLocks/>
            </p:cNvSpPr>
            <p:nvPr/>
          </p:nvSpPr>
          <p:spPr bwMode="auto">
            <a:xfrm>
              <a:off x="1262" y="2683"/>
              <a:ext cx="81" cy="81"/>
            </a:xfrm>
            <a:custGeom>
              <a:avLst/>
              <a:gdLst>
                <a:gd name="T0" fmla="*/ 0 w 81"/>
                <a:gd name="T1" fmla="*/ 40 h 81"/>
                <a:gd name="T2" fmla="*/ 2 w 81"/>
                <a:gd name="T3" fmla="*/ 24 h 81"/>
                <a:gd name="T4" fmla="*/ 12 w 81"/>
                <a:gd name="T5" fmla="*/ 12 h 81"/>
                <a:gd name="T6" fmla="*/ 24 w 81"/>
                <a:gd name="T7" fmla="*/ 2 h 81"/>
                <a:gd name="T8" fmla="*/ 40 w 81"/>
                <a:gd name="T9" fmla="*/ 0 h 81"/>
                <a:gd name="T10" fmla="*/ 55 w 81"/>
                <a:gd name="T11" fmla="*/ 2 h 81"/>
                <a:gd name="T12" fmla="*/ 69 w 81"/>
                <a:gd name="T13" fmla="*/ 12 h 81"/>
                <a:gd name="T14" fmla="*/ 77 w 81"/>
                <a:gd name="T15" fmla="*/ 24 h 81"/>
                <a:gd name="T16" fmla="*/ 81 w 81"/>
                <a:gd name="T17" fmla="*/ 40 h 81"/>
                <a:gd name="T18" fmla="*/ 77 w 81"/>
                <a:gd name="T19" fmla="*/ 56 h 81"/>
                <a:gd name="T20" fmla="*/ 69 w 81"/>
                <a:gd name="T21" fmla="*/ 69 h 81"/>
                <a:gd name="T22" fmla="*/ 55 w 81"/>
                <a:gd name="T23" fmla="*/ 77 h 81"/>
                <a:gd name="T24" fmla="*/ 40 w 81"/>
                <a:gd name="T25" fmla="*/ 81 h 81"/>
                <a:gd name="T26" fmla="*/ 24 w 81"/>
                <a:gd name="T27" fmla="*/ 77 h 81"/>
                <a:gd name="T28" fmla="*/ 12 w 81"/>
                <a:gd name="T29" fmla="*/ 69 h 81"/>
                <a:gd name="T30" fmla="*/ 2 w 81"/>
                <a:gd name="T31" fmla="*/ 56 h 81"/>
                <a:gd name="T32" fmla="*/ 0 w 81"/>
                <a:gd name="T33" fmla="*/ 40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81"/>
                <a:gd name="T53" fmla="*/ 81 w 81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81">
                  <a:moveTo>
                    <a:pt x="0" y="40"/>
                  </a:moveTo>
                  <a:lnTo>
                    <a:pt x="2" y="24"/>
                  </a:lnTo>
                  <a:lnTo>
                    <a:pt x="12" y="12"/>
                  </a:lnTo>
                  <a:lnTo>
                    <a:pt x="24" y="2"/>
                  </a:lnTo>
                  <a:lnTo>
                    <a:pt x="40" y="0"/>
                  </a:lnTo>
                  <a:lnTo>
                    <a:pt x="55" y="2"/>
                  </a:lnTo>
                  <a:lnTo>
                    <a:pt x="69" y="12"/>
                  </a:lnTo>
                  <a:lnTo>
                    <a:pt x="77" y="24"/>
                  </a:lnTo>
                  <a:lnTo>
                    <a:pt x="81" y="40"/>
                  </a:lnTo>
                  <a:lnTo>
                    <a:pt x="77" y="56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6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3" name="Freeform 10"/>
            <p:cNvSpPr>
              <a:spLocks/>
            </p:cNvSpPr>
            <p:nvPr/>
          </p:nvSpPr>
          <p:spPr bwMode="auto">
            <a:xfrm>
              <a:off x="509" y="1769"/>
              <a:ext cx="81" cy="81"/>
            </a:xfrm>
            <a:custGeom>
              <a:avLst/>
              <a:gdLst>
                <a:gd name="T0" fmla="*/ 0 w 81"/>
                <a:gd name="T1" fmla="*/ 41 h 81"/>
                <a:gd name="T2" fmla="*/ 2 w 81"/>
                <a:gd name="T3" fmla="*/ 25 h 81"/>
                <a:gd name="T4" fmla="*/ 12 w 81"/>
                <a:gd name="T5" fmla="*/ 12 h 81"/>
                <a:gd name="T6" fmla="*/ 24 w 81"/>
                <a:gd name="T7" fmla="*/ 4 h 81"/>
                <a:gd name="T8" fmla="*/ 39 w 81"/>
                <a:gd name="T9" fmla="*/ 0 h 81"/>
                <a:gd name="T10" fmla="*/ 55 w 81"/>
                <a:gd name="T11" fmla="*/ 4 h 81"/>
                <a:gd name="T12" fmla="*/ 69 w 81"/>
                <a:gd name="T13" fmla="*/ 12 h 81"/>
                <a:gd name="T14" fmla="*/ 77 w 81"/>
                <a:gd name="T15" fmla="*/ 25 h 81"/>
                <a:gd name="T16" fmla="*/ 81 w 81"/>
                <a:gd name="T17" fmla="*/ 41 h 81"/>
                <a:gd name="T18" fmla="*/ 77 w 81"/>
                <a:gd name="T19" fmla="*/ 57 h 81"/>
                <a:gd name="T20" fmla="*/ 69 w 81"/>
                <a:gd name="T21" fmla="*/ 69 h 81"/>
                <a:gd name="T22" fmla="*/ 55 w 81"/>
                <a:gd name="T23" fmla="*/ 79 h 81"/>
                <a:gd name="T24" fmla="*/ 39 w 81"/>
                <a:gd name="T25" fmla="*/ 81 h 81"/>
                <a:gd name="T26" fmla="*/ 24 w 81"/>
                <a:gd name="T27" fmla="*/ 79 h 81"/>
                <a:gd name="T28" fmla="*/ 12 w 81"/>
                <a:gd name="T29" fmla="*/ 69 h 81"/>
                <a:gd name="T30" fmla="*/ 2 w 81"/>
                <a:gd name="T31" fmla="*/ 57 h 81"/>
                <a:gd name="T32" fmla="*/ 0 w 81"/>
                <a:gd name="T33" fmla="*/ 41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81"/>
                <a:gd name="T53" fmla="*/ 81 w 81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81">
                  <a:moveTo>
                    <a:pt x="0" y="41"/>
                  </a:moveTo>
                  <a:lnTo>
                    <a:pt x="2" y="25"/>
                  </a:lnTo>
                  <a:lnTo>
                    <a:pt x="12" y="12"/>
                  </a:lnTo>
                  <a:lnTo>
                    <a:pt x="24" y="4"/>
                  </a:lnTo>
                  <a:lnTo>
                    <a:pt x="39" y="0"/>
                  </a:lnTo>
                  <a:lnTo>
                    <a:pt x="55" y="4"/>
                  </a:lnTo>
                  <a:lnTo>
                    <a:pt x="69" y="12"/>
                  </a:lnTo>
                  <a:lnTo>
                    <a:pt x="77" y="25"/>
                  </a:lnTo>
                  <a:lnTo>
                    <a:pt x="81" y="41"/>
                  </a:lnTo>
                  <a:lnTo>
                    <a:pt x="77" y="57"/>
                  </a:lnTo>
                  <a:lnTo>
                    <a:pt x="69" y="69"/>
                  </a:lnTo>
                  <a:lnTo>
                    <a:pt x="55" y="79"/>
                  </a:lnTo>
                  <a:lnTo>
                    <a:pt x="39" y="81"/>
                  </a:lnTo>
                  <a:lnTo>
                    <a:pt x="24" y="79"/>
                  </a:lnTo>
                  <a:lnTo>
                    <a:pt x="12" y="69"/>
                  </a:lnTo>
                  <a:lnTo>
                    <a:pt x="2" y="57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4" name="Freeform 11"/>
            <p:cNvSpPr>
              <a:spLocks/>
            </p:cNvSpPr>
            <p:nvPr/>
          </p:nvSpPr>
          <p:spPr bwMode="auto">
            <a:xfrm>
              <a:off x="1586" y="2167"/>
              <a:ext cx="81" cy="79"/>
            </a:xfrm>
            <a:custGeom>
              <a:avLst/>
              <a:gdLst>
                <a:gd name="T0" fmla="*/ 0 w 81"/>
                <a:gd name="T1" fmla="*/ 39 h 79"/>
                <a:gd name="T2" fmla="*/ 4 w 81"/>
                <a:gd name="T3" fmla="*/ 24 h 79"/>
                <a:gd name="T4" fmla="*/ 12 w 81"/>
                <a:gd name="T5" fmla="*/ 12 h 79"/>
                <a:gd name="T6" fmla="*/ 26 w 81"/>
                <a:gd name="T7" fmla="*/ 2 h 79"/>
                <a:gd name="T8" fmla="*/ 42 w 81"/>
                <a:gd name="T9" fmla="*/ 0 h 79"/>
                <a:gd name="T10" fmla="*/ 58 w 81"/>
                <a:gd name="T11" fmla="*/ 2 h 79"/>
                <a:gd name="T12" fmla="*/ 69 w 81"/>
                <a:gd name="T13" fmla="*/ 12 h 79"/>
                <a:gd name="T14" fmla="*/ 79 w 81"/>
                <a:gd name="T15" fmla="*/ 24 h 79"/>
                <a:gd name="T16" fmla="*/ 81 w 81"/>
                <a:gd name="T17" fmla="*/ 39 h 79"/>
                <a:gd name="T18" fmla="*/ 79 w 81"/>
                <a:gd name="T19" fmla="*/ 55 h 79"/>
                <a:gd name="T20" fmla="*/ 69 w 81"/>
                <a:gd name="T21" fmla="*/ 67 h 79"/>
                <a:gd name="T22" fmla="*/ 58 w 81"/>
                <a:gd name="T23" fmla="*/ 77 h 79"/>
                <a:gd name="T24" fmla="*/ 42 w 81"/>
                <a:gd name="T25" fmla="*/ 79 h 79"/>
                <a:gd name="T26" fmla="*/ 26 w 81"/>
                <a:gd name="T27" fmla="*/ 77 h 79"/>
                <a:gd name="T28" fmla="*/ 12 w 81"/>
                <a:gd name="T29" fmla="*/ 67 h 79"/>
                <a:gd name="T30" fmla="*/ 4 w 81"/>
                <a:gd name="T31" fmla="*/ 55 h 79"/>
                <a:gd name="T32" fmla="*/ 0 w 81"/>
                <a:gd name="T33" fmla="*/ 39 h 7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79"/>
                <a:gd name="T53" fmla="*/ 81 w 81"/>
                <a:gd name="T54" fmla="*/ 79 h 7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79">
                  <a:moveTo>
                    <a:pt x="0" y="39"/>
                  </a:moveTo>
                  <a:lnTo>
                    <a:pt x="4" y="24"/>
                  </a:lnTo>
                  <a:lnTo>
                    <a:pt x="12" y="12"/>
                  </a:lnTo>
                  <a:lnTo>
                    <a:pt x="26" y="2"/>
                  </a:lnTo>
                  <a:lnTo>
                    <a:pt x="42" y="0"/>
                  </a:lnTo>
                  <a:lnTo>
                    <a:pt x="58" y="2"/>
                  </a:lnTo>
                  <a:lnTo>
                    <a:pt x="69" y="12"/>
                  </a:lnTo>
                  <a:lnTo>
                    <a:pt x="79" y="24"/>
                  </a:lnTo>
                  <a:lnTo>
                    <a:pt x="81" y="39"/>
                  </a:lnTo>
                  <a:lnTo>
                    <a:pt x="79" y="55"/>
                  </a:lnTo>
                  <a:lnTo>
                    <a:pt x="69" y="67"/>
                  </a:lnTo>
                  <a:lnTo>
                    <a:pt x="58" y="77"/>
                  </a:lnTo>
                  <a:lnTo>
                    <a:pt x="42" y="79"/>
                  </a:lnTo>
                  <a:lnTo>
                    <a:pt x="26" y="77"/>
                  </a:lnTo>
                  <a:lnTo>
                    <a:pt x="12" y="67"/>
                  </a:lnTo>
                  <a:lnTo>
                    <a:pt x="4" y="55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5" name="Freeform 12"/>
            <p:cNvSpPr>
              <a:spLocks/>
            </p:cNvSpPr>
            <p:nvPr/>
          </p:nvSpPr>
          <p:spPr bwMode="auto">
            <a:xfrm>
              <a:off x="2029" y="2220"/>
              <a:ext cx="81" cy="81"/>
            </a:xfrm>
            <a:custGeom>
              <a:avLst/>
              <a:gdLst>
                <a:gd name="T0" fmla="*/ 0 w 81"/>
                <a:gd name="T1" fmla="*/ 40 h 81"/>
                <a:gd name="T2" fmla="*/ 2 w 81"/>
                <a:gd name="T3" fmla="*/ 26 h 81"/>
                <a:gd name="T4" fmla="*/ 12 w 81"/>
                <a:gd name="T5" fmla="*/ 12 h 81"/>
                <a:gd name="T6" fmla="*/ 24 w 81"/>
                <a:gd name="T7" fmla="*/ 4 h 81"/>
                <a:gd name="T8" fmla="*/ 40 w 81"/>
                <a:gd name="T9" fmla="*/ 0 h 81"/>
                <a:gd name="T10" fmla="*/ 55 w 81"/>
                <a:gd name="T11" fmla="*/ 4 h 81"/>
                <a:gd name="T12" fmla="*/ 69 w 81"/>
                <a:gd name="T13" fmla="*/ 12 h 81"/>
                <a:gd name="T14" fmla="*/ 77 w 81"/>
                <a:gd name="T15" fmla="*/ 26 h 81"/>
                <a:gd name="T16" fmla="*/ 81 w 81"/>
                <a:gd name="T17" fmla="*/ 40 h 81"/>
                <a:gd name="T18" fmla="*/ 77 w 81"/>
                <a:gd name="T19" fmla="*/ 55 h 81"/>
                <a:gd name="T20" fmla="*/ 69 w 81"/>
                <a:gd name="T21" fmla="*/ 69 h 81"/>
                <a:gd name="T22" fmla="*/ 55 w 81"/>
                <a:gd name="T23" fmla="*/ 77 h 81"/>
                <a:gd name="T24" fmla="*/ 40 w 81"/>
                <a:gd name="T25" fmla="*/ 81 h 81"/>
                <a:gd name="T26" fmla="*/ 24 w 81"/>
                <a:gd name="T27" fmla="*/ 77 h 81"/>
                <a:gd name="T28" fmla="*/ 12 w 81"/>
                <a:gd name="T29" fmla="*/ 69 h 81"/>
                <a:gd name="T30" fmla="*/ 2 w 81"/>
                <a:gd name="T31" fmla="*/ 55 h 81"/>
                <a:gd name="T32" fmla="*/ 0 w 81"/>
                <a:gd name="T33" fmla="*/ 40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81"/>
                <a:gd name="T53" fmla="*/ 81 w 81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81">
                  <a:moveTo>
                    <a:pt x="0" y="40"/>
                  </a:moveTo>
                  <a:lnTo>
                    <a:pt x="2" y="26"/>
                  </a:lnTo>
                  <a:lnTo>
                    <a:pt x="12" y="12"/>
                  </a:lnTo>
                  <a:lnTo>
                    <a:pt x="24" y="4"/>
                  </a:lnTo>
                  <a:lnTo>
                    <a:pt x="40" y="0"/>
                  </a:lnTo>
                  <a:lnTo>
                    <a:pt x="55" y="4"/>
                  </a:lnTo>
                  <a:lnTo>
                    <a:pt x="69" y="12"/>
                  </a:lnTo>
                  <a:lnTo>
                    <a:pt x="77" y="26"/>
                  </a:lnTo>
                  <a:lnTo>
                    <a:pt x="81" y="40"/>
                  </a:lnTo>
                  <a:lnTo>
                    <a:pt x="77" y="55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5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6" name="Rectangle 13"/>
            <p:cNvSpPr>
              <a:spLocks noChangeArrowheads="1"/>
            </p:cNvSpPr>
            <p:nvPr/>
          </p:nvSpPr>
          <p:spPr bwMode="auto">
            <a:xfrm>
              <a:off x="1908" y="1252"/>
              <a:ext cx="15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73757" name="Rectangle 14"/>
            <p:cNvSpPr>
              <a:spLocks noChangeArrowheads="1"/>
            </p:cNvSpPr>
            <p:nvPr/>
          </p:nvSpPr>
          <p:spPr bwMode="auto">
            <a:xfrm>
              <a:off x="1163" y="1832"/>
              <a:ext cx="15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altLang="en-US"/>
            </a:p>
          </p:txBody>
        </p:sp>
        <p:sp>
          <p:nvSpPr>
            <p:cNvPr id="73758" name="Rectangle 15"/>
            <p:cNvSpPr>
              <a:spLocks noChangeArrowheads="1"/>
            </p:cNvSpPr>
            <p:nvPr/>
          </p:nvSpPr>
          <p:spPr bwMode="auto">
            <a:xfrm>
              <a:off x="1732" y="2121"/>
              <a:ext cx="15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altLang="en-US"/>
            </a:p>
          </p:txBody>
        </p:sp>
        <p:sp>
          <p:nvSpPr>
            <p:cNvPr id="73759" name="Rectangle 16"/>
            <p:cNvSpPr>
              <a:spLocks noChangeArrowheads="1"/>
            </p:cNvSpPr>
            <p:nvPr/>
          </p:nvSpPr>
          <p:spPr bwMode="auto">
            <a:xfrm>
              <a:off x="1379" y="2638"/>
              <a:ext cx="15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en-US" altLang="en-US"/>
            </a:p>
          </p:txBody>
        </p:sp>
        <p:sp>
          <p:nvSpPr>
            <p:cNvPr id="73760" name="Rectangle 17"/>
            <p:cNvSpPr>
              <a:spLocks noChangeArrowheads="1"/>
            </p:cNvSpPr>
            <p:nvPr/>
          </p:nvSpPr>
          <p:spPr bwMode="auto">
            <a:xfrm>
              <a:off x="631" y="1719"/>
              <a:ext cx="15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  <a:endParaRPr lang="en-US" altLang="en-US"/>
            </a:p>
          </p:txBody>
        </p:sp>
        <p:sp>
          <p:nvSpPr>
            <p:cNvPr id="73761" name="Rectangle 18"/>
            <p:cNvSpPr>
              <a:spLocks noChangeArrowheads="1"/>
            </p:cNvSpPr>
            <p:nvPr/>
          </p:nvSpPr>
          <p:spPr bwMode="auto">
            <a:xfrm>
              <a:off x="2187" y="2173"/>
              <a:ext cx="150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n-US" alt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405063" y="3273425"/>
            <a:ext cx="1301750" cy="889000"/>
            <a:chOff x="1515" y="2062"/>
            <a:chExt cx="820" cy="560"/>
          </a:xfrm>
        </p:grpSpPr>
        <p:sp>
          <p:nvSpPr>
            <p:cNvPr id="73748" name="Freeform 20"/>
            <p:cNvSpPr>
              <a:spLocks/>
            </p:cNvSpPr>
            <p:nvPr/>
          </p:nvSpPr>
          <p:spPr bwMode="auto">
            <a:xfrm>
              <a:off x="1515" y="2062"/>
              <a:ext cx="820" cy="343"/>
            </a:xfrm>
            <a:custGeom>
              <a:avLst/>
              <a:gdLst>
                <a:gd name="T0" fmla="*/ 409 w 820"/>
                <a:gd name="T1" fmla="*/ 0 h 343"/>
                <a:gd name="T2" fmla="*/ 467 w 820"/>
                <a:gd name="T3" fmla="*/ 2 h 343"/>
                <a:gd name="T4" fmla="*/ 520 w 820"/>
                <a:gd name="T5" fmla="*/ 8 h 343"/>
                <a:gd name="T6" fmla="*/ 573 w 820"/>
                <a:gd name="T7" fmla="*/ 16 h 343"/>
                <a:gd name="T8" fmla="*/ 623 w 820"/>
                <a:gd name="T9" fmla="*/ 26 h 343"/>
                <a:gd name="T10" fmla="*/ 670 w 820"/>
                <a:gd name="T11" fmla="*/ 40 h 343"/>
                <a:gd name="T12" fmla="*/ 710 w 820"/>
                <a:gd name="T13" fmla="*/ 56 h 343"/>
                <a:gd name="T14" fmla="*/ 745 w 820"/>
                <a:gd name="T15" fmla="*/ 73 h 343"/>
                <a:gd name="T16" fmla="*/ 775 w 820"/>
                <a:gd name="T17" fmla="*/ 93 h 343"/>
                <a:gd name="T18" fmla="*/ 797 w 820"/>
                <a:gd name="T19" fmla="*/ 115 h 343"/>
                <a:gd name="T20" fmla="*/ 812 w 820"/>
                <a:gd name="T21" fmla="*/ 138 h 343"/>
                <a:gd name="T22" fmla="*/ 820 w 820"/>
                <a:gd name="T23" fmla="*/ 160 h 343"/>
                <a:gd name="T24" fmla="*/ 820 w 820"/>
                <a:gd name="T25" fmla="*/ 184 h 343"/>
                <a:gd name="T26" fmla="*/ 812 w 820"/>
                <a:gd name="T27" fmla="*/ 207 h 343"/>
                <a:gd name="T28" fmla="*/ 797 w 820"/>
                <a:gd name="T29" fmla="*/ 229 h 343"/>
                <a:gd name="T30" fmla="*/ 775 w 820"/>
                <a:gd name="T31" fmla="*/ 251 h 343"/>
                <a:gd name="T32" fmla="*/ 745 w 820"/>
                <a:gd name="T33" fmla="*/ 271 h 343"/>
                <a:gd name="T34" fmla="*/ 710 w 820"/>
                <a:gd name="T35" fmla="*/ 290 h 343"/>
                <a:gd name="T36" fmla="*/ 670 w 820"/>
                <a:gd name="T37" fmla="*/ 306 h 343"/>
                <a:gd name="T38" fmla="*/ 623 w 820"/>
                <a:gd name="T39" fmla="*/ 318 h 343"/>
                <a:gd name="T40" fmla="*/ 573 w 820"/>
                <a:gd name="T41" fmla="*/ 330 h 343"/>
                <a:gd name="T42" fmla="*/ 520 w 820"/>
                <a:gd name="T43" fmla="*/ 338 h 343"/>
                <a:gd name="T44" fmla="*/ 467 w 820"/>
                <a:gd name="T45" fmla="*/ 341 h 343"/>
                <a:gd name="T46" fmla="*/ 409 w 820"/>
                <a:gd name="T47" fmla="*/ 343 h 343"/>
                <a:gd name="T48" fmla="*/ 354 w 820"/>
                <a:gd name="T49" fmla="*/ 341 h 343"/>
                <a:gd name="T50" fmla="*/ 299 w 820"/>
                <a:gd name="T51" fmla="*/ 338 h 343"/>
                <a:gd name="T52" fmla="*/ 245 w 820"/>
                <a:gd name="T53" fmla="*/ 330 h 343"/>
                <a:gd name="T54" fmla="*/ 196 w 820"/>
                <a:gd name="T55" fmla="*/ 318 h 343"/>
                <a:gd name="T56" fmla="*/ 150 w 820"/>
                <a:gd name="T57" fmla="*/ 306 h 343"/>
                <a:gd name="T58" fmla="*/ 109 w 820"/>
                <a:gd name="T59" fmla="*/ 290 h 343"/>
                <a:gd name="T60" fmla="*/ 73 w 820"/>
                <a:gd name="T61" fmla="*/ 271 h 343"/>
                <a:gd name="T62" fmla="*/ 44 w 820"/>
                <a:gd name="T63" fmla="*/ 251 h 343"/>
                <a:gd name="T64" fmla="*/ 22 w 820"/>
                <a:gd name="T65" fmla="*/ 229 h 343"/>
                <a:gd name="T66" fmla="*/ 6 w 820"/>
                <a:gd name="T67" fmla="*/ 207 h 343"/>
                <a:gd name="T68" fmla="*/ 0 w 820"/>
                <a:gd name="T69" fmla="*/ 184 h 343"/>
                <a:gd name="T70" fmla="*/ 0 w 820"/>
                <a:gd name="T71" fmla="*/ 160 h 343"/>
                <a:gd name="T72" fmla="*/ 6 w 820"/>
                <a:gd name="T73" fmla="*/ 138 h 343"/>
                <a:gd name="T74" fmla="*/ 22 w 820"/>
                <a:gd name="T75" fmla="*/ 115 h 343"/>
                <a:gd name="T76" fmla="*/ 44 w 820"/>
                <a:gd name="T77" fmla="*/ 93 h 343"/>
                <a:gd name="T78" fmla="*/ 73 w 820"/>
                <a:gd name="T79" fmla="*/ 73 h 343"/>
                <a:gd name="T80" fmla="*/ 109 w 820"/>
                <a:gd name="T81" fmla="*/ 56 h 343"/>
                <a:gd name="T82" fmla="*/ 150 w 820"/>
                <a:gd name="T83" fmla="*/ 40 h 343"/>
                <a:gd name="T84" fmla="*/ 196 w 820"/>
                <a:gd name="T85" fmla="*/ 26 h 343"/>
                <a:gd name="T86" fmla="*/ 245 w 820"/>
                <a:gd name="T87" fmla="*/ 16 h 343"/>
                <a:gd name="T88" fmla="*/ 299 w 820"/>
                <a:gd name="T89" fmla="*/ 8 h 343"/>
                <a:gd name="T90" fmla="*/ 354 w 820"/>
                <a:gd name="T91" fmla="*/ 2 h 343"/>
                <a:gd name="T92" fmla="*/ 409 w 820"/>
                <a:gd name="T93" fmla="*/ 0 h 34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20"/>
                <a:gd name="T142" fmla="*/ 0 h 343"/>
                <a:gd name="T143" fmla="*/ 820 w 820"/>
                <a:gd name="T144" fmla="*/ 343 h 34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20" h="343">
                  <a:moveTo>
                    <a:pt x="409" y="0"/>
                  </a:moveTo>
                  <a:lnTo>
                    <a:pt x="467" y="2"/>
                  </a:lnTo>
                  <a:lnTo>
                    <a:pt x="520" y="8"/>
                  </a:lnTo>
                  <a:lnTo>
                    <a:pt x="573" y="16"/>
                  </a:lnTo>
                  <a:lnTo>
                    <a:pt x="623" y="26"/>
                  </a:lnTo>
                  <a:lnTo>
                    <a:pt x="670" y="40"/>
                  </a:lnTo>
                  <a:lnTo>
                    <a:pt x="710" y="56"/>
                  </a:lnTo>
                  <a:lnTo>
                    <a:pt x="745" y="73"/>
                  </a:lnTo>
                  <a:lnTo>
                    <a:pt x="775" y="93"/>
                  </a:lnTo>
                  <a:lnTo>
                    <a:pt x="797" y="115"/>
                  </a:lnTo>
                  <a:lnTo>
                    <a:pt x="812" y="138"/>
                  </a:lnTo>
                  <a:lnTo>
                    <a:pt x="820" y="160"/>
                  </a:lnTo>
                  <a:lnTo>
                    <a:pt x="820" y="184"/>
                  </a:lnTo>
                  <a:lnTo>
                    <a:pt x="812" y="207"/>
                  </a:lnTo>
                  <a:lnTo>
                    <a:pt x="797" y="229"/>
                  </a:lnTo>
                  <a:lnTo>
                    <a:pt x="775" y="251"/>
                  </a:lnTo>
                  <a:lnTo>
                    <a:pt x="745" y="271"/>
                  </a:lnTo>
                  <a:lnTo>
                    <a:pt x="710" y="290"/>
                  </a:lnTo>
                  <a:lnTo>
                    <a:pt x="670" y="306"/>
                  </a:lnTo>
                  <a:lnTo>
                    <a:pt x="623" y="318"/>
                  </a:lnTo>
                  <a:lnTo>
                    <a:pt x="573" y="330"/>
                  </a:lnTo>
                  <a:lnTo>
                    <a:pt x="520" y="338"/>
                  </a:lnTo>
                  <a:lnTo>
                    <a:pt x="467" y="341"/>
                  </a:lnTo>
                  <a:lnTo>
                    <a:pt x="409" y="343"/>
                  </a:lnTo>
                  <a:lnTo>
                    <a:pt x="354" y="341"/>
                  </a:lnTo>
                  <a:lnTo>
                    <a:pt x="299" y="338"/>
                  </a:lnTo>
                  <a:lnTo>
                    <a:pt x="245" y="330"/>
                  </a:lnTo>
                  <a:lnTo>
                    <a:pt x="196" y="318"/>
                  </a:lnTo>
                  <a:lnTo>
                    <a:pt x="150" y="306"/>
                  </a:lnTo>
                  <a:lnTo>
                    <a:pt x="109" y="290"/>
                  </a:lnTo>
                  <a:lnTo>
                    <a:pt x="73" y="271"/>
                  </a:lnTo>
                  <a:lnTo>
                    <a:pt x="44" y="251"/>
                  </a:lnTo>
                  <a:lnTo>
                    <a:pt x="22" y="229"/>
                  </a:lnTo>
                  <a:lnTo>
                    <a:pt x="6" y="207"/>
                  </a:lnTo>
                  <a:lnTo>
                    <a:pt x="0" y="184"/>
                  </a:lnTo>
                  <a:lnTo>
                    <a:pt x="0" y="160"/>
                  </a:lnTo>
                  <a:lnTo>
                    <a:pt x="6" y="138"/>
                  </a:lnTo>
                  <a:lnTo>
                    <a:pt x="22" y="115"/>
                  </a:lnTo>
                  <a:lnTo>
                    <a:pt x="44" y="93"/>
                  </a:lnTo>
                  <a:lnTo>
                    <a:pt x="73" y="73"/>
                  </a:lnTo>
                  <a:lnTo>
                    <a:pt x="109" y="56"/>
                  </a:lnTo>
                  <a:lnTo>
                    <a:pt x="150" y="40"/>
                  </a:lnTo>
                  <a:lnTo>
                    <a:pt x="196" y="26"/>
                  </a:lnTo>
                  <a:lnTo>
                    <a:pt x="245" y="16"/>
                  </a:lnTo>
                  <a:lnTo>
                    <a:pt x="299" y="8"/>
                  </a:lnTo>
                  <a:lnTo>
                    <a:pt x="354" y="2"/>
                  </a:lnTo>
                  <a:lnTo>
                    <a:pt x="40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49" name="Rectangle 21"/>
            <p:cNvSpPr>
              <a:spLocks noChangeArrowheads="1"/>
            </p:cNvSpPr>
            <p:nvPr/>
          </p:nvSpPr>
          <p:spPr bwMode="auto">
            <a:xfrm>
              <a:off x="1855" y="2395"/>
              <a:ext cx="166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FF0000"/>
                  </a:solidFill>
                </a:rPr>
                <a:t>1</a:t>
              </a:r>
              <a:endParaRPr lang="en-US" alt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717550" y="2382838"/>
            <a:ext cx="1323975" cy="985837"/>
            <a:chOff x="452" y="1501"/>
            <a:chExt cx="834" cy="621"/>
          </a:xfrm>
        </p:grpSpPr>
        <p:sp>
          <p:nvSpPr>
            <p:cNvPr id="73746" name="Freeform 23"/>
            <p:cNvSpPr>
              <a:spLocks/>
            </p:cNvSpPr>
            <p:nvPr/>
          </p:nvSpPr>
          <p:spPr bwMode="auto">
            <a:xfrm>
              <a:off x="452" y="1662"/>
              <a:ext cx="834" cy="460"/>
            </a:xfrm>
            <a:custGeom>
              <a:avLst/>
              <a:gdLst>
                <a:gd name="T0" fmla="*/ 436 w 834"/>
                <a:gd name="T1" fmla="*/ 2 h 460"/>
                <a:gd name="T2" fmla="*/ 494 w 834"/>
                <a:gd name="T3" fmla="*/ 10 h 460"/>
                <a:gd name="T4" fmla="*/ 547 w 834"/>
                <a:gd name="T5" fmla="*/ 20 h 460"/>
                <a:gd name="T6" fmla="*/ 600 w 834"/>
                <a:gd name="T7" fmla="*/ 36 h 460"/>
                <a:gd name="T8" fmla="*/ 650 w 834"/>
                <a:gd name="T9" fmla="*/ 54 h 460"/>
                <a:gd name="T10" fmla="*/ 695 w 834"/>
                <a:gd name="T11" fmla="*/ 77 h 460"/>
                <a:gd name="T12" fmla="*/ 735 w 834"/>
                <a:gd name="T13" fmla="*/ 101 h 460"/>
                <a:gd name="T14" fmla="*/ 768 w 834"/>
                <a:gd name="T15" fmla="*/ 128 h 460"/>
                <a:gd name="T16" fmla="*/ 796 w 834"/>
                <a:gd name="T17" fmla="*/ 158 h 460"/>
                <a:gd name="T18" fmla="*/ 816 w 834"/>
                <a:gd name="T19" fmla="*/ 188 h 460"/>
                <a:gd name="T20" fmla="*/ 830 w 834"/>
                <a:gd name="T21" fmla="*/ 219 h 460"/>
                <a:gd name="T22" fmla="*/ 834 w 834"/>
                <a:gd name="T23" fmla="*/ 251 h 460"/>
                <a:gd name="T24" fmla="*/ 832 w 834"/>
                <a:gd name="T25" fmla="*/ 282 h 460"/>
                <a:gd name="T26" fmla="*/ 820 w 834"/>
                <a:gd name="T27" fmla="*/ 312 h 460"/>
                <a:gd name="T28" fmla="*/ 802 w 834"/>
                <a:gd name="T29" fmla="*/ 339 h 460"/>
                <a:gd name="T30" fmla="*/ 778 w 834"/>
                <a:gd name="T31" fmla="*/ 367 h 460"/>
                <a:gd name="T32" fmla="*/ 745 w 834"/>
                <a:gd name="T33" fmla="*/ 391 h 460"/>
                <a:gd name="T34" fmla="*/ 707 w 834"/>
                <a:gd name="T35" fmla="*/ 412 h 460"/>
                <a:gd name="T36" fmla="*/ 664 w 834"/>
                <a:gd name="T37" fmla="*/ 430 h 460"/>
                <a:gd name="T38" fmla="*/ 616 w 834"/>
                <a:gd name="T39" fmla="*/ 444 h 460"/>
                <a:gd name="T40" fmla="*/ 565 w 834"/>
                <a:gd name="T41" fmla="*/ 454 h 460"/>
                <a:gd name="T42" fmla="*/ 510 w 834"/>
                <a:gd name="T43" fmla="*/ 460 h 460"/>
                <a:gd name="T44" fmla="*/ 454 w 834"/>
                <a:gd name="T45" fmla="*/ 460 h 460"/>
                <a:gd name="T46" fmla="*/ 397 w 834"/>
                <a:gd name="T47" fmla="*/ 458 h 460"/>
                <a:gd name="T48" fmla="*/ 340 w 834"/>
                <a:gd name="T49" fmla="*/ 450 h 460"/>
                <a:gd name="T50" fmla="*/ 284 w 834"/>
                <a:gd name="T51" fmla="*/ 440 h 460"/>
                <a:gd name="T52" fmla="*/ 231 w 834"/>
                <a:gd name="T53" fmla="*/ 424 h 460"/>
                <a:gd name="T54" fmla="*/ 183 w 834"/>
                <a:gd name="T55" fmla="*/ 404 h 460"/>
                <a:gd name="T56" fmla="*/ 138 w 834"/>
                <a:gd name="T57" fmla="*/ 383 h 460"/>
                <a:gd name="T58" fmla="*/ 98 w 834"/>
                <a:gd name="T59" fmla="*/ 359 h 460"/>
                <a:gd name="T60" fmla="*/ 65 w 834"/>
                <a:gd name="T61" fmla="*/ 331 h 460"/>
                <a:gd name="T62" fmla="*/ 37 w 834"/>
                <a:gd name="T63" fmla="*/ 302 h 460"/>
                <a:gd name="T64" fmla="*/ 17 w 834"/>
                <a:gd name="T65" fmla="*/ 272 h 460"/>
                <a:gd name="T66" fmla="*/ 3 w 834"/>
                <a:gd name="T67" fmla="*/ 241 h 460"/>
                <a:gd name="T68" fmla="*/ 0 w 834"/>
                <a:gd name="T69" fmla="*/ 209 h 460"/>
                <a:gd name="T70" fmla="*/ 1 w 834"/>
                <a:gd name="T71" fmla="*/ 178 h 460"/>
                <a:gd name="T72" fmla="*/ 11 w 834"/>
                <a:gd name="T73" fmla="*/ 148 h 460"/>
                <a:gd name="T74" fmla="*/ 29 w 834"/>
                <a:gd name="T75" fmla="*/ 119 h 460"/>
                <a:gd name="T76" fmla="*/ 55 w 834"/>
                <a:gd name="T77" fmla="*/ 93 h 460"/>
                <a:gd name="T78" fmla="*/ 86 w 834"/>
                <a:gd name="T79" fmla="*/ 69 h 460"/>
                <a:gd name="T80" fmla="*/ 124 w 834"/>
                <a:gd name="T81" fmla="*/ 48 h 460"/>
                <a:gd name="T82" fmla="*/ 168 w 834"/>
                <a:gd name="T83" fmla="*/ 30 h 460"/>
                <a:gd name="T84" fmla="*/ 217 w 834"/>
                <a:gd name="T85" fmla="*/ 16 h 460"/>
                <a:gd name="T86" fmla="*/ 268 w 834"/>
                <a:gd name="T87" fmla="*/ 6 h 460"/>
                <a:gd name="T88" fmla="*/ 324 w 834"/>
                <a:gd name="T89" fmla="*/ 0 h 460"/>
                <a:gd name="T90" fmla="*/ 379 w 834"/>
                <a:gd name="T91" fmla="*/ 0 h 460"/>
                <a:gd name="T92" fmla="*/ 436 w 834"/>
                <a:gd name="T93" fmla="*/ 2 h 46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34"/>
                <a:gd name="T142" fmla="*/ 0 h 460"/>
                <a:gd name="T143" fmla="*/ 834 w 834"/>
                <a:gd name="T144" fmla="*/ 460 h 46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34" h="460">
                  <a:moveTo>
                    <a:pt x="436" y="2"/>
                  </a:moveTo>
                  <a:lnTo>
                    <a:pt x="494" y="10"/>
                  </a:lnTo>
                  <a:lnTo>
                    <a:pt x="547" y="20"/>
                  </a:lnTo>
                  <a:lnTo>
                    <a:pt x="600" y="36"/>
                  </a:lnTo>
                  <a:lnTo>
                    <a:pt x="650" y="54"/>
                  </a:lnTo>
                  <a:lnTo>
                    <a:pt x="695" y="77"/>
                  </a:lnTo>
                  <a:lnTo>
                    <a:pt x="735" y="101"/>
                  </a:lnTo>
                  <a:lnTo>
                    <a:pt x="768" y="128"/>
                  </a:lnTo>
                  <a:lnTo>
                    <a:pt x="796" y="158"/>
                  </a:lnTo>
                  <a:lnTo>
                    <a:pt x="816" y="188"/>
                  </a:lnTo>
                  <a:lnTo>
                    <a:pt x="830" y="219"/>
                  </a:lnTo>
                  <a:lnTo>
                    <a:pt x="834" y="251"/>
                  </a:lnTo>
                  <a:lnTo>
                    <a:pt x="832" y="282"/>
                  </a:lnTo>
                  <a:lnTo>
                    <a:pt x="820" y="312"/>
                  </a:lnTo>
                  <a:lnTo>
                    <a:pt x="802" y="339"/>
                  </a:lnTo>
                  <a:lnTo>
                    <a:pt x="778" y="367"/>
                  </a:lnTo>
                  <a:lnTo>
                    <a:pt x="745" y="391"/>
                  </a:lnTo>
                  <a:lnTo>
                    <a:pt x="707" y="412"/>
                  </a:lnTo>
                  <a:lnTo>
                    <a:pt x="664" y="430"/>
                  </a:lnTo>
                  <a:lnTo>
                    <a:pt x="616" y="444"/>
                  </a:lnTo>
                  <a:lnTo>
                    <a:pt x="565" y="454"/>
                  </a:lnTo>
                  <a:lnTo>
                    <a:pt x="510" y="460"/>
                  </a:lnTo>
                  <a:lnTo>
                    <a:pt x="454" y="460"/>
                  </a:lnTo>
                  <a:lnTo>
                    <a:pt x="397" y="458"/>
                  </a:lnTo>
                  <a:lnTo>
                    <a:pt x="340" y="450"/>
                  </a:lnTo>
                  <a:lnTo>
                    <a:pt x="284" y="440"/>
                  </a:lnTo>
                  <a:lnTo>
                    <a:pt x="231" y="424"/>
                  </a:lnTo>
                  <a:lnTo>
                    <a:pt x="183" y="404"/>
                  </a:lnTo>
                  <a:lnTo>
                    <a:pt x="138" y="383"/>
                  </a:lnTo>
                  <a:lnTo>
                    <a:pt x="98" y="359"/>
                  </a:lnTo>
                  <a:lnTo>
                    <a:pt x="65" y="331"/>
                  </a:lnTo>
                  <a:lnTo>
                    <a:pt x="37" y="302"/>
                  </a:lnTo>
                  <a:lnTo>
                    <a:pt x="17" y="272"/>
                  </a:lnTo>
                  <a:lnTo>
                    <a:pt x="3" y="241"/>
                  </a:lnTo>
                  <a:lnTo>
                    <a:pt x="0" y="209"/>
                  </a:lnTo>
                  <a:lnTo>
                    <a:pt x="1" y="178"/>
                  </a:lnTo>
                  <a:lnTo>
                    <a:pt x="11" y="148"/>
                  </a:lnTo>
                  <a:lnTo>
                    <a:pt x="29" y="119"/>
                  </a:lnTo>
                  <a:lnTo>
                    <a:pt x="55" y="93"/>
                  </a:lnTo>
                  <a:lnTo>
                    <a:pt x="86" y="69"/>
                  </a:lnTo>
                  <a:lnTo>
                    <a:pt x="124" y="48"/>
                  </a:lnTo>
                  <a:lnTo>
                    <a:pt x="168" y="30"/>
                  </a:lnTo>
                  <a:lnTo>
                    <a:pt x="217" y="16"/>
                  </a:lnTo>
                  <a:lnTo>
                    <a:pt x="268" y="6"/>
                  </a:lnTo>
                  <a:lnTo>
                    <a:pt x="324" y="0"/>
                  </a:lnTo>
                  <a:lnTo>
                    <a:pt x="379" y="0"/>
                  </a:lnTo>
                  <a:lnTo>
                    <a:pt x="436" y="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47" name="Rectangle 24"/>
            <p:cNvSpPr>
              <a:spLocks noChangeArrowheads="1"/>
            </p:cNvSpPr>
            <p:nvPr/>
          </p:nvSpPr>
          <p:spPr bwMode="auto">
            <a:xfrm>
              <a:off x="944" y="1501"/>
              <a:ext cx="166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FF0000"/>
                  </a:solidFill>
                </a:rPr>
                <a:t>2</a:t>
              </a:r>
              <a:endParaRPr lang="en-US" alt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403225" y="1622425"/>
            <a:ext cx="3659188" cy="3460750"/>
            <a:chOff x="254" y="1022"/>
            <a:chExt cx="2305" cy="2180"/>
          </a:xfrm>
        </p:grpSpPr>
        <p:sp>
          <p:nvSpPr>
            <p:cNvPr id="73744" name="Rectangle 26"/>
            <p:cNvSpPr>
              <a:spLocks noChangeArrowheads="1"/>
            </p:cNvSpPr>
            <p:nvPr/>
          </p:nvSpPr>
          <p:spPr bwMode="auto">
            <a:xfrm>
              <a:off x="564" y="1148"/>
              <a:ext cx="166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FF0000"/>
                  </a:solidFill>
                </a:rPr>
                <a:t>5</a:t>
              </a:r>
              <a:endParaRPr lang="en-US" altLang="en-US"/>
            </a:p>
          </p:txBody>
        </p:sp>
        <p:sp>
          <p:nvSpPr>
            <p:cNvPr id="73745" name="Freeform 27"/>
            <p:cNvSpPr>
              <a:spLocks/>
            </p:cNvSpPr>
            <p:nvPr/>
          </p:nvSpPr>
          <p:spPr bwMode="auto">
            <a:xfrm>
              <a:off x="254" y="1022"/>
              <a:ext cx="2305" cy="2180"/>
            </a:xfrm>
            <a:custGeom>
              <a:avLst/>
              <a:gdLst>
                <a:gd name="T0" fmla="*/ 1245 w 2305"/>
                <a:gd name="T1" fmla="*/ 4 h 2180"/>
                <a:gd name="T2" fmla="*/ 1433 w 2305"/>
                <a:gd name="T3" fmla="*/ 33 h 2180"/>
                <a:gd name="T4" fmla="*/ 1615 w 2305"/>
                <a:gd name="T5" fmla="*/ 90 h 2180"/>
                <a:gd name="T6" fmla="*/ 1781 w 2305"/>
                <a:gd name="T7" fmla="*/ 175 h 2180"/>
                <a:gd name="T8" fmla="*/ 1931 w 2305"/>
                <a:gd name="T9" fmla="*/ 286 h 2180"/>
                <a:gd name="T10" fmla="*/ 2062 w 2305"/>
                <a:gd name="T11" fmla="*/ 420 h 2180"/>
                <a:gd name="T12" fmla="*/ 2166 w 2305"/>
                <a:gd name="T13" fmla="*/ 569 h 2180"/>
                <a:gd name="T14" fmla="*/ 2242 w 2305"/>
                <a:gd name="T15" fmla="*/ 735 h 2180"/>
                <a:gd name="T16" fmla="*/ 2289 w 2305"/>
                <a:gd name="T17" fmla="*/ 908 h 2180"/>
                <a:gd name="T18" fmla="*/ 2305 w 2305"/>
                <a:gd name="T19" fmla="*/ 1088 h 2180"/>
                <a:gd name="T20" fmla="*/ 2289 w 2305"/>
                <a:gd name="T21" fmla="*/ 1267 h 2180"/>
                <a:gd name="T22" fmla="*/ 2243 w 2305"/>
                <a:gd name="T23" fmla="*/ 1443 h 2180"/>
                <a:gd name="T24" fmla="*/ 2166 w 2305"/>
                <a:gd name="T25" fmla="*/ 1606 h 2180"/>
                <a:gd name="T26" fmla="*/ 2064 w 2305"/>
                <a:gd name="T27" fmla="*/ 1758 h 2180"/>
                <a:gd name="T28" fmla="*/ 1935 w 2305"/>
                <a:gd name="T29" fmla="*/ 1890 h 2180"/>
                <a:gd name="T30" fmla="*/ 1785 w 2305"/>
                <a:gd name="T31" fmla="*/ 2002 h 2180"/>
                <a:gd name="T32" fmla="*/ 1617 w 2305"/>
                <a:gd name="T33" fmla="*/ 2087 h 2180"/>
                <a:gd name="T34" fmla="*/ 1437 w 2305"/>
                <a:gd name="T35" fmla="*/ 2146 h 2180"/>
                <a:gd name="T36" fmla="*/ 1249 w 2305"/>
                <a:gd name="T37" fmla="*/ 2176 h 2180"/>
                <a:gd name="T38" fmla="*/ 1059 w 2305"/>
                <a:gd name="T39" fmla="*/ 2176 h 2180"/>
                <a:gd name="T40" fmla="*/ 872 w 2305"/>
                <a:gd name="T41" fmla="*/ 2148 h 2180"/>
                <a:gd name="T42" fmla="*/ 692 w 2305"/>
                <a:gd name="T43" fmla="*/ 2089 h 2180"/>
                <a:gd name="T44" fmla="*/ 524 w 2305"/>
                <a:gd name="T45" fmla="*/ 2004 h 2180"/>
                <a:gd name="T46" fmla="*/ 373 w 2305"/>
                <a:gd name="T47" fmla="*/ 1894 h 2180"/>
                <a:gd name="T48" fmla="*/ 245 w 2305"/>
                <a:gd name="T49" fmla="*/ 1762 h 2180"/>
                <a:gd name="T50" fmla="*/ 140 w 2305"/>
                <a:gd name="T51" fmla="*/ 1610 h 2180"/>
                <a:gd name="T52" fmla="*/ 63 w 2305"/>
                <a:gd name="T53" fmla="*/ 1447 h 2180"/>
                <a:gd name="T54" fmla="*/ 16 w 2305"/>
                <a:gd name="T55" fmla="*/ 1271 h 2180"/>
                <a:gd name="T56" fmla="*/ 0 w 2305"/>
                <a:gd name="T57" fmla="*/ 1092 h 2180"/>
                <a:gd name="T58" fmla="*/ 16 w 2305"/>
                <a:gd name="T59" fmla="*/ 912 h 2180"/>
                <a:gd name="T60" fmla="*/ 63 w 2305"/>
                <a:gd name="T61" fmla="*/ 737 h 2180"/>
                <a:gd name="T62" fmla="*/ 138 w 2305"/>
                <a:gd name="T63" fmla="*/ 573 h 2180"/>
                <a:gd name="T64" fmla="*/ 243 w 2305"/>
                <a:gd name="T65" fmla="*/ 422 h 2180"/>
                <a:gd name="T66" fmla="*/ 371 w 2305"/>
                <a:gd name="T67" fmla="*/ 290 h 2180"/>
                <a:gd name="T68" fmla="*/ 522 w 2305"/>
                <a:gd name="T69" fmla="*/ 179 h 2180"/>
                <a:gd name="T70" fmla="*/ 688 w 2305"/>
                <a:gd name="T71" fmla="*/ 92 h 2180"/>
                <a:gd name="T72" fmla="*/ 868 w 2305"/>
                <a:gd name="T73" fmla="*/ 33 h 2180"/>
                <a:gd name="T74" fmla="*/ 1055 w 2305"/>
                <a:gd name="T75" fmla="*/ 4 h 218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05"/>
                <a:gd name="T115" fmla="*/ 0 h 2180"/>
                <a:gd name="T116" fmla="*/ 2305 w 2305"/>
                <a:gd name="T117" fmla="*/ 2180 h 218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05" h="2180">
                  <a:moveTo>
                    <a:pt x="1150" y="0"/>
                  </a:moveTo>
                  <a:lnTo>
                    <a:pt x="1245" y="4"/>
                  </a:lnTo>
                  <a:lnTo>
                    <a:pt x="1340" y="14"/>
                  </a:lnTo>
                  <a:lnTo>
                    <a:pt x="1433" y="33"/>
                  </a:lnTo>
                  <a:lnTo>
                    <a:pt x="1526" y="59"/>
                  </a:lnTo>
                  <a:lnTo>
                    <a:pt x="1615" y="90"/>
                  </a:lnTo>
                  <a:lnTo>
                    <a:pt x="1700" y="130"/>
                  </a:lnTo>
                  <a:lnTo>
                    <a:pt x="1781" y="175"/>
                  </a:lnTo>
                  <a:lnTo>
                    <a:pt x="1860" y="228"/>
                  </a:lnTo>
                  <a:lnTo>
                    <a:pt x="1931" y="286"/>
                  </a:lnTo>
                  <a:lnTo>
                    <a:pt x="2000" y="351"/>
                  </a:lnTo>
                  <a:lnTo>
                    <a:pt x="2062" y="420"/>
                  </a:lnTo>
                  <a:lnTo>
                    <a:pt x="2117" y="493"/>
                  </a:lnTo>
                  <a:lnTo>
                    <a:pt x="2166" y="569"/>
                  </a:lnTo>
                  <a:lnTo>
                    <a:pt x="2208" y="650"/>
                  </a:lnTo>
                  <a:lnTo>
                    <a:pt x="2242" y="735"/>
                  </a:lnTo>
                  <a:lnTo>
                    <a:pt x="2269" y="820"/>
                  </a:lnTo>
                  <a:lnTo>
                    <a:pt x="2289" y="908"/>
                  </a:lnTo>
                  <a:lnTo>
                    <a:pt x="2301" y="997"/>
                  </a:lnTo>
                  <a:lnTo>
                    <a:pt x="2305" y="1088"/>
                  </a:lnTo>
                  <a:lnTo>
                    <a:pt x="2301" y="1178"/>
                  </a:lnTo>
                  <a:lnTo>
                    <a:pt x="2289" y="1267"/>
                  </a:lnTo>
                  <a:lnTo>
                    <a:pt x="2271" y="1356"/>
                  </a:lnTo>
                  <a:lnTo>
                    <a:pt x="2243" y="1443"/>
                  </a:lnTo>
                  <a:lnTo>
                    <a:pt x="2210" y="1525"/>
                  </a:lnTo>
                  <a:lnTo>
                    <a:pt x="2166" y="1606"/>
                  </a:lnTo>
                  <a:lnTo>
                    <a:pt x="2119" y="1685"/>
                  </a:lnTo>
                  <a:lnTo>
                    <a:pt x="2064" y="1758"/>
                  </a:lnTo>
                  <a:lnTo>
                    <a:pt x="2002" y="1827"/>
                  </a:lnTo>
                  <a:lnTo>
                    <a:pt x="1935" y="1890"/>
                  </a:lnTo>
                  <a:lnTo>
                    <a:pt x="1862" y="1949"/>
                  </a:lnTo>
                  <a:lnTo>
                    <a:pt x="1785" y="2002"/>
                  </a:lnTo>
                  <a:lnTo>
                    <a:pt x="1704" y="2048"/>
                  </a:lnTo>
                  <a:lnTo>
                    <a:pt x="1617" y="2087"/>
                  </a:lnTo>
                  <a:lnTo>
                    <a:pt x="1528" y="2121"/>
                  </a:lnTo>
                  <a:lnTo>
                    <a:pt x="1437" y="2146"/>
                  </a:lnTo>
                  <a:lnTo>
                    <a:pt x="1344" y="2164"/>
                  </a:lnTo>
                  <a:lnTo>
                    <a:pt x="1249" y="2176"/>
                  </a:lnTo>
                  <a:lnTo>
                    <a:pt x="1154" y="2180"/>
                  </a:lnTo>
                  <a:lnTo>
                    <a:pt x="1059" y="2176"/>
                  </a:lnTo>
                  <a:lnTo>
                    <a:pt x="965" y="2166"/>
                  </a:lnTo>
                  <a:lnTo>
                    <a:pt x="872" y="2148"/>
                  </a:lnTo>
                  <a:lnTo>
                    <a:pt x="781" y="2123"/>
                  </a:lnTo>
                  <a:lnTo>
                    <a:pt x="692" y="2089"/>
                  </a:lnTo>
                  <a:lnTo>
                    <a:pt x="607" y="2050"/>
                  </a:lnTo>
                  <a:lnTo>
                    <a:pt x="524" y="2004"/>
                  </a:lnTo>
                  <a:lnTo>
                    <a:pt x="447" y="1951"/>
                  </a:lnTo>
                  <a:lnTo>
                    <a:pt x="373" y="1894"/>
                  </a:lnTo>
                  <a:lnTo>
                    <a:pt x="306" y="1829"/>
                  </a:lnTo>
                  <a:lnTo>
                    <a:pt x="245" y="1762"/>
                  </a:lnTo>
                  <a:lnTo>
                    <a:pt x="190" y="1687"/>
                  </a:lnTo>
                  <a:lnTo>
                    <a:pt x="140" y="1610"/>
                  </a:lnTo>
                  <a:lnTo>
                    <a:pt x="99" y="1529"/>
                  </a:lnTo>
                  <a:lnTo>
                    <a:pt x="63" y="1447"/>
                  </a:lnTo>
                  <a:lnTo>
                    <a:pt x="35" y="1360"/>
                  </a:lnTo>
                  <a:lnTo>
                    <a:pt x="16" y="1271"/>
                  </a:lnTo>
                  <a:lnTo>
                    <a:pt x="4" y="1182"/>
                  </a:lnTo>
                  <a:lnTo>
                    <a:pt x="0" y="1092"/>
                  </a:lnTo>
                  <a:lnTo>
                    <a:pt x="4" y="1001"/>
                  </a:lnTo>
                  <a:lnTo>
                    <a:pt x="16" y="912"/>
                  </a:lnTo>
                  <a:lnTo>
                    <a:pt x="35" y="824"/>
                  </a:lnTo>
                  <a:lnTo>
                    <a:pt x="63" y="737"/>
                  </a:lnTo>
                  <a:lnTo>
                    <a:pt x="97" y="654"/>
                  </a:lnTo>
                  <a:lnTo>
                    <a:pt x="138" y="573"/>
                  </a:lnTo>
                  <a:lnTo>
                    <a:pt x="188" y="495"/>
                  </a:lnTo>
                  <a:lnTo>
                    <a:pt x="243" y="422"/>
                  </a:lnTo>
                  <a:lnTo>
                    <a:pt x="304" y="353"/>
                  </a:lnTo>
                  <a:lnTo>
                    <a:pt x="371" y="290"/>
                  </a:lnTo>
                  <a:lnTo>
                    <a:pt x="443" y="230"/>
                  </a:lnTo>
                  <a:lnTo>
                    <a:pt x="522" y="179"/>
                  </a:lnTo>
                  <a:lnTo>
                    <a:pt x="603" y="132"/>
                  </a:lnTo>
                  <a:lnTo>
                    <a:pt x="688" y="92"/>
                  </a:lnTo>
                  <a:lnTo>
                    <a:pt x="777" y="59"/>
                  </a:lnTo>
                  <a:lnTo>
                    <a:pt x="868" y="33"/>
                  </a:lnTo>
                  <a:lnTo>
                    <a:pt x="961" y="16"/>
                  </a:lnTo>
                  <a:lnTo>
                    <a:pt x="1055" y="4"/>
                  </a:lnTo>
                  <a:lnTo>
                    <a:pt x="11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1931988" y="3101975"/>
            <a:ext cx="1800225" cy="1720850"/>
            <a:chOff x="1217" y="1954"/>
            <a:chExt cx="1134" cy="1084"/>
          </a:xfrm>
        </p:grpSpPr>
        <p:sp>
          <p:nvSpPr>
            <p:cNvPr id="73742" name="Rectangle 29"/>
            <p:cNvSpPr>
              <a:spLocks noChangeArrowheads="1"/>
            </p:cNvSpPr>
            <p:nvPr/>
          </p:nvSpPr>
          <p:spPr bwMode="auto">
            <a:xfrm>
              <a:off x="1665" y="2811"/>
              <a:ext cx="166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FF0000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73743" name="Freeform 30"/>
            <p:cNvSpPr>
              <a:spLocks/>
            </p:cNvSpPr>
            <p:nvPr/>
          </p:nvSpPr>
          <p:spPr bwMode="auto">
            <a:xfrm>
              <a:off x="1217" y="1954"/>
              <a:ext cx="1134" cy="909"/>
            </a:xfrm>
            <a:custGeom>
              <a:avLst/>
              <a:gdLst>
                <a:gd name="T0" fmla="*/ 371 w 1134"/>
                <a:gd name="T1" fmla="*/ 142 h 909"/>
                <a:gd name="T2" fmla="*/ 430 w 1134"/>
                <a:gd name="T3" fmla="*/ 108 h 909"/>
                <a:gd name="T4" fmla="*/ 492 w 1134"/>
                <a:gd name="T5" fmla="*/ 79 h 909"/>
                <a:gd name="T6" fmla="*/ 551 w 1134"/>
                <a:gd name="T7" fmla="*/ 53 h 909"/>
                <a:gd name="T8" fmla="*/ 614 w 1134"/>
                <a:gd name="T9" fmla="*/ 32 h 909"/>
                <a:gd name="T10" fmla="*/ 674 w 1134"/>
                <a:gd name="T11" fmla="*/ 16 h 909"/>
                <a:gd name="T12" fmla="*/ 735 w 1134"/>
                <a:gd name="T13" fmla="*/ 6 h 909"/>
                <a:gd name="T14" fmla="*/ 792 w 1134"/>
                <a:gd name="T15" fmla="*/ 0 h 909"/>
                <a:gd name="T16" fmla="*/ 848 w 1134"/>
                <a:gd name="T17" fmla="*/ 0 h 909"/>
                <a:gd name="T18" fmla="*/ 899 w 1134"/>
                <a:gd name="T19" fmla="*/ 4 h 909"/>
                <a:gd name="T20" fmla="*/ 946 w 1134"/>
                <a:gd name="T21" fmla="*/ 14 h 909"/>
                <a:gd name="T22" fmla="*/ 990 w 1134"/>
                <a:gd name="T23" fmla="*/ 30 h 909"/>
                <a:gd name="T24" fmla="*/ 1027 w 1134"/>
                <a:gd name="T25" fmla="*/ 51 h 909"/>
                <a:gd name="T26" fmla="*/ 1061 w 1134"/>
                <a:gd name="T27" fmla="*/ 77 h 909"/>
                <a:gd name="T28" fmla="*/ 1089 w 1134"/>
                <a:gd name="T29" fmla="*/ 107 h 909"/>
                <a:gd name="T30" fmla="*/ 1110 w 1134"/>
                <a:gd name="T31" fmla="*/ 140 h 909"/>
                <a:gd name="T32" fmla="*/ 1124 w 1134"/>
                <a:gd name="T33" fmla="*/ 177 h 909"/>
                <a:gd name="T34" fmla="*/ 1132 w 1134"/>
                <a:gd name="T35" fmla="*/ 217 h 909"/>
                <a:gd name="T36" fmla="*/ 1134 w 1134"/>
                <a:gd name="T37" fmla="*/ 260 h 909"/>
                <a:gd name="T38" fmla="*/ 1128 w 1134"/>
                <a:gd name="T39" fmla="*/ 308 h 909"/>
                <a:gd name="T40" fmla="*/ 1118 w 1134"/>
                <a:gd name="T41" fmla="*/ 355 h 909"/>
                <a:gd name="T42" fmla="*/ 1099 w 1134"/>
                <a:gd name="T43" fmla="*/ 402 h 909"/>
                <a:gd name="T44" fmla="*/ 1075 w 1134"/>
                <a:gd name="T45" fmla="*/ 451 h 909"/>
                <a:gd name="T46" fmla="*/ 1045 w 1134"/>
                <a:gd name="T47" fmla="*/ 501 h 909"/>
                <a:gd name="T48" fmla="*/ 1010 w 1134"/>
                <a:gd name="T49" fmla="*/ 550 h 909"/>
                <a:gd name="T50" fmla="*/ 968 w 1134"/>
                <a:gd name="T51" fmla="*/ 597 h 909"/>
                <a:gd name="T52" fmla="*/ 923 w 1134"/>
                <a:gd name="T53" fmla="*/ 643 h 909"/>
                <a:gd name="T54" fmla="*/ 871 w 1134"/>
                <a:gd name="T55" fmla="*/ 688 h 909"/>
                <a:gd name="T56" fmla="*/ 818 w 1134"/>
                <a:gd name="T57" fmla="*/ 727 h 909"/>
                <a:gd name="T58" fmla="*/ 763 w 1134"/>
                <a:gd name="T59" fmla="*/ 765 h 909"/>
                <a:gd name="T60" fmla="*/ 703 w 1134"/>
                <a:gd name="T61" fmla="*/ 800 h 909"/>
                <a:gd name="T62" fmla="*/ 644 w 1134"/>
                <a:gd name="T63" fmla="*/ 830 h 909"/>
                <a:gd name="T64" fmla="*/ 583 w 1134"/>
                <a:gd name="T65" fmla="*/ 855 h 909"/>
                <a:gd name="T66" fmla="*/ 519 w 1134"/>
                <a:gd name="T67" fmla="*/ 877 h 909"/>
                <a:gd name="T68" fmla="*/ 460 w 1134"/>
                <a:gd name="T69" fmla="*/ 893 h 909"/>
                <a:gd name="T70" fmla="*/ 401 w 1134"/>
                <a:gd name="T71" fmla="*/ 903 h 909"/>
                <a:gd name="T72" fmla="*/ 342 w 1134"/>
                <a:gd name="T73" fmla="*/ 909 h 909"/>
                <a:gd name="T74" fmla="*/ 286 w 1134"/>
                <a:gd name="T75" fmla="*/ 909 h 909"/>
                <a:gd name="T76" fmla="*/ 235 w 1134"/>
                <a:gd name="T77" fmla="*/ 905 h 909"/>
                <a:gd name="T78" fmla="*/ 187 w 1134"/>
                <a:gd name="T79" fmla="*/ 893 h 909"/>
                <a:gd name="T80" fmla="*/ 144 w 1134"/>
                <a:gd name="T81" fmla="*/ 877 h 909"/>
                <a:gd name="T82" fmla="*/ 106 w 1134"/>
                <a:gd name="T83" fmla="*/ 857 h 909"/>
                <a:gd name="T84" fmla="*/ 73 w 1134"/>
                <a:gd name="T85" fmla="*/ 832 h 909"/>
                <a:gd name="T86" fmla="*/ 45 w 1134"/>
                <a:gd name="T87" fmla="*/ 802 h 909"/>
                <a:gd name="T88" fmla="*/ 23 w 1134"/>
                <a:gd name="T89" fmla="*/ 769 h 909"/>
                <a:gd name="T90" fmla="*/ 9 w 1134"/>
                <a:gd name="T91" fmla="*/ 731 h 909"/>
                <a:gd name="T92" fmla="*/ 2 w 1134"/>
                <a:gd name="T93" fmla="*/ 690 h 909"/>
                <a:gd name="T94" fmla="*/ 0 w 1134"/>
                <a:gd name="T95" fmla="*/ 647 h 909"/>
                <a:gd name="T96" fmla="*/ 5 w 1134"/>
                <a:gd name="T97" fmla="*/ 601 h 909"/>
                <a:gd name="T98" fmla="*/ 15 w 1134"/>
                <a:gd name="T99" fmla="*/ 554 h 909"/>
                <a:gd name="T100" fmla="*/ 35 w 1134"/>
                <a:gd name="T101" fmla="*/ 505 h 909"/>
                <a:gd name="T102" fmla="*/ 59 w 1134"/>
                <a:gd name="T103" fmla="*/ 455 h 909"/>
                <a:gd name="T104" fmla="*/ 88 w 1134"/>
                <a:gd name="T105" fmla="*/ 406 h 909"/>
                <a:gd name="T106" fmla="*/ 124 w 1134"/>
                <a:gd name="T107" fmla="*/ 359 h 909"/>
                <a:gd name="T108" fmla="*/ 166 w 1134"/>
                <a:gd name="T109" fmla="*/ 311 h 909"/>
                <a:gd name="T110" fmla="*/ 211 w 1134"/>
                <a:gd name="T111" fmla="*/ 264 h 909"/>
                <a:gd name="T112" fmla="*/ 262 w 1134"/>
                <a:gd name="T113" fmla="*/ 221 h 909"/>
                <a:gd name="T114" fmla="*/ 316 w 1134"/>
                <a:gd name="T115" fmla="*/ 179 h 909"/>
                <a:gd name="T116" fmla="*/ 371 w 1134"/>
                <a:gd name="T117" fmla="*/ 142 h 90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34"/>
                <a:gd name="T178" fmla="*/ 0 h 909"/>
                <a:gd name="T179" fmla="*/ 1134 w 1134"/>
                <a:gd name="T180" fmla="*/ 909 h 90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34" h="909">
                  <a:moveTo>
                    <a:pt x="371" y="142"/>
                  </a:moveTo>
                  <a:lnTo>
                    <a:pt x="430" y="108"/>
                  </a:lnTo>
                  <a:lnTo>
                    <a:pt x="492" y="79"/>
                  </a:lnTo>
                  <a:lnTo>
                    <a:pt x="551" y="53"/>
                  </a:lnTo>
                  <a:lnTo>
                    <a:pt x="614" y="32"/>
                  </a:lnTo>
                  <a:lnTo>
                    <a:pt x="674" y="16"/>
                  </a:lnTo>
                  <a:lnTo>
                    <a:pt x="735" y="6"/>
                  </a:lnTo>
                  <a:lnTo>
                    <a:pt x="792" y="0"/>
                  </a:lnTo>
                  <a:lnTo>
                    <a:pt x="848" y="0"/>
                  </a:lnTo>
                  <a:lnTo>
                    <a:pt x="899" y="4"/>
                  </a:lnTo>
                  <a:lnTo>
                    <a:pt x="946" y="14"/>
                  </a:lnTo>
                  <a:lnTo>
                    <a:pt x="990" y="30"/>
                  </a:lnTo>
                  <a:lnTo>
                    <a:pt x="1027" y="51"/>
                  </a:lnTo>
                  <a:lnTo>
                    <a:pt x="1061" y="77"/>
                  </a:lnTo>
                  <a:lnTo>
                    <a:pt x="1089" y="107"/>
                  </a:lnTo>
                  <a:lnTo>
                    <a:pt x="1110" y="140"/>
                  </a:lnTo>
                  <a:lnTo>
                    <a:pt x="1124" y="177"/>
                  </a:lnTo>
                  <a:lnTo>
                    <a:pt x="1132" y="217"/>
                  </a:lnTo>
                  <a:lnTo>
                    <a:pt x="1134" y="260"/>
                  </a:lnTo>
                  <a:lnTo>
                    <a:pt x="1128" y="308"/>
                  </a:lnTo>
                  <a:lnTo>
                    <a:pt x="1118" y="355"/>
                  </a:lnTo>
                  <a:lnTo>
                    <a:pt x="1099" y="402"/>
                  </a:lnTo>
                  <a:lnTo>
                    <a:pt x="1075" y="451"/>
                  </a:lnTo>
                  <a:lnTo>
                    <a:pt x="1045" y="501"/>
                  </a:lnTo>
                  <a:lnTo>
                    <a:pt x="1010" y="550"/>
                  </a:lnTo>
                  <a:lnTo>
                    <a:pt x="968" y="597"/>
                  </a:lnTo>
                  <a:lnTo>
                    <a:pt x="923" y="643"/>
                  </a:lnTo>
                  <a:lnTo>
                    <a:pt x="871" y="688"/>
                  </a:lnTo>
                  <a:lnTo>
                    <a:pt x="818" y="727"/>
                  </a:lnTo>
                  <a:lnTo>
                    <a:pt x="763" y="765"/>
                  </a:lnTo>
                  <a:lnTo>
                    <a:pt x="703" y="800"/>
                  </a:lnTo>
                  <a:lnTo>
                    <a:pt x="644" y="830"/>
                  </a:lnTo>
                  <a:lnTo>
                    <a:pt x="583" y="855"/>
                  </a:lnTo>
                  <a:lnTo>
                    <a:pt x="519" y="877"/>
                  </a:lnTo>
                  <a:lnTo>
                    <a:pt x="460" y="893"/>
                  </a:lnTo>
                  <a:lnTo>
                    <a:pt x="401" y="903"/>
                  </a:lnTo>
                  <a:lnTo>
                    <a:pt x="342" y="909"/>
                  </a:lnTo>
                  <a:lnTo>
                    <a:pt x="286" y="909"/>
                  </a:lnTo>
                  <a:lnTo>
                    <a:pt x="235" y="905"/>
                  </a:lnTo>
                  <a:lnTo>
                    <a:pt x="187" y="893"/>
                  </a:lnTo>
                  <a:lnTo>
                    <a:pt x="144" y="877"/>
                  </a:lnTo>
                  <a:lnTo>
                    <a:pt x="106" y="857"/>
                  </a:lnTo>
                  <a:lnTo>
                    <a:pt x="73" y="832"/>
                  </a:lnTo>
                  <a:lnTo>
                    <a:pt x="45" y="802"/>
                  </a:lnTo>
                  <a:lnTo>
                    <a:pt x="23" y="769"/>
                  </a:lnTo>
                  <a:lnTo>
                    <a:pt x="9" y="731"/>
                  </a:lnTo>
                  <a:lnTo>
                    <a:pt x="2" y="690"/>
                  </a:lnTo>
                  <a:lnTo>
                    <a:pt x="0" y="647"/>
                  </a:lnTo>
                  <a:lnTo>
                    <a:pt x="5" y="601"/>
                  </a:lnTo>
                  <a:lnTo>
                    <a:pt x="15" y="554"/>
                  </a:lnTo>
                  <a:lnTo>
                    <a:pt x="35" y="505"/>
                  </a:lnTo>
                  <a:lnTo>
                    <a:pt x="59" y="455"/>
                  </a:lnTo>
                  <a:lnTo>
                    <a:pt x="88" y="406"/>
                  </a:lnTo>
                  <a:lnTo>
                    <a:pt x="124" y="359"/>
                  </a:lnTo>
                  <a:lnTo>
                    <a:pt x="166" y="311"/>
                  </a:lnTo>
                  <a:lnTo>
                    <a:pt x="211" y="264"/>
                  </a:lnTo>
                  <a:lnTo>
                    <a:pt x="262" y="221"/>
                  </a:lnTo>
                  <a:lnTo>
                    <a:pt x="316" y="179"/>
                  </a:lnTo>
                  <a:lnTo>
                    <a:pt x="371" y="14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893888" y="1922463"/>
            <a:ext cx="1933575" cy="3097212"/>
            <a:chOff x="1193" y="1211"/>
            <a:chExt cx="1218" cy="1951"/>
          </a:xfrm>
        </p:grpSpPr>
        <p:sp>
          <p:nvSpPr>
            <p:cNvPr id="73740" name="Rectangle 32"/>
            <p:cNvSpPr>
              <a:spLocks noChangeArrowheads="1"/>
            </p:cNvSpPr>
            <p:nvPr/>
          </p:nvSpPr>
          <p:spPr bwMode="auto">
            <a:xfrm>
              <a:off x="1602" y="1211"/>
              <a:ext cx="166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FF0000"/>
                  </a:solidFill>
                </a:rPr>
                <a:t>4</a:t>
              </a:r>
              <a:endParaRPr lang="en-US" altLang="en-US"/>
            </a:p>
          </p:txBody>
        </p:sp>
        <p:sp>
          <p:nvSpPr>
            <p:cNvPr id="73741" name="Freeform 33"/>
            <p:cNvSpPr>
              <a:spLocks/>
            </p:cNvSpPr>
            <p:nvPr/>
          </p:nvSpPr>
          <p:spPr bwMode="auto">
            <a:xfrm>
              <a:off x="1193" y="1246"/>
              <a:ext cx="1218" cy="1916"/>
            </a:xfrm>
            <a:custGeom>
              <a:avLst/>
              <a:gdLst>
                <a:gd name="T0" fmla="*/ 87 w 1218"/>
                <a:gd name="T1" fmla="*/ 724 h 1916"/>
                <a:gd name="T2" fmla="*/ 148 w 1218"/>
                <a:gd name="T3" fmla="*/ 566 h 1916"/>
                <a:gd name="T4" fmla="*/ 225 w 1218"/>
                <a:gd name="T5" fmla="*/ 420 h 1916"/>
                <a:gd name="T6" fmla="*/ 312 w 1218"/>
                <a:gd name="T7" fmla="*/ 290 h 1916"/>
                <a:gd name="T8" fmla="*/ 409 w 1218"/>
                <a:gd name="T9" fmla="*/ 182 h 1916"/>
                <a:gd name="T10" fmla="*/ 514 w 1218"/>
                <a:gd name="T11" fmla="*/ 97 h 1916"/>
                <a:gd name="T12" fmla="*/ 619 w 1218"/>
                <a:gd name="T13" fmla="*/ 38 h 1916"/>
                <a:gd name="T14" fmla="*/ 725 w 1218"/>
                <a:gd name="T15" fmla="*/ 6 h 1916"/>
                <a:gd name="T16" fmla="*/ 826 w 1218"/>
                <a:gd name="T17" fmla="*/ 4 h 1916"/>
                <a:gd name="T18" fmla="*/ 923 w 1218"/>
                <a:gd name="T19" fmla="*/ 30 h 1916"/>
                <a:gd name="T20" fmla="*/ 1008 w 1218"/>
                <a:gd name="T21" fmla="*/ 85 h 1916"/>
                <a:gd name="T22" fmla="*/ 1081 w 1218"/>
                <a:gd name="T23" fmla="*/ 168 h 1916"/>
                <a:gd name="T24" fmla="*/ 1142 w 1218"/>
                <a:gd name="T25" fmla="*/ 272 h 1916"/>
                <a:gd name="T26" fmla="*/ 1184 w 1218"/>
                <a:gd name="T27" fmla="*/ 399 h 1916"/>
                <a:gd name="T28" fmla="*/ 1212 w 1218"/>
                <a:gd name="T29" fmla="*/ 543 h 1916"/>
                <a:gd name="T30" fmla="*/ 1218 w 1218"/>
                <a:gd name="T31" fmla="*/ 698 h 1916"/>
                <a:gd name="T32" fmla="*/ 1208 w 1218"/>
                <a:gd name="T33" fmla="*/ 862 h 1916"/>
                <a:gd name="T34" fmla="*/ 1178 w 1218"/>
                <a:gd name="T35" fmla="*/ 1029 h 1916"/>
                <a:gd name="T36" fmla="*/ 1133 w 1218"/>
                <a:gd name="T37" fmla="*/ 1193 h 1916"/>
                <a:gd name="T38" fmla="*/ 1069 w 1218"/>
                <a:gd name="T39" fmla="*/ 1351 h 1916"/>
                <a:gd name="T40" fmla="*/ 992 w 1218"/>
                <a:gd name="T41" fmla="*/ 1496 h 1916"/>
                <a:gd name="T42" fmla="*/ 905 w 1218"/>
                <a:gd name="T43" fmla="*/ 1627 h 1916"/>
                <a:gd name="T44" fmla="*/ 808 w 1218"/>
                <a:gd name="T45" fmla="*/ 1735 h 1916"/>
                <a:gd name="T46" fmla="*/ 706 w 1218"/>
                <a:gd name="T47" fmla="*/ 1820 h 1916"/>
                <a:gd name="T48" fmla="*/ 599 w 1218"/>
                <a:gd name="T49" fmla="*/ 1879 h 1916"/>
                <a:gd name="T50" fmla="*/ 494 w 1218"/>
                <a:gd name="T51" fmla="*/ 1910 h 1916"/>
                <a:gd name="T52" fmla="*/ 391 w 1218"/>
                <a:gd name="T53" fmla="*/ 1912 h 1916"/>
                <a:gd name="T54" fmla="*/ 296 w 1218"/>
                <a:gd name="T55" fmla="*/ 1887 h 1916"/>
                <a:gd name="T56" fmla="*/ 209 w 1218"/>
                <a:gd name="T57" fmla="*/ 1832 h 1916"/>
                <a:gd name="T58" fmla="*/ 136 w 1218"/>
                <a:gd name="T59" fmla="*/ 1751 h 1916"/>
                <a:gd name="T60" fmla="*/ 77 w 1218"/>
                <a:gd name="T61" fmla="*/ 1644 h 1916"/>
                <a:gd name="T62" fmla="*/ 33 w 1218"/>
                <a:gd name="T63" fmla="*/ 1518 h 1916"/>
                <a:gd name="T64" fmla="*/ 8 w 1218"/>
                <a:gd name="T65" fmla="*/ 1374 h 1916"/>
                <a:gd name="T66" fmla="*/ 0 w 1218"/>
                <a:gd name="T67" fmla="*/ 1219 h 1916"/>
                <a:gd name="T68" fmla="*/ 12 w 1218"/>
                <a:gd name="T69" fmla="*/ 1055 h 1916"/>
                <a:gd name="T70" fmla="*/ 39 w 1218"/>
                <a:gd name="T71" fmla="*/ 887 h 19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218"/>
                <a:gd name="T109" fmla="*/ 0 h 1916"/>
                <a:gd name="T110" fmla="*/ 1218 w 1218"/>
                <a:gd name="T111" fmla="*/ 1916 h 191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218" h="1916">
                  <a:moveTo>
                    <a:pt x="61" y="805"/>
                  </a:moveTo>
                  <a:lnTo>
                    <a:pt x="87" y="724"/>
                  </a:lnTo>
                  <a:lnTo>
                    <a:pt x="116" y="643"/>
                  </a:lnTo>
                  <a:lnTo>
                    <a:pt x="148" y="566"/>
                  </a:lnTo>
                  <a:lnTo>
                    <a:pt x="186" y="491"/>
                  </a:lnTo>
                  <a:lnTo>
                    <a:pt x="225" y="420"/>
                  </a:lnTo>
                  <a:lnTo>
                    <a:pt x="267" y="353"/>
                  </a:lnTo>
                  <a:lnTo>
                    <a:pt x="312" y="290"/>
                  </a:lnTo>
                  <a:lnTo>
                    <a:pt x="360" y="233"/>
                  </a:lnTo>
                  <a:lnTo>
                    <a:pt x="409" y="182"/>
                  </a:lnTo>
                  <a:lnTo>
                    <a:pt x="460" y="136"/>
                  </a:lnTo>
                  <a:lnTo>
                    <a:pt x="514" y="97"/>
                  </a:lnTo>
                  <a:lnTo>
                    <a:pt x="565" y="64"/>
                  </a:lnTo>
                  <a:lnTo>
                    <a:pt x="619" y="38"/>
                  </a:lnTo>
                  <a:lnTo>
                    <a:pt x="672" y="18"/>
                  </a:lnTo>
                  <a:lnTo>
                    <a:pt x="725" y="6"/>
                  </a:lnTo>
                  <a:lnTo>
                    <a:pt x="777" y="0"/>
                  </a:lnTo>
                  <a:lnTo>
                    <a:pt x="826" y="4"/>
                  </a:lnTo>
                  <a:lnTo>
                    <a:pt x="876" y="14"/>
                  </a:lnTo>
                  <a:lnTo>
                    <a:pt x="923" y="30"/>
                  </a:lnTo>
                  <a:lnTo>
                    <a:pt x="966" y="54"/>
                  </a:lnTo>
                  <a:lnTo>
                    <a:pt x="1008" y="85"/>
                  </a:lnTo>
                  <a:lnTo>
                    <a:pt x="1048" y="123"/>
                  </a:lnTo>
                  <a:lnTo>
                    <a:pt x="1081" y="168"/>
                  </a:lnTo>
                  <a:lnTo>
                    <a:pt x="1113" y="217"/>
                  </a:lnTo>
                  <a:lnTo>
                    <a:pt x="1142" y="272"/>
                  </a:lnTo>
                  <a:lnTo>
                    <a:pt x="1166" y="334"/>
                  </a:lnTo>
                  <a:lnTo>
                    <a:pt x="1184" y="399"/>
                  </a:lnTo>
                  <a:lnTo>
                    <a:pt x="1200" y="470"/>
                  </a:lnTo>
                  <a:lnTo>
                    <a:pt x="1212" y="543"/>
                  </a:lnTo>
                  <a:lnTo>
                    <a:pt x="1218" y="619"/>
                  </a:lnTo>
                  <a:lnTo>
                    <a:pt x="1218" y="698"/>
                  </a:lnTo>
                  <a:lnTo>
                    <a:pt x="1216" y="779"/>
                  </a:lnTo>
                  <a:lnTo>
                    <a:pt x="1208" y="862"/>
                  </a:lnTo>
                  <a:lnTo>
                    <a:pt x="1196" y="947"/>
                  </a:lnTo>
                  <a:lnTo>
                    <a:pt x="1178" y="1029"/>
                  </a:lnTo>
                  <a:lnTo>
                    <a:pt x="1156" y="1112"/>
                  </a:lnTo>
                  <a:lnTo>
                    <a:pt x="1133" y="1193"/>
                  </a:lnTo>
                  <a:lnTo>
                    <a:pt x="1103" y="1274"/>
                  </a:lnTo>
                  <a:lnTo>
                    <a:pt x="1069" y="1351"/>
                  </a:lnTo>
                  <a:lnTo>
                    <a:pt x="1034" y="1426"/>
                  </a:lnTo>
                  <a:lnTo>
                    <a:pt x="992" y="1496"/>
                  </a:lnTo>
                  <a:lnTo>
                    <a:pt x="951" y="1563"/>
                  </a:lnTo>
                  <a:lnTo>
                    <a:pt x="905" y="1627"/>
                  </a:lnTo>
                  <a:lnTo>
                    <a:pt x="858" y="1684"/>
                  </a:lnTo>
                  <a:lnTo>
                    <a:pt x="808" y="1735"/>
                  </a:lnTo>
                  <a:lnTo>
                    <a:pt x="757" y="1780"/>
                  </a:lnTo>
                  <a:lnTo>
                    <a:pt x="706" y="1820"/>
                  </a:lnTo>
                  <a:lnTo>
                    <a:pt x="652" y="1853"/>
                  </a:lnTo>
                  <a:lnTo>
                    <a:pt x="599" y="1879"/>
                  </a:lnTo>
                  <a:lnTo>
                    <a:pt x="545" y="1899"/>
                  </a:lnTo>
                  <a:lnTo>
                    <a:pt x="494" y="1910"/>
                  </a:lnTo>
                  <a:lnTo>
                    <a:pt x="443" y="1916"/>
                  </a:lnTo>
                  <a:lnTo>
                    <a:pt x="391" y="1912"/>
                  </a:lnTo>
                  <a:lnTo>
                    <a:pt x="342" y="1902"/>
                  </a:lnTo>
                  <a:lnTo>
                    <a:pt x="296" y="1887"/>
                  </a:lnTo>
                  <a:lnTo>
                    <a:pt x="251" y="1863"/>
                  </a:lnTo>
                  <a:lnTo>
                    <a:pt x="209" y="1832"/>
                  </a:lnTo>
                  <a:lnTo>
                    <a:pt x="172" y="1794"/>
                  </a:lnTo>
                  <a:lnTo>
                    <a:pt x="136" y="1751"/>
                  </a:lnTo>
                  <a:lnTo>
                    <a:pt x="105" y="1699"/>
                  </a:lnTo>
                  <a:lnTo>
                    <a:pt x="77" y="1644"/>
                  </a:lnTo>
                  <a:lnTo>
                    <a:pt x="53" y="1583"/>
                  </a:lnTo>
                  <a:lnTo>
                    <a:pt x="33" y="1518"/>
                  </a:lnTo>
                  <a:lnTo>
                    <a:pt x="18" y="1449"/>
                  </a:lnTo>
                  <a:lnTo>
                    <a:pt x="8" y="1374"/>
                  </a:lnTo>
                  <a:lnTo>
                    <a:pt x="2" y="1297"/>
                  </a:lnTo>
                  <a:lnTo>
                    <a:pt x="0" y="1219"/>
                  </a:lnTo>
                  <a:lnTo>
                    <a:pt x="4" y="1138"/>
                  </a:lnTo>
                  <a:lnTo>
                    <a:pt x="12" y="1055"/>
                  </a:lnTo>
                  <a:lnTo>
                    <a:pt x="24" y="972"/>
                  </a:lnTo>
                  <a:lnTo>
                    <a:pt x="39" y="887"/>
                  </a:lnTo>
                  <a:lnTo>
                    <a:pt x="61" y="80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Hierarchical Clustering: Group Average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altLang="en-US" sz="3100"/>
              <a:t>Compromise between Single and Complete Link</a:t>
            </a:r>
          </a:p>
          <a:p>
            <a:pPr marL="533400" indent="-533400"/>
            <a:endParaRPr lang="en-US" altLang="en-US" sz="3100"/>
          </a:p>
          <a:p>
            <a:pPr marL="533400" indent="-533400"/>
            <a:r>
              <a:rPr lang="en-US" altLang="en-US" sz="3100"/>
              <a:t>Strengths</a:t>
            </a:r>
          </a:p>
          <a:p>
            <a:pPr marL="914400" lvl="1" indent="-457200"/>
            <a:r>
              <a:rPr lang="en-US" altLang="en-US" sz="2700"/>
              <a:t>Less susceptible to noise and outliers</a:t>
            </a:r>
          </a:p>
          <a:p>
            <a:pPr marL="533400" indent="-533400"/>
            <a:endParaRPr lang="en-US" altLang="en-US" sz="3100"/>
          </a:p>
          <a:p>
            <a:pPr marL="533400" indent="-533400"/>
            <a:r>
              <a:rPr lang="en-US" altLang="en-US" sz="3100"/>
              <a:t>Limitations</a:t>
            </a:r>
          </a:p>
          <a:p>
            <a:pPr marL="914400" lvl="1" indent="-457200"/>
            <a:r>
              <a:rPr lang="en-US" altLang="en-US" sz="2700"/>
              <a:t>Biased towards globular clusters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Cluster Similarity: Ward’s Method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17496" cy="5181600"/>
          </a:xfrm>
        </p:spPr>
        <p:txBody>
          <a:bodyPr/>
          <a:lstStyle/>
          <a:p>
            <a:r>
              <a:rPr lang="en-US" altLang="en-US" dirty="0"/>
              <a:t>Similarity of two clusters is based on the increase in squared error (see below)---average squared inside cluster distance---after two clusters are merged; somewhat similar to group average. </a:t>
            </a:r>
          </a:p>
          <a:p>
            <a:pPr lvl="1"/>
            <a:r>
              <a:rPr lang="en-US" dirty="0">
                <a:hlinkClick r:id="rId2"/>
              </a:rPr>
              <a:t>Ward's method – Wikipedia</a:t>
            </a:r>
            <a:endParaRPr lang="en-US" dirty="0"/>
          </a:p>
          <a:p>
            <a:pPr lvl="1"/>
            <a:r>
              <a:rPr lang="en-US" altLang="en-US" dirty="0"/>
              <a:t>(Average Squared inside cluster distances C1</a:t>
            </a:r>
            <a:r>
              <a:rPr lang="en-US" altLang="en-US" dirty="0">
                <a:sym typeface="Symbol" panose="05050102010706020507" pitchFamily="18" charset="2"/>
              </a:rPr>
              <a:t>C2)/(Average squared cluster distances inside both C1 and C2)</a:t>
            </a:r>
            <a:endParaRPr lang="en-US" altLang="en-US" dirty="0"/>
          </a:p>
          <a:p>
            <a:r>
              <a:rPr lang="en-US" altLang="en-US" dirty="0"/>
              <a:t>Less susceptible to noise and outliers</a:t>
            </a:r>
          </a:p>
          <a:p>
            <a:r>
              <a:rPr lang="en-US" altLang="en-US" dirty="0"/>
              <a:t>Biased towards globular clusters</a:t>
            </a:r>
          </a:p>
          <a:p>
            <a:r>
              <a:rPr lang="en-US" altLang="en-US" dirty="0"/>
              <a:t>Hierarchical analogue of K-means</a:t>
            </a:r>
          </a:p>
          <a:p>
            <a:pPr lvl="1"/>
            <a:r>
              <a:rPr lang="en-US" altLang="en-US" dirty="0"/>
              <a:t>Can be used to initialize K-means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Inside Cluster Distance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(Sum of the distances of all pairs of objects in the cluster)/(number of pairs of objects)</a:t>
            </a:r>
          </a:p>
        </p:txBody>
      </p:sp>
      <p:sp>
        <p:nvSpPr>
          <p:cNvPr id="4" name="Freeform 30" descr="5%"/>
          <p:cNvSpPr>
            <a:spLocks/>
          </p:cNvSpPr>
          <p:nvPr/>
        </p:nvSpPr>
        <p:spPr bwMode="auto">
          <a:xfrm rot="-5400000">
            <a:off x="691357" y="3728243"/>
            <a:ext cx="1828800" cy="13827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Oval 31"/>
          <p:cNvSpPr>
            <a:spLocks noChangeArrowheads="1"/>
          </p:cNvSpPr>
          <p:nvPr/>
        </p:nvSpPr>
        <p:spPr bwMode="auto">
          <a:xfrm rot="-5400000">
            <a:off x="1981200" y="4648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" name="Oval 32"/>
          <p:cNvSpPr>
            <a:spLocks noChangeArrowheads="1"/>
          </p:cNvSpPr>
          <p:nvPr/>
        </p:nvSpPr>
        <p:spPr bwMode="auto">
          <a:xfrm rot="-5400000">
            <a:off x="1905000" y="3886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33"/>
          <p:cNvSpPr>
            <a:spLocks noChangeArrowheads="1"/>
          </p:cNvSpPr>
          <p:nvPr/>
        </p:nvSpPr>
        <p:spPr bwMode="auto">
          <a:xfrm rot="-5400000">
            <a:off x="1066800" y="4343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" name="Oval 34"/>
          <p:cNvSpPr>
            <a:spLocks noChangeArrowheads="1"/>
          </p:cNvSpPr>
          <p:nvPr/>
        </p:nvSpPr>
        <p:spPr bwMode="auto">
          <a:xfrm rot="-5400000">
            <a:off x="2132013" y="41894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" name="Line 35"/>
          <p:cNvSpPr>
            <a:spLocks noChangeShapeType="1"/>
          </p:cNvSpPr>
          <p:nvPr/>
        </p:nvSpPr>
        <p:spPr bwMode="auto">
          <a:xfrm flipV="1">
            <a:off x="1143000" y="3962400"/>
            <a:ext cx="762000" cy="3810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36"/>
          <p:cNvSpPr>
            <a:spLocks noChangeShapeType="1"/>
          </p:cNvSpPr>
          <p:nvPr/>
        </p:nvSpPr>
        <p:spPr bwMode="auto">
          <a:xfrm flipH="1" flipV="1">
            <a:off x="1905000" y="3962400"/>
            <a:ext cx="76200" cy="6858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37"/>
          <p:cNvSpPr>
            <a:spLocks noChangeShapeType="1"/>
          </p:cNvSpPr>
          <p:nvPr/>
        </p:nvSpPr>
        <p:spPr bwMode="auto">
          <a:xfrm>
            <a:off x="1143000" y="4343400"/>
            <a:ext cx="838200" cy="3048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38"/>
          <p:cNvSpPr>
            <a:spLocks noChangeShapeType="1"/>
          </p:cNvSpPr>
          <p:nvPr/>
        </p:nvSpPr>
        <p:spPr bwMode="auto">
          <a:xfrm flipH="1" flipV="1">
            <a:off x="1905000" y="3962400"/>
            <a:ext cx="228600" cy="3048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39"/>
          <p:cNvSpPr>
            <a:spLocks noChangeShapeType="1"/>
          </p:cNvSpPr>
          <p:nvPr/>
        </p:nvSpPr>
        <p:spPr bwMode="auto">
          <a:xfrm flipH="1">
            <a:off x="1143000" y="4267200"/>
            <a:ext cx="990600" cy="762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40"/>
          <p:cNvSpPr>
            <a:spLocks noChangeShapeType="1"/>
          </p:cNvSpPr>
          <p:nvPr/>
        </p:nvSpPr>
        <p:spPr bwMode="auto">
          <a:xfrm flipH="1">
            <a:off x="1981200" y="4267200"/>
            <a:ext cx="152400" cy="3810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41"/>
          <p:cNvSpPr>
            <a:spLocks noChangeArrowheads="1"/>
          </p:cNvSpPr>
          <p:nvPr/>
        </p:nvSpPr>
        <p:spPr bwMode="auto">
          <a:xfrm>
            <a:off x="990600" y="5486400"/>
            <a:ext cx="1201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0"/>
              <a:t>cohesion</a:t>
            </a:r>
          </a:p>
        </p:txBody>
      </p:sp>
      <p:sp>
        <p:nvSpPr>
          <p:cNvPr id="42" name="Freeform 29" descr="5%"/>
          <p:cNvSpPr>
            <a:spLocks/>
          </p:cNvSpPr>
          <p:nvPr/>
        </p:nvSpPr>
        <p:spPr bwMode="auto">
          <a:xfrm rot="-5400000">
            <a:off x="3815557" y="3874017"/>
            <a:ext cx="1828800" cy="1382713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Oval 30"/>
          <p:cNvSpPr>
            <a:spLocks noChangeArrowheads="1"/>
          </p:cNvSpPr>
          <p:nvPr/>
        </p:nvSpPr>
        <p:spPr bwMode="auto">
          <a:xfrm rot="-5400000">
            <a:off x="5105400" y="4793974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4" name="Oval 31"/>
          <p:cNvSpPr>
            <a:spLocks noChangeArrowheads="1"/>
          </p:cNvSpPr>
          <p:nvPr/>
        </p:nvSpPr>
        <p:spPr bwMode="auto">
          <a:xfrm rot="-5400000">
            <a:off x="5029200" y="4031974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 rot="-5400000">
            <a:off x="4191000" y="4489174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6" name="Oval 33"/>
          <p:cNvSpPr>
            <a:spLocks noChangeArrowheads="1"/>
          </p:cNvSpPr>
          <p:nvPr/>
        </p:nvSpPr>
        <p:spPr bwMode="auto">
          <a:xfrm rot="-5400000">
            <a:off x="5256213" y="4335187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7" name="Freeform 34" descr="5%"/>
          <p:cNvSpPr>
            <a:spLocks/>
          </p:cNvSpPr>
          <p:nvPr/>
        </p:nvSpPr>
        <p:spPr bwMode="auto">
          <a:xfrm rot="5400000" flipV="1">
            <a:off x="6705600" y="3727174"/>
            <a:ext cx="1828800" cy="1676400"/>
          </a:xfrm>
          <a:custGeom>
            <a:avLst/>
            <a:gdLst>
              <a:gd name="T0" fmla="*/ 2147483647 w 598"/>
              <a:gd name="T1" fmla="*/ 2147483647 h 652"/>
              <a:gd name="T2" fmla="*/ 2147483647 w 598"/>
              <a:gd name="T3" fmla="*/ 0 h 652"/>
              <a:gd name="T4" fmla="*/ 2147483647 w 598"/>
              <a:gd name="T5" fmla="*/ 2147483647 h 652"/>
              <a:gd name="T6" fmla="*/ 2147483647 w 598"/>
              <a:gd name="T7" fmla="*/ 2147483647 h 652"/>
              <a:gd name="T8" fmla="*/ 2147483647 w 598"/>
              <a:gd name="T9" fmla="*/ 2147483647 h 652"/>
              <a:gd name="T10" fmla="*/ 2147483647 w 598"/>
              <a:gd name="T11" fmla="*/ 2147483647 h 652"/>
              <a:gd name="T12" fmla="*/ 2147483647 w 598"/>
              <a:gd name="T13" fmla="*/ 2147483647 h 652"/>
              <a:gd name="T14" fmla="*/ 2147483647 w 598"/>
              <a:gd name="T15" fmla="*/ 2147483647 h 652"/>
              <a:gd name="T16" fmla="*/ 2147483647 w 598"/>
              <a:gd name="T17" fmla="*/ 2147483647 h 652"/>
              <a:gd name="T18" fmla="*/ 2147483647 w 598"/>
              <a:gd name="T19" fmla="*/ 2147483647 h 652"/>
              <a:gd name="T20" fmla="*/ 2147483647 w 598"/>
              <a:gd name="T21" fmla="*/ 2147483647 h 652"/>
              <a:gd name="T22" fmla="*/ 2147483647 w 598"/>
              <a:gd name="T23" fmla="*/ 2147483647 h 652"/>
              <a:gd name="T24" fmla="*/ 2147483647 w 598"/>
              <a:gd name="T25" fmla="*/ 2147483647 h 652"/>
              <a:gd name="T26" fmla="*/ 2147483647 w 598"/>
              <a:gd name="T27" fmla="*/ 2147483647 h 652"/>
              <a:gd name="T28" fmla="*/ 2147483647 w 598"/>
              <a:gd name="T29" fmla="*/ 2147483647 h 652"/>
              <a:gd name="T30" fmla="*/ 2147483647 w 598"/>
              <a:gd name="T31" fmla="*/ 2147483647 h 652"/>
              <a:gd name="T32" fmla="*/ 2147483647 w 598"/>
              <a:gd name="T33" fmla="*/ 2147483647 h 652"/>
              <a:gd name="T34" fmla="*/ 2147483647 w 598"/>
              <a:gd name="T35" fmla="*/ 2147483647 h 652"/>
              <a:gd name="T36" fmla="*/ 2147483647 w 598"/>
              <a:gd name="T37" fmla="*/ 2147483647 h 652"/>
              <a:gd name="T38" fmla="*/ 2147483647 w 598"/>
              <a:gd name="T39" fmla="*/ 2147483647 h 652"/>
              <a:gd name="T40" fmla="*/ 2147483647 w 598"/>
              <a:gd name="T41" fmla="*/ 2147483647 h 652"/>
              <a:gd name="T42" fmla="*/ 2147483647 w 598"/>
              <a:gd name="T43" fmla="*/ 2147483647 h 652"/>
              <a:gd name="T44" fmla="*/ 2147483647 w 598"/>
              <a:gd name="T45" fmla="*/ 2147483647 h 652"/>
              <a:gd name="T46" fmla="*/ 2147483647 w 598"/>
              <a:gd name="T47" fmla="*/ 2147483647 h 652"/>
              <a:gd name="T48" fmla="*/ 2147483647 w 598"/>
              <a:gd name="T49" fmla="*/ 2147483647 h 6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98"/>
              <a:gd name="T76" fmla="*/ 0 h 652"/>
              <a:gd name="T77" fmla="*/ 598 w 598"/>
              <a:gd name="T78" fmla="*/ 652 h 65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Oval 35"/>
          <p:cNvSpPr>
            <a:spLocks noChangeArrowheads="1"/>
          </p:cNvSpPr>
          <p:nvPr/>
        </p:nvSpPr>
        <p:spPr bwMode="auto">
          <a:xfrm rot="5400000" flipV="1">
            <a:off x="8229600" y="4184374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9" name="Oval 36"/>
          <p:cNvSpPr>
            <a:spLocks noChangeArrowheads="1"/>
          </p:cNvSpPr>
          <p:nvPr/>
        </p:nvSpPr>
        <p:spPr bwMode="auto">
          <a:xfrm rot="5400000" flipV="1">
            <a:off x="6869113" y="4184374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0" name="Oval 37"/>
          <p:cNvSpPr>
            <a:spLocks noChangeArrowheads="1"/>
          </p:cNvSpPr>
          <p:nvPr/>
        </p:nvSpPr>
        <p:spPr bwMode="auto">
          <a:xfrm rot="5400000" flipV="1">
            <a:off x="7391400" y="4793974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1" name="Oval 38"/>
          <p:cNvSpPr>
            <a:spLocks noChangeArrowheads="1"/>
          </p:cNvSpPr>
          <p:nvPr/>
        </p:nvSpPr>
        <p:spPr bwMode="auto">
          <a:xfrm rot="5400000" flipV="1">
            <a:off x="7391400" y="3803374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2" name="Line 39"/>
          <p:cNvSpPr>
            <a:spLocks noChangeShapeType="1"/>
          </p:cNvSpPr>
          <p:nvPr/>
        </p:nvSpPr>
        <p:spPr bwMode="auto">
          <a:xfrm>
            <a:off x="5181600" y="4793974"/>
            <a:ext cx="2209800" cy="762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40"/>
          <p:cNvSpPr>
            <a:spLocks noChangeShapeType="1"/>
          </p:cNvSpPr>
          <p:nvPr/>
        </p:nvSpPr>
        <p:spPr bwMode="auto">
          <a:xfrm flipV="1">
            <a:off x="5181600" y="4260574"/>
            <a:ext cx="1676400" cy="533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41"/>
          <p:cNvSpPr>
            <a:spLocks noChangeShapeType="1"/>
          </p:cNvSpPr>
          <p:nvPr/>
        </p:nvSpPr>
        <p:spPr bwMode="auto">
          <a:xfrm flipV="1">
            <a:off x="5181600" y="3879574"/>
            <a:ext cx="2209800" cy="914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42"/>
          <p:cNvSpPr>
            <a:spLocks noChangeShapeType="1"/>
          </p:cNvSpPr>
          <p:nvPr/>
        </p:nvSpPr>
        <p:spPr bwMode="auto">
          <a:xfrm flipV="1">
            <a:off x="5181600" y="4260574"/>
            <a:ext cx="3048000" cy="533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43"/>
          <p:cNvSpPr>
            <a:spLocks noChangeShapeType="1"/>
          </p:cNvSpPr>
          <p:nvPr/>
        </p:nvSpPr>
        <p:spPr bwMode="auto">
          <a:xfrm>
            <a:off x="5334000" y="4412974"/>
            <a:ext cx="2057400" cy="4572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4"/>
          <p:cNvSpPr>
            <a:spLocks noChangeShapeType="1"/>
          </p:cNvSpPr>
          <p:nvPr/>
        </p:nvSpPr>
        <p:spPr bwMode="auto">
          <a:xfrm flipV="1">
            <a:off x="5334000" y="4260574"/>
            <a:ext cx="1524000" cy="152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45"/>
          <p:cNvSpPr>
            <a:spLocks noChangeShapeType="1"/>
          </p:cNvSpPr>
          <p:nvPr/>
        </p:nvSpPr>
        <p:spPr bwMode="auto">
          <a:xfrm flipV="1">
            <a:off x="5334000" y="3879574"/>
            <a:ext cx="2057400" cy="533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46"/>
          <p:cNvSpPr>
            <a:spLocks noChangeShapeType="1"/>
          </p:cNvSpPr>
          <p:nvPr/>
        </p:nvSpPr>
        <p:spPr bwMode="auto">
          <a:xfrm flipV="1">
            <a:off x="5334000" y="4260574"/>
            <a:ext cx="2895600" cy="152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47"/>
          <p:cNvSpPr>
            <a:spLocks noChangeShapeType="1"/>
          </p:cNvSpPr>
          <p:nvPr/>
        </p:nvSpPr>
        <p:spPr bwMode="auto">
          <a:xfrm>
            <a:off x="4267200" y="4489174"/>
            <a:ext cx="3124200" cy="3810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48"/>
          <p:cNvSpPr>
            <a:spLocks noChangeShapeType="1"/>
          </p:cNvSpPr>
          <p:nvPr/>
        </p:nvSpPr>
        <p:spPr bwMode="auto">
          <a:xfrm flipV="1">
            <a:off x="4267200" y="4260574"/>
            <a:ext cx="39624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49"/>
          <p:cNvSpPr>
            <a:spLocks noChangeShapeType="1"/>
          </p:cNvSpPr>
          <p:nvPr/>
        </p:nvSpPr>
        <p:spPr bwMode="auto">
          <a:xfrm flipV="1">
            <a:off x="4267200" y="3879574"/>
            <a:ext cx="3124200" cy="609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50"/>
          <p:cNvSpPr>
            <a:spLocks noChangeShapeType="1"/>
          </p:cNvSpPr>
          <p:nvPr/>
        </p:nvSpPr>
        <p:spPr bwMode="auto">
          <a:xfrm flipV="1">
            <a:off x="4267200" y="4260574"/>
            <a:ext cx="25908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51"/>
          <p:cNvSpPr>
            <a:spLocks noChangeShapeType="1"/>
          </p:cNvSpPr>
          <p:nvPr/>
        </p:nvSpPr>
        <p:spPr bwMode="auto">
          <a:xfrm>
            <a:off x="5105400" y="4031974"/>
            <a:ext cx="2286000" cy="8382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52"/>
          <p:cNvSpPr>
            <a:spLocks noChangeShapeType="1"/>
          </p:cNvSpPr>
          <p:nvPr/>
        </p:nvSpPr>
        <p:spPr bwMode="auto">
          <a:xfrm>
            <a:off x="5105400" y="4031974"/>
            <a:ext cx="17526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53"/>
          <p:cNvSpPr>
            <a:spLocks noChangeShapeType="1"/>
          </p:cNvSpPr>
          <p:nvPr/>
        </p:nvSpPr>
        <p:spPr bwMode="auto">
          <a:xfrm flipV="1">
            <a:off x="5105400" y="3879574"/>
            <a:ext cx="2286000" cy="152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54"/>
          <p:cNvSpPr>
            <a:spLocks noChangeShapeType="1"/>
          </p:cNvSpPr>
          <p:nvPr/>
        </p:nvSpPr>
        <p:spPr bwMode="auto">
          <a:xfrm>
            <a:off x="5105400" y="4031974"/>
            <a:ext cx="31242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360241" y="3037652"/>
            <a:ext cx="693811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/>
              <a:t>C1</a:t>
            </a:r>
            <a:r>
              <a:rPr lang="en-US" sz="1900" dirty="0">
                <a:sym typeface="Symbol" panose="05050102010706020507" pitchFamily="18" charset="2"/>
              </a:rPr>
              <a:t>C2 additionally contains the edges depicted in </a:t>
            </a:r>
            <a:r>
              <a:rPr lang="en-US" sz="1900" dirty="0">
                <a:solidFill>
                  <a:srgbClr val="C00000"/>
                </a:solidFill>
                <a:sym typeface="Symbol" panose="05050102010706020507" pitchFamily="18" charset="2"/>
              </a:rPr>
              <a:t>brown!</a:t>
            </a:r>
            <a:endParaRPr lang="en-US" sz="1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699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/>
              <a:t>Hierarchical Clustering: Comparison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3235325" y="4953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/>
              <a:t>Group Average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4530725" y="45720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/>
              <a:t>Ward’s Method</a:t>
            </a:r>
          </a:p>
        </p:txBody>
      </p:sp>
      <p:grpSp>
        <p:nvGrpSpPr>
          <p:cNvPr id="76805" name="Group 5"/>
          <p:cNvGrpSpPr>
            <a:grpSpLocks noChangeAspect="1"/>
          </p:cNvGrpSpPr>
          <p:nvPr/>
        </p:nvGrpSpPr>
        <p:grpSpPr bwMode="auto">
          <a:xfrm>
            <a:off x="6270625" y="4132263"/>
            <a:ext cx="1858963" cy="1693862"/>
            <a:chOff x="509" y="1253"/>
            <a:chExt cx="1776" cy="1618"/>
          </a:xfrm>
        </p:grpSpPr>
        <p:sp>
          <p:nvSpPr>
            <p:cNvPr id="76907" name="Freeform 6"/>
            <p:cNvSpPr>
              <a:spLocks noChangeAspect="1"/>
            </p:cNvSpPr>
            <p:nvPr/>
          </p:nvSpPr>
          <p:spPr bwMode="auto">
            <a:xfrm>
              <a:off x="1058" y="1885"/>
              <a:ext cx="79" cy="81"/>
            </a:xfrm>
            <a:custGeom>
              <a:avLst/>
              <a:gdLst>
                <a:gd name="T0" fmla="*/ 0 w 79"/>
                <a:gd name="T1" fmla="*/ 40 h 81"/>
                <a:gd name="T2" fmla="*/ 2 w 79"/>
                <a:gd name="T3" fmla="*/ 24 h 81"/>
                <a:gd name="T4" fmla="*/ 12 w 79"/>
                <a:gd name="T5" fmla="*/ 12 h 81"/>
                <a:gd name="T6" fmla="*/ 24 w 79"/>
                <a:gd name="T7" fmla="*/ 2 h 81"/>
                <a:gd name="T8" fmla="*/ 40 w 79"/>
                <a:gd name="T9" fmla="*/ 0 h 81"/>
                <a:gd name="T10" fmla="*/ 56 w 79"/>
                <a:gd name="T11" fmla="*/ 2 h 81"/>
                <a:gd name="T12" fmla="*/ 68 w 79"/>
                <a:gd name="T13" fmla="*/ 12 h 81"/>
                <a:gd name="T14" fmla="*/ 77 w 79"/>
                <a:gd name="T15" fmla="*/ 24 h 81"/>
                <a:gd name="T16" fmla="*/ 79 w 79"/>
                <a:gd name="T17" fmla="*/ 40 h 81"/>
                <a:gd name="T18" fmla="*/ 77 w 79"/>
                <a:gd name="T19" fmla="*/ 55 h 81"/>
                <a:gd name="T20" fmla="*/ 68 w 79"/>
                <a:gd name="T21" fmla="*/ 69 h 81"/>
                <a:gd name="T22" fmla="*/ 56 w 79"/>
                <a:gd name="T23" fmla="*/ 77 h 81"/>
                <a:gd name="T24" fmla="*/ 40 w 79"/>
                <a:gd name="T25" fmla="*/ 81 h 81"/>
                <a:gd name="T26" fmla="*/ 24 w 79"/>
                <a:gd name="T27" fmla="*/ 77 h 81"/>
                <a:gd name="T28" fmla="*/ 12 w 79"/>
                <a:gd name="T29" fmla="*/ 69 h 81"/>
                <a:gd name="T30" fmla="*/ 2 w 79"/>
                <a:gd name="T31" fmla="*/ 55 h 81"/>
                <a:gd name="T32" fmla="*/ 0 w 79"/>
                <a:gd name="T33" fmla="*/ 40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9"/>
                <a:gd name="T52" fmla="*/ 0 h 81"/>
                <a:gd name="T53" fmla="*/ 79 w 79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9" h="81">
                  <a:moveTo>
                    <a:pt x="0" y="40"/>
                  </a:moveTo>
                  <a:lnTo>
                    <a:pt x="2" y="24"/>
                  </a:lnTo>
                  <a:lnTo>
                    <a:pt x="12" y="12"/>
                  </a:lnTo>
                  <a:lnTo>
                    <a:pt x="24" y="2"/>
                  </a:lnTo>
                  <a:lnTo>
                    <a:pt x="40" y="0"/>
                  </a:lnTo>
                  <a:lnTo>
                    <a:pt x="56" y="2"/>
                  </a:lnTo>
                  <a:lnTo>
                    <a:pt x="68" y="12"/>
                  </a:lnTo>
                  <a:lnTo>
                    <a:pt x="77" y="24"/>
                  </a:lnTo>
                  <a:lnTo>
                    <a:pt x="79" y="40"/>
                  </a:lnTo>
                  <a:lnTo>
                    <a:pt x="77" y="55"/>
                  </a:lnTo>
                  <a:lnTo>
                    <a:pt x="68" y="69"/>
                  </a:lnTo>
                  <a:lnTo>
                    <a:pt x="56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5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08" name="Freeform 7"/>
            <p:cNvSpPr>
              <a:spLocks noChangeAspect="1"/>
            </p:cNvSpPr>
            <p:nvPr/>
          </p:nvSpPr>
          <p:spPr bwMode="auto">
            <a:xfrm>
              <a:off x="1810" y="1300"/>
              <a:ext cx="81" cy="81"/>
            </a:xfrm>
            <a:custGeom>
              <a:avLst/>
              <a:gdLst>
                <a:gd name="T0" fmla="*/ 0 w 81"/>
                <a:gd name="T1" fmla="*/ 39 h 81"/>
                <a:gd name="T2" fmla="*/ 2 w 81"/>
                <a:gd name="T3" fmla="*/ 23 h 81"/>
                <a:gd name="T4" fmla="*/ 11 w 81"/>
                <a:gd name="T5" fmla="*/ 12 h 81"/>
                <a:gd name="T6" fmla="*/ 23 w 81"/>
                <a:gd name="T7" fmla="*/ 2 h 81"/>
                <a:gd name="T8" fmla="*/ 39 w 81"/>
                <a:gd name="T9" fmla="*/ 0 h 81"/>
                <a:gd name="T10" fmla="*/ 55 w 81"/>
                <a:gd name="T11" fmla="*/ 2 h 81"/>
                <a:gd name="T12" fmla="*/ 69 w 81"/>
                <a:gd name="T13" fmla="*/ 12 h 81"/>
                <a:gd name="T14" fmla="*/ 77 w 81"/>
                <a:gd name="T15" fmla="*/ 23 h 81"/>
                <a:gd name="T16" fmla="*/ 81 w 81"/>
                <a:gd name="T17" fmla="*/ 39 h 81"/>
                <a:gd name="T18" fmla="*/ 77 w 81"/>
                <a:gd name="T19" fmla="*/ 55 h 81"/>
                <a:gd name="T20" fmla="*/ 69 w 81"/>
                <a:gd name="T21" fmla="*/ 69 h 81"/>
                <a:gd name="T22" fmla="*/ 55 w 81"/>
                <a:gd name="T23" fmla="*/ 77 h 81"/>
                <a:gd name="T24" fmla="*/ 39 w 81"/>
                <a:gd name="T25" fmla="*/ 81 h 81"/>
                <a:gd name="T26" fmla="*/ 23 w 81"/>
                <a:gd name="T27" fmla="*/ 77 h 81"/>
                <a:gd name="T28" fmla="*/ 11 w 81"/>
                <a:gd name="T29" fmla="*/ 69 h 81"/>
                <a:gd name="T30" fmla="*/ 2 w 81"/>
                <a:gd name="T31" fmla="*/ 55 h 81"/>
                <a:gd name="T32" fmla="*/ 0 w 81"/>
                <a:gd name="T33" fmla="*/ 39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81"/>
                <a:gd name="T53" fmla="*/ 81 w 81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81">
                  <a:moveTo>
                    <a:pt x="0" y="39"/>
                  </a:moveTo>
                  <a:lnTo>
                    <a:pt x="2" y="23"/>
                  </a:lnTo>
                  <a:lnTo>
                    <a:pt x="11" y="12"/>
                  </a:lnTo>
                  <a:lnTo>
                    <a:pt x="23" y="2"/>
                  </a:lnTo>
                  <a:lnTo>
                    <a:pt x="39" y="0"/>
                  </a:lnTo>
                  <a:lnTo>
                    <a:pt x="55" y="2"/>
                  </a:lnTo>
                  <a:lnTo>
                    <a:pt x="69" y="12"/>
                  </a:lnTo>
                  <a:lnTo>
                    <a:pt x="77" y="23"/>
                  </a:lnTo>
                  <a:lnTo>
                    <a:pt x="81" y="39"/>
                  </a:lnTo>
                  <a:lnTo>
                    <a:pt x="77" y="55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39" y="81"/>
                  </a:lnTo>
                  <a:lnTo>
                    <a:pt x="23" y="77"/>
                  </a:lnTo>
                  <a:lnTo>
                    <a:pt x="11" y="69"/>
                  </a:lnTo>
                  <a:lnTo>
                    <a:pt x="2" y="55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09" name="Freeform 8"/>
            <p:cNvSpPr>
              <a:spLocks noChangeAspect="1"/>
            </p:cNvSpPr>
            <p:nvPr/>
          </p:nvSpPr>
          <p:spPr bwMode="auto">
            <a:xfrm>
              <a:off x="1262" y="2683"/>
              <a:ext cx="81" cy="81"/>
            </a:xfrm>
            <a:custGeom>
              <a:avLst/>
              <a:gdLst>
                <a:gd name="T0" fmla="*/ 0 w 81"/>
                <a:gd name="T1" fmla="*/ 40 h 81"/>
                <a:gd name="T2" fmla="*/ 2 w 81"/>
                <a:gd name="T3" fmla="*/ 24 h 81"/>
                <a:gd name="T4" fmla="*/ 12 w 81"/>
                <a:gd name="T5" fmla="*/ 12 h 81"/>
                <a:gd name="T6" fmla="*/ 24 w 81"/>
                <a:gd name="T7" fmla="*/ 2 h 81"/>
                <a:gd name="T8" fmla="*/ 40 w 81"/>
                <a:gd name="T9" fmla="*/ 0 h 81"/>
                <a:gd name="T10" fmla="*/ 55 w 81"/>
                <a:gd name="T11" fmla="*/ 2 h 81"/>
                <a:gd name="T12" fmla="*/ 69 w 81"/>
                <a:gd name="T13" fmla="*/ 12 h 81"/>
                <a:gd name="T14" fmla="*/ 77 w 81"/>
                <a:gd name="T15" fmla="*/ 24 h 81"/>
                <a:gd name="T16" fmla="*/ 81 w 81"/>
                <a:gd name="T17" fmla="*/ 40 h 81"/>
                <a:gd name="T18" fmla="*/ 77 w 81"/>
                <a:gd name="T19" fmla="*/ 56 h 81"/>
                <a:gd name="T20" fmla="*/ 69 w 81"/>
                <a:gd name="T21" fmla="*/ 69 h 81"/>
                <a:gd name="T22" fmla="*/ 55 w 81"/>
                <a:gd name="T23" fmla="*/ 77 h 81"/>
                <a:gd name="T24" fmla="*/ 40 w 81"/>
                <a:gd name="T25" fmla="*/ 81 h 81"/>
                <a:gd name="T26" fmla="*/ 24 w 81"/>
                <a:gd name="T27" fmla="*/ 77 h 81"/>
                <a:gd name="T28" fmla="*/ 12 w 81"/>
                <a:gd name="T29" fmla="*/ 69 h 81"/>
                <a:gd name="T30" fmla="*/ 2 w 81"/>
                <a:gd name="T31" fmla="*/ 56 h 81"/>
                <a:gd name="T32" fmla="*/ 0 w 81"/>
                <a:gd name="T33" fmla="*/ 40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81"/>
                <a:gd name="T53" fmla="*/ 81 w 81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81">
                  <a:moveTo>
                    <a:pt x="0" y="40"/>
                  </a:moveTo>
                  <a:lnTo>
                    <a:pt x="2" y="24"/>
                  </a:lnTo>
                  <a:lnTo>
                    <a:pt x="12" y="12"/>
                  </a:lnTo>
                  <a:lnTo>
                    <a:pt x="24" y="2"/>
                  </a:lnTo>
                  <a:lnTo>
                    <a:pt x="40" y="0"/>
                  </a:lnTo>
                  <a:lnTo>
                    <a:pt x="55" y="2"/>
                  </a:lnTo>
                  <a:lnTo>
                    <a:pt x="69" y="12"/>
                  </a:lnTo>
                  <a:lnTo>
                    <a:pt x="77" y="24"/>
                  </a:lnTo>
                  <a:lnTo>
                    <a:pt x="81" y="40"/>
                  </a:lnTo>
                  <a:lnTo>
                    <a:pt x="77" y="56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6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10" name="Freeform 9"/>
            <p:cNvSpPr>
              <a:spLocks noChangeAspect="1"/>
            </p:cNvSpPr>
            <p:nvPr/>
          </p:nvSpPr>
          <p:spPr bwMode="auto">
            <a:xfrm>
              <a:off x="509" y="1769"/>
              <a:ext cx="81" cy="81"/>
            </a:xfrm>
            <a:custGeom>
              <a:avLst/>
              <a:gdLst>
                <a:gd name="T0" fmla="*/ 0 w 81"/>
                <a:gd name="T1" fmla="*/ 41 h 81"/>
                <a:gd name="T2" fmla="*/ 2 w 81"/>
                <a:gd name="T3" fmla="*/ 25 h 81"/>
                <a:gd name="T4" fmla="*/ 12 w 81"/>
                <a:gd name="T5" fmla="*/ 12 h 81"/>
                <a:gd name="T6" fmla="*/ 24 w 81"/>
                <a:gd name="T7" fmla="*/ 4 h 81"/>
                <a:gd name="T8" fmla="*/ 39 w 81"/>
                <a:gd name="T9" fmla="*/ 0 h 81"/>
                <a:gd name="T10" fmla="*/ 55 w 81"/>
                <a:gd name="T11" fmla="*/ 4 h 81"/>
                <a:gd name="T12" fmla="*/ 69 w 81"/>
                <a:gd name="T13" fmla="*/ 12 h 81"/>
                <a:gd name="T14" fmla="*/ 77 w 81"/>
                <a:gd name="T15" fmla="*/ 25 h 81"/>
                <a:gd name="T16" fmla="*/ 81 w 81"/>
                <a:gd name="T17" fmla="*/ 41 h 81"/>
                <a:gd name="T18" fmla="*/ 77 w 81"/>
                <a:gd name="T19" fmla="*/ 57 h 81"/>
                <a:gd name="T20" fmla="*/ 69 w 81"/>
                <a:gd name="T21" fmla="*/ 69 h 81"/>
                <a:gd name="T22" fmla="*/ 55 w 81"/>
                <a:gd name="T23" fmla="*/ 79 h 81"/>
                <a:gd name="T24" fmla="*/ 39 w 81"/>
                <a:gd name="T25" fmla="*/ 81 h 81"/>
                <a:gd name="T26" fmla="*/ 24 w 81"/>
                <a:gd name="T27" fmla="*/ 79 h 81"/>
                <a:gd name="T28" fmla="*/ 12 w 81"/>
                <a:gd name="T29" fmla="*/ 69 h 81"/>
                <a:gd name="T30" fmla="*/ 2 w 81"/>
                <a:gd name="T31" fmla="*/ 57 h 81"/>
                <a:gd name="T32" fmla="*/ 0 w 81"/>
                <a:gd name="T33" fmla="*/ 41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81"/>
                <a:gd name="T53" fmla="*/ 81 w 81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81">
                  <a:moveTo>
                    <a:pt x="0" y="41"/>
                  </a:moveTo>
                  <a:lnTo>
                    <a:pt x="2" y="25"/>
                  </a:lnTo>
                  <a:lnTo>
                    <a:pt x="12" y="12"/>
                  </a:lnTo>
                  <a:lnTo>
                    <a:pt x="24" y="4"/>
                  </a:lnTo>
                  <a:lnTo>
                    <a:pt x="39" y="0"/>
                  </a:lnTo>
                  <a:lnTo>
                    <a:pt x="55" y="4"/>
                  </a:lnTo>
                  <a:lnTo>
                    <a:pt x="69" y="12"/>
                  </a:lnTo>
                  <a:lnTo>
                    <a:pt x="77" y="25"/>
                  </a:lnTo>
                  <a:lnTo>
                    <a:pt x="81" y="41"/>
                  </a:lnTo>
                  <a:lnTo>
                    <a:pt x="77" y="57"/>
                  </a:lnTo>
                  <a:lnTo>
                    <a:pt x="69" y="69"/>
                  </a:lnTo>
                  <a:lnTo>
                    <a:pt x="55" y="79"/>
                  </a:lnTo>
                  <a:lnTo>
                    <a:pt x="39" y="81"/>
                  </a:lnTo>
                  <a:lnTo>
                    <a:pt x="24" y="79"/>
                  </a:lnTo>
                  <a:lnTo>
                    <a:pt x="12" y="69"/>
                  </a:lnTo>
                  <a:lnTo>
                    <a:pt x="2" y="57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11" name="Freeform 10"/>
            <p:cNvSpPr>
              <a:spLocks noChangeAspect="1"/>
            </p:cNvSpPr>
            <p:nvPr/>
          </p:nvSpPr>
          <p:spPr bwMode="auto">
            <a:xfrm>
              <a:off x="1586" y="2167"/>
              <a:ext cx="81" cy="79"/>
            </a:xfrm>
            <a:custGeom>
              <a:avLst/>
              <a:gdLst>
                <a:gd name="T0" fmla="*/ 0 w 81"/>
                <a:gd name="T1" fmla="*/ 39 h 79"/>
                <a:gd name="T2" fmla="*/ 4 w 81"/>
                <a:gd name="T3" fmla="*/ 24 h 79"/>
                <a:gd name="T4" fmla="*/ 12 w 81"/>
                <a:gd name="T5" fmla="*/ 12 h 79"/>
                <a:gd name="T6" fmla="*/ 26 w 81"/>
                <a:gd name="T7" fmla="*/ 2 h 79"/>
                <a:gd name="T8" fmla="*/ 42 w 81"/>
                <a:gd name="T9" fmla="*/ 0 h 79"/>
                <a:gd name="T10" fmla="*/ 58 w 81"/>
                <a:gd name="T11" fmla="*/ 2 h 79"/>
                <a:gd name="T12" fmla="*/ 69 w 81"/>
                <a:gd name="T13" fmla="*/ 12 h 79"/>
                <a:gd name="T14" fmla="*/ 79 w 81"/>
                <a:gd name="T15" fmla="*/ 24 h 79"/>
                <a:gd name="T16" fmla="*/ 81 w 81"/>
                <a:gd name="T17" fmla="*/ 39 h 79"/>
                <a:gd name="T18" fmla="*/ 79 w 81"/>
                <a:gd name="T19" fmla="*/ 55 h 79"/>
                <a:gd name="T20" fmla="*/ 69 w 81"/>
                <a:gd name="T21" fmla="*/ 67 h 79"/>
                <a:gd name="T22" fmla="*/ 58 w 81"/>
                <a:gd name="T23" fmla="*/ 77 h 79"/>
                <a:gd name="T24" fmla="*/ 42 w 81"/>
                <a:gd name="T25" fmla="*/ 79 h 79"/>
                <a:gd name="T26" fmla="*/ 26 w 81"/>
                <a:gd name="T27" fmla="*/ 77 h 79"/>
                <a:gd name="T28" fmla="*/ 12 w 81"/>
                <a:gd name="T29" fmla="*/ 67 h 79"/>
                <a:gd name="T30" fmla="*/ 4 w 81"/>
                <a:gd name="T31" fmla="*/ 55 h 79"/>
                <a:gd name="T32" fmla="*/ 0 w 81"/>
                <a:gd name="T33" fmla="*/ 39 h 7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79"/>
                <a:gd name="T53" fmla="*/ 81 w 81"/>
                <a:gd name="T54" fmla="*/ 79 h 7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79">
                  <a:moveTo>
                    <a:pt x="0" y="39"/>
                  </a:moveTo>
                  <a:lnTo>
                    <a:pt x="4" y="24"/>
                  </a:lnTo>
                  <a:lnTo>
                    <a:pt x="12" y="12"/>
                  </a:lnTo>
                  <a:lnTo>
                    <a:pt x="26" y="2"/>
                  </a:lnTo>
                  <a:lnTo>
                    <a:pt x="42" y="0"/>
                  </a:lnTo>
                  <a:lnTo>
                    <a:pt x="58" y="2"/>
                  </a:lnTo>
                  <a:lnTo>
                    <a:pt x="69" y="12"/>
                  </a:lnTo>
                  <a:lnTo>
                    <a:pt x="79" y="24"/>
                  </a:lnTo>
                  <a:lnTo>
                    <a:pt x="81" y="39"/>
                  </a:lnTo>
                  <a:lnTo>
                    <a:pt x="79" y="55"/>
                  </a:lnTo>
                  <a:lnTo>
                    <a:pt x="69" y="67"/>
                  </a:lnTo>
                  <a:lnTo>
                    <a:pt x="58" y="77"/>
                  </a:lnTo>
                  <a:lnTo>
                    <a:pt x="42" y="79"/>
                  </a:lnTo>
                  <a:lnTo>
                    <a:pt x="26" y="77"/>
                  </a:lnTo>
                  <a:lnTo>
                    <a:pt x="12" y="67"/>
                  </a:lnTo>
                  <a:lnTo>
                    <a:pt x="4" y="55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12" name="Freeform 11"/>
            <p:cNvSpPr>
              <a:spLocks noChangeAspect="1"/>
            </p:cNvSpPr>
            <p:nvPr/>
          </p:nvSpPr>
          <p:spPr bwMode="auto">
            <a:xfrm>
              <a:off x="2029" y="2220"/>
              <a:ext cx="81" cy="81"/>
            </a:xfrm>
            <a:custGeom>
              <a:avLst/>
              <a:gdLst>
                <a:gd name="T0" fmla="*/ 0 w 81"/>
                <a:gd name="T1" fmla="*/ 40 h 81"/>
                <a:gd name="T2" fmla="*/ 2 w 81"/>
                <a:gd name="T3" fmla="*/ 26 h 81"/>
                <a:gd name="T4" fmla="*/ 12 w 81"/>
                <a:gd name="T5" fmla="*/ 12 h 81"/>
                <a:gd name="T6" fmla="*/ 24 w 81"/>
                <a:gd name="T7" fmla="*/ 4 h 81"/>
                <a:gd name="T8" fmla="*/ 40 w 81"/>
                <a:gd name="T9" fmla="*/ 0 h 81"/>
                <a:gd name="T10" fmla="*/ 55 w 81"/>
                <a:gd name="T11" fmla="*/ 4 h 81"/>
                <a:gd name="T12" fmla="*/ 69 w 81"/>
                <a:gd name="T13" fmla="*/ 12 h 81"/>
                <a:gd name="T14" fmla="*/ 77 w 81"/>
                <a:gd name="T15" fmla="*/ 26 h 81"/>
                <a:gd name="T16" fmla="*/ 81 w 81"/>
                <a:gd name="T17" fmla="*/ 40 h 81"/>
                <a:gd name="T18" fmla="*/ 77 w 81"/>
                <a:gd name="T19" fmla="*/ 55 h 81"/>
                <a:gd name="T20" fmla="*/ 69 w 81"/>
                <a:gd name="T21" fmla="*/ 69 h 81"/>
                <a:gd name="T22" fmla="*/ 55 w 81"/>
                <a:gd name="T23" fmla="*/ 77 h 81"/>
                <a:gd name="T24" fmla="*/ 40 w 81"/>
                <a:gd name="T25" fmla="*/ 81 h 81"/>
                <a:gd name="T26" fmla="*/ 24 w 81"/>
                <a:gd name="T27" fmla="*/ 77 h 81"/>
                <a:gd name="T28" fmla="*/ 12 w 81"/>
                <a:gd name="T29" fmla="*/ 69 h 81"/>
                <a:gd name="T30" fmla="*/ 2 w 81"/>
                <a:gd name="T31" fmla="*/ 55 h 81"/>
                <a:gd name="T32" fmla="*/ 0 w 81"/>
                <a:gd name="T33" fmla="*/ 40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81"/>
                <a:gd name="T53" fmla="*/ 81 w 81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81">
                  <a:moveTo>
                    <a:pt x="0" y="40"/>
                  </a:moveTo>
                  <a:lnTo>
                    <a:pt x="2" y="26"/>
                  </a:lnTo>
                  <a:lnTo>
                    <a:pt x="12" y="12"/>
                  </a:lnTo>
                  <a:lnTo>
                    <a:pt x="24" y="4"/>
                  </a:lnTo>
                  <a:lnTo>
                    <a:pt x="40" y="0"/>
                  </a:lnTo>
                  <a:lnTo>
                    <a:pt x="55" y="4"/>
                  </a:lnTo>
                  <a:lnTo>
                    <a:pt x="69" y="12"/>
                  </a:lnTo>
                  <a:lnTo>
                    <a:pt x="77" y="26"/>
                  </a:lnTo>
                  <a:lnTo>
                    <a:pt x="81" y="40"/>
                  </a:lnTo>
                  <a:lnTo>
                    <a:pt x="77" y="55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5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913" name="Rectangle 12"/>
            <p:cNvSpPr>
              <a:spLocks noChangeAspect="1" noChangeArrowheads="1"/>
            </p:cNvSpPr>
            <p:nvPr/>
          </p:nvSpPr>
          <p:spPr bwMode="auto">
            <a:xfrm>
              <a:off x="1909" y="1253"/>
              <a:ext cx="97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altLang="en-US" sz="1600"/>
            </a:p>
          </p:txBody>
        </p:sp>
        <p:sp>
          <p:nvSpPr>
            <p:cNvPr id="76914" name="Rectangle 13"/>
            <p:cNvSpPr>
              <a:spLocks noChangeAspect="1" noChangeArrowheads="1"/>
            </p:cNvSpPr>
            <p:nvPr/>
          </p:nvSpPr>
          <p:spPr bwMode="auto">
            <a:xfrm>
              <a:off x="1163" y="1832"/>
              <a:ext cx="97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altLang="en-US" sz="1600"/>
            </a:p>
          </p:txBody>
        </p:sp>
        <p:sp>
          <p:nvSpPr>
            <p:cNvPr id="76915" name="Rectangle 14"/>
            <p:cNvSpPr>
              <a:spLocks noChangeAspect="1" noChangeArrowheads="1"/>
            </p:cNvSpPr>
            <p:nvPr/>
          </p:nvSpPr>
          <p:spPr bwMode="auto">
            <a:xfrm>
              <a:off x="1733" y="2122"/>
              <a:ext cx="97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altLang="en-US" sz="1600"/>
            </a:p>
          </p:txBody>
        </p:sp>
        <p:sp>
          <p:nvSpPr>
            <p:cNvPr id="76916" name="Rectangle 15"/>
            <p:cNvSpPr>
              <a:spLocks noChangeAspect="1" noChangeArrowheads="1"/>
            </p:cNvSpPr>
            <p:nvPr/>
          </p:nvSpPr>
          <p:spPr bwMode="auto">
            <a:xfrm>
              <a:off x="1379" y="2638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en-US" altLang="en-US" sz="1600"/>
            </a:p>
          </p:txBody>
        </p:sp>
        <p:sp>
          <p:nvSpPr>
            <p:cNvPr id="76917" name="Rectangle 16"/>
            <p:cNvSpPr>
              <a:spLocks noChangeAspect="1" noChangeArrowheads="1"/>
            </p:cNvSpPr>
            <p:nvPr/>
          </p:nvSpPr>
          <p:spPr bwMode="auto">
            <a:xfrm>
              <a:off x="630" y="1720"/>
              <a:ext cx="97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  <a:endParaRPr lang="en-US" altLang="en-US" sz="1600"/>
            </a:p>
          </p:txBody>
        </p:sp>
        <p:sp>
          <p:nvSpPr>
            <p:cNvPr id="76918" name="Rectangle 17"/>
            <p:cNvSpPr>
              <a:spLocks noChangeAspect="1" noChangeArrowheads="1"/>
            </p:cNvSpPr>
            <p:nvPr/>
          </p:nvSpPr>
          <p:spPr bwMode="auto">
            <a:xfrm>
              <a:off x="2188" y="2173"/>
              <a:ext cx="97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n-US" altLang="en-US" sz="1600"/>
            </a:p>
          </p:txBody>
        </p:sp>
      </p:grpSp>
      <p:grpSp>
        <p:nvGrpSpPr>
          <p:cNvPr id="3" name="Group 18"/>
          <p:cNvGrpSpPr>
            <a:grpSpLocks noChangeAspect="1"/>
          </p:cNvGrpSpPr>
          <p:nvPr/>
        </p:nvGrpSpPr>
        <p:grpSpPr bwMode="auto">
          <a:xfrm>
            <a:off x="7324725" y="4979988"/>
            <a:ext cx="857250" cy="592137"/>
            <a:chOff x="1515" y="2062"/>
            <a:chExt cx="820" cy="566"/>
          </a:xfrm>
        </p:grpSpPr>
        <p:sp>
          <p:nvSpPr>
            <p:cNvPr id="76905" name="Freeform 19"/>
            <p:cNvSpPr>
              <a:spLocks noChangeAspect="1"/>
            </p:cNvSpPr>
            <p:nvPr/>
          </p:nvSpPr>
          <p:spPr bwMode="auto">
            <a:xfrm>
              <a:off x="1515" y="2062"/>
              <a:ext cx="820" cy="343"/>
            </a:xfrm>
            <a:custGeom>
              <a:avLst/>
              <a:gdLst>
                <a:gd name="T0" fmla="*/ 409 w 820"/>
                <a:gd name="T1" fmla="*/ 0 h 343"/>
                <a:gd name="T2" fmla="*/ 467 w 820"/>
                <a:gd name="T3" fmla="*/ 2 h 343"/>
                <a:gd name="T4" fmla="*/ 520 w 820"/>
                <a:gd name="T5" fmla="*/ 8 h 343"/>
                <a:gd name="T6" fmla="*/ 573 w 820"/>
                <a:gd name="T7" fmla="*/ 16 h 343"/>
                <a:gd name="T8" fmla="*/ 623 w 820"/>
                <a:gd name="T9" fmla="*/ 26 h 343"/>
                <a:gd name="T10" fmla="*/ 670 w 820"/>
                <a:gd name="T11" fmla="*/ 40 h 343"/>
                <a:gd name="T12" fmla="*/ 710 w 820"/>
                <a:gd name="T13" fmla="*/ 56 h 343"/>
                <a:gd name="T14" fmla="*/ 745 w 820"/>
                <a:gd name="T15" fmla="*/ 73 h 343"/>
                <a:gd name="T16" fmla="*/ 775 w 820"/>
                <a:gd name="T17" fmla="*/ 93 h 343"/>
                <a:gd name="T18" fmla="*/ 797 w 820"/>
                <a:gd name="T19" fmla="*/ 115 h 343"/>
                <a:gd name="T20" fmla="*/ 812 w 820"/>
                <a:gd name="T21" fmla="*/ 138 h 343"/>
                <a:gd name="T22" fmla="*/ 820 w 820"/>
                <a:gd name="T23" fmla="*/ 160 h 343"/>
                <a:gd name="T24" fmla="*/ 820 w 820"/>
                <a:gd name="T25" fmla="*/ 184 h 343"/>
                <a:gd name="T26" fmla="*/ 812 w 820"/>
                <a:gd name="T27" fmla="*/ 207 h 343"/>
                <a:gd name="T28" fmla="*/ 797 w 820"/>
                <a:gd name="T29" fmla="*/ 229 h 343"/>
                <a:gd name="T30" fmla="*/ 775 w 820"/>
                <a:gd name="T31" fmla="*/ 251 h 343"/>
                <a:gd name="T32" fmla="*/ 745 w 820"/>
                <a:gd name="T33" fmla="*/ 271 h 343"/>
                <a:gd name="T34" fmla="*/ 710 w 820"/>
                <a:gd name="T35" fmla="*/ 290 h 343"/>
                <a:gd name="T36" fmla="*/ 670 w 820"/>
                <a:gd name="T37" fmla="*/ 306 h 343"/>
                <a:gd name="T38" fmla="*/ 623 w 820"/>
                <a:gd name="T39" fmla="*/ 318 h 343"/>
                <a:gd name="T40" fmla="*/ 573 w 820"/>
                <a:gd name="T41" fmla="*/ 330 h 343"/>
                <a:gd name="T42" fmla="*/ 520 w 820"/>
                <a:gd name="T43" fmla="*/ 338 h 343"/>
                <a:gd name="T44" fmla="*/ 467 w 820"/>
                <a:gd name="T45" fmla="*/ 341 h 343"/>
                <a:gd name="T46" fmla="*/ 409 w 820"/>
                <a:gd name="T47" fmla="*/ 343 h 343"/>
                <a:gd name="T48" fmla="*/ 354 w 820"/>
                <a:gd name="T49" fmla="*/ 341 h 343"/>
                <a:gd name="T50" fmla="*/ 299 w 820"/>
                <a:gd name="T51" fmla="*/ 338 h 343"/>
                <a:gd name="T52" fmla="*/ 245 w 820"/>
                <a:gd name="T53" fmla="*/ 330 h 343"/>
                <a:gd name="T54" fmla="*/ 196 w 820"/>
                <a:gd name="T55" fmla="*/ 318 h 343"/>
                <a:gd name="T56" fmla="*/ 150 w 820"/>
                <a:gd name="T57" fmla="*/ 306 h 343"/>
                <a:gd name="T58" fmla="*/ 109 w 820"/>
                <a:gd name="T59" fmla="*/ 290 h 343"/>
                <a:gd name="T60" fmla="*/ 73 w 820"/>
                <a:gd name="T61" fmla="*/ 271 h 343"/>
                <a:gd name="T62" fmla="*/ 44 w 820"/>
                <a:gd name="T63" fmla="*/ 251 h 343"/>
                <a:gd name="T64" fmla="*/ 22 w 820"/>
                <a:gd name="T65" fmla="*/ 229 h 343"/>
                <a:gd name="T66" fmla="*/ 6 w 820"/>
                <a:gd name="T67" fmla="*/ 207 h 343"/>
                <a:gd name="T68" fmla="*/ 0 w 820"/>
                <a:gd name="T69" fmla="*/ 184 h 343"/>
                <a:gd name="T70" fmla="*/ 0 w 820"/>
                <a:gd name="T71" fmla="*/ 160 h 343"/>
                <a:gd name="T72" fmla="*/ 6 w 820"/>
                <a:gd name="T73" fmla="*/ 138 h 343"/>
                <a:gd name="T74" fmla="*/ 22 w 820"/>
                <a:gd name="T75" fmla="*/ 115 h 343"/>
                <a:gd name="T76" fmla="*/ 44 w 820"/>
                <a:gd name="T77" fmla="*/ 93 h 343"/>
                <a:gd name="T78" fmla="*/ 73 w 820"/>
                <a:gd name="T79" fmla="*/ 73 h 343"/>
                <a:gd name="T80" fmla="*/ 109 w 820"/>
                <a:gd name="T81" fmla="*/ 56 h 343"/>
                <a:gd name="T82" fmla="*/ 150 w 820"/>
                <a:gd name="T83" fmla="*/ 40 h 343"/>
                <a:gd name="T84" fmla="*/ 196 w 820"/>
                <a:gd name="T85" fmla="*/ 26 h 343"/>
                <a:gd name="T86" fmla="*/ 245 w 820"/>
                <a:gd name="T87" fmla="*/ 16 h 343"/>
                <a:gd name="T88" fmla="*/ 299 w 820"/>
                <a:gd name="T89" fmla="*/ 8 h 343"/>
                <a:gd name="T90" fmla="*/ 354 w 820"/>
                <a:gd name="T91" fmla="*/ 2 h 343"/>
                <a:gd name="T92" fmla="*/ 409 w 820"/>
                <a:gd name="T93" fmla="*/ 0 h 34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20"/>
                <a:gd name="T142" fmla="*/ 0 h 343"/>
                <a:gd name="T143" fmla="*/ 820 w 820"/>
                <a:gd name="T144" fmla="*/ 343 h 34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20" h="343">
                  <a:moveTo>
                    <a:pt x="409" y="0"/>
                  </a:moveTo>
                  <a:lnTo>
                    <a:pt x="467" y="2"/>
                  </a:lnTo>
                  <a:lnTo>
                    <a:pt x="520" y="8"/>
                  </a:lnTo>
                  <a:lnTo>
                    <a:pt x="573" y="16"/>
                  </a:lnTo>
                  <a:lnTo>
                    <a:pt x="623" y="26"/>
                  </a:lnTo>
                  <a:lnTo>
                    <a:pt x="670" y="40"/>
                  </a:lnTo>
                  <a:lnTo>
                    <a:pt x="710" y="56"/>
                  </a:lnTo>
                  <a:lnTo>
                    <a:pt x="745" y="73"/>
                  </a:lnTo>
                  <a:lnTo>
                    <a:pt x="775" y="93"/>
                  </a:lnTo>
                  <a:lnTo>
                    <a:pt x="797" y="115"/>
                  </a:lnTo>
                  <a:lnTo>
                    <a:pt x="812" y="138"/>
                  </a:lnTo>
                  <a:lnTo>
                    <a:pt x="820" y="160"/>
                  </a:lnTo>
                  <a:lnTo>
                    <a:pt x="820" y="184"/>
                  </a:lnTo>
                  <a:lnTo>
                    <a:pt x="812" y="207"/>
                  </a:lnTo>
                  <a:lnTo>
                    <a:pt x="797" y="229"/>
                  </a:lnTo>
                  <a:lnTo>
                    <a:pt x="775" y="251"/>
                  </a:lnTo>
                  <a:lnTo>
                    <a:pt x="745" y="271"/>
                  </a:lnTo>
                  <a:lnTo>
                    <a:pt x="710" y="290"/>
                  </a:lnTo>
                  <a:lnTo>
                    <a:pt x="670" y="306"/>
                  </a:lnTo>
                  <a:lnTo>
                    <a:pt x="623" y="318"/>
                  </a:lnTo>
                  <a:lnTo>
                    <a:pt x="573" y="330"/>
                  </a:lnTo>
                  <a:lnTo>
                    <a:pt x="520" y="338"/>
                  </a:lnTo>
                  <a:lnTo>
                    <a:pt x="467" y="341"/>
                  </a:lnTo>
                  <a:lnTo>
                    <a:pt x="409" y="343"/>
                  </a:lnTo>
                  <a:lnTo>
                    <a:pt x="354" y="341"/>
                  </a:lnTo>
                  <a:lnTo>
                    <a:pt x="299" y="338"/>
                  </a:lnTo>
                  <a:lnTo>
                    <a:pt x="245" y="330"/>
                  </a:lnTo>
                  <a:lnTo>
                    <a:pt x="196" y="318"/>
                  </a:lnTo>
                  <a:lnTo>
                    <a:pt x="150" y="306"/>
                  </a:lnTo>
                  <a:lnTo>
                    <a:pt x="109" y="290"/>
                  </a:lnTo>
                  <a:lnTo>
                    <a:pt x="73" y="271"/>
                  </a:lnTo>
                  <a:lnTo>
                    <a:pt x="44" y="251"/>
                  </a:lnTo>
                  <a:lnTo>
                    <a:pt x="22" y="229"/>
                  </a:lnTo>
                  <a:lnTo>
                    <a:pt x="6" y="207"/>
                  </a:lnTo>
                  <a:lnTo>
                    <a:pt x="0" y="184"/>
                  </a:lnTo>
                  <a:lnTo>
                    <a:pt x="0" y="160"/>
                  </a:lnTo>
                  <a:lnTo>
                    <a:pt x="6" y="138"/>
                  </a:lnTo>
                  <a:lnTo>
                    <a:pt x="22" y="115"/>
                  </a:lnTo>
                  <a:lnTo>
                    <a:pt x="44" y="93"/>
                  </a:lnTo>
                  <a:lnTo>
                    <a:pt x="73" y="73"/>
                  </a:lnTo>
                  <a:lnTo>
                    <a:pt x="109" y="56"/>
                  </a:lnTo>
                  <a:lnTo>
                    <a:pt x="150" y="40"/>
                  </a:lnTo>
                  <a:lnTo>
                    <a:pt x="196" y="26"/>
                  </a:lnTo>
                  <a:lnTo>
                    <a:pt x="245" y="16"/>
                  </a:lnTo>
                  <a:lnTo>
                    <a:pt x="299" y="8"/>
                  </a:lnTo>
                  <a:lnTo>
                    <a:pt x="354" y="2"/>
                  </a:lnTo>
                  <a:lnTo>
                    <a:pt x="40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906" name="Rectangle 20"/>
            <p:cNvSpPr>
              <a:spLocks noChangeAspect="1" noChangeArrowheads="1"/>
            </p:cNvSpPr>
            <p:nvPr/>
          </p:nvSpPr>
          <p:spPr bwMode="auto">
            <a:xfrm>
              <a:off x="1855" y="2394"/>
              <a:ext cx="10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1</a:t>
              </a:r>
              <a:endParaRPr lang="en-US" altLang="en-US" sz="1600"/>
            </a:p>
          </p:txBody>
        </p:sp>
      </p:grpSp>
      <p:grpSp>
        <p:nvGrpSpPr>
          <p:cNvPr id="4" name="Group 21"/>
          <p:cNvGrpSpPr>
            <a:grpSpLocks noChangeAspect="1"/>
          </p:cNvGrpSpPr>
          <p:nvPr/>
        </p:nvGrpSpPr>
        <p:grpSpPr bwMode="auto">
          <a:xfrm>
            <a:off x="6211888" y="4392613"/>
            <a:ext cx="873125" cy="649287"/>
            <a:chOff x="452" y="1501"/>
            <a:chExt cx="834" cy="621"/>
          </a:xfrm>
        </p:grpSpPr>
        <p:sp>
          <p:nvSpPr>
            <p:cNvPr id="76903" name="Freeform 22"/>
            <p:cNvSpPr>
              <a:spLocks noChangeAspect="1"/>
            </p:cNvSpPr>
            <p:nvPr/>
          </p:nvSpPr>
          <p:spPr bwMode="auto">
            <a:xfrm>
              <a:off x="452" y="1662"/>
              <a:ext cx="834" cy="460"/>
            </a:xfrm>
            <a:custGeom>
              <a:avLst/>
              <a:gdLst>
                <a:gd name="T0" fmla="*/ 436 w 834"/>
                <a:gd name="T1" fmla="*/ 2 h 460"/>
                <a:gd name="T2" fmla="*/ 494 w 834"/>
                <a:gd name="T3" fmla="*/ 10 h 460"/>
                <a:gd name="T4" fmla="*/ 547 w 834"/>
                <a:gd name="T5" fmla="*/ 20 h 460"/>
                <a:gd name="T6" fmla="*/ 600 w 834"/>
                <a:gd name="T7" fmla="*/ 36 h 460"/>
                <a:gd name="T8" fmla="*/ 650 w 834"/>
                <a:gd name="T9" fmla="*/ 54 h 460"/>
                <a:gd name="T10" fmla="*/ 695 w 834"/>
                <a:gd name="T11" fmla="*/ 77 h 460"/>
                <a:gd name="T12" fmla="*/ 735 w 834"/>
                <a:gd name="T13" fmla="*/ 101 h 460"/>
                <a:gd name="T14" fmla="*/ 768 w 834"/>
                <a:gd name="T15" fmla="*/ 128 h 460"/>
                <a:gd name="T16" fmla="*/ 796 w 834"/>
                <a:gd name="T17" fmla="*/ 158 h 460"/>
                <a:gd name="T18" fmla="*/ 816 w 834"/>
                <a:gd name="T19" fmla="*/ 188 h 460"/>
                <a:gd name="T20" fmla="*/ 830 w 834"/>
                <a:gd name="T21" fmla="*/ 219 h 460"/>
                <a:gd name="T22" fmla="*/ 834 w 834"/>
                <a:gd name="T23" fmla="*/ 251 h 460"/>
                <a:gd name="T24" fmla="*/ 832 w 834"/>
                <a:gd name="T25" fmla="*/ 282 h 460"/>
                <a:gd name="T26" fmla="*/ 820 w 834"/>
                <a:gd name="T27" fmla="*/ 312 h 460"/>
                <a:gd name="T28" fmla="*/ 802 w 834"/>
                <a:gd name="T29" fmla="*/ 339 h 460"/>
                <a:gd name="T30" fmla="*/ 778 w 834"/>
                <a:gd name="T31" fmla="*/ 367 h 460"/>
                <a:gd name="T32" fmla="*/ 745 w 834"/>
                <a:gd name="T33" fmla="*/ 391 h 460"/>
                <a:gd name="T34" fmla="*/ 707 w 834"/>
                <a:gd name="T35" fmla="*/ 412 h 460"/>
                <a:gd name="T36" fmla="*/ 664 w 834"/>
                <a:gd name="T37" fmla="*/ 430 h 460"/>
                <a:gd name="T38" fmla="*/ 616 w 834"/>
                <a:gd name="T39" fmla="*/ 444 h 460"/>
                <a:gd name="T40" fmla="*/ 565 w 834"/>
                <a:gd name="T41" fmla="*/ 454 h 460"/>
                <a:gd name="T42" fmla="*/ 510 w 834"/>
                <a:gd name="T43" fmla="*/ 460 h 460"/>
                <a:gd name="T44" fmla="*/ 454 w 834"/>
                <a:gd name="T45" fmla="*/ 460 h 460"/>
                <a:gd name="T46" fmla="*/ 397 w 834"/>
                <a:gd name="T47" fmla="*/ 458 h 460"/>
                <a:gd name="T48" fmla="*/ 340 w 834"/>
                <a:gd name="T49" fmla="*/ 450 h 460"/>
                <a:gd name="T50" fmla="*/ 284 w 834"/>
                <a:gd name="T51" fmla="*/ 440 h 460"/>
                <a:gd name="T52" fmla="*/ 231 w 834"/>
                <a:gd name="T53" fmla="*/ 424 h 460"/>
                <a:gd name="T54" fmla="*/ 183 w 834"/>
                <a:gd name="T55" fmla="*/ 404 h 460"/>
                <a:gd name="T56" fmla="*/ 138 w 834"/>
                <a:gd name="T57" fmla="*/ 383 h 460"/>
                <a:gd name="T58" fmla="*/ 98 w 834"/>
                <a:gd name="T59" fmla="*/ 359 h 460"/>
                <a:gd name="T60" fmla="*/ 65 w 834"/>
                <a:gd name="T61" fmla="*/ 331 h 460"/>
                <a:gd name="T62" fmla="*/ 37 w 834"/>
                <a:gd name="T63" fmla="*/ 302 h 460"/>
                <a:gd name="T64" fmla="*/ 17 w 834"/>
                <a:gd name="T65" fmla="*/ 272 h 460"/>
                <a:gd name="T66" fmla="*/ 3 w 834"/>
                <a:gd name="T67" fmla="*/ 241 h 460"/>
                <a:gd name="T68" fmla="*/ 0 w 834"/>
                <a:gd name="T69" fmla="*/ 209 h 460"/>
                <a:gd name="T70" fmla="*/ 1 w 834"/>
                <a:gd name="T71" fmla="*/ 178 h 460"/>
                <a:gd name="T72" fmla="*/ 11 w 834"/>
                <a:gd name="T73" fmla="*/ 148 h 460"/>
                <a:gd name="T74" fmla="*/ 29 w 834"/>
                <a:gd name="T75" fmla="*/ 119 h 460"/>
                <a:gd name="T76" fmla="*/ 55 w 834"/>
                <a:gd name="T77" fmla="*/ 93 h 460"/>
                <a:gd name="T78" fmla="*/ 86 w 834"/>
                <a:gd name="T79" fmla="*/ 69 h 460"/>
                <a:gd name="T80" fmla="*/ 124 w 834"/>
                <a:gd name="T81" fmla="*/ 48 h 460"/>
                <a:gd name="T82" fmla="*/ 168 w 834"/>
                <a:gd name="T83" fmla="*/ 30 h 460"/>
                <a:gd name="T84" fmla="*/ 217 w 834"/>
                <a:gd name="T85" fmla="*/ 16 h 460"/>
                <a:gd name="T86" fmla="*/ 268 w 834"/>
                <a:gd name="T87" fmla="*/ 6 h 460"/>
                <a:gd name="T88" fmla="*/ 324 w 834"/>
                <a:gd name="T89" fmla="*/ 0 h 460"/>
                <a:gd name="T90" fmla="*/ 379 w 834"/>
                <a:gd name="T91" fmla="*/ 0 h 460"/>
                <a:gd name="T92" fmla="*/ 436 w 834"/>
                <a:gd name="T93" fmla="*/ 2 h 46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34"/>
                <a:gd name="T142" fmla="*/ 0 h 460"/>
                <a:gd name="T143" fmla="*/ 834 w 834"/>
                <a:gd name="T144" fmla="*/ 460 h 46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34" h="460">
                  <a:moveTo>
                    <a:pt x="436" y="2"/>
                  </a:moveTo>
                  <a:lnTo>
                    <a:pt x="494" y="10"/>
                  </a:lnTo>
                  <a:lnTo>
                    <a:pt x="547" y="20"/>
                  </a:lnTo>
                  <a:lnTo>
                    <a:pt x="600" y="36"/>
                  </a:lnTo>
                  <a:lnTo>
                    <a:pt x="650" y="54"/>
                  </a:lnTo>
                  <a:lnTo>
                    <a:pt x="695" y="77"/>
                  </a:lnTo>
                  <a:lnTo>
                    <a:pt x="735" y="101"/>
                  </a:lnTo>
                  <a:lnTo>
                    <a:pt x="768" y="128"/>
                  </a:lnTo>
                  <a:lnTo>
                    <a:pt x="796" y="158"/>
                  </a:lnTo>
                  <a:lnTo>
                    <a:pt x="816" y="188"/>
                  </a:lnTo>
                  <a:lnTo>
                    <a:pt x="830" y="219"/>
                  </a:lnTo>
                  <a:lnTo>
                    <a:pt x="834" y="251"/>
                  </a:lnTo>
                  <a:lnTo>
                    <a:pt x="832" y="282"/>
                  </a:lnTo>
                  <a:lnTo>
                    <a:pt x="820" y="312"/>
                  </a:lnTo>
                  <a:lnTo>
                    <a:pt x="802" y="339"/>
                  </a:lnTo>
                  <a:lnTo>
                    <a:pt x="778" y="367"/>
                  </a:lnTo>
                  <a:lnTo>
                    <a:pt x="745" y="391"/>
                  </a:lnTo>
                  <a:lnTo>
                    <a:pt x="707" y="412"/>
                  </a:lnTo>
                  <a:lnTo>
                    <a:pt x="664" y="430"/>
                  </a:lnTo>
                  <a:lnTo>
                    <a:pt x="616" y="444"/>
                  </a:lnTo>
                  <a:lnTo>
                    <a:pt x="565" y="454"/>
                  </a:lnTo>
                  <a:lnTo>
                    <a:pt x="510" y="460"/>
                  </a:lnTo>
                  <a:lnTo>
                    <a:pt x="454" y="460"/>
                  </a:lnTo>
                  <a:lnTo>
                    <a:pt x="397" y="458"/>
                  </a:lnTo>
                  <a:lnTo>
                    <a:pt x="340" y="450"/>
                  </a:lnTo>
                  <a:lnTo>
                    <a:pt x="284" y="440"/>
                  </a:lnTo>
                  <a:lnTo>
                    <a:pt x="231" y="424"/>
                  </a:lnTo>
                  <a:lnTo>
                    <a:pt x="183" y="404"/>
                  </a:lnTo>
                  <a:lnTo>
                    <a:pt x="138" y="383"/>
                  </a:lnTo>
                  <a:lnTo>
                    <a:pt x="98" y="359"/>
                  </a:lnTo>
                  <a:lnTo>
                    <a:pt x="65" y="331"/>
                  </a:lnTo>
                  <a:lnTo>
                    <a:pt x="37" y="302"/>
                  </a:lnTo>
                  <a:lnTo>
                    <a:pt x="17" y="272"/>
                  </a:lnTo>
                  <a:lnTo>
                    <a:pt x="3" y="241"/>
                  </a:lnTo>
                  <a:lnTo>
                    <a:pt x="0" y="209"/>
                  </a:lnTo>
                  <a:lnTo>
                    <a:pt x="1" y="178"/>
                  </a:lnTo>
                  <a:lnTo>
                    <a:pt x="11" y="148"/>
                  </a:lnTo>
                  <a:lnTo>
                    <a:pt x="29" y="119"/>
                  </a:lnTo>
                  <a:lnTo>
                    <a:pt x="55" y="93"/>
                  </a:lnTo>
                  <a:lnTo>
                    <a:pt x="86" y="69"/>
                  </a:lnTo>
                  <a:lnTo>
                    <a:pt x="124" y="48"/>
                  </a:lnTo>
                  <a:lnTo>
                    <a:pt x="168" y="30"/>
                  </a:lnTo>
                  <a:lnTo>
                    <a:pt x="217" y="16"/>
                  </a:lnTo>
                  <a:lnTo>
                    <a:pt x="268" y="6"/>
                  </a:lnTo>
                  <a:lnTo>
                    <a:pt x="324" y="0"/>
                  </a:lnTo>
                  <a:lnTo>
                    <a:pt x="379" y="0"/>
                  </a:lnTo>
                  <a:lnTo>
                    <a:pt x="436" y="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904" name="Rectangle 23"/>
            <p:cNvSpPr>
              <a:spLocks noChangeAspect="1" noChangeArrowheads="1"/>
            </p:cNvSpPr>
            <p:nvPr/>
          </p:nvSpPr>
          <p:spPr bwMode="auto">
            <a:xfrm>
              <a:off x="943" y="1501"/>
              <a:ext cx="10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2</a:t>
              </a:r>
              <a:endParaRPr lang="en-US" altLang="en-US" sz="1600"/>
            </a:p>
          </p:txBody>
        </p:sp>
      </p:grpSp>
      <p:grpSp>
        <p:nvGrpSpPr>
          <p:cNvPr id="5" name="Group 24"/>
          <p:cNvGrpSpPr>
            <a:grpSpLocks noChangeAspect="1"/>
          </p:cNvGrpSpPr>
          <p:nvPr/>
        </p:nvGrpSpPr>
        <p:grpSpPr bwMode="auto">
          <a:xfrm>
            <a:off x="6003925" y="3890963"/>
            <a:ext cx="2413000" cy="2281237"/>
            <a:chOff x="254" y="1022"/>
            <a:chExt cx="2305" cy="2180"/>
          </a:xfrm>
        </p:grpSpPr>
        <p:sp>
          <p:nvSpPr>
            <p:cNvPr id="76901" name="Rectangle 25"/>
            <p:cNvSpPr>
              <a:spLocks noChangeAspect="1" noChangeArrowheads="1"/>
            </p:cNvSpPr>
            <p:nvPr/>
          </p:nvSpPr>
          <p:spPr bwMode="auto">
            <a:xfrm>
              <a:off x="563" y="1148"/>
              <a:ext cx="10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5</a:t>
              </a:r>
              <a:endParaRPr lang="en-US" altLang="en-US" sz="1600"/>
            </a:p>
          </p:txBody>
        </p:sp>
        <p:sp>
          <p:nvSpPr>
            <p:cNvPr id="76902" name="Freeform 26"/>
            <p:cNvSpPr>
              <a:spLocks noChangeAspect="1"/>
            </p:cNvSpPr>
            <p:nvPr/>
          </p:nvSpPr>
          <p:spPr bwMode="auto">
            <a:xfrm>
              <a:off x="254" y="1022"/>
              <a:ext cx="2305" cy="2180"/>
            </a:xfrm>
            <a:custGeom>
              <a:avLst/>
              <a:gdLst>
                <a:gd name="T0" fmla="*/ 1245 w 2305"/>
                <a:gd name="T1" fmla="*/ 4 h 2180"/>
                <a:gd name="T2" fmla="*/ 1433 w 2305"/>
                <a:gd name="T3" fmla="*/ 33 h 2180"/>
                <a:gd name="T4" fmla="*/ 1615 w 2305"/>
                <a:gd name="T5" fmla="*/ 90 h 2180"/>
                <a:gd name="T6" fmla="*/ 1781 w 2305"/>
                <a:gd name="T7" fmla="*/ 175 h 2180"/>
                <a:gd name="T8" fmla="*/ 1931 w 2305"/>
                <a:gd name="T9" fmla="*/ 286 h 2180"/>
                <a:gd name="T10" fmla="*/ 2062 w 2305"/>
                <a:gd name="T11" fmla="*/ 420 h 2180"/>
                <a:gd name="T12" fmla="*/ 2166 w 2305"/>
                <a:gd name="T13" fmla="*/ 569 h 2180"/>
                <a:gd name="T14" fmla="*/ 2242 w 2305"/>
                <a:gd name="T15" fmla="*/ 735 h 2180"/>
                <a:gd name="T16" fmla="*/ 2289 w 2305"/>
                <a:gd name="T17" fmla="*/ 908 h 2180"/>
                <a:gd name="T18" fmla="*/ 2305 w 2305"/>
                <a:gd name="T19" fmla="*/ 1088 h 2180"/>
                <a:gd name="T20" fmla="*/ 2289 w 2305"/>
                <a:gd name="T21" fmla="*/ 1267 h 2180"/>
                <a:gd name="T22" fmla="*/ 2243 w 2305"/>
                <a:gd name="T23" fmla="*/ 1443 h 2180"/>
                <a:gd name="T24" fmla="*/ 2166 w 2305"/>
                <a:gd name="T25" fmla="*/ 1606 h 2180"/>
                <a:gd name="T26" fmla="*/ 2064 w 2305"/>
                <a:gd name="T27" fmla="*/ 1758 h 2180"/>
                <a:gd name="T28" fmla="*/ 1935 w 2305"/>
                <a:gd name="T29" fmla="*/ 1890 h 2180"/>
                <a:gd name="T30" fmla="*/ 1785 w 2305"/>
                <a:gd name="T31" fmla="*/ 2002 h 2180"/>
                <a:gd name="T32" fmla="*/ 1617 w 2305"/>
                <a:gd name="T33" fmla="*/ 2087 h 2180"/>
                <a:gd name="T34" fmla="*/ 1437 w 2305"/>
                <a:gd name="T35" fmla="*/ 2146 h 2180"/>
                <a:gd name="T36" fmla="*/ 1249 w 2305"/>
                <a:gd name="T37" fmla="*/ 2176 h 2180"/>
                <a:gd name="T38" fmla="*/ 1059 w 2305"/>
                <a:gd name="T39" fmla="*/ 2176 h 2180"/>
                <a:gd name="T40" fmla="*/ 872 w 2305"/>
                <a:gd name="T41" fmla="*/ 2148 h 2180"/>
                <a:gd name="T42" fmla="*/ 692 w 2305"/>
                <a:gd name="T43" fmla="*/ 2089 h 2180"/>
                <a:gd name="T44" fmla="*/ 524 w 2305"/>
                <a:gd name="T45" fmla="*/ 2004 h 2180"/>
                <a:gd name="T46" fmla="*/ 373 w 2305"/>
                <a:gd name="T47" fmla="*/ 1894 h 2180"/>
                <a:gd name="T48" fmla="*/ 245 w 2305"/>
                <a:gd name="T49" fmla="*/ 1762 h 2180"/>
                <a:gd name="T50" fmla="*/ 140 w 2305"/>
                <a:gd name="T51" fmla="*/ 1610 h 2180"/>
                <a:gd name="T52" fmla="*/ 63 w 2305"/>
                <a:gd name="T53" fmla="*/ 1447 h 2180"/>
                <a:gd name="T54" fmla="*/ 16 w 2305"/>
                <a:gd name="T55" fmla="*/ 1271 h 2180"/>
                <a:gd name="T56" fmla="*/ 0 w 2305"/>
                <a:gd name="T57" fmla="*/ 1092 h 2180"/>
                <a:gd name="T58" fmla="*/ 16 w 2305"/>
                <a:gd name="T59" fmla="*/ 912 h 2180"/>
                <a:gd name="T60" fmla="*/ 63 w 2305"/>
                <a:gd name="T61" fmla="*/ 737 h 2180"/>
                <a:gd name="T62" fmla="*/ 138 w 2305"/>
                <a:gd name="T63" fmla="*/ 573 h 2180"/>
                <a:gd name="T64" fmla="*/ 243 w 2305"/>
                <a:gd name="T65" fmla="*/ 422 h 2180"/>
                <a:gd name="T66" fmla="*/ 371 w 2305"/>
                <a:gd name="T67" fmla="*/ 290 h 2180"/>
                <a:gd name="T68" fmla="*/ 522 w 2305"/>
                <a:gd name="T69" fmla="*/ 179 h 2180"/>
                <a:gd name="T70" fmla="*/ 688 w 2305"/>
                <a:gd name="T71" fmla="*/ 92 h 2180"/>
                <a:gd name="T72" fmla="*/ 868 w 2305"/>
                <a:gd name="T73" fmla="*/ 33 h 2180"/>
                <a:gd name="T74" fmla="*/ 1055 w 2305"/>
                <a:gd name="T75" fmla="*/ 4 h 218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05"/>
                <a:gd name="T115" fmla="*/ 0 h 2180"/>
                <a:gd name="T116" fmla="*/ 2305 w 2305"/>
                <a:gd name="T117" fmla="*/ 2180 h 218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05" h="2180">
                  <a:moveTo>
                    <a:pt x="1150" y="0"/>
                  </a:moveTo>
                  <a:lnTo>
                    <a:pt x="1245" y="4"/>
                  </a:lnTo>
                  <a:lnTo>
                    <a:pt x="1340" y="14"/>
                  </a:lnTo>
                  <a:lnTo>
                    <a:pt x="1433" y="33"/>
                  </a:lnTo>
                  <a:lnTo>
                    <a:pt x="1526" y="59"/>
                  </a:lnTo>
                  <a:lnTo>
                    <a:pt x="1615" y="90"/>
                  </a:lnTo>
                  <a:lnTo>
                    <a:pt x="1700" y="130"/>
                  </a:lnTo>
                  <a:lnTo>
                    <a:pt x="1781" y="175"/>
                  </a:lnTo>
                  <a:lnTo>
                    <a:pt x="1860" y="228"/>
                  </a:lnTo>
                  <a:lnTo>
                    <a:pt x="1931" y="286"/>
                  </a:lnTo>
                  <a:lnTo>
                    <a:pt x="2000" y="351"/>
                  </a:lnTo>
                  <a:lnTo>
                    <a:pt x="2062" y="420"/>
                  </a:lnTo>
                  <a:lnTo>
                    <a:pt x="2117" y="493"/>
                  </a:lnTo>
                  <a:lnTo>
                    <a:pt x="2166" y="569"/>
                  </a:lnTo>
                  <a:lnTo>
                    <a:pt x="2208" y="650"/>
                  </a:lnTo>
                  <a:lnTo>
                    <a:pt x="2242" y="735"/>
                  </a:lnTo>
                  <a:lnTo>
                    <a:pt x="2269" y="820"/>
                  </a:lnTo>
                  <a:lnTo>
                    <a:pt x="2289" y="908"/>
                  </a:lnTo>
                  <a:lnTo>
                    <a:pt x="2301" y="997"/>
                  </a:lnTo>
                  <a:lnTo>
                    <a:pt x="2305" y="1088"/>
                  </a:lnTo>
                  <a:lnTo>
                    <a:pt x="2301" y="1178"/>
                  </a:lnTo>
                  <a:lnTo>
                    <a:pt x="2289" y="1267"/>
                  </a:lnTo>
                  <a:lnTo>
                    <a:pt x="2271" y="1356"/>
                  </a:lnTo>
                  <a:lnTo>
                    <a:pt x="2243" y="1443"/>
                  </a:lnTo>
                  <a:lnTo>
                    <a:pt x="2210" y="1525"/>
                  </a:lnTo>
                  <a:lnTo>
                    <a:pt x="2166" y="1606"/>
                  </a:lnTo>
                  <a:lnTo>
                    <a:pt x="2119" y="1685"/>
                  </a:lnTo>
                  <a:lnTo>
                    <a:pt x="2064" y="1758"/>
                  </a:lnTo>
                  <a:lnTo>
                    <a:pt x="2002" y="1827"/>
                  </a:lnTo>
                  <a:lnTo>
                    <a:pt x="1935" y="1890"/>
                  </a:lnTo>
                  <a:lnTo>
                    <a:pt x="1862" y="1949"/>
                  </a:lnTo>
                  <a:lnTo>
                    <a:pt x="1785" y="2002"/>
                  </a:lnTo>
                  <a:lnTo>
                    <a:pt x="1704" y="2048"/>
                  </a:lnTo>
                  <a:lnTo>
                    <a:pt x="1617" y="2087"/>
                  </a:lnTo>
                  <a:lnTo>
                    <a:pt x="1528" y="2121"/>
                  </a:lnTo>
                  <a:lnTo>
                    <a:pt x="1437" y="2146"/>
                  </a:lnTo>
                  <a:lnTo>
                    <a:pt x="1344" y="2164"/>
                  </a:lnTo>
                  <a:lnTo>
                    <a:pt x="1249" y="2176"/>
                  </a:lnTo>
                  <a:lnTo>
                    <a:pt x="1154" y="2180"/>
                  </a:lnTo>
                  <a:lnTo>
                    <a:pt x="1059" y="2176"/>
                  </a:lnTo>
                  <a:lnTo>
                    <a:pt x="965" y="2166"/>
                  </a:lnTo>
                  <a:lnTo>
                    <a:pt x="872" y="2148"/>
                  </a:lnTo>
                  <a:lnTo>
                    <a:pt x="781" y="2123"/>
                  </a:lnTo>
                  <a:lnTo>
                    <a:pt x="692" y="2089"/>
                  </a:lnTo>
                  <a:lnTo>
                    <a:pt x="607" y="2050"/>
                  </a:lnTo>
                  <a:lnTo>
                    <a:pt x="524" y="2004"/>
                  </a:lnTo>
                  <a:lnTo>
                    <a:pt x="447" y="1951"/>
                  </a:lnTo>
                  <a:lnTo>
                    <a:pt x="373" y="1894"/>
                  </a:lnTo>
                  <a:lnTo>
                    <a:pt x="306" y="1829"/>
                  </a:lnTo>
                  <a:lnTo>
                    <a:pt x="245" y="1762"/>
                  </a:lnTo>
                  <a:lnTo>
                    <a:pt x="190" y="1687"/>
                  </a:lnTo>
                  <a:lnTo>
                    <a:pt x="140" y="1610"/>
                  </a:lnTo>
                  <a:lnTo>
                    <a:pt x="99" y="1529"/>
                  </a:lnTo>
                  <a:lnTo>
                    <a:pt x="63" y="1447"/>
                  </a:lnTo>
                  <a:lnTo>
                    <a:pt x="35" y="1360"/>
                  </a:lnTo>
                  <a:lnTo>
                    <a:pt x="16" y="1271"/>
                  </a:lnTo>
                  <a:lnTo>
                    <a:pt x="4" y="1182"/>
                  </a:lnTo>
                  <a:lnTo>
                    <a:pt x="0" y="1092"/>
                  </a:lnTo>
                  <a:lnTo>
                    <a:pt x="4" y="1001"/>
                  </a:lnTo>
                  <a:lnTo>
                    <a:pt x="16" y="912"/>
                  </a:lnTo>
                  <a:lnTo>
                    <a:pt x="35" y="824"/>
                  </a:lnTo>
                  <a:lnTo>
                    <a:pt x="63" y="737"/>
                  </a:lnTo>
                  <a:lnTo>
                    <a:pt x="97" y="654"/>
                  </a:lnTo>
                  <a:lnTo>
                    <a:pt x="138" y="573"/>
                  </a:lnTo>
                  <a:lnTo>
                    <a:pt x="188" y="495"/>
                  </a:lnTo>
                  <a:lnTo>
                    <a:pt x="243" y="422"/>
                  </a:lnTo>
                  <a:lnTo>
                    <a:pt x="304" y="353"/>
                  </a:lnTo>
                  <a:lnTo>
                    <a:pt x="371" y="290"/>
                  </a:lnTo>
                  <a:lnTo>
                    <a:pt x="443" y="230"/>
                  </a:lnTo>
                  <a:lnTo>
                    <a:pt x="522" y="179"/>
                  </a:lnTo>
                  <a:lnTo>
                    <a:pt x="603" y="132"/>
                  </a:lnTo>
                  <a:lnTo>
                    <a:pt x="688" y="92"/>
                  </a:lnTo>
                  <a:lnTo>
                    <a:pt x="777" y="59"/>
                  </a:lnTo>
                  <a:lnTo>
                    <a:pt x="868" y="33"/>
                  </a:lnTo>
                  <a:lnTo>
                    <a:pt x="961" y="16"/>
                  </a:lnTo>
                  <a:lnTo>
                    <a:pt x="1055" y="4"/>
                  </a:lnTo>
                  <a:lnTo>
                    <a:pt x="11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7"/>
          <p:cNvGrpSpPr>
            <a:grpSpLocks noChangeAspect="1"/>
          </p:cNvGrpSpPr>
          <p:nvPr/>
        </p:nvGrpSpPr>
        <p:grpSpPr bwMode="auto">
          <a:xfrm>
            <a:off x="7011988" y="4865688"/>
            <a:ext cx="1187450" cy="1141412"/>
            <a:chOff x="1217" y="1954"/>
            <a:chExt cx="1134" cy="1090"/>
          </a:xfrm>
        </p:grpSpPr>
        <p:sp>
          <p:nvSpPr>
            <p:cNvPr id="76899" name="Rectangle 28"/>
            <p:cNvSpPr>
              <a:spLocks noChangeAspect="1" noChangeArrowheads="1"/>
            </p:cNvSpPr>
            <p:nvPr/>
          </p:nvSpPr>
          <p:spPr bwMode="auto">
            <a:xfrm>
              <a:off x="1666" y="2811"/>
              <a:ext cx="1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3</a:t>
              </a:r>
              <a:endParaRPr lang="en-US" altLang="en-US" sz="1600"/>
            </a:p>
          </p:txBody>
        </p:sp>
        <p:sp>
          <p:nvSpPr>
            <p:cNvPr id="76900" name="Freeform 29"/>
            <p:cNvSpPr>
              <a:spLocks noChangeAspect="1"/>
            </p:cNvSpPr>
            <p:nvPr/>
          </p:nvSpPr>
          <p:spPr bwMode="auto">
            <a:xfrm>
              <a:off x="1217" y="1954"/>
              <a:ext cx="1134" cy="909"/>
            </a:xfrm>
            <a:custGeom>
              <a:avLst/>
              <a:gdLst>
                <a:gd name="T0" fmla="*/ 371 w 1134"/>
                <a:gd name="T1" fmla="*/ 142 h 909"/>
                <a:gd name="T2" fmla="*/ 430 w 1134"/>
                <a:gd name="T3" fmla="*/ 108 h 909"/>
                <a:gd name="T4" fmla="*/ 492 w 1134"/>
                <a:gd name="T5" fmla="*/ 79 h 909"/>
                <a:gd name="T6" fmla="*/ 551 w 1134"/>
                <a:gd name="T7" fmla="*/ 53 h 909"/>
                <a:gd name="T8" fmla="*/ 614 w 1134"/>
                <a:gd name="T9" fmla="*/ 32 h 909"/>
                <a:gd name="T10" fmla="*/ 674 w 1134"/>
                <a:gd name="T11" fmla="*/ 16 h 909"/>
                <a:gd name="T12" fmla="*/ 735 w 1134"/>
                <a:gd name="T13" fmla="*/ 6 h 909"/>
                <a:gd name="T14" fmla="*/ 792 w 1134"/>
                <a:gd name="T15" fmla="*/ 0 h 909"/>
                <a:gd name="T16" fmla="*/ 848 w 1134"/>
                <a:gd name="T17" fmla="*/ 0 h 909"/>
                <a:gd name="T18" fmla="*/ 899 w 1134"/>
                <a:gd name="T19" fmla="*/ 4 h 909"/>
                <a:gd name="T20" fmla="*/ 946 w 1134"/>
                <a:gd name="T21" fmla="*/ 14 h 909"/>
                <a:gd name="T22" fmla="*/ 990 w 1134"/>
                <a:gd name="T23" fmla="*/ 30 h 909"/>
                <a:gd name="T24" fmla="*/ 1027 w 1134"/>
                <a:gd name="T25" fmla="*/ 51 h 909"/>
                <a:gd name="T26" fmla="*/ 1061 w 1134"/>
                <a:gd name="T27" fmla="*/ 77 h 909"/>
                <a:gd name="T28" fmla="*/ 1089 w 1134"/>
                <a:gd name="T29" fmla="*/ 107 h 909"/>
                <a:gd name="T30" fmla="*/ 1110 w 1134"/>
                <a:gd name="T31" fmla="*/ 140 h 909"/>
                <a:gd name="T32" fmla="*/ 1124 w 1134"/>
                <a:gd name="T33" fmla="*/ 177 h 909"/>
                <a:gd name="T34" fmla="*/ 1132 w 1134"/>
                <a:gd name="T35" fmla="*/ 217 h 909"/>
                <a:gd name="T36" fmla="*/ 1134 w 1134"/>
                <a:gd name="T37" fmla="*/ 260 h 909"/>
                <a:gd name="T38" fmla="*/ 1128 w 1134"/>
                <a:gd name="T39" fmla="*/ 308 h 909"/>
                <a:gd name="T40" fmla="*/ 1118 w 1134"/>
                <a:gd name="T41" fmla="*/ 355 h 909"/>
                <a:gd name="T42" fmla="*/ 1099 w 1134"/>
                <a:gd name="T43" fmla="*/ 402 h 909"/>
                <a:gd name="T44" fmla="*/ 1075 w 1134"/>
                <a:gd name="T45" fmla="*/ 451 h 909"/>
                <a:gd name="T46" fmla="*/ 1045 w 1134"/>
                <a:gd name="T47" fmla="*/ 501 h 909"/>
                <a:gd name="T48" fmla="*/ 1010 w 1134"/>
                <a:gd name="T49" fmla="*/ 550 h 909"/>
                <a:gd name="T50" fmla="*/ 968 w 1134"/>
                <a:gd name="T51" fmla="*/ 597 h 909"/>
                <a:gd name="T52" fmla="*/ 923 w 1134"/>
                <a:gd name="T53" fmla="*/ 643 h 909"/>
                <a:gd name="T54" fmla="*/ 871 w 1134"/>
                <a:gd name="T55" fmla="*/ 688 h 909"/>
                <a:gd name="T56" fmla="*/ 818 w 1134"/>
                <a:gd name="T57" fmla="*/ 727 h 909"/>
                <a:gd name="T58" fmla="*/ 763 w 1134"/>
                <a:gd name="T59" fmla="*/ 765 h 909"/>
                <a:gd name="T60" fmla="*/ 703 w 1134"/>
                <a:gd name="T61" fmla="*/ 800 h 909"/>
                <a:gd name="T62" fmla="*/ 644 w 1134"/>
                <a:gd name="T63" fmla="*/ 830 h 909"/>
                <a:gd name="T64" fmla="*/ 583 w 1134"/>
                <a:gd name="T65" fmla="*/ 855 h 909"/>
                <a:gd name="T66" fmla="*/ 519 w 1134"/>
                <a:gd name="T67" fmla="*/ 877 h 909"/>
                <a:gd name="T68" fmla="*/ 460 w 1134"/>
                <a:gd name="T69" fmla="*/ 893 h 909"/>
                <a:gd name="T70" fmla="*/ 401 w 1134"/>
                <a:gd name="T71" fmla="*/ 903 h 909"/>
                <a:gd name="T72" fmla="*/ 342 w 1134"/>
                <a:gd name="T73" fmla="*/ 909 h 909"/>
                <a:gd name="T74" fmla="*/ 286 w 1134"/>
                <a:gd name="T75" fmla="*/ 909 h 909"/>
                <a:gd name="T76" fmla="*/ 235 w 1134"/>
                <a:gd name="T77" fmla="*/ 905 h 909"/>
                <a:gd name="T78" fmla="*/ 187 w 1134"/>
                <a:gd name="T79" fmla="*/ 893 h 909"/>
                <a:gd name="T80" fmla="*/ 144 w 1134"/>
                <a:gd name="T81" fmla="*/ 877 h 909"/>
                <a:gd name="T82" fmla="*/ 106 w 1134"/>
                <a:gd name="T83" fmla="*/ 857 h 909"/>
                <a:gd name="T84" fmla="*/ 73 w 1134"/>
                <a:gd name="T85" fmla="*/ 832 h 909"/>
                <a:gd name="T86" fmla="*/ 45 w 1134"/>
                <a:gd name="T87" fmla="*/ 802 h 909"/>
                <a:gd name="T88" fmla="*/ 23 w 1134"/>
                <a:gd name="T89" fmla="*/ 769 h 909"/>
                <a:gd name="T90" fmla="*/ 9 w 1134"/>
                <a:gd name="T91" fmla="*/ 731 h 909"/>
                <a:gd name="T92" fmla="*/ 2 w 1134"/>
                <a:gd name="T93" fmla="*/ 690 h 909"/>
                <a:gd name="T94" fmla="*/ 0 w 1134"/>
                <a:gd name="T95" fmla="*/ 647 h 909"/>
                <a:gd name="T96" fmla="*/ 5 w 1134"/>
                <a:gd name="T97" fmla="*/ 601 h 909"/>
                <a:gd name="T98" fmla="*/ 15 w 1134"/>
                <a:gd name="T99" fmla="*/ 554 h 909"/>
                <a:gd name="T100" fmla="*/ 35 w 1134"/>
                <a:gd name="T101" fmla="*/ 505 h 909"/>
                <a:gd name="T102" fmla="*/ 59 w 1134"/>
                <a:gd name="T103" fmla="*/ 455 h 909"/>
                <a:gd name="T104" fmla="*/ 88 w 1134"/>
                <a:gd name="T105" fmla="*/ 406 h 909"/>
                <a:gd name="T106" fmla="*/ 124 w 1134"/>
                <a:gd name="T107" fmla="*/ 359 h 909"/>
                <a:gd name="T108" fmla="*/ 166 w 1134"/>
                <a:gd name="T109" fmla="*/ 311 h 909"/>
                <a:gd name="T110" fmla="*/ 211 w 1134"/>
                <a:gd name="T111" fmla="*/ 264 h 909"/>
                <a:gd name="T112" fmla="*/ 262 w 1134"/>
                <a:gd name="T113" fmla="*/ 221 h 909"/>
                <a:gd name="T114" fmla="*/ 316 w 1134"/>
                <a:gd name="T115" fmla="*/ 179 h 909"/>
                <a:gd name="T116" fmla="*/ 371 w 1134"/>
                <a:gd name="T117" fmla="*/ 142 h 90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134"/>
                <a:gd name="T178" fmla="*/ 0 h 909"/>
                <a:gd name="T179" fmla="*/ 1134 w 1134"/>
                <a:gd name="T180" fmla="*/ 909 h 90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134" h="909">
                  <a:moveTo>
                    <a:pt x="371" y="142"/>
                  </a:moveTo>
                  <a:lnTo>
                    <a:pt x="430" y="108"/>
                  </a:lnTo>
                  <a:lnTo>
                    <a:pt x="492" y="79"/>
                  </a:lnTo>
                  <a:lnTo>
                    <a:pt x="551" y="53"/>
                  </a:lnTo>
                  <a:lnTo>
                    <a:pt x="614" y="32"/>
                  </a:lnTo>
                  <a:lnTo>
                    <a:pt x="674" y="16"/>
                  </a:lnTo>
                  <a:lnTo>
                    <a:pt x="735" y="6"/>
                  </a:lnTo>
                  <a:lnTo>
                    <a:pt x="792" y="0"/>
                  </a:lnTo>
                  <a:lnTo>
                    <a:pt x="848" y="0"/>
                  </a:lnTo>
                  <a:lnTo>
                    <a:pt x="899" y="4"/>
                  </a:lnTo>
                  <a:lnTo>
                    <a:pt x="946" y="14"/>
                  </a:lnTo>
                  <a:lnTo>
                    <a:pt x="990" y="30"/>
                  </a:lnTo>
                  <a:lnTo>
                    <a:pt x="1027" y="51"/>
                  </a:lnTo>
                  <a:lnTo>
                    <a:pt x="1061" y="77"/>
                  </a:lnTo>
                  <a:lnTo>
                    <a:pt x="1089" y="107"/>
                  </a:lnTo>
                  <a:lnTo>
                    <a:pt x="1110" y="140"/>
                  </a:lnTo>
                  <a:lnTo>
                    <a:pt x="1124" y="177"/>
                  </a:lnTo>
                  <a:lnTo>
                    <a:pt x="1132" y="217"/>
                  </a:lnTo>
                  <a:lnTo>
                    <a:pt x="1134" y="260"/>
                  </a:lnTo>
                  <a:lnTo>
                    <a:pt x="1128" y="308"/>
                  </a:lnTo>
                  <a:lnTo>
                    <a:pt x="1118" y="355"/>
                  </a:lnTo>
                  <a:lnTo>
                    <a:pt x="1099" y="402"/>
                  </a:lnTo>
                  <a:lnTo>
                    <a:pt x="1075" y="451"/>
                  </a:lnTo>
                  <a:lnTo>
                    <a:pt x="1045" y="501"/>
                  </a:lnTo>
                  <a:lnTo>
                    <a:pt x="1010" y="550"/>
                  </a:lnTo>
                  <a:lnTo>
                    <a:pt x="968" y="597"/>
                  </a:lnTo>
                  <a:lnTo>
                    <a:pt x="923" y="643"/>
                  </a:lnTo>
                  <a:lnTo>
                    <a:pt x="871" y="688"/>
                  </a:lnTo>
                  <a:lnTo>
                    <a:pt x="818" y="727"/>
                  </a:lnTo>
                  <a:lnTo>
                    <a:pt x="763" y="765"/>
                  </a:lnTo>
                  <a:lnTo>
                    <a:pt x="703" y="800"/>
                  </a:lnTo>
                  <a:lnTo>
                    <a:pt x="644" y="830"/>
                  </a:lnTo>
                  <a:lnTo>
                    <a:pt x="583" y="855"/>
                  </a:lnTo>
                  <a:lnTo>
                    <a:pt x="519" y="877"/>
                  </a:lnTo>
                  <a:lnTo>
                    <a:pt x="460" y="893"/>
                  </a:lnTo>
                  <a:lnTo>
                    <a:pt x="401" y="903"/>
                  </a:lnTo>
                  <a:lnTo>
                    <a:pt x="342" y="909"/>
                  </a:lnTo>
                  <a:lnTo>
                    <a:pt x="286" y="909"/>
                  </a:lnTo>
                  <a:lnTo>
                    <a:pt x="235" y="905"/>
                  </a:lnTo>
                  <a:lnTo>
                    <a:pt x="187" y="893"/>
                  </a:lnTo>
                  <a:lnTo>
                    <a:pt x="144" y="877"/>
                  </a:lnTo>
                  <a:lnTo>
                    <a:pt x="106" y="857"/>
                  </a:lnTo>
                  <a:lnTo>
                    <a:pt x="73" y="832"/>
                  </a:lnTo>
                  <a:lnTo>
                    <a:pt x="45" y="802"/>
                  </a:lnTo>
                  <a:lnTo>
                    <a:pt x="23" y="769"/>
                  </a:lnTo>
                  <a:lnTo>
                    <a:pt x="9" y="731"/>
                  </a:lnTo>
                  <a:lnTo>
                    <a:pt x="2" y="690"/>
                  </a:lnTo>
                  <a:lnTo>
                    <a:pt x="0" y="647"/>
                  </a:lnTo>
                  <a:lnTo>
                    <a:pt x="5" y="601"/>
                  </a:lnTo>
                  <a:lnTo>
                    <a:pt x="15" y="554"/>
                  </a:lnTo>
                  <a:lnTo>
                    <a:pt x="35" y="505"/>
                  </a:lnTo>
                  <a:lnTo>
                    <a:pt x="59" y="455"/>
                  </a:lnTo>
                  <a:lnTo>
                    <a:pt x="88" y="406"/>
                  </a:lnTo>
                  <a:lnTo>
                    <a:pt x="124" y="359"/>
                  </a:lnTo>
                  <a:lnTo>
                    <a:pt x="166" y="311"/>
                  </a:lnTo>
                  <a:lnTo>
                    <a:pt x="211" y="264"/>
                  </a:lnTo>
                  <a:lnTo>
                    <a:pt x="262" y="221"/>
                  </a:lnTo>
                  <a:lnTo>
                    <a:pt x="316" y="179"/>
                  </a:lnTo>
                  <a:lnTo>
                    <a:pt x="371" y="14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0"/>
          <p:cNvGrpSpPr>
            <a:grpSpLocks noChangeAspect="1"/>
          </p:cNvGrpSpPr>
          <p:nvPr/>
        </p:nvGrpSpPr>
        <p:grpSpPr bwMode="auto">
          <a:xfrm>
            <a:off x="6986588" y="4089400"/>
            <a:ext cx="1274762" cy="2041525"/>
            <a:chOff x="1193" y="1212"/>
            <a:chExt cx="1218" cy="1950"/>
          </a:xfrm>
        </p:grpSpPr>
        <p:sp>
          <p:nvSpPr>
            <p:cNvPr id="76897" name="Rectangle 31"/>
            <p:cNvSpPr>
              <a:spLocks noChangeAspect="1" noChangeArrowheads="1"/>
            </p:cNvSpPr>
            <p:nvPr/>
          </p:nvSpPr>
          <p:spPr bwMode="auto">
            <a:xfrm>
              <a:off x="1603" y="1212"/>
              <a:ext cx="107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4</a:t>
              </a:r>
              <a:endParaRPr lang="en-US" altLang="en-US" sz="1600"/>
            </a:p>
          </p:txBody>
        </p:sp>
        <p:sp>
          <p:nvSpPr>
            <p:cNvPr id="76898" name="Freeform 32"/>
            <p:cNvSpPr>
              <a:spLocks noChangeAspect="1"/>
            </p:cNvSpPr>
            <p:nvPr/>
          </p:nvSpPr>
          <p:spPr bwMode="auto">
            <a:xfrm>
              <a:off x="1193" y="1246"/>
              <a:ext cx="1218" cy="1916"/>
            </a:xfrm>
            <a:custGeom>
              <a:avLst/>
              <a:gdLst>
                <a:gd name="T0" fmla="*/ 87 w 1218"/>
                <a:gd name="T1" fmla="*/ 724 h 1916"/>
                <a:gd name="T2" fmla="*/ 148 w 1218"/>
                <a:gd name="T3" fmla="*/ 566 h 1916"/>
                <a:gd name="T4" fmla="*/ 225 w 1218"/>
                <a:gd name="T5" fmla="*/ 420 h 1916"/>
                <a:gd name="T6" fmla="*/ 312 w 1218"/>
                <a:gd name="T7" fmla="*/ 290 h 1916"/>
                <a:gd name="T8" fmla="*/ 409 w 1218"/>
                <a:gd name="T9" fmla="*/ 182 h 1916"/>
                <a:gd name="T10" fmla="*/ 514 w 1218"/>
                <a:gd name="T11" fmla="*/ 97 h 1916"/>
                <a:gd name="T12" fmla="*/ 619 w 1218"/>
                <a:gd name="T13" fmla="*/ 38 h 1916"/>
                <a:gd name="T14" fmla="*/ 725 w 1218"/>
                <a:gd name="T15" fmla="*/ 6 h 1916"/>
                <a:gd name="T16" fmla="*/ 826 w 1218"/>
                <a:gd name="T17" fmla="*/ 4 h 1916"/>
                <a:gd name="T18" fmla="*/ 923 w 1218"/>
                <a:gd name="T19" fmla="*/ 30 h 1916"/>
                <a:gd name="T20" fmla="*/ 1008 w 1218"/>
                <a:gd name="T21" fmla="*/ 85 h 1916"/>
                <a:gd name="T22" fmla="*/ 1081 w 1218"/>
                <a:gd name="T23" fmla="*/ 168 h 1916"/>
                <a:gd name="T24" fmla="*/ 1142 w 1218"/>
                <a:gd name="T25" fmla="*/ 272 h 1916"/>
                <a:gd name="T26" fmla="*/ 1184 w 1218"/>
                <a:gd name="T27" fmla="*/ 399 h 1916"/>
                <a:gd name="T28" fmla="*/ 1212 w 1218"/>
                <a:gd name="T29" fmla="*/ 543 h 1916"/>
                <a:gd name="T30" fmla="*/ 1218 w 1218"/>
                <a:gd name="T31" fmla="*/ 698 h 1916"/>
                <a:gd name="T32" fmla="*/ 1208 w 1218"/>
                <a:gd name="T33" fmla="*/ 862 h 1916"/>
                <a:gd name="T34" fmla="*/ 1178 w 1218"/>
                <a:gd name="T35" fmla="*/ 1029 h 1916"/>
                <a:gd name="T36" fmla="*/ 1133 w 1218"/>
                <a:gd name="T37" fmla="*/ 1193 h 1916"/>
                <a:gd name="T38" fmla="*/ 1069 w 1218"/>
                <a:gd name="T39" fmla="*/ 1351 h 1916"/>
                <a:gd name="T40" fmla="*/ 992 w 1218"/>
                <a:gd name="T41" fmla="*/ 1496 h 1916"/>
                <a:gd name="T42" fmla="*/ 905 w 1218"/>
                <a:gd name="T43" fmla="*/ 1627 h 1916"/>
                <a:gd name="T44" fmla="*/ 808 w 1218"/>
                <a:gd name="T45" fmla="*/ 1735 h 1916"/>
                <a:gd name="T46" fmla="*/ 706 w 1218"/>
                <a:gd name="T47" fmla="*/ 1820 h 1916"/>
                <a:gd name="T48" fmla="*/ 599 w 1218"/>
                <a:gd name="T49" fmla="*/ 1879 h 1916"/>
                <a:gd name="T50" fmla="*/ 494 w 1218"/>
                <a:gd name="T51" fmla="*/ 1910 h 1916"/>
                <a:gd name="T52" fmla="*/ 391 w 1218"/>
                <a:gd name="T53" fmla="*/ 1912 h 1916"/>
                <a:gd name="T54" fmla="*/ 296 w 1218"/>
                <a:gd name="T55" fmla="*/ 1887 h 1916"/>
                <a:gd name="T56" fmla="*/ 209 w 1218"/>
                <a:gd name="T57" fmla="*/ 1832 h 1916"/>
                <a:gd name="T58" fmla="*/ 136 w 1218"/>
                <a:gd name="T59" fmla="*/ 1751 h 1916"/>
                <a:gd name="T60" fmla="*/ 77 w 1218"/>
                <a:gd name="T61" fmla="*/ 1644 h 1916"/>
                <a:gd name="T62" fmla="*/ 33 w 1218"/>
                <a:gd name="T63" fmla="*/ 1518 h 1916"/>
                <a:gd name="T64" fmla="*/ 8 w 1218"/>
                <a:gd name="T65" fmla="*/ 1374 h 1916"/>
                <a:gd name="T66" fmla="*/ 0 w 1218"/>
                <a:gd name="T67" fmla="*/ 1219 h 1916"/>
                <a:gd name="T68" fmla="*/ 12 w 1218"/>
                <a:gd name="T69" fmla="*/ 1055 h 1916"/>
                <a:gd name="T70" fmla="*/ 39 w 1218"/>
                <a:gd name="T71" fmla="*/ 887 h 19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218"/>
                <a:gd name="T109" fmla="*/ 0 h 1916"/>
                <a:gd name="T110" fmla="*/ 1218 w 1218"/>
                <a:gd name="T111" fmla="*/ 1916 h 191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218" h="1916">
                  <a:moveTo>
                    <a:pt x="61" y="805"/>
                  </a:moveTo>
                  <a:lnTo>
                    <a:pt x="87" y="724"/>
                  </a:lnTo>
                  <a:lnTo>
                    <a:pt x="116" y="643"/>
                  </a:lnTo>
                  <a:lnTo>
                    <a:pt x="148" y="566"/>
                  </a:lnTo>
                  <a:lnTo>
                    <a:pt x="186" y="491"/>
                  </a:lnTo>
                  <a:lnTo>
                    <a:pt x="225" y="420"/>
                  </a:lnTo>
                  <a:lnTo>
                    <a:pt x="267" y="353"/>
                  </a:lnTo>
                  <a:lnTo>
                    <a:pt x="312" y="290"/>
                  </a:lnTo>
                  <a:lnTo>
                    <a:pt x="360" y="233"/>
                  </a:lnTo>
                  <a:lnTo>
                    <a:pt x="409" y="182"/>
                  </a:lnTo>
                  <a:lnTo>
                    <a:pt x="460" y="136"/>
                  </a:lnTo>
                  <a:lnTo>
                    <a:pt x="514" y="97"/>
                  </a:lnTo>
                  <a:lnTo>
                    <a:pt x="565" y="64"/>
                  </a:lnTo>
                  <a:lnTo>
                    <a:pt x="619" y="38"/>
                  </a:lnTo>
                  <a:lnTo>
                    <a:pt x="672" y="18"/>
                  </a:lnTo>
                  <a:lnTo>
                    <a:pt x="725" y="6"/>
                  </a:lnTo>
                  <a:lnTo>
                    <a:pt x="777" y="0"/>
                  </a:lnTo>
                  <a:lnTo>
                    <a:pt x="826" y="4"/>
                  </a:lnTo>
                  <a:lnTo>
                    <a:pt x="876" y="14"/>
                  </a:lnTo>
                  <a:lnTo>
                    <a:pt x="923" y="30"/>
                  </a:lnTo>
                  <a:lnTo>
                    <a:pt x="966" y="54"/>
                  </a:lnTo>
                  <a:lnTo>
                    <a:pt x="1008" y="85"/>
                  </a:lnTo>
                  <a:lnTo>
                    <a:pt x="1048" y="123"/>
                  </a:lnTo>
                  <a:lnTo>
                    <a:pt x="1081" y="168"/>
                  </a:lnTo>
                  <a:lnTo>
                    <a:pt x="1113" y="217"/>
                  </a:lnTo>
                  <a:lnTo>
                    <a:pt x="1142" y="272"/>
                  </a:lnTo>
                  <a:lnTo>
                    <a:pt x="1166" y="334"/>
                  </a:lnTo>
                  <a:lnTo>
                    <a:pt x="1184" y="399"/>
                  </a:lnTo>
                  <a:lnTo>
                    <a:pt x="1200" y="470"/>
                  </a:lnTo>
                  <a:lnTo>
                    <a:pt x="1212" y="543"/>
                  </a:lnTo>
                  <a:lnTo>
                    <a:pt x="1218" y="619"/>
                  </a:lnTo>
                  <a:lnTo>
                    <a:pt x="1218" y="698"/>
                  </a:lnTo>
                  <a:lnTo>
                    <a:pt x="1216" y="779"/>
                  </a:lnTo>
                  <a:lnTo>
                    <a:pt x="1208" y="862"/>
                  </a:lnTo>
                  <a:lnTo>
                    <a:pt x="1196" y="947"/>
                  </a:lnTo>
                  <a:lnTo>
                    <a:pt x="1178" y="1029"/>
                  </a:lnTo>
                  <a:lnTo>
                    <a:pt x="1156" y="1112"/>
                  </a:lnTo>
                  <a:lnTo>
                    <a:pt x="1133" y="1193"/>
                  </a:lnTo>
                  <a:lnTo>
                    <a:pt x="1103" y="1274"/>
                  </a:lnTo>
                  <a:lnTo>
                    <a:pt x="1069" y="1351"/>
                  </a:lnTo>
                  <a:lnTo>
                    <a:pt x="1034" y="1426"/>
                  </a:lnTo>
                  <a:lnTo>
                    <a:pt x="992" y="1496"/>
                  </a:lnTo>
                  <a:lnTo>
                    <a:pt x="951" y="1563"/>
                  </a:lnTo>
                  <a:lnTo>
                    <a:pt x="905" y="1627"/>
                  </a:lnTo>
                  <a:lnTo>
                    <a:pt x="858" y="1684"/>
                  </a:lnTo>
                  <a:lnTo>
                    <a:pt x="808" y="1735"/>
                  </a:lnTo>
                  <a:lnTo>
                    <a:pt x="757" y="1780"/>
                  </a:lnTo>
                  <a:lnTo>
                    <a:pt x="706" y="1820"/>
                  </a:lnTo>
                  <a:lnTo>
                    <a:pt x="652" y="1853"/>
                  </a:lnTo>
                  <a:lnTo>
                    <a:pt x="599" y="1879"/>
                  </a:lnTo>
                  <a:lnTo>
                    <a:pt x="545" y="1899"/>
                  </a:lnTo>
                  <a:lnTo>
                    <a:pt x="494" y="1910"/>
                  </a:lnTo>
                  <a:lnTo>
                    <a:pt x="443" y="1916"/>
                  </a:lnTo>
                  <a:lnTo>
                    <a:pt x="391" y="1912"/>
                  </a:lnTo>
                  <a:lnTo>
                    <a:pt x="342" y="1902"/>
                  </a:lnTo>
                  <a:lnTo>
                    <a:pt x="296" y="1887"/>
                  </a:lnTo>
                  <a:lnTo>
                    <a:pt x="251" y="1863"/>
                  </a:lnTo>
                  <a:lnTo>
                    <a:pt x="209" y="1832"/>
                  </a:lnTo>
                  <a:lnTo>
                    <a:pt x="172" y="1794"/>
                  </a:lnTo>
                  <a:lnTo>
                    <a:pt x="136" y="1751"/>
                  </a:lnTo>
                  <a:lnTo>
                    <a:pt x="105" y="1699"/>
                  </a:lnTo>
                  <a:lnTo>
                    <a:pt x="77" y="1644"/>
                  </a:lnTo>
                  <a:lnTo>
                    <a:pt x="53" y="1583"/>
                  </a:lnTo>
                  <a:lnTo>
                    <a:pt x="33" y="1518"/>
                  </a:lnTo>
                  <a:lnTo>
                    <a:pt x="18" y="1449"/>
                  </a:lnTo>
                  <a:lnTo>
                    <a:pt x="8" y="1374"/>
                  </a:lnTo>
                  <a:lnTo>
                    <a:pt x="2" y="1297"/>
                  </a:lnTo>
                  <a:lnTo>
                    <a:pt x="0" y="1219"/>
                  </a:lnTo>
                  <a:lnTo>
                    <a:pt x="4" y="1138"/>
                  </a:lnTo>
                  <a:lnTo>
                    <a:pt x="12" y="1055"/>
                  </a:lnTo>
                  <a:lnTo>
                    <a:pt x="24" y="972"/>
                  </a:lnTo>
                  <a:lnTo>
                    <a:pt x="39" y="887"/>
                  </a:lnTo>
                  <a:lnTo>
                    <a:pt x="61" y="80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11" name="Text Box 33"/>
          <p:cNvSpPr txBox="1">
            <a:spLocks noChangeArrowheads="1"/>
          </p:cNvSpPr>
          <p:nvPr/>
        </p:nvSpPr>
        <p:spPr bwMode="auto">
          <a:xfrm>
            <a:off x="3387725" y="21336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/>
              <a:t>MIN</a:t>
            </a:r>
          </a:p>
        </p:txBody>
      </p:sp>
      <p:sp>
        <p:nvSpPr>
          <p:cNvPr id="76812" name="Text Box 34"/>
          <p:cNvSpPr txBox="1">
            <a:spLocks noChangeArrowheads="1"/>
          </p:cNvSpPr>
          <p:nvPr/>
        </p:nvSpPr>
        <p:spPr bwMode="auto">
          <a:xfrm>
            <a:off x="5292725" y="21336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/>
              <a:t>MAX</a:t>
            </a:r>
          </a:p>
        </p:txBody>
      </p:sp>
      <p:grpSp>
        <p:nvGrpSpPr>
          <p:cNvPr id="76813" name="Group 35"/>
          <p:cNvGrpSpPr>
            <a:grpSpLocks noChangeAspect="1"/>
          </p:cNvGrpSpPr>
          <p:nvPr/>
        </p:nvGrpSpPr>
        <p:grpSpPr bwMode="auto">
          <a:xfrm>
            <a:off x="954088" y="4044950"/>
            <a:ext cx="1978025" cy="1795463"/>
            <a:chOff x="438" y="1309"/>
            <a:chExt cx="1937" cy="1757"/>
          </a:xfrm>
        </p:grpSpPr>
        <p:sp>
          <p:nvSpPr>
            <p:cNvPr id="76885" name="Freeform 36"/>
            <p:cNvSpPr>
              <a:spLocks noChangeAspect="1"/>
            </p:cNvSpPr>
            <p:nvPr/>
          </p:nvSpPr>
          <p:spPr bwMode="auto">
            <a:xfrm>
              <a:off x="1038" y="2002"/>
              <a:ext cx="88" cy="87"/>
            </a:xfrm>
            <a:custGeom>
              <a:avLst/>
              <a:gdLst>
                <a:gd name="T0" fmla="*/ 0 w 88"/>
                <a:gd name="T1" fmla="*/ 43 h 87"/>
                <a:gd name="T2" fmla="*/ 4 w 88"/>
                <a:gd name="T3" fmla="*/ 26 h 87"/>
                <a:gd name="T4" fmla="*/ 13 w 88"/>
                <a:gd name="T5" fmla="*/ 13 h 87"/>
                <a:gd name="T6" fmla="*/ 28 w 88"/>
                <a:gd name="T7" fmla="*/ 2 h 87"/>
                <a:gd name="T8" fmla="*/ 45 w 88"/>
                <a:gd name="T9" fmla="*/ 0 h 87"/>
                <a:gd name="T10" fmla="*/ 62 w 88"/>
                <a:gd name="T11" fmla="*/ 2 h 87"/>
                <a:gd name="T12" fmla="*/ 75 w 88"/>
                <a:gd name="T13" fmla="*/ 13 h 87"/>
                <a:gd name="T14" fmla="*/ 86 w 88"/>
                <a:gd name="T15" fmla="*/ 26 h 87"/>
                <a:gd name="T16" fmla="*/ 88 w 88"/>
                <a:gd name="T17" fmla="*/ 43 h 87"/>
                <a:gd name="T18" fmla="*/ 86 w 88"/>
                <a:gd name="T19" fmla="*/ 61 h 87"/>
                <a:gd name="T20" fmla="*/ 75 w 88"/>
                <a:gd name="T21" fmla="*/ 74 h 87"/>
                <a:gd name="T22" fmla="*/ 62 w 88"/>
                <a:gd name="T23" fmla="*/ 84 h 87"/>
                <a:gd name="T24" fmla="*/ 45 w 88"/>
                <a:gd name="T25" fmla="*/ 87 h 87"/>
                <a:gd name="T26" fmla="*/ 28 w 88"/>
                <a:gd name="T27" fmla="*/ 84 h 87"/>
                <a:gd name="T28" fmla="*/ 13 w 88"/>
                <a:gd name="T29" fmla="*/ 74 h 87"/>
                <a:gd name="T30" fmla="*/ 4 w 88"/>
                <a:gd name="T31" fmla="*/ 61 h 87"/>
                <a:gd name="T32" fmla="*/ 0 w 88"/>
                <a:gd name="T33" fmla="*/ 43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8"/>
                <a:gd name="T52" fmla="*/ 0 h 87"/>
                <a:gd name="T53" fmla="*/ 88 w 88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8" h="87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2" y="2"/>
                  </a:lnTo>
                  <a:lnTo>
                    <a:pt x="75" y="13"/>
                  </a:lnTo>
                  <a:lnTo>
                    <a:pt x="86" y="26"/>
                  </a:lnTo>
                  <a:lnTo>
                    <a:pt x="88" y="43"/>
                  </a:lnTo>
                  <a:lnTo>
                    <a:pt x="86" y="61"/>
                  </a:lnTo>
                  <a:lnTo>
                    <a:pt x="75" y="74"/>
                  </a:lnTo>
                  <a:lnTo>
                    <a:pt x="62" y="84"/>
                  </a:lnTo>
                  <a:lnTo>
                    <a:pt x="45" y="87"/>
                  </a:lnTo>
                  <a:lnTo>
                    <a:pt x="28" y="84"/>
                  </a:lnTo>
                  <a:lnTo>
                    <a:pt x="13" y="74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86" name="Freeform 37"/>
            <p:cNvSpPr>
              <a:spLocks noChangeAspect="1"/>
            </p:cNvSpPr>
            <p:nvPr/>
          </p:nvSpPr>
          <p:spPr bwMode="auto">
            <a:xfrm>
              <a:off x="1860" y="1361"/>
              <a:ext cx="89" cy="88"/>
            </a:xfrm>
            <a:custGeom>
              <a:avLst/>
              <a:gdLst>
                <a:gd name="T0" fmla="*/ 0 w 89"/>
                <a:gd name="T1" fmla="*/ 43 h 88"/>
                <a:gd name="T2" fmla="*/ 4 w 89"/>
                <a:gd name="T3" fmla="*/ 26 h 88"/>
                <a:gd name="T4" fmla="*/ 13 w 89"/>
                <a:gd name="T5" fmla="*/ 13 h 88"/>
                <a:gd name="T6" fmla="*/ 28 w 89"/>
                <a:gd name="T7" fmla="*/ 2 h 88"/>
                <a:gd name="T8" fmla="*/ 45 w 89"/>
                <a:gd name="T9" fmla="*/ 0 h 88"/>
                <a:gd name="T10" fmla="*/ 63 w 89"/>
                <a:gd name="T11" fmla="*/ 2 h 88"/>
                <a:gd name="T12" fmla="*/ 76 w 89"/>
                <a:gd name="T13" fmla="*/ 13 h 88"/>
                <a:gd name="T14" fmla="*/ 86 w 89"/>
                <a:gd name="T15" fmla="*/ 26 h 88"/>
                <a:gd name="T16" fmla="*/ 89 w 89"/>
                <a:gd name="T17" fmla="*/ 43 h 88"/>
                <a:gd name="T18" fmla="*/ 86 w 89"/>
                <a:gd name="T19" fmla="*/ 60 h 88"/>
                <a:gd name="T20" fmla="*/ 76 w 89"/>
                <a:gd name="T21" fmla="*/ 76 h 88"/>
                <a:gd name="T22" fmla="*/ 63 w 89"/>
                <a:gd name="T23" fmla="*/ 84 h 88"/>
                <a:gd name="T24" fmla="*/ 45 w 89"/>
                <a:gd name="T25" fmla="*/ 88 h 88"/>
                <a:gd name="T26" fmla="*/ 28 w 89"/>
                <a:gd name="T27" fmla="*/ 84 h 88"/>
                <a:gd name="T28" fmla="*/ 13 w 89"/>
                <a:gd name="T29" fmla="*/ 76 h 88"/>
                <a:gd name="T30" fmla="*/ 4 w 89"/>
                <a:gd name="T31" fmla="*/ 60 h 88"/>
                <a:gd name="T32" fmla="*/ 0 w 89"/>
                <a:gd name="T33" fmla="*/ 43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8"/>
                <a:gd name="T53" fmla="*/ 89 w 89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8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3" y="2"/>
                  </a:lnTo>
                  <a:lnTo>
                    <a:pt x="76" y="13"/>
                  </a:lnTo>
                  <a:lnTo>
                    <a:pt x="86" y="26"/>
                  </a:lnTo>
                  <a:lnTo>
                    <a:pt x="89" y="43"/>
                  </a:lnTo>
                  <a:lnTo>
                    <a:pt x="86" y="60"/>
                  </a:lnTo>
                  <a:lnTo>
                    <a:pt x="76" y="76"/>
                  </a:lnTo>
                  <a:lnTo>
                    <a:pt x="63" y="84"/>
                  </a:lnTo>
                  <a:lnTo>
                    <a:pt x="45" y="88"/>
                  </a:lnTo>
                  <a:lnTo>
                    <a:pt x="28" y="84"/>
                  </a:lnTo>
                  <a:lnTo>
                    <a:pt x="13" y="76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87" name="Freeform 38"/>
            <p:cNvSpPr>
              <a:spLocks noChangeAspect="1"/>
            </p:cNvSpPr>
            <p:nvPr/>
          </p:nvSpPr>
          <p:spPr bwMode="auto">
            <a:xfrm>
              <a:off x="1260" y="2875"/>
              <a:ext cx="89" cy="88"/>
            </a:xfrm>
            <a:custGeom>
              <a:avLst/>
              <a:gdLst>
                <a:gd name="T0" fmla="*/ 0 w 89"/>
                <a:gd name="T1" fmla="*/ 45 h 88"/>
                <a:gd name="T2" fmla="*/ 5 w 89"/>
                <a:gd name="T3" fmla="*/ 28 h 88"/>
                <a:gd name="T4" fmla="*/ 13 w 89"/>
                <a:gd name="T5" fmla="*/ 12 h 88"/>
                <a:gd name="T6" fmla="*/ 29 w 89"/>
                <a:gd name="T7" fmla="*/ 4 h 88"/>
                <a:gd name="T8" fmla="*/ 46 w 89"/>
                <a:gd name="T9" fmla="*/ 0 h 88"/>
                <a:gd name="T10" fmla="*/ 63 w 89"/>
                <a:gd name="T11" fmla="*/ 4 h 88"/>
                <a:gd name="T12" fmla="*/ 76 w 89"/>
                <a:gd name="T13" fmla="*/ 12 h 88"/>
                <a:gd name="T14" fmla="*/ 87 w 89"/>
                <a:gd name="T15" fmla="*/ 28 h 88"/>
                <a:gd name="T16" fmla="*/ 89 w 89"/>
                <a:gd name="T17" fmla="*/ 45 h 88"/>
                <a:gd name="T18" fmla="*/ 87 w 89"/>
                <a:gd name="T19" fmla="*/ 62 h 88"/>
                <a:gd name="T20" fmla="*/ 76 w 89"/>
                <a:gd name="T21" fmla="*/ 75 h 88"/>
                <a:gd name="T22" fmla="*/ 63 w 89"/>
                <a:gd name="T23" fmla="*/ 86 h 88"/>
                <a:gd name="T24" fmla="*/ 46 w 89"/>
                <a:gd name="T25" fmla="*/ 88 h 88"/>
                <a:gd name="T26" fmla="*/ 29 w 89"/>
                <a:gd name="T27" fmla="*/ 86 h 88"/>
                <a:gd name="T28" fmla="*/ 13 w 89"/>
                <a:gd name="T29" fmla="*/ 75 h 88"/>
                <a:gd name="T30" fmla="*/ 5 w 89"/>
                <a:gd name="T31" fmla="*/ 62 h 88"/>
                <a:gd name="T32" fmla="*/ 0 w 89"/>
                <a:gd name="T33" fmla="*/ 45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8"/>
                <a:gd name="T53" fmla="*/ 89 w 89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8">
                  <a:moveTo>
                    <a:pt x="0" y="45"/>
                  </a:moveTo>
                  <a:lnTo>
                    <a:pt x="5" y="28"/>
                  </a:lnTo>
                  <a:lnTo>
                    <a:pt x="13" y="12"/>
                  </a:lnTo>
                  <a:lnTo>
                    <a:pt x="29" y="4"/>
                  </a:lnTo>
                  <a:lnTo>
                    <a:pt x="46" y="0"/>
                  </a:lnTo>
                  <a:lnTo>
                    <a:pt x="63" y="4"/>
                  </a:lnTo>
                  <a:lnTo>
                    <a:pt x="76" y="12"/>
                  </a:lnTo>
                  <a:lnTo>
                    <a:pt x="87" y="28"/>
                  </a:lnTo>
                  <a:lnTo>
                    <a:pt x="89" y="45"/>
                  </a:lnTo>
                  <a:lnTo>
                    <a:pt x="87" y="62"/>
                  </a:lnTo>
                  <a:lnTo>
                    <a:pt x="76" y="75"/>
                  </a:lnTo>
                  <a:lnTo>
                    <a:pt x="63" y="86"/>
                  </a:lnTo>
                  <a:lnTo>
                    <a:pt x="46" y="88"/>
                  </a:lnTo>
                  <a:lnTo>
                    <a:pt x="29" y="86"/>
                  </a:lnTo>
                  <a:lnTo>
                    <a:pt x="13" y="75"/>
                  </a:lnTo>
                  <a:lnTo>
                    <a:pt x="5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88" name="Freeform 39"/>
            <p:cNvSpPr>
              <a:spLocks noChangeAspect="1"/>
            </p:cNvSpPr>
            <p:nvPr/>
          </p:nvSpPr>
          <p:spPr bwMode="auto">
            <a:xfrm>
              <a:off x="438" y="1875"/>
              <a:ext cx="87" cy="88"/>
            </a:xfrm>
            <a:custGeom>
              <a:avLst/>
              <a:gdLst>
                <a:gd name="T0" fmla="*/ 0 w 87"/>
                <a:gd name="T1" fmla="*/ 45 h 88"/>
                <a:gd name="T2" fmla="*/ 2 w 87"/>
                <a:gd name="T3" fmla="*/ 28 h 88"/>
                <a:gd name="T4" fmla="*/ 11 w 87"/>
                <a:gd name="T5" fmla="*/ 13 h 88"/>
                <a:gd name="T6" fmla="*/ 26 w 87"/>
                <a:gd name="T7" fmla="*/ 4 h 88"/>
                <a:gd name="T8" fmla="*/ 44 w 87"/>
                <a:gd name="T9" fmla="*/ 0 h 88"/>
                <a:gd name="T10" fmla="*/ 61 w 87"/>
                <a:gd name="T11" fmla="*/ 4 h 88"/>
                <a:gd name="T12" fmla="*/ 74 w 87"/>
                <a:gd name="T13" fmla="*/ 13 h 88"/>
                <a:gd name="T14" fmla="*/ 85 w 87"/>
                <a:gd name="T15" fmla="*/ 28 h 88"/>
                <a:gd name="T16" fmla="*/ 87 w 87"/>
                <a:gd name="T17" fmla="*/ 45 h 88"/>
                <a:gd name="T18" fmla="*/ 85 w 87"/>
                <a:gd name="T19" fmla="*/ 62 h 88"/>
                <a:gd name="T20" fmla="*/ 74 w 87"/>
                <a:gd name="T21" fmla="*/ 75 h 88"/>
                <a:gd name="T22" fmla="*/ 61 w 87"/>
                <a:gd name="T23" fmla="*/ 86 h 88"/>
                <a:gd name="T24" fmla="*/ 44 w 87"/>
                <a:gd name="T25" fmla="*/ 88 h 88"/>
                <a:gd name="T26" fmla="*/ 26 w 87"/>
                <a:gd name="T27" fmla="*/ 86 h 88"/>
                <a:gd name="T28" fmla="*/ 11 w 87"/>
                <a:gd name="T29" fmla="*/ 75 h 88"/>
                <a:gd name="T30" fmla="*/ 2 w 87"/>
                <a:gd name="T31" fmla="*/ 62 h 88"/>
                <a:gd name="T32" fmla="*/ 0 w 87"/>
                <a:gd name="T33" fmla="*/ 45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8"/>
                <a:gd name="T53" fmla="*/ 87 w 87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8">
                  <a:moveTo>
                    <a:pt x="0" y="45"/>
                  </a:moveTo>
                  <a:lnTo>
                    <a:pt x="2" y="28"/>
                  </a:lnTo>
                  <a:lnTo>
                    <a:pt x="11" y="13"/>
                  </a:lnTo>
                  <a:lnTo>
                    <a:pt x="26" y="4"/>
                  </a:lnTo>
                  <a:lnTo>
                    <a:pt x="44" y="0"/>
                  </a:lnTo>
                  <a:lnTo>
                    <a:pt x="61" y="4"/>
                  </a:lnTo>
                  <a:lnTo>
                    <a:pt x="74" y="13"/>
                  </a:lnTo>
                  <a:lnTo>
                    <a:pt x="85" y="28"/>
                  </a:lnTo>
                  <a:lnTo>
                    <a:pt x="87" y="45"/>
                  </a:lnTo>
                  <a:lnTo>
                    <a:pt x="85" y="62"/>
                  </a:lnTo>
                  <a:lnTo>
                    <a:pt x="74" y="75"/>
                  </a:lnTo>
                  <a:lnTo>
                    <a:pt x="61" y="86"/>
                  </a:lnTo>
                  <a:lnTo>
                    <a:pt x="44" y="88"/>
                  </a:lnTo>
                  <a:lnTo>
                    <a:pt x="26" y="86"/>
                  </a:lnTo>
                  <a:lnTo>
                    <a:pt x="11" y="75"/>
                  </a:lnTo>
                  <a:lnTo>
                    <a:pt x="2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89" name="Freeform 40"/>
            <p:cNvSpPr>
              <a:spLocks noChangeAspect="1"/>
            </p:cNvSpPr>
            <p:nvPr/>
          </p:nvSpPr>
          <p:spPr bwMode="auto">
            <a:xfrm>
              <a:off x="1617" y="2309"/>
              <a:ext cx="89" cy="88"/>
            </a:xfrm>
            <a:custGeom>
              <a:avLst/>
              <a:gdLst>
                <a:gd name="T0" fmla="*/ 0 w 89"/>
                <a:gd name="T1" fmla="*/ 45 h 88"/>
                <a:gd name="T2" fmla="*/ 5 w 89"/>
                <a:gd name="T3" fmla="*/ 28 h 88"/>
                <a:gd name="T4" fmla="*/ 13 w 89"/>
                <a:gd name="T5" fmla="*/ 13 h 88"/>
                <a:gd name="T6" fmla="*/ 29 w 89"/>
                <a:gd name="T7" fmla="*/ 4 h 88"/>
                <a:gd name="T8" fmla="*/ 46 w 89"/>
                <a:gd name="T9" fmla="*/ 0 h 88"/>
                <a:gd name="T10" fmla="*/ 61 w 89"/>
                <a:gd name="T11" fmla="*/ 4 h 88"/>
                <a:gd name="T12" fmla="*/ 76 w 89"/>
                <a:gd name="T13" fmla="*/ 13 h 88"/>
                <a:gd name="T14" fmla="*/ 85 w 89"/>
                <a:gd name="T15" fmla="*/ 28 h 88"/>
                <a:gd name="T16" fmla="*/ 89 w 89"/>
                <a:gd name="T17" fmla="*/ 45 h 88"/>
                <a:gd name="T18" fmla="*/ 85 w 89"/>
                <a:gd name="T19" fmla="*/ 62 h 88"/>
                <a:gd name="T20" fmla="*/ 76 w 89"/>
                <a:gd name="T21" fmla="*/ 75 h 88"/>
                <a:gd name="T22" fmla="*/ 61 w 89"/>
                <a:gd name="T23" fmla="*/ 86 h 88"/>
                <a:gd name="T24" fmla="*/ 46 w 89"/>
                <a:gd name="T25" fmla="*/ 88 h 88"/>
                <a:gd name="T26" fmla="*/ 29 w 89"/>
                <a:gd name="T27" fmla="*/ 86 h 88"/>
                <a:gd name="T28" fmla="*/ 13 w 89"/>
                <a:gd name="T29" fmla="*/ 75 h 88"/>
                <a:gd name="T30" fmla="*/ 5 w 89"/>
                <a:gd name="T31" fmla="*/ 62 h 88"/>
                <a:gd name="T32" fmla="*/ 0 w 89"/>
                <a:gd name="T33" fmla="*/ 45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8"/>
                <a:gd name="T53" fmla="*/ 89 w 89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8">
                  <a:moveTo>
                    <a:pt x="0" y="45"/>
                  </a:moveTo>
                  <a:lnTo>
                    <a:pt x="5" y="28"/>
                  </a:lnTo>
                  <a:lnTo>
                    <a:pt x="13" y="13"/>
                  </a:lnTo>
                  <a:lnTo>
                    <a:pt x="29" y="4"/>
                  </a:lnTo>
                  <a:lnTo>
                    <a:pt x="46" y="0"/>
                  </a:lnTo>
                  <a:lnTo>
                    <a:pt x="61" y="4"/>
                  </a:lnTo>
                  <a:lnTo>
                    <a:pt x="76" y="13"/>
                  </a:lnTo>
                  <a:lnTo>
                    <a:pt x="85" y="28"/>
                  </a:lnTo>
                  <a:lnTo>
                    <a:pt x="89" y="45"/>
                  </a:lnTo>
                  <a:lnTo>
                    <a:pt x="85" y="62"/>
                  </a:lnTo>
                  <a:lnTo>
                    <a:pt x="76" y="75"/>
                  </a:lnTo>
                  <a:lnTo>
                    <a:pt x="61" y="86"/>
                  </a:lnTo>
                  <a:lnTo>
                    <a:pt x="46" y="88"/>
                  </a:lnTo>
                  <a:lnTo>
                    <a:pt x="29" y="86"/>
                  </a:lnTo>
                  <a:lnTo>
                    <a:pt x="13" y="75"/>
                  </a:lnTo>
                  <a:lnTo>
                    <a:pt x="5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90" name="Freeform 41"/>
            <p:cNvSpPr>
              <a:spLocks noChangeAspect="1"/>
            </p:cNvSpPr>
            <p:nvPr/>
          </p:nvSpPr>
          <p:spPr bwMode="auto">
            <a:xfrm>
              <a:off x="2100" y="2369"/>
              <a:ext cx="89" cy="89"/>
            </a:xfrm>
            <a:custGeom>
              <a:avLst/>
              <a:gdLst>
                <a:gd name="T0" fmla="*/ 0 w 89"/>
                <a:gd name="T1" fmla="*/ 43 h 89"/>
                <a:gd name="T2" fmla="*/ 4 w 89"/>
                <a:gd name="T3" fmla="*/ 26 h 89"/>
                <a:gd name="T4" fmla="*/ 13 w 89"/>
                <a:gd name="T5" fmla="*/ 13 h 89"/>
                <a:gd name="T6" fmla="*/ 28 w 89"/>
                <a:gd name="T7" fmla="*/ 2 h 89"/>
                <a:gd name="T8" fmla="*/ 45 w 89"/>
                <a:gd name="T9" fmla="*/ 0 h 89"/>
                <a:gd name="T10" fmla="*/ 63 w 89"/>
                <a:gd name="T11" fmla="*/ 2 h 89"/>
                <a:gd name="T12" fmla="*/ 76 w 89"/>
                <a:gd name="T13" fmla="*/ 13 h 89"/>
                <a:gd name="T14" fmla="*/ 87 w 89"/>
                <a:gd name="T15" fmla="*/ 26 h 89"/>
                <a:gd name="T16" fmla="*/ 89 w 89"/>
                <a:gd name="T17" fmla="*/ 43 h 89"/>
                <a:gd name="T18" fmla="*/ 87 w 89"/>
                <a:gd name="T19" fmla="*/ 61 h 89"/>
                <a:gd name="T20" fmla="*/ 76 w 89"/>
                <a:gd name="T21" fmla="*/ 76 h 89"/>
                <a:gd name="T22" fmla="*/ 63 w 89"/>
                <a:gd name="T23" fmla="*/ 84 h 89"/>
                <a:gd name="T24" fmla="*/ 45 w 89"/>
                <a:gd name="T25" fmla="*/ 89 h 89"/>
                <a:gd name="T26" fmla="*/ 28 w 89"/>
                <a:gd name="T27" fmla="*/ 84 h 89"/>
                <a:gd name="T28" fmla="*/ 13 w 89"/>
                <a:gd name="T29" fmla="*/ 76 h 89"/>
                <a:gd name="T30" fmla="*/ 4 w 89"/>
                <a:gd name="T31" fmla="*/ 61 h 89"/>
                <a:gd name="T32" fmla="*/ 0 w 89"/>
                <a:gd name="T33" fmla="*/ 43 h 8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9"/>
                <a:gd name="T53" fmla="*/ 89 w 89"/>
                <a:gd name="T54" fmla="*/ 89 h 8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9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3" y="2"/>
                  </a:lnTo>
                  <a:lnTo>
                    <a:pt x="76" y="13"/>
                  </a:lnTo>
                  <a:lnTo>
                    <a:pt x="87" y="26"/>
                  </a:lnTo>
                  <a:lnTo>
                    <a:pt x="89" y="43"/>
                  </a:lnTo>
                  <a:lnTo>
                    <a:pt x="87" y="61"/>
                  </a:lnTo>
                  <a:lnTo>
                    <a:pt x="76" y="76"/>
                  </a:lnTo>
                  <a:lnTo>
                    <a:pt x="63" y="84"/>
                  </a:lnTo>
                  <a:lnTo>
                    <a:pt x="45" y="89"/>
                  </a:lnTo>
                  <a:lnTo>
                    <a:pt x="28" y="84"/>
                  </a:lnTo>
                  <a:lnTo>
                    <a:pt x="13" y="76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91" name="Rectangle 42"/>
            <p:cNvSpPr>
              <a:spLocks noChangeAspect="1" noChangeArrowheads="1"/>
            </p:cNvSpPr>
            <p:nvPr/>
          </p:nvSpPr>
          <p:spPr bwMode="auto">
            <a:xfrm>
              <a:off x="1971" y="1309"/>
              <a:ext cx="99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altLang="en-US" sz="1600"/>
            </a:p>
          </p:txBody>
        </p:sp>
        <p:sp>
          <p:nvSpPr>
            <p:cNvPr id="76892" name="Rectangle 43"/>
            <p:cNvSpPr>
              <a:spLocks noChangeAspect="1" noChangeArrowheads="1"/>
            </p:cNvSpPr>
            <p:nvPr/>
          </p:nvSpPr>
          <p:spPr bwMode="auto">
            <a:xfrm>
              <a:off x="1155" y="1945"/>
              <a:ext cx="99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altLang="en-US" sz="1600"/>
            </a:p>
          </p:txBody>
        </p:sp>
        <p:sp>
          <p:nvSpPr>
            <p:cNvPr id="76893" name="Rectangle 44"/>
            <p:cNvSpPr>
              <a:spLocks noChangeAspect="1" noChangeArrowheads="1"/>
            </p:cNvSpPr>
            <p:nvPr/>
          </p:nvSpPr>
          <p:spPr bwMode="auto">
            <a:xfrm>
              <a:off x="1775" y="2262"/>
              <a:ext cx="99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altLang="en-US" sz="1600"/>
            </a:p>
          </p:txBody>
        </p:sp>
        <p:sp>
          <p:nvSpPr>
            <p:cNvPr id="76894" name="Rectangle 45"/>
            <p:cNvSpPr>
              <a:spLocks noChangeAspect="1" noChangeArrowheads="1"/>
            </p:cNvSpPr>
            <p:nvPr/>
          </p:nvSpPr>
          <p:spPr bwMode="auto">
            <a:xfrm>
              <a:off x="1388" y="2827"/>
              <a:ext cx="99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en-US" altLang="en-US" sz="1600"/>
            </a:p>
          </p:txBody>
        </p:sp>
        <p:sp>
          <p:nvSpPr>
            <p:cNvPr id="76895" name="Rectangle 46"/>
            <p:cNvSpPr>
              <a:spLocks noChangeAspect="1" noChangeArrowheads="1"/>
            </p:cNvSpPr>
            <p:nvPr/>
          </p:nvSpPr>
          <p:spPr bwMode="auto">
            <a:xfrm>
              <a:off x="572" y="1817"/>
              <a:ext cx="99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  <a:endParaRPr lang="en-US" altLang="en-US" sz="1600"/>
            </a:p>
          </p:txBody>
        </p:sp>
        <p:sp>
          <p:nvSpPr>
            <p:cNvPr id="76896" name="Rectangle 47"/>
            <p:cNvSpPr>
              <a:spLocks noChangeAspect="1" noChangeArrowheads="1"/>
            </p:cNvSpPr>
            <p:nvPr/>
          </p:nvSpPr>
          <p:spPr bwMode="auto">
            <a:xfrm>
              <a:off x="2275" y="2316"/>
              <a:ext cx="10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n-US" altLang="en-US" sz="1600"/>
            </a:p>
          </p:txBody>
        </p:sp>
      </p:grpSp>
      <p:grpSp>
        <p:nvGrpSpPr>
          <p:cNvPr id="9" name="Group 48"/>
          <p:cNvGrpSpPr>
            <a:grpSpLocks noChangeAspect="1"/>
          </p:cNvGrpSpPr>
          <p:nvPr/>
        </p:nvGrpSpPr>
        <p:grpSpPr bwMode="auto">
          <a:xfrm>
            <a:off x="2076450" y="4951413"/>
            <a:ext cx="917575" cy="617537"/>
            <a:chOff x="1537" y="2197"/>
            <a:chExt cx="898" cy="604"/>
          </a:xfrm>
        </p:grpSpPr>
        <p:sp>
          <p:nvSpPr>
            <p:cNvPr id="76883" name="Freeform 49"/>
            <p:cNvSpPr>
              <a:spLocks noChangeAspect="1"/>
            </p:cNvSpPr>
            <p:nvPr/>
          </p:nvSpPr>
          <p:spPr bwMode="auto">
            <a:xfrm>
              <a:off x="1537" y="2197"/>
              <a:ext cx="898" cy="375"/>
            </a:xfrm>
            <a:custGeom>
              <a:avLst/>
              <a:gdLst>
                <a:gd name="T0" fmla="*/ 450 w 898"/>
                <a:gd name="T1" fmla="*/ 0 h 375"/>
                <a:gd name="T2" fmla="*/ 511 w 898"/>
                <a:gd name="T3" fmla="*/ 2 h 375"/>
                <a:gd name="T4" fmla="*/ 572 w 898"/>
                <a:gd name="T5" fmla="*/ 6 h 375"/>
                <a:gd name="T6" fmla="*/ 630 w 898"/>
                <a:gd name="T7" fmla="*/ 15 h 375"/>
                <a:gd name="T8" fmla="*/ 684 w 898"/>
                <a:gd name="T9" fmla="*/ 28 h 375"/>
                <a:gd name="T10" fmla="*/ 734 w 898"/>
                <a:gd name="T11" fmla="*/ 43 h 375"/>
                <a:gd name="T12" fmla="*/ 779 w 898"/>
                <a:gd name="T13" fmla="*/ 60 h 375"/>
                <a:gd name="T14" fmla="*/ 818 w 898"/>
                <a:gd name="T15" fmla="*/ 79 h 375"/>
                <a:gd name="T16" fmla="*/ 851 w 898"/>
                <a:gd name="T17" fmla="*/ 101 h 375"/>
                <a:gd name="T18" fmla="*/ 875 w 898"/>
                <a:gd name="T19" fmla="*/ 125 h 375"/>
                <a:gd name="T20" fmla="*/ 892 w 898"/>
                <a:gd name="T21" fmla="*/ 149 h 375"/>
                <a:gd name="T22" fmla="*/ 898 w 898"/>
                <a:gd name="T23" fmla="*/ 174 h 375"/>
                <a:gd name="T24" fmla="*/ 898 w 898"/>
                <a:gd name="T25" fmla="*/ 200 h 375"/>
                <a:gd name="T26" fmla="*/ 892 w 898"/>
                <a:gd name="T27" fmla="*/ 226 h 375"/>
                <a:gd name="T28" fmla="*/ 875 w 898"/>
                <a:gd name="T29" fmla="*/ 250 h 375"/>
                <a:gd name="T30" fmla="*/ 851 w 898"/>
                <a:gd name="T31" fmla="*/ 274 h 375"/>
                <a:gd name="T32" fmla="*/ 818 w 898"/>
                <a:gd name="T33" fmla="*/ 295 h 375"/>
                <a:gd name="T34" fmla="*/ 779 w 898"/>
                <a:gd name="T35" fmla="*/ 315 h 375"/>
                <a:gd name="T36" fmla="*/ 734 w 898"/>
                <a:gd name="T37" fmla="*/ 332 h 375"/>
                <a:gd name="T38" fmla="*/ 684 w 898"/>
                <a:gd name="T39" fmla="*/ 347 h 375"/>
                <a:gd name="T40" fmla="*/ 630 w 898"/>
                <a:gd name="T41" fmla="*/ 360 h 375"/>
                <a:gd name="T42" fmla="*/ 572 w 898"/>
                <a:gd name="T43" fmla="*/ 369 h 375"/>
                <a:gd name="T44" fmla="*/ 511 w 898"/>
                <a:gd name="T45" fmla="*/ 373 h 375"/>
                <a:gd name="T46" fmla="*/ 450 w 898"/>
                <a:gd name="T47" fmla="*/ 375 h 375"/>
                <a:gd name="T48" fmla="*/ 390 w 898"/>
                <a:gd name="T49" fmla="*/ 373 h 375"/>
                <a:gd name="T50" fmla="*/ 329 w 898"/>
                <a:gd name="T51" fmla="*/ 369 h 375"/>
                <a:gd name="T52" fmla="*/ 271 w 898"/>
                <a:gd name="T53" fmla="*/ 360 h 375"/>
                <a:gd name="T54" fmla="*/ 217 w 898"/>
                <a:gd name="T55" fmla="*/ 347 h 375"/>
                <a:gd name="T56" fmla="*/ 167 w 898"/>
                <a:gd name="T57" fmla="*/ 332 h 375"/>
                <a:gd name="T58" fmla="*/ 122 w 898"/>
                <a:gd name="T59" fmla="*/ 315 h 375"/>
                <a:gd name="T60" fmla="*/ 83 w 898"/>
                <a:gd name="T61" fmla="*/ 295 h 375"/>
                <a:gd name="T62" fmla="*/ 50 w 898"/>
                <a:gd name="T63" fmla="*/ 274 h 375"/>
                <a:gd name="T64" fmla="*/ 26 w 898"/>
                <a:gd name="T65" fmla="*/ 250 h 375"/>
                <a:gd name="T66" fmla="*/ 9 w 898"/>
                <a:gd name="T67" fmla="*/ 226 h 375"/>
                <a:gd name="T68" fmla="*/ 0 w 898"/>
                <a:gd name="T69" fmla="*/ 200 h 375"/>
                <a:gd name="T70" fmla="*/ 0 w 898"/>
                <a:gd name="T71" fmla="*/ 174 h 375"/>
                <a:gd name="T72" fmla="*/ 9 w 898"/>
                <a:gd name="T73" fmla="*/ 149 h 375"/>
                <a:gd name="T74" fmla="*/ 26 w 898"/>
                <a:gd name="T75" fmla="*/ 125 h 375"/>
                <a:gd name="T76" fmla="*/ 50 w 898"/>
                <a:gd name="T77" fmla="*/ 101 h 375"/>
                <a:gd name="T78" fmla="*/ 83 w 898"/>
                <a:gd name="T79" fmla="*/ 79 h 375"/>
                <a:gd name="T80" fmla="*/ 122 w 898"/>
                <a:gd name="T81" fmla="*/ 60 h 375"/>
                <a:gd name="T82" fmla="*/ 167 w 898"/>
                <a:gd name="T83" fmla="*/ 43 h 375"/>
                <a:gd name="T84" fmla="*/ 217 w 898"/>
                <a:gd name="T85" fmla="*/ 28 h 375"/>
                <a:gd name="T86" fmla="*/ 271 w 898"/>
                <a:gd name="T87" fmla="*/ 15 h 375"/>
                <a:gd name="T88" fmla="*/ 329 w 898"/>
                <a:gd name="T89" fmla="*/ 6 h 375"/>
                <a:gd name="T90" fmla="*/ 390 w 898"/>
                <a:gd name="T91" fmla="*/ 2 h 375"/>
                <a:gd name="T92" fmla="*/ 450 w 898"/>
                <a:gd name="T93" fmla="*/ 0 h 3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98"/>
                <a:gd name="T142" fmla="*/ 0 h 375"/>
                <a:gd name="T143" fmla="*/ 898 w 898"/>
                <a:gd name="T144" fmla="*/ 375 h 37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98" h="375">
                  <a:moveTo>
                    <a:pt x="450" y="0"/>
                  </a:moveTo>
                  <a:lnTo>
                    <a:pt x="511" y="2"/>
                  </a:lnTo>
                  <a:lnTo>
                    <a:pt x="572" y="6"/>
                  </a:lnTo>
                  <a:lnTo>
                    <a:pt x="630" y="15"/>
                  </a:lnTo>
                  <a:lnTo>
                    <a:pt x="684" y="28"/>
                  </a:lnTo>
                  <a:lnTo>
                    <a:pt x="734" y="43"/>
                  </a:lnTo>
                  <a:lnTo>
                    <a:pt x="779" y="60"/>
                  </a:lnTo>
                  <a:lnTo>
                    <a:pt x="818" y="79"/>
                  </a:lnTo>
                  <a:lnTo>
                    <a:pt x="851" y="101"/>
                  </a:lnTo>
                  <a:lnTo>
                    <a:pt x="875" y="125"/>
                  </a:lnTo>
                  <a:lnTo>
                    <a:pt x="892" y="149"/>
                  </a:lnTo>
                  <a:lnTo>
                    <a:pt x="898" y="174"/>
                  </a:lnTo>
                  <a:lnTo>
                    <a:pt x="898" y="200"/>
                  </a:lnTo>
                  <a:lnTo>
                    <a:pt x="892" y="226"/>
                  </a:lnTo>
                  <a:lnTo>
                    <a:pt x="875" y="250"/>
                  </a:lnTo>
                  <a:lnTo>
                    <a:pt x="851" y="274"/>
                  </a:lnTo>
                  <a:lnTo>
                    <a:pt x="818" y="295"/>
                  </a:lnTo>
                  <a:lnTo>
                    <a:pt x="779" y="315"/>
                  </a:lnTo>
                  <a:lnTo>
                    <a:pt x="734" y="332"/>
                  </a:lnTo>
                  <a:lnTo>
                    <a:pt x="684" y="347"/>
                  </a:lnTo>
                  <a:lnTo>
                    <a:pt x="630" y="360"/>
                  </a:lnTo>
                  <a:lnTo>
                    <a:pt x="572" y="369"/>
                  </a:lnTo>
                  <a:lnTo>
                    <a:pt x="511" y="373"/>
                  </a:lnTo>
                  <a:lnTo>
                    <a:pt x="450" y="375"/>
                  </a:lnTo>
                  <a:lnTo>
                    <a:pt x="390" y="373"/>
                  </a:lnTo>
                  <a:lnTo>
                    <a:pt x="329" y="369"/>
                  </a:lnTo>
                  <a:lnTo>
                    <a:pt x="271" y="360"/>
                  </a:lnTo>
                  <a:lnTo>
                    <a:pt x="217" y="347"/>
                  </a:lnTo>
                  <a:lnTo>
                    <a:pt x="167" y="332"/>
                  </a:lnTo>
                  <a:lnTo>
                    <a:pt x="122" y="315"/>
                  </a:lnTo>
                  <a:lnTo>
                    <a:pt x="83" y="295"/>
                  </a:lnTo>
                  <a:lnTo>
                    <a:pt x="50" y="274"/>
                  </a:lnTo>
                  <a:lnTo>
                    <a:pt x="26" y="250"/>
                  </a:lnTo>
                  <a:lnTo>
                    <a:pt x="9" y="226"/>
                  </a:lnTo>
                  <a:lnTo>
                    <a:pt x="0" y="200"/>
                  </a:lnTo>
                  <a:lnTo>
                    <a:pt x="0" y="174"/>
                  </a:lnTo>
                  <a:lnTo>
                    <a:pt x="9" y="149"/>
                  </a:lnTo>
                  <a:lnTo>
                    <a:pt x="26" y="125"/>
                  </a:lnTo>
                  <a:lnTo>
                    <a:pt x="50" y="101"/>
                  </a:lnTo>
                  <a:lnTo>
                    <a:pt x="83" y="79"/>
                  </a:lnTo>
                  <a:lnTo>
                    <a:pt x="122" y="60"/>
                  </a:lnTo>
                  <a:lnTo>
                    <a:pt x="167" y="43"/>
                  </a:lnTo>
                  <a:lnTo>
                    <a:pt x="217" y="28"/>
                  </a:lnTo>
                  <a:lnTo>
                    <a:pt x="271" y="15"/>
                  </a:lnTo>
                  <a:lnTo>
                    <a:pt x="329" y="6"/>
                  </a:lnTo>
                  <a:lnTo>
                    <a:pt x="390" y="2"/>
                  </a:lnTo>
                  <a:lnTo>
                    <a:pt x="4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84" name="Rectangle 50"/>
            <p:cNvSpPr>
              <a:spLocks noChangeAspect="1" noChangeArrowheads="1"/>
            </p:cNvSpPr>
            <p:nvPr/>
          </p:nvSpPr>
          <p:spPr bwMode="auto">
            <a:xfrm>
              <a:off x="1910" y="2562"/>
              <a:ext cx="11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1</a:t>
              </a:r>
              <a:endParaRPr lang="en-US" altLang="en-US" sz="1600"/>
            </a:p>
          </p:txBody>
        </p:sp>
      </p:grpSp>
      <p:grpSp>
        <p:nvGrpSpPr>
          <p:cNvPr id="10" name="Group 51"/>
          <p:cNvGrpSpPr>
            <a:grpSpLocks noChangeAspect="1"/>
          </p:cNvGrpSpPr>
          <p:nvPr/>
        </p:nvGrpSpPr>
        <p:grpSpPr bwMode="auto">
          <a:xfrm>
            <a:off x="893763" y="4322763"/>
            <a:ext cx="1035050" cy="582612"/>
            <a:chOff x="380" y="1581"/>
            <a:chExt cx="1012" cy="570"/>
          </a:xfrm>
        </p:grpSpPr>
        <p:sp>
          <p:nvSpPr>
            <p:cNvPr id="76881" name="Freeform 52"/>
            <p:cNvSpPr>
              <a:spLocks noChangeAspect="1"/>
            </p:cNvSpPr>
            <p:nvPr/>
          </p:nvSpPr>
          <p:spPr bwMode="auto">
            <a:xfrm>
              <a:off x="380" y="1760"/>
              <a:ext cx="1012" cy="391"/>
            </a:xfrm>
            <a:custGeom>
              <a:avLst/>
              <a:gdLst>
                <a:gd name="T0" fmla="*/ 523 w 1012"/>
                <a:gd name="T1" fmla="*/ 5 h 391"/>
                <a:gd name="T2" fmla="*/ 586 w 1012"/>
                <a:gd name="T3" fmla="*/ 11 h 391"/>
                <a:gd name="T4" fmla="*/ 649 w 1012"/>
                <a:gd name="T5" fmla="*/ 22 h 391"/>
                <a:gd name="T6" fmla="*/ 707 w 1012"/>
                <a:gd name="T7" fmla="*/ 35 h 391"/>
                <a:gd name="T8" fmla="*/ 766 w 1012"/>
                <a:gd name="T9" fmla="*/ 50 h 391"/>
                <a:gd name="T10" fmla="*/ 818 w 1012"/>
                <a:gd name="T11" fmla="*/ 67 h 391"/>
                <a:gd name="T12" fmla="*/ 865 w 1012"/>
                <a:gd name="T13" fmla="*/ 87 h 391"/>
                <a:gd name="T14" fmla="*/ 906 w 1012"/>
                <a:gd name="T15" fmla="*/ 108 h 391"/>
                <a:gd name="T16" fmla="*/ 943 w 1012"/>
                <a:gd name="T17" fmla="*/ 130 h 391"/>
                <a:gd name="T18" fmla="*/ 971 w 1012"/>
                <a:gd name="T19" fmla="*/ 154 h 391"/>
                <a:gd name="T20" fmla="*/ 993 w 1012"/>
                <a:gd name="T21" fmla="*/ 180 h 391"/>
                <a:gd name="T22" fmla="*/ 1006 w 1012"/>
                <a:gd name="T23" fmla="*/ 203 h 391"/>
                <a:gd name="T24" fmla="*/ 1012 w 1012"/>
                <a:gd name="T25" fmla="*/ 227 h 391"/>
                <a:gd name="T26" fmla="*/ 1010 w 1012"/>
                <a:gd name="T27" fmla="*/ 251 h 391"/>
                <a:gd name="T28" fmla="*/ 999 w 1012"/>
                <a:gd name="T29" fmla="*/ 275 h 391"/>
                <a:gd name="T30" fmla="*/ 982 w 1012"/>
                <a:gd name="T31" fmla="*/ 296 h 391"/>
                <a:gd name="T32" fmla="*/ 956 w 1012"/>
                <a:gd name="T33" fmla="*/ 318 h 391"/>
                <a:gd name="T34" fmla="*/ 924 w 1012"/>
                <a:gd name="T35" fmla="*/ 335 h 391"/>
                <a:gd name="T36" fmla="*/ 885 w 1012"/>
                <a:gd name="T37" fmla="*/ 352 h 391"/>
                <a:gd name="T38" fmla="*/ 842 w 1012"/>
                <a:gd name="T39" fmla="*/ 365 h 391"/>
                <a:gd name="T40" fmla="*/ 790 w 1012"/>
                <a:gd name="T41" fmla="*/ 376 h 391"/>
                <a:gd name="T42" fmla="*/ 736 w 1012"/>
                <a:gd name="T43" fmla="*/ 385 h 391"/>
                <a:gd name="T44" fmla="*/ 677 w 1012"/>
                <a:gd name="T45" fmla="*/ 389 h 391"/>
                <a:gd name="T46" fmla="*/ 616 w 1012"/>
                <a:gd name="T47" fmla="*/ 391 h 391"/>
                <a:gd name="T48" fmla="*/ 554 w 1012"/>
                <a:gd name="T49" fmla="*/ 391 h 391"/>
                <a:gd name="T50" fmla="*/ 489 w 1012"/>
                <a:gd name="T51" fmla="*/ 387 h 391"/>
                <a:gd name="T52" fmla="*/ 426 w 1012"/>
                <a:gd name="T53" fmla="*/ 380 h 391"/>
                <a:gd name="T54" fmla="*/ 363 w 1012"/>
                <a:gd name="T55" fmla="*/ 370 h 391"/>
                <a:gd name="T56" fmla="*/ 305 w 1012"/>
                <a:gd name="T57" fmla="*/ 357 h 391"/>
                <a:gd name="T58" fmla="*/ 249 w 1012"/>
                <a:gd name="T59" fmla="*/ 342 h 391"/>
                <a:gd name="T60" fmla="*/ 195 w 1012"/>
                <a:gd name="T61" fmla="*/ 324 h 391"/>
                <a:gd name="T62" fmla="*/ 147 w 1012"/>
                <a:gd name="T63" fmla="*/ 305 h 391"/>
                <a:gd name="T64" fmla="*/ 106 w 1012"/>
                <a:gd name="T65" fmla="*/ 283 h 391"/>
                <a:gd name="T66" fmla="*/ 69 w 1012"/>
                <a:gd name="T67" fmla="*/ 262 h 391"/>
                <a:gd name="T68" fmla="*/ 41 w 1012"/>
                <a:gd name="T69" fmla="*/ 238 h 391"/>
                <a:gd name="T70" fmla="*/ 19 w 1012"/>
                <a:gd name="T71" fmla="*/ 212 h 391"/>
                <a:gd name="T72" fmla="*/ 6 w 1012"/>
                <a:gd name="T73" fmla="*/ 188 h 391"/>
                <a:gd name="T74" fmla="*/ 0 w 1012"/>
                <a:gd name="T75" fmla="*/ 164 h 391"/>
                <a:gd name="T76" fmla="*/ 2 w 1012"/>
                <a:gd name="T77" fmla="*/ 139 h 391"/>
                <a:gd name="T78" fmla="*/ 13 w 1012"/>
                <a:gd name="T79" fmla="*/ 117 h 391"/>
                <a:gd name="T80" fmla="*/ 30 w 1012"/>
                <a:gd name="T81" fmla="*/ 95 h 391"/>
                <a:gd name="T82" fmla="*/ 56 w 1012"/>
                <a:gd name="T83" fmla="*/ 74 h 391"/>
                <a:gd name="T84" fmla="*/ 89 w 1012"/>
                <a:gd name="T85" fmla="*/ 57 h 391"/>
                <a:gd name="T86" fmla="*/ 128 w 1012"/>
                <a:gd name="T87" fmla="*/ 39 h 391"/>
                <a:gd name="T88" fmla="*/ 171 w 1012"/>
                <a:gd name="T89" fmla="*/ 26 h 391"/>
                <a:gd name="T90" fmla="*/ 223 w 1012"/>
                <a:gd name="T91" fmla="*/ 16 h 391"/>
                <a:gd name="T92" fmla="*/ 277 w 1012"/>
                <a:gd name="T93" fmla="*/ 7 h 391"/>
                <a:gd name="T94" fmla="*/ 335 w 1012"/>
                <a:gd name="T95" fmla="*/ 3 h 391"/>
                <a:gd name="T96" fmla="*/ 396 w 1012"/>
                <a:gd name="T97" fmla="*/ 0 h 391"/>
                <a:gd name="T98" fmla="*/ 459 w 1012"/>
                <a:gd name="T99" fmla="*/ 0 h 391"/>
                <a:gd name="T100" fmla="*/ 523 w 1012"/>
                <a:gd name="T101" fmla="*/ 5 h 39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012"/>
                <a:gd name="T154" fmla="*/ 0 h 391"/>
                <a:gd name="T155" fmla="*/ 1012 w 1012"/>
                <a:gd name="T156" fmla="*/ 391 h 39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012" h="391">
                  <a:moveTo>
                    <a:pt x="523" y="5"/>
                  </a:moveTo>
                  <a:lnTo>
                    <a:pt x="586" y="11"/>
                  </a:lnTo>
                  <a:lnTo>
                    <a:pt x="649" y="22"/>
                  </a:lnTo>
                  <a:lnTo>
                    <a:pt x="707" y="35"/>
                  </a:lnTo>
                  <a:lnTo>
                    <a:pt x="766" y="50"/>
                  </a:lnTo>
                  <a:lnTo>
                    <a:pt x="818" y="67"/>
                  </a:lnTo>
                  <a:lnTo>
                    <a:pt x="865" y="87"/>
                  </a:lnTo>
                  <a:lnTo>
                    <a:pt x="906" y="108"/>
                  </a:lnTo>
                  <a:lnTo>
                    <a:pt x="943" y="130"/>
                  </a:lnTo>
                  <a:lnTo>
                    <a:pt x="971" y="154"/>
                  </a:lnTo>
                  <a:lnTo>
                    <a:pt x="993" y="180"/>
                  </a:lnTo>
                  <a:lnTo>
                    <a:pt x="1006" y="203"/>
                  </a:lnTo>
                  <a:lnTo>
                    <a:pt x="1012" y="227"/>
                  </a:lnTo>
                  <a:lnTo>
                    <a:pt x="1010" y="251"/>
                  </a:lnTo>
                  <a:lnTo>
                    <a:pt x="999" y="275"/>
                  </a:lnTo>
                  <a:lnTo>
                    <a:pt x="982" y="296"/>
                  </a:lnTo>
                  <a:lnTo>
                    <a:pt x="956" y="318"/>
                  </a:lnTo>
                  <a:lnTo>
                    <a:pt x="924" y="335"/>
                  </a:lnTo>
                  <a:lnTo>
                    <a:pt x="885" y="352"/>
                  </a:lnTo>
                  <a:lnTo>
                    <a:pt x="842" y="365"/>
                  </a:lnTo>
                  <a:lnTo>
                    <a:pt x="790" y="376"/>
                  </a:lnTo>
                  <a:lnTo>
                    <a:pt x="736" y="385"/>
                  </a:lnTo>
                  <a:lnTo>
                    <a:pt x="677" y="389"/>
                  </a:lnTo>
                  <a:lnTo>
                    <a:pt x="616" y="391"/>
                  </a:lnTo>
                  <a:lnTo>
                    <a:pt x="554" y="391"/>
                  </a:lnTo>
                  <a:lnTo>
                    <a:pt x="489" y="387"/>
                  </a:lnTo>
                  <a:lnTo>
                    <a:pt x="426" y="380"/>
                  </a:lnTo>
                  <a:lnTo>
                    <a:pt x="363" y="370"/>
                  </a:lnTo>
                  <a:lnTo>
                    <a:pt x="305" y="357"/>
                  </a:lnTo>
                  <a:lnTo>
                    <a:pt x="249" y="342"/>
                  </a:lnTo>
                  <a:lnTo>
                    <a:pt x="195" y="324"/>
                  </a:lnTo>
                  <a:lnTo>
                    <a:pt x="147" y="305"/>
                  </a:lnTo>
                  <a:lnTo>
                    <a:pt x="106" y="283"/>
                  </a:lnTo>
                  <a:lnTo>
                    <a:pt x="69" y="262"/>
                  </a:lnTo>
                  <a:lnTo>
                    <a:pt x="41" y="238"/>
                  </a:lnTo>
                  <a:lnTo>
                    <a:pt x="19" y="212"/>
                  </a:lnTo>
                  <a:lnTo>
                    <a:pt x="6" y="188"/>
                  </a:lnTo>
                  <a:lnTo>
                    <a:pt x="0" y="164"/>
                  </a:lnTo>
                  <a:lnTo>
                    <a:pt x="2" y="139"/>
                  </a:lnTo>
                  <a:lnTo>
                    <a:pt x="13" y="117"/>
                  </a:lnTo>
                  <a:lnTo>
                    <a:pt x="30" y="95"/>
                  </a:lnTo>
                  <a:lnTo>
                    <a:pt x="56" y="74"/>
                  </a:lnTo>
                  <a:lnTo>
                    <a:pt x="89" y="57"/>
                  </a:lnTo>
                  <a:lnTo>
                    <a:pt x="128" y="39"/>
                  </a:lnTo>
                  <a:lnTo>
                    <a:pt x="171" y="26"/>
                  </a:lnTo>
                  <a:lnTo>
                    <a:pt x="223" y="16"/>
                  </a:lnTo>
                  <a:lnTo>
                    <a:pt x="277" y="7"/>
                  </a:lnTo>
                  <a:lnTo>
                    <a:pt x="335" y="3"/>
                  </a:lnTo>
                  <a:lnTo>
                    <a:pt x="396" y="0"/>
                  </a:lnTo>
                  <a:lnTo>
                    <a:pt x="459" y="0"/>
                  </a:lnTo>
                  <a:lnTo>
                    <a:pt x="523" y="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82" name="Rectangle 53"/>
            <p:cNvSpPr>
              <a:spLocks noChangeAspect="1" noChangeArrowheads="1"/>
            </p:cNvSpPr>
            <p:nvPr/>
          </p:nvSpPr>
          <p:spPr bwMode="auto">
            <a:xfrm>
              <a:off x="914" y="1581"/>
              <a:ext cx="11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2</a:t>
              </a:r>
              <a:endParaRPr lang="en-US" altLang="en-US" sz="1600"/>
            </a:p>
          </p:txBody>
        </p:sp>
      </p:grpSp>
      <p:grpSp>
        <p:nvGrpSpPr>
          <p:cNvPr id="11" name="Group 54"/>
          <p:cNvGrpSpPr>
            <a:grpSpLocks noChangeAspect="1"/>
          </p:cNvGrpSpPr>
          <p:nvPr/>
        </p:nvGrpSpPr>
        <p:grpSpPr bwMode="auto">
          <a:xfrm>
            <a:off x="668338" y="3886200"/>
            <a:ext cx="2578100" cy="2286000"/>
            <a:chOff x="159" y="1154"/>
            <a:chExt cx="2523" cy="2237"/>
          </a:xfrm>
        </p:grpSpPr>
        <p:sp>
          <p:nvSpPr>
            <p:cNvPr id="76879" name="Rectangle 55"/>
            <p:cNvSpPr>
              <a:spLocks noChangeAspect="1" noChangeArrowheads="1"/>
            </p:cNvSpPr>
            <p:nvPr/>
          </p:nvSpPr>
          <p:spPr bwMode="auto">
            <a:xfrm>
              <a:off x="2186" y="1166"/>
              <a:ext cx="111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5</a:t>
              </a:r>
              <a:endParaRPr lang="en-US" altLang="en-US" sz="1600"/>
            </a:p>
          </p:txBody>
        </p:sp>
        <p:sp>
          <p:nvSpPr>
            <p:cNvPr id="76880" name="Freeform 56"/>
            <p:cNvSpPr>
              <a:spLocks noChangeAspect="1"/>
            </p:cNvSpPr>
            <p:nvPr/>
          </p:nvSpPr>
          <p:spPr bwMode="auto">
            <a:xfrm>
              <a:off x="159" y="1154"/>
              <a:ext cx="2523" cy="2237"/>
            </a:xfrm>
            <a:custGeom>
              <a:avLst/>
              <a:gdLst>
                <a:gd name="T0" fmla="*/ 1363 w 2523"/>
                <a:gd name="T1" fmla="*/ 2 h 2237"/>
                <a:gd name="T2" fmla="*/ 1569 w 2523"/>
                <a:gd name="T3" fmla="*/ 32 h 2237"/>
                <a:gd name="T4" fmla="*/ 1766 w 2523"/>
                <a:gd name="T5" fmla="*/ 93 h 2237"/>
                <a:gd name="T6" fmla="*/ 1950 w 2523"/>
                <a:gd name="T7" fmla="*/ 179 h 2237"/>
                <a:gd name="T8" fmla="*/ 2114 w 2523"/>
                <a:gd name="T9" fmla="*/ 293 h 2237"/>
                <a:gd name="T10" fmla="*/ 2255 w 2523"/>
                <a:gd name="T11" fmla="*/ 429 h 2237"/>
                <a:gd name="T12" fmla="*/ 2369 w 2523"/>
                <a:gd name="T13" fmla="*/ 583 h 2237"/>
                <a:gd name="T14" fmla="*/ 2454 w 2523"/>
                <a:gd name="T15" fmla="*/ 753 h 2237"/>
                <a:gd name="T16" fmla="*/ 2506 w 2523"/>
                <a:gd name="T17" fmla="*/ 930 h 2237"/>
                <a:gd name="T18" fmla="*/ 2523 w 2523"/>
                <a:gd name="T19" fmla="*/ 1116 h 2237"/>
                <a:gd name="T20" fmla="*/ 2506 w 2523"/>
                <a:gd name="T21" fmla="*/ 1299 h 2237"/>
                <a:gd name="T22" fmla="*/ 2454 w 2523"/>
                <a:gd name="T23" fmla="*/ 1479 h 2237"/>
                <a:gd name="T24" fmla="*/ 2372 w 2523"/>
                <a:gd name="T25" fmla="*/ 1647 h 2237"/>
                <a:gd name="T26" fmla="*/ 2257 w 2523"/>
                <a:gd name="T27" fmla="*/ 1803 h 2237"/>
                <a:gd name="T28" fmla="*/ 2116 w 2523"/>
                <a:gd name="T29" fmla="*/ 1939 h 2237"/>
                <a:gd name="T30" fmla="*/ 1952 w 2523"/>
                <a:gd name="T31" fmla="*/ 2053 h 2237"/>
                <a:gd name="T32" fmla="*/ 1770 w 2523"/>
                <a:gd name="T33" fmla="*/ 2142 h 2237"/>
                <a:gd name="T34" fmla="*/ 1573 w 2523"/>
                <a:gd name="T35" fmla="*/ 2202 h 2237"/>
                <a:gd name="T36" fmla="*/ 1368 w 2523"/>
                <a:gd name="T37" fmla="*/ 2232 h 2237"/>
                <a:gd name="T38" fmla="*/ 1160 w 2523"/>
                <a:gd name="T39" fmla="*/ 2232 h 2237"/>
                <a:gd name="T40" fmla="*/ 954 w 2523"/>
                <a:gd name="T41" fmla="*/ 2202 h 2237"/>
                <a:gd name="T42" fmla="*/ 757 w 2523"/>
                <a:gd name="T43" fmla="*/ 2144 h 2237"/>
                <a:gd name="T44" fmla="*/ 574 w 2523"/>
                <a:gd name="T45" fmla="*/ 2055 h 2237"/>
                <a:gd name="T46" fmla="*/ 409 w 2523"/>
                <a:gd name="T47" fmla="*/ 1943 h 2237"/>
                <a:gd name="T48" fmla="*/ 268 w 2523"/>
                <a:gd name="T49" fmla="*/ 1807 h 2237"/>
                <a:gd name="T50" fmla="*/ 154 w 2523"/>
                <a:gd name="T51" fmla="*/ 1651 h 2237"/>
                <a:gd name="T52" fmla="*/ 69 w 2523"/>
                <a:gd name="T53" fmla="*/ 1483 h 2237"/>
                <a:gd name="T54" fmla="*/ 17 w 2523"/>
                <a:gd name="T55" fmla="*/ 1304 h 2237"/>
                <a:gd name="T56" fmla="*/ 0 w 2523"/>
                <a:gd name="T57" fmla="*/ 1120 h 2237"/>
                <a:gd name="T58" fmla="*/ 17 w 2523"/>
                <a:gd name="T59" fmla="*/ 935 h 2237"/>
                <a:gd name="T60" fmla="*/ 69 w 2523"/>
                <a:gd name="T61" fmla="*/ 755 h 2237"/>
                <a:gd name="T62" fmla="*/ 152 w 2523"/>
                <a:gd name="T63" fmla="*/ 587 h 2237"/>
                <a:gd name="T64" fmla="*/ 266 w 2523"/>
                <a:gd name="T65" fmla="*/ 431 h 2237"/>
                <a:gd name="T66" fmla="*/ 407 w 2523"/>
                <a:gd name="T67" fmla="*/ 295 h 2237"/>
                <a:gd name="T68" fmla="*/ 571 w 2523"/>
                <a:gd name="T69" fmla="*/ 183 h 2237"/>
                <a:gd name="T70" fmla="*/ 753 w 2523"/>
                <a:gd name="T71" fmla="*/ 95 h 2237"/>
                <a:gd name="T72" fmla="*/ 950 w 2523"/>
                <a:gd name="T73" fmla="*/ 34 h 2237"/>
                <a:gd name="T74" fmla="*/ 1156 w 2523"/>
                <a:gd name="T75" fmla="*/ 4 h 223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523"/>
                <a:gd name="T115" fmla="*/ 0 h 2237"/>
                <a:gd name="T116" fmla="*/ 2523 w 2523"/>
                <a:gd name="T117" fmla="*/ 2237 h 223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523" h="2237">
                  <a:moveTo>
                    <a:pt x="1259" y="0"/>
                  </a:moveTo>
                  <a:lnTo>
                    <a:pt x="1363" y="2"/>
                  </a:lnTo>
                  <a:lnTo>
                    <a:pt x="1467" y="15"/>
                  </a:lnTo>
                  <a:lnTo>
                    <a:pt x="1569" y="32"/>
                  </a:lnTo>
                  <a:lnTo>
                    <a:pt x="1668" y="58"/>
                  </a:lnTo>
                  <a:lnTo>
                    <a:pt x="1766" y="93"/>
                  </a:lnTo>
                  <a:lnTo>
                    <a:pt x="1861" y="134"/>
                  </a:lnTo>
                  <a:lnTo>
                    <a:pt x="1950" y="179"/>
                  </a:lnTo>
                  <a:lnTo>
                    <a:pt x="2034" y="233"/>
                  </a:lnTo>
                  <a:lnTo>
                    <a:pt x="2114" y="293"/>
                  </a:lnTo>
                  <a:lnTo>
                    <a:pt x="2188" y="358"/>
                  </a:lnTo>
                  <a:lnTo>
                    <a:pt x="2255" y="429"/>
                  </a:lnTo>
                  <a:lnTo>
                    <a:pt x="2315" y="505"/>
                  </a:lnTo>
                  <a:lnTo>
                    <a:pt x="2369" y="583"/>
                  </a:lnTo>
                  <a:lnTo>
                    <a:pt x="2415" y="667"/>
                  </a:lnTo>
                  <a:lnTo>
                    <a:pt x="2454" y="753"/>
                  </a:lnTo>
                  <a:lnTo>
                    <a:pt x="2484" y="842"/>
                  </a:lnTo>
                  <a:lnTo>
                    <a:pt x="2506" y="930"/>
                  </a:lnTo>
                  <a:lnTo>
                    <a:pt x="2519" y="1023"/>
                  </a:lnTo>
                  <a:lnTo>
                    <a:pt x="2523" y="1116"/>
                  </a:lnTo>
                  <a:lnTo>
                    <a:pt x="2519" y="1209"/>
                  </a:lnTo>
                  <a:lnTo>
                    <a:pt x="2506" y="1299"/>
                  </a:lnTo>
                  <a:lnTo>
                    <a:pt x="2484" y="1390"/>
                  </a:lnTo>
                  <a:lnTo>
                    <a:pt x="2454" y="1479"/>
                  </a:lnTo>
                  <a:lnTo>
                    <a:pt x="2417" y="1565"/>
                  </a:lnTo>
                  <a:lnTo>
                    <a:pt x="2372" y="1647"/>
                  </a:lnTo>
                  <a:lnTo>
                    <a:pt x="2317" y="1727"/>
                  </a:lnTo>
                  <a:lnTo>
                    <a:pt x="2257" y="1803"/>
                  </a:lnTo>
                  <a:lnTo>
                    <a:pt x="2190" y="1874"/>
                  </a:lnTo>
                  <a:lnTo>
                    <a:pt x="2116" y="1939"/>
                  </a:lnTo>
                  <a:lnTo>
                    <a:pt x="2038" y="1999"/>
                  </a:lnTo>
                  <a:lnTo>
                    <a:pt x="1952" y="2053"/>
                  </a:lnTo>
                  <a:lnTo>
                    <a:pt x="1863" y="2101"/>
                  </a:lnTo>
                  <a:lnTo>
                    <a:pt x="1770" y="2142"/>
                  </a:lnTo>
                  <a:lnTo>
                    <a:pt x="1673" y="2174"/>
                  </a:lnTo>
                  <a:lnTo>
                    <a:pt x="1573" y="2202"/>
                  </a:lnTo>
                  <a:lnTo>
                    <a:pt x="1471" y="2221"/>
                  </a:lnTo>
                  <a:lnTo>
                    <a:pt x="1368" y="2232"/>
                  </a:lnTo>
                  <a:lnTo>
                    <a:pt x="1264" y="2237"/>
                  </a:lnTo>
                  <a:lnTo>
                    <a:pt x="1160" y="2232"/>
                  </a:lnTo>
                  <a:lnTo>
                    <a:pt x="1056" y="2221"/>
                  </a:lnTo>
                  <a:lnTo>
                    <a:pt x="954" y="2202"/>
                  </a:lnTo>
                  <a:lnTo>
                    <a:pt x="855" y="2176"/>
                  </a:lnTo>
                  <a:lnTo>
                    <a:pt x="757" y="2144"/>
                  </a:lnTo>
                  <a:lnTo>
                    <a:pt x="662" y="2103"/>
                  </a:lnTo>
                  <a:lnTo>
                    <a:pt x="574" y="2055"/>
                  </a:lnTo>
                  <a:lnTo>
                    <a:pt x="489" y="2001"/>
                  </a:lnTo>
                  <a:lnTo>
                    <a:pt x="409" y="1943"/>
                  </a:lnTo>
                  <a:lnTo>
                    <a:pt x="336" y="1876"/>
                  </a:lnTo>
                  <a:lnTo>
                    <a:pt x="268" y="1807"/>
                  </a:lnTo>
                  <a:lnTo>
                    <a:pt x="208" y="1731"/>
                  </a:lnTo>
                  <a:lnTo>
                    <a:pt x="154" y="1651"/>
                  </a:lnTo>
                  <a:lnTo>
                    <a:pt x="108" y="1569"/>
                  </a:lnTo>
                  <a:lnTo>
                    <a:pt x="69" y="1483"/>
                  </a:lnTo>
                  <a:lnTo>
                    <a:pt x="39" y="1394"/>
                  </a:lnTo>
                  <a:lnTo>
                    <a:pt x="17" y="1304"/>
                  </a:lnTo>
                  <a:lnTo>
                    <a:pt x="4" y="1213"/>
                  </a:lnTo>
                  <a:lnTo>
                    <a:pt x="0" y="1120"/>
                  </a:lnTo>
                  <a:lnTo>
                    <a:pt x="4" y="1027"/>
                  </a:lnTo>
                  <a:lnTo>
                    <a:pt x="17" y="935"/>
                  </a:lnTo>
                  <a:lnTo>
                    <a:pt x="39" y="846"/>
                  </a:lnTo>
                  <a:lnTo>
                    <a:pt x="69" y="755"/>
                  </a:lnTo>
                  <a:lnTo>
                    <a:pt x="106" y="671"/>
                  </a:lnTo>
                  <a:lnTo>
                    <a:pt x="152" y="587"/>
                  </a:lnTo>
                  <a:lnTo>
                    <a:pt x="206" y="507"/>
                  </a:lnTo>
                  <a:lnTo>
                    <a:pt x="266" y="431"/>
                  </a:lnTo>
                  <a:lnTo>
                    <a:pt x="333" y="362"/>
                  </a:lnTo>
                  <a:lnTo>
                    <a:pt x="407" y="295"/>
                  </a:lnTo>
                  <a:lnTo>
                    <a:pt x="485" y="237"/>
                  </a:lnTo>
                  <a:lnTo>
                    <a:pt x="571" y="183"/>
                  </a:lnTo>
                  <a:lnTo>
                    <a:pt x="660" y="136"/>
                  </a:lnTo>
                  <a:lnTo>
                    <a:pt x="753" y="95"/>
                  </a:lnTo>
                  <a:lnTo>
                    <a:pt x="850" y="60"/>
                  </a:lnTo>
                  <a:lnTo>
                    <a:pt x="950" y="34"/>
                  </a:lnTo>
                  <a:lnTo>
                    <a:pt x="1052" y="15"/>
                  </a:lnTo>
                  <a:lnTo>
                    <a:pt x="1156" y="4"/>
                  </a:lnTo>
                  <a:lnTo>
                    <a:pt x="125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57"/>
          <p:cNvGrpSpPr>
            <a:grpSpLocks noChangeAspect="1"/>
          </p:cNvGrpSpPr>
          <p:nvPr/>
        </p:nvGrpSpPr>
        <p:grpSpPr bwMode="auto">
          <a:xfrm>
            <a:off x="1665288" y="4837113"/>
            <a:ext cx="1357312" cy="1052512"/>
            <a:chOff x="1135" y="2084"/>
            <a:chExt cx="1328" cy="1030"/>
          </a:xfrm>
        </p:grpSpPr>
        <p:sp>
          <p:nvSpPr>
            <p:cNvPr id="76877" name="Rectangle 58"/>
            <p:cNvSpPr>
              <a:spLocks noChangeAspect="1" noChangeArrowheads="1"/>
            </p:cNvSpPr>
            <p:nvPr/>
          </p:nvSpPr>
          <p:spPr bwMode="auto">
            <a:xfrm>
              <a:off x="1135" y="2451"/>
              <a:ext cx="11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3</a:t>
              </a:r>
              <a:endParaRPr lang="en-US" altLang="en-US" sz="1600"/>
            </a:p>
          </p:txBody>
        </p:sp>
        <p:sp>
          <p:nvSpPr>
            <p:cNvPr id="76878" name="Freeform 59"/>
            <p:cNvSpPr>
              <a:spLocks noChangeAspect="1"/>
            </p:cNvSpPr>
            <p:nvPr/>
          </p:nvSpPr>
          <p:spPr bwMode="auto">
            <a:xfrm>
              <a:off x="1178" y="2084"/>
              <a:ext cx="1285" cy="1030"/>
            </a:xfrm>
            <a:custGeom>
              <a:avLst/>
              <a:gdLst>
                <a:gd name="T0" fmla="*/ 422 w 1285"/>
                <a:gd name="T1" fmla="*/ 162 h 1030"/>
                <a:gd name="T2" fmla="*/ 487 w 1285"/>
                <a:gd name="T3" fmla="*/ 123 h 1030"/>
                <a:gd name="T4" fmla="*/ 556 w 1285"/>
                <a:gd name="T5" fmla="*/ 89 h 1030"/>
                <a:gd name="T6" fmla="*/ 626 w 1285"/>
                <a:gd name="T7" fmla="*/ 61 h 1030"/>
                <a:gd name="T8" fmla="*/ 695 w 1285"/>
                <a:gd name="T9" fmla="*/ 37 h 1030"/>
                <a:gd name="T10" fmla="*/ 764 w 1285"/>
                <a:gd name="T11" fmla="*/ 18 h 1030"/>
                <a:gd name="T12" fmla="*/ 831 w 1285"/>
                <a:gd name="T13" fmla="*/ 7 h 1030"/>
                <a:gd name="T14" fmla="*/ 896 w 1285"/>
                <a:gd name="T15" fmla="*/ 0 h 1030"/>
                <a:gd name="T16" fmla="*/ 959 w 1285"/>
                <a:gd name="T17" fmla="*/ 0 h 1030"/>
                <a:gd name="T18" fmla="*/ 1017 w 1285"/>
                <a:gd name="T19" fmla="*/ 7 h 1030"/>
                <a:gd name="T20" fmla="*/ 1071 w 1285"/>
                <a:gd name="T21" fmla="*/ 18 h 1030"/>
                <a:gd name="T22" fmla="*/ 1121 w 1285"/>
                <a:gd name="T23" fmla="*/ 35 h 1030"/>
                <a:gd name="T24" fmla="*/ 1164 w 1285"/>
                <a:gd name="T25" fmla="*/ 59 h 1030"/>
                <a:gd name="T26" fmla="*/ 1203 w 1285"/>
                <a:gd name="T27" fmla="*/ 87 h 1030"/>
                <a:gd name="T28" fmla="*/ 1234 w 1285"/>
                <a:gd name="T29" fmla="*/ 121 h 1030"/>
                <a:gd name="T30" fmla="*/ 1257 w 1285"/>
                <a:gd name="T31" fmla="*/ 160 h 1030"/>
                <a:gd name="T32" fmla="*/ 1275 w 1285"/>
                <a:gd name="T33" fmla="*/ 201 h 1030"/>
                <a:gd name="T34" fmla="*/ 1283 w 1285"/>
                <a:gd name="T35" fmla="*/ 249 h 1030"/>
                <a:gd name="T36" fmla="*/ 1285 w 1285"/>
                <a:gd name="T37" fmla="*/ 298 h 1030"/>
                <a:gd name="T38" fmla="*/ 1279 w 1285"/>
                <a:gd name="T39" fmla="*/ 350 h 1030"/>
                <a:gd name="T40" fmla="*/ 1266 w 1285"/>
                <a:gd name="T41" fmla="*/ 404 h 1030"/>
                <a:gd name="T42" fmla="*/ 1247 w 1285"/>
                <a:gd name="T43" fmla="*/ 458 h 1030"/>
                <a:gd name="T44" fmla="*/ 1218 w 1285"/>
                <a:gd name="T45" fmla="*/ 514 h 1030"/>
                <a:gd name="T46" fmla="*/ 1184 w 1285"/>
                <a:gd name="T47" fmla="*/ 570 h 1030"/>
                <a:gd name="T48" fmla="*/ 1145 w 1285"/>
                <a:gd name="T49" fmla="*/ 624 h 1030"/>
                <a:gd name="T50" fmla="*/ 1097 w 1285"/>
                <a:gd name="T51" fmla="*/ 678 h 1030"/>
                <a:gd name="T52" fmla="*/ 1045 w 1285"/>
                <a:gd name="T53" fmla="*/ 730 h 1030"/>
                <a:gd name="T54" fmla="*/ 989 w 1285"/>
                <a:gd name="T55" fmla="*/ 780 h 1030"/>
                <a:gd name="T56" fmla="*/ 928 w 1285"/>
                <a:gd name="T57" fmla="*/ 827 h 1030"/>
                <a:gd name="T58" fmla="*/ 866 w 1285"/>
                <a:gd name="T59" fmla="*/ 870 h 1030"/>
                <a:gd name="T60" fmla="*/ 799 w 1285"/>
                <a:gd name="T61" fmla="*/ 907 h 1030"/>
                <a:gd name="T62" fmla="*/ 729 w 1285"/>
                <a:gd name="T63" fmla="*/ 942 h 1030"/>
                <a:gd name="T64" fmla="*/ 660 w 1285"/>
                <a:gd name="T65" fmla="*/ 972 h 1030"/>
                <a:gd name="T66" fmla="*/ 591 w 1285"/>
                <a:gd name="T67" fmla="*/ 996 h 1030"/>
                <a:gd name="T68" fmla="*/ 522 w 1285"/>
                <a:gd name="T69" fmla="*/ 1013 h 1030"/>
                <a:gd name="T70" fmla="*/ 455 w 1285"/>
                <a:gd name="T71" fmla="*/ 1026 h 1030"/>
                <a:gd name="T72" fmla="*/ 390 w 1285"/>
                <a:gd name="T73" fmla="*/ 1030 h 1030"/>
                <a:gd name="T74" fmla="*/ 327 w 1285"/>
                <a:gd name="T75" fmla="*/ 1030 h 1030"/>
                <a:gd name="T76" fmla="*/ 269 w 1285"/>
                <a:gd name="T77" fmla="*/ 1026 h 1030"/>
                <a:gd name="T78" fmla="*/ 214 w 1285"/>
                <a:gd name="T79" fmla="*/ 1013 h 1030"/>
                <a:gd name="T80" fmla="*/ 165 w 1285"/>
                <a:gd name="T81" fmla="*/ 996 h 1030"/>
                <a:gd name="T82" fmla="*/ 121 w 1285"/>
                <a:gd name="T83" fmla="*/ 972 h 1030"/>
                <a:gd name="T84" fmla="*/ 85 w 1285"/>
                <a:gd name="T85" fmla="*/ 944 h 1030"/>
                <a:gd name="T86" fmla="*/ 52 w 1285"/>
                <a:gd name="T87" fmla="*/ 909 h 1030"/>
                <a:gd name="T88" fmla="*/ 28 w 1285"/>
                <a:gd name="T89" fmla="*/ 873 h 1030"/>
                <a:gd name="T90" fmla="*/ 13 w 1285"/>
                <a:gd name="T91" fmla="*/ 829 h 1030"/>
                <a:gd name="T92" fmla="*/ 2 w 1285"/>
                <a:gd name="T93" fmla="*/ 784 h 1030"/>
                <a:gd name="T94" fmla="*/ 0 w 1285"/>
                <a:gd name="T95" fmla="*/ 734 h 1030"/>
                <a:gd name="T96" fmla="*/ 7 w 1285"/>
                <a:gd name="T97" fmla="*/ 683 h 1030"/>
                <a:gd name="T98" fmla="*/ 20 w 1285"/>
                <a:gd name="T99" fmla="*/ 629 h 1030"/>
                <a:gd name="T100" fmla="*/ 39 w 1285"/>
                <a:gd name="T101" fmla="*/ 572 h 1030"/>
                <a:gd name="T102" fmla="*/ 67 w 1285"/>
                <a:gd name="T103" fmla="*/ 516 h 1030"/>
                <a:gd name="T104" fmla="*/ 102 w 1285"/>
                <a:gd name="T105" fmla="*/ 462 h 1030"/>
                <a:gd name="T106" fmla="*/ 143 w 1285"/>
                <a:gd name="T107" fmla="*/ 406 h 1030"/>
                <a:gd name="T108" fmla="*/ 188 w 1285"/>
                <a:gd name="T109" fmla="*/ 352 h 1030"/>
                <a:gd name="T110" fmla="*/ 240 w 1285"/>
                <a:gd name="T111" fmla="*/ 300 h 1030"/>
                <a:gd name="T112" fmla="*/ 297 w 1285"/>
                <a:gd name="T113" fmla="*/ 251 h 1030"/>
                <a:gd name="T114" fmla="*/ 357 w 1285"/>
                <a:gd name="T115" fmla="*/ 205 h 1030"/>
                <a:gd name="T116" fmla="*/ 422 w 1285"/>
                <a:gd name="T117" fmla="*/ 162 h 103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285"/>
                <a:gd name="T178" fmla="*/ 0 h 1030"/>
                <a:gd name="T179" fmla="*/ 1285 w 1285"/>
                <a:gd name="T180" fmla="*/ 1030 h 103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285" h="1030">
                  <a:moveTo>
                    <a:pt x="422" y="162"/>
                  </a:moveTo>
                  <a:lnTo>
                    <a:pt x="487" y="123"/>
                  </a:lnTo>
                  <a:lnTo>
                    <a:pt x="556" y="89"/>
                  </a:lnTo>
                  <a:lnTo>
                    <a:pt x="626" y="61"/>
                  </a:lnTo>
                  <a:lnTo>
                    <a:pt x="695" y="37"/>
                  </a:lnTo>
                  <a:lnTo>
                    <a:pt x="764" y="18"/>
                  </a:lnTo>
                  <a:lnTo>
                    <a:pt x="831" y="7"/>
                  </a:lnTo>
                  <a:lnTo>
                    <a:pt x="896" y="0"/>
                  </a:lnTo>
                  <a:lnTo>
                    <a:pt x="959" y="0"/>
                  </a:lnTo>
                  <a:lnTo>
                    <a:pt x="1017" y="7"/>
                  </a:lnTo>
                  <a:lnTo>
                    <a:pt x="1071" y="18"/>
                  </a:lnTo>
                  <a:lnTo>
                    <a:pt x="1121" y="35"/>
                  </a:lnTo>
                  <a:lnTo>
                    <a:pt x="1164" y="59"/>
                  </a:lnTo>
                  <a:lnTo>
                    <a:pt x="1203" y="87"/>
                  </a:lnTo>
                  <a:lnTo>
                    <a:pt x="1234" y="121"/>
                  </a:lnTo>
                  <a:lnTo>
                    <a:pt x="1257" y="160"/>
                  </a:lnTo>
                  <a:lnTo>
                    <a:pt x="1275" y="201"/>
                  </a:lnTo>
                  <a:lnTo>
                    <a:pt x="1283" y="249"/>
                  </a:lnTo>
                  <a:lnTo>
                    <a:pt x="1285" y="298"/>
                  </a:lnTo>
                  <a:lnTo>
                    <a:pt x="1279" y="350"/>
                  </a:lnTo>
                  <a:lnTo>
                    <a:pt x="1266" y="404"/>
                  </a:lnTo>
                  <a:lnTo>
                    <a:pt x="1247" y="458"/>
                  </a:lnTo>
                  <a:lnTo>
                    <a:pt x="1218" y="514"/>
                  </a:lnTo>
                  <a:lnTo>
                    <a:pt x="1184" y="570"/>
                  </a:lnTo>
                  <a:lnTo>
                    <a:pt x="1145" y="624"/>
                  </a:lnTo>
                  <a:lnTo>
                    <a:pt x="1097" y="678"/>
                  </a:lnTo>
                  <a:lnTo>
                    <a:pt x="1045" y="730"/>
                  </a:lnTo>
                  <a:lnTo>
                    <a:pt x="989" y="780"/>
                  </a:lnTo>
                  <a:lnTo>
                    <a:pt x="928" y="827"/>
                  </a:lnTo>
                  <a:lnTo>
                    <a:pt x="866" y="870"/>
                  </a:lnTo>
                  <a:lnTo>
                    <a:pt x="799" y="907"/>
                  </a:lnTo>
                  <a:lnTo>
                    <a:pt x="729" y="942"/>
                  </a:lnTo>
                  <a:lnTo>
                    <a:pt x="660" y="972"/>
                  </a:lnTo>
                  <a:lnTo>
                    <a:pt x="591" y="996"/>
                  </a:lnTo>
                  <a:lnTo>
                    <a:pt x="522" y="1013"/>
                  </a:lnTo>
                  <a:lnTo>
                    <a:pt x="455" y="1026"/>
                  </a:lnTo>
                  <a:lnTo>
                    <a:pt x="390" y="1030"/>
                  </a:lnTo>
                  <a:lnTo>
                    <a:pt x="327" y="1030"/>
                  </a:lnTo>
                  <a:lnTo>
                    <a:pt x="269" y="1026"/>
                  </a:lnTo>
                  <a:lnTo>
                    <a:pt x="214" y="1013"/>
                  </a:lnTo>
                  <a:lnTo>
                    <a:pt x="165" y="996"/>
                  </a:lnTo>
                  <a:lnTo>
                    <a:pt x="121" y="972"/>
                  </a:lnTo>
                  <a:lnTo>
                    <a:pt x="85" y="944"/>
                  </a:lnTo>
                  <a:lnTo>
                    <a:pt x="52" y="909"/>
                  </a:lnTo>
                  <a:lnTo>
                    <a:pt x="28" y="873"/>
                  </a:lnTo>
                  <a:lnTo>
                    <a:pt x="13" y="829"/>
                  </a:lnTo>
                  <a:lnTo>
                    <a:pt x="2" y="784"/>
                  </a:lnTo>
                  <a:lnTo>
                    <a:pt x="0" y="734"/>
                  </a:lnTo>
                  <a:lnTo>
                    <a:pt x="7" y="683"/>
                  </a:lnTo>
                  <a:lnTo>
                    <a:pt x="20" y="629"/>
                  </a:lnTo>
                  <a:lnTo>
                    <a:pt x="39" y="572"/>
                  </a:lnTo>
                  <a:lnTo>
                    <a:pt x="67" y="516"/>
                  </a:lnTo>
                  <a:lnTo>
                    <a:pt x="102" y="462"/>
                  </a:lnTo>
                  <a:lnTo>
                    <a:pt x="143" y="406"/>
                  </a:lnTo>
                  <a:lnTo>
                    <a:pt x="188" y="352"/>
                  </a:lnTo>
                  <a:lnTo>
                    <a:pt x="240" y="300"/>
                  </a:lnTo>
                  <a:lnTo>
                    <a:pt x="297" y="251"/>
                  </a:lnTo>
                  <a:lnTo>
                    <a:pt x="357" y="205"/>
                  </a:lnTo>
                  <a:lnTo>
                    <a:pt x="422" y="16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60"/>
          <p:cNvGrpSpPr>
            <a:grpSpLocks noChangeAspect="1"/>
          </p:cNvGrpSpPr>
          <p:nvPr/>
        </p:nvGrpSpPr>
        <p:grpSpPr bwMode="auto">
          <a:xfrm>
            <a:off x="696913" y="4168775"/>
            <a:ext cx="2432050" cy="1789113"/>
            <a:chOff x="187" y="1430"/>
            <a:chExt cx="2380" cy="1751"/>
          </a:xfrm>
        </p:grpSpPr>
        <p:sp>
          <p:nvSpPr>
            <p:cNvPr id="76875" name="Rectangle 61"/>
            <p:cNvSpPr>
              <a:spLocks noChangeAspect="1" noChangeArrowheads="1"/>
            </p:cNvSpPr>
            <p:nvPr/>
          </p:nvSpPr>
          <p:spPr bwMode="auto">
            <a:xfrm>
              <a:off x="417" y="2643"/>
              <a:ext cx="11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4</a:t>
              </a:r>
              <a:endParaRPr lang="en-US" altLang="en-US" sz="1600"/>
            </a:p>
          </p:txBody>
        </p:sp>
        <p:sp>
          <p:nvSpPr>
            <p:cNvPr id="76876" name="Freeform 62"/>
            <p:cNvSpPr>
              <a:spLocks noChangeAspect="1"/>
            </p:cNvSpPr>
            <p:nvPr/>
          </p:nvSpPr>
          <p:spPr bwMode="auto">
            <a:xfrm>
              <a:off x="187" y="1430"/>
              <a:ext cx="2380" cy="1751"/>
            </a:xfrm>
            <a:custGeom>
              <a:avLst/>
              <a:gdLst>
                <a:gd name="T0" fmla="*/ 1275 w 2380"/>
                <a:gd name="T1" fmla="*/ 0 h 1751"/>
                <a:gd name="T2" fmla="*/ 1474 w 2380"/>
                <a:gd name="T3" fmla="*/ 22 h 1751"/>
                <a:gd name="T4" fmla="*/ 1664 w 2380"/>
                <a:gd name="T5" fmla="*/ 67 h 1751"/>
                <a:gd name="T6" fmla="*/ 1842 w 2380"/>
                <a:gd name="T7" fmla="*/ 136 h 1751"/>
                <a:gd name="T8" fmla="*/ 2002 w 2380"/>
                <a:gd name="T9" fmla="*/ 227 h 1751"/>
                <a:gd name="T10" fmla="*/ 2138 w 2380"/>
                <a:gd name="T11" fmla="*/ 335 h 1751"/>
                <a:gd name="T12" fmla="*/ 2246 w 2380"/>
                <a:gd name="T13" fmla="*/ 460 h 1751"/>
                <a:gd name="T14" fmla="*/ 2324 w 2380"/>
                <a:gd name="T15" fmla="*/ 596 h 1751"/>
                <a:gd name="T16" fmla="*/ 2370 w 2380"/>
                <a:gd name="T17" fmla="*/ 741 h 1751"/>
                <a:gd name="T18" fmla="*/ 2380 w 2380"/>
                <a:gd name="T19" fmla="*/ 887 h 1751"/>
                <a:gd name="T20" fmla="*/ 2359 w 2380"/>
                <a:gd name="T21" fmla="*/ 1036 h 1751"/>
                <a:gd name="T22" fmla="*/ 2302 w 2380"/>
                <a:gd name="T23" fmla="*/ 1179 h 1751"/>
                <a:gd name="T24" fmla="*/ 2214 w 2380"/>
                <a:gd name="T25" fmla="*/ 1313 h 1751"/>
                <a:gd name="T26" fmla="*/ 2097 w 2380"/>
                <a:gd name="T27" fmla="*/ 1436 h 1751"/>
                <a:gd name="T28" fmla="*/ 1954 w 2380"/>
                <a:gd name="T29" fmla="*/ 1542 h 1751"/>
                <a:gd name="T30" fmla="*/ 1787 w 2380"/>
                <a:gd name="T31" fmla="*/ 1628 h 1751"/>
                <a:gd name="T32" fmla="*/ 1606 w 2380"/>
                <a:gd name="T33" fmla="*/ 1693 h 1751"/>
                <a:gd name="T34" fmla="*/ 1411 w 2380"/>
                <a:gd name="T35" fmla="*/ 1736 h 1751"/>
                <a:gd name="T36" fmla="*/ 1210 w 2380"/>
                <a:gd name="T37" fmla="*/ 1751 h 1751"/>
                <a:gd name="T38" fmla="*/ 1009 w 2380"/>
                <a:gd name="T39" fmla="*/ 1742 h 1751"/>
                <a:gd name="T40" fmla="*/ 812 w 2380"/>
                <a:gd name="T41" fmla="*/ 1710 h 1751"/>
                <a:gd name="T42" fmla="*/ 626 w 2380"/>
                <a:gd name="T43" fmla="*/ 1652 h 1751"/>
                <a:gd name="T44" fmla="*/ 457 w 2380"/>
                <a:gd name="T45" fmla="*/ 1572 h 1751"/>
                <a:gd name="T46" fmla="*/ 310 w 2380"/>
                <a:gd name="T47" fmla="*/ 1473 h 1751"/>
                <a:gd name="T48" fmla="*/ 186 w 2380"/>
                <a:gd name="T49" fmla="*/ 1356 h 1751"/>
                <a:gd name="T50" fmla="*/ 93 w 2380"/>
                <a:gd name="T51" fmla="*/ 1226 h 1751"/>
                <a:gd name="T52" fmla="*/ 31 w 2380"/>
                <a:gd name="T53" fmla="*/ 1084 h 1751"/>
                <a:gd name="T54" fmla="*/ 2 w 2380"/>
                <a:gd name="T55" fmla="*/ 937 h 1751"/>
                <a:gd name="T56" fmla="*/ 9 w 2380"/>
                <a:gd name="T57" fmla="*/ 788 h 1751"/>
                <a:gd name="T58" fmla="*/ 48 w 2380"/>
                <a:gd name="T59" fmla="*/ 643 h 1751"/>
                <a:gd name="T60" fmla="*/ 119 w 2380"/>
                <a:gd name="T61" fmla="*/ 503 h 1751"/>
                <a:gd name="T62" fmla="*/ 223 w 2380"/>
                <a:gd name="T63" fmla="*/ 374 h 1751"/>
                <a:gd name="T64" fmla="*/ 355 w 2380"/>
                <a:gd name="T65" fmla="*/ 259 h 1751"/>
                <a:gd name="T66" fmla="*/ 509 w 2380"/>
                <a:gd name="T67" fmla="*/ 164 h 1751"/>
                <a:gd name="T68" fmla="*/ 684 w 2380"/>
                <a:gd name="T69" fmla="*/ 86 h 1751"/>
                <a:gd name="T70" fmla="*/ 874 w 2380"/>
                <a:gd name="T71" fmla="*/ 35 h 1751"/>
                <a:gd name="T72" fmla="*/ 1071 w 2380"/>
                <a:gd name="T73" fmla="*/ 4 h 175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80"/>
                <a:gd name="T112" fmla="*/ 0 h 1751"/>
                <a:gd name="T113" fmla="*/ 2380 w 2380"/>
                <a:gd name="T114" fmla="*/ 1751 h 175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80" h="1751">
                  <a:moveTo>
                    <a:pt x="1173" y="0"/>
                  </a:moveTo>
                  <a:lnTo>
                    <a:pt x="1275" y="0"/>
                  </a:lnTo>
                  <a:lnTo>
                    <a:pt x="1374" y="9"/>
                  </a:lnTo>
                  <a:lnTo>
                    <a:pt x="1474" y="22"/>
                  </a:lnTo>
                  <a:lnTo>
                    <a:pt x="1571" y="41"/>
                  </a:lnTo>
                  <a:lnTo>
                    <a:pt x="1664" y="67"/>
                  </a:lnTo>
                  <a:lnTo>
                    <a:pt x="1755" y="99"/>
                  </a:lnTo>
                  <a:lnTo>
                    <a:pt x="1842" y="136"/>
                  </a:lnTo>
                  <a:lnTo>
                    <a:pt x="1924" y="179"/>
                  </a:lnTo>
                  <a:lnTo>
                    <a:pt x="2002" y="227"/>
                  </a:lnTo>
                  <a:lnTo>
                    <a:pt x="2073" y="279"/>
                  </a:lnTo>
                  <a:lnTo>
                    <a:pt x="2138" y="335"/>
                  </a:lnTo>
                  <a:lnTo>
                    <a:pt x="2194" y="395"/>
                  </a:lnTo>
                  <a:lnTo>
                    <a:pt x="2246" y="460"/>
                  </a:lnTo>
                  <a:lnTo>
                    <a:pt x="2289" y="527"/>
                  </a:lnTo>
                  <a:lnTo>
                    <a:pt x="2324" y="596"/>
                  </a:lnTo>
                  <a:lnTo>
                    <a:pt x="2350" y="667"/>
                  </a:lnTo>
                  <a:lnTo>
                    <a:pt x="2370" y="741"/>
                  </a:lnTo>
                  <a:lnTo>
                    <a:pt x="2380" y="814"/>
                  </a:lnTo>
                  <a:lnTo>
                    <a:pt x="2380" y="887"/>
                  </a:lnTo>
                  <a:lnTo>
                    <a:pt x="2374" y="963"/>
                  </a:lnTo>
                  <a:lnTo>
                    <a:pt x="2359" y="1036"/>
                  </a:lnTo>
                  <a:lnTo>
                    <a:pt x="2335" y="1108"/>
                  </a:lnTo>
                  <a:lnTo>
                    <a:pt x="2302" y="1179"/>
                  </a:lnTo>
                  <a:lnTo>
                    <a:pt x="2261" y="1248"/>
                  </a:lnTo>
                  <a:lnTo>
                    <a:pt x="2214" y="1313"/>
                  </a:lnTo>
                  <a:lnTo>
                    <a:pt x="2160" y="1378"/>
                  </a:lnTo>
                  <a:lnTo>
                    <a:pt x="2097" y="1436"/>
                  </a:lnTo>
                  <a:lnTo>
                    <a:pt x="2028" y="1492"/>
                  </a:lnTo>
                  <a:lnTo>
                    <a:pt x="1954" y="1542"/>
                  </a:lnTo>
                  <a:lnTo>
                    <a:pt x="1872" y="1587"/>
                  </a:lnTo>
                  <a:lnTo>
                    <a:pt x="1787" y="1628"/>
                  </a:lnTo>
                  <a:lnTo>
                    <a:pt x="1699" y="1665"/>
                  </a:lnTo>
                  <a:lnTo>
                    <a:pt x="1606" y="1693"/>
                  </a:lnTo>
                  <a:lnTo>
                    <a:pt x="1508" y="1717"/>
                  </a:lnTo>
                  <a:lnTo>
                    <a:pt x="1411" y="1736"/>
                  </a:lnTo>
                  <a:lnTo>
                    <a:pt x="1309" y="1747"/>
                  </a:lnTo>
                  <a:lnTo>
                    <a:pt x="1210" y="1751"/>
                  </a:lnTo>
                  <a:lnTo>
                    <a:pt x="1108" y="1751"/>
                  </a:lnTo>
                  <a:lnTo>
                    <a:pt x="1009" y="1742"/>
                  </a:lnTo>
                  <a:lnTo>
                    <a:pt x="909" y="1730"/>
                  </a:lnTo>
                  <a:lnTo>
                    <a:pt x="812" y="1710"/>
                  </a:lnTo>
                  <a:lnTo>
                    <a:pt x="719" y="1684"/>
                  </a:lnTo>
                  <a:lnTo>
                    <a:pt x="626" y="1652"/>
                  </a:lnTo>
                  <a:lnTo>
                    <a:pt x="539" y="1615"/>
                  </a:lnTo>
                  <a:lnTo>
                    <a:pt x="457" y="1572"/>
                  </a:lnTo>
                  <a:lnTo>
                    <a:pt x="381" y="1524"/>
                  </a:lnTo>
                  <a:lnTo>
                    <a:pt x="310" y="1473"/>
                  </a:lnTo>
                  <a:lnTo>
                    <a:pt x="245" y="1416"/>
                  </a:lnTo>
                  <a:lnTo>
                    <a:pt x="186" y="1356"/>
                  </a:lnTo>
                  <a:lnTo>
                    <a:pt x="137" y="1291"/>
                  </a:lnTo>
                  <a:lnTo>
                    <a:pt x="93" y="1226"/>
                  </a:lnTo>
                  <a:lnTo>
                    <a:pt x="59" y="1155"/>
                  </a:lnTo>
                  <a:lnTo>
                    <a:pt x="31" y="1084"/>
                  </a:lnTo>
                  <a:lnTo>
                    <a:pt x="13" y="1011"/>
                  </a:lnTo>
                  <a:lnTo>
                    <a:pt x="2" y="937"/>
                  </a:lnTo>
                  <a:lnTo>
                    <a:pt x="0" y="864"/>
                  </a:lnTo>
                  <a:lnTo>
                    <a:pt x="9" y="788"/>
                  </a:lnTo>
                  <a:lnTo>
                    <a:pt x="24" y="715"/>
                  </a:lnTo>
                  <a:lnTo>
                    <a:pt x="48" y="643"/>
                  </a:lnTo>
                  <a:lnTo>
                    <a:pt x="80" y="572"/>
                  </a:lnTo>
                  <a:lnTo>
                    <a:pt x="119" y="503"/>
                  </a:lnTo>
                  <a:lnTo>
                    <a:pt x="167" y="438"/>
                  </a:lnTo>
                  <a:lnTo>
                    <a:pt x="223" y="374"/>
                  </a:lnTo>
                  <a:lnTo>
                    <a:pt x="286" y="315"/>
                  </a:lnTo>
                  <a:lnTo>
                    <a:pt x="355" y="259"/>
                  </a:lnTo>
                  <a:lnTo>
                    <a:pt x="429" y="209"/>
                  </a:lnTo>
                  <a:lnTo>
                    <a:pt x="509" y="164"/>
                  </a:lnTo>
                  <a:lnTo>
                    <a:pt x="595" y="123"/>
                  </a:lnTo>
                  <a:lnTo>
                    <a:pt x="684" y="86"/>
                  </a:lnTo>
                  <a:lnTo>
                    <a:pt x="777" y="58"/>
                  </a:lnTo>
                  <a:lnTo>
                    <a:pt x="874" y="35"/>
                  </a:lnTo>
                  <a:lnTo>
                    <a:pt x="972" y="15"/>
                  </a:lnTo>
                  <a:lnTo>
                    <a:pt x="1071" y="4"/>
                  </a:lnTo>
                  <a:lnTo>
                    <a:pt x="1173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819" name="Group 63"/>
          <p:cNvGrpSpPr>
            <a:grpSpLocks noChangeAspect="1"/>
          </p:cNvGrpSpPr>
          <p:nvPr/>
        </p:nvGrpSpPr>
        <p:grpSpPr bwMode="auto">
          <a:xfrm>
            <a:off x="6157913" y="1452563"/>
            <a:ext cx="1979612" cy="1797050"/>
            <a:chOff x="383" y="1437"/>
            <a:chExt cx="1902" cy="1727"/>
          </a:xfrm>
        </p:grpSpPr>
        <p:sp>
          <p:nvSpPr>
            <p:cNvPr id="76863" name="Freeform 64"/>
            <p:cNvSpPr>
              <a:spLocks noChangeAspect="1"/>
            </p:cNvSpPr>
            <p:nvPr/>
          </p:nvSpPr>
          <p:spPr bwMode="auto">
            <a:xfrm>
              <a:off x="974" y="2118"/>
              <a:ext cx="87" cy="87"/>
            </a:xfrm>
            <a:custGeom>
              <a:avLst/>
              <a:gdLst>
                <a:gd name="T0" fmla="*/ 0 w 87"/>
                <a:gd name="T1" fmla="*/ 43 h 87"/>
                <a:gd name="T2" fmla="*/ 4 w 87"/>
                <a:gd name="T3" fmla="*/ 26 h 87"/>
                <a:gd name="T4" fmla="*/ 13 w 87"/>
                <a:gd name="T5" fmla="*/ 13 h 87"/>
                <a:gd name="T6" fmla="*/ 28 w 87"/>
                <a:gd name="T7" fmla="*/ 2 h 87"/>
                <a:gd name="T8" fmla="*/ 45 w 87"/>
                <a:gd name="T9" fmla="*/ 0 h 87"/>
                <a:gd name="T10" fmla="*/ 62 w 87"/>
                <a:gd name="T11" fmla="*/ 2 h 87"/>
                <a:gd name="T12" fmla="*/ 75 w 87"/>
                <a:gd name="T13" fmla="*/ 13 h 87"/>
                <a:gd name="T14" fmla="*/ 85 w 87"/>
                <a:gd name="T15" fmla="*/ 26 h 87"/>
                <a:gd name="T16" fmla="*/ 87 w 87"/>
                <a:gd name="T17" fmla="*/ 43 h 87"/>
                <a:gd name="T18" fmla="*/ 85 w 87"/>
                <a:gd name="T19" fmla="*/ 60 h 87"/>
                <a:gd name="T20" fmla="*/ 75 w 87"/>
                <a:gd name="T21" fmla="*/ 75 h 87"/>
                <a:gd name="T22" fmla="*/ 62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5 h 87"/>
                <a:gd name="T30" fmla="*/ 4 w 87"/>
                <a:gd name="T31" fmla="*/ 60 h 87"/>
                <a:gd name="T32" fmla="*/ 0 w 87"/>
                <a:gd name="T33" fmla="*/ 43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2" y="2"/>
                  </a:lnTo>
                  <a:lnTo>
                    <a:pt x="75" y="13"/>
                  </a:lnTo>
                  <a:lnTo>
                    <a:pt x="85" y="26"/>
                  </a:lnTo>
                  <a:lnTo>
                    <a:pt x="87" y="43"/>
                  </a:lnTo>
                  <a:lnTo>
                    <a:pt x="85" y="60"/>
                  </a:lnTo>
                  <a:lnTo>
                    <a:pt x="75" y="75"/>
                  </a:lnTo>
                  <a:lnTo>
                    <a:pt x="62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64" name="Freeform 65"/>
            <p:cNvSpPr>
              <a:spLocks noChangeAspect="1"/>
            </p:cNvSpPr>
            <p:nvPr/>
          </p:nvSpPr>
          <p:spPr bwMode="auto">
            <a:xfrm>
              <a:off x="1782" y="1488"/>
              <a:ext cx="87" cy="87"/>
            </a:xfrm>
            <a:custGeom>
              <a:avLst/>
              <a:gdLst>
                <a:gd name="T0" fmla="*/ 0 w 87"/>
                <a:gd name="T1" fmla="*/ 43 h 87"/>
                <a:gd name="T2" fmla="*/ 4 w 87"/>
                <a:gd name="T3" fmla="*/ 26 h 87"/>
                <a:gd name="T4" fmla="*/ 13 w 87"/>
                <a:gd name="T5" fmla="*/ 13 h 87"/>
                <a:gd name="T6" fmla="*/ 28 w 87"/>
                <a:gd name="T7" fmla="*/ 3 h 87"/>
                <a:gd name="T8" fmla="*/ 45 w 87"/>
                <a:gd name="T9" fmla="*/ 0 h 87"/>
                <a:gd name="T10" fmla="*/ 60 w 87"/>
                <a:gd name="T11" fmla="*/ 3 h 87"/>
                <a:gd name="T12" fmla="*/ 74 w 87"/>
                <a:gd name="T13" fmla="*/ 13 h 87"/>
                <a:gd name="T14" fmla="*/ 85 w 87"/>
                <a:gd name="T15" fmla="*/ 26 h 87"/>
                <a:gd name="T16" fmla="*/ 87 w 87"/>
                <a:gd name="T17" fmla="*/ 43 h 87"/>
                <a:gd name="T18" fmla="*/ 85 w 87"/>
                <a:gd name="T19" fmla="*/ 60 h 87"/>
                <a:gd name="T20" fmla="*/ 74 w 87"/>
                <a:gd name="T21" fmla="*/ 75 h 87"/>
                <a:gd name="T22" fmla="*/ 60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5 h 87"/>
                <a:gd name="T30" fmla="*/ 4 w 87"/>
                <a:gd name="T31" fmla="*/ 60 h 87"/>
                <a:gd name="T32" fmla="*/ 0 w 87"/>
                <a:gd name="T33" fmla="*/ 43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3"/>
                  </a:lnTo>
                  <a:lnTo>
                    <a:pt x="45" y="0"/>
                  </a:lnTo>
                  <a:lnTo>
                    <a:pt x="60" y="3"/>
                  </a:lnTo>
                  <a:lnTo>
                    <a:pt x="74" y="13"/>
                  </a:lnTo>
                  <a:lnTo>
                    <a:pt x="85" y="26"/>
                  </a:lnTo>
                  <a:lnTo>
                    <a:pt x="87" y="43"/>
                  </a:lnTo>
                  <a:lnTo>
                    <a:pt x="85" y="60"/>
                  </a:lnTo>
                  <a:lnTo>
                    <a:pt x="74" y="75"/>
                  </a:lnTo>
                  <a:lnTo>
                    <a:pt x="60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65" name="Freeform 66"/>
            <p:cNvSpPr>
              <a:spLocks noChangeAspect="1"/>
            </p:cNvSpPr>
            <p:nvPr/>
          </p:nvSpPr>
          <p:spPr bwMode="auto">
            <a:xfrm>
              <a:off x="1193" y="2975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4 h 87"/>
                <a:gd name="T8" fmla="*/ 45 w 87"/>
                <a:gd name="T9" fmla="*/ 0 h 87"/>
                <a:gd name="T10" fmla="*/ 62 w 87"/>
                <a:gd name="T11" fmla="*/ 4 h 87"/>
                <a:gd name="T12" fmla="*/ 75 w 87"/>
                <a:gd name="T13" fmla="*/ 13 h 87"/>
                <a:gd name="T14" fmla="*/ 85 w 87"/>
                <a:gd name="T15" fmla="*/ 28 h 87"/>
                <a:gd name="T16" fmla="*/ 87 w 87"/>
                <a:gd name="T17" fmla="*/ 45 h 87"/>
                <a:gd name="T18" fmla="*/ 85 w 87"/>
                <a:gd name="T19" fmla="*/ 62 h 87"/>
                <a:gd name="T20" fmla="*/ 75 w 87"/>
                <a:gd name="T21" fmla="*/ 74 h 87"/>
                <a:gd name="T22" fmla="*/ 62 w 87"/>
                <a:gd name="T23" fmla="*/ 85 h 87"/>
                <a:gd name="T24" fmla="*/ 45 w 87"/>
                <a:gd name="T25" fmla="*/ 87 h 87"/>
                <a:gd name="T26" fmla="*/ 28 w 87"/>
                <a:gd name="T27" fmla="*/ 85 h 87"/>
                <a:gd name="T28" fmla="*/ 13 w 87"/>
                <a:gd name="T29" fmla="*/ 74 h 87"/>
                <a:gd name="T30" fmla="*/ 4 w 87"/>
                <a:gd name="T31" fmla="*/ 62 h 87"/>
                <a:gd name="T32" fmla="*/ 0 w 87"/>
                <a:gd name="T33" fmla="*/ 45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2" y="4"/>
                  </a:lnTo>
                  <a:lnTo>
                    <a:pt x="75" y="13"/>
                  </a:lnTo>
                  <a:lnTo>
                    <a:pt x="85" y="28"/>
                  </a:lnTo>
                  <a:lnTo>
                    <a:pt x="87" y="45"/>
                  </a:lnTo>
                  <a:lnTo>
                    <a:pt x="85" y="62"/>
                  </a:lnTo>
                  <a:lnTo>
                    <a:pt x="75" y="74"/>
                  </a:lnTo>
                  <a:lnTo>
                    <a:pt x="62" y="85"/>
                  </a:lnTo>
                  <a:lnTo>
                    <a:pt x="45" y="87"/>
                  </a:lnTo>
                  <a:lnTo>
                    <a:pt x="28" y="85"/>
                  </a:lnTo>
                  <a:lnTo>
                    <a:pt x="13" y="74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66" name="Freeform 67"/>
            <p:cNvSpPr>
              <a:spLocks noChangeAspect="1"/>
            </p:cNvSpPr>
            <p:nvPr/>
          </p:nvSpPr>
          <p:spPr bwMode="auto">
            <a:xfrm>
              <a:off x="383" y="1993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4 h 87"/>
                <a:gd name="T8" fmla="*/ 45 w 87"/>
                <a:gd name="T9" fmla="*/ 0 h 87"/>
                <a:gd name="T10" fmla="*/ 62 w 87"/>
                <a:gd name="T11" fmla="*/ 4 h 87"/>
                <a:gd name="T12" fmla="*/ 74 w 87"/>
                <a:gd name="T13" fmla="*/ 13 h 87"/>
                <a:gd name="T14" fmla="*/ 85 w 87"/>
                <a:gd name="T15" fmla="*/ 28 h 87"/>
                <a:gd name="T16" fmla="*/ 87 w 87"/>
                <a:gd name="T17" fmla="*/ 45 h 87"/>
                <a:gd name="T18" fmla="*/ 85 w 87"/>
                <a:gd name="T19" fmla="*/ 62 h 87"/>
                <a:gd name="T20" fmla="*/ 74 w 87"/>
                <a:gd name="T21" fmla="*/ 74 h 87"/>
                <a:gd name="T22" fmla="*/ 62 w 87"/>
                <a:gd name="T23" fmla="*/ 85 h 87"/>
                <a:gd name="T24" fmla="*/ 45 w 87"/>
                <a:gd name="T25" fmla="*/ 87 h 87"/>
                <a:gd name="T26" fmla="*/ 28 w 87"/>
                <a:gd name="T27" fmla="*/ 85 h 87"/>
                <a:gd name="T28" fmla="*/ 13 w 87"/>
                <a:gd name="T29" fmla="*/ 74 h 87"/>
                <a:gd name="T30" fmla="*/ 4 w 87"/>
                <a:gd name="T31" fmla="*/ 62 h 87"/>
                <a:gd name="T32" fmla="*/ 0 w 87"/>
                <a:gd name="T33" fmla="*/ 45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2" y="4"/>
                  </a:lnTo>
                  <a:lnTo>
                    <a:pt x="74" y="13"/>
                  </a:lnTo>
                  <a:lnTo>
                    <a:pt x="85" y="28"/>
                  </a:lnTo>
                  <a:lnTo>
                    <a:pt x="87" y="45"/>
                  </a:lnTo>
                  <a:lnTo>
                    <a:pt x="85" y="62"/>
                  </a:lnTo>
                  <a:lnTo>
                    <a:pt x="74" y="74"/>
                  </a:lnTo>
                  <a:lnTo>
                    <a:pt x="62" y="85"/>
                  </a:lnTo>
                  <a:lnTo>
                    <a:pt x="45" y="87"/>
                  </a:lnTo>
                  <a:lnTo>
                    <a:pt x="28" y="85"/>
                  </a:lnTo>
                  <a:lnTo>
                    <a:pt x="13" y="74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67" name="Freeform 68"/>
            <p:cNvSpPr>
              <a:spLocks noChangeAspect="1"/>
            </p:cNvSpPr>
            <p:nvPr/>
          </p:nvSpPr>
          <p:spPr bwMode="auto">
            <a:xfrm>
              <a:off x="1544" y="2419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5 h 87"/>
                <a:gd name="T8" fmla="*/ 42 w 87"/>
                <a:gd name="T9" fmla="*/ 0 h 87"/>
                <a:gd name="T10" fmla="*/ 59 w 87"/>
                <a:gd name="T11" fmla="*/ 5 h 87"/>
                <a:gd name="T12" fmla="*/ 74 w 87"/>
                <a:gd name="T13" fmla="*/ 13 h 87"/>
                <a:gd name="T14" fmla="*/ 83 w 87"/>
                <a:gd name="T15" fmla="*/ 28 h 87"/>
                <a:gd name="T16" fmla="*/ 87 w 87"/>
                <a:gd name="T17" fmla="*/ 45 h 87"/>
                <a:gd name="T18" fmla="*/ 83 w 87"/>
                <a:gd name="T19" fmla="*/ 62 h 87"/>
                <a:gd name="T20" fmla="*/ 74 w 87"/>
                <a:gd name="T21" fmla="*/ 75 h 87"/>
                <a:gd name="T22" fmla="*/ 59 w 87"/>
                <a:gd name="T23" fmla="*/ 85 h 87"/>
                <a:gd name="T24" fmla="*/ 42 w 87"/>
                <a:gd name="T25" fmla="*/ 87 h 87"/>
                <a:gd name="T26" fmla="*/ 28 w 87"/>
                <a:gd name="T27" fmla="*/ 85 h 87"/>
                <a:gd name="T28" fmla="*/ 13 w 87"/>
                <a:gd name="T29" fmla="*/ 75 h 87"/>
                <a:gd name="T30" fmla="*/ 4 w 87"/>
                <a:gd name="T31" fmla="*/ 62 h 87"/>
                <a:gd name="T32" fmla="*/ 0 w 87"/>
                <a:gd name="T33" fmla="*/ 45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5"/>
                  </a:lnTo>
                  <a:lnTo>
                    <a:pt x="42" y="0"/>
                  </a:lnTo>
                  <a:lnTo>
                    <a:pt x="59" y="5"/>
                  </a:lnTo>
                  <a:lnTo>
                    <a:pt x="74" y="13"/>
                  </a:lnTo>
                  <a:lnTo>
                    <a:pt x="83" y="28"/>
                  </a:lnTo>
                  <a:lnTo>
                    <a:pt x="87" y="45"/>
                  </a:lnTo>
                  <a:lnTo>
                    <a:pt x="83" y="62"/>
                  </a:lnTo>
                  <a:lnTo>
                    <a:pt x="74" y="75"/>
                  </a:lnTo>
                  <a:lnTo>
                    <a:pt x="59" y="85"/>
                  </a:lnTo>
                  <a:lnTo>
                    <a:pt x="42" y="87"/>
                  </a:lnTo>
                  <a:lnTo>
                    <a:pt x="28" y="85"/>
                  </a:lnTo>
                  <a:lnTo>
                    <a:pt x="13" y="75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68" name="Freeform 69"/>
            <p:cNvSpPr>
              <a:spLocks noChangeAspect="1"/>
            </p:cNvSpPr>
            <p:nvPr/>
          </p:nvSpPr>
          <p:spPr bwMode="auto">
            <a:xfrm>
              <a:off x="2018" y="2479"/>
              <a:ext cx="87" cy="87"/>
            </a:xfrm>
            <a:custGeom>
              <a:avLst/>
              <a:gdLst>
                <a:gd name="T0" fmla="*/ 0 w 87"/>
                <a:gd name="T1" fmla="*/ 42 h 87"/>
                <a:gd name="T2" fmla="*/ 4 w 87"/>
                <a:gd name="T3" fmla="*/ 25 h 87"/>
                <a:gd name="T4" fmla="*/ 13 w 87"/>
                <a:gd name="T5" fmla="*/ 13 h 87"/>
                <a:gd name="T6" fmla="*/ 28 w 87"/>
                <a:gd name="T7" fmla="*/ 2 h 87"/>
                <a:gd name="T8" fmla="*/ 45 w 87"/>
                <a:gd name="T9" fmla="*/ 0 h 87"/>
                <a:gd name="T10" fmla="*/ 62 w 87"/>
                <a:gd name="T11" fmla="*/ 2 h 87"/>
                <a:gd name="T12" fmla="*/ 74 w 87"/>
                <a:gd name="T13" fmla="*/ 13 h 87"/>
                <a:gd name="T14" fmla="*/ 85 w 87"/>
                <a:gd name="T15" fmla="*/ 25 h 87"/>
                <a:gd name="T16" fmla="*/ 87 w 87"/>
                <a:gd name="T17" fmla="*/ 42 h 87"/>
                <a:gd name="T18" fmla="*/ 85 w 87"/>
                <a:gd name="T19" fmla="*/ 59 h 87"/>
                <a:gd name="T20" fmla="*/ 74 w 87"/>
                <a:gd name="T21" fmla="*/ 74 h 87"/>
                <a:gd name="T22" fmla="*/ 62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4 h 87"/>
                <a:gd name="T30" fmla="*/ 4 w 87"/>
                <a:gd name="T31" fmla="*/ 59 h 87"/>
                <a:gd name="T32" fmla="*/ 0 w 87"/>
                <a:gd name="T33" fmla="*/ 42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7"/>
                <a:gd name="T52" fmla="*/ 0 h 87"/>
                <a:gd name="T53" fmla="*/ 87 w 87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7" h="87">
                  <a:moveTo>
                    <a:pt x="0" y="42"/>
                  </a:moveTo>
                  <a:lnTo>
                    <a:pt x="4" y="25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2" y="2"/>
                  </a:lnTo>
                  <a:lnTo>
                    <a:pt x="74" y="13"/>
                  </a:lnTo>
                  <a:lnTo>
                    <a:pt x="85" y="25"/>
                  </a:lnTo>
                  <a:lnTo>
                    <a:pt x="87" y="42"/>
                  </a:lnTo>
                  <a:lnTo>
                    <a:pt x="85" y="59"/>
                  </a:lnTo>
                  <a:lnTo>
                    <a:pt x="74" y="74"/>
                  </a:lnTo>
                  <a:lnTo>
                    <a:pt x="62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4"/>
                  </a:lnTo>
                  <a:lnTo>
                    <a:pt x="4" y="59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69" name="Rectangle 70"/>
            <p:cNvSpPr>
              <a:spLocks noChangeAspect="1" noChangeArrowheads="1"/>
            </p:cNvSpPr>
            <p:nvPr/>
          </p:nvSpPr>
          <p:spPr bwMode="auto">
            <a:xfrm>
              <a:off x="1890" y="1437"/>
              <a:ext cx="97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altLang="en-US" sz="1600"/>
            </a:p>
          </p:txBody>
        </p:sp>
        <p:sp>
          <p:nvSpPr>
            <p:cNvPr id="76870" name="Rectangle 71"/>
            <p:cNvSpPr>
              <a:spLocks noChangeAspect="1" noChangeArrowheads="1"/>
            </p:cNvSpPr>
            <p:nvPr/>
          </p:nvSpPr>
          <p:spPr bwMode="auto">
            <a:xfrm>
              <a:off x="1089" y="2061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altLang="en-US" sz="1600"/>
            </a:p>
          </p:txBody>
        </p:sp>
        <p:sp>
          <p:nvSpPr>
            <p:cNvPr id="76871" name="Rectangle 72"/>
            <p:cNvSpPr>
              <a:spLocks noChangeAspect="1" noChangeArrowheads="1"/>
            </p:cNvSpPr>
            <p:nvPr/>
          </p:nvSpPr>
          <p:spPr bwMode="auto">
            <a:xfrm>
              <a:off x="1699" y="2374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altLang="en-US" sz="1600"/>
            </a:p>
          </p:txBody>
        </p:sp>
        <p:sp>
          <p:nvSpPr>
            <p:cNvPr id="76872" name="Rectangle 73"/>
            <p:cNvSpPr>
              <a:spLocks noChangeAspect="1" noChangeArrowheads="1"/>
            </p:cNvSpPr>
            <p:nvPr/>
          </p:nvSpPr>
          <p:spPr bwMode="auto">
            <a:xfrm>
              <a:off x="1319" y="2929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en-US" altLang="en-US" sz="1600"/>
            </a:p>
          </p:txBody>
        </p:sp>
        <p:sp>
          <p:nvSpPr>
            <p:cNvPr id="76873" name="Rectangle 74"/>
            <p:cNvSpPr>
              <a:spLocks noChangeAspect="1" noChangeArrowheads="1"/>
            </p:cNvSpPr>
            <p:nvPr/>
          </p:nvSpPr>
          <p:spPr bwMode="auto">
            <a:xfrm>
              <a:off x="517" y="1940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  <a:endParaRPr lang="en-US" altLang="en-US" sz="1600"/>
            </a:p>
          </p:txBody>
        </p:sp>
        <p:sp>
          <p:nvSpPr>
            <p:cNvPr id="76874" name="Rectangle 75"/>
            <p:cNvSpPr>
              <a:spLocks noChangeAspect="1" noChangeArrowheads="1"/>
            </p:cNvSpPr>
            <p:nvPr/>
          </p:nvSpPr>
          <p:spPr bwMode="auto">
            <a:xfrm>
              <a:off x="2187" y="2429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n-US" altLang="en-US" sz="1600"/>
            </a:p>
          </p:txBody>
        </p:sp>
      </p:grpSp>
      <p:grpSp>
        <p:nvGrpSpPr>
          <p:cNvPr id="15" name="Group 76"/>
          <p:cNvGrpSpPr>
            <a:grpSpLocks noChangeAspect="1"/>
          </p:cNvGrpSpPr>
          <p:nvPr/>
        </p:nvGrpSpPr>
        <p:grpSpPr bwMode="auto">
          <a:xfrm>
            <a:off x="7285038" y="2360613"/>
            <a:ext cx="919162" cy="617537"/>
            <a:chOff x="1465" y="2309"/>
            <a:chExt cx="883" cy="594"/>
          </a:xfrm>
        </p:grpSpPr>
        <p:sp>
          <p:nvSpPr>
            <p:cNvPr id="76861" name="Freeform 77"/>
            <p:cNvSpPr>
              <a:spLocks noChangeAspect="1"/>
            </p:cNvSpPr>
            <p:nvPr/>
          </p:nvSpPr>
          <p:spPr bwMode="auto">
            <a:xfrm>
              <a:off x="1465" y="2309"/>
              <a:ext cx="883" cy="369"/>
            </a:xfrm>
            <a:custGeom>
              <a:avLst/>
              <a:gdLst>
                <a:gd name="T0" fmla="*/ 442 w 883"/>
                <a:gd name="T1" fmla="*/ 0 h 369"/>
                <a:gd name="T2" fmla="*/ 502 w 883"/>
                <a:gd name="T3" fmla="*/ 2 h 369"/>
                <a:gd name="T4" fmla="*/ 562 w 883"/>
                <a:gd name="T5" fmla="*/ 7 h 369"/>
                <a:gd name="T6" fmla="*/ 619 w 883"/>
                <a:gd name="T7" fmla="*/ 15 h 369"/>
                <a:gd name="T8" fmla="*/ 672 w 883"/>
                <a:gd name="T9" fmla="*/ 28 h 369"/>
                <a:gd name="T10" fmla="*/ 721 w 883"/>
                <a:gd name="T11" fmla="*/ 43 h 369"/>
                <a:gd name="T12" fmla="*/ 766 w 883"/>
                <a:gd name="T13" fmla="*/ 60 h 369"/>
                <a:gd name="T14" fmla="*/ 804 w 883"/>
                <a:gd name="T15" fmla="*/ 79 h 369"/>
                <a:gd name="T16" fmla="*/ 836 w 883"/>
                <a:gd name="T17" fmla="*/ 100 h 369"/>
                <a:gd name="T18" fmla="*/ 859 w 883"/>
                <a:gd name="T19" fmla="*/ 123 h 369"/>
                <a:gd name="T20" fmla="*/ 876 w 883"/>
                <a:gd name="T21" fmla="*/ 147 h 369"/>
                <a:gd name="T22" fmla="*/ 883 w 883"/>
                <a:gd name="T23" fmla="*/ 172 h 369"/>
                <a:gd name="T24" fmla="*/ 883 w 883"/>
                <a:gd name="T25" fmla="*/ 197 h 369"/>
                <a:gd name="T26" fmla="*/ 876 w 883"/>
                <a:gd name="T27" fmla="*/ 223 h 369"/>
                <a:gd name="T28" fmla="*/ 859 w 883"/>
                <a:gd name="T29" fmla="*/ 246 h 369"/>
                <a:gd name="T30" fmla="*/ 836 w 883"/>
                <a:gd name="T31" fmla="*/ 270 h 369"/>
                <a:gd name="T32" fmla="*/ 804 w 883"/>
                <a:gd name="T33" fmla="*/ 291 h 369"/>
                <a:gd name="T34" fmla="*/ 766 w 883"/>
                <a:gd name="T35" fmla="*/ 310 h 369"/>
                <a:gd name="T36" fmla="*/ 721 w 883"/>
                <a:gd name="T37" fmla="*/ 327 h 369"/>
                <a:gd name="T38" fmla="*/ 672 w 883"/>
                <a:gd name="T39" fmla="*/ 342 h 369"/>
                <a:gd name="T40" fmla="*/ 619 w 883"/>
                <a:gd name="T41" fmla="*/ 354 h 369"/>
                <a:gd name="T42" fmla="*/ 562 w 883"/>
                <a:gd name="T43" fmla="*/ 363 h 369"/>
                <a:gd name="T44" fmla="*/ 502 w 883"/>
                <a:gd name="T45" fmla="*/ 367 h 369"/>
                <a:gd name="T46" fmla="*/ 442 w 883"/>
                <a:gd name="T47" fmla="*/ 369 h 369"/>
                <a:gd name="T48" fmla="*/ 381 w 883"/>
                <a:gd name="T49" fmla="*/ 367 h 369"/>
                <a:gd name="T50" fmla="*/ 323 w 883"/>
                <a:gd name="T51" fmla="*/ 363 h 369"/>
                <a:gd name="T52" fmla="*/ 266 w 883"/>
                <a:gd name="T53" fmla="*/ 354 h 369"/>
                <a:gd name="T54" fmla="*/ 213 w 883"/>
                <a:gd name="T55" fmla="*/ 342 h 369"/>
                <a:gd name="T56" fmla="*/ 162 w 883"/>
                <a:gd name="T57" fmla="*/ 327 h 369"/>
                <a:gd name="T58" fmla="*/ 119 w 883"/>
                <a:gd name="T59" fmla="*/ 310 h 369"/>
                <a:gd name="T60" fmla="*/ 81 w 883"/>
                <a:gd name="T61" fmla="*/ 291 h 369"/>
                <a:gd name="T62" fmla="*/ 49 w 883"/>
                <a:gd name="T63" fmla="*/ 270 h 369"/>
                <a:gd name="T64" fmla="*/ 26 w 883"/>
                <a:gd name="T65" fmla="*/ 246 h 369"/>
                <a:gd name="T66" fmla="*/ 9 w 883"/>
                <a:gd name="T67" fmla="*/ 223 h 369"/>
                <a:gd name="T68" fmla="*/ 0 w 883"/>
                <a:gd name="T69" fmla="*/ 197 h 369"/>
                <a:gd name="T70" fmla="*/ 0 w 883"/>
                <a:gd name="T71" fmla="*/ 172 h 369"/>
                <a:gd name="T72" fmla="*/ 9 w 883"/>
                <a:gd name="T73" fmla="*/ 147 h 369"/>
                <a:gd name="T74" fmla="*/ 26 w 883"/>
                <a:gd name="T75" fmla="*/ 123 h 369"/>
                <a:gd name="T76" fmla="*/ 49 w 883"/>
                <a:gd name="T77" fmla="*/ 100 h 369"/>
                <a:gd name="T78" fmla="*/ 81 w 883"/>
                <a:gd name="T79" fmla="*/ 79 h 369"/>
                <a:gd name="T80" fmla="*/ 119 w 883"/>
                <a:gd name="T81" fmla="*/ 60 h 369"/>
                <a:gd name="T82" fmla="*/ 162 w 883"/>
                <a:gd name="T83" fmla="*/ 43 h 369"/>
                <a:gd name="T84" fmla="*/ 213 w 883"/>
                <a:gd name="T85" fmla="*/ 28 h 369"/>
                <a:gd name="T86" fmla="*/ 266 w 883"/>
                <a:gd name="T87" fmla="*/ 15 h 369"/>
                <a:gd name="T88" fmla="*/ 323 w 883"/>
                <a:gd name="T89" fmla="*/ 7 h 369"/>
                <a:gd name="T90" fmla="*/ 381 w 883"/>
                <a:gd name="T91" fmla="*/ 2 h 369"/>
                <a:gd name="T92" fmla="*/ 442 w 883"/>
                <a:gd name="T93" fmla="*/ 0 h 36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83"/>
                <a:gd name="T142" fmla="*/ 0 h 369"/>
                <a:gd name="T143" fmla="*/ 883 w 883"/>
                <a:gd name="T144" fmla="*/ 369 h 36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83" h="369">
                  <a:moveTo>
                    <a:pt x="442" y="0"/>
                  </a:moveTo>
                  <a:lnTo>
                    <a:pt x="502" y="2"/>
                  </a:lnTo>
                  <a:lnTo>
                    <a:pt x="562" y="7"/>
                  </a:lnTo>
                  <a:lnTo>
                    <a:pt x="619" y="15"/>
                  </a:lnTo>
                  <a:lnTo>
                    <a:pt x="672" y="28"/>
                  </a:lnTo>
                  <a:lnTo>
                    <a:pt x="721" y="43"/>
                  </a:lnTo>
                  <a:lnTo>
                    <a:pt x="766" y="60"/>
                  </a:lnTo>
                  <a:lnTo>
                    <a:pt x="804" y="79"/>
                  </a:lnTo>
                  <a:lnTo>
                    <a:pt x="836" y="100"/>
                  </a:lnTo>
                  <a:lnTo>
                    <a:pt x="859" y="123"/>
                  </a:lnTo>
                  <a:lnTo>
                    <a:pt x="876" y="147"/>
                  </a:lnTo>
                  <a:lnTo>
                    <a:pt x="883" y="172"/>
                  </a:lnTo>
                  <a:lnTo>
                    <a:pt x="883" y="197"/>
                  </a:lnTo>
                  <a:lnTo>
                    <a:pt x="876" y="223"/>
                  </a:lnTo>
                  <a:lnTo>
                    <a:pt x="859" y="246"/>
                  </a:lnTo>
                  <a:lnTo>
                    <a:pt x="836" y="270"/>
                  </a:lnTo>
                  <a:lnTo>
                    <a:pt x="804" y="291"/>
                  </a:lnTo>
                  <a:lnTo>
                    <a:pt x="766" y="310"/>
                  </a:lnTo>
                  <a:lnTo>
                    <a:pt x="721" y="327"/>
                  </a:lnTo>
                  <a:lnTo>
                    <a:pt x="672" y="342"/>
                  </a:lnTo>
                  <a:lnTo>
                    <a:pt x="619" y="354"/>
                  </a:lnTo>
                  <a:lnTo>
                    <a:pt x="562" y="363"/>
                  </a:lnTo>
                  <a:lnTo>
                    <a:pt x="502" y="367"/>
                  </a:lnTo>
                  <a:lnTo>
                    <a:pt x="442" y="369"/>
                  </a:lnTo>
                  <a:lnTo>
                    <a:pt x="381" y="367"/>
                  </a:lnTo>
                  <a:lnTo>
                    <a:pt x="323" y="363"/>
                  </a:lnTo>
                  <a:lnTo>
                    <a:pt x="266" y="354"/>
                  </a:lnTo>
                  <a:lnTo>
                    <a:pt x="213" y="342"/>
                  </a:lnTo>
                  <a:lnTo>
                    <a:pt x="162" y="327"/>
                  </a:lnTo>
                  <a:lnTo>
                    <a:pt x="119" y="310"/>
                  </a:lnTo>
                  <a:lnTo>
                    <a:pt x="81" y="291"/>
                  </a:lnTo>
                  <a:lnTo>
                    <a:pt x="49" y="270"/>
                  </a:lnTo>
                  <a:lnTo>
                    <a:pt x="26" y="246"/>
                  </a:lnTo>
                  <a:lnTo>
                    <a:pt x="9" y="223"/>
                  </a:lnTo>
                  <a:lnTo>
                    <a:pt x="0" y="197"/>
                  </a:lnTo>
                  <a:lnTo>
                    <a:pt x="0" y="172"/>
                  </a:lnTo>
                  <a:lnTo>
                    <a:pt x="9" y="147"/>
                  </a:lnTo>
                  <a:lnTo>
                    <a:pt x="26" y="123"/>
                  </a:lnTo>
                  <a:lnTo>
                    <a:pt x="49" y="100"/>
                  </a:lnTo>
                  <a:lnTo>
                    <a:pt x="81" y="79"/>
                  </a:lnTo>
                  <a:lnTo>
                    <a:pt x="119" y="60"/>
                  </a:lnTo>
                  <a:lnTo>
                    <a:pt x="162" y="43"/>
                  </a:lnTo>
                  <a:lnTo>
                    <a:pt x="213" y="28"/>
                  </a:lnTo>
                  <a:lnTo>
                    <a:pt x="266" y="15"/>
                  </a:lnTo>
                  <a:lnTo>
                    <a:pt x="323" y="7"/>
                  </a:lnTo>
                  <a:lnTo>
                    <a:pt x="381" y="2"/>
                  </a:lnTo>
                  <a:lnTo>
                    <a:pt x="442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62" name="Rectangle 78"/>
            <p:cNvSpPr>
              <a:spLocks noChangeAspect="1" noChangeArrowheads="1"/>
            </p:cNvSpPr>
            <p:nvPr/>
          </p:nvSpPr>
          <p:spPr bwMode="auto">
            <a:xfrm>
              <a:off x="1831" y="2668"/>
              <a:ext cx="10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1</a:t>
              </a:r>
              <a:endParaRPr lang="en-US" altLang="en-US" sz="1600"/>
            </a:p>
          </p:txBody>
        </p:sp>
      </p:grpSp>
      <p:grpSp>
        <p:nvGrpSpPr>
          <p:cNvPr id="16" name="Group 79"/>
          <p:cNvGrpSpPr>
            <a:grpSpLocks noChangeAspect="1"/>
          </p:cNvGrpSpPr>
          <p:nvPr/>
        </p:nvGrpSpPr>
        <p:grpSpPr bwMode="auto">
          <a:xfrm>
            <a:off x="6100763" y="1730375"/>
            <a:ext cx="1036637" cy="584200"/>
            <a:chOff x="328" y="1704"/>
            <a:chExt cx="995" cy="561"/>
          </a:xfrm>
        </p:grpSpPr>
        <p:sp>
          <p:nvSpPr>
            <p:cNvPr id="76859" name="Freeform 80"/>
            <p:cNvSpPr>
              <a:spLocks noChangeAspect="1"/>
            </p:cNvSpPr>
            <p:nvPr/>
          </p:nvSpPr>
          <p:spPr bwMode="auto">
            <a:xfrm>
              <a:off x="328" y="1881"/>
              <a:ext cx="995" cy="384"/>
            </a:xfrm>
            <a:custGeom>
              <a:avLst/>
              <a:gdLst>
                <a:gd name="T0" fmla="*/ 514 w 995"/>
                <a:gd name="T1" fmla="*/ 4 h 384"/>
                <a:gd name="T2" fmla="*/ 576 w 995"/>
                <a:gd name="T3" fmla="*/ 10 h 384"/>
                <a:gd name="T4" fmla="*/ 638 w 995"/>
                <a:gd name="T5" fmla="*/ 21 h 384"/>
                <a:gd name="T6" fmla="*/ 695 w 995"/>
                <a:gd name="T7" fmla="*/ 34 h 384"/>
                <a:gd name="T8" fmla="*/ 752 w 995"/>
                <a:gd name="T9" fmla="*/ 49 h 384"/>
                <a:gd name="T10" fmla="*/ 803 w 995"/>
                <a:gd name="T11" fmla="*/ 66 h 384"/>
                <a:gd name="T12" fmla="*/ 850 w 995"/>
                <a:gd name="T13" fmla="*/ 85 h 384"/>
                <a:gd name="T14" fmla="*/ 891 w 995"/>
                <a:gd name="T15" fmla="*/ 106 h 384"/>
                <a:gd name="T16" fmla="*/ 927 w 995"/>
                <a:gd name="T17" fmla="*/ 127 h 384"/>
                <a:gd name="T18" fmla="*/ 954 w 995"/>
                <a:gd name="T19" fmla="*/ 150 h 384"/>
                <a:gd name="T20" fmla="*/ 976 w 995"/>
                <a:gd name="T21" fmla="*/ 176 h 384"/>
                <a:gd name="T22" fmla="*/ 988 w 995"/>
                <a:gd name="T23" fmla="*/ 199 h 384"/>
                <a:gd name="T24" fmla="*/ 995 w 995"/>
                <a:gd name="T25" fmla="*/ 222 h 384"/>
                <a:gd name="T26" fmla="*/ 993 w 995"/>
                <a:gd name="T27" fmla="*/ 248 h 384"/>
                <a:gd name="T28" fmla="*/ 982 w 995"/>
                <a:gd name="T29" fmla="*/ 269 h 384"/>
                <a:gd name="T30" fmla="*/ 965 w 995"/>
                <a:gd name="T31" fmla="*/ 290 h 384"/>
                <a:gd name="T32" fmla="*/ 940 w 995"/>
                <a:gd name="T33" fmla="*/ 312 h 384"/>
                <a:gd name="T34" fmla="*/ 908 w 995"/>
                <a:gd name="T35" fmla="*/ 329 h 384"/>
                <a:gd name="T36" fmla="*/ 869 w 995"/>
                <a:gd name="T37" fmla="*/ 345 h 384"/>
                <a:gd name="T38" fmla="*/ 827 w 995"/>
                <a:gd name="T39" fmla="*/ 358 h 384"/>
                <a:gd name="T40" fmla="*/ 776 w 995"/>
                <a:gd name="T41" fmla="*/ 369 h 384"/>
                <a:gd name="T42" fmla="*/ 723 w 995"/>
                <a:gd name="T43" fmla="*/ 377 h 384"/>
                <a:gd name="T44" fmla="*/ 665 w 995"/>
                <a:gd name="T45" fmla="*/ 382 h 384"/>
                <a:gd name="T46" fmla="*/ 606 w 995"/>
                <a:gd name="T47" fmla="*/ 384 h 384"/>
                <a:gd name="T48" fmla="*/ 544 w 995"/>
                <a:gd name="T49" fmla="*/ 384 h 384"/>
                <a:gd name="T50" fmla="*/ 480 w 995"/>
                <a:gd name="T51" fmla="*/ 379 h 384"/>
                <a:gd name="T52" fmla="*/ 419 w 995"/>
                <a:gd name="T53" fmla="*/ 373 h 384"/>
                <a:gd name="T54" fmla="*/ 357 w 995"/>
                <a:gd name="T55" fmla="*/ 362 h 384"/>
                <a:gd name="T56" fmla="*/ 300 w 995"/>
                <a:gd name="T57" fmla="*/ 350 h 384"/>
                <a:gd name="T58" fmla="*/ 242 w 995"/>
                <a:gd name="T59" fmla="*/ 335 h 384"/>
                <a:gd name="T60" fmla="*/ 191 w 995"/>
                <a:gd name="T61" fmla="*/ 318 h 384"/>
                <a:gd name="T62" fmla="*/ 144 w 995"/>
                <a:gd name="T63" fmla="*/ 299 h 384"/>
                <a:gd name="T64" fmla="*/ 104 w 995"/>
                <a:gd name="T65" fmla="*/ 278 h 384"/>
                <a:gd name="T66" fmla="*/ 68 w 995"/>
                <a:gd name="T67" fmla="*/ 256 h 384"/>
                <a:gd name="T68" fmla="*/ 40 w 995"/>
                <a:gd name="T69" fmla="*/ 233 h 384"/>
                <a:gd name="T70" fmla="*/ 19 w 995"/>
                <a:gd name="T71" fmla="*/ 208 h 384"/>
                <a:gd name="T72" fmla="*/ 6 w 995"/>
                <a:gd name="T73" fmla="*/ 184 h 384"/>
                <a:gd name="T74" fmla="*/ 0 w 995"/>
                <a:gd name="T75" fmla="*/ 161 h 384"/>
                <a:gd name="T76" fmla="*/ 2 w 995"/>
                <a:gd name="T77" fmla="*/ 138 h 384"/>
                <a:gd name="T78" fmla="*/ 13 w 995"/>
                <a:gd name="T79" fmla="*/ 114 h 384"/>
                <a:gd name="T80" fmla="*/ 30 w 995"/>
                <a:gd name="T81" fmla="*/ 93 h 384"/>
                <a:gd name="T82" fmla="*/ 55 w 995"/>
                <a:gd name="T83" fmla="*/ 72 h 384"/>
                <a:gd name="T84" fmla="*/ 87 w 995"/>
                <a:gd name="T85" fmla="*/ 55 h 384"/>
                <a:gd name="T86" fmla="*/ 125 w 995"/>
                <a:gd name="T87" fmla="*/ 38 h 384"/>
                <a:gd name="T88" fmla="*/ 168 w 995"/>
                <a:gd name="T89" fmla="*/ 25 h 384"/>
                <a:gd name="T90" fmla="*/ 219 w 995"/>
                <a:gd name="T91" fmla="*/ 15 h 384"/>
                <a:gd name="T92" fmla="*/ 272 w 995"/>
                <a:gd name="T93" fmla="*/ 6 h 384"/>
                <a:gd name="T94" fmla="*/ 329 w 995"/>
                <a:gd name="T95" fmla="*/ 2 h 384"/>
                <a:gd name="T96" fmla="*/ 389 w 995"/>
                <a:gd name="T97" fmla="*/ 0 h 384"/>
                <a:gd name="T98" fmla="*/ 450 w 995"/>
                <a:gd name="T99" fmla="*/ 0 h 384"/>
                <a:gd name="T100" fmla="*/ 514 w 995"/>
                <a:gd name="T101" fmla="*/ 4 h 3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995"/>
                <a:gd name="T154" fmla="*/ 0 h 384"/>
                <a:gd name="T155" fmla="*/ 995 w 995"/>
                <a:gd name="T156" fmla="*/ 384 h 38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995" h="384">
                  <a:moveTo>
                    <a:pt x="514" y="4"/>
                  </a:moveTo>
                  <a:lnTo>
                    <a:pt x="576" y="10"/>
                  </a:lnTo>
                  <a:lnTo>
                    <a:pt x="638" y="21"/>
                  </a:lnTo>
                  <a:lnTo>
                    <a:pt x="695" y="34"/>
                  </a:lnTo>
                  <a:lnTo>
                    <a:pt x="752" y="49"/>
                  </a:lnTo>
                  <a:lnTo>
                    <a:pt x="803" y="66"/>
                  </a:lnTo>
                  <a:lnTo>
                    <a:pt x="850" y="85"/>
                  </a:lnTo>
                  <a:lnTo>
                    <a:pt x="891" y="106"/>
                  </a:lnTo>
                  <a:lnTo>
                    <a:pt x="927" y="127"/>
                  </a:lnTo>
                  <a:lnTo>
                    <a:pt x="954" y="150"/>
                  </a:lnTo>
                  <a:lnTo>
                    <a:pt x="976" y="176"/>
                  </a:lnTo>
                  <a:lnTo>
                    <a:pt x="988" y="199"/>
                  </a:lnTo>
                  <a:lnTo>
                    <a:pt x="995" y="222"/>
                  </a:lnTo>
                  <a:lnTo>
                    <a:pt x="993" y="248"/>
                  </a:lnTo>
                  <a:lnTo>
                    <a:pt x="982" y="269"/>
                  </a:lnTo>
                  <a:lnTo>
                    <a:pt x="965" y="290"/>
                  </a:lnTo>
                  <a:lnTo>
                    <a:pt x="940" y="312"/>
                  </a:lnTo>
                  <a:lnTo>
                    <a:pt x="908" y="329"/>
                  </a:lnTo>
                  <a:lnTo>
                    <a:pt x="869" y="345"/>
                  </a:lnTo>
                  <a:lnTo>
                    <a:pt x="827" y="358"/>
                  </a:lnTo>
                  <a:lnTo>
                    <a:pt x="776" y="369"/>
                  </a:lnTo>
                  <a:lnTo>
                    <a:pt x="723" y="377"/>
                  </a:lnTo>
                  <a:lnTo>
                    <a:pt x="665" y="382"/>
                  </a:lnTo>
                  <a:lnTo>
                    <a:pt x="606" y="384"/>
                  </a:lnTo>
                  <a:lnTo>
                    <a:pt x="544" y="384"/>
                  </a:lnTo>
                  <a:lnTo>
                    <a:pt x="480" y="379"/>
                  </a:lnTo>
                  <a:lnTo>
                    <a:pt x="419" y="373"/>
                  </a:lnTo>
                  <a:lnTo>
                    <a:pt x="357" y="362"/>
                  </a:lnTo>
                  <a:lnTo>
                    <a:pt x="300" y="350"/>
                  </a:lnTo>
                  <a:lnTo>
                    <a:pt x="242" y="335"/>
                  </a:lnTo>
                  <a:lnTo>
                    <a:pt x="191" y="318"/>
                  </a:lnTo>
                  <a:lnTo>
                    <a:pt x="144" y="299"/>
                  </a:lnTo>
                  <a:lnTo>
                    <a:pt x="104" y="278"/>
                  </a:lnTo>
                  <a:lnTo>
                    <a:pt x="68" y="256"/>
                  </a:lnTo>
                  <a:lnTo>
                    <a:pt x="40" y="233"/>
                  </a:lnTo>
                  <a:lnTo>
                    <a:pt x="19" y="208"/>
                  </a:lnTo>
                  <a:lnTo>
                    <a:pt x="6" y="184"/>
                  </a:lnTo>
                  <a:lnTo>
                    <a:pt x="0" y="161"/>
                  </a:lnTo>
                  <a:lnTo>
                    <a:pt x="2" y="138"/>
                  </a:lnTo>
                  <a:lnTo>
                    <a:pt x="13" y="114"/>
                  </a:lnTo>
                  <a:lnTo>
                    <a:pt x="30" y="93"/>
                  </a:lnTo>
                  <a:lnTo>
                    <a:pt x="55" y="72"/>
                  </a:lnTo>
                  <a:lnTo>
                    <a:pt x="87" y="55"/>
                  </a:lnTo>
                  <a:lnTo>
                    <a:pt x="125" y="38"/>
                  </a:lnTo>
                  <a:lnTo>
                    <a:pt x="168" y="25"/>
                  </a:lnTo>
                  <a:lnTo>
                    <a:pt x="219" y="15"/>
                  </a:lnTo>
                  <a:lnTo>
                    <a:pt x="272" y="6"/>
                  </a:lnTo>
                  <a:lnTo>
                    <a:pt x="329" y="2"/>
                  </a:lnTo>
                  <a:lnTo>
                    <a:pt x="389" y="0"/>
                  </a:lnTo>
                  <a:lnTo>
                    <a:pt x="450" y="0"/>
                  </a:lnTo>
                  <a:lnTo>
                    <a:pt x="514" y="4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60" name="Rectangle 81"/>
            <p:cNvSpPr>
              <a:spLocks noChangeAspect="1" noChangeArrowheads="1"/>
            </p:cNvSpPr>
            <p:nvPr/>
          </p:nvSpPr>
          <p:spPr bwMode="auto">
            <a:xfrm>
              <a:off x="854" y="1704"/>
              <a:ext cx="10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2</a:t>
              </a:r>
              <a:endParaRPr lang="en-US" altLang="en-US" sz="1600"/>
            </a:p>
          </p:txBody>
        </p:sp>
      </p:grpSp>
      <p:grpSp>
        <p:nvGrpSpPr>
          <p:cNvPr id="17" name="Group 82"/>
          <p:cNvGrpSpPr>
            <a:grpSpLocks noChangeAspect="1"/>
          </p:cNvGrpSpPr>
          <p:nvPr/>
        </p:nvGrpSpPr>
        <p:grpSpPr bwMode="auto">
          <a:xfrm>
            <a:off x="5875338" y="1293813"/>
            <a:ext cx="2582862" cy="2287587"/>
            <a:chOff x="111" y="1285"/>
            <a:chExt cx="2481" cy="2197"/>
          </a:xfrm>
        </p:grpSpPr>
        <p:sp>
          <p:nvSpPr>
            <p:cNvPr id="76857" name="Rectangle 83"/>
            <p:cNvSpPr>
              <a:spLocks noChangeAspect="1" noChangeArrowheads="1"/>
            </p:cNvSpPr>
            <p:nvPr/>
          </p:nvSpPr>
          <p:spPr bwMode="auto">
            <a:xfrm>
              <a:off x="2484" y="1704"/>
              <a:ext cx="10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5</a:t>
              </a:r>
              <a:endParaRPr lang="en-US" altLang="en-US" sz="1600"/>
            </a:p>
          </p:txBody>
        </p:sp>
        <p:sp>
          <p:nvSpPr>
            <p:cNvPr id="76858" name="Freeform 84"/>
            <p:cNvSpPr>
              <a:spLocks noChangeAspect="1"/>
            </p:cNvSpPr>
            <p:nvPr/>
          </p:nvSpPr>
          <p:spPr bwMode="auto">
            <a:xfrm>
              <a:off x="111" y="1285"/>
              <a:ext cx="2479" cy="2197"/>
            </a:xfrm>
            <a:custGeom>
              <a:avLst/>
              <a:gdLst>
                <a:gd name="T0" fmla="*/ 1339 w 2479"/>
                <a:gd name="T1" fmla="*/ 2 h 2197"/>
                <a:gd name="T2" fmla="*/ 1541 w 2479"/>
                <a:gd name="T3" fmla="*/ 32 h 2197"/>
                <a:gd name="T4" fmla="*/ 1735 w 2479"/>
                <a:gd name="T5" fmla="*/ 91 h 2197"/>
                <a:gd name="T6" fmla="*/ 1916 w 2479"/>
                <a:gd name="T7" fmla="*/ 178 h 2197"/>
                <a:gd name="T8" fmla="*/ 2077 w 2479"/>
                <a:gd name="T9" fmla="*/ 288 h 2197"/>
                <a:gd name="T10" fmla="*/ 2215 w 2479"/>
                <a:gd name="T11" fmla="*/ 422 h 2197"/>
                <a:gd name="T12" fmla="*/ 2328 w 2479"/>
                <a:gd name="T13" fmla="*/ 572 h 2197"/>
                <a:gd name="T14" fmla="*/ 2411 w 2479"/>
                <a:gd name="T15" fmla="*/ 740 h 2197"/>
                <a:gd name="T16" fmla="*/ 2462 w 2479"/>
                <a:gd name="T17" fmla="*/ 916 h 2197"/>
                <a:gd name="T18" fmla="*/ 2479 w 2479"/>
                <a:gd name="T19" fmla="*/ 1096 h 2197"/>
                <a:gd name="T20" fmla="*/ 2462 w 2479"/>
                <a:gd name="T21" fmla="*/ 1277 h 2197"/>
                <a:gd name="T22" fmla="*/ 2411 w 2479"/>
                <a:gd name="T23" fmla="*/ 1453 h 2197"/>
                <a:gd name="T24" fmla="*/ 2330 w 2479"/>
                <a:gd name="T25" fmla="*/ 1620 h 2197"/>
                <a:gd name="T26" fmla="*/ 2217 w 2479"/>
                <a:gd name="T27" fmla="*/ 1771 h 2197"/>
                <a:gd name="T28" fmla="*/ 2079 w 2479"/>
                <a:gd name="T29" fmla="*/ 1904 h 2197"/>
                <a:gd name="T30" fmla="*/ 1918 w 2479"/>
                <a:gd name="T31" fmla="*/ 2017 h 2197"/>
                <a:gd name="T32" fmla="*/ 1739 w 2479"/>
                <a:gd name="T33" fmla="*/ 2104 h 2197"/>
                <a:gd name="T34" fmla="*/ 1546 w 2479"/>
                <a:gd name="T35" fmla="*/ 2163 h 2197"/>
                <a:gd name="T36" fmla="*/ 1344 w 2479"/>
                <a:gd name="T37" fmla="*/ 2193 h 2197"/>
                <a:gd name="T38" fmla="*/ 1139 w 2479"/>
                <a:gd name="T39" fmla="*/ 2193 h 2197"/>
                <a:gd name="T40" fmla="*/ 938 w 2479"/>
                <a:gd name="T41" fmla="*/ 2163 h 2197"/>
                <a:gd name="T42" fmla="*/ 744 w 2479"/>
                <a:gd name="T43" fmla="*/ 2106 h 2197"/>
                <a:gd name="T44" fmla="*/ 563 w 2479"/>
                <a:gd name="T45" fmla="*/ 2019 h 2197"/>
                <a:gd name="T46" fmla="*/ 402 w 2479"/>
                <a:gd name="T47" fmla="*/ 1909 h 2197"/>
                <a:gd name="T48" fmla="*/ 264 w 2479"/>
                <a:gd name="T49" fmla="*/ 1775 h 2197"/>
                <a:gd name="T50" fmla="*/ 151 w 2479"/>
                <a:gd name="T51" fmla="*/ 1622 h 2197"/>
                <a:gd name="T52" fmla="*/ 68 w 2479"/>
                <a:gd name="T53" fmla="*/ 1457 h 2197"/>
                <a:gd name="T54" fmla="*/ 17 w 2479"/>
                <a:gd name="T55" fmla="*/ 1281 h 2197"/>
                <a:gd name="T56" fmla="*/ 0 w 2479"/>
                <a:gd name="T57" fmla="*/ 1101 h 2197"/>
                <a:gd name="T58" fmla="*/ 17 w 2479"/>
                <a:gd name="T59" fmla="*/ 920 h 2197"/>
                <a:gd name="T60" fmla="*/ 68 w 2479"/>
                <a:gd name="T61" fmla="*/ 744 h 2197"/>
                <a:gd name="T62" fmla="*/ 149 w 2479"/>
                <a:gd name="T63" fmla="*/ 577 h 2197"/>
                <a:gd name="T64" fmla="*/ 261 w 2479"/>
                <a:gd name="T65" fmla="*/ 424 h 2197"/>
                <a:gd name="T66" fmla="*/ 400 w 2479"/>
                <a:gd name="T67" fmla="*/ 290 h 2197"/>
                <a:gd name="T68" fmla="*/ 559 w 2479"/>
                <a:gd name="T69" fmla="*/ 180 h 2197"/>
                <a:gd name="T70" fmla="*/ 740 w 2479"/>
                <a:gd name="T71" fmla="*/ 93 h 2197"/>
                <a:gd name="T72" fmla="*/ 933 w 2479"/>
                <a:gd name="T73" fmla="*/ 34 h 2197"/>
                <a:gd name="T74" fmla="*/ 1135 w 2479"/>
                <a:gd name="T75" fmla="*/ 4 h 219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79"/>
                <a:gd name="T115" fmla="*/ 0 h 2197"/>
                <a:gd name="T116" fmla="*/ 2479 w 2479"/>
                <a:gd name="T117" fmla="*/ 2197 h 219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79" h="2197">
                  <a:moveTo>
                    <a:pt x="1237" y="0"/>
                  </a:moveTo>
                  <a:lnTo>
                    <a:pt x="1339" y="2"/>
                  </a:lnTo>
                  <a:lnTo>
                    <a:pt x="1441" y="15"/>
                  </a:lnTo>
                  <a:lnTo>
                    <a:pt x="1541" y="32"/>
                  </a:lnTo>
                  <a:lnTo>
                    <a:pt x="1639" y="59"/>
                  </a:lnTo>
                  <a:lnTo>
                    <a:pt x="1735" y="91"/>
                  </a:lnTo>
                  <a:lnTo>
                    <a:pt x="1826" y="131"/>
                  </a:lnTo>
                  <a:lnTo>
                    <a:pt x="1916" y="178"/>
                  </a:lnTo>
                  <a:lnTo>
                    <a:pt x="1998" y="229"/>
                  </a:lnTo>
                  <a:lnTo>
                    <a:pt x="2077" y="288"/>
                  </a:lnTo>
                  <a:lnTo>
                    <a:pt x="2149" y="352"/>
                  </a:lnTo>
                  <a:lnTo>
                    <a:pt x="2215" y="422"/>
                  </a:lnTo>
                  <a:lnTo>
                    <a:pt x="2275" y="496"/>
                  </a:lnTo>
                  <a:lnTo>
                    <a:pt x="2328" y="572"/>
                  </a:lnTo>
                  <a:lnTo>
                    <a:pt x="2373" y="655"/>
                  </a:lnTo>
                  <a:lnTo>
                    <a:pt x="2411" y="740"/>
                  </a:lnTo>
                  <a:lnTo>
                    <a:pt x="2441" y="827"/>
                  </a:lnTo>
                  <a:lnTo>
                    <a:pt x="2462" y="916"/>
                  </a:lnTo>
                  <a:lnTo>
                    <a:pt x="2475" y="1005"/>
                  </a:lnTo>
                  <a:lnTo>
                    <a:pt x="2479" y="1096"/>
                  </a:lnTo>
                  <a:lnTo>
                    <a:pt x="2475" y="1188"/>
                  </a:lnTo>
                  <a:lnTo>
                    <a:pt x="2462" y="1277"/>
                  </a:lnTo>
                  <a:lnTo>
                    <a:pt x="2441" y="1366"/>
                  </a:lnTo>
                  <a:lnTo>
                    <a:pt x="2411" y="1453"/>
                  </a:lnTo>
                  <a:lnTo>
                    <a:pt x="2375" y="1537"/>
                  </a:lnTo>
                  <a:lnTo>
                    <a:pt x="2330" y="1620"/>
                  </a:lnTo>
                  <a:lnTo>
                    <a:pt x="2277" y="1697"/>
                  </a:lnTo>
                  <a:lnTo>
                    <a:pt x="2217" y="1771"/>
                  </a:lnTo>
                  <a:lnTo>
                    <a:pt x="2152" y="1841"/>
                  </a:lnTo>
                  <a:lnTo>
                    <a:pt x="2079" y="1904"/>
                  </a:lnTo>
                  <a:lnTo>
                    <a:pt x="2003" y="1964"/>
                  </a:lnTo>
                  <a:lnTo>
                    <a:pt x="1918" y="2017"/>
                  </a:lnTo>
                  <a:lnTo>
                    <a:pt x="1830" y="2063"/>
                  </a:lnTo>
                  <a:lnTo>
                    <a:pt x="1739" y="2104"/>
                  </a:lnTo>
                  <a:lnTo>
                    <a:pt x="1643" y="2136"/>
                  </a:lnTo>
                  <a:lnTo>
                    <a:pt x="1546" y="2163"/>
                  </a:lnTo>
                  <a:lnTo>
                    <a:pt x="1446" y="2182"/>
                  </a:lnTo>
                  <a:lnTo>
                    <a:pt x="1344" y="2193"/>
                  </a:lnTo>
                  <a:lnTo>
                    <a:pt x="1242" y="2197"/>
                  </a:lnTo>
                  <a:lnTo>
                    <a:pt x="1139" y="2193"/>
                  </a:lnTo>
                  <a:lnTo>
                    <a:pt x="1037" y="2182"/>
                  </a:lnTo>
                  <a:lnTo>
                    <a:pt x="938" y="2163"/>
                  </a:lnTo>
                  <a:lnTo>
                    <a:pt x="840" y="2138"/>
                  </a:lnTo>
                  <a:lnTo>
                    <a:pt x="744" y="2106"/>
                  </a:lnTo>
                  <a:lnTo>
                    <a:pt x="650" y="2066"/>
                  </a:lnTo>
                  <a:lnTo>
                    <a:pt x="563" y="2019"/>
                  </a:lnTo>
                  <a:lnTo>
                    <a:pt x="480" y="1966"/>
                  </a:lnTo>
                  <a:lnTo>
                    <a:pt x="402" y="1909"/>
                  </a:lnTo>
                  <a:lnTo>
                    <a:pt x="329" y="1843"/>
                  </a:lnTo>
                  <a:lnTo>
                    <a:pt x="264" y="1775"/>
                  </a:lnTo>
                  <a:lnTo>
                    <a:pt x="204" y="1701"/>
                  </a:lnTo>
                  <a:lnTo>
                    <a:pt x="151" y="1622"/>
                  </a:lnTo>
                  <a:lnTo>
                    <a:pt x="106" y="1542"/>
                  </a:lnTo>
                  <a:lnTo>
                    <a:pt x="68" y="1457"/>
                  </a:lnTo>
                  <a:lnTo>
                    <a:pt x="38" y="1370"/>
                  </a:lnTo>
                  <a:lnTo>
                    <a:pt x="17" y="1281"/>
                  </a:lnTo>
                  <a:lnTo>
                    <a:pt x="4" y="1192"/>
                  </a:lnTo>
                  <a:lnTo>
                    <a:pt x="0" y="1101"/>
                  </a:lnTo>
                  <a:lnTo>
                    <a:pt x="4" y="1009"/>
                  </a:lnTo>
                  <a:lnTo>
                    <a:pt x="17" y="920"/>
                  </a:lnTo>
                  <a:lnTo>
                    <a:pt x="38" y="831"/>
                  </a:lnTo>
                  <a:lnTo>
                    <a:pt x="68" y="744"/>
                  </a:lnTo>
                  <a:lnTo>
                    <a:pt x="104" y="659"/>
                  </a:lnTo>
                  <a:lnTo>
                    <a:pt x="149" y="577"/>
                  </a:lnTo>
                  <a:lnTo>
                    <a:pt x="202" y="498"/>
                  </a:lnTo>
                  <a:lnTo>
                    <a:pt x="261" y="424"/>
                  </a:lnTo>
                  <a:lnTo>
                    <a:pt x="327" y="356"/>
                  </a:lnTo>
                  <a:lnTo>
                    <a:pt x="400" y="290"/>
                  </a:lnTo>
                  <a:lnTo>
                    <a:pt x="476" y="233"/>
                  </a:lnTo>
                  <a:lnTo>
                    <a:pt x="559" y="180"/>
                  </a:lnTo>
                  <a:lnTo>
                    <a:pt x="648" y="133"/>
                  </a:lnTo>
                  <a:lnTo>
                    <a:pt x="740" y="93"/>
                  </a:lnTo>
                  <a:lnTo>
                    <a:pt x="835" y="59"/>
                  </a:lnTo>
                  <a:lnTo>
                    <a:pt x="933" y="34"/>
                  </a:lnTo>
                  <a:lnTo>
                    <a:pt x="1033" y="15"/>
                  </a:lnTo>
                  <a:lnTo>
                    <a:pt x="1135" y="4"/>
                  </a:lnTo>
                  <a:lnTo>
                    <a:pt x="1237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85"/>
          <p:cNvGrpSpPr>
            <a:grpSpLocks noChangeAspect="1"/>
          </p:cNvGrpSpPr>
          <p:nvPr/>
        </p:nvGrpSpPr>
        <p:grpSpPr bwMode="auto">
          <a:xfrm>
            <a:off x="6873875" y="2211388"/>
            <a:ext cx="1416050" cy="1084262"/>
            <a:chOff x="1070" y="2167"/>
            <a:chExt cx="1361" cy="1041"/>
          </a:xfrm>
        </p:grpSpPr>
        <p:sp>
          <p:nvSpPr>
            <p:cNvPr id="76855" name="Rectangle 86"/>
            <p:cNvSpPr>
              <a:spLocks noChangeAspect="1" noChangeArrowheads="1"/>
            </p:cNvSpPr>
            <p:nvPr/>
          </p:nvSpPr>
          <p:spPr bwMode="auto">
            <a:xfrm>
              <a:off x="1070" y="2560"/>
              <a:ext cx="10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3</a:t>
              </a:r>
              <a:endParaRPr lang="en-US" altLang="en-US" sz="1600"/>
            </a:p>
          </p:txBody>
        </p:sp>
        <p:sp>
          <p:nvSpPr>
            <p:cNvPr id="76856" name="Freeform 87"/>
            <p:cNvSpPr>
              <a:spLocks noChangeAspect="1"/>
            </p:cNvSpPr>
            <p:nvPr/>
          </p:nvSpPr>
          <p:spPr bwMode="auto">
            <a:xfrm>
              <a:off x="1114" y="2167"/>
              <a:ext cx="1317" cy="1041"/>
            </a:xfrm>
            <a:custGeom>
              <a:avLst/>
              <a:gdLst>
                <a:gd name="T0" fmla="*/ 441 w 1317"/>
                <a:gd name="T1" fmla="*/ 174 h 1041"/>
                <a:gd name="T2" fmla="*/ 506 w 1317"/>
                <a:gd name="T3" fmla="*/ 134 h 1041"/>
                <a:gd name="T4" fmla="*/ 574 w 1317"/>
                <a:gd name="T5" fmla="*/ 100 h 1041"/>
                <a:gd name="T6" fmla="*/ 643 w 1317"/>
                <a:gd name="T7" fmla="*/ 70 h 1041"/>
                <a:gd name="T8" fmla="*/ 711 w 1317"/>
                <a:gd name="T9" fmla="*/ 47 h 1041"/>
                <a:gd name="T10" fmla="*/ 781 w 1317"/>
                <a:gd name="T11" fmla="*/ 26 h 1041"/>
                <a:gd name="T12" fmla="*/ 847 w 1317"/>
                <a:gd name="T13" fmla="*/ 13 h 1041"/>
                <a:gd name="T14" fmla="*/ 910 w 1317"/>
                <a:gd name="T15" fmla="*/ 4 h 1041"/>
                <a:gd name="T16" fmla="*/ 974 w 1317"/>
                <a:gd name="T17" fmla="*/ 0 h 1041"/>
                <a:gd name="T18" fmla="*/ 1032 w 1317"/>
                <a:gd name="T19" fmla="*/ 4 h 1041"/>
                <a:gd name="T20" fmla="*/ 1087 w 1317"/>
                <a:gd name="T21" fmla="*/ 13 h 1041"/>
                <a:gd name="T22" fmla="*/ 1136 w 1317"/>
                <a:gd name="T23" fmla="*/ 26 h 1041"/>
                <a:gd name="T24" fmla="*/ 1180 w 1317"/>
                <a:gd name="T25" fmla="*/ 45 h 1041"/>
                <a:gd name="T26" fmla="*/ 1219 w 1317"/>
                <a:gd name="T27" fmla="*/ 70 h 1041"/>
                <a:gd name="T28" fmla="*/ 1253 w 1317"/>
                <a:gd name="T29" fmla="*/ 100 h 1041"/>
                <a:gd name="T30" fmla="*/ 1278 w 1317"/>
                <a:gd name="T31" fmla="*/ 134 h 1041"/>
                <a:gd name="T32" fmla="*/ 1297 w 1317"/>
                <a:gd name="T33" fmla="*/ 172 h 1041"/>
                <a:gd name="T34" fmla="*/ 1310 w 1317"/>
                <a:gd name="T35" fmla="*/ 214 h 1041"/>
                <a:gd name="T36" fmla="*/ 1317 w 1317"/>
                <a:gd name="T37" fmla="*/ 261 h 1041"/>
                <a:gd name="T38" fmla="*/ 1314 w 1317"/>
                <a:gd name="T39" fmla="*/ 310 h 1041"/>
                <a:gd name="T40" fmla="*/ 1304 w 1317"/>
                <a:gd name="T41" fmla="*/ 359 h 1041"/>
                <a:gd name="T42" fmla="*/ 1289 w 1317"/>
                <a:gd name="T43" fmla="*/ 412 h 1041"/>
                <a:gd name="T44" fmla="*/ 1265 w 1317"/>
                <a:gd name="T45" fmla="*/ 467 h 1041"/>
                <a:gd name="T46" fmla="*/ 1236 w 1317"/>
                <a:gd name="T47" fmla="*/ 520 h 1041"/>
                <a:gd name="T48" fmla="*/ 1200 w 1317"/>
                <a:gd name="T49" fmla="*/ 575 h 1041"/>
                <a:gd name="T50" fmla="*/ 1157 w 1317"/>
                <a:gd name="T51" fmla="*/ 628 h 1041"/>
                <a:gd name="T52" fmla="*/ 1110 w 1317"/>
                <a:gd name="T53" fmla="*/ 681 h 1041"/>
                <a:gd name="T54" fmla="*/ 1057 w 1317"/>
                <a:gd name="T55" fmla="*/ 732 h 1041"/>
                <a:gd name="T56" fmla="*/ 1000 w 1317"/>
                <a:gd name="T57" fmla="*/ 781 h 1041"/>
                <a:gd name="T58" fmla="*/ 940 w 1317"/>
                <a:gd name="T59" fmla="*/ 825 h 1041"/>
                <a:gd name="T60" fmla="*/ 876 w 1317"/>
                <a:gd name="T61" fmla="*/ 868 h 1041"/>
                <a:gd name="T62" fmla="*/ 810 w 1317"/>
                <a:gd name="T63" fmla="*/ 908 h 1041"/>
                <a:gd name="T64" fmla="*/ 742 w 1317"/>
                <a:gd name="T65" fmla="*/ 942 h 1041"/>
                <a:gd name="T66" fmla="*/ 674 w 1317"/>
                <a:gd name="T67" fmla="*/ 971 h 1041"/>
                <a:gd name="T68" fmla="*/ 604 w 1317"/>
                <a:gd name="T69" fmla="*/ 995 h 1041"/>
                <a:gd name="T70" fmla="*/ 536 w 1317"/>
                <a:gd name="T71" fmla="*/ 1016 h 1041"/>
                <a:gd name="T72" fmla="*/ 470 w 1317"/>
                <a:gd name="T73" fmla="*/ 1029 h 1041"/>
                <a:gd name="T74" fmla="*/ 404 w 1317"/>
                <a:gd name="T75" fmla="*/ 1037 h 1041"/>
                <a:gd name="T76" fmla="*/ 343 w 1317"/>
                <a:gd name="T77" fmla="*/ 1041 h 1041"/>
                <a:gd name="T78" fmla="*/ 283 w 1317"/>
                <a:gd name="T79" fmla="*/ 1037 h 1041"/>
                <a:gd name="T80" fmla="*/ 230 w 1317"/>
                <a:gd name="T81" fmla="*/ 1029 h 1041"/>
                <a:gd name="T82" fmla="*/ 179 w 1317"/>
                <a:gd name="T83" fmla="*/ 1016 h 1041"/>
                <a:gd name="T84" fmla="*/ 134 w 1317"/>
                <a:gd name="T85" fmla="*/ 997 h 1041"/>
                <a:gd name="T86" fmla="*/ 96 w 1317"/>
                <a:gd name="T87" fmla="*/ 971 h 1041"/>
                <a:gd name="T88" fmla="*/ 64 w 1317"/>
                <a:gd name="T89" fmla="*/ 942 h 1041"/>
                <a:gd name="T90" fmla="*/ 37 w 1317"/>
                <a:gd name="T91" fmla="*/ 908 h 1041"/>
                <a:gd name="T92" fmla="*/ 17 w 1317"/>
                <a:gd name="T93" fmla="*/ 870 h 1041"/>
                <a:gd name="T94" fmla="*/ 7 w 1317"/>
                <a:gd name="T95" fmla="*/ 827 h 1041"/>
                <a:gd name="T96" fmla="*/ 0 w 1317"/>
                <a:gd name="T97" fmla="*/ 781 h 1041"/>
                <a:gd name="T98" fmla="*/ 3 w 1317"/>
                <a:gd name="T99" fmla="*/ 732 h 1041"/>
                <a:gd name="T100" fmla="*/ 11 w 1317"/>
                <a:gd name="T101" fmla="*/ 681 h 1041"/>
                <a:gd name="T102" fmla="*/ 28 w 1317"/>
                <a:gd name="T103" fmla="*/ 630 h 1041"/>
                <a:gd name="T104" fmla="*/ 51 w 1317"/>
                <a:gd name="T105" fmla="*/ 575 h 1041"/>
                <a:gd name="T106" fmla="*/ 81 w 1317"/>
                <a:gd name="T107" fmla="*/ 522 h 1041"/>
                <a:gd name="T108" fmla="*/ 117 w 1317"/>
                <a:gd name="T109" fmla="*/ 467 h 1041"/>
                <a:gd name="T110" fmla="*/ 160 w 1317"/>
                <a:gd name="T111" fmla="*/ 414 h 1041"/>
                <a:gd name="T112" fmla="*/ 207 w 1317"/>
                <a:gd name="T113" fmla="*/ 361 h 1041"/>
                <a:gd name="T114" fmla="*/ 260 w 1317"/>
                <a:gd name="T115" fmla="*/ 310 h 1041"/>
                <a:gd name="T116" fmla="*/ 315 w 1317"/>
                <a:gd name="T117" fmla="*/ 261 h 1041"/>
                <a:gd name="T118" fmla="*/ 377 w 1317"/>
                <a:gd name="T119" fmla="*/ 216 h 1041"/>
                <a:gd name="T120" fmla="*/ 441 w 1317"/>
                <a:gd name="T121" fmla="*/ 174 h 104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7"/>
                <a:gd name="T184" fmla="*/ 0 h 1041"/>
                <a:gd name="T185" fmla="*/ 1317 w 1317"/>
                <a:gd name="T186" fmla="*/ 1041 h 104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7" h="1041">
                  <a:moveTo>
                    <a:pt x="441" y="174"/>
                  </a:moveTo>
                  <a:lnTo>
                    <a:pt x="506" y="134"/>
                  </a:lnTo>
                  <a:lnTo>
                    <a:pt x="574" y="100"/>
                  </a:lnTo>
                  <a:lnTo>
                    <a:pt x="643" y="70"/>
                  </a:lnTo>
                  <a:lnTo>
                    <a:pt x="711" y="47"/>
                  </a:lnTo>
                  <a:lnTo>
                    <a:pt x="781" y="26"/>
                  </a:lnTo>
                  <a:lnTo>
                    <a:pt x="847" y="13"/>
                  </a:lnTo>
                  <a:lnTo>
                    <a:pt x="910" y="4"/>
                  </a:lnTo>
                  <a:lnTo>
                    <a:pt x="974" y="0"/>
                  </a:lnTo>
                  <a:lnTo>
                    <a:pt x="1032" y="4"/>
                  </a:lnTo>
                  <a:lnTo>
                    <a:pt x="1087" y="13"/>
                  </a:lnTo>
                  <a:lnTo>
                    <a:pt x="1136" y="26"/>
                  </a:lnTo>
                  <a:lnTo>
                    <a:pt x="1180" y="45"/>
                  </a:lnTo>
                  <a:lnTo>
                    <a:pt x="1219" y="70"/>
                  </a:lnTo>
                  <a:lnTo>
                    <a:pt x="1253" y="100"/>
                  </a:lnTo>
                  <a:lnTo>
                    <a:pt x="1278" y="134"/>
                  </a:lnTo>
                  <a:lnTo>
                    <a:pt x="1297" y="172"/>
                  </a:lnTo>
                  <a:lnTo>
                    <a:pt x="1310" y="214"/>
                  </a:lnTo>
                  <a:lnTo>
                    <a:pt x="1317" y="261"/>
                  </a:lnTo>
                  <a:lnTo>
                    <a:pt x="1314" y="310"/>
                  </a:lnTo>
                  <a:lnTo>
                    <a:pt x="1304" y="359"/>
                  </a:lnTo>
                  <a:lnTo>
                    <a:pt x="1289" y="412"/>
                  </a:lnTo>
                  <a:lnTo>
                    <a:pt x="1265" y="467"/>
                  </a:lnTo>
                  <a:lnTo>
                    <a:pt x="1236" y="520"/>
                  </a:lnTo>
                  <a:lnTo>
                    <a:pt x="1200" y="575"/>
                  </a:lnTo>
                  <a:lnTo>
                    <a:pt x="1157" y="628"/>
                  </a:lnTo>
                  <a:lnTo>
                    <a:pt x="1110" y="681"/>
                  </a:lnTo>
                  <a:lnTo>
                    <a:pt x="1057" y="732"/>
                  </a:lnTo>
                  <a:lnTo>
                    <a:pt x="1000" y="781"/>
                  </a:lnTo>
                  <a:lnTo>
                    <a:pt x="940" y="825"/>
                  </a:lnTo>
                  <a:lnTo>
                    <a:pt x="876" y="868"/>
                  </a:lnTo>
                  <a:lnTo>
                    <a:pt x="810" y="908"/>
                  </a:lnTo>
                  <a:lnTo>
                    <a:pt x="742" y="942"/>
                  </a:lnTo>
                  <a:lnTo>
                    <a:pt x="674" y="971"/>
                  </a:lnTo>
                  <a:lnTo>
                    <a:pt x="604" y="995"/>
                  </a:lnTo>
                  <a:lnTo>
                    <a:pt x="536" y="1016"/>
                  </a:lnTo>
                  <a:lnTo>
                    <a:pt x="470" y="1029"/>
                  </a:lnTo>
                  <a:lnTo>
                    <a:pt x="404" y="1037"/>
                  </a:lnTo>
                  <a:lnTo>
                    <a:pt x="343" y="1041"/>
                  </a:lnTo>
                  <a:lnTo>
                    <a:pt x="283" y="1037"/>
                  </a:lnTo>
                  <a:lnTo>
                    <a:pt x="230" y="1029"/>
                  </a:lnTo>
                  <a:lnTo>
                    <a:pt x="179" y="1016"/>
                  </a:lnTo>
                  <a:lnTo>
                    <a:pt x="134" y="997"/>
                  </a:lnTo>
                  <a:lnTo>
                    <a:pt x="96" y="971"/>
                  </a:lnTo>
                  <a:lnTo>
                    <a:pt x="64" y="942"/>
                  </a:lnTo>
                  <a:lnTo>
                    <a:pt x="37" y="908"/>
                  </a:lnTo>
                  <a:lnTo>
                    <a:pt x="17" y="870"/>
                  </a:lnTo>
                  <a:lnTo>
                    <a:pt x="7" y="827"/>
                  </a:lnTo>
                  <a:lnTo>
                    <a:pt x="0" y="781"/>
                  </a:lnTo>
                  <a:lnTo>
                    <a:pt x="3" y="732"/>
                  </a:lnTo>
                  <a:lnTo>
                    <a:pt x="11" y="681"/>
                  </a:lnTo>
                  <a:lnTo>
                    <a:pt x="28" y="630"/>
                  </a:lnTo>
                  <a:lnTo>
                    <a:pt x="51" y="575"/>
                  </a:lnTo>
                  <a:lnTo>
                    <a:pt x="81" y="522"/>
                  </a:lnTo>
                  <a:lnTo>
                    <a:pt x="117" y="467"/>
                  </a:lnTo>
                  <a:lnTo>
                    <a:pt x="160" y="414"/>
                  </a:lnTo>
                  <a:lnTo>
                    <a:pt x="207" y="361"/>
                  </a:lnTo>
                  <a:lnTo>
                    <a:pt x="260" y="310"/>
                  </a:lnTo>
                  <a:lnTo>
                    <a:pt x="315" y="261"/>
                  </a:lnTo>
                  <a:lnTo>
                    <a:pt x="377" y="216"/>
                  </a:lnTo>
                  <a:lnTo>
                    <a:pt x="441" y="174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88"/>
          <p:cNvGrpSpPr>
            <a:grpSpLocks noChangeAspect="1"/>
          </p:cNvGrpSpPr>
          <p:nvPr/>
        </p:nvGrpSpPr>
        <p:grpSpPr bwMode="auto">
          <a:xfrm>
            <a:off x="6043613" y="1384300"/>
            <a:ext cx="1905000" cy="996950"/>
            <a:chOff x="272" y="1372"/>
            <a:chExt cx="1831" cy="958"/>
          </a:xfrm>
        </p:grpSpPr>
        <p:sp>
          <p:nvSpPr>
            <p:cNvPr id="76853" name="Rectangle 89"/>
            <p:cNvSpPr>
              <a:spLocks noChangeAspect="1" noChangeArrowheads="1"/>
            </p:cNvSpPr>
            <p:nvPr/>
          </p:nvSpPr>
          <p:spPr bwMode="auto">
            <a:xfrm>
              <a:off x="1165" y="1380"/>
              <a:ext cx="10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4</a:t>
              </a:r>
              <a:endParaRPr lang="en-US" altLang="en-US" sz="1600"/>
            </a:p>
          </p:txBody>
        </p:sp>
        <p:sp>
          <p:nvSpPr>
            <p:cNvPr id="76854" name="Freeform 90"/>
            <p:cNvSpPr>
              <a:spLocks noChangeAspect="1"/>
            </p:cNvSpPr>
            <p:nvPr/>
          </p:nvSpPr>
          <p:spPr bwMode="auto">
            <a:xfrm>
              <a:off x="272" y="1372"/>
              <a:ext cx="1831" cy="958"/>
            </a:xfrm>
            <a:custGeom>
              <a:avLst/>
              <a:gdLst>
                <a:gd name="T0" fmla="*/ 906 w 1831"/>
                <a:gd name="T1" fmla="*/ 25 h 958"/>
                <a:gd name="T2" fmla="*/ 1081 w 1831"/>
                <a:gd name="T3" fmla="*/ 4 h 958"/>
                <a:gd name="T4" fmla="*/ 1246 w 1831"/>
                <a:gd name="T5" fmla="*/ 0 h 958"/>
                <a:gd name="T6" fmla="*/ 1404 w 1831"/>
                <a:gd name="T7" fmla="*/ 13 h 958"/>
                <a:gd name="T8" fmla="*/ 1542 w 1831"/>
                <a:gd name="T9" fmla="*/ 42 h 958"/>
                <a:gd name="T10" fmla="*/ 1657 w 1831"/>
                <a:gd name="T11" fmla="*/ 87 h 958"/>
                <a:gd name="T12" fmla="*/ 1744 w 1831"/>
                <a:gd name="T13" fmla="*/ 146 h 958"/>
                <a:gd name="T14" fmla="*/ 1803 w 1831"/>
                <a:gd name="T15" fmla="*/ 218 h 958"/>
                <a:gd name="T16" fmla="*/ 1829 w 1831"/>
                <a:gd name="T17" fmla="*/ 299 h 958"/>
                <a:gd name="T18" fmla="*/ 1823 w 1831"/>
                <a:gd name="T19" fmla="*/ 388 h 958"/>
                <a:gd name="T20" fmla="*/ 1784 w 1831"/>
                <a:gd name="T21" fmla="*/ 477 h 958"/>
                <a:gd name="T22" fmla="*/ 1714 w 1831"/>
                <a:gd name="T23" fmla="*/ 568 h 958"/>
                <a:gd name="T24" fmla="*/ 1614 w 1831"/>
                <a:gd name="T25" fmla="*/ 657 h 958"/>
                <a:gd name="T26" fmla="*/ 1489 w 1831"/>
                <a:gd name="T27" fmla="*/ 738 h 958"/>
                <a:gd name="T28" fmla="*/ 1344 w 1831"/>
                <a:gd name="T29" fmla="*/ 810 h 958"/>
                <a:gd name="T30" fmla="*/ 1183 w 1831"/>
                <a:gd name="T31" fmla="*/ 869 h 958"/>
                <a:gd name="T32" fmla="*/ 1010 w 1831"/>
                <a:gd name="T33" fmla="*/ 914 h 958"/>
                <a:gd name="T34" fmla="*/ 838 w 1831"/>
                <a:gd name="T35" fmla="*/ 946 h 958"/>
                <a:gd name="T36" fmla="*/ 666 w 1831"/>
                <a:gd name="T37" fmla="*/ 958 h 958"/>
                <a:gd name="T38" fmla="*/ 504 w 1831"/>
                <a:gd name="T39" fmla="*/ 954 h 958"/>
                <a:gd name="T40" fmla="*/ 356 w 1831"/>
                <a:gd name="T41" fmla="*/ 933 h 958"/>
                <a:gd name="T42" fmla="*/ 228 w 1831"/>
                <a:gd name="T43" fmla="*/ 895 h 958"/>
                <a:gd name="T44" fmla="*/ 126 w 1831"/>
                <a:gd name="T45" fmla="*/ 842 h 958"/>
                <a:gd name="T46" fmla="*/ 51 w 1831"/>
                <a:gd name="T47" fmla="*/ 776 h 958"/>
                <a:gd name="T48" fmla="*/ 9 w 1831"/>
                <a:gd name="T49" fmla="*/ 700 h 958"/>
                <a:gd name="T50" fmla="*/ 0 w 1831"/>
                <a:gd name="T51" fmla="*/ 615 h 958"/>
                <a:gd name="T52" fmla="*/ 22 w 1831"/>
                <a:gd name="T53" fmla="*/ 524 h 958"/>
                <a:gd name="T54" fmla="*/ 77 w 1831"/>
                <a:gd name="T55" fmla="*/ 432 h 958"/>
                <a:gd name="T56" fmla="*/ 164 w 1831"/>
                <a:gd name="T57" fmla="*/ 343 h 958"/>
                <a:gd name="T58" fmla="*/ 277 w 1831"/>
                <a:gd name="T59" fmla="*/ 259 h 958"/>
                <a:gd name="T60" fmla="*/ 413 w 1831"/>
                <a:gd name="T61" fmla="*/ 182 h 958"/>
                <a:gd name="T62" fmla="*/ 566 w 1831"/>
                <a:gd name="T63" fmla="*/ 116 h 958"/>
                <a:gd name="T64" fmla="*/ 732 w 1831"/>
                <a:gd name="T65" fmla="*/ 63 h 9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31"/>
                <a:gd name="T100" fmla="*/ 0 h 958"/>
                <a:gd name="T101" fmla="*/ 1831 w 1831"/>
                <a:gd name="T102" fmla="*/ 958 h 95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31" h="958">
                  <a:moveTo>
                    <a:pt x="819" y="42"/>
                  </a:moveTo>
                  <a:lnTo>
                    <a:pt x="906" y="25"/>
                  </a:lnTo>
                  <a:lnTo>
                    <a:pt x="993" y="13"/>
                  </a:lnTo>
                  <a:lnTo>
                    <a:pt x="1081" y="4"/>
                  </a:lnTo>
                  <a:lnTo>
                    <a:pt x="1166" y="0"/>
                  </a:lnTo>
                  <a:lnTo>
                    <a:pt x="1246" y="0"/>
                  </a:lnTo>
                  <a:lnTo>
                    <a:pt x="1327" y="4"/>
                  </a:lnTo>
                  <a:lnTo>
                    <a:pt x="1404" y="13"/>
                  </a:lnTo>
                  <a:lnTo>
                    <a:pt x="1474" y="25"/>
                  </a:lnTo>
                  <a:lnTo>
                    <a:pt x="1542" y="42"/>
                  </a:lnTo>
                  <a:lnTo>
                    <a:pt x="1601" y="63"/>
                  </a:lnTo>
                  <a:lnTo>
                    <a:pt x="1657" y="87"/>
                  </a:lnTo>
                  <a:lnTo>
                    <a:pt x="1704" y="116"/>
                  </a:lnTo>
                  <a:lnTo>
                    <a:pt x="1744" y="146"/>
                  </a:lnTo>
                  <a:lnTo>
                    <a:pt x="1778" y="182"/>
                  </a:lnTo>
                  <a:lnTo>
                    <a:pt x="1803" y="218"/>
                  </a:lnTo>
                  <a:lnTo>
                    <a:pt x="1820" y="259"/>
                  </a:lnTo>
                  <a:lnTo>
                    <a:pt x="1829" y="299"/>
                  </a:lnTo>
                  <a:lnTo>
                    <a:pt x="1831" y="343"/>
                  </a:lnTo>
                  <a:lnTo>
                    <a:pt x="1823" y="388"/>
                  </a:lnTo>
                  <a:lnTo>
                    <a:pt x="1808" y="432"/>
                  </a:lnTo>
                  <a:lnTo>
                    <a:pt x="1784" y="477"/>
                  </a:lnTo>
                  <a:lnTo>
                    <a:pt x="1752" y="524"/>
                  </a:lnTo>
                  <a:lnTo>
                    <a:pt x="1714" y="568"/>
                  </a:lnTo>
                  <a:lnTo>
                    <a:pt x="1667" y="613"/>
                  </a:lnTo>
                  <a:lnTo>
                    <a:pt x="1614" y="657"/>
                  </a:lnTo>
                  <a:lnTo>
                    <a:pt x="1555" y="698"/>
                  </a:lnTo>
                  <a:lnTo>
                    <a:pt x="1489" y="738"/>
                  </a:lnTo>
                  <a:lnTo>
                    <a:pt x="1419" y="774"/>
                  </a:lnTo>
                  <a:lnTo>
                    <a:pt x="1344" y="810"/>
                  </a:lnTo>
                  <a:lnTo>
                    <a:pt x="1263" y="842"/>
                  </a:lnTo>
                  <a:lnTo>
                    <a:pt x="1183" y="869"/>
                  </a:lnTo>
                  <a:lnTo>
                    <a:pt x="1098" y="895"/>
                  </a:lnTo>
                  <a:lnTo>
                    <a:pt x="1010" y="914"/>
                  </a:lnTo>
                  <a:lnTo>
                    <a:pt x="925" y="931"/>
                  </a:lnTo>
                  <a:lnTo>
                    <a:pt x="838" y="946"/>
                  </a:lnTo>
                  <a:lnTo>
                    <a:pt x="751" y="954"/>
                  </a:lnTo>
                  <a:lnTo>
                    <a:pt x="666" y="958"/>
                  </a:lnTo>
                  <a:lnTo>
                    <a:pt x="583" y="958"/>
                  </a:lnTo>
                  <a:lnTo>
                    <a:pt x="504" y="954"/>
                  </a:lnTo>
                  <a:lnTo>
                    <a:pt x="428" y="946"/>
                  </a:lnTo>
                  <a:lnTo>
                    <a:pt x="356" y="933"/>
                  </a:lnTo>
                  <a:lnTo>
                    <a:pt x="290" y="916"/>
                  </a:lnTo>
                  <a:lnTo>
                    <a:pt x="228" y="895"/>
                  </a:lnTo>
                  <a:lnTo>
                    <a:pt x="175" y="869"/>
                  </a:lnTo>
                  <a:lnTo>
                    <a:pt x="126" y="842"/>
                  </a:lnTo>
                  <a:lnTo>
                    <a:pt x="86" y="810"/>
                  </a:lnTo>
                  <a:lnTo>
                    <a:pt x="51" y="776"/>
                  </a:lnTo>
                  <a:lnTo>
                    <a:pt x="26" y="738"/>
                  </a:lnTo>
                  <a:lnTo>
                    <a:pt x="9" y="700"/>
                  </a:lnTo>
                  <a:lnTo>
                    <a:pt x="0" y="657"/>
                  </a:lnTo>
                  <a:lnTo>
                    <a:pt x="0" y="615"/>
                  </a:lnTo>
                  <a:lnTo>
                    <a:pt x="7" y="570"/>
                  </a:lnTo>
                  <a:lnTo>
                    <a:pt x="22" y="524"/>
                  </a:lnTo>
                  <a:lnTo>
                    <a:pt x="47" y="479"/>
                  </a:lnTo>
                  <a:lnTo>
                    <a:pt x="77" y="432"/>
                  </a:lnTo>
                  <a:lnTo>
                    <a:pt x="117" y="388"/>
                  </a:lnTo>
                  <a:lnTo>
                    <a:pt x="164" y="343"/>
                  </a:lnTo>
                  <a:lnTo>
                    <a:pt x="217" y="301"/>
                  </a:lnTo>
                  <a:lnTo>
                    <a:pt x="277" y="259"/>
                  </a:lnTo>
                  <a:lnTo>
                    <a:pt x="341" y="220"/>
                  </a:lnTo>
                  <a:lnTo>
                    <a:pt x="413" y="182"/>
                  </a:lnTo>
                  <a:lnTo>
                    <a:pt x="487" y="148"/>
                  </a:lnTo>
                  <a:lnTo>
                    <a:pt x="566" y="116"/>
                  </a:lnTo>
                  <a:lnTo>
                    <a:pt x="649" y="89"/>
                  </a:lnTo>
                  <a:lnTo>
                    <a:pt x="732" y="63"/>
                  </a:lnTo>
                  <a:lnTo>
                    <a:pt x="819" y="4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825" name="Group 91"/>
          <p:cNvGrpSpPr>
            <a:grpSpLocks noChangeAspect="1"/>
          </p:cNvGrpSpPr>
          <p:nvPr/>
        </p:nvGrpSpPr>
        <p:grpSpPr bwMode="auto">
          <a:xfrm>
            <a:off x="1009650" y="1362075"/>
            <a:ext cx="1990725" cy="1806575"/>
            <a:chOff x="471" y="1117"/>
            <a:chExt cx="1935" cy="1755"/>
          </a:xfrm>
        </p:grpSpPr>
        <p:sp>
          <p:nvSpPr>
            <p:cNvPr id="76841" name="Freeform 92"/>
            <p:cNvSpPr>
              <a:spLocks noChangeAspect="1"/>
            </p:cNvSpPr>
            <p:nvPr/>
          </p:nvSpPr>
          <p:spPr bwMode="auto">
            <a:xfrm>
              <a:off x="1072" y="1810"/>
              <a:ext cx="89" cy="87"/>
            </a:xfrm>
            <a:custGeom>
              <a:avLst/>
              <a:gdLst>
                <a:gd name="T0" fmla="*/ 0 w 89"/>
                <a:gd name="T1" fmla="*/ 43 h 87"/>
                <a:gd name="T2" fmla="*/ 4 w 89"/>
                <a:gd name="T3" fmla="*/ 26 h 87"/>
                <a:gd name="T4" fmla="*/ 13 w 89"/>
                <a:gd name="T5" fmla="*/ 11 h 87"/>
                <a:gd name="T6" fmla="*/ 28 w 89"/>
                <a:gd name="T7" fmla="*/ 2 h 87"/>
                <a:gd name="T8" fmla="*/ 43 w 89"/>
                <a:gd name="T9" fmla="*/ 0 h 87"/>
                <a:gd name="T10" fmla="*/ 61 w 89"/>
                <a:gd name="T11" fmla="*/ 2 h 87"/>
                <a:gd name="T12" fmla="*/ 76 w 89"/>
                <a:gd name="T13" fmla="*/ 11 h 87"/>
                <a:gd name="T14" fmla="*/ 84 w 89"/>
                <a:gd name="T15" fmla="*/ 26 h 87"/>
                <a:gd name="T16" fmla="*/ 89 w 89"/>
                <a:gd name="T17" fmla="*/ 43 h 87"/>
                <a:gd name="T18" fmla="*/ 84 w 89"/>
                <a:gd name="T19" fmla="*/ 61 h 87"/>
                <a:gd name="T20" fmla="*/ 76 w 89"/>
                <a:gd name="T21" fmla="*/ 74 h 87"/>
                <a:gd name="T22" fmla="*/ 61 w 89"/>
                <a:gd name="T23" fmla="*/ 84 h 87"/>
                <a:gd name="T24" fmla="*/ 43 w 89"/>
                <a:gd name="T25" fmla="*/ 87 h 87"/>
                <a:gd name="T26" fmla="*/ 28 w 89"/>
                <a:gd name="T27" fmla="*/ 84 h 87"/>
                <a:gd name="T28" fmla="*/ 13 w 89"/>
                <a:gd name="T29" fmla="*/ 74 h 87"/>
                <a:gd name="T30" fmla="*/ 4 w 89"/>
                <a:gd name="T31" fmla="*/ 61 h 87"/>
                <a:gd name="T32" fmla="*/ 0 w 89"/>
                <a:gd name="T33" fmla="*/ 43 h 8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7"/>
                <a:gd name="T53" fmla="*/ 89 w 89"/>
                <a:gd name="T54" fmla="*/ 87 h 8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7">
                  <a:moveTo>
                    <a:pt x="0" y="43"/>
                  </a:moveTo>
                  <a:lnTo>
                    <a:pt x="4" y="26"/>
                  </a:lnTo>
                  <a:lnTo>
                    <a:pt x="13" y="11"/>
                  </a:lnTo>
                  <a:lnTo>
                    <a:pt x="28" y="2"/>
                  </a:lnTo>
                  <a:lnTo>
                    <a:pt x="43" y="0"/>
                  </a:lnTo>
                  <a:lnTo>
                    <a:pt x="61" y="2"/>
                  </a:lnTo>
                  <a:lnTo>
                    <a:pt x="76" y="11"/>
                  </a:lnTo>
                  <a:lnTo>
                    <a:pt x="84" y="26"/>
                  </a:lnTo>
                  <a:lnTo>
                    <a:pt x="89" y="43"/>
                  </a:lnTo>
                  <a:lnTo>
                    <a:pt x="84" y="61"/>
                  </a:lnTo>
                  <a:lnTo>
                    <a:pt x="76" y="74"/>
                  </a:lnTo>
                  <a:lnTo>
                    <a:pt x="61" y="84"/>
                  </a:lnTo>
                  <a:lnTo>
                    <a:pt x="43" y="87"/>
                  </a:lnTo>
                  <a:lnTo>
                    <a:pt x="28" y="84"/>
                  </a:lnTo>
                  <a:lnTo>
                    <a:pt x="13" y="74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2" name="Freeform 93"/>
            <p:cNvSpPr>
              <a:spLocks noChangeAspect="1"/>
            </p:cNvSpPr>
            <p:nvPr/>
          </p:nvSpPr>
          <p:spPr bwMode="auto">
            <a:xfrm>
              <a:off x="1894" y="1169"/>
              <a:ext cx="89" cy="86"/>
            </a:xfrm>
            <a:custGeom>
              <a:avLst/>
              <a:gdLst>
                <a:gd name="T0" fmla="*/ 0 w 89"/>
                <a:gd name="T1" fmla="*/ 43 h 86"/>
                <a:gd name="T2" fmla="*/ 4 w 89"/>
                <a:gd name="T3" fmla="*/ 26 h 86"/>
                <a:gd name="T4" fmla="*/ 13 w 89"/>
                <a:gd name="T5" fmla="*/ 13 h 86"/>
                <a:gd name="T6" fmla="*/ 28 w 89"/>
                <a:gd name="T7" fmla="*/ 2 h 86"/>
                <a:gd name="T8" fmla="*/ 45 w 89"/>
                <a:gd name="T9" fmla="*/ 0 h 86"/>
                <a:gd name="T10" fmla="*/ 61 w 89"/>
                <a:gd name="T11" fmla="*/ 2 h 86"/>
                <a:gd name="T12" fmla="*/ 76 w 89"/>
                <a:gd name="T13" fmla="*/ 13 h 86"/>
                <a:gd name="T14" fmla="*/ 84 w 89"/>
                <a:gd name="T15" fmla="*/ 26 h 86"/>
                <a:gd name="T16" fmla="*/ 89 w 89"/>
                <a:gd name="T17" fmla="*/ 43 h 86"/>
                <a:gd name="T18" fmla="*/ 84 w 89"/>
                <a:gd name="T19" fmla="*/ 60 h 86"/>
                <a:gd name="T20" fmla="*/ 76 w 89"/>
                <a:gd name="T21" fmla="*/ 73 h 86"/>
                <a:gd name="T22" fmla="*/ 61 w 89"/>
                <a:gd name="T23" fmla="*/ 84 h 86"/>
                <a:gd name="T24" fmla="*/ 45 w 89"/>
                <a:gd name="T25" fmla="*/ 86 h 86"/>
                <a:gd name="T26" fmla="*/ 28 w 89"/>
                <a:gd name="T27" fmla="*/ 84 h 86"/>
                <a:gd name="T28" fmla="*/ 13 w 89"/>
                <a:gd name="T29" fmla="*/ 73 h 86"/>
                <a:gd name="T30" fmla="*/ 4 w 89"/>
                <a:gd name="T31" fmla="*/ 60 h 86"/>
                <a:gd name="T32" fmla="*/ 0 w 89"/>
                <a:gd name="T33" fmla="*/ 43 h 8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6"/>
                <a:gd name="T53" fmla="*/ 89 w 89"/>
                <a:gd name="T54" fmla="*/ 86 h 8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6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1" y="2"/>
                  </a:lnTo>
                  <a:lnTo>
                    <a:pt x="76" y="13"/>
                  </a:lnTo>
                  <a:lnTo>
                    <a:pt x="84" y="26"/>
                  </a:lnTo>
                  <a:lnTo>
                    <a:pt x="89" y="43"/>
                  </a:lnTo>
                  <a:lnTo>
                    <a:pt x="84" y="60"/>
                  </a:lnTo>
                  <a:lnTo>
                    <a:pt x="76" y="73"/>
                  </a:lnTo>
                  <a:lnTo>
                    <a:pt x="61" y="84"/>
                  </a:lnTo>
                  <a:lnTo>
                    <a:pt x="45" y="86"/>
                  </a:lnTo>
                  <a:lnTo>
                    <a:pt x="28" y="84"/>
                  </a:lnTo>
                  <a:lnTo>
                    <a:pt x="13" y="73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3" name="Freeform 94"/>
            <p:cNvSpPr>
              <a:spLocks noChangeAspect="1"/>
            </p:cNvSpPr>
            <p:nvPr/>
          </p:nvSpPr>
          <p:spPr bwMode="auto">
            <a:xfrm>
              <a:off x="1295" y="2683"/>
              <a:ext cx="89" cy="88"/>
            </a:xfrm>
            <a:custGeom>
              <a:avLst/>
              <a:gdLst>
                <a:gd name="T0" fmla="*/ 0 w 89"/>
                <a:gd name="T1" fmla="*/ 45 h 88"/>
                <a:gd name="T2" fmla="*/ 4 w 89"/>
                <a:gd name="T3" fmla="*/ 28 h 88"/>
                <a:gd name="T4" fmla="*/ 13 w 89"/>
                <a:gd name="T5" fmla="*/ 12 h 88"/>
                <a:gd name="T6" fmla="*/ 28 w 89"/>
                <a:gd name="T7" fmla="*/ 4 h 88"/>
                <a:gd name="T8" fmla="*/ 45 w 89"/>
                <a:gd name="T9" fmla="*/ 0 h 88"/>
                <a:gd name="T10" fmla="*/ 60 w 89"/>
                <a:gd name="T11" fmla="*/ 4 h 88"/>
                <a:gd name="T12" fmla="*/ 76 w 89"/>
                <a:gd name="T13" fmla="*/ 12 h 88"/>
                <a:gd name="T14" fmla="*/ 86 w 89"/>
                <a:gd name="T15" fmla="*/ 28 h 88"/>
                <a:gd name="T16" fmla="*/ 89 w 89"/>
                <a:gd name="T17" fmla="*/ 45 h 88"/>
                <a:gd name="T18" fmla="*/ 86 w 89"/>
                <a:gd name="T19" fmla="*/ 62 h 88"/>
                <a:gd name="T20" fmla="*/ 76 w 89"/>
                <a:gd name="T21" fmla="*/ 75 h 88"/>
                <a:gd name="T22" fmla="*/ 60 w 89"/>
                <a:gd name="T23" fmla="*/ 86 h 88"/>
                <a:gd name="T24" fmla="*/ 45 w 89"/>
                <a:gd name="T25" fmla="*/ 88 h 88"/>
                <a:gd name="T26" fmla="*/ 28 w 89"/>
                <a:gd name="T27" fmla="*/ 86 h 88"/>
                <a:gd name="T28" fmla="*/ 13 w 89"/>
                <a:gd name="T29" fmla="*/ 75 h 88"/>
                <a:gd name="T30" fmla="*/ 4 w 89"/>
                <a:gd name="T31" fmla="*/ 62 h 88"/>
                <a:gd name="T32" fmla="*/ 0 w 89"/>
                <a:gd name="T33" fmla="*/ 45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8"/>
                <a:gd name="T53" fmla="*/ 89 w 89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8">
                  <a:moveTo>
                    <a:pt x="0" y="45"/>
                  </a:moveTo>
                  <a:lnTo>
                    <a:pt x="4" y="28"/>
                  </a:lnTo>
                  <a:lnTo>
                    <a:pt x="13" y="12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0" y="4"/>
                  </a:lnTo>
                  <a:lnTo>
                    <a:pt x="76" y="12"/>
                  </a:lnTo>
                  <a:lnTo>
                    <a:pt x="86" y="28"/>
                  </a:lnTo>
                  <a:lnTo>
                    <a:pt x="89" y="45"/>
                  </a:lnTo>
                  <a:lnTo>
                    <a:pt x="86" y="62"/>
                  </a:lnTo>
                  <a:lnTo>
                    <a:pt x="76" y="75"/>
                  </a:lnTo>
                  <a:lnTo>
                    <a:pt x="60" y="86"/>
                  </a:lnTo>
                  <a:lnTo>
                    <a:pt x="45" y="88"/>
                  </a:lnTo>
                  <a:lnTo>
                    <a:pt x="28" y="86"/>
                  </a:lnTo>
                  <a:lnTo>
                    <a:pt x="13" y="75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4" name="Freeform 95"/>
            <p:cNvSpPr>
              <a:spLocks noChangeAspect="1"/>
            </p:cNvSpPr>
            <p:nvPr/>
          </p:nvSpPr>
          <p:spPr bwMode="auto">
            <a:xfrm>
              <a:off x="471" y="1683"/>
              <a:ext cx="88" cy="88"/>
            </a:xfrm>
            <a:custGeom>
              <a:avLst/>
              <a:gdLst>
                <a:gd name="T0" fmla="*/ 0 w 88"/>
                <a:gd name="T1" fmla="*/ 45 h 88"/>
                <a:gd name="T2" fmla="*/ 4 w 88"/>
                <a:gd name="T3" fmla="*/ 28 h 88"/>
                <a:gd name="T4" fmla="*/ 13 w 88"/>
                <a:gd name="T5" fmla="*/ 13 h 88"/>
                <a:gd name="T6" fmla="*/ 28 w 88"/>
                <a:gd name="T7" fmla="*/ 4 h 88"/>
                <a:gd name="T8" fmla="*/ 45 w 88"/>
                <a:gd name="T9" fmla="*/ 0 h 88"/>
                <a:gd name="T10" fmla="*/ 60 w 88"/>
                <a:gd name="T11" fmla="*/ 4 h 88"/>
                <a:gd name="T12" fmla="*/ 75 w 88"/>
                <a:gd name="T13" fmla="*/ 13 h 88"/>
                <a:gd name="T14" fmla="*/ 84 w 88"/>
                <a:gd name="T15" fmla="*/ 28 h 88"/>
                <a:gd name="T16" fmla="*/ 88 w 88"/>
                <a:gd name="T17" fmla="*/ 45 h 88"/>
                <a:gd name="T18" fmla="*/ 84 w 88"/>
                <a:gd name="T19" fmla="*/ 60 h 88"/>
                <a:gd name="T20" fmla="*/ 75 w 88"/>
                <a:gd name="T21" fmla="*/ 75 h 88"/>
                <a:gd name="T22" fmla="*/ 60 w 88"/>
                <a:gd name="T23" fmla="*/ 86 h 88"/>
                <a:gd name="T24" fmla="*/ 45 w 88"/>
                <a:gd name="T25" fmla="*/ 88 h 88"/>
                <a:gd name="T26" fmla="*/ 28 w 88"/>
                <a:gd name="T27" fmla="*/ 86 h 88"/>
                <a:gd name="T28" fmla="*/ 13 w 88"/>
                <a:gd name="T29" fmla="*/ 75 h 88"/>
                <a:gd name="T30" fmla="*/ 4 w 88"/>
                <a:gd name="T31" fmla="*/ 60 h 88"/>
                <a:gd name="T32" fmla="*/ 0 w 88"/>
                <a:gd name="T33" fmla="*/ 45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8"/>
                <a:gd name="T52" fmla="*/ 0 h 88"/>
                <a:gd name="T53" fmla="*/ 88 w 88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8" h="88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0" y="4"/>
                  </a:lnTo>
                  <a:lnTo>
                    <a:pt x="75" y="13"/>
                  </a:lnTo>
                  <a:lnTo>
                    <a:pt x="84" y="28"/>
                  </a:lnTo>
                  <a:lnTo>
                    <a:pt x="88" y="45"/>
                  </a:lnTo>
                  <a:lnTo>
                    <a:pt x="84" y="60"/>
                  </a:lnTo>
                  <a:lnTo>
                    <a:pt x="75" y="75"/>
                  </a:lnTo>
                  <a:lnTo>
                    <a:pt x="60" y="86"/>
                  </a:lnTo>
                  <a:lnTo>
                    <a:pt x="45" y="88"/>
                  </a:lnTo>
                  <a:lnTo>
                    <a:pt x="28" y="86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5" name="Freeform 96"/>
            <p:cNvSpPr>
              <a:spLocks noChangeAspect="1"/>
            </p:cNvSpPr>
            <p:nvPr/>
          </p:nvSpPr>
          <p:spPr bwMode="auto">
            <a:xfrm>
              <a:off x="1652" y="2117"/>
              <a:ext cx="88" cy="88"/>
            </a:xfrm>
            <a:custGeom>
              <a:avLst/>
              <a:gdLst>
                <a:gd name="T0" fmla="*/ 0 w 88"/>
                <a:gd name="T1" fmla="*/ 45 h 88"/>
                <a:gd name="T2" fmla="*/ 2 w 88"/>
                <a:gd name="T3" fmla="*/ 28 h 88"/>
                <a:gd name="T4" fmla="*/ 13 w 88"/>
                <a:gd name="T5" fmla="*/ 13 h 88"/>
                <a:gd name="T6" fmla="*/ 26 w 88"/>
                <a:gd name="T7" fmla="*/ 4 h 88"/>
                <a:gd name="T8" fmla="*/ 43 w 88"/>
                <a:gd name="T9" fmla="*/ 0 h 88"/>
                <a:gd name="T10" fmla="*/ 60 w 88"/>
                <a:gd name="T11" fmla="*/ 4 h 88"/>
                <a:gd name="T12" fmla="*/ 75 w 88"/>
                <a:gd name="T13" fmla="*/ 13 h 88"/>
                <a:gd name="T14" fmla="*/ 84 w 88"/>
                <a:gd name="T15" fmla="*/ 28 h 88"/>
                <a:gd name="T16" fmla="*/ 88 w 88"/>
                <a:gd name="T17" fmla="*/ 45 h 88"/>
                <a:gd name="T18" fmla="*/ 84 w 88"/>
                <a:gd name="T19" fmla="*/ 62 h 88"/>
                <a:gd name="T20" fmla="*/ 75 w 88"/>
                <a:gd name="T21" fmla="*/ 75 h 88"/>
                <a:gd name="T22" fmla="*/ 60 w 88"/>
                <a:gd name="T23" fmla="*/ 86 h 88"/>
                <a:gd name="T24" fmla="*/ 43 w 88"/>
                <a:gd name="T25" fmla="*/ 88 h 88"/>
                <a:gd name="T26" fmla="*/ 26 w 88"/>
                <a:gd name="T27" fmla="*/ 86 h 88"/>
                <a:gd name="T28" fmla="*/ 13 w 88"/>
                <a:gd name="T29" fmla="*/ 75 h 88"/>
                <a:gd name="T30" fmla="*/ 2 w 88"/>
                <a:gd name="T31" fmla="*/ 62 h 88"/>
                <a:gd name="T32" fmla="*/ 0 w 88"/>
                <a:gd name="T33" fmla="*/ 45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8"/>
                <a:gd name="T52" fmla="*/ 0 h 88"/>
                <a:gd name="T53" fmla="*/ 88 w 88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8" h="88">
                  <a:moveTo>
                    <a:pt x="0" y="45"/>
                  </a:moveTo>
                  <a:lnTo>
                    <a:pt x="2" y="28"/>
                  </a:lnTo>
                  <a:lnTo>
                    <a:pt x="13" y="13"/>
                  </a:lnTo>
                  <a:lnTo>
                    <a:pt x="26" y="4"/>
                  </a:lnTo>
                  <a:lnTo>
                    <a:pt x="43" y="0"/>
                  </a:lnTo>
                  <a:lnTo>
                    <a:pt x="60" y="4"/>
                  </a:lnTo>
                  <a:lnTo>
                    <a:pt x="75" y="13"/>
                  </a:lnTo>
                  <a:lnTo>
                    <a:pt x="84" y="28"/>
                  </a:lnTo>
                  <a:lnTo>
                    <a:pt x="88" y="45"/>
                  </a:lnTo>
                  <a:lnTo>
                    <a:pt x="84" y="62"/>
                  </a:lnTo>
                  <a:lnTo>
                    <a:pt x="75" y="75"/>
                  </a:lnTo>
                  <a:lnTo>
                    <a:pt x="60" y="86"/>
                  </a:lnTo>
                  <a:lnTo>
                    <a:pt x="43" y="88"/>
                  </a:lnTo>
                  <a:lnTo>
                    <a:pt x="26" y="86"/>
                  </a:lnTo>
                  <a:lnTo>
                    <a:pt x="13" y="75"/>
                  </a:lnTo>
                  <a:lnTo>
                    <a:pt x="2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6" name="Freeform 97"/>
            <p:cNvSpPr>
              <a:spLocks noChangeAspect="1"/>
            </p:cNvSpPr>
            <p:nvPr/>
          </p:nvSpPr>
          <p:spPr bwMode="auto">
            <a:xfrm>
              <a:off x="2134" y="2177"/>
              <a:ext cx="89" cy="89"/>
            </a:xfrm>
            <a:custGeom>
              <a:avLst/>
              <a:gdLst>
                <a:gd name="T0" fmla="*/ 0 w 89"/>
                <a:gd name="T1" fmla="*/ 43 h 89"/>
                <a:gd name="T2" fmla="*/ 4 w 89"/>
                <a:gd name="T3" fmla="*/ 26 h 89"/>
                <a:gd name="T4" fmla="*/ 13 w 89"/>
                <a:gd name="T5" fmla="*/ 13 h 89"/>
                <a:gd name="T6" fmla="*/ 28 w 89"/>
                <a:gd name="T7" fmla="*/ 2 h 89"/>
                <a:gd name="T8" fmla="*/ 46 w 89"/>
                <a:gd name="T9" fmla="*/ 0 h 89"/>
                <a:gd name="T10" fmla="*/ 63 w 89"/>
                <a:gd name="T11" fmla="*/ 2 h 89"/>
                <a:gd name="T12" fmla="*/ 76 w 89"/>
                <a:gd name="T13" fmla="*/ 13 h 89"/>
                <a:gd name="T14" fmla="*/ 87 w 89"/>
                <a:gd name="T15" fmla="*/ 26 h 89"/>
                <a:gd name="T16" fmla="*/ 89 w 89"/>
                <a:gd name="T17" fmla="*/ 43 h 89"/>
                <a:gd name="T18" fmla="*/ 87 w 89"/>
                <a:gd name="T19" fmla="*/ 61 h 89"/>
                <a:gd name="T20" fmla="*/ 76 w 89"/>
                <a:gd name="T21" fmla="*/ 76 h 89"/>
                <a:gd name="T22" fmla="*/ 63 w 89"/>
                <a:gd name="T23" fmla="*/ 84 h 89"/>
                <a:gd name="T24" fmla="*/ 46 w 89"/>
                <a:gd name="T25" fmla="*/ 89 h 89"/>
                <a:gd name="T26" fmla="*/ 28 w 89"/>
                <a:gd name="T27" fmla="*/ 84 h 89"/>
                <a:gd name="T28" fmla="*/ 13 w 89"/>
                <a:gd name="T29" fmla="*/ 76 h 89"/>
                <a:gd name="T30" fmla="*/ 4 w 89"/>
                <a:gd name="T31" fmla="*/ 61 h 89"/>
                <a:gd name="T32" fmla="*/ 0 w 89"/>
                <a:gd name="T33" fmla="*/ 43 h 8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9"/>
                <a:gd name="T52" fmla="*/ 0 h 89"/>
                <a:gd name="T53" fmla="*/ 89 w 89"/>
                <a:gd name="T54" fmla="*/ 89 h 8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9" h="89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6" y="0"/>
                  </a:lnTo>
                  <a:lnTo>
                    <a:pt x="63" y="2"/>
                  </a:lnTo>
                  <a:lnTo>
                    <a:pt x="76" y="13"/>
                  </a:lnTo>
                  <a:lnTo>
                    <a:pt x="87" y="26"/>
                  </a:lnTo>
                  <a:lnTo>
                    <a:pt x="89" y="43"/>
                  </a:lnTo>
                  <a:lnTo>
                    <a:pt x="87" y="61"/>
                  </a:lnTo>
                  <a:lnTo>
                    <a:pt x="76" y="76"/>
                  </a:lnTo>
                  <a:lnTo>
                    <a:pt x="63" y="84"/>
                  </a:lnTo>
                  <a:lnTo>
                    <a:pt x="46" y="89"/>
                  </a:lnTo>
                  <a:lnTo>
                    <a:pt x="28" y="84"/>
                  </a:lnTo>
                  <a:lnTo>
                    <a:pt x="13" y="76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47" name="Rectangle 98"/>
            <p:cNvSpPr>
              <a:spLocks noChangeAspect="1" noChangeArrowheads="1"/>
            </p:cNvSpPr>
            <p:nvPr/>
          </p:nvSpPr>
          <p:spPr bwMode="auto">
            <a:xfrm>
              <a:off x="2033" y="1117"/>
              <a:ext cx="98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altLang="en-US" sz="1600"/>
            </a:p>
          </p:txBody>
        </p:sp>
        <p:sp>
          <p:nvSpPr>
            <p:cNvPr id="76848" name="Rectangle 99"/>
            <p:cNvSpPr>
              <a:spLocks noChangeAspect="1" noChangeArrowheads="1"/>
            </p:cNvSpPr>
            <p:nvPr/>
          </p:nvSpPr>
          <p:spPr bwMode="auto">
            <a:xfrm>
              <a:off x="1256" y="1765"/>
              <a:ext cx="9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altLang="en-US" sz="1600"/>
            </a:p>
          </p:txBody>
        </p:sp>
        <p:sp>
          <p:nvSpPr>
            <p:cNvPr id="76849" name="Rectangle 100"/>
            <p:cNvSpPr>
              <a:spLocks noChangeAspect="1" noChangeArrowheads="1"/>
            </p:cNvSpPr>
            <p:nvPr/>
          </p:nvSpPr>
          <p:spPr bwMode="auto">
            <a:xfrm>
              <a:off x="1810" y="2069"/>
              <a:ext cx="9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altLang="en-US" sz="1600"/>
            </a:p>
          </p:txBody>
        </p:sp>
        <p:sp>
          <p:nvSpPr>
            <p:cNvPr id="76850" name="Rectangle 101"/>
            <p:cNvSpPr>
              <a:spLocks noChangeAspect="1" noChangeArrowheads="1"/>
            </p:cNvSpPr>
            <p:nvPr/>
          </p:nvSpPr>
          <p:spPr bwMode="auto">
            <a:xfrm>
              <a:off x="1422" y="2635"/>
              <a:ext cx="98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en-US" altLang="en-US" sz="1600"/>
            </a:p>
          </p:txBody>
        </p:sp>
        <p:sp>
          <p:nvSpPr>
            <p:cNvPr id="76851" name="Rectangle 102"/>
            <p:cNvSpPr>
              <a:spLocks noChangeAspect="1" noChangeArrowheads="1"/>
            </p:cNvSpPr>
            <p:nvPr/>
          </p:nvSpPr>
          <p:spPr bwMode="auto">
            <a:xfrm>
              <a:off x="648" y="1626"/>
              <a:ext cx="9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  <a:endParaRPr lang="en-US" altLang="en-US" sz="1600"/>
            </a:p>
          </p:txBody>
        </p:sp>
        <p:sp>
          <p:nvSpPr>
            <p:cNvPr id="76852" name="Rectangle 103"/>
            <p:cNvSpPr>
              <a:spLocks noChangeAspect="1" noChangeArrowheads="1"/>
            </p:cNvSpPr>
            <p:nvPr/>
          </p:nvSpPr>
          <p:spPr bwMode="auto">
            <a:xfrm>
              <a:off x="2307" y="2126"/>
              <a:ext cx="9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n-US" altLang="en-US" sz="1600"/>
            </a:p>
          </p:txBody>
        </p:sp>
      </p:grpSp>
      <p:grpSp>
        <p:nvGrpSpPr>
          <p:cNvPr id="21" name="Group 104"/>
          <p:cNvGrpSpPr>
            <a:grpSpLocks noChangeAspect="1"/>
          </p:cNvGrpSpPr>
          <p:nvPr/>
        </p:nvGrpSpPr>
        <p:grpSpPr bwMode="auto">
          <a:xfrm>
            <a:off x="2141538" y="2070100"/>
            <a:ext cx="923925" cy="592138"/>
            <a:chOff x="1572" y="1805"/>
            <a:chExt cx="897" cy="575"/>
          </a:xfrm>
        </p:grpSpPr>
        <p:sp>
          <p:nvSpPr>
            <p:cNvPr id="76839" name="Freeform 105"/>
            <p:cNvSpPr>
              <a:spLocks noChangeAspect="1"/>
            </p:cNvSpPr>
            <p:nvPr/>
          </p:nvSpPr>
          <p:spPr bwMode="auto">
            <a:xfrm>
              <a:off x="1572" y="2005"/>
              <a:ext cx="897" cy="375"/>
            </a:xfrm>
            <a:custGeom>
              <a:avLst/>
              <a:gdLst>
                <a:gd name="T0" fmla="*/ 450 w 897"/>
                <a:gd name="T1" fmla="*/ 0 h 375"/>
                <a:gd name="T2" fmla="*/ 510 w 897"/>
                <a:gd name="T3" fmla="*/ 2 h 375"/>
                <a:gd name="T4" fmla="*/ 571 w 897"/>
                <a:gd name="T5" fmla="*/ 6 h 375"/>
                <a:gd name="T6" fmla="*/ 629 w 897"/>
                <a:gd name="T7" fmla="*/ 15 h 375"/>
                <a:gd name="T8" fmla="*/ 683 w 897"/>
                <a:gd name="T9" fmla="*/ 28 h 375"/>
                <a:gd name="T10" fmla="*/ 733 w 897"/>
                <a:gd name="T11" fmla="*/ 43 h 375"/>
                <a:gd name="T12" fmla="*/ 778 w 897"/>
                <a:gd name="T13" fmla="*/ 60 h 375"/>
                <a:gd name="T14" fmla="*/ 817 w 897"/>
                <a:gd name="T15" fmla="*/ 79 h 375"/>
                <a:gd name="T16" fmla="*/ 850 w 897"/>
                <a:gd name="T17" fmla="*/ 101 h 375"/>
                <a:gd name="T18" fmla="*/ 874 w 897"/>
                <a:gd name="T19" fmla="*/ 125 h 375"/>
                <a:gd name="T20" fmla="*/ 891 w 897"/>
                <a:gd name="T21" fmla="*/ 149 h 375"/>
                <a:gd name="T22" fmla="*/ 897 w 897"/>
                <a:gd name="T23" fmla="*/ 174 h 375"/>
                <a:gd name="T24" fmla="*/ 897 w 897"/>
                <a:gd name="T25" fmla="*/ 200 h 375"/>
                <a:gd name="T26" fmla="*/ 891 w 897"/>
                <a:gd name="T27" fmla="*/ 226 h 375"/>
                <a:gd name="T28" fmla="*/ 874 w 897"/>
                <a:gd name="T29" fmla="*/ 250 h 375"/>
                <a:gd name="T30" fmla="*/ 850 w 897"/>
                <a:gd name="T31" fmla="*/ 274 h 375"/>
                <a:gd name="T32" fmla="*/ 817 w 897"/>
                <a:gd name="T33" fmla="*/ 295 h 375"/>
                <a:gd name="T34" fmla="*/ 778 w 897"/>
                <a:gd name="T35" fmla="*/ 315 h 375"/>
                <a:gd name="T36" fmla="*/ 733 w 897"/>
                <a:gd name="T37" fmla="*/ 332 h 375"/>
                <a:gd name="T38" fmla="*/ 683 w 897"/>
                <a:gd name="T39" fmla="*/ 347 h 375"/>
                <a:gd name="T40" fmla="*/ 629 w 897"/>
                <a:gd name="T41" fmla="*/ 360 h 375"/>
                <a:gd name="T42" fmla="*/ 571 w 897"/>
                <a:gd name="T43" fmla="*/ 369 h 375"/>
                <a:gd name="T44" fmla="*/ 510 w 897"/>
                <a:gd name="T45" fmla="*/ 373 h 375"/>
                <a:gd name="T46" fmla="*/ 450 w 897"/>
                <a:gd name="T47" fmla="*/ 375 h 375"/>
                <a:gd name="T48" fmla="*/ 387 w 897"/>
                <a:gd name="T49" fmla="*/ 373 h 375"/>
                <a:gd name="T50" fmla="*/ 329 w 897"/>
                <a:gd name="T51" fmla="*/ 369 h 375"/>
                <a:gd name="T52" fmla="*/ 270 w 897"/>
                <a:gd name="T53" fmla="*/ 360 h 375"/>
                <a:gd name="T54" fmla="*/ 216 w 897"/>
                <a:gd name="T55" fmla="*/ 347 h 375"/>
                <a:gd name="T56" fmla="*/ 164 w 897"/>
                <a:gd name="T57" fmla="*/ 332 h 375"/>
                <a:gd name="T58" fmla="*/ 121 w 897"/>
                <a:gd name="T59" fmla="*/ 315 h 375"/>
                <a:gd name="T60" fmla="*/ 82 w 897"/>
                <a:gd name="T61" fmla="*/ 295 h 375"/>
                <a:gd name="T62" fmla="*/ 49 w 897"/>
                <a:gd name="T63" fmla="*/ 274 h 375"/>
                <a:gd name="T64" fmla="*/ 26 w 897"/>
                <a:gd name="T65" fmla="*/ 250 h 375"/>
                <a:gd name="T66" fmla="*/ 8 w 897"/>
                <a:gd name="T67" fmla="*/ 226 h 375"/>
                <a:gd name="T68" fmla="*/ 0 w 897"/>
                <a:gd name="T69" fmla="*/ 200 h 375"/>
                <a:gd name="T70" fmla="*/ 0 w 897"/>
                <a:gd name="T71" fmla="*/ 174 h 375"/>
                <a:gd name="T72" fmla="*/ 8 w 897"/>
                <a:gd name="T73" fmla="*/ 149 h 375"/>
                <a:gd name="T74" fmla="*/ 26 w 897"/>
                <a:gd name="T75" fmla="*/ 125 h 375"/>
                <a:gd name="T76" fmla="*/ 49 w 897"/>
                <a:gd name="T77" fmla="*/ 101 h 375"/>
                <a:gd name="T78" fmla="*/ 82 w 897"/>
                <a:gd name="T79" fmla="*/ 79 h 375"/>
                <a:gd name="T80" fmla="*/ 121 w 897"/>
                <a:gd name="T81" fmla="*/ 60 h 375"/>
                <a:gd name="T82" fmla="*/ 164 w 897"/>
                <a:gd name="T83" fmla="*/ 43 h 375"/>
                <a:gd name="T84" fmla="*/ 216 w 897"/>
                <a:gd name="T85" fmla="*/ 28 h 375"/>
                <a:gd name="T86" fmla="*/ 270 w 897"/>
                <a:gd name="T87" fmla="*/ 15 h 375"/>
                <a:gd name="T88" fmla="*/ 329 w 897"/>
                <a:gd name="T89" fmla="*/ 6 h 375"/>
                <a:gd name="T90" fmla="*/ 387 w 897"/>
                <a:gd name="T91" fmla="*/ 2 h 375"/>
                <a:gd name="T92" fmla="*/ 450 w 897"/>
                <a:gd name="T93" fmla="*/ 0 h 3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97"/>
                <a:gd name="T142" fmla="*/ 0 h 375"/>
                <a:gd name="T143" fmla="*/ 897 w 897"/>
                <a:gd name="T144" fmla="*/ 375 h 37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97" h="375">
                  <a:moveTo>
                    <a:pt x="450" y="0"/>
                  </a:moveTo>
                  <a:lnTo>
                    <a:pt x="510" y="2"/>
                  </a:lnTo>
                  <a:lnTo>
                    <a:pt x="571" y="6"/>
                  </a:lnTo>
                  <a:lnTo>
                    <a:pt x="629" y="15"/>
                  </a:lnTo>
                  <a:lnTo>
                    <a:pt x="683" y="28"/>
                  </a:lnTo>
                  <a:lnTo>
                    <a:pt x="733" y="43"/>
                  </a:lnTo>
                  <a:lnTo>
                    <a:pt x="778" y="60"/>
                  </a:lnTo>
                  <a:lnTo>
                    <a:pt x="817" y="79"/>
                  </a:lnTo>
                  <a:lnTo>
                    <a:pt x="850" y="101"/>
                  </a:lnTo>
                  <a:lnTo>
                    <a:pt x="874" y="125"/>
                  </a:lnTo>
                  <a:lnTo>
                    <a:pt x="891" y="149"/>
                  </a:lnTo>
                  <a:lnTo>
                    <a:pt x="897" y="174"/>
                  </a:lnTo>
                  <a:lnTo>
                    <a:pt x="897" y="200"/>
                  </a:lnTo>
                  <a:lnTo>
                    <a:pt x="891" y="226"/>
                  </a:lnTo>
                  <a:lnTo>
                    <a:pt x="874" y="250"/>
                  </a:lnTo>
                  <a:lnTo>
                    <a:pt x="850" y="274"/>
                  </a:lnTo>
                  <a:lnTo>
                    <a:pt x="817" y="295"/>
                  </a:lnTo>
                  <a:lnTo>
                    <a:pt x="778" y="315"/>
                  </a:lnTo>
                  <a:lnTo>
                    <a:pt x="733" y="332"/>
                  </a:lnTo>
                  <a:lnTo>
                    <a:pt x="683" y="347"/>
                  </a:lnTo>
                  <a:lnTo>
                    <a:pt x="629" y="360"/>
                  </a:lnTo>
                  <a:lnTo>
                    <a:pt x="571" y="369"/>
                  </a:lnTo>
                  <a:lnTo>
                    <a:pt x="510" y="373"/>
                  </a:lnTo>
                  <a:lnTo>
                    <a:pt x="450" y="375"/>
                  </a:lnTo>
                  <a:lnTo>
                    <a:pt x="387" y="373"/>
                  </a:lnTo>
                  <a:lnTo>
                    <a:pt x="329" y="369"/>
                  </a:lnTo>
                  <a:lnTo>
                    <a:pt x="270" y="360"/>
                  </a:lnTo>
                  <a:lnTo>
                    <a:pt x="216" y="347"/>
                  </a:lnTo>
                  <a:lnTo>
                    <a:pt x="164" y="332"/>
                  </a:lnTo>
                  <a:lnTo>
                    <a:pt x="121" y="315"/>
                  </a:lnTo>
                  <a:lnTo>
                    <a:pt x="82" y="295"/>
                  </a:lnTo>
                  <a:lnTo>
                    <a:pt x="49" y="274"/>
                  </a:lnTo>
                  <a:lnTo>
                    <a:pt x="26" y="250"/>
                  </a:lnTo>
                  <a:lnTo>
                    <a:pt x="8" y="226"/>
                  </a:lnTo>
                  <a:lnTo>
                    <a:pt x="0" y="200"/>
                  </a:lnTo>
                  <a:lnTo>
                    <a:pt x="0" y="174"/>
                  </a:lnTo>
                  <a:lnTo>
                    <a:pt x="8" y="149"/>
                  </a:lnTo>
                  <a:lnTo>
                    <a:pt x="26" y="125"/>
                  </a:lnTo>
                  <a:lnTo>
                    <a:pt x="49" y="101"/>
                  </a:lnTo>
                  <a:lnTo>
                    <a:pt x="82" y="79"/>
                  </a:lnTo>
                  <a:lnTo>
                    <a:pt x="121" y="60"/>
                  </a:lnTo>
                  <a:lnTo>
                    <a:pt x="164" y="43"/>
                  </a:lnTo>
                  <a:lnTo>
                    <a:pt x="216" y="28"/>
                  </a:lnTo>
                  <a:lnTo>
                    <a:pt x="270" y="15"/>
                  </a:lnTo>
                  <a:lnTo>
                    <a:pt x="329" y="6"/>
                  </a:lnTo>
                  <a:lnTo>
                    <a:pt x="387" y="2"/>
                  </a:lnTo>
                  <a:lnTo>
                    <a:pt x="4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40" name="Rectangle 106"/>
            <p:cNvSpPr>
              <a:spLocks noChangeAspect="1" noChangeArrowheads="1"/>
            </p:cNvSpPr>
            <p:nvPr/>
          </p:nvSpPr>
          <p:spPr bwMode="auto">
            <a:xfrm>
              <a:off x="1943" y="1805"/>
              <a:ext cx="110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1</a:t>
              </a:r>
              <a:endParaRPr lang="en-US" altLang="en-US" sz="1600"/>
            </a:p>
          </p:txBody>
        </p:sp>
      </p:grpSp>
      <p:grpSp>
        <p:nvGrpSpPr>
          <p:cNvPr id="22" name="Group 107"/>
          <p:cNvGrpSpPr>
            <a:grpSpLocks noChangeAspect="1"/>
          </p:cNvGrpSpPr>
          <p:nvPr/>
        </p:nvGrpSpPr>
        <p:grpSpPr bwMode="auto">
          <a:xfrm>
            <a:off x="865188" y="1825625"/>
            <a:ext cx="1125537" cy="742950"/>
            <a:chOff x="332" y="1568"/>
            <a:chExt cx="1093" cy="721"/>
          </a:xfrm>
        </p:grpSpPr>
        <p:sp>
          <p:nvSpPr>
            <p:cNvPr id="76837" name="Freeform 108"/>
            <p:cNvSpPr>
              <a:spLocks noChangeAspect="1"/>
            </p:cNvSpPr>
            <p:nvPr/>
          </p:nvSpPr>
          <p:spPr bwMode="auto">
            <a:xfrm>
              <a:off x="332" y="1568"/>
              <a:ext cx="1093" cy="497"/>
            </a:xfrm>
            <a:custGeom>
              <a:avLst/>
              <a:gdLst>
                <a:gd name="T0" fmla="*/ 547 w 1093"/>
                <a:gd name="T1" fmla="*/ 0 h 497"/>
                <a:gd name="T2" fmla="*/ 615 w 1093"/>
                <a:gd name="T3" fmla="*/ 3 h 497"/>
                <a:gd name="T4" fmla="*/ 684 w 1093"/>
                <a:gd name="T5" fmla="*/ 7 h 497"/>
                <a:gd name="T6" fmla="*/ 749 w 1093"/>
                <a:gd name="T7" fmla="*/ 18 h 497"/>
                <a:gd name="T8" fmla="*/ 811 w 1093"/>
                <a:gd name="T9" fmla="*/ 31 h 497"/>
                <a:gd name="T10" fmla="*/ 868 w 1093"/>
                <a:gd name="T11" fmla="*/ 48 h 497"/>
                <a:gd name="T12" fmla="*/ 922 w 1093"/>
                <a:gd name="T13" fmla="*/ 67 h 497"/>
                <a:gd name="T14" fmla="*/ 969 w 1093"/>
                <a:gd name="T15" fmla="*/ 91 h 497"/>
                <a:gd name="T16" fmla="*/ 1008 w 1093"/>
                <a:gd name="T17" fmla="*/ 115 h 497"/>
                <a:gd name="T18" fmla="*/ 1043 w 1093"/>
                <a:gd name="T19" fmla="*/ 143 h 497"/>
                <a:gd name="T20" fmla="*/ 1067 w 1093"/>
                <a:gd name="T21" fmla="*/ 171 h 497"/>
                <a:gd name="T22" fmla="*/ 1084 w 1093"/>
                <a:gd name="T23" fmla="*/ 201 h 497"/>
                <a:gd name="T24" fmla="*/ 1093 w 1093"/>
                <a:gd name="T25" fmla="*/ 234 h 497"/>
                <a:gd name="T26" fmla="*/ 1093 w 1093"/>
                <a:gd name="T27" fmla="*/ 264 h 497"/>
                <a:gd name="T28" fmla="*/ 1084 w 1093"/>
                <a:gd name="T29" fmla="*/ 294 h 497"/>
                <a:gd name="T30" fmla="*/ 1067 w 1093"/>
                <a:gd name="T31" fmla="*/ 324 h 497"/>
                <a:gd name="T32" fmla="*/ 1043 w 1093"/>
                <a:gd name="T33" fmla="*/ 354 h 497"/>
                <a:gd name="T34" fmla="*/ 1008 w 1093"/>
                <a:gd name="T35" fmla="*/ 383 h 497"/>
                <a:gd name="T36" fmla="*/ 969 w 1093"/>
                <a:gd name="T37" fmla="*/ 406 h 497"/>
                <a:gd name="T38" fmla="*/ 922 w 1093"/>
                <a:gd name="T39" fmla="*/ 430 h 497"/>
                <a:gd name="T40" fmla="*/ 868 w 1093"/>
                <a:gd name="T41" fmla="*/ 449 h 497"/>
                <a:gd name="T42" fmla="*/ 811 w 1093"/>
                <a:gd name="T43" fmla="*/ 467 h 497"/>
                <a:gd name="T44" fmla="*/ 749 w 1093"/>
                <a:gd name="T45" fmla="*/ 480 h 497"/>
                <a:gd name="T46" fmla="*/ 684 w 1093"/>
                <a:gd name="T47" fmla="*/ 488 h 497"/>
                <a:gd name="T48" fmla="*/ 615 w 1093"/>
                <a:gd name="T49" fmla="*/ 495 h 497"/>
                <a:gd name="T50" fmla="*/ 547 w 1093"/>
                <a:gd name="T51" fmla="*/ 497 h 497"/>
                <a:gd name="T52" fmla="*/ 478 w 1093"/>
                <a:gd name="T53" fmla="*/ 495 h 497"/>
                <a:gd name="T54" fmla="*/ 411 w 1093"/>
                <a:gd name="T55" fmla="*/ 488 h 497"/>
                <a:gd name="T56" fmla="*/ 346 w 1093"/>
                <a:gd name="T57" fmla="*/ 480 h 497"/>
                <a:gd name="T58" fmla="*/ 284 w 1093"/>
                <a:gd name="T59" fmla="*/ 467 h 497"/>
                <a:gd name="T60" fmla="*/ 225 w 1093"/>
                <a:gd name="T61" fmla="*/ 449 h 497"/>
                <a:gd name="T62" fmla="*/ 173 w 1093"/>
                <a:gd name="T63" fmla="*/ 430 h 497"/>
                <a:gd name="T64" fmla="*/ 126 w 1093"/>
                <a:gd name="T65" fmla="*/ 406 h 497"/>
                <a:gd name="T66" fmla="*/ 85 w 1093"/>
                <a:gd name="T67" fmla="*/ 383 h 497"/>
                <a:gd name="T68" fmla="*/ 52 w 1093"/>
                <a:gd name="T69" fmla="*/ 354 h 497"/>
                <a:gd name="T70" fmla="*/ 26 w 1093"/>
                <a:gd name="T71" fmla="*/ 324 h 497"/>
                <a:gd name="T72" fmla="*/ 9 w 1093"/>
                <a:gd name="T73" fmla="*/ 294 h 497"/>
                <a:gd name="T74" fmla="*/ 0 w 1093"/>
                <a:gd name="T75" fmla="*/ 264 h 497"/>
                <a:gd name="T76" fmla="*/ 0 w 1093"/>
                <a:gd name="T77" fmla="*/ 234 h 497"/>
                <a:gd name="T78" fmla="*/ 9 w 1093"/>
                <a:gd name="T79" fmla="*/ 201 h 497"/>
                <a:gd name="T80" fmla="*/ 26 w 1093"/>
                <a:gd name="T81" fmla="*/ 171 h 497"/>
                <a:gd name="T82" fmla="*/ 52 w 1093"/>
                <a:gd name="T83" fmla="*/ 143 h 497"/>
                <a:gd name="T84" fmla="*/ 85 w 1093"/>
                <a:gd name="T85" fmla="*/ 115 h 497"/>
                <a:gd name="T86" fmla="*/ 126 w 1093"/>
                <a:gd name="T87" fmla="*/ 91 h 497"/>
                <a:gd name="T88" fmla="*/ 173 w 1093"/>
                <a:gd name="T89" fmla="*/ 67 h 497"/>
                <a:gd name="T90" fmla="*/ 225 w 1093"/>
                <a:gd name="T91" fmla="*/ 48 h 497"/>
                <a:gd name="T92" fmla="*/ 284 w 1093"/>
                <a:gd name="T93" fmla="*/ 31 h 497"/>
                <a:gd name="T94" fmla="*/ 346 w 1093"/>
                <a:gd name="T95" fmla="*/ 18 h 497"/>
                <a:gd name="T96" fmla="*/ 411 w 1093"/>
                <a:gd name="T97" fmla="*/ 7 h 497"/>
                <a:gd name="T98" fmla="*/ 478 w 1093"/>
                <a:gd name="T99" fmla="*/ 3 h 497"/>
                <a:gd name="T100" fmla="*/ 547 w 1093"/>
                <a:gd name="T101" fmla="*/ 0 h 4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093"/>
                <a:gd name="T154" fmla="*/ 0 h 497"/>
                <a:gd name="T155" fmla="*/ 1093 w 1093"/>
                <a:gd name="T156" fmla="*/ 497 h 4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093" h="497">
                  <a:moveTo>
                    <a:pt x="547" y="0"/>
                  </a:moveTo>
                  <a:lnTo>
                    <a:pt x="615" y="3"/>
                  </a:lnTo>
                  <a:lnTo>
                    <a:pt x="684" y="7"/>
                  </a:lnTo>
                  <a:lnTo>
                    <a:pt x="749" y="18"/>
                  </a:lnTo>
                  <a:lnTo>
                    <a:pt x="811" y="31"/>
                  </a:lnTo>
                  <a:lnTo>
                    <a:pt x="868" y="48"/>
                  </a:lnTo>
                  <a:lnTo>
                    <a:pt x="922" y="67"/>
                  </a:lnTo>
                  <a:lnTo>
                    <a:pt x="969" y="91"/>
                  </a:lnTo>
                  <a:lnTo>
                    <a:pt x="1008" y="115"/>
                  </a:lnTo>
                  <a:lnTo>
                    <a:pt x="1043" y="143"/>
                  </a:lnTo>
                  <a:lnTo>
                    <a:pt x="1067" y="171"/>
                  </a:lnTo>
                  <a:lnTo>
                    <a:pt x="1084" y="201"/>
                  </a:lnTo>
                  <a:lnTo>
                    <a:pt x="1093" y="234"/>
                  </a:lnTo>
                  <a:lnTo>
                    <a:pt x="1093" y="264"/>
                  </a:lnTo>
                  <a:lnTo>
                    <a:pt x="1084" y="294"/>
                  </a:lnTo>
                  <a:lnTo>
                    <a:pt x="1067" y="324"/>
                  </a:lnTo>
                  <a:lnTo>
                    <a:pt x="1043" y="354"/>
                  </a:lnTo>
                  <a:lnTo>
                    <a:pt x="1008" y="383"/>
                  </a:lnTo>
                  <a:lnTo>
                    <a:pt x="969" y="406"/>
                  </a:lnTo>
                  <a:lnTo>
                    <a:pt x="922" y="430"/>
                  </a:lnTo>
                  <a:lnTo>
                    <a:pt x="868" y="449"/>
                  </a:lnTo>
                  <a:lnTo>
                    <a:pt x="811" y="467"/>
                  </a:lnTo>
                  <a:lnTo>
                    <a:pt x="749" y="480"/>
                  </a:lnTo>
                  <a:lnTo>
                    <a:pt x="684" y="488"/>
                  </a:lnTo>
                  <a:lnTo>
                    <a:pt x="615" y="495"/>
                  </a:lnTo>
                  <a:lnTo>
                    <a:pt x="547" y="497"/>
                  </a:lnTo>
                  <a:lnTo>
                    <a:pt x="478" y="495"/>
                  </a:lnTo>
                  <a:lnTo>
                    <a:pt x="411" y="488"/>
                  </a:lnTo>
                  <a:lnTo>
                    <a:pt x="346" y="480"/>
                  </a:lnTo>
                  <a:lnTo>
                    <a:pt x="284" y="467"/>
                  </a:lnTo>
                  <a:lnTo>
                    <a:pt x="225" y="449"/>
                  </a:lnTo>
                  <a:lnTo>
                    <a:pt x="173" y="430"/>
                  </a:lnTo>
                  <a:lnTo>
                    <a:pt x="126" y="406"/>
                  </a:lnTo>
                  <a:lnTo>
                    <a:pt x="85" y="383"/>
                  </a:lnTo>
                  <a:lnTo>
                    <a:pt x="52" y="354"/>
                  </a:lnTo>
                  <a:lnTo>
                    <a:pt x="26" y="324"/>
                  </a:lnTo>
                  <a:lnTo>
                    <a:pt x="9" y="294"/>
                  </a:lnTo>
                  <a:lnTo>
                    <a:pt x="0" y="264"/>
                  </a:lnTo>
                  <a:lnTo>
                    <a:pt x="0" y="234"/>
                  </a:lnTo>
                  <a:lnTo>
                    <a:pt x="9" y="201"/>
                  </a:lnTo>
                  <a:lnTo>
                    <a:pt x="26" y="171"/>
                  </a:lnTo>
                  <a:lnTo>
                    <a:pt x="52" y="143"/>
                  </a:lnTo>
                  <a:lnTo>
                    <a:pt x="85" y="115"/>
                  </a:lnTo>
                  <a:lnTo>
                    <a:pt x="126" y="91"/>
                  </a:lnTo>
                  <a:lnTo>
                    <a:pt x="173" y="67"/>
                  </a:lnTo>
                  <a:lnTo>
                    <a:pt x="225" y="48"/>
                  </a:lnTo>
                  <a:lnTo>
                    <a:pt x="284" y="31"/>
                  </a:lnTo>
                  <a:lnTo>
                    <a:pt x="346" y="18"/>
                  </a:lnTo>
                  <a:lnTo>
                    <a:pt x="411" y="7"/>
                  </a:lnTo>
                  <a:lnTo>
                    <a:pt x="478" y="3"/>
                  </a:lnTo>
                  <a:lnTo>
                    <a:pt x="547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8" name="Rectangle 109"/>
            <p:cNvSpPr>
              <a:spLocks noChangeAspect="1" noChangeArrowheads="1"/>
            </p:cNvSpPr>
            <p:nvPr/>
          </p:nvSpPr>
          <p:spPr bwMode="auto">
            <a:xfrm>
              <a:off x="949" y="2052"/>
              <a:ext cx="10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2</a:t>
              </a:r>
              <a:endParaRPr lang="en-US" altLang="en-US" sz="1600"/>
            </a:p>
          </p:txBody>
        </p:sp>
      </p:grpSp>
      <p:grpSp>
        <p:nvGrpSpPr>
          <p:cNvPr id="23" name="Group 110"/>
          <p:cNvGrpSpPr>
            <a:grpSpLocks noChangeAspect="1"/>
          </p:cNvGrpSpPr>
          <p:nvPr/>
        </p:nvGrpSpPr>
        <p:grpSpPr bwMode="auto">
          <a:xfrm>
            <a:off x="812800" y="1555750"/>
            <a:ext cx="2382838" cy="1358900"/>
            <a:chOff x="280" y="1305"/>
            <a:chExt cx="2315" cy="1321"/>
          </a:xfrm>
        </p:grpSpPr>
        <p:sp>
          <p:nvSpPr>
            <p:cNvPr id="76835" name="Freeform 111"/>
            <p:cNvSpPr>
              <a:spLocks noChangeAspect="1"/>
            </p:cNvSpPr>
            <p:nvPr/>
          </p:nvSpPr>
          <p:spPr bwMode="auto">
            <a:xfrm>
              <a:off x="280" y="1314"/>
              <a:ext cx="2315" cy="1312"/>
            </a:xfrm>
            <a:custGeom>
              <a:avLst/>
              <a:gdLst>
                <a:gd name="T0" fmla="*/ 1326 w 2315"/>
                <a:gd name="T1" fmla="*/ 23 h 1312"/>
                <a:gd name="T2" fmla="*/ 1519 w 2315"/>
                <a:gd name="T3" fmla="*/ 64 h 1312"/>
                <a:gd name="T4" fmla="*/ 1698 w 2315"/>
                <a:gd name="T5" fmla="*/ 121 h 1312"/>
                <a:gd name="T6" fmla="*/ 1865 w 2315"/>
                <a:gd name="T7" fmla="*/ 194 h 1312"/>
                <a:gd name="T8" fmla="*/ 2008 w 2315"/>
                <a:gd name="T9" fmla="*/ 278 h 1312"/>
                <a:gd name="T10" fmla="*/ 2129 w 2315"/>
                <a:gd name="T11" fmla="*/ 375 h 1312"/>
                <a:gd name="T12" fmla="*/ 2222 w 2315"/>
                <a:gd name="T13" fmla="*/ 479 h 1312"/>
                <a:gd name="T14" fmla="*/ 2282 w 2315"/>
                <a:gd name="T15" fmla="*/ 589 h 1312"/>
                <a:gd name="T16" fmla="*/ 2313 w 2315"/>
                <a:gd name="T17" fmla="*/ 699 h 1312"/>
                <a:gd name="T18" fmla="*/ 2308 w 2315"/>
                <a:gd name="T19" fmla="*/ 809 h 1312"/>
                <a:gd name="T20" fmla="*/ 2272 w 2315"/>
                <a:gd name="T21" fmla="*/ 915 h 1312"/>
                <a:gd name="T22" fmla="*/ 2202 w 2315"/>
                <a:gd name="T23" fmla="*/ 1014 h 1312"/>
                <a:gd name="T24" fmla="*/ 2105 w 2315"/>
                <a:gd name="T25" fmla="*/ 1101 h 1312"/>
                <a:gd name="T26" fmla="*/ 1977 w 2315"/>
                <a:gd name="T27" fmla="*/ 1176 h 1312"/>
                <a:gd name="T28" fmla="*/ 1828 w 2315"/>
                <a:gd name="T29" fmla="*/ 1237 h 1312"/>
                <a:gd name="T30" fmla="*/ 1659 w 2315"/>
                <a:gd name="T31" fmla="*/ 1280 h 1312"/>
                <a:gd name="T32" fmla="*/ 1476 w 2315"/>
                <a:gd name="T33" fmla="*/ 1306 h 1312"/>
                <a:gd name="T34" fmla="*/ 1283 w 2315"/>
                <a:gd name="T35" fmla="*/ 1312 h 1312"/>
                <a:gd name="T36" fmla="*/ 1086 w 2315"/>
                <a:gd name="T37" fmla="*/ 1299 h 1312"/>
                <a:gd name="T38" fmla="*/ 894 w 2315"/>
                <a:gd name="T39" fmla="*/ 1269 h 1312"/>
                <a:gd name="T40" fmla="*/ 705 w 2315"/>
                <a:gd name="T41" fmla="*/ 1220 h 1312"/>
                <a:gd name="T42" fmla="*/ 532 w 2315"/>
                <a:gd name="T43" fmla="*/ 1155 h 1312"/>
                <a:gd name="T44" fmla="*/ 377 w 2315"/>
                <a:gd name="T45" fmla="*/ 1077 h 1312"/>
                <a:gd name="T46" fmla="*/ 245 w 2315"/>
                <a:gd name="T47" fmla="*/ 984 h 1312"/>
                <a:gd name="T48" fmla="*/ 137 w 2315"/>
                <a:gd name="T49" fmla="*/ 885 h 1312"/>
                <a:gd name="T50" fmla="*/ 61 w 2315"/>
                <a:gd name="T51" fmla="*/ 777 h 1312"/>
                <a:gd name="T52" fmla="*/ 13 w 2315"/>
                <a:gd name="T53" fmla="*/ 667 h 1312"/>
                <a:gd name="T54" fmla="*/ 0 w 2315"/>
                <a:gd name="T55" fmla="*/ 555 h 1312"/>
                <a:gd name="T56" fmla="*/ 22 w 2315"/>
                <a:gd name="T57" fmla="*/ 447 h 1312"/>
                <a:gd name="T58" fmla="*/ 74 w 2315"/>
                <a:gd name="T59" fmla="*/ 345 h 1312"/>
                <a:gd name="T60" fmla="*/ 158 w 2315"/>
                <a:gd name="T61" fmla="*/ 252 h 1312"/>
                <a:gd name="T62" fmla="*/ 273 w 2315"/>
                <a:gd name="T63" fmla="*/ 170 h 1312"/>
                <a:gd name="T64" fmla="*/ 411 w 2315"/>
                <a:gd name="T65" fmla="*/ 103 h 1312"/>
                <a:gd name="T66" fmla="*/ 571 w 2315"/>
                <a:gd name="T67" fmla="*/ 49 h 1312"/>
                <a:gd name="T68" fmla="*/ 747 w 2315"/>
                <a:gd name="T69" fmla="*/ 17 h 1312"/>
                <a:gd name="T70" fmla="*/ 937 w 2315"/>
                <a:gd name="T71" fmla="*/ 0 h 1312"/>
                <a:gd name="T72" fmla="*/ 1132 w 2315"/>
                <a:gd name="T73" fmla="*/ 2 h 13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15"/>
                <a:gd name="T112" fmla="*/ 0 h 1312"/>
                <a:gd name="T113" fmla="*/ 2315 w 2315"/>
                <a:gd name="T114" fmla="*/ 1312 h 131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15" h="1312">
                  <a:moveTo>
                    <a:pt x="1229" y="10"/>
                  </a:moveTo>
                  <a:lnTo>
                    <a:pt x="1326" y="23"/>
                  </a:lnTo>
                  <a:lnTo>
                    <a:pt x="1424" y="43"/>
                  </a:lnTo>
                  <a:lnTo>
                    <a:pt x="1519" y="64"/>
                  </a:lnTo>
                  <a:lnTo>
                    <a:pt x="1610" y="90"/>
                  </a:lnTo>
                  <a:lnTo>
                    <a:pt x="1698" y="121"/>
                  </a:lnTo>
                  <a:lnTo>
                    <a:pt x="1783" y="155"/>
                  </a:lnTo>
                  <a:lnTo>
                    <a:pt x="1865" y="194"/>
                  </a:lnTo>
                  <a:lnTo>
                    <a:pt x="1938" y="235"/>
                  </a:lnTo>
                  <a:lnTo>
                    <a:pt x="2008" y="278"/>
                  </a:lnTo>
                  <a:lnTo>
                    <a:pt x="2073" y="326"/>
                  </a:lnTo>
                  <a:lnTo>
                    <a:pt x="2129" y="375"/>
                  </a:lnTo>
                  <a:lnTo>
                    <a:pt x="2179" y="425"/>
                  </a:lnTo>
                  <a:lnTo>
                    <a:pt x="2222" y="479"/>
                  </a:lnTo>
                  <a:lnTo>
                    <a:pt x="2256" y="533"/>
                  </a:lnTo>
                  <a:lnTo>
                    <a:pt x="2282" y="589"/>
                  </a:lnTo>
                  <a:lnTo>
                    <a:pt x="2302" y="643"/>
                  </a:lnTo>
                  <a:lnTo>
                    <a:pt x="2313" y="699"/>
                  </a:lnTo>
                  <a:lnTo>
                    <a:pt x="2315" y="755"/>
                  </a:lnTo>
                  <a:lnTo>
                    <a:pt x="2308" y="809"/>
                  </a:lnTo>
                  <a:lnTo>
                    <a:pt x="2295" y="863"/>
                  </a:lnTo>
                  <a:lnTo>
                    <a:pt x="2272" y="915"/>
                  </a:lnTo>
                  <a:lnTo>
                    <a:pt x="2241" y="965"/>
                  </a:lnTo>
                  <a:lnTo>
                    <a:pt x="2202" y="1014"/>
                  </a:lnTo>
                  <a:lnTo>
                    <a:pt x="2157" y="1060"/>
                  </a:lnTo>
                  <a:lnTo>
                    <a:pt x="2105" y="1101"/>
                  </a:lnTo>
                  <a:lnTo>
                    <a:pt x="2044" y="1140"/>
                  </a:lnTo>
                  <a:lnTo>
                    <a:pt x="1977" y="1176"/>
                  </a:lnTo>
                  <a:lnTo>
                    <a:pt x="1906" y="1209"/>
                  </a:lnTo>
                  <a:lnTo>
                    <a:pt x="1828" y="1237"/>
                  </a:lnTo>
                  <a:lnTo>
                    <a:pt x="1746" y="1261"/>
                  </a:lnTo>
                  <a:lnTo>
                    <a:pt x="1659" y="1280"/>
                  </a:lnTo>
                  <a:lnTo>
                    <a:pt x="1569" y="1295"/>
                  </a:lnTo>
                  <a:lnTo>
                    <a:pt x="1476" y="1306"/>
                  </a:lnTo>
                  <a:lnTo>
                    <a:pt x="1380" y="1310"/>
                  </a:lnTo>
                  <a:lnTo>
                    <a:pt x="1283" y="1312"/>
                  </a:lnTo>
                  <a:lnTo>
                    <a:pt x="1186" y="1308"/>
                  </a:lnTo>
                  <a:lnTo>
                    <a:pt x="1086" y="1299"/>
                  </a:lnTo>
                  <a:lnTo>
                    <a:pt x="989" y="1286"/>
                  </a:lnTo>
                  <a:lnTo>
                    <a:pt x="894" y="1269"/>
                  </a:lnTo>
                  <a:lnTo>
                    <a:pt x="798" y="1245"/>
                  </a:lnTo>
                  <a:lnTo>
                    <a:pt x="705" y="1220"/>
                  </a:lnTo>
                  <a:lnTo>
                    <a:pt x="617" y="1189"/>
                  </a:lnTo>
                  <a:lnTo>
                    <a:pt x="532" y="1155"/>
                  </a:lnTo>
                  <a:lnTo>
                    <a:pt x="452" y="1118"/>
                  </a:lnTo>
                  <a:lnTo>
                    <a:pt x="377" y="1077"/>
                  </a:lnTo>
                  <a:lnTo>
                    <a:pt x="307" y="1032"/>
                  </a:lnTo>
                  <a:lnTo>
                    <a:pt x="245" y="984"/>
                  </a:lnTo>
                  <a:lnTo>
                    <a:pt x="186" y="937"/>
                  </a:lnTo>
                  <a:lnTo>
                    <a:pt x="137" y="885"/>
                  </a:lnTo>
                  <a:lnTo>
                    <a:pt x="95" y="831"/>
                  </a:lnTo>
                  <a:lnTo>
                    <a:pt x="61" y="777"/>
                  </a:lnTo>
                  <a:lnTo>
                    <a:pt x="33" y="723"/>
                  </a:lnTo>
                  <a:lnTo>
                    <a:pt x="13" y="667"/>
                  </a:lnTo>
                  <a:lnTo>
                    <a:pt x="5" y="611"/>
                  </a:lnTo>
                  <a:lnTo>
                    <a:pt x="0" y="555"/>
                  </a:lnTo>
                  <a:lnTo>
                    <a:pt x="7" y="501"/>
                  </a:lnTo>
                  <a:lnTo>
                    <a:pt x="22" y="447"/>
                  </a:lnTo>
                  <a:lnTo>
                    <a:pt x="44" y="395"/>
                  </a:lnTo>
                  <a:lnTo>
                    <a:pt x="74" y="345"/>
                  </a:lnTo>
                  <a:lnTo>
                    <a:pt x="113" y="298"/>
                  </a:lnTo>
                  <a:lnTo>
                    <a:pt x="158" y="252"/>
                  </a:lnTo>
                  <a:lnTo>
                    <a:pt x="212" y="209"/>
                  </a:lnTo>
                  <a:lnTo>
                    <a:pt x="273" y="170"/>
                  </a:lnTo>
                  <a:lnTo>
                    <a:pt x="338" y="133"/>
                  </a:lnTo>
                  <a:lnTo>
                    <a:pt x="411" y="103"/>
                  </a:lnTo>
                  <a:lnTo>
                    <a:pt x="489" y="75"/>
                  </a:lnTo>
                  <a:lnTo>
                    <a:pt x="571" y="49"/>
                  </a:lnTo>
                  <a:lnTo>
                    <a:pt x="658" y="30"/>
                  </a:lnTo>
                  <a:lnTo>
                    <a:pt x="747" y="17"/>
                  </a:lnTo>
                  <a:lnTo>
                    <a:pt x="840" y="6"/>
                  </a:lnTo>
                  <a:lnTo>
                    <a:pt x="937" y="0"/>
                  </a:lnTo>
                  <a:lnTo>
                    <a:pt x="1034" y="0"/>
                  </a:lnTo>
                  <a:lnTo>
                    <a:pt x="1132" y="2"/>
                  </a:lnTo>
                  <a:lnTo>
                    <a:pt x="1229" y="1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6" name="Rectangle 112"/>
            <p:cNvSpPr>
              <a:spLocks noChangeAspect="1" noChangeArrowheads="1"/>
            </p:cNvSpPr>
            <p:nvPr/>
          </p:nvSpPr>
          <p:spPr bwMode="auto">
            <a:xfrm>
              <a:off x="1390" y="1305"/>
              <a:ext cx="110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3</a:t>
              </a:r>
              <a:endParaRPr lang="en-US" altLang="en-US" sz="1600"/>
            </a:p>
          </p:txBody>
        </p:sp>
      </p:grpSp>
      <p:grpSp>
        <p:nvGrpSpPr>
          <p:cNvPr id="24" name="Group 113"/>
          <p:cNvGrpSpPr>
            <a:grpSpLocks noChangeAspect="1"/>
          </p:cNvGrpSpPr>
          <p:nvPr/>
        </p:nvGrpSpPr>
        <p:grpSpPr bwMode="auto">
          <a:xfrm>
            <a:off x="771525" y="1477963"/>
            <a:ext cx="2462213" cy="1887537"/>
            <a:chOff x="241" y="1229"/>
            <a:chExt cx="2391" cy="1834"/>
          </a:xfrm>
        </p:grpSpPr>
        <p:sp>
          <p:nvSpPr>
            <p:cNvPr id="76833" name="Freeform 114"/>
            <p:cNvSpPr>
              <a:spLocks noChangeAspect="1"/>
            </p:cNvSpPr>
            <p:nvPr/>
          </p:nvSpPr>
          <p:spPr bwMode="auto">
            <a:xfrm>
              <a:off x="241" y="1229"/>
              <a:ext cx="2391" cy="1611"/>
            </a:xfrm>
            <a:custGeom>
              <a:avLst/>
              <a:gdLst>
                <a:gd name="T0" fmla="*/ 1385 w 2391"/>
                <a:gd name="T1" fmla="*/ 24 h 1611"/>
                <a:gd name="T2" fmla="*/ 1582 w 2391"/>
                <a:gd name="T3" fmla="*/ 69 h 1611"/>
                <a:gd name="T4" fmla="*/ 1768 w 2391"/>
                <a:gd name="T5" fmla="*/ 136 h 1611"/>
                <a:gd name="T6" fmla="*/ 1936 w 2391"/>
                <a:gd name="T7" fmla="*/ 221 h 1611"/>
                <a:gd name="T8" fmla="*/ 2083 w 2391"/>
                <a:gd name="T9" fmla="*/ 322 h 1611"/>
                <a:gd name="T10" fmla="*/ 2207 w 2391"/>
                <a:gd name="T11" fmla="*/ 439 h 1611"/>
                <a:gd name="T12" fmla="*/ 2300 w 2391"/>
                <a:gd name="T13" fmla="*/ 566 h 1611"/>
                <a:gd name="T14" fmla="*/ 2360 w 2391"/>
                <a:gd name="T15" fmla="*/ 698 h 1611"/>
                <a:gd name="T16" fmla="*/ 2388 w 2391"/>
                <a:gd name="T17" fmla="*/ 836 h 1611"/>
                <a:gd name="T18" fmla="*/ 2382 w 2391"/>
                <a:gd name="T19" fmla="*/ 970 h 1611"/>
                <a:gd name="T20" fmla="*/ 2343 w 2391"/>
                <a:gd name="T21" fmla="*/ 1102 h 1611"/>
                <a:gd name="T22" fmla="*/ 2270 w 2391"/>
                <a:gd name="T23" fmla="*/ 1225 h 1611"/>
                <a:gd name="T24" fmla="*/ 2166 w 2391"/>
                <a:gd name="T25" fmla="*/ 1335 h 1611"/>
                <a:gd name="T26" fmla="*/ 2032 w 2391"/>
                <a:gd name="T27" fmla="*/ 1430 h 1611"/>
                <a:gd name="T28" fmla="*/ 1876 w 2391"/>
                <a:gd name="T29" fmla="*/ 1508 h 1611"/>
                <a:gd name="T30" fmla="*/ 1701 w 2391"/>
                <a:gd name="T31" fmla="*/ 1564 h 1611"/>
                <a:gd name="T32" fmla="*/ 1510 w 2391"/>
                <a:gd name="T33" fmla="*/ 1598 h 1611"/>
                <a:gd name="T34" fmla="*/ 1311 w 2391"/>
                <a:gd name="T35" fmla="*/ 1611 h 1611"/>
                <a:gd name="T36" fmla="*/ 1108 w 2391"/>
                <a:gd name="T37" fmla="*/ 1600 h 1611"/>
                <a:gd name="T38" fmla="*/ 907 w 2391"/>
                <a:gd name="T39" fmla="*/ 1568 h 1611"/>
                <a:gd name="T40" fmla="*/ 716 w 2391"/>
                <a:gd name="T41" fmla="*/ 1512 h 1611"/>
                <a:gd name="T42" fmla="*/ 537 w 2391"/>
                <a:gd name="T43" fmla="*/ 1436 h 1611"/>
                <a:gd name="T44" fmla="*/ 379 w 2391"/>
                <a:gd name="T45" fmla="*/ 1341 h 1611"/>
                <a:gd name="T46" fmla="*/ 243 w 2391"/>
                <a:gd name="T47" fmla="*/ 1233 h 1611"/>
                <a:gd name="T48" fmla="*/ 134 w 2391"/>
                <a:gd name="T49" fmla="*/ 1110 h 1611"/>
                <a:gd name="T50" fmla="*/ 57 w 2391"/>
                <a:gd name="T51" fmla="*/ 981 h 1611"/>
                <a:gd name="T52" fmla="*/ 11 w 2391"/>
                <a:gd name="T53" fmla="*/ 845 h 1611"/>
                <a:gd name="T54" fmla="*/ 0 w 2391"/>
                <a:gd name="T55" fmla="*/ 709 h 1611"/>
                <a:gd name="T56" fmla="*/ 24 w 2391"/>
                <a:gd name="T57" fmla="*/ 575 h 1611"/>
                <a:gd name="T58" fmla="*/ 83 w 2391"/>
                <a:gd name="T59" fmla="*/ 447 h 1611"/>
                <a:gd name="T60" fmla="*/ 171 w 2391"/>
                <a:gd name="T61" fmla="*/ 331 h 1611"/>
                <a:gd name="T62" fmla="*/ 290 w 2391"/>
                <a:gd name="T63" fmla="*/ 227 h 1611"/>
                <a:gd name="T64" fmla="*/ 435 w 2391"/>
                <a:gd name="T65" fmla="*/ 141 h 1611"/>
                <a:gd name="T66" fmla="*/ 602 w 2391"/>
                <a:gd name="T67" fmla="*/ 74 h 1611"/>
                <a:gd name="T68" fmla="*/ 786 w 2391"/>
                <a:gd name="T69" fmla="*/ 28 h 1611"/>
                <a:gd name="T70" fmla="*/ 980 w 2391"/>
                <a:gd name="T71" fmla="*/ 3 h 1611"/>
                <a:gd name="T72" fmla="*/ 1181 w 2391"/>
                <a:gd name="T73" fmla="*/ 3 h 161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91"/>
                <a:gd name="T112" fmla="*/ 0 h 1611"/>
                <a:gd name="T113" fmla="*/ 2391 w 2391"/>
                <a:gd name="T114" fmla="*/ 1611 h 161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91" h="1611">
                  <a:moveTo>
                    <a:pt x="1283" y="11"/>
                  </a:moveTo>
                  <a:lnTo>
                    <a:pt x="1385" y="24"/>
                  </a:lnTo>
                  <a:lnTo>
                    <a:pt x="1484" y="46"/>
                  </a:lnTo>
                  <a:lnTo>
                    <a:pt x="1582" y="69"/>
                  </a:lnTo>
                  <a:lnTo>
                    <a:pt x="1675" y="100"/>
                  </a:lnTo>
                  <a:lnTo>
                    <a:pt x="1768" y="136"/>
                  </a:lnTo>
                  <a:lnTo>
                    <a:pt x="1854" y="175"/>
                  </a:lnTo>
                  <a:lnTo>
                    <a:pt x="1936" y="221"/>
                  </a:lnTo>
                  <a:lnTo>
                    <a:pt x="2012" y="270"/>
                  </a:lnTo>
                  <a:lnTo>
                    <a:pt x="2083" y="322"/>
                  </a:lnTo>
                  <a:lnTo>
                    <a:pt x="2148" y="380"/>
                  </a:lnTo>
                  <a:lnTo>
                    <a:pt x="2207" y="439"/>
                  </a:lnTo>
                  <a:lnTo>
                    <a:pt x="2257" y="501"/>
                  </a:lnTo>
                  <a:lnTo>
                    <a:pt x="2300" y="566"/>
                  </a:lnTo>
                  <a:lnTo>
                    <a:pt x="2334" y="631"/>
                  </a:lnTo>
                  <a:lnTo>
                    <a:pt x="2360" y="698"/>
                  </a:lnTo>
                  <a:lnTo>
                    <a:pt x="2380" y="767"/>
                  </a:lnTo>
                  <a:lnTo>
                    <a:pt x="2388" y="836"/>
                  </a:lnTo>
                  <a:lnTo>
                    <a:pt x="2391" y="903"/>
                  </a:lnTo>
                  <a:lnTo>
                    <a:pt x="2382" y="970"/>
                  </a:lnTo>
                  <a:lnTo>
                    <a:pt x="2367" y="1037"/>
                  </a:lnTo>
                  <a:lnTo>
                    <a:pt x="2343" y="1102"/>
                  </a:lnTo>
                  <a:lnTo>
                    <a:pt x="2311" y="1164"/>
                  </a:lnTo>
                  <a:lnTo>
                    <a:pt x="2270" y="1225"/>
                  </a:lnTo>
                  <a:lnTo>
                    <a:pt x="2220" y="1281"/>
                  </a:lnTo>
                  <a:lnTo>
                    <a:pt x="2166" y="1335"/>
                  </a:lnTo>
                  <a:lnTo>
                    <a:pt x="2101" y="1384"/>
                  </a:lnTo>
                  <a:lnTo>
                    <a:pt x="2032" y="1430"/>
                  </a:lnTo>
                  <a:lnTo>
                    <a:pt x="1958" y="1471"/>
                  </a:lnTo>
                  <a:lnTo>
                    <a:pt x="1876" y="1508"/>
                  </a:lnTo>
                  <a:lnTo>
                    <a:pt x="1789" y="1538"/>
                  </a:lnTo>
                  <a:lnTo>
                    <a:pt x="1701" y="1564"/>
                  </a:lnTo>
                  <a:lnTo>
                    <a:pt x="1608" y="1585"/>
                  </a:lnTo>
                  <a:lnTo>
                    <a:pt x="1510" y="1598"/>
                  </a:lnTo>
                  <a:lnTo>
                    <a:pt x="1411" y="1609"/>
                  </a:lnTo>
                  <a:lnTo>
                    <a:pt x="1311" y="1611"/>
                  </a:lnTo>
                  <a:lnTo>
                    <a:pt x="1210" y="1609"/>
                  </a:lnTo>
                  <a:lnTo>
                    <a:pt x="1108" y="1600"/>
                  </a:lnTo>
                  <a:lnTo>
                    <a:pt x="1006" y="1587"/>
                  </a:lnTo>
                  <a:lnTo>
                    <a:pt x="907" y="1568"/>
                  </a:lnTo>
                  <a:lnTo>
                    <a:pt x="809" y="1542"/>
                  </a:lnTo>
                  <a:lnTo>
                    <a:pt x="716" y="1512"/>
                  </a:lnTo>
                  <a:lnTo>
                    <a:pt x="626" y="1475"/>
                  </a:lnTo>
                  <a:lnTo>
                    <a:pt x="537" y="1436"/>
                  </a:lnTo>
                  <a:lnTo>
                    <a:pt x="455" y="1391"/>
                  </a:lnTo>
                  <a:lnTo>
                    <a:pt x="379" y="1341"/>
                  </a:lnTo>
                  <a:lnTo>
                    <a:pt x="308" y="1289"/>
                  </a:lnTo>
                  <a:lnTo>
                    <a:pt x="243" y="1233"/>
                  </a:lnTo>
                  <a:lnTo>
                    <a:pt x="184" y="1173"/>
                  </a:lnTo>
                  <a:lnTo>
                    <a:pt x="134" y="1110"/>
                  </a:lnTo>
                  <a:lnTo>
                    <a:pt x="91" y="1045"/>
                  </a:lnTo>
                  <a:lnTo>
                    <a:pt x="57" y="981"/>
                  </a:lnTo>
                  <a:lnTo>
                    <a:pt x="31" y="914"/>
                  </a:lnTo>
                  <a:lnTo>
                    <a:pt x="11" y="845"/>
                  </a:lnTo>
                  <a:lnTo>
                    <a:pt x="3" y="776"/>
                  </a:lnTo>
                  <a:lnTo>
                    <a:pt x="0" y="709"/>
                  </a:lnTo>
                  <a:lnTo>
                    <a:pt x="9" y="642"/>
                  </a:lnTo>
                  <a:lnTo>
                    <a:pt x="24" y="575"/>
                  </a:lnTo>
                  <a:lnTo>
                    <a:pt x="48" y="510"/>
                  </a:lnTo>
                  <a:lnTo>
                    <a:pt x="83" y="447"/>
                  </a:lnTo>
                  <a:lnTo>
                    <a:pt x="121" y="387"/>
                  </a:lnTo>
                  <a:lnTo>
                    <a:pt x="171" y="331"/>
                  </a:lnTo>
                  <a:lnTo>
                    <a:pt x="227" y="277"/>
                  </a:lnTo>
                  <a:lnTo>
                    <a:pt x="290" y="227"/>
                  </a:lnTo>
                  <a:lnTo>
                    <a:pt x="359" y="182"/>
                  </a:lnTo>
                  <a:lnTo>
                    <a:pt x="435" y="141"/>
                  </a:lnTo>
                  <a:lnTo>
                    <a:pt x="515" y="104"/>
                  </a:lnTo>
                  <a:lnTo>
                    <a:pt x="602" y="74"/>
                  </a:lnTo>
                  <a:lnTo>
                    <a:pt x="690" y="48"/>
                  </a:lnTo>
                  <a:lnTo>
                    <a:pt x="786" y="28"/>
                  </a:lnTo>
                  <a:lnTo>
                    <a:pt x="881" y="13"/>
                  </a:lnTo>
                  <a:lnTo>
                    <a:pt x="980" y="3"/>
                  </a:lnTo>
                  <a:lnTo>
                    <a:pt x="1082" y="0"/>
                  </a:lnTo>
                  <a:lnTo>
                    <a:pt x="1181" y="3"/>
                  </a:lnTo>
                  <a:lnTo>
                    <a:pt x="1283" y="1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4" name="Rectangle 115"/>
            <p:cNvSpPr>
              <a:spLocks noChangeAspect="1" noChangeArrowheads="1"/>
            </p:cNvSpPr>
            <p:nvPr/>
          </p:nvSpPr>
          <p:spPr bwMode="auto">
            <a:xfrm>
              <a:off x="1238" y="2826"/>
              <a:ext cx="110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4</a:t>
              </a:r>
              <a:endParaRPr lang="en-US" altLang="en-US" sz="1600"/>
            </a:p>
          </p:txBody>
        </p:sp>
      </p:grpSp>
      <p:grpSp>
        <p:nvGrpSpPr>
          <p:cNvPr id="25" name="Group 116"/>
          <p:cNvGrpSpPr>
            <a:grpSpLocks noChangeAspect="1"/>
          </p:cNvGrpSpPr>
          <p:nvPr/>
        </p:nvGrpSpPr>
        <p:grpSpPr bwMode="auto">
          <a:xfrm>
            <a:off x="723900" y="1216025"/>
            <a:ext cx="2595563" cy="2289175"/>
            <a:chOff x="194" y="975"/>
            <a:chExt cx="2522" cy="2224"/>
          </a:xfrm>
        </p:grpSpPr>
        <p:sp>
          <p:nvSpPr>
            <p:cNvPr id="76831" name="Rectangle 117"/>
            <p:cNvSpPr>
              <a:spLocks noChangeAspect="1" noChangeArrowheads="1"/>
            </p:cNvSpPr>
            <p:nvPr/>
          </p:nvSpPr>
          <p:spPr bwMode="auto">
            <a:xfrm>
              <a:off x="2138" y="975"/>
              <a:ext cx="109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solidFill>
                    <a:srgbClr val="FF0000"/>
                  </a:solidFill>
                </a:rPr>
                <a:t>5</a:t>
              </a:r>
              <a:endParaRPr lang="en-US" altLang="en-US" sz="1600"/>
            </a:p>
          </p:txBody>
        </p:sp>
        <p:sp>
          <p:nvSpPr>
            <p:cNvPr id="76832" name="Freeform 118"/>
            <p:cNvSpPr>
              <a:spLocks noChangeAspect="1"/>
            </p:cNvSpPr>
            <p:nvPr/>
          </p:nvSpPr>
          <p:spPr bwMode="auto">
            <a:xfrm>
              <a:off x="194" y="988"/>
              <a:ext cx="2522" cy="2211"/>
            </a:xfrm>
            <a:custGeom>
              <a:avLst/>
              <a:gdLst>
                <a:gd name="T0" fmla="*/ 1363 w 2522"/>
                <a:gd name="T1" fmla="*/ 4 h 2211"/>
                <a:gd name="T2" fmla="*/ 1568 w 2522"/>
                <a:gd name="T3" fmla="*/ 34 h 2211"/>
                <a:gd name="T4" fmla="*/ 1765 w 2522"/>
                <a:gd name="T5" fmla="*/ 92 h 2211"/>
                <a:gd name="T6" fmla="*/ 1949 w 2522"/>
                <a:gd name="T7" fmla="*/ 179 h 2211"/>
                <a:gd name="T8" fmla="*/ 2113 w 2522"/>
                <a:gd name="T9" fmla="*/ 291 h 2211"/>
                <a:gd name="T10" fmla="*/ 2254 w 2522"/>
                <a:gd name="T11" fmla="*/ 425 h 2211"/>
                <a:gd name="T12" fmla="*/ 2368 w 2522"/>
                <a:gd name="T13" fmla="*/ 578 h 2211"/>
                <a:gd name="T14" fmla="*/ 2453 w 2522"/>
                <a:gd name="T15" fmla="*/ 744 h 2211"/>
                <a:gd name="T16" fmla="*/ 2505 w 2522"/>
                <a:gd name="T17" fmla="*/ 922 h 2211"/>
                <a:gd name="T18" fmla="*/ 2522 w 2522"/>
                <a:gd name="T19" fmla="*/ 1103 h 2211"/>
                <a:gd name="T20" fmla="*/ 2505 w 2522"/>
                <a:gd name="T21" fmla="*/ 1284 h 2211"/>
                <a:gd name="T22" fmla="*/ 2453 w 2522"/>
                <a:gd name="T23" fmla="*/ 1461 h 2211"/>
                <a:gd name="T24" fmla="*/ 2371 w 2522"/>
                <a:gd name="T25" fmla="*/ 1630 h 2211"/>
                <a:gd name="T26" fmla="*/ 2256 w 2522"/>
                <a:gd name="T27" fmla="*/ 1783 h 2211"/>
                <a:gd name="T28" fmla="*/ 2115 w 2522"/>
                <a:gd name="T29" fmla="*/ 1917 h 2211"/>
                <a:gd name="T30" fmla="*/ 1951 w 2522"/>
                <a:gd name="T31" fmla="*/ 2029 h 2211"/>
                <a:gd name="T32" fmla="*/ 1769 w 2522"/>
                <a:gd name="T33" fmla="*/ 2118 h 2211"/>
                <a:gd name="T34" fmla="*/ 1572 w 2522"/>
                <a:gd name="T35" fmla="*/ 2176 h 2211"/>
                <a:gd name="T36" fmla="*/ 1367 w 2522"/>
                <a:gd name="T37" fmla="*/ 2206 h 2211"/>
                <a:gd name="T38" fmla="*/ 1159 w 2522"/>
                <a:gd name="T39" fmla="*/ 2206 h 2211"/>
                <a:gd name="T40" fmla="*/ 954 w 2522"/>
                <a:gd name="T41" fmla="*/ 2178 h 2211"/>
                <a:gd name="T42" fmla="*/ 755 w 2522"/>
                <a:gd name="T43" fmla="*/ 2118 h 2211"/>
                <a:gd name="T44" fmla="*/ 573 w 2522"/>
                <a:gd name="T45" fmla="*/ 2031 h 2211"/>
                <a:gd name="T46" fmla="*/ 409 w 2522"/>
                <a:gd name="T47" fmla="*/ 1919 h 2211"/>
                <a:gd name="T48" fmla="*/ 266 w 2522"/>
                <a:gd name="T49" fmla="*/ 1785 h 2211"/>
                <a:gd name="T50" fmla="*/ 151 w 2522"/>
                <a:gd name="T51" fmla="*/ 1634 h 2211"/>
                <a:gd name="T52" fmla="*/ 69 w 2522"/>
                <a:gd name="T53" fmla="*/ 1466 h 2211"/>
                <a:gd name="T54" fmla="*/ 17 w 2522"/>
                <a:gd name="T55" fmla="*/ 1289 h 2211"/>
                <a:gd name="T56" fmla="*/ 0 w 2522"/>
                <a:gd name="T57" fmla="*/ 1107 h 2211"/>
                <a:gd name="T58" fmla="*/ 17 w 2522"/>
                <a:gd name="T59" fmla="*/ 926 h 2211"/>
                <a:gd name="T60" fmla="*/ 67 w 2522"/>
                <a:gd name="T61" fmla="*/ 749 h 2211"/>
                <a:gd name="T62" fmla="*/ 151 w 2522"/>
                <a:gd name="T63" fmla="*/ 580 h 2211"/>
                <a:gd name="T64" fmla="*/ 264 w 2522"/>
                <a:gd name="T65" fmla="*/ 429 h 2211"/>
                <a:gd name="T66" fmla="*/ 404 w 2522"/>
                <a:gd name="T67" fmla="*/ 293 h 2211"/>
                <a:gd name="T68" fmla="*/ 569 w 2522"/>
                <a:gd name="T69" fmla="*/ 181 h 2211"/>
                <a:gd name="T70" fmla="*/ 753 w 2522"/>
                <a:gd name="T71" fmla="*/ 95 h 2211"/>
                <a:gd name="T72" fmla="*/ 949 w 2522"/>
                <a:gd name="T73" fmla="*/ 34 h 2211"/>
                <a:gd name="T74" fmla="*/ 1155 w 2522"/>
                <a:gd name="T75" fmla="*/ 4 h 221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522"/>
                <a:gd name="T115" fmla="*/ 0 h 2211"/>
                <a:gd name="T116" fmla="*/ 2522 w 2522"/>
                <a:gd name="T117" fmla="*/ 2211 h 221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522" h="2211">
                  <a:moveTo>
                    <a:pt x="1259" y="0"/>
                  </a:moveTo>
                  <a:lnTo>
                    <a:pt x="1363" y="4"/>
                  </a:lnTo>
                  <a:lnTo>
                    <a:pt x="1466" y="15"/>
                  </a:lnTo>
                  <a:lnTo>
                    <a:pt x="1568" y="34"/>
                  </a:lnTo>
                  <a:lnTo>
                    <a:pt x="1668" y="60"/>
                  </a:lnTo>
                  <a:lnTo>
                    <a:pt x="1765" y="92"/>
                  </a:lnTo>
                  <a:lnTo>
                    <a:pt x="1858" y="131"/>
                  </a:lnTo>
                  <a:lnTo>
                    <a:pt x="1949" y="179"/>
                  </a:lnTo>
                  <a:lnTo>
                    <a:pt x="2033" y="233"/>
                  </a:lnTo>
                  <a:lnTo>
                    <a:pt x="2113" y="291"/>
                  </a:lnTo>
                  <a:lnTo>
                    <a:pt x="2187" y="356"/>
                  </a:lnTo>
                  <a:lnTo>
                    <a:pt x="2254" y="425"/>
                  </a:lnTo>
                  <a:lnTo>
                    <a:pt x="2314" y="498"/>
                  </a:lnTo>
                  <a:lnTo>
                    <a:pt x="2368" y="578"/>
                  </a:lnTo>
                  <a:lnTo>
                    <a:pt x="2414" y="660"/>
                  </a:lnTo>
                  <a:lnTo>
                    <a:pt x="2453" y="744"/>
                  </a:lnTo>
                  <a:lnTo>
                    <a:pt x="2483" y="831"/>
                  </a:lnTo>
                  <a:lnTo>
                    <a:pt x="2505" y="922"/>
                  </a:lnTo>
                  <a:lnTo>
                    <a:pt x="2518" y="1012"/>
                  </a:lnTo>
                  <a:lnTo>
                    <a:pt x="2522" y="1103"/>
                  </a:lnTo>
                  <a:lnTo>
                    <a:pt x="2518" y="1194"/>
                  </a:lnTo>
                  <a:lnTo>
                    <a:pt x="2505" y="1284"/>
                  </a:lnTo>
                  <a:lnTo>
                    <a:pt x="2483" y="1375"/>
                  </a:lnTo>
                  <a:lnTo>
                    <a:pt x="2453" y="1461"/>
                  </a:lnTo>
                  <a:lnTo>
                    <a:pt x="2416" y="1548"/>
                  </a:lnTo>
                  <a:lnTo>
                    <a:pt x="2371" y="1630"/>
                  </a:lnTo>
                  <a:lnTo>
                    <a:pt x="2317" y="1707"/>
                  </a:lnTo>
                  <a:lnTo>
                    <a:pt x="2256" y="1783"/>
                  </a:lnTo>
                  <a:lnTo>
                    <a:pt x="2189" y="1852"/>
                  </a:lnTo>
                  <a:lnTo>
                    <a:pt x="2115" y="1917"/>
                  </a:lnTo>
                  <a:lnTo>
                    <a:pt x="2037" y="1975"/>
                  </a:lnTo>
                  <a:lnTo>
                    <a:pt x="1951" y="2029"/>
                  </a:lnTo>
                  <a:lnTo>
                    <a:pt x="1862" y="2077"/>
                  </a:lnTo>
                  <a:lnTo>
                    <a:pt x="1769" y="2118"/>
                  </a:lnTo>
                  <a:lnTo>
                    <a:pt x="1672" y="2150"/>
                  </a:lnTo>
                  <a:lnTo>
                    <a:pt x="1572" y="2176"/>
                  </a:lnTo>
                  <a:lnTo>
                    <a:pt x="1471" y="2195"/>
                  </a:lnTo>
                  <a:lnTo>
                    <a:pt x="1367" y="2206"/>
                  </a:lnTo>
                  <a:lnTo>
                    <a:pt x="1263" y="2211"/>
                  </a:lnTo>
                  <a:lnTo>
                    <a:pt x="1159" y="2206"/>
                  </a:lnTo>
                  <a:lnTo>
                    <a:pt x="1055" y="2195"/>
                  </a:lnTo>
                  <a:lnTo>
                    <a:pt x="954" y="2178"/>
                  </a:lnTo>
                  <a:lnTo>
                    <a:pt x="852" y="2152"/>
                  </a:lnTo>
                  <a:lnTo>
                    <a:pt x="755" y="2118"/>
                  </a:lnTo>
                  <a:lnTo>
                    <a:pt x="662" y="2079"/>
                  </a:lnTo>
                  <a:lnTo>
                    <a:pt x="573" y="2031"/>
                  </a:lnTo>
                  <a:lnTo>
                    <a:pt x="486" y="1980"/>
                  </a:lnTo>
                  <a:lnTo>
                    <a:pt x="409" y="1919"/>
                  </a:lnTo>
                  <a:lnTo>
                    <a:pt x="333" y="1856"/>
                  </a:lnTo>
                  <a:lnTo>
                    <a:pt x="266" y="1785"/>
                  </a:lnTo>
                  <a:lnTo>
                    <a:pt x="205" y="1712"/>
                  </a:lnTo>
                  <a:lnTo>
                    <a:pt x="151" y="1634"/>
                  </a:lnTo>
                  <a:lnTo>
                    <a:pt x="106" y="1552"/>
                  </a:lnTo>
                  <a:lnTo>
                    <a:pt x="69" y="1466"/>
                  </a:lnTo>
                  <a:lnTo>
                    <a:pt x="39" y="1379"/>
                  </a:lnTo>
                  <a:lnTo>
                    <a:pt x="17" y="1289"/>
                  </a:lnTo>
                  <a:lnTo>
                    <a:pt x="4" y="1198"/>
                  </a:lnTo>
                  <a:lnTo>
                    <a:pt x="0" y="1107"/>
                  </a:lnTo>
                  <a:lnTo>
                    <a:pt x="4" y="1017"/>
                  </a:lnTo>
                  <a:lnTo>
                    <a:pt x="17" y="926"/>
                  </a:lnTo>
                  <a:lnTo>
                    <a:pt x="37" y="835"/>
                  </a:lnTo>
                  <a:lnTo>
                    <a:pt x="67" y="749"/>
                  </a:lnTo>
                  <a:lnTo>
                    <a:pt x="106" y="662"/>
                  </a:lnTo>
                  <a:lnTo>
                    <a:pt x="151" y="580"/>
                  </a:lnTo>
                  <a:lnTo>
                    <a:pt x="203" y="503"/>
                  </a:lnTo>
                  <a:lnTo>
                    <a:pt x="264" y="429"/>
                  </a:lnTo>
                  <a:lnTo>
                    <a:pt x="331" y="358"/>
                  </a:lnTo>
                  <a:lnTo>
                    <a:pt x="404" y="293"/>
                  </a:lnTo>
                  <a:lnTo>
                    <a:pt x="484" y="235"/>
                  </a:lnTo>
                  <a:lnTo>
                    <a:pt x="569" y="181"/>
                  </a:lnTo>
                  <a:lnTo>
                    <a:pt x="660" y="133"/>
                  </a:lnTo>
                  <a:lnTo>
                    <a:pt x="753" y="95"/>
                  </a:lnTo>
                  <a:lnTo>
                    <a:pt x="850" y="60"/>
                  </a:lnTo>
                  <a:lnTo>
                    <a:pt x="949" y="34"/>
                  </a:lnTo>
                  <a:lnTo>
                    <a:pt x="1051" y="15"/>
                  </a:lnTo>
                  <a:lnTo>
                    <a:pt x="1155" y="4"/>
                  </a:lnTo>
                  <a:lnTo>
                    <a:pt x="125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MST: Divisive Hierarchical Clustering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48663" cy="5181600"/>
          </a:xfrm>
        </p:spPr>
        <p:txBody>
          <a:bodyPr/>
          <a:lstStyle/>
          <a:p>
            <a:r>
              <a:rPr lang="en-US" altLang="en-US" dirty="0"/>
              <a:t>Build MST (Minimum Spanning Tree) </a:t>
            </a:r>
          </a:p>
          <a:p>
            <a:pPr lvl="1"/>
            <a:r>
              <a:rPr lang="en-US" altLang="en-US" sz="2000" dirty="0"/>
              <a:t>Start with a tree that consists of any point</a:t>
            </a:r>
          </a:p>
          <a:p>
            <a:pPr lvl="1"/>
            <a:r>
              <a:rPr lang="en-US" altLang="en-US" sz="2000" dirty="0"/>
              <a:t>Create </a:t>
            </a:r>
            <a:r>
              <a:rPr lang="en-US" altLang="en-US" sz="2000" dirty="0" err="1"/>
              <a:t>subclusters</a:t>
            </a:r>
            <a:r>
              <a:rPr lang="en-US" altLang="en-US" sz="2000" dirty="0"/>
              <a:t> by breaking links in the minimum spanning tree</a:t>
            </a:r>
          </a:p>
        </p:txBody>
      </p:sp>
      <p:pic>
        <p:nvPicPr>
          <p:cNvPr id="77828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6" b="2489"/>
          <a:stretch>
            <a:fillRect/>
          </a:stretch>
        </p:blipFill>
        <p:spPr>
          <a:xfrm>
            <a:off x="107950" y="3267075"/>
            <a:ext cx="4311650" cy="3057525"/>
          </a:xfrm>
          <a:noFill/>
        </p:spPr>
      </p:pic>
      <p:pic>
        <p:nvPicPr>
          <p:cNvPr id="77829" name="Picture 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4977" r="14153" b="2956"/>
          <a:stretch>
            <a:fillRect/>
          </a:stretch>
        </p:blipFill>
        <p:spPr>
          <a:xfrm>
            <a:off x="4572000" y="3332163"/>
            <a:ext cx="3962400" cy="2992437"/>
          </a:xfr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524CB9-5001-4708-B229-DDF8D4B5064E}"/>
              </a:ext>
            </a:extLst>
          </p:cNvPr>
          <p:cNvSpPr txBox="1"/>
          <p:nvPr/>
        </p:nvSpPr>
        <p:spPr>
          <a:xfrm>
            <a:off x="6477000" y="1524000"/>
            <a:ext cx="27991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4"/>
              </a:rPr>
              <a:t>https://en.wikipedia.org/wiki/Minimum_spanning_tree</a:t>
            </a:r>
            <a:endParaRPr lang="en-US" sz="800" dirty="0"/>
          </a:p>
          <a:p>
            <a:endParaRPr lang="en-US" sz="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MST: Divisive Hierarchical Clustering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MST for constructing hierarchy of clusters</a:t>
            </a:r>
          </a:p>
        </p:txBody>
      </p:sp>
      <p:pic>
        <p:nvPicPr>
          <p:cNvPr id="78852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209800"/>
            <a:ext cx="7908925" cy="2111375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914400" y="49530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/>
              <a:t>Remark: Selects Splits which maximize inter-cluster distance with respect to C1 </a:t>
            </a:r>
            <a:r>
              <a:rPr lang="en-US" sz="2000" b="0"/>
              <a:t>and C2 (used </a:t>
            </a:r>
            <a:r>
              <a:rPr lang="en-US" sz="2000" b="0" dirty="0"/>
              <a:t>to </a:t>
            </a:r>
            <a:r>
              <a:rPr lang="en-US" sz="2000" b="0"/>
              <a:t>split C). </a:t>
            </a:r>
            <a:endParaRPr lang="en-US" sz="2000" b="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985" y="152400"/>
            <a:ext cx="9448800" cy="533400"/>
          </a:xfrm>
        </p:spPr>
        <p:txBody>
          <a:bodyPr/>
          <a:lstStyle/>
          <a:p>
            <a:r>
              <a:rPr lang="en-US" altLang="en-US" sz="2500" dirty="0"/>
              <a:t>Hierarchical Clustering:  Time and Space Complexity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O(N</a:t>
            </a:r>
            <a:r>
              <a:rPr lang="en-US" altLang="en-US" baseline="30000"/>
              <a:t>2</a:t>
            </a:r>
            <a:r>
              <a:rPr lang="en-US" altLang="en-US"/>
              <a:t>) space since it uses the proximity matrix.  </a:t>
            </a:r>
          </a:p>
          <a:p>
            <a:pPr lvl="1"/>
            <a:r>
              <a:rPr lang="en-US" altLang="en-US"/>
              <a:t>N is the number of points.</a:t>
            </a:r>
          </a:p>
          <a:p>
            <a:pPr lvl="1"/>
            <a:endParaRPr lang="en-US" altLang="en-US"/>
          </a:p>
          <a:p>
            <a:r>
              <a:rPr lang="en-US" altLang="en-US"/>
              <a:t>O(N</a:t>
            </a:r>
            <a:r>
              <a:rPr lang="en-US" altLang="en-US" baseline="30000"/>
              <a:t>3</a:t>
            </a:r>
            <a:r>
              <a:rPr lang="en-US" altLang="en-US"/>
              <a:t>) time in many cases</a:t>
            </a:r>
          </a:p>
          <a:p>
            <a:pPr lvl="1"/>
            <a:r>
              <a:rPr lang="en-US" altLang="en-US"/>
              <a:t>There are N steps and at each step the size, N</a:t>
            </a:r>
            <a:r>
              <a:rPr lang="en-US" altLang="en-US" baseline="30000"/>
              <a:t>2</a:t>
            </a:r>
            <a:r>
              <a:rPr lang="en-US" altLang="en-US"/>
              <a:t>, proximity matrix must be updated and searched</a:t>
            </a:r>
          </a:p>
          <a:p>
            <a:pPr lvl="1"/>
            <a:r>
              <a:rPr lang="en-US" altLang="en-US"/>
              <a:t>Complexity can be reduced to O(N</a:t>
            </a:r>
            <a:r>
              <a:rPr lang="en-US" altLang="en-US" baseline="30000"/>
              <a:t>2</a:t>
            </a:r>
            <a:r>
              <a:rPr lang="en-US" altLang="en-US"/>
              <a:t> log(N) ) time with some cleverness</a:t>
            </a:r>
          </a:p>
          <a:p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304800"/>
            <a:ext cx="8280400" cy="533400"/>
          </a:xfrm>
        </p:spPr>
        <p:txBody>
          <a:bodyPr/>
          <a:lstStyle/>
          <a:p>
            <a:r>
              <a:rPr lang="en-US" altLang="en-US" sz="2400" dirty="0"/>
              <a:t>Hierarchical Clustering:  Problems and Limitations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991600" cy="5181600"/>
          </a:xfrm>
        </p:spPr>
        <p:txBody>
          <a:bodyPr/>
          <a:lstStyle/>
          <a:p>
            <a:r>
              <a:rPr lang="en-US" altLang="en-US" sz="2300" dirty="0"/>
              <a:t>Once a decision is made to combine two clusters, it cannot be </a:t>
            </a:r>
            <a:r>
              <a:rPr lang="en-US" altLang="en-US" sz="2300" dirty="0" err="1"/>
              <a:t>undone</a:t>
            </a:r>
            <a:r>
              <a:rPr lang="en-US" altLang="en-US" sz="2300" dirty="0" err="1">
                <a:sym typeface="Wingdings" panose="05000000000000000000" pitchFamily="2" charset="2"/>
              </a:rPr>
              <a:t>greedy</a:t>
            </a:r>
            <a:r>
              <a:rPr lang="en-US" altLang="en-US" sz="2300" dirty="0">
                <a:sym typeface="Wingdings" panose="05000000000000000000" pitchFamily="2" charset="2"/>
              </a:rPr>
              <a:t> algorithm </a:t>
            </a:r>
            <a:endParaRPr lang="en-US" altLang="en-US" sz="2300" dirty="0"/>
          </a:p>
          <a:p>
            <a:r>
              <a:rPr lang="en-US" altLang="en-US" sz="2300" dirty="0"/>
              <a:t>No global objective function is directly minimized</a:t>
            </a:r>
          </a:p>
          <a:p>
            <a:r>
              <a:rPr lang="en-US" altLang="en-US" sz="2300" dirty="0"/>
              <a:t>Different schemes have problems with one or more of the following:</a:t>
            </a:r>
          </a:p>
          <a:p>
            <a:pPr lvl="1"/>
            <a:r>
              <a:rPr lang="en-US" altLang="en-US" sz="2300" dirty="0"/>
              <a:t>Sensitivity to noise and outliers</a:t>
            </a:r>
          </a:p>
          <a:p>
            <a:pPr lvl="1"/>
            <a:r>
              <a:rPr lang="en-US" altLang="en-US" sz="2300" dirty="0"/>
              <a:t>Difficulty handling clusters of different sizes and non-globular shapes</a:t>
            </a:r>
          </a:p>
          <a:p>
            <a:pPr lvl="1"/>
            <a:r>
              <a:rPr lang="en-US" altLang="en-US" sz="2300" dirty="0"/>
              <a:t>Breaking large clusters</a:t>
            </a:r>
          </a:p>
          <a:p>
            <a:r>
              <a:rPr lang="en-US" altLang="en-US" sz="2300" dirty="0"/>
              <a:t>In comparison to other methods: does not search a lot of </a:t>
            </a:r>
            <a:r>
              <a:rPr lang="en-US" altLang="en-US" sz="2300" dirty="0" err="1"/>
              <a:t>clusterings</a:t>
            </a:r>
            <a:r>
              <a:rPr lang="en-US" altLang="en-US" sz="2300" dirty="0"/>
              <a:t> and therefore sometimes misses promising </a:t>
            </a:r>
            <a:r>
              <a:rPr lang="en-US" altLang="en-US" sz="2300" dirty="0" err="1"/>
              <a:t>clusterings</a:t>
            </a:r>
            <a:r>
              <a:rPr lang="en-US" altLang="en-US" sz="2300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8" y="304801"/>
            <a:ext cx="8150225" cy="5334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Two Types of Clustering</a:t>
            </a:r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1066800" y="3276600"/>
            <a:ext cx="2571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Hierarchical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30188" y="1600200"/>
            <a:ext cx="844391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b="1"/>
              <a:t> Partitional algorithms:</a:t>
            </a:r>
            <a:r>
              <a:rPr lang="en-US" altLang="en-US"/>
              <a:t> Construct various partitions and then evaluate them by some criterion</a:t>
            </a:r>
            <a:endParaRPr lang="en-US" altLang="en-US" sz="2000"/>
          </a:p>
          <a:p>
            <a:pPr>
              <a:buFontTx/>
              <a:buChar char="•"/>
            </a:pPr>
            <a:r>
              <a:rPr lang="en-US" altLang="en-US" b="1"/>
              <a:t> Hierarchical algorithms:</a:t>
            </a:r>
            <a:r>
              <a:rPr lang="en-US" altLang="en-US"/>
              <a:t> Create a hierarchical decomposition of the set of objects using some criterion</a:t>
            </a:r>
          </a:p>
          <a:p>
            <a:endParaRPr lang="en-US" altLang="en-US"/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5919788" y="3225800"/>
            <a:ext cx="2098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Partitional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52400" y="3671888"/>
            <a:ext cx="5410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5257800" y="4419600"/>
            <a:ext cx="3629025" cy="2133600"/>
            <a:chOff x="120" y="2532"/>
            <a:chExt cx="2286" cy="1344"/>
          </a:xfrm>
        </p:grpSpPr>
        <p:grpSp>
          <p:nvGrpSpPr>
            <p:cNvPr id="15390" name="Group 8"/>
            <p:cNvGrpSpPr>
              <a:grpSpLocks/>
            </p:cNvGrpSpPr>
            <p:nvPr/>
          </p:nvGrpSpPr>
          <p:grpSpPr bwMode="auto">
            <a:xfrm>
              <a:off x="120" y="2532"/>
              <a:ext cx="2286" cy="1344"/>
              <a:chOff x="156" y="2634"/>
              <a:chExt cx="2286" cy="1344"/>
            </a:xfrm>
          </p:grpSpPr>
          <p:sp>
            <p:nvSpPr>
              <p:cNvPr id="15400" name="Rectangle 9"/>
              <p:cNvSpPr>
                <a:spLocks noChangeArrowheads="1"/>
              </p:cNvSpPr>
              <p:nvPr/>
            </p:nvSpPr>
            <p:spPr bwMode="auto">
              <a:xfrm>
                <a:off x="156" y="2634"/>
                <a:ext cx="1080" cy="1344"/>
              </a:xfrm>
              <a:prstGeom prst="rect">
                <a:avLst/>
              </a:prstGeom>
              <a:solidFill>
                <a:srgbClr val="FFFF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5401" name="Rectangle 10"/>
              <p:cNvSpPr>
                <a:spLocks noChangeArrowheads="1"/>
              </p:cNvSpPr>
              <p:nvPr/>
            </p:nvSpPr>
            <p:spPr bwMode="auto">
              <a:xfrm>
                <a:off x="1362" y="2634"/>
                <a:ext cx="1080" cy="1344"/>
              </a:xfrm>
              <a:prstGeom prst="rect">
                <a:avLst/>
              </a:prstGeom>
              <a:solidFill>
                <a:srgbClr val="FFFF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pic>
          <p:nvPicPr>
            <p:cNvPr id="15391" name="Picture 11" descr="Edna Krabappe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" y="3190"/>
              <a:ext cx="303" cy="6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2" name="Picture 12" descr="Principal Seymour  Skinn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2571"/>
              <a:ext cx="304" cy="6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3" name="Picture 13" descr="Groundskeeper Willi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2" y="2589"/>
              <a:ext cx="336" cy="5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4" name="Picture 1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0" y="3253"/>
              <a:ext cx="375" cy="5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5" name="Picture 1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8" y="2551"/>
              <a:ext cx="343" cy="6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6" name="Picture 16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" y="2763"/>
              <a:ext cx="375" cy="6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7" name="Picture 17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" y="3338"/>
              <a:ext cx="269" cy="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8" name="Picture 18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" y="3432"/>
              <a:ext cx="181" cy="4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9" name="Picture 19" descr="C:\Documents and Settings\eamonn\Desktop\bios_family_marge.gif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" y="2617"/>
              <a:ext cx="272" cy="8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8" name="Group 20"/>
          <p:cNvGrpSpPr>
            <a:grpSpLocks/>
          </p:cNvGrpSpPr>
          <p:nvPr/>
        </p:nvGrpSpPr>
        <p:grpSpPr bwMode="auto">
          <a:xfrm>
            <a:off x="488950" y="3990975"/>
            <a:ext cx="3587750" cy="2549525"/>
            <a:chOff x="98" y="300"/>
            <a:chExt cx="3214" cy="2284"/>
          </a:xfrm>
        </p:grpSpPr>
        <p:pic>
          <p:nvPicPr>
            <p:cNvPr id="15370" name="Picture 21" descr="Edna Krabappe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" y="1440"/>
              <a:ext cx="504" cy="1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22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824"/>
              <a:ext cx="308" cy="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2" name="Picture 23" descr="C:\Documents and Settings\eamonn\Desktop\bios_family_marge.gif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278"/>
              <a:ext cx="424" cy="1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73" name="Group 24"/>
            <p:cNvGrpSpPr>
              <a:grpSpLocks/>
            </p:cNvGrpSpPr>
            <p:nvPr/>
          </p:nvGrpSpPr>
          <p:grpSpPr bwMode="auto">
            <a:xfrm>
              <a:off x="1865" y="1505"/>
              <a:ext cx="1447" cy="1031"/>
              <a:chOff x="252" y="2364"/>
              <a:chExt cx="2258" cy="1608"/>
            </a:xfrm>
          </p:grpSpPr>
          <p:pic>
            <p:nvPicPr>
              <p:cNvPr id="15388" name="Picture 25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2" y="2364"/>
                <a:ext cx="900" cy="16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89" name="Picture 26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6" y="2412"/>
                <a:ext cx="1154" cy="15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5374" name="Line 27"/>
            <p:cNvSpPr>
              <a:spLocks noChangeShapeType="1"/>
            </p:cNvSpPr>
            <p:nvPr/>
          </p:nvSpPr>
          <p:spPr bwMode="auto">
            <a:xfrm flipH="1" flipV="1">
              <a:off x="255" y="444"/>
              <a:ext cx="0" cy="903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28"/>
            <p:cNvSpPr>
              <a:spLocks noChangeShapeType="1"/>
            </p:cNvSpPr>
            <p:nvPr/>
          </p:nvSpPr>
          <p:spPr bwMode="auto">
            <a:xfrm flipH="1" flipV="1">
              <a:off x="2919" y="1167"/>
              <a:ext cx="0" cy="18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Line 29"/>
            <p:cNvSpPr>
              <a:spLocks noChangeShapeType="1"/>
            </p:cNvSpPr>
            <p:nvPr/>
          </p:nvSpPr>
          <p:spPr bwMode="auto">
            <a:xfrm flipH="1" flipV="1">
              <a:off x="2227" y="1167"/>
              <a:ext cx="0" cy="18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Line 30"/>
            <p:cNvSpPr>
              <a:spLocks noChangeShapeType="1"/>
            </p:cNvSpPr>
            <p:nvPr/>
          </p:nvSpPr>
          <p:spPr bwMode="auto">
            <a:xfrm flipH="1">
              <a:off x="2221" y="1167"/>
              <a:ext cx="70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Line 31"/>
            <p:cNvSpPr>
              <a:spLocks noChangeShapeType="1"/>
            </p:cNvSpPr>
            <p:nvPr/>
          </p:nvSpPr>
          <p:spPr bwMode="auto">
            <a:xfrm flipH="1">
              <a:off x="1193" y="710"/>
              <a:ext cx="138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Line 32"/>
            <p:cNvSpPr>
              <a:spLocks noChangeShapeType="1"/>
            </p:cNvSpPr>
            <p:nvPr/>
          </p:nvSpPr>
          <p:spPr bwMode="auto">
            <a:xfrm rot="5400000" flipH="1">
              <a:off x="2343" y="943"/>
              <a:ext cx="457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Line 33"/>
            <p:cNvSpPr>
              <a:spLocks noChangeShapeType="1"/>
            </p:cNvSpPr>
            <p:nvPr/>
          </p:nvSpPr>
          <p:spPr bwMode="auto">
            <a:xfrm rot="5400000" flipH="1">
              <a:off x="1712" y="574"/>
              <a:ext cx="265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81" name="Group 34"/>
            <p:cNvGrpSpPr>
              <a:grpSpLocks/>
            </p:cNvGrpSpPr>
            <p:nvPr/>
          </p:nvGrpSpPr>
          <p:grpSpPr bwMode="auto">
            <a:xfrm>
              <a:off x="859" y="969"/>
              <a:ext cx="703" cy="377"/>
              <a:chOff x="2112" y="2976"/>
              <a:chExt cx="703" cy="377"/>
            </a:xfrm>
          </p:grpSpPr>
          <p:sp>
            <p:nvSpPr>
              <p:cNvPr id="15385" name="Line 35"/>
              <p:cNvSpPr>
                <a:spLocks noChangeShapeType="1"/>
              </p:cNvSpPr>
              <p:nvPr/>
            </p:nvSpPr>
            <p:spPr bwMode="auto">
              <a:xfrm flipH="1" flipV="1">
                <a:off x="2810" y="2976"/>
                <a:ext cx="0" cy="377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6" name="Line 36"/>
              <p:cNvSpPr>
                <a:spLocks noChangeShapeType="1"/>
              </p:cNvSpPr>
              <p:nvPr/>
            </p:nvSpPr>
            <p:spPr bwMode="auto">
              <a:xfrm flipH="1" flipV="1">
                <a:off x="2118" y="2976"/>
                <a:ext cx="0" cy="377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7" name="Line 37"/>
              <p:cNvSpPr>
                <a:spLocks noChangeShapeType="1"/>
              </p:cNvSpPr>
              <p:nvPr/>
            </p:nvSpPr>
            <p:spPr bwMode="auto">
              <a:xfrm flipH="1">
                <a:off x="2112" y="2976"/>
                <a:ext cx="703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82" name="Line 38"/>
            <p:cNvSpPr>
              <a:spLocks noChangeShapeType="1"/>
            </p:cNvSpPr>
            <p:nvPr/>
          </p:nvSpPr>
          <p:spPr bwMode="auto">
            <a:xfrm rot="5400000" flipH="1">
              <a:off x="1065" y="844"/>
              <a:ext cx="25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Line 39"/>
            <p:cNvSpPr>
              <a:spLocks noChangeShapeType="1"/>
            </p:cNvSpPr>
            <p:nvPr/>
          </p:nvSpPr>
          <p:spPr bwMode="auto">
            <a:xfrm flipH="1">
              <a:off x="253" y="446"/>
              <a:ext cx="158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Line 40"/>
            <p:cNvSpPr>
              <a:spLocks noChangeShapeType="1"/>
            </p:cNvSpPr>
            <p:nvPr/>
          </p:nvSpPr>
          <p:spPr bwMode="auto">
            <a:xfrm rot="5400000" flipH="1">
              <a:off x="989" y="370"/>
              <a:ext cx="13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9" name="TextBox 40"/>
          <p:cNvSpPr txBox="1">
            <a:spLocks noChangeArrowheads="1"/>
          </p:cNvSpPr>
          <p:nvPr/>
        </p:nvSpPr>
        <p:spPr bwMode="auto">
          <a:xfrm>
            <a:off x="4711700" y="131763"/>
            <a:ext cx="425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800"/>
              <a:t>Slide based on one by Eamonn Keogh</a:t>
            </a:r>
          </a:p>
        </p:txBody>
      </p:sp>
    </p:spTree>
    <p:extLst>
      <p:ext uri="{BB962C8B-B14F-4D97-AF65-F5344CB8AC3E}">
        <p14:creationId xmlns:p14="http://schemas.microsoft.com/office/powerpoint/2010/main" val="215291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323850" y="2562225"/>
            <a:ext cx="2952750" cy="2705100"/>
            <a:chOff x="3164" y="1404"/>
            <a:chExt cx="2400" cy="2400"/>
          </a:xfrm>
        </p:grpSpPr>
        <p:sp>
          <p:nvSpPr>
            <p:cNvPr id="21545" name="Rectangle 3"/>
            <p:cNvSpPr>
              <a:spLocks noChangeArrowheads="1"/>
            </p:cNvSpPr>
            <p:nvPr/>
          </p:nvSpPr>
          <p:spPr bwMode="auto">
            <a:xfrm>
              <a:off x="3164" y="35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46" name="Rectangle 4"/>
            <p:cNvSpPr>
              <a:spLocks noChangeArrowheads="1"/>
            </p:cNvSpPr>
            <p:nvPr/>
          </p:nvSpPr>
          <p:spPr bwMode="auto">
            <a:xfrm>
              <a:off x="3404" y="35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47" name="Rectangle 5"/>
            <p:cNvSpPr>
              <a:spLocks noChangeArrowheads="1"/>
            </p:cNvSpPr>
            <p:nvPr/>
          </p:nvSpPr>
          <p:spPr bwMode="auto">
            <a:xfrm>
              <a:off x="3644" y="35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48" name="Rectangle 6"/>
            <p:cNvSpPr>
              <a:spLocks noChangeArrowheads="1"/>
            </p:cNvSpPr>
            <p:nvPr/>
          </p:nvSpPr>
          <p:spPr bwMode="auto">
            <a:xfrm>
              <a:off x="3884" y="35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49" name="Rectangle 7"/>
            <p:cNvSpPr>
              <a:spLocks noChangeArrowheads="1"/>
            </p:cNvSpPr>
            <p:nvPr/>
          </p:nvSpPr>
          <p:spPr bwMode="auto">
            <a:xfrm>
              <a:off x="4124" y="35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50" name="Rectangle 8"/>
            <p:cNvSpPr>
              <a:spLocks noChangeArrowheads="1"/>
            </p:cNvSpPr>
            <p:nvPr/>
          </p:nvSpPr>
          <p:spPr bwMode="auto">
            <a:xfrm>
              <a:off x="4364" y="35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51" name="Rectangle 9"/>
            <p:cNvSpPr>
              <a:spLocks noChangeArrowheads="1"/>
            </p:cNvSpPr>
            <p:nvPr/>
          </p:nvSpPr>
          <p:spPr bwMode="auto">
            <a:xfrm>
              <a:off x="4604" y="35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52" name="Rectangle 10"/>
            <p:cNvSpPr>
              <a:spLocks noChangeArrowheads="1"/>
            </p:cNvSpPr>
            <p:nvPr/>
          </p:nvSpPr>
          <p:spPr bwMode="auto">
            <a:xfrm>
              <a:off x="4844" y="35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53" name="Rectangle 11"/>
            <p:cNvSpPr>
              <a:spLocks noChangeArrowheads="1"/>
            </p:cNvSpPr>
            <p:nvPr/>
          </p:nvSpPr>
          <p:spPr bwMode="auto">
            <a:xfrm>
              <a:off x="5084" y="35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54" name="Rectangle 12"/>
            <p:cNvSpPr>
              <a:spLocks noChangeArrowheads="1"/>
            </p:cNvSpPr>
            <p:nvPr/>
          </p:nvSpPr>
          <p:spPr bwMode="auto">
            <a:xfrm>
              <a:off x="5324" y="35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55" name="Rectangle 13"/>
            <p:cNvSpPr>
              <a:spLocks noChangeArrowheads="1"/>
            </p:cNvSpPr>
            <p:nvPr/>
          </p:nvSpPr>
          <p:spPr bwMode="auto">
            <a:xfrm>
              <a:off x="3164" y="33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56" name="Rectangle 14"/>
            <p:cNvSpPr>
              <a:spLocks noChangeArrowheads="1"/>
            </p:cNvSpPr>
            <p:nvPr/>
          </p:nvSpPr>
          <p:spPr bwMode="auto">
            <a:xfrm>
              <a:off x="3404" y="33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57" name="Rectangle 15"/>
            <p:cNvSpPr>
              <a:spLocks noChangeArrowheads="1"/>
            </p:cNvSpPr>
            <p:nvPr/>
          </p:nvSpPr>
          <p:spPr bwMode="auto">
            <a:xfrm>
              <a:off x="3644" y="33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58" name="Rectangle 16"/>
            <p:cNvSpPr>
              <a:spLocks noChangeArrowheads="1"/>
            </p:cNvSpPr>
            <p:nvPr/>
          </p:nvSpPr>
          <p:spPr bwMode="auto">
            <a:xfrm>
              <a:off x="3884" y="33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59" name="Rectangle 17"/>
            <p:cNvSpPr>
              <a:spLocks noChangeArrowheads="1"/>
            </p:cNvSpPr>
            <p:nvPr/>
          </p:nvSpPr>
          <p:spPr bwMode="auto">
            <a:xfrm>
              <a:off x="4124" y="33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60" name="Rectangle 18"/>
            <p:cNvSpPr>
              <a:spLocks noChangeArrowheads="1"/>
            </p:cNvSpPr>
            <p:nvPr/>
          </p:nvSpPr>
          <p:spPr bwMode="auto">
            <a:xfrm>
              <a:off x="4364" y="33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61" name="Rectangle 19"/>
            <p:cNvSpPr>
              <a:spLocks noChangeArrowheads="1"/>
            </p:cNvSpPr>
            <p:nvPr/>
          </p:nvSpPr>
          <p:spPr bwMode="auto">
            <a:xfrm>
              <a:off x="4604" y="33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62" name="Rectangle 20"/>
            <p:cNvSpPr>
              <a:spLocks noChangeArrowheads="1"/>
            </p:cNvSpPr>
            <p:nvPr/>
          </p:nvSpPr>
          <p:spPr bwMode="auto">
            <a:xfrm>
              <a:off x="4844" y="33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63" name="Rectangle 21"/>
            <p:cNvSpPr>
              <a:spLocks noChangeArrowheads="1"/>
            </p:cNvSpPr>
            <p:nvPr/>
          </p:nvSpPr>
          <p:spPr bwMode="auto">
            <a:xfrm>
              <a:off x="5084" y="33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64" name="Rectangle 22"/>
            <p:cNvSpPr>
              <a:spLocks noChangeArrowheads="1"/>
            </p:cNvSpPr>
            <p:nvPr/>
          </p:nvSpPr>
          <p:spPr bwMode="auto">
            <a:xfrm>
              <a:off x="5324" y="33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65" name="Rectangle 23"/>
            <p:cNvSpPr>
              <a:spLocks noChangeArrowheads="1"/>
            </p:cNvSpPr>
            <p:nvPr/>
          </p:nvSpPr>
          <p:spPr bwMode="auto">
            <a:xfrm>
              <a:off x="3164" y="30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66" name="Rectangle 24"/>
            <p:cNvSpPr>
              <a:spLocks noChangeArrowheads="1"/>
            </p:cNvSpPr>
            <p:nvPr/>
          </p:nvSpPr>
          <p:spPr bwMode="auto">
            <a:xfrm>
              <a:off x="3404" y="30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67" name="Rectangle 25"/>
            <p:cNvSpPr>
              <a:spLocks noChangeArrowheads="1"/>
            </p:cNvSpPr>
            <p:nvPr/>
          </p:nvSpPr>
          <p:spPr bwMode="auto">
            <a:xfrm>
              <a:off x="3644" y="30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68" name="Rectangle 26"/>
            <p:cNvSpPr>
              <a:spLocks noChangeArrowheads="1"/>
            </p:cNvSpPr>
            <p:nvPr/>
          </p:nvSpPr>
          <p:spPr bwMode="auto">
            <a:xfrm>
              <a:off x="3884" y="30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69" name="Rectangle 27"/>
            <p:cNvSpPr>
              <a:spLocks noChangeArrowheads="1"/>
            </p:cNvSpPr>
            <p:nvPr/>
          </p:nvSpPr>
          <p:spPr bwMode="auto">
            <a:xfrm>
              <a:off x="4124" y="30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70" name="Rectangle 28"/>
            <p:cNvSpPr>
              <a:spLocks noChangeArrowheads="1"/>
            </p:cNvSpPr>
            <p:nvPr/>
          </p:nvSpPr>
          <p:spPr bwMode="auto">
            <a:xfrm>
              <a:off x="4364" y="30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71" name="Rectangle 29"/>
            <p:cNvSpPr>
              <a:spLocks noChangeArrowheads="1"/>
            </p:cNvSpPr>
            <p:nvPr/>
          </p:nvSpPr>
          <p:spPr bwMode="auto">
            <a:xfrm>
              <a:off x="4604" y="30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72" name="Rectangle 30"/>
            <p:cNvSpPr>
              <a:spLocks noChangeArrowheads="1"/>
            </p:cNvSpPr>
            <p:nvPr/>
          </p:nvSpPr>
          <p:spPr bwMode="auto">
            <a:xfrm>
              <a:off x="4844" y="30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73" name="Rectangle 31"/>
            <p:cNvSpPr>
              <a:spLocks noChangeArrowheads="1"/>
            </p:cNvSpPr>
            <p:nvPr/>
          </p:nvSpPr>
          <p:spPr bwMode="auto">
            <a:xfrm>
              <a:off x="5084" y="30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74" name="Rectangle 32"/>
            <p:cNvSpPr>
              <a:spLocks noChangeArrowheads="1"/>
            </p:cNvSpPr>
            <p:nvPr/>
          </p:nvSpPr>
          <p:spPr bwMode="auto">
            <a:xfrm>
              <a:off x="5324" y="30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75" name="Rectangle 33"/>
            <p:cNvSpPr>
              <a:spLocks noChangeArrowheads="1"/>
            </p:cNvSpPr>
            <p:nvPr/>
          </p:nvSpPr>
          <p:spPr bwMode="auto">
            <a:xfrm>
              <a:off x="3164" y="28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76" name="Rectangle 34"/>
            <p:cNvSpPr>
              <a:spLocks noChangeArrowheads="1"/>
            </p:cNvSpPr>
            <p:nvPr/>
          </p:nvSpPr>
          <p:spPr bwMode="auto">
            <a:xfrm>
              <a:off x="3404" y="28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77" name="Rectangle 35"/>
            <p:cNvSpPr>
              <a:spLocks noChangeArrowheads="1"/>
            </p:cNvSpPr>
            <p:nvPr/>
          </p:nvSpPr>
          <p:spPr bwMode="auto">
            <a:xfrm>
              <a:off x="3644" y="28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78" name="Rectangle 36"/>
            <p:cNvSpPr>
              <a:spLocks noChangeArrowheads="1"/>
            </p:cNvSpPr>
            <p:nvPr/>
          </p:nvSpPr>
          <p:spPr bwMode="auto">
            <a:xfrm>
              <a:off x="3884" y="28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79" name="Rectangle 37"/>
            <p:cNvSpPr>
              <a:spLocks noChangeArrowheads="1"/>
            </p:cNvSpPr>
            <p:nvPr/>
          </p:nvSpPr>
          <p:spPr bwMode="auto">
            <a:xfrm>
              <a:off x="4124" y="28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80" name="Rectangle 38"/>
            <p:cNvSpPr>
              <a:spLocks noChangeArrowheads="1"/>
            </p:cNvSpPr>
            <p:nvPr/>
          </p:nvSpPr>
          <p:spPr bwMode="auto">
            <a:xfrm>
              <a:off x="4364" y="28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81" name="Rectangle 39"/>
            <p:cNvSpPr>
              <a:spLocks noChangeArrowheads="1"/>
            </p:cNvSpPr>
            <p:nvPr/>
          </p:nvSpPr>
          <p:spPr bwMode="auto">
            <a:xfrm>
              <a:off x="4604" y="28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82" name="Rectangle 40"/>
            <p:cNvSpPr>
              <a:spLocks noChangeArrowheads="1"/>
            </p:cNvSpPr>
            <p:nvPr/>
          </p:nvSpPr>
          <p:spPr bwMode="auto">
            <a:xfrm>
              <a:off x="4844" y="28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83" name="Rectangle 41"/>
            <p:cNvSpPr>
              <a:spLocks noChangeArrowheads="1"/>
            </p:cNvSpPr>
            <p:nvPr/>
          </p:nvSpPr>
          <p:spPr bwMode="auto">
            <a:xfrm>
              <a:off x="5084" y="28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84" name="Rectangle 42"/>
            <p:cNvSpPr>
              <a:spLocks noChangeArrowheads="1"/>
            </p:cNvSpPr>
            <p:nvPr/>
          </p:nvSpPr>
          <p:spPr bwMode="auto">
            <a:xfrm>
              <a:off x="5324" y="28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85" name="Rectangle 43"/>
            <p:cNvSpPr>
              <a:spLocks noChangeArrowheads="1"/>
            </p:cNvSpPr>
            <p:nvPr/>
          </p:nvSpPr>
          <p:spPr bwMode="auto">
            <a:xfrm>
              <a:off x="3164" y="26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86" name="Rectangle 44"/>
            <p:cNvSpPr>
              <a:spLocks noChangeArrowheads="1"/>
            </p:cNvSpPr>
            <p:nvPr/>
          </p:nvSpPr>
          <p:spPr bwMode="auto">
            <a:xfrm>
              <a:off x="3404" y="26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87" name="Rectangle 45"/>
            <p:cNvSpPr>
              <a:spLocks noChangeArrowheads="1"/>
            </p:cNvSpPr>
            <p:nvPr/>
          </p:nvSpPr>
          <p:spPr bwMode="auto">
            <a:xfrm>
              <a:off x="3644" y="26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88" name="Rectangle 46"/>
            <p:cNvSpPr>
              <a:spLocks noChangeArrowheads="1"/>
            </p:cNvSpPr>
            <p:nvPr/>
          </p:nvSpPr>
          <p:spPr bwMode="auto">
            <a:xfrm>
              <a:off x="3884" y="26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89" name="Rectangle 47"/>
            <p:cNvSpPr>
              <a:spLocks noChangeArrowheads="1"/>
            </p:cNvSpPr>
            <p:nvPr/>
          </p:nvSpPr>
          <p:spPr bwMode="auto">
            <a:xfrm>
              <a:off x="4124" y="26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90" name="Rectangle 48"/>
            <p:cNvSpPr>
              <a:spLocks noChangeArrowheads="1"/>
            </p:cNvSpPr>
            <p:nvPr/>
          </p:nvSpPr>
          <p:spPr bwMode="auto">
            <a:xfrm>
              <a:off x="4364" y="26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91" name="Rectangle 49"/>
            <p:cNvSpPr>
              <a:spLocks noChangeArrowheads="1"/>
            </p:cNvSpPr>
            <p:nvPr/>
          </p:nvSpPr>
          <p:spPr bwMode="auto">
            <a:xfrm>
              <a:off x="4604" y="26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92" name="Rectangle 50"/>
            <p:cNvSpPr>
              <a:spLocks noChangeArrowheads="1"/>
            </p:cNvSpPr>
            <p:nvPr/>
          </p:nvSpPr>
          <p:spPr bwMode="auto">
            <a:xfrm>
              <a:off x="4844" y="26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93" name="Rectangle 51"/>
            <p:cNvSpPr>
              <a:spLocks noChangeArrowheads="1"/>
            </p:cNvSpPr>
            <p:nvPr/>
          </p:nvSpPr>
          <p:spPr bwMode="auto">
            <a:xfrm>
              <a:off x="5084" y="26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94" name="Rectangle 52"/>
            <p:cNvSpPr>
              <a:spLocks noChangeArrowheads="1"/>
            </p:cNvSpPr>
            <p:nvPr/>
          </p:nvSpPr>
          <p:spPr bwMode="auto">
            <a:xfrm>
              <a:off x="5324" y="26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95" name="Rectangle 53"/>
            <p:cNvSpPr>
              <a:spLocks noChangeArrowheads="1"/>
            </p:cNvSpPr>
            <p:nvPr/>
          </p:nvSpPr>
          <p:spPr bwMode="auto">
            <a:xfrm>
              <a:off x="3164" y="23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96" name="Rectangle 54"/>
            <p:cNvSpPr>
              <a:spLocks noChangeArrowheads="1"/>
            </p:cNvSpPr>
            <p:nvPr/>
          </p:nvSpPr>
          <p:spPr bwMode="auto">
            <a:xfrm>
              <a:off x="3404" y="23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97" name="Rectangle 55"/>
            <p:cNvSpPr>
              <a:spLocks noChangeArrowheads="1"/>
            </p:cNvSpPr>
            <p:nvPr/>
          </p:nvSpPr>
          <p:spPr bwMode="auto">
            <a:xfrm>
              <a:off x="3644" y="23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98" name="Rectangle 56"/>
            <p:cNvSpPr>
              <a:spLocks noChangeArrowheads="1"/>
            </p:cNvSpPr>
            <p:nvPr/>
          </p:nvSpPr>
          <p:spPr bwMode="auto">
            <a:xfrm>
              <a:off x="3884" y="23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99" name="Rectangle 57"/>
            <p:cNvSpPr>
              <a:spLocks noChangeArrowheads="1"/>
            </p:cNvSpPr>
            <p:nvPr/>
          </p:nvSpPr>
          <p:spPr bwMode="auto">
            <a:xfrm>
              <a:off x="4124" y="23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00" name="Rectangle 58"/>
            <p:cNvSpPr>
              <a:spLocks noChangeArrowheads="1"/>
            </p:cNvSpPr>
            <p:nvPr/>
          </p:nvSpPr>
          <p:spPr bwMode="auto">
            <a:xfrm>
              <a:off x="4364" y="23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01" name="Rectangle 59"/>
            <p:cNvSpPr>
              <a:spLocks noChangeArrowheads="1"/>
            </p:cNvSpPr>
            <p:nvPr/>
          </p:nvSpPr>
          <p:spPr bwMode="auto">
            <a:xfrm>
              <a:off x="4604" y="23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02" name="Rectangle 60"/>
            <p:cNvSpPr>
              <a:spLocks noChangeArrowheads="1"/>
            </p:cNvSpPr>
            <p:nvPr/>
          </p:nvSpPr>
          <p:spPr bwMode="auto">
            <a:xfrm>
              <a:off x="4844" y="23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03" name="Rectangle 61"/>
            <p:cNvSpPr>
              <a:spLocks noChangeArrowheads="1"/>
            </p:cNvSpPr>
            <p:nvPr/>
          </p:nvSpPr>
          <p:spPr bwMode="auto">
            <a:xfrm>
              <a:off x="5084" y="23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04" name="Rectangle 62"/>
            <p:cNvSpPr>
              <a:spLocks noChangeArrowheads="1"/>
            </p:cNvSpPr>
            <p:nvPr/>
          </p:nvSpPr>
          <p:spPr bwMode="auto">
            <a:xfrm>
              <a:off x="5324" y="236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05" name="Rectangle 63"/>
            <p:cNvSpPr>
              <a:spLocks noChangeArrowheads="1"/>
            </p:cNvSpPr>
            <p:nvPr/>
          </p:nvSpPr>
          <p:spPr bwMode="auto">
            <a:xfrm>
              <a:off x="3164" y="21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06" name="Rectangle 64"/>
            <p:cNvSpPr>
              <a:spLocks noChangeArrowheads="1"/>
            </p:cNvSpPr>
            <p:nvPr/>
          </p:nvSpPr>
          <p:spPr bwMode="auto">
            <a:xfrm>
              <a:off x="3404" y="21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07" name="Rectangle 65"/>
            <p:cNvSpPr>
              <a:spLocks noChangeArrowheads="1"/>
            </p:cNvSpPr>
            <p:nvPr/>
          </p:nvSpPr>
          <p:spPr bwMode="auto">
            <a:xfrm>
              <a:off x="3644" y="21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08" name="Rectangle 66"/>
            <p:cNvSpPr>
              <a:spLocks noChangeArrowheads="1"/>
            </p:cNvSpPr>
            <p:nvPr/>
          </p:nvSpPr>
          <p:spPr bwMode="auto">
            <a:xfrm>
              <a:off x="3884" y="21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09" name="Rectangle 67"/>
            <p:cNvSpPr>
              <a:spLocks noChangeArrowheads="1"/>
            </p:cNvSpPr>
            <p:nvPr/>
          </p:nvSpPr>
          <p:spPr bwMode="auto">
            <a:xfrm>
              <a:off x="4124" y="21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10" name="Rectangle 68"/>
            <p:cNvSpPr>
              <a:spLocks noChangeArrowheads="1"/>
            </p:cNvSpPr>
            <p:nvPr/>
          </p:nvSpPr>
          <p:spPr bwMode="auto">
            <a:xfrm>
              <a:off x="4364" y="21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11" name="Rectangle 69"/>
            <p:cNvSpPr>
              <a:spLocks noChangeArrowheads="1"/>
            </p:cNvSpPr>
            <p:nvPr/>
          </p:nvSpPr>
          <p:spPr bwMode="auto">
            <a:xfrm>
              <a:off x="4604" y="21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12" name="Rectangle 70"/>
            <p:cNvSpPr>
              <a:spLocks noChangeArrowheads="1"/>
            </p:cNvSpPr>
            <p:nvPr/>
          </p:nvSpPr>
          <p:spPr bwMode="auto">
            <a:xfrm>
              <a:off x="4844" y="21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13" name="Rectangle 71"/>
            <p:cNvSpPr>
              <a:spLocks noChangeArrowheads="1"/>
            </p:cNvSpPr>
            <p:nvPr/>
          </p:nvSpPr>
          <p:spPr bwMode="auto">
            <a:xfrm>
              <a:off x="5084" y="21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14" name="Rectangle 72"/>
            <p:cNvSpPr>
              <a:spLocks noChangeArrowheads="1"/>
            </p:cNvSpPr>
            <p:nvPr/>
          </p:nvSpPr>
          <p:spPr bwMode="auto">
            <a:xfrm>
              <a:off x="5324" y="212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15" name="Rectangle 73"/>
            <p:cNvSpPr>
              <a:spLocks noChangeArrowheads="1"/>
            </p:cNvSpPr>
            <p:nvPr/>
          </p:nvSpPr>
          <p:spPr bwMode="auto">
            <a:xfrm>
              <a:off x="3164" y="18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16" name="Rectangle 74"/>
            <p:cNvSpPr>
              <a:spLocks noChangeArrowheads="1"/>
            </p:cNvSpPr>
            <p:nvPr/>
          </p:nvSpPr>
          <p:spPr bwMode="auto">
            <a:xfrm>
              <a:off x="3404" y="18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17" name="Rectangle 75"/>
            <p:cNvSpPr>
              <a:spLocks noChangeArrowheads="1"/>
            </p:cNvSpPr>
            <p:nvPr/>
          </p:nvSpPr>
          <p:spPr bwMode="auto">
            <a:xfrm>
              <a:off x="3644" y="18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18" name="Rectangle 76"/>
            <p:cNvSpPr>
              <a:spLocks noChangeArrowheads="1"/>
            </p:cNvSpPr>
            <p:nvPr/>
          </p:nvSpPr>
          <p:spPr bwMode="auto">
            <a:xfrm>
              <a:off x="3884" y="18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19" name="Rectangle 77"/>
            <p:cNvSpPr>
              <a:spLocks noChangeArrowheads="1"/>
            </p:cNvSpPr>
            <p:nvPr/>
          </p:nvSpPr>
          <p:spPr bwMode="auto">
            <a:xfrm>
              <a:off x="4124" y="18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20" name="Rectangle 78"/>
            <p:cNvSpPr>
              <a:spLocks noChangeArrowheads="1"/>
            </p:cNvSpPr>
            <p:nvPr/>
          </p:nvSpPr>
          <p:spPr bwMode="auto">
            <a:xfrm>
              <a:off x="4364" y="18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21" name="Rectangle 79"/>
            <p:cNvSpPr>
              <a:spLocks noChangeArrowheads="1"/>
            </p:cNvSpPr>
            <p:nvPr/>
          </p:nvSpPr>
          <p:spPr bwMode="auto">
            <a:xfrm>
              <a:off x="4604" y="18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22" name="Rectangle 80"/>
            <p:cNvSpPr>
              <a:spLocks noChangeArrowheads="1"/>
            </p:cNvSpPr>
            <p:nvPr/>
          </p:nvSpPr>
          <p:spPr bwMode="auto">
            <a:xfrm>
              <a:off x="4844" y="18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23" name="Rectangle 81"/>
            <p:cNvSpPr>
              <a:spLocks noChangeArrowheads="1"/>
            </p:cNvSpPr>
            <p:nvPr/>
          </p:nvSpPr>
          <p:spPr bwMode="auto">
            <a:xfrm>
              <a:off x="5084" y="18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24" name="Rectangle 82"/>
            <p:cNvSpPr>
              <a:spLocks noChangeArrowheads="1"/>
            </p:cNvSpPr>
            <p:nvPr/>
          </p:nvSpPr>
          <p:spPr bwMode="auto">
            <a:xfrm>
              <a:off x="5324" y="188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25" name="Rectangle 83"/>
            <p:cNvSpPr>
              <a:spLocks noChangeArrowheads="1"/>
            </p:cNvSpPr>
            <p:nvPr/>
          </p:nvSpPr>
          <p:spPr bwMode="auto">
            <a:xfrm>
              <a:off x="3164" y="16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26" name="Rectangle 84"/>
            <p:cNvSpPr>
              <a:spLocks noChangeArrowheads="1"/>
            </p:cNvSpPr>
            <p:nvPr/>
          </p:nvSpPr>
          <p:spPr bwMode="auto">
            <a:xfrm>
              <a:off x="3404" y="16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27" name="Rectangle 85"/>
            <p:cNvSpPr>
              <a:spLocks noChangeArrowheads="1"/>
            </p:cNvSpPr>
            <p:nvPr/>
          </p:nvSpPr>
          <p:spPr bwMode="auto">
            <a:xfrm>
              <a:off x="3644" y="16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28" name="Rectangle 86"/>
            <p:cNvSpPr>
              <a:spLocks noChangeArrowheads="1"/>
            </p:cNvSpPr>
            <p:nvPr/>
          </p:nvSpPr>
          <p:spPr bwMode="auto">
            <a:xfrm>
              <a:off x="3884" y="16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29" name="Rectangle 87"/>
            <p:cNvSpPr>
              <a:spLocks noChangeArrowheads="1"/>
            </p:cNvSpPr>
            <p:nvPr/>
          </p:nvSpPr>
          <p:spPr bwMode="auto">
            <a:xfrm>
              <a:off x="4124" y="16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30" name="Rectangle 88"/>
            <p:cNvSpPr>
              <a:spLocks noChangeArrowheads="1"/>
            </p:cNvSpPr>
            <p:nvPr/>
          </p:nvSpPr>
          <p:spPr bwMode="auto">
            <a:xfrm>
              <a:off x="4364" y="16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31" name="Rectangle 89"/>
            <p:cNvSpPr>
              <a:spLocks noChangeArrowheads="1"/>
            </p:cNvSpPr>
            <p:nvPr/>
          </p:nvSpPr>
          <p:spPr bwMode="auto">
            <a:xfrm>
              <a:off x="4604" y="16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32" name="Rectangle 90"/>
            <p:cNvSpPr>
              <a:spLocks noChangeArrowheads="1"/>
            </p:cNvSpPr>
            <p:nvPr/>
          </p:nvSpPr>
          <p:spPr bwMode="auto">
            <a:xfrm>
              <a:off x="4844" y="16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33" name="Rectangle 91"/>
            <p:cNvSpPr>
              <a:spLocks noChangeArrowheads="1"/>
            </p:cNvSpPr>
            <p:nvPr/>
          </p:nvSpPr>
          <p:spPr bwMode="auto">
            <a:xfrm>
              <a:off x="5084" y="16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34" name="Rectangle 92"/>
            <p:cNvSpPr>
              <a:spLocks noChangeArrowheads="1"/>
            </p:cNvSpPr>
            <p:nvPr/>
          </p:nvSpPr>
          <p:spPr bwMode="auto">
            <a:xfrm>
              <a:off x="5324" y="164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35" name="Rectangle 93"/>
            <p:cNvSpPr>
              <a:spLocks noChangeArrowheads="1"/>
            </p:cNvSpPr>
            <p:nvPr/>
          </p:nvSpPr>
          <p:spPr bwMode="auto">
            <a:xfrm>
              <a:off x="3164" y="14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36" name="Rectangle 94"/>
            <p:cNvSpPr>
              <a:spLocks noChangeArrowheads="1"/>
            </p:cNvSpPr>
            <p:nvPr/>
          </p:nvSpPr>
          <p:spPr bwMode="auto">
            <a:xfrm>
              <a:off x="3404" y="14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37" name="Rectangle 95"/>
            <p:cNvSpPr>
              <a:spLocks noChangeArrowheads="1"/>
            </p:cNvSpPr>
            <p:nvPr/>
          </p:nvSpPr>
          <p:spPr bwMode="auto">
            <a:xfrm>
              <a:off x="3644" y="14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38" name="Rectangle 96"/>
            <p:cNvSpPr>
              <a:spLocks noChangeArrowheads="1"/>
            </p:cNvSpPr>
            <p:nvPr/>
          </p:nvSpPr>
          <p:spPr bwMode="auto">
            <a:xfrm>
              <a:off x="3884" y="14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39" name="Rectangle 97"/>
            <p:cNvSpPr>
              <a:spLocks noChangeArrowheads="1"/>
            </p:cNvSpPr>
            <p:nvPr/>
          </p:nvSpPr>
          <p:spPr bwMode="auto">
            <a:xfrm>
              <a:off x="4124" y="14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40" name="Rectangle 98"/>
            <p:cNvSpPr>
              <a:spLocks noChangeArrowheads="1"/>
            </p:cNvSpPr>
            <p:nvPr/>
          </p:nvSpPr>
          <p:spPr bwMode="auto">
            <a:xfrm>
              <a:off x="4364" y="14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41" name="Rectangle 99"/>
            <p:cNvSpPr>
              <a:spLocks noChangeArrowheads="1"/>
            </p:cNvSpPr>
            <p:nvPr/>
          </p:nvSpPr>
          <p:spPr bwMode="auto">
            <a:xfrm>
              <a:off x="4604" y="14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42" name="Rectangle 100"/>
            <p:cNvSpPr>
              <a:spLocks noChangeArrowheads="1"/>
            </p:cNvSpPr>
            <p:nvPr/>
          </p:nvSpPr>
          <p:spPr bwMode="auto">
            <a:xfrm>
              <a:off x="4844" y="14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43" name="Rectangle 101"/>
            <p:cNvSpPr>
              <a:spLocks noChangeArrowheads="1"/>
            </p:cNvSpPr>
            <p:nvPr/>
          </p:nvSpPr>
          <p:spPr bwMode="auto">
            <a:xfrm>
              <a:off x="5084" y="14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44" name="Rectangle 102"/>
            <p:cNvSpPr>
              <a:spLocks noChangeArrowheads="1"/>
            </p:cNvSpPr>
            <p:nvPr/>
          </p:nvSpPr>
          <p:spPr bwMode="auto">
            <a:xfrm>
              <a:off x="5324" y="1404"/>
              <a:ext cx="240" cy="240"/>
            </a:xfrm>
            <a:prstGeom prst="rect">
              <a:avLst/>
            </a:prstGeom>
            <a:noFill/>
            <a:ln w="0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45" name="Line 103"/>
            <p:cNvSpPr>
              <a:spLocks noChangeShapeType="1"/>
            </p:cNvSpPr>
            <p:nvPr/>
          </p:nvSpPr>
          <p:spPr bwMode="auto">
            <a:xfrm>
              <a:off x="3164" y="3804"/>
              <a:ext cx="24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6" name="Line 104"/>
            <p:cNvSpPr>
              <a:spLocks noChangeShapeType="1"/>
            </p:cNvSpPr>
            <p:nvPr/>
          </p:nvSpPr>
          <p:spPr bwMode="auto">
            <a:xfrm flipV="1">
              <a:off x="3164" y="1404"/>
              <a:ext cx="0" cy="24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7" name="Oval 105"/>
            <p:cNvSpPr>
              <a:spLocks noChangeArrowheads="1"/>
            </p:cNvSpPr>
            <p:nvPr/>
          </p:nvSpPr>
          <p:spPr bwMode="auto">
            <a:xfrm>
              <a:off x="3404" y="2988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48" name="Oval 106"/>
            <p:cNvSpPr>
              <a:spLocks noChangeArrowheads="1"/>
            </p:cNvSpPr>
            <p:nvPr/>
          </p:nvSpPr>
          <p:spPr bwMode="auto">
            <a:xfrm>
              <a:off x="3788" y="3324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49" name="Rectangle 107"/>
            <p:cNvSpPr>
              <a:spLocks noChangeArrowheads="1"/>
            </p:cNvSpPr>
            <p:nvPr/>
          </p:nvSpPr>
          <p:spPr bwMode="auto">
            <a:xfrm>
              <a:off x="5242" y="1708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50" name="Rectangle 108"/>
            <p:cNvSpPr>
              <a:spLocks noChangeArrowheads="1"/>
            </p:cNvSpPr>
            <p:nvPr/>
          </p:nvSpPr>
          <p:spPr bwMode="auto">
            <a:xfrm>
              <a:off x="4673" y="2124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51" name="Rectangle 109"/>
            <p:cNvSpPr>
              <a:spLocks noChangeArrowheads="1"/>
            </p:cNvSpPr>
            <p:nvPr/>
          </p:nvSpPr>
          <p:spPr bwMode="auto">
            <a:xfrm>
              <a:off x="5036" y="1548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52" name="Rectangle 110"/>
            <p:cNvSpPr>
              <a:spLocks noChangeArrowheads="1"/>
            </p:cNvSpPr>
            <p:nvPr/>
          </p:nvSpPr>
          <p:spPr bwMode="auto">
            <a:xfrm>
              <a:off x="5132" y="2172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53" name="Rectangle 111"/>
            <p:cNvSpPr>
              <a:spLocks noChangeArrowheads="1"/>
            </p:cNvSpPr>
            <p:nvPr/>
          </p:nvSpPr>
          <p:spPr bwMode="auto">
            <a:xfrm>
              <a:off x="5465" y="2695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54" name="Oval 112"/>
            <p:cNvSpPr>
              <a:spLocks noChangeArrowheads="1"/>
            </p:cNvSpPr>
            <p:nvPr/>
          </p:nvSpPr>
          <p:spPr bwMode="auto">
            <a:xfrm>
              <a:off x="3507" y="2592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55" name="Oval 113"/>
            <p:cNvSpPr>
              <a:spLocks noChangeArrowheads="1"/>
            </p:cNvSpPr>
            <p:nvPr/>
          </p:nvSpPr>
          <p:spPr bwMode="auto">
            <a:xfrm>
              <a:off x="3260" y="3516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56" name="Oval 114"/>
            <p:cNvSpPr>
              <a:spLocks noChangeArrowheads="1"/>
            </p:cNvSpPr>
            <p:nvPr/>
          </p:nvSpPr>
          <p:spPr bwMode="auto">
            <a:xfrm>
              <a:off x="3308" y="2652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57" name="Oval 115"/>
            <p:cNvSpPr>
              <a:spLocks noChangeArrowheads="1"/>
            </p:cNvSpPr>
            <p:nvPr/>
          </p:nvSpPr>
          <p:spPr bwMode="auto">
            <a:xfrm>
              <a:off x="3692" y="2940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58" name="Oval 116"/>
            <p:cNvSpPr>
              <a:spLocks noChangeArrowheads="1"/>
            </p:cNvSpPr>
            <p:nvPr/>
          </p:nvSpPr>
          <p:spPr bwMode="auto">
            <a:xfrm>
              <a:off x="3452" y="3228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59" name="Oval 117"/>
            <p:cNvSpPr>
              <a:spLocks noChangeArrowheads="1"/>
            </p:cNvSpPr>
            <p:nvPr/>
          </p:nvSpPr>
          <p:spPr bwMode="auto">
            <a:xfrm>
              <a:off x="3548" y="3420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60" name="Oval 118"/>
            <p:cNvSpPr>
              <a:spLocks noChangeArrowheads="1"/>
            </p:cNvSpPr>
            <p:nvPr/>
          </p:nvSpPr>
          <p:spPr bwMode="auto">
            <a:xfrm>
              <a:off x="3836" y="2940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61" name="Oval 119"/>
            <p:cNvSpPr>
              <a:spLocks noChangeArrowheads="1"/>
            </p:cNvSpPr>
            <p:nvPr/>
          </p:nvSpPr>
          <p:spPr bwMode="auto">
            <a:xfrm>
              <a:off x="3356" y="2412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62" name="Oval 120"/>
            <p:cNvSpPr>
              <a:spLocks noChangeArrowheads="1"/>
            </p:cNvSpPr>
            <p:nvPr/>
          </p:nvSpPr>
          <p:spPr bwMode="auto">
            <a:xfrm>
              <a:off x="3636" y="2353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63" name="Oval 121"/>
            <p:cNvSpPr>
              <a:spLocks noChangeArrowheads="1"/>
            </p:cNvSpPr>
            <p:nvPr/>
          </p:nvSpPr>
          <p:spPr bwMode="auto">
            <a:xfrm>
              <a:off x="3452" y="2892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64" name="Oval 122"/>
            <p:cNvSpPr>
              <a:spLocks noChangeArrowheads="1"/>
            </p:cNvSpPr>
            <p:nvPr/>
          </p:nvSpPr>
          <p:spPr bwMode="auto">
            <a:xfrm>
              <a:off x="3644" y="2844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65" name="Oval 123"/>
            <p:cNvSpPr>
              <a:spLocks noChangeArrowheads="1"/>
            </p:cNvSpPr>
            <p:nvPr/>
          </p:nvSpPr>
          <p:spPr bwMode="auto">
            <a:xfrm>
              <a:off x="3260" y="3180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66" name="Oval 124"/>
            <p:cNvSpPr>
              <a:spLocks noChangeArrowheads="1"/>
            </p:cNvSpPr>
            <p:nvPr/>
          </p:nvSpPr>
          <p:spPr bwMode="auto">
            <a:xfrm>
              <a:off x="3596" y="3132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67" name="Oval 125"/>
            <p:cNvSpPr>
              <a:spLocks noChangeArrowheads="1"/>
            </p:cNvSpPr>
            <p:nvPr/>
          </p:nvSpPr>
          <p:spPr bwMode="auto">
            <a:xfrm>
              <a:off x="3260" y="2076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68" name="Oval 126"/>
            <p:cNvSpPr>
              <a:spLocks noChangeArrowheads="1"/>
            </p:cNvSpPr>
            <p:nvPr/>
          </p:nvSpPr>
          <p:spPr bwMode="auto">
            <a:xfrm>
              <a:off x="3500" y="2748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69" name="Oval 127"/>
            <p:cNvSpPr>
              <a:spLocks noChangeArrowheads="1"/>
            </p:cNvSpPr>
            <p:nvPr/>
          </p:nvSpPr>
          <p:spPr bwMode="auto">
            <a:xfrm>
              <a:off x="3788" y="3084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70" name="Rectangle 128"/>
            <p:cNvSpPr>
              <a:spLocks noChangeArrowheads="1"/>
            </p:cNvSpPr>
            <p:nvPr/>
          </p:nvSpPr>
          <p:spPr bwMode="auto">
            <a:xfrm>
              <a:off x="4988" y="2028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71" name="Rectangle 129"/>
            <p:cNvSpPr>
              <a:spLocks noChangeArrowheads="1"/>
            </p:cNvSpPr>
            <p:nvPr/>
          </p:nvSpPr>
          <p:spPr bwMode="auto">
            <a:xfrm>
              <a:off x="4892" y="2220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72" name="Rectangle 130"/>
            <p:cNvSpPr>
              <a:spLocks noChangeArrowheads="1"/>
            </p:cNvSpPr>
            <p:nvPr/>
          </p:nvSpPr>
          <p:spPr bwMode="auto">
            <a:xfrm>
              <a:off x="4748" y="1980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73" name="Rectangle 131"/>
            <p:cNvSpPr>
              <a:spLocks noChangeArrowheads="1"/>
            </p:cNvSpPr>
            <p:nvPr/>
          </p:nvSpPr>
          <p:spPr bwMode="auto">
            <a:xfrm>
              <a:off x="4748" y="2268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74" name="Rectangle 132"/>
            <p:cNvSpPr>
              <a:spLocks noChangeArrowheads="1"/>
            </p:cNvSpPr>
            <p:nvPr/>
          </p:nvSpPr>
          <p:spPr bwMode="auto">
            <a:xfrm>
              <a:off x="5084" y="1884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75" name="Rectangle 133"/>
            <p:cNvSpPr>
              <a:spLocks noChangeArrowheads="1"/>
            </p:cNvSpPr>
            <p:nvPr/>
          </p:nvSpPr>
          <p:spPr bwMode="auto">
            <a:xfrm>
              <a:off x="5180" y="2028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76" name="Rectangle 134"/>
            <p:cNvSpPr>
              <a:spLocks noChangeArrowheads="1"/>
            </p:cNvSpPr>
            <p:nvPr/>
          </p:nvSpPr>
          <p:spPr bwMode="auto">
            <a:xfrm>
              <a:off x="4748" y="1452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77" name="Rectangle 135"/>
            <p:cNvSpPr>
              <a:spLocks noChangeArrowheads="1"/>
            </p:cNvSpPr>
            <p:nvPr/>
          </p:nvSpPr>
          <p:spPr bwMode="auto">
            <a:xfrm>
              <a:off x="5372" y="1404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78" name="Rectangle 136"/>
            <p:cNvSpPr>
              <a:spLocks noChangeArrowheads="1"/>
            </p:cNvSpPr>
            <p:nvPr/>
          </p:nvSpPr>
          <p:spPr bwMode="auto">
            <a:xfrm>
              <a:off x="4769" y="1714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79" name="Rectangle 137"/>
            <p:cNvSpPr>
              <a:spLocks noChangeArrowheads="1"/>
            </p:cNvSpPr>
            <p:nvPr/>
          </p:nvSpPr>
          <p:spPr bwMode="auto">
            <a:xfrm>
              <a:off x="5180" y="2364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80" name="Rectangle 138"/>
            <p:cNvSpPr>
              <a:spLocks noChangeArrowheads="1"/>
            </p:cNvSpPr>
            <p:nvPr/>
          </p:nvSpPr>
          <p:spPr bwMode="auto">
            <a:xfrm>
              <a:off x="5132" y="1740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81" name="Rectangle 139"/>
            <p:cNvSpPr>
              <a:spLocks noChangeArrowheads="1"/>
            </p:cNvSpPr>
            <p:nvPr/>
          </p:nvSpPr>
          <p:spPr bwMode="auto">
            <a:xfrm>
              <a:off x="4844" y="1836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82" name="Rectangle 140"/>
            <p:cNvSpPr>
              <a:spLocks noChangeArrowheads="1"/>
            </p:cNvSpPr>
            <p:nvPr/>
          </p:nvSpPr>
          <p:spPr bwMode="auto">
            <a:xfrm>
              <a:off x="4556" y="1932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83" name="Rectangle 141"/>
            <p:cNvSpPr>
              <a:spLocks noChangeArrowheads="1"/>
            </p:cNvSpPr>
            <p:nvPr/>
          </p:nvSpPr>
          <p:spPr bwMode="auto">
            <a:xfrm>
              <a:off x="5372" y="1884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84" name="Rectangle 142"/>
            <p:cNvSpPr>
              <a:spLocks noChangeArrowheads="1"/>
            </p:cNvSpPr>
            <p:nvPr/>
          </p:nvSpPr>
          <p:spPr bwMode="auto">
            <a:xfrm>
              <a:off x="4940" y="2412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85" name="Rectangle 143"/>
            <p:cNvSpPr>
              <a:spLocks noChangeArrowheads="1"/>
            </p:cNvSpPr>
            <p:nvPr/>
          </p:nvSpPr>
          <p:spPr bwMode="auto">
            <a:xfrm>
              <a:off x="5324" y="2460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86" name="Oval 144"/>
            <p:cNvSpPr>
              <a:spLocks noChangeArrowheads="1"/>
            </p:cNvSpPr>
            <p:nvPr/>
          </p:nvSpPr>
          <p:spPr bwMode="auto">
            <a:xfrm>
              <a:off x="3931" y="2994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87" name="Oval 145"/>
            <p:cNvSpPr>
              <a:spLocks noChangeArrowheads="1"/>
            </p:cNvSpPr>
            <p:nvPr/>
          </p:nvSpPr>
          <p:spPr bwMode="auto">
            <a:xfrm>
              <a:off x="3731" y="2599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88" name="Oval 146"/>
            <p:cNvSpPr>
              <a:spLocks noChangeArrowheads="1"/>
            </p:cNvSpPr>
            <p:nvPr/>
          </p:nvSpPr>
          <p:spPr bwMode="auto">
            <a:xfrm>
              <a:off x="3806" y="2806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89" name="Oval 147"/>
            <p:cNvSpPr>
              <a:spLocks noChangeArrowheads="1"/>
            </p:cNvSpPr>
            <p:nvPr/>
          </p:nvSpPr>
          <p:spPr bwMode="auto">
            <a:xfrm>
              <a:off x="4018" y="2807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90" name="Oval 148"/>
            <p:cNvSpPr>
              <a:spLocks noChangeArrowheads="1"/>
            </p:cNvSpPr>
            <p:nvPr/>
          </p:nvSpPr>
          <p:spPr bwMode="auto">
            <a:xfrm>
              <a:off x="3940" y="3157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91" name="Oval 149"/>
            <p:cNvSpPr>
              <a:spLocks noChangeArrowheads="1"/>
            </p:cNvSpPr>
            <p:nvPr/>
          </p:nvSpPr>
          <p:spPr bwMode="auto">
            <a:xfrm>
              <a:off x="3259" y="2894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92" name="Oval 150"/>
            <p:cNvSpPr>
              <a:spLocks noChangeArrowheads="1"/>
            </p:cNvSpPr>
            <p:nvPr/>
          </p:nvSpPr>
          <p:spPr bwMode="auto">
            <a:xfrm>
              <a:off x="3403" y="3401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93" name="Oval 151"/>
            <p:cNvSpPr>
              <a:spLocks noChangeArrowheads="1"/>
            </p:cNvSpPr>
            <p:nvPr/>
          </p:nvSpPr>
          <p:spPr bwMode="auto">
            <a:xfrm>
              <a:off x="3689" y="2742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94" name="Oval 152"/>
            <p:cNvSpPr>
              <a:spLocks noChangeArrowheads="1"/>
            </p:cNvSpPr>
            <p:nvPr/>
          </p:nvSpPr>
          <p:spPr bwMode="auto">
            <a:xfrm>
              <a:off x="3653" y="3282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95" name="Oval 153"/>
            <p:cNvSpPr>
              <a:spLocks noChangeArrowheads="1"/>
            </p:cNvSpPr>
            <p:nvPr/>
          </p:nvSpPr>
          <p:spPr bwMode="auto">
            <a:xfrm>
              <a:off x="3236" y="3673"/>
              <a:ext cx="96" cy="9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96" name="Rectangle 154"/>
            <p:cNvSpPr>
              <a:spLocks noChangeArrowheads="1"/>
            </p:cNvSpPr>
            <p:nvPr/>
          </p:nvSpPr>
          <p:spPr bwMode="auto">
            <a:xfrm>
              <a:off x="5317" y="2294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97" name="Rectangle 155"/>
            <p:cNvSpPr>
              <a:spLocks noChangeArrowheads="1"/>
            </p:cNvSpPr>
            <p:nvPr/>
          </p:nvSpPr>
          <p:spPr bwMode="auto">
            <a:xfrm>
              <a:off x="4943" y="1681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98" name="Rectangle 156"/>
            <p:cNvSpPr>
              <a:spLocks noChangeArrowheads="1"/>
            </p:cNvSpPr>
            <p:nvPr/>
          </p:nvSpPr>
          <p:spPr bwMode="auto">
            <a:xfrm>
              <a:off x="4500" y="2084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699" name="Rectangle 157"/>
            <p:cNvSpPr>
              <a:spLocks noChangeArrowheads="1"/>
            </p:cNvSpPr>
            <p:nvPr/>
          </p:nvSpPr>
          <p:spPr bwMode="auto">
            <a:xfrm>
              <a:off x="5134" y="2566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700" name="Rectangle 158"/>
            <p:cNvSpPr>
              <a:spLocks noChangeArrowheads="1"/>
            </p:cNvSpPr>
            <p:nvPr/>
          </p:nvSpPr>
          <p:spPr bwMode="auto">
            <a:xfrm>
              <a:off x="5336" y="2059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701" name="Oval 159"/>
            <p:cNvSpPr>
              <a:spLocks noChangeArrowheads="1"/>
            </p:cNvSpPr>
            <p:nvPr/>
          </p:nvSpPr>
          <p:spPr bwMode="auto">
            <a:xfrm>
              <a:off x="5032" y="3619"/>
              <a:ext cx="102" cy="106"/>
            </a:xfrm>
            <a:prstGeom prst="ellipse">
              <a:avLst/>
            </a:pr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1507" name="Group 160"/>
          <p:cNvGrpSpPr>
            <a:grpSpLocks/>
          </p:cNvGrpSpPr>
          <p:nvPr/>
        </p:nvGrpSpPr>
        <p:grpSpPr bwMode="auto">
          <a:xfrm>
            <a:off x="1498600" y="2298700"/>
            <a:ext cx="7158038" cy="4445000"/>
            <a:chOff x="596" y="1208"/>
            <a:chExt cx="4509" cy="2800"/>
          </a:xfrm>
        </p:grpSpPr>
        <p:sp>
          <p:nvSpPr>
            <p:cNvPr id="21514" name="Rectangle 161"/>
            <p:cNvSpPr>
              <a:spLocks noChangeArrowheads="1"/>
            </p:cNvSpPr>
            <p:nvPr/>
          </p:nvSpPr>
          <p:spPr bwMode="auto">
            <a:xfrm>
              <a:off x="596" y="1208"/>
              <a:ext cx="4509" cy="278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5" name="Rectangle 162"/>
            <p:cNvSpPr>
              <a:spLocks noChangeArrowheads="1"/>
            </p:cNvSpPr>
            <p:nvPr/>
          </p:nvSpPr>
          <p:spPr bwMode="auto">
            <a:xfrm>
              <a:off x="741" y="3862"/>
              <a:ext cx="145" cy="136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6" name="Rectangle 163"/>
            <p:cNvSpPr>
              <a:spLocks noChangeArrowheads="1"/>
            </p:cNvSpPr>
            <p:nvPr/>
          </p:nvSpPr>
          <p:spPr bwMode="auto">
            <a:xfrm>
              <a:off x="2924" y="3854"/>
              <a:ext cx="145" cy="144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7" name="Rectangle 164"/>
            <p:cNvSpPr>
              <a:spLocks noChangeArrowheads="1"/>
            </p:cNvSpPr>
            <p:nvPr/>
          </p:nvSpPr>
          <p:spPr bwMode="auto">
            <a:xfrm>
              <a:off x="1469" y="3841"/>
              <a:ext cx="145" cy="157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8" name="Freeform 165"/>
            <p:cNvSpPr>
              <a:spLocks/>
            </p:cNvSpPr>
            <p:nvPr/>
          </p:nvSpPr>
          <p:spPr bwMode="auto">
            <a:xfrm>
              <a:off x="814" y="3841"/>
              <a:ext cx="218" cy="157"/>
            </a:xfrm>
            <a:custGeom>
              <a:avLst/>
              <a:gdLst>
                <a:gd name="T0" fmla="*/ 0 w 170"/>
                <a:gd name="T1" fmla="*/ 21 h 122"/>
                <a:gd name="T2" fmla="*/ 0 w 170"/>
                <a:gd name="T3" fmla="*/ 0 h 122"/>
                <a:gd name="T4" fmla="*/ 218 w 170"/>
                <a:gd name="T5" fmla="*/ 0 h 122"/>
                <a:gd name="T6" fmla="*/ 218 w 170"/>
                <a:gd name="T7" fmla="*/ 157 h 1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0"/>
                <a:gd name="T13" fmla="*/ 0 h 122"/>
                <a:gd name="T14" fmla="*/ 170 w 170"/>
                <a:gd name="T15" fmla="*/ 122 h 1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0" h="122">
                  <a:moveTo>
                    <a:pt x="0" y="16"/>
                  </a:moveTo>
                  <a:lnTo>
                    <a:pt x="0" y="0"/>
                  </a:lnTo>
                  <a:lnTo>
                    <a:pt x="170" y="0"/>
                  </a:lnTo>
                  <a:lnTo>
                    <a:pt x="170" y="122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Freeform 166"/>
            <p:cNvSpPr>
              <a:spLocks/>
            </p:cNvSpPr>
            <p:nvPr/>
          </p:nvSpPr>
          <p:spPr bwMode="auto">
            <a:xfrm>
              <a:off x="1540" y="3841"/>
              <a:ext cx="220" cy="157"/>
            </a:xfrm>
            <a:custGeom>
              <a:avLst/>
              <a:gdLst>
                <a:gd name="T0" fmla="*/ 0 w 171"/>
                <a:gd name="T1" fmla="*/ 0 h 122"/>
                <a:gd name="T2" fmla="*/ 220 w 171"/>
                <a:gd name="T3" fmla="*/ 0 h 122"/>
                <a:gd name="T4" fmla="*/ 220 w 171"/>
                <a:gd name="T5" fmla="*/ 157 h 122"/>
                <a:gd name="T6" fmla="*/ 0 60000 65536"/>
                <a:gd name="T7" fmla="*/ 0 60000 65536"/>
                <a:gd name="T8" fmla="*/ 0 60000 65536"/>
                <a:gd name="T9" fmla="*/ 0 w 171"/>
                <a:gd name="T10" fmla="*/ 0 h 122"/>
                <a:gd name="T11" fmla="*/ 171 w 171"/>
                <a:gd name="T12" fmla="*/ 122 h 1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1" h="122">
                  <a:moveTo>
                    <a:pt x="0" y="0"/>
                  </a:moveTo>
                  <a:lnTo>
                    <a:pt x="171" y="0"/>
                  </a:lnTo>
                  <a:lnTo>
                    <a:pt x="171" y="122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67"/>
            <p:cNvSpPr>
              <a:spLocks/>
            </p:cNvSpPr>
            <p:nvPr/>
          </p:nvSpPr>
          <p:spPr bwMode="auto">
            <a:xfrm>
              <a:off x="923" y="3841"/>
              <a:ext cx="254" cy="157"/>
            </a:xfrm>
            <a:custGeom>
              <a:avLst/>
              <a:gdLst>
                <a:gd name="T0" fmla="*/ 0 w 198"/>
                <a:gd name="T1" fmla="*/ 0 h 122"/>
                <a:gd name="T2" fmla="*/ 254 w 198"/>
                <a:gd name="T3" fmla="*/ 0 h 122"/>
                <a:gd name="T4" fmla="*/ 254 w 198"/>
                <a:gd name="T5" fmla="*/ 157 h 122"/>
                <a:gd name="T6" fmla="*/ 0 60000 65536"/>
                <a:gd name="T7" fmla="*/ 0 60000 65536"/>
                <a:gd name="T8" fmla="*/ 0 60000 65536"/>
                <a:gd name="T9" fmla="*/ 0 w 198"/>
                <a:gd name="T10" fmla="*/ 0 h 122"/>
                <a:gd name="T11" fmla="*/ 198 w 198"/>
                <a:gd name="T12" fmla="*/ 122 h 1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8" h="122">
                  <a:moveTo>
                    <a:pt x="0" y="0"/>
                  </a:moveTo>
                  <a:lnTo>
                    <a:pt x="198" y="0"/>
                  </a:lnTo>
                  <a:lnTo>
                    <a:pt x="198" y="122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Rectangle 168"/>
            <p:cNvSpPr>
              <a:spLocks noChangeArrowheads="1"/>
            </p:cNvSpPr>
            <p:nvPr/>
          </p:nvSpPr>
          <p:spPr bwMode="auto">
            <a:xfrm>
              <a:off x="3360" y="3841"/>
              <a:ext cx="145" cy="157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2" name="Rectangle 169"/>
            <p:cNvSpPr>
              <a:spLocks noChangeArrowheads="1"/>
            </p:cNvSpPr>
            <p:nvPr/>
          </p:nvSpPr>
          <p:spPr bwMode="auto">
            <a:xfrm>
              <a:off x="2196" y="3827"/>
              <a:ext cx="145" cy="171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3" name="Rectangle 170"/>
            <p:cNvSpPr>
              <a:spLocks noChangeArrowheads="1"/>
            </p:cNvSpPr>
            <p:nvPr/>
          </p:nvSpPr>
          <p:spPr bwMode="auto">
            <a:xfrm>
              <a:off x="3796" y="3821"/>
              <a:ext cx="145" cy="177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4" name="Freeform 171"/>
            <p:cNvSpPr>
              <a:spLocks/>
            </p:cNvSpPr>
            <p:nvPr/>
          </p:nvSpPr>
          <p:spPr bwMode="auto">
            <a:xfrm>
              <a:off x="3868" y="3821"/>
              <a:ext cx="219" cy="177"/>
            </a:xfrm>
            <a:custGeom>
              <a:avLst/>
              <a:gdLst>
                <a:gd name="T0" fmla="*/ 0 w 171"/>
                <a:gd name="T1" fmla="*/ 0 h 138"/>
                <a:gd name="T2" fmla="*/ 219 w 171"/>
                <a:gd name="T3" fmla="*/ 0 h 138"/>
                <a:gd name="T4" fmla="*/ 219 w 171"/>
                <a:gd name="T5" fmla="*/ 177 h 138"/>
                <a:gd name="T6" fmla="*/ 0 60000 65536"/>
                <a:gd name="T7" fmla="*/ 0 60000 65536"/>
                <a:gd name="T8" fmla="*/ 0 60000 65536"/>
                <a:gd name="T9" fmla="*/ 0 w 171"/>
                <a:gd name="T10" fmla="*/ 0 h 138"/>
                <a:gd name="T11" fmla="*/ 171 w 171"/>
                <a:gd name="T12" fmla="*/ 138 h 1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1" h="138">
                  <a:moveTo>
                    <a:pt x="0" y="0"/>
                  </a:moveTo>
                  <a:lnTo>
                    <a:pt x="171" y="0"/>
                  </a:lnTo>
                  <a:lnTo>
                    <a:pt x="171" y="138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Freeform 172"/>
            <p:cNvSpPr>
              <a:spLocks/>
            </p:cNvSpPr>
            <p:nvPr/>
          </p:nvSpPr>
          <p:spPr bwMode="auto">
            <a:xfrm>
              <a:off x="3214" y="3813"/>
              <a:ext cx="218" cy="185"/>
            </a:xfrm>
            <a:custGeom>
              <a:avLst/>
              <a:gdLst>
                <a:gd name="T0" fmla="*/ 0 w 170"/>
                <a:gd name="T1" fmla="*/ 185 h 144"/>
                <a:gd name="T2" fmla="*/ 0 w 170"/>
                <a:gd name="T3" fmla="*/ 0 h 144"/>
                <a:gd name="T4" fmla="*/ 218 w 170"/>
                <a:gd name="T5" fmla="*/ 0 h 144"/>
                <a:gd name="T6" fmla="*/ 218 w 170"/>
                <a:gd name="T7" fmla="*/ 28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0"/>
                <a:gd name="T13" fmla="*/ 0 h 144"/>
                <a:gd name="T14" fmla="*/ 170 w 170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0" h="144">
                  <a:moveTo>
                    <a:pt x="0" y="144"/>
                  </a:moveTo>
                  <a:lnTo>
                    <a:pt x="0" y="0"/>
                  </a:lnTo>
                  <a:lnTo>
                    <a:pt x="170" y="0"/>
                  </a:lnTo>
                  <a:lnTo>
                    <a:pt x="170" y="22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Freeform 173"/>
            <p:cNvSpPr>
              <a:spLocks/>
            </p:cNvSpPr>
            <p:nvPr/>
          </p:nvSpPr>
          <p:spPr bwMode="auto">
            <a:xfrm>
              <a:off x="1046" y="3813"/>
              <a:ext cx="276" cy="185"/>
            </a:xfrm>
            <a:custGeom>
              <a:avLst/>
              <a:gdLst>
                <a:gd name="T0" fmla="*/ 0 w 215"/>
                <a:gd name="T1" fmla="*/ 28 h 144"/>
                <a:gd name="T2" fmla="*/ 0 w 215"/>
                <a:gd name="T3" fmla="*/ 0 h 144"/>
                <a:gd name="T4" fmla="*/ 276 w 215"/>
                <a:gd name="T5" fmla="*/ 0 h 144"/>
                <a:gd name="T6" fmla="*/ 276 w 215"/>
                <a:gd name="T7" fmla="*/ 185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44"/>
                <a:gd name="T14" fmla="*/ 215 w 215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44">
                  <a:moveTo>
                    <a:pt x="0" y="22"/>
                  </a:moveTo>
                  <a:lnTo>
                    <a:pt x="0" y="0"/>
                  </a:lnTo>
                  <a:lnTo>
                    <a:pt x="215" y="0"/>
                  </a:lnTo>
                  <a:lnTo>
                    <a:pt x="215" y="144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Freeform 174"/>
            <p:cNvSpPr>
              <a:spLocks/>
            </p:cNvSpPr>
            <p:nvPr/>
          </p:nvSpPr>
          <p:spPr bwMode="auto">
            <a:xfrm>
              <a:off x="2995" y="3800"/>
              <a:ext cx="328" cy="54"/>
            </a:xfrm>
            <a:custGeom>
              <a:avLst/>
              <a:gdLst>
                <a:gd name="T0" fmla="*/ 0 w 255"/>
                <a:gd name="T1" fmla="*/ 54 h 42"/>
                <a:gd name="T2" fmla="*/ 0 w 255"/>
                <a:gd name="T3" fmla="*/ 0 h 42"/>
                <a:gd name="T4" fmla="*/ 328 w 255"/>
                <a:gd name="T5" fmla="*/ 0 h 42"/>
                <a:gd name="T6" fmla="*/ 328 w 255"/>
                <a:gd name="T7" fmla="*/ 13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5"/>
                <a:gd name="T13" fmla="*/ 0 h 42"/>
                <a:gd name="T14" fmla="*/ 255 w 255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5" h="42">
                  <a:moveTo>
                    <a:pt x="0" y="42"/>
                  </a:moveTo>
                  <a:lnTo>
                    <a:pt x="0" y="0"/>
                  </a:lnTo>
                  <a:lnTo>
                    <a:pt x="255" y="0"/>
                  </a:lnTo>
                  <a:lnTo>
                    <a:pt x="255" y="1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Freeform 175"/>
            <p:cNvSpPr>
              <a:spLocks/>
            </p:cNvSpPr>
            <p:nvPr/>
          </p:nvSpPr>
          <p:spPr bwMode="auto">
            <a:xfrm>
              <a:off x="1651" y="3792"/>
              <a:ext cx="254" cy="206"/>
            </a:xfrm>
            <a:custGeom>
              <a:avLst/>
              <a:gdLst>
                <a:gd name="T0" fmla="*/ 0 w 198"/>
                <a:gd name="T1" fmla="*/ 49 h 160"/>
                <a:gd name="T2" fmla="*/ 0 w 198"/>
                <a:gd name="T3" fmla="*/ 0 h 160"/>
                <a:gd name="T4" fmla="*/ 254 w 198"/>
                <a:gd name="T5" fmla="*/ 0 h 160"/>
                <a:gd name="T6" fmla="*/ 254 w 198"/>
                <a:gd name="T7" fmla="*/ 206 h 1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8"/>
                <a:gd name="T13" fmla="*/ 0 h 160"/>
                <a:gd name="T14" fmla="*/ 198 w 198"/>
                <a:gd name="T15" fmla="*/ 160 h 1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8" h="160">
                  <a:moveTo>
                    <a:pt x="0" y="38"/>
                  </a:moveTo>
                  <a:lnTo>
                    <a:pt x="0" y="0"/>
                  </a:lnTo>
                  <a:lnTo>
                    <a:pt x="198" y="0"/>
                  </a:lnTo>
                  <a:lnTo>
                    <a:pt x="198" y="16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Freeform 176"/>
            <p:cNvSpPr>
              <a:spLocks/>
            </p:cNvSpPr>
            <p:nvPr/>
          </p:nvSpPr>
          <p:spPr bwMode="auto">
            <a:xfrm>
              <a:off x="3978" y="3786"/>
              <a:ext cx="254" cy="212"/>
            </a:xfrm>
            <a:custGeom>
              <a:avLst/>
              <a:gdLst>
                <a:gd name="T0" fmla="*/ 0 w 198"/>
                <a:gd name="T1" fmla="*/ 35 h 165"/>
                <a:gd name="T2" fmla="*/ 0 w 198"/>
                <a:gd name="T3" fmla="*/ 0 h 165"/>
                <a:gd name="T4" fmla="*/ 254 w 198"/>
                <a:gd name="T5" fmla="*/ 0 h 165"/>
                <a:gd name="T6" fmla="*/ 254 w 198"/>
                <a:gd name="T7" fmla="*/ 212 h 1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8"/>
                <a:gd name="T13" fmla="*/ 0 h 165"/>
                <a:gd name="T14" fmla="*/ 198 w 198"/>
                <a:gd name="T15" fmla="*/ 165 h 1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8" h="165">
                  <a:moveTo>
                    <a:pt x="0" y="27"/>
                  </a:moveTo>
                  <a:lnTo>
                    <a:pt x="0" y="0"/>
                  </a:lnTo>
                  <a:lnTo>
                    <a:pt x="198" y="0"/>
                  </a:lnTo>
                  <a:lnTo>
                    <a:pt x="198" y="165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Freeform 177"/>
            <p:cNvSpPr>
              <a:spLocks/>
            </p:cNvSpPr>
            <p:nvPr/>
          </p:nvSpPr>
          <p:spPr bwMode="auto">
            <a:xfrm>
              <a:off x="3156" y="3786"/>
              <a:ext cx="494" cy="212"/>
            </a:xfrm>
            <a:custGeom>
              <a:avLst/>
              <a:gdLst>
                <a:gd name="T0" fmla="*/ 0 w 385"/>
                <a:gd name="T1" fmla="*/ 14 h 165"/>
                <a:gd name="T2" fmla="*/ 0 w 385"/>
                <a:gd name="T3" fmla="*/ 0 h 165"/>
                <a:gd name="T4" fmla="*/ 494 w 385"/>
                <a:gd name="T5" fmla="*/ 0 h 165"/>
                <a:gd name="T6" fmla="*/ 494 w 385"/>
                <a:gd name="T7" fmla="*/ 212 h 1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5"/>
                <a:gd name="T13" fmla="*/ 0 h 165"/>
                <a:gd name="T14" fmla="*/ 385 w 385"/>
                <a:gd name="T15" fmla="*/ 165 h 1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5" h="165">
                  <a:moveTo>
                    <a:pt x="0" y="11"/>
                  </a:moveTo>
                  <a:lnTo>
                    <a:pt x="0" y="0"/>
                  </a:lnTo>
                  <a:lnTo>
                    <a:pt x="385" y="0"/>
                  </a:lnTo>
                  <a:lnTo>
                    <a:pt x="385" y="165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Rectangle 178"/>
            <p:cNvSpPr>
              <a:spLocks noChangeArrowheads="1"/>
            </p:cNvSpPr>
            <p:nvPr/>
          </p:nvSpPr>
          <p:spPr bwMode="auto">
            <a:xfrm>
              <a:off x="3404" y="3773"/>
              <a:ext cx="698" cy="13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2" name="Rectangle 179"/>
            <p:cNvSpPr>
              <a:spLocks noChangeArrowheads="1"/>
            </p:cNvSpPr>
            <p:nvPr/>
          </p:nvSpPr>
          <p:spPr bwMode="auto">
            <a:xfrm>
              <a:off x="4377" y="3773"/>
              <a:ext cx="147" cy="225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3" name="Freeform 180"/>
            <p:cNvSpPr>
              <a:spLocks/>
            </p:cNvSpPr>
            <p:nvPr/>
          </p:nvSpPr>
          <p:spPr bwMode="auto">
            <a:xfrm>
              <a:off x="1185" y="3773"/>
              <a:ext cx="589" cy="40"/>
            </a:xfrm>
            <a:custGeom>
              <a:avLst/>
              <a:gdLst>
                <a:gd name="T0" fmla="*/ 0 w 459"/>
                <a:gd name="T1" fmla="*/ 40 h 31"/>
                <a:gd name="T2" fmla="*/ 0 w 459"/>
                <a:gd name="T3" fmla="*/ 0 h 31"/>
                <a:gd name="T4" fmla="*/ 589 w 459"/>
                <a:gd name="T5" fmla="*/ 0 h 31"/>
                <a:gd name="T6" fmla="*/ 589 w 459"/>
                <a:gd name="T7" fmla="*/ 19 h 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9"/>
                <a:gd name="T13" fmla="*/ 0 h 31"/>
                <a:gd name="T14" fmla="*/ 459 w 459"/>
                <a:gd name="T15" fmla="*/ 31 h 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9" h="31">
                  <a:moveTo>
                    <a:pt x="0" y="31"/>
                  </a:moveTo>
                  <a:lnTo>
                    <a:pt x="0" y="0"/>
                  </a:lnTo>
                  <a:lnTo>
                    <a:pt x="459" y="0"/>
                  </a:lnTo>
                  <a:lnTo>
                    <a:pt x="459" y="15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Rectangle 181"/>
            <p:cNvSpPr>
              <a:spLocks noChangeArrowheads="1"/>
            </p:cNvSpPr>
            <p:nvPr/>
          </p:nvSpPr>
          <p:spPr bwMode="auto">
            <a:xfrm>
              <a:off x="3753" y="3753"/>
              <a:ext cx="698" cy="20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5" name="Freeform 182"/>
            <p:cNvSpPr>
              <a:spLocks/>
            </p:cNvSpPr>
            <p:nvPr/>
          </p:nvSpPr>
          <p:spPr bwMode="auto">
            <a:xfrm>
              <a:off x="2050" y="3704"/>
              <a:ext cx="218" cy="294"/>
            </a:xfrm>
            <a:custGeom>
              <a:avLst/>
              <a:gdLst>
                <a:gd name="T0" fmla="*/ 0 w 170"/>
                <a:gd name="T1" fmla="*/ 294 h 229"/>
                <a:gd name="T2" fmla="*/ 0 w 170"/>
                <a:gd name="T3" fmla="*/ 0 h 229"/>
                <a:gd name="T4" fmla="*/ 218 w 170"/>
                <a:gd name="T5" fmla="*/ 0 h 229"/>
                <a:gd name="T6" fmla="*/ 218 w 170"/>
                <a:gd name="T7" fmla="*/ 123 h 2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0"/>
                <a:gd name="T13" fmla="*/ 0 h 229"/>
                <a:gd name="T14" fmla="*/ 170 w 170"/>
                <a:gd name="T15" fmla="*/ 229 h 2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0" h="229">
                  <a:moveTo>
                    <a:pt x="0" y="229"/>
                  </a:moveTo>
                  <a:lnTo>
                    <a:pt x="0" y="0"/>
                  </a:lnTo>
                  <a:lnTo>
                    <a:pt x="170" y="0"/>
                  </a:lnTo>
                  <a:lnTo>
                    <a:pt x="170" y="96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Freeform 183"/>
            <p:cNvSpPr>
              <a:spLocks/>
            </p:cNvSpPr>
            <p:nvPr/>
          </p:nvSpPr>
          <p:spPr bwMode="auto">
            <a:xfrm>
              <a:off x="1475" y="3704"/>
              <a:ext cx="684" cy="69"/>
            </a:xfrm>
            <a:custGeom>
              <a:avLst/>
              <a:gdLst>
                <a:gd name="T0" fmla="*/ 0 w 533"/>
                <a:gd name="T1" fmla="*/ 69 h 54"/>
                <a:gd name="T2" fmla="*/ 0 w 533"/>
                <a:gd name="T3" fmla="*/ 0 h 54"/>
                <a:gd name="T4" fmla="*/ 684 w 533"/>
                <a:gd name="T5" fmla="*/ 0 h 54"/>
                <a:gd name="T6" fmla="*/ 0 60000 65536"/>
                <a:gd name="T7" fmla="*/ 0 60000 65536"/>
                <a:gd name="T8" fmla="*/ 0 60000 65536"/>
                <a:gd name="T9" fmla="*/ 0 w 533"/>
                <a:gd name="T10" fmla="*/ 0 h 54"/>
                <a:gd name="T11" fmla="*/ 533 w 533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33" h="54">
                  <a:moveTo>
                    <a:pt x="0" y="54"/>
                  </a:moveTo>
                  <a:lnTo>
                    <a:pt x="0" y="0"/>
                  </a:lnTo>
                  <a:lnTo>
                    <a:pt x="533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Freeform 184"/>
            <p:cNvSpPr>
              <a:spLocks/>
            </p:cNvSpPr>
            <p:nvPr/>
          </p:nvSpPr>
          <p:spPr bwMode="auto">
            <a:xfrm>
              <a:off x="1818" y="3656"/>
              <a:ext cx="668" cy="342"/>
            </a:xfrm>
            <a:custGeom>
              <a:avLst/>
              <a:gdLst>
                <a:gd name="T0" fmla="*/ 0 w 521"/>
                <a:gd name="T1" fmla="*/ 48 h 266"/>
                <a:gd name="T2" fmla="*/ 0 w 521"/>
                <a:gd name="T3" fmla="*/ 0 h 266"/>
                <a:gd name="T4" fmla="*/ 668 w 521"/>
                <a:gd name="T5" fmla="*/ 0 h 266"/>
                <a:gd name="T6" fmla="*/ 668 w 521"/>
                <a:gd name="T7" fmla="*/ 342 h 2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1"/>
                <a:gd name="T13" fmla="*/ 0 h 266"/>
                <a:gd name="T14" fmla="*/ 521 w 521"/>
                <a:gd name="T15" fmla="*/ 266 h 2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1" h="266">
                  <a:moveTo>
                    <a:pt x="0" y="37"/>
                  </a:moveTo>
                  <a:lnTo>
                    <a:pt x="0" y="0"/>
                  </a:lnTo>
                  <a:lnTo>
                    <a:pt x="521" y="0"/>
                  </a:lnTo>
                  <a:lnTo>
                    <a:pt x="521" y="266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Freeform 185"/>
            <p:cNvSpPr>
              <a:spLocks/>
            </p:cNvSpPr>
            <p:nvPr/>
          </p:nvSpPr>
          <p:spPr bwMode="auto">
            <a:xfrm>
              <a:off x="4102" y="3582"/>
              <a:ext cx="567" cy="416"/>
            </a:xfrm>
            <a:custGeom>
              <a:avLst/>
              <a:gdLst>
                <a:gd name="T0" fmla="*/ 0 w 442"/>
                <a:gd name="T1" fmla="*/ 171 h 324"/>
                <a:gd name="T2" fmla="*/ 0 w 442"/>
                <a:gd name="T3" fmla="*/ 0 h 324"/>
                <a:gd name="T4" fmla="*/ 567 w 442"/>
                <a:gd name="T5" fmla="*/ 0 h 324"/>
                <a:gd name="T6" fmla="*/ 567 w 442"/>
                <a:gd name="T7" fmla="*/ 416 h 3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2"/>
                <a:gd name="T13" fmla="*/ 0 h 324"/>
                <a:gd name="T14" fmla="*/ 442 w 442"/>
                <a:gd name="T15" fmla="*/ 324 h 3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2" h="324">
                  <a:moveTo>
                    <a:pt x="0" y="133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324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9" name="Freeform 186"/>
            <p:cNvSpPr>
              <a:spLocks/>
            </p:cNvSpPr>
            <p:nvPr/>
          </p:nvSpPr>
          <p:spPr bwMode="auto">
            <a:xfrm>
              <a:off x="2152" y="3506"/>
              <a:ext cx="480" cy="492"/>
            </a:xfrm>
            <a:custGeom>
              <a:avLst/>
              <a:gdLst>
                <a:gd name="T0" fmla="*/ 0 w 374"/>
                <a:gd name="T1" fmla="*/ 150 h 383"/>
                <a:gd name="T2" fmla="*/ 0 w 374"/>
                <a:gd name="T3" fmla="*/ 0 h 383"/>
                <a:gd name="T4" fmla="*/ 480 w 374"/>
                <a:gd name="T5" fmla="*/ 0 h 383"/>
                <a:gd name="T6" fmla="*/ 480 w 374"/>
                <a:gd name="T7" fmla="*/ 492 h 3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4"/>
                <a:gd name="T13" fmla="*/ 0 h 383"/>
                <a:gd name="T14" fmla="*/ 374 w 374"/>
                <a:gd name="T15" fmla="*/ 383 h 3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4" h="383">
                  <a:moveTo>
                    <a:pt x="0" y="117"/>
                  </a:moveTo>
                  <a:lnTo>
                    <a:pt x="0" y="0"/>
                  </a:lnTo>
                  <a:lnTo>
                    <a:pt x="374" y="0"/>
                  </a:lnTo>
                  <a:lnTo>
                    <a:pt x="374" y="383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0" name="Freeform 187"/>
            <p:cNvSpPr>
              <a:spLocks/>
            </p:cNvSpPr>
            <p:nvPr/>
          </p:nvSpPr>
          <p:spPr bwMode="auto">
            <a:xfrm>
              <a:off x="2392" y="3377"/>
              <a:ext cx="385" cy="621"/>
            </a:xfrm>
            <a:custGeom>
              <a:avLst/>
              <a:gdLst>
                <a:gd name="T0" fmla="*/ 0 w 300"/>
                <a:gd name="T1" fmla="*/ 130 h 484"/>
                <a:gd name="T2" fmla="*/ 0 w 300"/>
                <a:gd name="T3" fmla="*/ 0 h 484"/>
                <a:gd name="T4" fmla="*/ 385 w 300"/>
                <a:gd name="T5" fmla="*/ 0 h 484"/>
                <a:gd name="T6" fmla="*/ 385 w 300"/>
                <a:gd name="T7" fmla="*/ 621 h 4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0"/>
                <a:gd name="T13" fmla="*/ 0 h 484"/>
                <a:gd name="T14" fmla="*/ 300 w 300"/>
                <a:gd name="T15" fmla="*/ 484 h 4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0" h="484">
                  <a:moveTo>
                    <a:pt x="0" y="101"/>
                  </a:moveTo>
                  <a:lnTo>
                    <a:pt x="0" y="0"/>
                  </a:lnTo>
                  <a:lnTo>
                    <a:pt x="300" y="0"/>
                  </a:lnTo>
                  <a:lnTo>
                    <a:pt x="300" y="484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1" name="Freeform 188"/>
            <p:cNvSpPr>
              <a:spLocks/>
            </p:cNvSpPr>
            <p:nvPr/>
          </p:nvSpPr>
          <p:spPr bwMode="auto">
            <a:xfrm>
              <a:off x="4385" y="3315"/>
              <a:ext cx="429" cy="683"/>
            </a:xfrm>
            <a:custGeom>
              <a:avLst/>
              <a:gdLst>
                <a:gd name="T0" fmla="*/ 0 w 334"/>
                <a:gd name="T1" fmla="*/ 267 h 532"/>
                <a:gd name="T2" fmla="*/ 0 w 334"/>
                <a:gd name="T3" fmla="*/ 0 h 532"/>
                <a:gd name="T4" fmla="*/ 429 w 334"/>
                <a:gd name="T5" fmla="*/ 0 h 532"/>
                <a:gd name="T6" fmla="*/ 429 w 334"/>
                <a:gd name="T7" fmla="*/ 683 h 5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4"/>
                <a:gd name="T13" fmla="*/ 0 h 532"/>
                <a:gd name="T14" fmla="*/ 334 w 334"/>
                <a:gd name="T15" fmla="*/ 532 h 5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4" h="532">
                  <a:moveTo>
                    <a:pt x="0" y="208"/>
                  </a:moveTo>
                  <a:lnTo>
                    <a:pt x="0" y="0"/>
                  </a:lnTo>
                  <a:lnTo>
                    <a:pt x="334" y="0"/>
                  </a:lnTo>
                  <a:lnTo>
                    <a:pt x="334" y="532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2" name="Freeform 189"/>
            <p:cNvSpPr>
              <a:spLocks/>
            </p:cNvSpPr>
            <p:nvPr/>
          </p:nvSpPr>
          <p:spPr bwMode="auto">
            <a:xfrm>
              <a:off x="2581" y="1809"/>
              <a:ext cx="2015" cy="1568"/>
            </a:xfrm>
            <a:custGeom>
              <a:avLst/>
              <a:gdLst>
                <a:gd name="T0" fmla="*/ 2015 w 1570"/>
                <a:gd name="T1" fmla="*/ 1506 h 1222"/>
                <a:gd name="T2" fmla="*/ 2015 w 1570"/>
                <a:gd name="T3" fmla="*/ 0 h 1222"/>
                <a:gd name="T4" fmla="*/ 0 w 1570"/>
                <a:gd name="T5" fmla="*/ 0 h 1222"/>
                <a:gd name="T6" fmla="*/ 0 w 1570"/>
                <a:gd name="T7" fmla="*/ 1568 h 12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70"/>
                <a:gd name="T13" fmla="*/ 0 h 1222"/>
                <a:gd name="T14" fmla="*/ 1570 w 1570"/>
                <a:gd name="T15" fmla="*/ 1222 h 12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70" h="1222">
                  <a:moveTo>
                    <a:pt x="1570" y="1174"/>
                  </a:moveTo>
                  <a:lnTo>
                    <a:pt x="1570" y="0"/>
                  </a:lnTo>
                  <a:lnTo>
                    <a:pt x="0" y="0"/>
                  </a:lnTo>
                  <a:lnTo>
                    <a:pt x="0" y="1222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3" name="Freeform 190"/>
            <p:cNvSpPr>
              <a:spLocks/>
            </p:cNvSpPr>
            <p:nvPr/>
          </p:nvSpPr>
          <p:spPr bwMode="auto">
            <a:xfrm>
              <a:off x="3592" y="1338"/>
              <a:ext cx="1368" cy="2660"/>
            </a:xfrm>
            <a:custGeom>
              <a:avLst/>
              <a:gdLst>
                <a:gd name="T0" fmla="*/ 0 w 1066"/>
                <a:gd name="T1" fmla="*/ 471 h 2073"/>
                <a:gd name="T2" fmla="*/ 0 w 1066"/>
                <a:gd name="T3" fmla="*/ 0 h 2073"/>
                <a:gd name="T4" fmla="*/ 1368 w 1066"/>
                <a:gd name="T5" fmla="*/ 0 h 2073"/>
                <a:gd name="T6" fmla="*/ 1368 w 1066"/>
                <a:gd name="T7" fmla="*/ 2660 h 20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66"/>
                <a:gd name="T13" fmla="*/ 0 h 2073"/>
                <a:gd name="T14" fmla="*/ 1066 w 1066"/>
                <a:gd name="T15" fmla="*/ 2073 h 20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66" h="2073">
                  <a:moveTo>
                    <a:pt x="0" y="367"/>
                  </a:moveTo>
                  <a:lnTo>
                    <a:pt x="0" y="0"/>
                  </a:lnTo>
                  <a:lnTo>
                    <a:pt x="1066" y="0"/>
                  </a:lnTo>
                  <a:lnTo>
                    <a:pt x="1066" y="2073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Line 191"/>
            <p:cNvSpPr>
              <a:spLocks noChangeShapeType="1"/>
            </p:cNvSpPr>
            <p:nvPr/>
          </p:nvSpPr>
          <p:spPr bwMode="auto">
            <a:xfrm>
              <a:off x="717" y="4008"/>
              <a:ext cx="4288" cy="0"/>
            </a:xfrm>
            <a:prstGeom prst="line">
              <a:avLst/>
            </a:prstGeom>
            <a:noFill/>
            <a:ln w="603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8" name="Text Box 192"/>
          <p:cNvSpPr txBox="1">
            <a:spLocks noChangeArrowheads="1"/>
          </p:cNvSpPr>
          <p:nvPr/>
        </p:nvSpPr>
        <p:spPr bwMode="auto">
          <a:xfrm>
            <a:off x="850900" y="5489575"/>
            <a:ext cx="1046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/>
              <a:t>Outlier</a:t>
            </a:r>
          </a:p>
        </p:txBody>
      </p:sp>
      <p:sp>
        <p:nvSpPr>
          <p:cNvPr id="203969" name="Text Box 193"/>
          <p:cNvSpPr txBox="1">
            <a:spLocks noChangeArrowheads="1"/>
          </p:cNvSpPr>
          <p:nvPr/>
        </p:nvSpPr>
        <p:spPr bwMode="auto">
          <a:xfrm>
            <a:off x="174625" y="742950"/>
            <a:ext cx="8648700" cy="52228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>
              <a:defRPr/>
            </a:pP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One potential use of a dendrogram: detecting outliers</a:t>
            </a:r>
          </a:p>
        </p:txBody>
      </p:sp>
      <p:sp>
        <p:nvSpPr>
          <p:cNvPr id="21510" name="Text Box 194"/>
          <p:cNvSpPr txBox="1">
            <a:spLocks noChangeArrowheads="1"/>
          </p:cNvSpPr>
          <p:nvPr/>
        </p:nvSpPr>
        <p:spPr bwMode="auto">
          <a:xfrm>
            <a:off x="368300" y="1423988"/>
            <a:ext cx="60817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2000"/>
              <a:t>The single isolated branch is suggestive of a data point that is very different to all others</a:t>
            </a:r>
          </a:p>
        </p:txBody>
      </p:sp>
      <p:sp>
        <p:nvSpPr>
          <p:cNvPr id="21511" name="Line 195"/>
          <p:cNvSpPr>
            <a:spLocks noChangeShapeType="1"/>
          </p:cNvSpPr>
          <p:nvPr/>
        </p:nvSpPr>
        <p:spPr bwMode="auto">
          <a:xfrm>
            <a:off x="6122988" y="1778000"/>
            <a:ext cx="685800" cy="609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196"/>
          <p:cNvSpPr>
            <a:spLocks noChangeShapeType="1"/>
          </p:cNvSpPr>
          <p:nvPr/>
        </p:nvSpPr>
        <p:spPr bwMode="auto">
          <a:xfrm flipV="1">
            <a:off x="1949450" y="5227638"/>
            <a:ext cx="64770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TextBox 196"/>
          <p:cNvSpPr txBox="1">
            <a:spLocks noChangeArrowheads="1"/>
          </p:cNvSpPr>
          <p:nvPr/>
        </p:nvSpPr>
        <p:spPr bwMode="auto">
          <a:xfrm>
            <a:off x="4776788" y="315913"/>
            <a:ext cx="4252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800"/>
              <a:t>Slide based on one by Eamonn Keogh</a:t>
            </a:r>
          </a:p>
        </p:txBody>
      </p:sp>
    </p:spTree>
    <p:extLst>
      <p:ext uri="{BB962C8B-B14F-4D97-AF65-F5344CB8AC3E}">
        <p14:creationId xmlns:p14="http://schemas.microsoft.com/office/powerpoint/2010/main" val="2028761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1650" y="5189538"/>
            <a:ext cx="358775" cy="192087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207125" y="5189538"/>
            <a:ext cx="358775" cy="192087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36" name="Freeform 4"/>
          <p:cNvSpPr>
            <a:spLocks/>
          </p:cNvSpPr>
          <p:nvPr/>
        </p:nvSpPr>
        <p:spPr bwMode="auto">
          <a:xfrm>
            <a:off x="6386513" y="5056188"/>
            <a:ext cx="523875" cy="325437"/>
          </a:xfrm>
          <a:custGeom>
            <a:avLst/>
            <a:gdLst>
              <a:gd name="T0" fmla="*/ 0 w 228"/>
              <a:gd name="T1" fmla="*/ 132585 h 162"/>
              <a:gd name="T2" fmla="*/ 0 w 228"/>
              <a:gd name="T3" fmla="*/ 0 h 162"/>
              <a:gd name="T4" fmla="*/ 523875 w 228"/>
              <a:gd name="T5" fmla="*/ 0 h 162"/>
              <a:gd name="T6" fmla="*/ 523875 w 228"/>
              <a:gd name="T7" fmla="*/ 325437 h 162"/>
              <a:gd name="T8" fmla="*/ 0 60000 65536"/>
              <a:gd name="T9" fmla="*/ 0 60000 65536"/>
              <a:gd name="T10" fmla="*/ 0 60000 65536"/>
              <a:gd name="T11" fmla="*/ 0 60000 65536"/>
              <a:gd name="T12" fmla="*/ 0 w 228"/>
              <a:gd name="T13" fmla="*/ 0 h 162"/>
              <a:gd name="T14" fmla="*/ 228 w 228"/>
              <a:gd name="T15" fmla="*/ 162 h 1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" h="162">
                <a:moveTo>
                  <a:pt x="0" y="66"/>
                </a:moveTo>
                <a:lnTo>
                  <a:pt x="0" y="0"/>
                </a:lnTo>
                <a:lnTo>
                  <a:pt x="228" y="0"/>
                </a:lnTo>
                <a:lnTo>
                  <a:pt x="228" y="162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217613" y="5008563"/>
            <a:ext cx="358775" cy="373062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997200" y="5008563"/>
            <a:ext cx="357188" cy="373062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293938" y="5008563"/>
            <a:ext cx="344487" cy="373062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40" name="Freeform 8"/>
          <p:cNvSpPr>
            <a:spLocks/>
          </p:cNvSpPr>
          <p:nvPr/>
        </p:nvSpPr>
        <p:spPr bwMode="auto">
          <a:xfrm>
            <a:off x="1397000" y="4876800"/>
            <a:ext cx="538163" cy="504825"/>
          </a:xfrm>
          <a:custGeom>
            <a:avLst/>
            <a:gdLst>
              <a:gd name="T0" fmla="*/ 0 w 234"/>
              <a:gd name="T1" fmla="*/ 132216 h 252"/>
              <a:gd name="T2" fmla="*/ 0 w 234"/>
              <a:gd name="T3" fmla="*/ 0 h 252"/>
              <a:gd name="T4" fmla="*/ 538163 w 234"/>
              <a:gd name="T5" fmla="*/ 0 h 252"/>
              <a:gd name="T6" fmla="*/ 538163 w 234"/>
              <a:gd name="T7" fmla="*/ 504825 h 252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252"/>
              <a:gd name="T14" fmla="*/ 234 w 234"/>
              <a:gd name="T15" fmla="*/ 252 h 2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252">
                <a:moveTo>
                  <a:pt x="0" y="66"/>
                </a:moveTo>
                <a:lnTo>
                  <a:pt x="0" y="0"/>
                </a:lnTo>
                <a:lnTo>
                  <a:pt x="234" y="0"/>
                </a:lnTo>
                <a:lnTo>
                  <a:pt x="234" y="252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Freeform 9"/>
          <p:cNvSpPr>
            <a:spLocks/>
          </p:cNvSpPr>
          <p:nvPr/>
        </p:nvSpPr>
        <p:spPr bwMode="auto">
          <a:xfrm>
            <a:off x="3175000" y="4876800"/>
            <a:ext cx="538163" cy="504825"/>
          </a:xfrm>
          <a:custGeom>
            <a:avLst/>
            <a:gdLst>
              <a:gd name="T0" fmla="*/ 0 w 234"/>
              <a:gd name="T1" fmla="*/ 132216 h 252"/>
              <a:gd name="T2" fmla="*/ 0 w 234"/>
              <a:gd name="T3" fmla="*/ 0 h 252"/>
              <a:gd name="T4" fmla="*/ 538163 w 234"/>
              <a:gd name="T5" fmla="*/ 0 h 252"/>
              <a:gd name="T6" fmla="*/ 538163 w 234"/>
              <a:gd name="T7" fmla="*/ 504825 h 252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252"/>
              <a:gd name="T14" fmla="*/ 234 w 234"/>
              <a:gd name="T15" fmla="*/ 252 h 2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252">
                <a:moveTo>
                  <a:pt x="0" y="66"/>
                </a:moveTo>
                <a:lnTo>
                  <a:pt x="0" y="0"/>
                </a:lnTo>
                <a:lnTo>
                  <a:pt x="234" y="0"/>
                </a:lnTo>
                <a:lnTo>
                  <a:pt x="234" y="252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4429125" y="4827588"/>
            <a:ext cx="346075" cy="554037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43" name="Freeform 11"/>
          <p:cNvSpPr>
            <a:spLocks/>
          </p:cNvSpPr>
          <p:nvPr/>
        </p:nvSpPr>
        <p:spPr bwMode="auto">
          <a:xfrm>
            <a:off x="5849938" y="4708525"/>
            <a:ext cx="798512" cy="673100"/>
          </a:xfrm>
          <a:custGeom>
            <a:avLst/>
            <a:gdLst>
              <a:gd name="T0" fmla="*/ 0 w 348"/>
              <a:gd name="T1" fmla="*/ 673100 h 336"/>
              <a:gd name="T2" fmla="*/ 0 w 348"/>
              <a:gd name="T3" fmla="*/ 0 h 336"/>
              <a:gd name="T4" fmla="*/ 798512 w 348"/>
              <a:gd name="T5" fmla="*/ 0 h 336"/>
              <a:gd name="T6" fmla="*/ 798512 w 348"/>
              <a:gd name="T7" fmla="*/ 34857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348"/>
              <a:gd name="T13" fmla="*/ 0 h 336"/>
              <a:gd name="T14" fmla="*/ 348 w 348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8" h="336">
                <a:moveTo>
                  <a:pt x="0" y="336"/>
                </a:moveTo>
                <a:lnTo>
                  <a:pt x="0" y="0"/>
                </a:lnTo>
                <a:lnTo>
                  <a:pt x="348" y="0"/>
                </a:lnTo>
                <a:lnTo>
                  <a:pt x="348" y="174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Freeform 12"/>
          <p:cNvSpPr>
            <a:spLocks/>
          </p:cNvSpPr>
          <p:nvPr/>
        </p:nvSpPr>
        <p:spPr bwMode="auto">
          <a:xfrm>
            <a:off x="1658938" y="4684713"/>
            <a:ext cx="814387" cy="323850"/>
          </a:xfrm>
          <a:custGeom>
            <a:avLst/>
            <a:gdLst>
              <a:gd name="T0" fmla="*/ 0 w 354"/>
              <a:gd name="T1" fmla="*/ 191911 h 162"/>
              <a:gd name="T2" fmla="*/ 0 w 354"/>
              <a:gd name="T3" fmla="*/ 0 h 162"/>
              <a:gd name="T4" fmla="*/ 814387 w 354"/>
              <a:gd name="T5" fmla="*/ 0 h 162"/>
              <a:gd name="T6" fmla="*/ 814387 w 354"/>
              <a:gd name="T7" fmla="*/ 323850 h 162"/>
              <a:gd name="T8" fmla="*/ 0 60000 65536"/>
              <a:gd name="T9" fmla="*/ 0 60000 65536"/>
              <a:gd name="T10" fmla="*/ 0 60000 65536"/>
              <a:gd name="T11" fmla="*/ 0 60000 65536"/>
              <a:gd name="T12" fmla="*/ 0 w 354"/>
              <a:gd name="T13" fmla="*/ 0 h 162"/>
              <a:gd name="T14" fmla="*/ 354 w 354"/>
              <a:gd name="T15" fmla="*/ 162 h 1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" h="162">
                <a:moveTo>
                  <a:pt x="0" y="96"/>
                </a:moveTo>
                <a:lnTo>
                  <a:pt x="0" y="0"/>
                </a:lnTo>
                <a:lnTo>
                  <a:pt x="354" y="0"/>
                </a:lnTo>
                <a:lnTo>
                  <a:pt x="354" y="162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627938" y="4648200"/>
            <a:ext cx="358775" cy="733425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8343900" y="4648200"/>
            <a:ext cx="358775" cy="733425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132388" y="4648200"/>
            <a:ext cx="358775" cy="733425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48" name="Freeform 16"/>
          <p:cNvSpPr>
            <a:spLocks/>
          </p:cNvSpPr>
          <p:nvPr/>
        </p:nvSpPr>
        <p:spPr bwMode="auto">
          <a:xfrm>
            <a:off x="3451225" y="4540250"/>
            <a:ext cx="620713" cy="841375"/>
          </a:xfrm>
          <a:custGeom>
            <a:avLst/>
            <a:gdLst>
              <a:gd name="T0" fmla="*/ 0 w 270"/>
              <a:gd name="T1" fmla="*/ 336550 h 420"/>
              <a:gd name="T2" fmla="*/ 0 w 270"/>
              <a:gd name="T3" fmla="*/ 0 h 420"/>
              <a:gd name="T4" fmla="*/ 620713 w 270"/>
              <a:gd name="T5" fmla="*/ 0 h 420"/>
              <a:gd name="T6" fmla="*/ 620713 w 270"/>
              <a:gd name="T7" fmla="*/ 841375 h 420"/>
              <a:gd name="T8" fmla="*/ 0 60000 65536"/>
              <a:gd name="T9" fmla="*/ 0 60000 65536"/>
              <a:gd name="T10" fmla="*/ 0 60000 65536"/>
              <a:gd name="T11" fmla="*/ 0 60000 65536"/>
              <a:gd name="T12" fmla="*/ 0 w 270"/>
              <a:gd name="T13" fmla="*/ 0 h 420"/>
              <a:gd name="T14" fmla="*/ 270 w 270"/>
              <a:gd name="T15" fmla="*/ 420 h 4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0" h="420">
                <a:moveTo>
                  <a:pt x="0" y="168"/>
                </a:moveTo>
                <a:lnTo>
                  <a:pt x="0" y="0"/>
                </a:lnTo>
                <a:lnTo>
                  <a:pt x="270" y="0"/>
                </a:lnTo>
                <a:lnTo>
                  <a:pt x="270" y="420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Freeform 17"/>
          <p:cNvSpPr>
            <a:spLocks/>
          </p:cNvSpPr>
          <p:nvPr/>
        </p:nvSpPr>
        <p:spPr bwMode="auto">
          <a:xfrm>
            <a:off x="681038" y="4430713"/>
            <a:ext cx="1377950" cy="758825"/>
          </a:xfrm>
          <a:custGeom>
            <a:avLst/>
            <a:gdLst>
              <a:gd name="T0" fmla="*/ 1377950 w 600"/>
              <a:gd name="T1" fmla="*/ 252942 h 378"/>
              <a:gd name="T2" fmla="*/ 1377950 w 600"/>
              <a:gd name="T3" fmla="*/ 0 h 378"/>
              <a:gd name="T4" fmla="*/ 0 w 600"/>
              <a:gd name="T5" fmla="*/ 0 h 378"/>
              <a:gd name="T6" fmla="*/ 0 w 600"/>
              <a:gd name="T7" fmla="*/ 758825 h 378"/>
              <a:gd name="T8" fmla="*/ 0 60000 65536"/>
              <a:gd name="T9" fmla="*/ 0 60000 65536"/>
              <a:gd name="T10" fmla="*/ 0 60000 65536"/>
              <a:gd name="T11" fmla="*/ 0 60000 65536"/>
              <a:gd name="T12" fmla="*/ 0 w 600"/>
              <a:gd name="T13" fmla="*/ 0 h 378"/>
              <a:gd name="T14" fmla="*/ 600 w 600"/>
              <a:gd name="T15" fmla="*/ 378 h 3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0" h="378">
                <a:moveTo>
                  <a:pt x="600" y="126"/>
                </a:moveTo>
                <a:lnTo>
                  <a:pt x="600" y="0"/>
                </a:lnTo>
                <a:lnTo>
                  <a:pt x="0" y="0"/>
                </a:lnTo>
                <a:lnTo>
                  <a:pt x="0" y="378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Freeform 18"/>
          <p:cNvSpPr>
            <a:spLocks/>
          </p:cNvSpPr>
          <p:nvPr/>
        </p:nvSpPr>
        <p:spPr bwMode="auto">
          <a:xfrm>
            <a:off x="4608513" y="4406900"/>
            <a:ext cx="703262" cy="420688"/>
          </a:xfrm>
          <a:custGeom>
            <a:avLst/>
            <a:gdLst>
              <a:gd name="T0" fmla="*/ 0 w 306"/>
              <a:gd name="T1" fmla="*/ 420688 h 210"/>
              <a:gd name="T2" fmla="*/ 0 w 306"/>
              <a:gd name="T3" fmla="*/ 0 h 210"/>
              <a:gd name="T4" fmla="*/ 703262 w 306"/>
              <a:gd name="T5" fmla="*/ 0 h 210"/>
              <a:gd name="T6" fmla="*/ 703262 w 306"/>
              <a:gd name="T7" fmla="*/ 240393 h 210"/>
              <a:gd name="T8" fmla="*/ 0 60000 65536"/>
              <a:gd name="T9" fmla="*/ 0 60000 65536"/>
              <a:gd name="T10" fmla="*/ 0 60000 65536"/>
              <a:gd name="T11" fmla="*/ 0 60000 65536"/>
              <a:gd name="T12" fmla="*/ 0 w 306"/>
              <a:gd name="T13" fmla="*/ 0 h 210"/>
              <a:gd name="T14" fmla="*/ 306 w 306"/>
              <a:gd name="T15" fmla="*/ 210 h 2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6" h="210">
                <a:moveTo>
                  <a:pt x="0" y="210"/>
                </a:moveTo>
                <a:lnTo>
                  <a:pt x="0" y="0"/>
                </a:lnTo>
                <a:lnTo>
                  <a:pt x="306" y="0"/>
                </a:lnTo>
                <a:lnTo>
                  <a:pt x="306" y="120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7807325" y="4383088"/>
            <a:ext cx="715963" cy="265112"/>
          </a:xfrm>
          <a:prstGeom prst="rect">
            <a:avLst/>
          </a:prstGeom>
          <a:noFill/>
          <a:ln w="444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52" name="Freeform 20"/>
          <p:cNvSpPr>
            <a:spLocks/>
          </p:cNvSpPr>
          <p:nvPr/>
        </p:nvSpPr>
        <p:spPr bwMode="auto">
          <a:xfrm>
            <a:off x="1370013" y="4335463"/>
            <a:ext cx="2384425" cy="204787"/>
          </a:xfrm>
          <a:custGeom>
            <a:avLst/>
            <a:gdLst>
              <a:gd name="T0" fmla="*/ 0 w 1038"/>
              <a:gd name="T1" fmla="*/ 96370 h 102"/>
              <a:gd name="T2" fmla="*/ 0 w 1038"/>
              <a:gd name="T3" fmla="*/ 0 h 102"/>
              <a:gd name="T4" fmla="*/ 2384425 w 1038"/>
              <a:gd name="T5" fmla="*/ 0 h 102"/>
              <a:gd name="T6" fmla="*/ 2384425 w 1038"/>
              <a:gd name="T7" fmla="*/ 204787 h 102"/>
              <a:gd name="T8" fmla="*/ 0 60000 65536"/>
              <a:gd name="T9" fmla="*/ 0 60000 65536"/>
              <a:gd name="T10" fmla="*/ 0 60000 65536"/>
              <a:gd name="T11" fmla="*/ 0 60000 65536"/>
              <a:gd name="T12" fmla="*/ 0 w 1038"/>
              <a:gd name="T13" fmla="*/ 0 h 102"/>
              <a:gd name="T14" fmla="*/ 1038 w 1038"/>
              <a:gd name="T15" fmla="*/ 102 h 1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38" h="102">
                <a:moveTo>
                  <a:pt x="0" y="48"/>
                </a:moveTo>
                <a:lnTo>
                  <a:pt x="0" y="0"/>
                </a:lnTo>
                <a:lnTo>
                  <a:pt x="1038" y="0"/>
                </a:lnTo>
                <a:lnTo>
                  <a:pt x="1038" y="102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Freeform 21"/>
          <p:cNvSpPr>
            <a:spLocks/>
          </p:cNvSpPr>
          <p:nvPr/>
        </p:nvSpPr>
        <p:spPr bwMode="auto">
          <a:xfrm>
            <a:off x="7269163" y="4143375"/>
            <a:ext cx="895350" cy="1238250"/>
          </a:xfrm>
          <a:custGeom>
            <a:avLst/>
            <a:gdLst>
              <a:gd name="T0" fmla="*/ 0 w 390"/>
              <a:gd name="T1" fmla="*/ 1238250 h 618"/>
              <a:gd name="T2" fmla="*/ 0 w 390"/>
              <a:gd name="T3" fmla="*/ 0 h 618"/>
              <a:gd name="T4" fmla="*/ 895350 w 390"/>
              <a:gd name="T5" fmla="*/ 0 h 618"/>
              <a:gd name="T6" fmla="*/ 895350 w 390"/>
              <a:gd name="T7" fmla="*/ 240437 h 618"/>
              <a:gd name="T8" fmla="*/ 0 60000 65536"/>
              <a:gd name="T9" fmla="*/ 0 60000 65536"/>
              <a:gd name="T10" fmla="*/ 0 60000 65536"/>
              <a:gd name="T11" fmla="*/ 0 60000 65536"/>
              <a:gd name="T12" fmla="*/ 0 w 390"/>
              <a:gd name="T13" fmla="*/ 0 h 618"/>
              <a:gd name="T14" fmla="*/ 390 w 390"/>
              <a:gd name="T15" fmla="*/ 618 h 6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0" h="618">
                <a:moveTo>
                  <a:pt x="0" y="618"/>
                </a:moveTo>
                <a:lnTo>
                  <a:pt x="0" y="0"/>
                </a:lnTo>
                <a:lnTo>
                  <a:pt x="390" y="0"/>
                </a:lnTo>
                <a:lnTo>
                  <a:pt x="390" y="120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Freeform 22"/>
          <p:cNvSpPr>
            <a:spLocks/>
          </p:cNvSpPr>
          <p:nvPr/>
        </p:nvSpPr>
        <p:spPr bwMode="auto">
          <a:xfrm>
            <a:off x="6249988" y="3625850"/>
            <a:ext cx="1474787" cy="1082675"/>
          </a:xfrm>
          <a:custGeom>
            <a:avLst/>
            <a:gdLst>
              <a:gd name="T0" fmla="*/ 0 w 642"/>
              <a:gd name="T1" fmla="*/ 1082675 h 540"/>
              <a:gd name="T2" fmla="*/ 0 w 642"/>
              <a:gd name="T3" fmla="*/ 0 h 540"/>
              <a:gd name="T4" fmla="*/ 1474787 w 642"/>
              <a:gd name="T5" fmla="*/ 0 h 540"/>
              <a:gd name="T6" fmla="*/ 1474787 w 642"/>
              <a:gd name="T7" fmla="*/ 517278 h 540"/>
              <a:gd name="T8" fmla="*/ 0 60000 65536"/>
              <a:gd name="T9" fmla="*/ 0 60000 65536"/>
              <a:gd name="T10" fmla="*/ 0 60000 65536"/>
              <a:gd name="T11" fmla="*/ 0 60000 65536"/>
              <a:gd name="T12" fmla="*/ 0 w 642"/>
              <a:gd name="T13" fmla="*/ 0 h 540"/>
              <a:gd name="T14" fmla="*/ 642 w 642"/>
              <a:gd name="T15" fmla="*/ 540 h 5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42" h="540">
                <a:moveTo>
                  <a:pt x="0" y="540"/>
                </a:moveTo>
                <a:lnTo>
                  <a:pt x="0" y="0"/>
                </a:lnTo>
                <a:lnTo>
                  <a:pt x="642" y="0"/>
                </a:lnTo>
                <a:lnTo>
                  <a:pt x="642" y="258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Freeform 23"/>
          <p:cNvSpPr>
            <a:spLocks/>
          </p:cNvSpPr>
          <p:nvPr/>
        </p:nvSpPr>
        <p:spPr bwMode="auto">
          <a:xfrm>
            <a:off x="2568575" y="3108325"/>
            <a:ext cx="2384425" cy="1298575"/>
          </a:xfrm>
          <a:custGeom>
            <a:avLst/>
            <a:gdLst>
              <a:gd name="T0" fmla="*/ 0 w 1038"/>
              <a:gd name="T1" fmla="*/ 1226432 h 648"/>
              <a:gd name="T2" fmla="*/ 0 w 1038"/>
              <a:gd name="T3" fmla="*/ 0 h 648"/>
              <a:gd name="T4" fmla="*/ 2384425 w 1038"/>
              <a:gd name="T5" fmla="*/ 0 h 648"/>
              <a:gd name="T6" fmla="*/ 2384425 w 1038"/>
              <a:gd name="T7" fmla="*/ 1298575 h 648"/>
              <a:gd name="T8" fmla="*/ 0 60000 65536"/>
              <a:gd name="T9" fmla="*/ 0 60000 65536"/>
              <a:gd name="T10" fmla="*/ 0 60000 65536"/>
              <a:gd name="T11" fmla="*/ 0 60000 65536"/>
              <a:gd name="T12" fmla="*/ 0 w 1038"/>
              <a:gd name="T13" fmla="*/ 0 h 648"/>
              <a:gd name="T14" fmla="*/ 1038 w 1038"/>
              <a:gd name="T15" fmla="*/ 648 h 6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38" h="648">
                <a:moveTo>
                  <a:pt x="0" y="612"/>
                </a:moveTo>
                <a:lnTo>
                  <a:pt x="0" y="0"/>
                </a:lnTo>
                <a:lnTo>
                  <a:pt x="1038" y="0"/>
                </a:lnTo>
                <a:lnTo>
                  <a:pt x="1038" y="648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Freeform 24"/>
          <p:cNvSpPr>
            <a:spLocks/>
          </p:cNvSpPr>
          <p:nvPr/>
        </p:nvSpPr>
        <p:spPr bwMode="auto">
          <a:xfrm>
            <a:off x="3768725" y="714375"/>
            <a:ext cx="3211513" cy="2911475"/>
          </a:xfrm>
          <a:custGeom>
            <a:avLst/>
            <a:gdLst>
              <a:gd name="T0" fmla="*/ 0 w 1398"/>
              <a:gd name="T1" fmla="*/ 2394147 h 1452"/>
              <a:gd name="T2" fmla="*/ 0 w 1398"/>
              <a:gd name="T3" fmla="*/ 0 h 1452"/>
              <a:gd name="T4" fmla="*/ 3211513 w 1398"/>
              <a:gd name="T5" fmla="*/ 0 h 1452"/>
              <a:gd name="T6" fmla="*/ 3211513 w 1398"/>
              <a:gd name="T7" fmla="*/ 2911475 h 1452"/>
              <a:gd name="T8" fmla="*/ 0 60000 65536"/>
              <a:gd name="T9" fmla="*/ 0 60000 65536"/>
              <a:gd name="T10" fmla="*/ 0 60000 65536"/>
              <a:gd name="T11" fmla="*/ 0 60000 65536"/>
              <a:gd name="T12" fmla="*/ 0 w 1398"/>
              <a:gd name="T13" fmla="*/ 0 h 1452"/>
              <a:gd name="T14" fmla="*/ 1398 w 1398"/>
              <a:gd name="T15" fmla="*/ 1452 h 14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8" h="1452">
                <a:moveTo>
                  <a:pt x="0" y="1194"/>
                </a:moveTo>
                <a:lnTo>
                  <a:pt x="0" y="0"/>
                </a:lnTo>
                <a:lnTo>
                  <a:pt x="1398" y="0"/>
                </a:lnTo>
                <a:lnTo>
                  <a:pt x="1398" y="1452"/>
                </a:lnTo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8027988" y="4614863"/>
            <a:ext cx="284162" cy="93662"/>
          </a:xfrm>
          <a:prstGeom prst="rect">
            <a:avLst/>
          </a:prstGeom>
          <a:solidFill>
            <a:schemeClr val="bg1"/>
          </a:solidFill>
          <a:ln w="444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98683" name="Text Box 27"/>
          <p:cNvSpPr txBox="1">
            <a:spLocks noChangeArrowheads="1"/>
          </p:cNvSpPr>
          <p:nvPr/>
        </p:nvSpPr>
        <p:spPr bwMode="auto">
          <a:xfrm>
            <a:off x="241300" y="182563"/>
            <a:ext cx="32099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>
              <a:defRPr/>
            </a:pP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-111" charset="0"/>
              </a:rPr>
              <a:t>A demonstration of hierarchical clustering using string edit distance </a:t>
            </a:r>
          </a:p>
        </p:txBody>
      </p:sp>
      <p:sp>
        <p:nvSpPr>
          <p:cNvPr id="18459" name="Rectangle 28"/>
          <p:cNvSpPr>
            <a:spLocks noChangeArrowheads="1"/>
          </p:cNvSpPr>
          <p:nvPr/>
        </p:nvSpPr>
        <p:spPr bwMode="auto">
          <a:xfrm>
            <a:off x="0" y="5262563"/>
            <a:ext cx="9144000" cy="1160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60" name="Rectangle 29"/>
          <p:cNvSpPr>
            <a:spLocks noChangeArrowheads="1"/>
          </p:cNvSpPr>
          <p:nvPr/>
        </p:nvSpPr>
        <p:spPr bwMode="auto">
          <a:xfrm>
            <a:off x="336550" y="5345113"/>
            <a:ext cx="5726113" cy="144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8461" name="Rectangle 30"/>
          <p:cNvSpPr>
            <a:spLocks noChangeArrowheads="1"/>
          </p:cNvSpPr>
          <p:nvPr/>
        </p:nvSpPr>
        <p:spPr bwMode="auto">
          <a:xfrm rot="-3934905">
            <a:off x="105569" y="5512594"/>
            <a:ext cx="6588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>
                <a:solidFill>
                  <a:srgbClr val="000000"/>
                </a:solidFill>
                <a:latin typeface="Helvetica" pitchFamily="-111" charset="0"/>
              </a:rPr>
              <a:t> </a:t>
            </a:r>
            <a:r>
              <a:rPr lang="en-US" altLang="en-US" sz="1800"/>
              <a:t>Piotr</a:t>
            </a:r>
          </a:p>
        </p:txBody>
      </p:sp>
      <p:sp>
        <p:nvSpPr>
          <p:cNvPr id="18462" name="Rectangle 31"/>
          <p:cNvSpPr>
            <a:spLocks noChangeArrowheads="1"/>
          </p:cNvSpPr>
          <p:nvPr/>
        </p:nvSpPr>
        <p:spPr bwMode="auto">
          <a:xfrm rot="-3946978">
            <a:off x="427038" y="5541963"/>
            <a:ext cx="7207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>
                <a:solidFill>
                  <a:srgbClr val="000000"/>
                </a:solidFill>
                <a:latin typeface="Helvetica" pitchFamily="-111" charset="0"/>
              </a:rPr>
              <a:t> </a:t>
            </a:r>
            <a:r>
              <a:rPr lang="en-US" altLang="en-US" sz="1800"/>
              <a:t>Pyotr</a:t>
            </a:r>
          </a:p>
        </p:txBody>
      </p:sp>
      <p:sp>
        <p:nvSpPr>
          <p:cNvPr id="18463" name="Rectangle 32"/>
          <p:cNvSpPr>
            <a:spLocks noChangeArrowheads="1"/>
          </p:cNvSpPr>
          <p:nvPr/>
        </p:nvSpPr>
        <p:spPr bwMode="auto">
          <a:xfrm rot="-3928464">
            <a:off x="751682" y="5580856"/>
            <a:ext cx="8048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>
                <a:solidFill>
                  <a:srgbClr val="000000"/>
                </a:solidFill>
                <a:latin typeface="Helvetica" pitchFamily="-111" charset="0"/>
              </a:rPr>
              <a:t> </a:t>
            </a:r>
            <a:r>
              <a:rPr lang="en-US" altLang="en-US" sz="1800"/>
              <a:t>Petros</a:t>
            </a:r>
          </a:p>
        </p:txBody>
      </p:sp>
      <p:sp>
        <p:nvSpPr>
          <p:cNvPr id="18464" name="Rectangle 33"/>
          <p:cNvSpPr>
            <a:spLocks noChangeArrowheads="1"/>
          </p:cNvSpPr>
          <p:nvPr/>
        </p:nvSpPr>
        <p:spPr bwMode="auto">
          <a:xfrm rot="-3922811">
            <a:off x="1150144" y="5566569"/>
            <a:ext cx="776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>
                <a:solidFill>
                  <a:srgbClr val="000000"/>
                </a:solidFill>
                <a:latin typeface="Helvetica" pitchFamily="-111" charset="0"/>
              </a:rPr>
              <a:t> </a:t>
            </a:r>
            <a:r>
              <a:rPr lang="en-US" altLang="en-US" sz="1800"/>
              <a:t>Pietro</a:t>
            </a:r>
          </a:p>
        </p:txBody>
      </p:sp>
      <p:sp>
        <p:nvSpPr>
          <p:cNvPr id="18465" name="Rectangle 34"/>
          <p:cNvSpPr>
            <a:spLocks noChangeArrowheads="1"/>
          </p:cNvSpPr>
          <p:nvPr/>
        </p:nvSpPr>
        <p:spPr bwMode="auto">
          <a:xfrm rot="-3945962">
            <a:off x="1580356" y="5539582"/>
            <a:ext cx="663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>
                <a:solidFill>
                  <a:srgbClr val="0000FF"/>
                </a:solidFill>
              </a:rPr>
              <a:t>Pedro</a:t>
            </a:r>
          </a:p>
        </p:txBody>
      </p:sp>
      <p:sp>
        <p:nvSpPr>
          <p:cNvPr id="18466" name="Rectangle 35"/>
          <p:cNvSpPr>
            <a:spLocks noChangeArrowheads="1"/>
          </p:cNvSpPr>
          <p:nvPr/>
        </p:nvSpPr>
        <p:spPr bwMode="auto">
          <a:xfrm rot="-3931340">
            <a:off x="1798638" y="5565775"/>
            <a:ext cx="7778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>
                <a:solidFill>
                  <a:srgbClr val="000000"/>
                </a:solidFill>
                <a:latin typeface="Helvetica" pitchFamily="-111" charset="0"/>
              </a:rPr>
              <a:t> </a:t>
            </a:r>
            <a:r>
              <a:rPr lang="en-US" altLang="en-US" sz="1800"/>
              <a:t>Pierre</a:t>
            </a:r>
          </a:p>
        </p:txBody>
      </p:sp>
      <p:sp>
        <p:nvSpPr>
          <p:cNvPr id="18467" name="Rectangle 36"/>
          <p:cNvSpPr>
            <a:spLocks noChangeArrowheads="1"/>
          </p:cNvSpPr>
          <p:nvPr/>
        </p:nvSpPr>
        <p:spPr bwMode="auto">
          <a:xfrm rot="-3949083">
            <a:off x="2205832" y="5533231"/>
            <a:ext cx="7096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>
                <a:solidFill>
                  <a:srgbClr val="000000"/>
                </a:solidFill>
                <a:latin typeface="Helvetica" pitchFamily="-111" charset="0"/>
              </a:rPr>
              <a:t> </a:t>
            </a:r>
            <a:r>
              <a:rPr lang="en-US" altLang="en-US" sz="1800"/>
              <a:t>Piero</a:t>
            </a:r>
          </a:p>
        </p:txBody>
      </p:sp>
      <p:sp>
        <p:nvSpPr>
          <p:cNvPr id="18468" name="Rectangle 37"/>
          <p:cNvSpPr>
            <a:spLocks noChangeArrowheads="1"/>
          </p:cNvSpPr>
          <p:nvPr/>
        </p:nvSpPr>
        <p:spPr bwMode="auto">
          <a:xfrm rot="-3950123">
            <a:off x="2568575" y="5529263"/>
            <a:ext cx="6953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>
                <a:solidFill>
                  <a:srgbClr val="000000"/>
                </a:solidFill>
                <a:latin typeface="Helvetica" pitchFamily="-111" charset="0"/>
              </a:rPr>
              <a:t> </a:t>
            </a:r>
            <a:r>
              <a:rPr lang="en-US" altLang="en-US" sz="1800"/>
              <a:t>Peter</a:t>
            </a:r>
          </a:p>
        </p:txBody>
      </p:sp>
      <p:sp>
        <p:nvSpPr>
          <p:cNvPr id="18469" name="Rectangle 38"/>
          <p:cNvSpPr>
            <a:spLocks noChangeArrowheads="1"/>
          </p:cNvSpPr>
          <p:nvPr/>
        </p:nvSpPr>
        <p:spPr bwMode="auto">
          <a:xfrm rot="-3972130">
            <a:off x="2973388" y="5543550"/>
            <a:ext cx="5921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Peder</a:t>
            </a:r>
          </a:p>
        </p:txBody>
      </p:sp>
      <p:sp>
        <p:nvSpPr>
          <p:cNvPr id="18470" name="Rectangle 39"/>
          <p:cNvSpPr>
            <a:spLocks noChangeArrowheads="1"/>
          </p:cNvSpPr>
          <p:nvPr/>
        </p:nvSpPr>
        <p:spPr bwMode="auto">
          <a:xfrm rot="-3944043">
            <a:off x="3240088" y="5516562"/>
            <a:ext cx="6667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>
                <a:solidFill>
                  <a:srgbClr val="000000"/>
                </a:solidFill>
                <a:latin typeface="Helvetica" pitchFamily="-111" charset="0"/>
              </a:rPr>
              <a:t> </a:t>
            </a:r>
            <a:r>
              <a:rPr lang="en-US" altLang="en-US" sz="1800"/>
              <a:t>Peka</a:t>
            </a:r>
          </a:p>
        </p:txBody>
      </p:sp>
      <p:sp>
        <p:nvSpPr>
          <p:cNvPr id="18471" name="Rectangle 40"/>
          <p:cNvSpPr>
            <a:spLocks noChangeArrowheads="1"/>
          </p:cNvSpPr>
          <p:nvPr/>
        </p:nvSpPr>
        <p:spPr bwMode="auto">
          <a:xfrm rot="-3916392">
            <a:off x="3451225" y="5611813"/>
            <a:ext cx="8667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>
                <a:solidFill>
                  <a:srgbClr val="000000"/>
                </a:solidFill>
                <a:latin typeface="Helvetica" pitchFamily="-111" charset="0"/>
              </a:rPr>
              <a:t> </a:t>
            </a:r>
            <a:r>
              <a:rPr lang="en-US" altLang="en-US" sz="1800"/>
              <a:t>Peadar</a:t>
            </a:r>
          </a:p>
        </p:txBody>
      </p:sp>
      <p:sp>
        <p:nvSpPr>
          <p:cNvPr id="18472" name="Rectangle 41"/>
          <p:cNvSpPr>
            <a:spLocks noChangeArrowheads="1"/>
          </p:cNvSpPr>
          <p:nvPr/>
        </p:nvSpPr>
        <p:spPr bwMode="auto">
          <a:xfrm rot="-3922958">
            <a:off x="3869532" y="5684044"/>
            <a:ext cx="971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Michalis</a:t>
            </a:r>
          </a:p>
        </p:txBody>
      </p:sp>
      <p:sp>
        <p:nvSpPr>
          <p:cNvPr id="18473" name="Rectangle 42"/>
          <p:cNvSpPr>
            <a:spLocks noChangeArrowheads="1"/>
          </p:cNvSpPr>
          <p:nvPr/>
        </p:nvSpPr>
        <p:spPr bwMode="auto">
          <a:xfrm rot="-3913360">
            <a:off x="4264025" y="5656263"/>
            <a:ext cx="909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Michael</a:t>
            </a:r>
          </a:p>
        </p:txBody>
      </p:sp>
      <p:sp>
        <p:nvSpPr>
          <p:cNvPr id="18474" name="Rectangle 43"/>
          <p:cNvSpPr>
            <a:spLocks noChangeArrowheads="1"/>
          </p:cNvSpPr>
          <p:nvPr/>
        </p:nvSpPr>
        <p:spPr bwMode="auto">
          <a:xfrm rot="-3943084">
            <a:off x="4654550" y="5607050"/>
            <a:ext cx="8080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>
                <a:solidFill>
                  <a:srgbClr val="0000FF"/>
                </a:solidFill>
              </a:rPr>
              <a:t>Miguel</a:t>
            </a:r>
          </a:p>
        </p:txBody>
      </p:sp>
      <p:sp>
        <p:nvSpPr>
          <p:cNvPr id="18475" name="Rectangle 44"/>
          <p:cNvSpPr>
            <a:spLocks noChangeArrowheads="1"/>
          </p:cNvSpPr>
          <p:nvPr/>
        </p:nvSpPr>
        <p:spPr bwMode="auto">
          <a:xfrm rot="-3933695">
            <a:off x="5045075" y="5516563"/>
            <a:ext cx="6048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Mick</a:t>
            </a:r>
          </a:p>
        </p:txBody>
      </p:sp>
      <p:sp>
        <p:nvSpPr>
          <p:cNvPr id="18476" name="Rectangle 45"/>
          <p:cNvSpPr>
            <a:spLocks noChangeArrowheads="1"/>
          </p:cNvSpPr>
          <p:nvPr/>
        </p:nvSpPr>
        <p:spPr bwMode="auto">
          <a:xfrm rot="-3930391">
            <a:off x="5072857" y="5733256"/>
            <a:ext cx="11112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>
                <a:solidFill>
                  <a:srgbClr val="0000FF"/>
                </a:solidFill>
              </a:rPr>
              <a:t>Cristovao</a:t>
            </a:r>
          </a:p>
        </p:txBody>
      </p:sp>
      <p:sp>
        <p:nvSpPr>
          <p:cNvPr id="18477" name="Rectangle 46"/>
          <p:cNvSpPr>
            <a:spLocks noChangeArrowheads="1"/>
          </p:cNvSpPr>
          <p:nvPr/>
        </p:nvSpPr>
        <p:spPr bwMode="auto">
          <a:xfrm rot="-3917436">
            <a:off x="5275262" y="5830888"/>
            <a:ext cx="1293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Christopher</a:t>
            </a:r>
          </a:p>
        </p:txBody>
      </p:sp>
      <p:sp>
        <p:nvSpPr>
          <p:cNvPr id="18478" name="Rectangle 47"/>
          <p:cNvSpPr>
            <a:spLocks noChangeArrowheads="1"/>
          </p:cNvSpPr>
          <p:nvPr/>
        </p:nvSpPr>
        <p:spPr bwMode="auto">
          <a:xfrm rot="-3922141">
            <a:off x="5770563" y="5791200"/>
            <a:ext cx="12017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Christophe</a:t>
            </a:r>
          </a:p>
        </p:txBody>
      </p:sp>
      <p:sp>
        <p:nvSpPr>
          <p:cNvPr id="18479" name="Rectangle 48"/>
          <p:cNvSpPr>
            <a:spLocks noChangeArrowheads="1"/>
          </p:cNvSpPr>
          <p:nvPr/>
        </p:nvSpPr>
        <p:spPr bwMode="auto">
          <a:xfrm rot="-3922270">
            <a:off x="6236494" y="5731669"/>
            <a:ext cx="1085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Christoph</a:t>
            </a:r>
          </a:p>
        </p:txBody>
      </p:sp>
      <p:sp>
        <p:nvSpPr>
          <p:cNvPr id="18480" name="Rectangle 49"/>
          <p:cNvSpPr>
            <a:spLocks noChangeArrowheads="1"/>
          </p:cNvSpPr>
          <p:nvPr/>
        </p:nvSpPr>
        <p:spPr bwMode="auto">
          <a:xfrm rot="-3929420">
            <a:off x="6662738" y="5689600"/>
            <a:ext cx="985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Crisdean</a:t>
            </a:r>
          </a:p>
        </p:txBody>
      </p:sp>
      <p:sp>
        <p:nvSpPr>
          <p:cNvPr id="18481" name="Rectangle 50"/>
          <p:cNvSpPr>
            <a:spLocks noChangeArrowheads="1"/>
          </p:cNvSpPr>
          <p:nvPr/>
        </p:nvSpPr>
        <p:spPr bwMode="auto">
          <a:xfrm rot="-3925722">
            <a:off x="7006431" y="5704682"/>
            <a:ext cx="1012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Cristobal</a:t>
            </a:r>
          </a:p>
        </p:txBody>
      </p:sp>
      <p:sp>
        <p:nvSpPr>
          <p:cNvPr id="18482" name="Rectangle 51"/>
          <p:cNvSpPr>
            <a:spLocks noChangeArrowheads="1"/>
          </p:cNvSpPr>
          <p:nvPr/>
        </p:nvSpPr>
        <p:spPr bwMode="auto">
          <a:xfrm rot="-3915877">
            <a:off x="7323931" y="5757069"/>
            <a:ext cx="1127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Cristoforo</a:t>
            </a:r>
          </a:p>
        </p:txBody>
      </p:sp>
      <p:sp>
        <p:nvSpPr>
          <p:cNvPr id="18483" name="Rectangle 52"/>
          <p:cNvSpPr>
            <a:spLocks noChangeArrowheads="1"/>
          </p:cNvSpPr>
          <p:nvPr/>
        </p:nvSpPr>
        <p:spPr bwMode="auto">
          <a:xfrm rot="-3929659">
            <a:off x="7736681" y="5741194"/>
            <a:ext cx="10890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Kristoffer</a:t>
            </a:r>
          </a:p>
        </p:txBody>
      </p:sp>
      <p:sp>
        <p:nvSpPr>
          <p:cNvPr id="18484" name="Rectangle 53"/>
          <p:cNvSpPr>
            <a:spLocks noChangeArrowheads="1"/>
          </p:cNvSpPr>
          <p:nvPr/>
        </p:nvSpPr>
        <p:spPr bwMode="auto">
          <a:xfrm rot="-3934610">
            <a:off x="8208963" y="5632450"/>
            <a:ext cx="858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800"/>
              <a:t>Krystof</a:t>
            </a:r>
          </a:p>
        </p:txBody>
      </p:sp>
      <p:sp>
        <p:nvSpPr>
          <p:cNvPr id="18485" name="TextBox 53"/>
          <p:cNvSpPr txBox="1">
            <a:spLocks noChangeArrowheads="1"/>
          </p:cNvSpPr>
          <p:nvPr/>
        </p:nvSpPr>
        <p:spPr bwMode="auto">
          <a:xfrm>
            <a:off x="4700588" y="131763"/>
            <a:ext cx="425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800"/>
              <a:t>Slide based on one by Eamonn Keogh</a:t>
            </a:r>
          </a:p>
        </p:txBody>
      </p:sp>
    </p:spTree>
    <p:extLst>
      <p:ext uri="{BB962C8B-B14F-4D97-AF65-F5344CB8AC3E}">
        <p14:creationId xmlns:p14="http://schemas.microsoft.com/office/powerpoint/2010/main" val="659270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47D61-6F13-40A3-A11F-341AA3D2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HC Produces Dendrograms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C3D04-C655-4BE0-97A2-5610A9A9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hlinkClick r:id="rId2"/>
              </a:rPr>
              <a:t>What is a Dendrogram? How to use Dendrograms | </a:t>
            </a:r>
            <a:r>
              <a:rPr lang="en-US" sz="1600" dirty="0" err="1">
                <a:hlinkClick r:id="rId2"/>
              </a:rPr>
              <a:t>Displayr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0594" name="Picture 2" descr="What is a Dendrogram?">
            <a:extLst>
              <a:ext uri="{FF2B5EF4-FFF2-40B4-BE49-F238E27FC236}">
                <a16:creationId xmlns:a16="http://schemas.microsoft.com/office/drawing/2014/main" id="{3F0C9A56-4D7B-41A6-A63D-1A77E2B95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057400"/>
            <a:ext cx="5438775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2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Hierarchical Clustering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Two main types of hierarchical clustering algorithms: </a:t>
            </a:r>
          </a:p>
          <a:p>
            <a:pPr lvl="1"/>
            <a:r>
              <a:rPr lang="en-US" altLang="en-US" sz="2000" dirty="0"/>
              <a:t>Agglomerative:  </a:t>
            </a:r>
          </a:p>
          <a:p>
            <a:pPr marL="1146175" lvl="2" indent="-231775"/>
            <a:r>
              <a:rPr lang="en-US" altLang="en-US" sz="1800" dirty="0"/>
              <a:t>Start with the points as individual clusters</a:t>
            </a:r>
          </a:p>
          <a:p>
            <a:pPr marL="1146175" lvl="2" indent="-231775"/>
            <a:r>
              <a:rPr lang="en-US" altLang="en-US" sz="1800" dirty="0"/>
              <a:t>At each step, merge the closest pair of clusters until only one cluster (or k clusters) left</a:t>
            </a:r>
          </a:p>
          <a:p>
            <a:pPr lvl="4"/>
            <a:endParaRPr lang="en-US" altLang="en-US" sz="1800" dirty="0"/>
          </a:p>
          <a:p>
            <a:pPr lvl="1"/>
            <a:r>
              <a:rPr lang="en-US" altLang="en-US" sz="2000" dirty="0"/>
              <a:t>Divisive:  </a:t>
            </a:r>
          </a:p>
          <a:p>
            <a:pPr marL="1146175" lvl="2" indent="-231775"/>
            <a:r>
              <a:rPr lang="en-US" altLang="en-US" sz="1800" dirty="0"/>
              <a:t>Start with one, all-inclusive cluster </a:t>
            </a:r>
          </a:p>
          <a:p>
            <a:pPr marL="1146175" lvl="2" indent="-231775"/>
            <a:r>
              <a:rPr lang="en-US" altLang="en-US" sz="1800" dirty="0"/>
              <a:t>At each step, split a cluster until each cluster contains an individual point (or there are k clusters)</a:t>
            </a:r>
          </a:p>
          <a:p>
            <a:pPr lvl="4"/>
            <a:endParaRPr lang="en-US" altLang="en-US" sz="1800" dirty="0"/>
          </a:p>
          <a:p>
            <a:r>
              <a:rPr lang="en-US" altLang="en-US" sz="2400" dirty="0"/>
              <a:t>Traditional hierarchical algorithms use a similarity or distance matrix</a:t>
            </a:r>
          </a:p>
          <a:p>
            <a:pPr lvl="1"/>
            <a:r>
              <a:rPr lang="en-US" altLang="en-US" sz="2000" dirty="0"/>
              <a:t>Merge or split one cluster at a time</a:t>
            </a:r>
          </a:p>
          <a:p>
            <a:pPr lvl="4"/>
            <a:endParaRPr lang="en-US" altLang="en-US" sz="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Strengths of Hierarchical Clustering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4459"/>
            <a:ext cx="8781426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Constructs sets of </a:t>
            </a:r>
            <a:r>
              <a:rPr lang="en-US" altLang="en-US" dirty="0" err="1"/>
              <a:t>clusterings</a:t>
            </a:r>
            <a:r>
              <a:rPr lang="en-US" altLang="en-US" dirty="0"/>
              <a:t>---and not a single clustering--does not have to assume any particular number of clusters: Any desired number of clusters can be obtained by ‘cutting’ the dendrogram at the proper level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They may correspond to meaningful taxonomies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Example in biological sciences (e.g., animal kingdom, phylogeny reconstruction, …)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819400" y="2743200"/>
            <a:ext cx="3319462" cy="1981200"/>
            <a:chOff x="98" y="300"/>
            <a:chExt cx="3214" cy="2284"/>
          </a:xfrm>
        </p:grpSpPr>
        <p:pic>
          <p:nvPicPr>
            <p:cNvPr id="5" name="Picture 21" descr="Edna Krabappel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" y="1440"/>
              <a:ext cx="504" cy="1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824"/>
              <a:ext cx="308" cy="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3" descr="C:\Documents and Settings\eamonn\Desktop\bios_family_marge.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278"/>
              <a:ext cx="424" cy="1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oup 24"/>
            <p:cNvGrpSpPr>
              <a:grpSpLocks/>
            </p:cNvGrpSpPr>
            <p:nvPr/>
          </p:nvGrpSpPr>
          <p:grpSpPr bwMode="auto">
            <a:xfrm>
              <a:off x="1865" y="1505"/>
              <a:ext cx="1447" cy="1031"/>
              <a:chOff x="252" y="2364"/>
              <a:chExt cx="2258" cy="1608"/>
            </a:xfrm>
          </p:grpSpPr>
          <p:pic>
            <p:nvPicPr>
              <p:cNvPr id="23" name="Picture 25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2" y="2364"/>
                <a:ext cx="900" cy="16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" name="Picture 26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6" y="2412"/>
                <a:ext cx="1154" cy="15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Line 27"/>
            <p:cNvSpPr>
              <a:spLocks noChangeShapeType="1"/>
            </p:cNvSpPr>
            <p:nvPr/>
          </p:nvSpPr>
          <p:spPr bwMode="auto">
            <a:xfrm flipH="1" flipV="1">
              <a:off x="255" y="444"/>
              <a:ext cx="0" cy="903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8"/>
            <p:cNvSpPr>
              <a:spLocks noChangeShapeType="1"/>
            </p:cNvSpPr>
            <p:nvPr/>
          </p:nvSpPr>
          <p:spPr bwMode="auto">
            <a:xfrm flipH="1" flipV="1">
              <a:off x="2919" y="1167"/>
              <a:ext cx="0" cy="18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9"/>
            <p:cNvSpPr>
              <a:spLocks noChangeShapeType="1"/>
            </p:cNvSpPr>
            <p:nvPr/>
          </p:nvSpPr>
          <p:spPr bwMode="auto">
            <a:xfrm flipH="1" flipV="1">
              <a:off x="2227" y="1167"/>
              <a:ext cx="0" cy="18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30"/>
            <p:cNvSpPr>
              <a:spLocks noChangeShapeType="1"/>
            </p:cNvSpPr>
            <p:nvPr/>
          </p:nvSpPr>
          <p:spPr bwMode="auto">
            <a:xfrm flipH="1">
              <a:off x="2221" y="1167"/>
              <a:ext cx="70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31"/>
            <p:cNvSpPr>
              <a:spLocks noChangeShapeType="1"/>
            </p:cNvSpPr>
            <p:nvPr/>
          </p:nvSpPr>
          <p:spPr bwMode="auto">
            <a:xfrm flipH="1">
              <a:off x="1193" y="710"/>
              <a:ext cx="138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32"/>
            <p:cNvSpPr>
              <a:spLocks noChangeShapeType="1"/>
            </p:cNvSpPr>
            <p:nvPr/>
          </p:nvSpPr>
          <p:spPr bwMode="auto">
            <a:xfrm rot="5400000" flipH="1">
              <a:off x="2343" y="943"/>
              <a:ext cx="457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3"/>
            <p:cNvSpPr>
              <a:spLocks noChangeShapeType="1"/>
            </p:cNvSpPr>
            <p:nvPr/>
          </p:nvSpPr>
          <p:spPr bwMode="auto">
            <a:xfrm rot="5400000" flipH="1">
              <a:off x="1712" y="574"/>
              <a:ext cx="265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34"/>
            <p:cNvGrpSpPr>
              <a:grpSpLocks/>
            </p:cNvGrpSpPr>
            <p:nvPr/>
          </p:nvGrpSpPr>
          <p:grpSpPr bwMode="auto">
            <a:xfrm>
              <a:off x="859" y="969"/>
              <a:ext cx="703" cy="377"/>
              <a:chOff x="2112" y="2976"/>
              <a:chExt cx="703" cy="377"/>
            </a:xfrm>
          </p:grpSpPr>
          <p:sp>
            <p:nvSpPr>
              <p:cNvPr id="20" name="Line 35"/>
              <p:cNvSpPr>
                <a:spLocks noChangeShapeType="1"/>
              </p:cNvSpPr>
              <p:nvPr/>
            </p:nvSpPr>
            <p:spPr bwMode="auto">
              <a:xfrm flipH="1" flipV="1">
                <a:off x="2810" y="2976"/>
                <a:ext cx="0" cy="377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36"/>
              <p:cNvSpPr>
                <a:spLocks noChangeShapeType="1"/>
              </p:cNvSpPr>
              <p:nvPr/>
            </p:nvSpPr>
            <p:spPr bwMode="auto">
              <a:xfrm flipH="1" flipV="1">
                <a:off x="2118" y="2976"/>
                <a:ext cx="0" cy="377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 type="oval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37"/>
              <p:cNvSpPr>
                <a:spLocks noChangeShapeType="1"/>
              </p:cNvSpPr>
              <p:nvPr/>
            </p:nvSpPr>
            <p:spPr bwMode="auto">
              <a:xfrm flipH="1">
                <a:off x="2112" y="2976"/>
                <a:ext cx="703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Line 38"/>
            <p:cNvSpPr>
              <a:spLocks noChangeShapeType="1"/>
            </p:cNvSpPr>
            <p:nvPr/>
          </p:nvSpPr>
          <p:spPr bwMode="auto">
            <a:xfrm rot="5400000" flipH="1">
              <a:off x="1065" y="844"/>
              <a:ext cx="25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9"/>
            <p:cNvSpPr>
              <a:spLocks noChangeShapeType="1"/>
            </p:cNvSpPr>
            <p:nvPr/>
          </p:nvSpPr>
          <p:spPr bwMode="auto">
            <a:xfrm flipH="1">
              <a:off x="253" y="446"/>
              <a:ext cx="158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40"/>
            <p:cNvSpPr>
              <a:spLocks noChangeShapeType="1"/>
            </p:cNvSpPr>
            <p:nvPr/>
          </p:nvSpPr>
          <p:spPr bwMode="auto">
            <a:xfrm rot="5400000" flipH="1">
              <a:off x="989" y="370"/>
              <a:ext cx="13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Porky:Words:ASCI:PSE:Budgets FY97:LC.BRev.FY97</Template>
  <TotalTime>146483559</TotalTime>
  <Pages>3</Pages>
  <Words>1655</Words>
  <Application>Microsoft Office PowerPoint</Application>
  <PresentationFormat>On-screen Show (4:3)</PresentationFormat>
  <Paragraphs>465</Paragraphs>
  <Slides>38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Helvetica</vt:lpstr>
      <vt:lpstr>Monotype Sorts</vt:lpstr>
      <vt:lpstr>Symbol</vt:lpstr>
      <vt:lpstr>Tahoma</vt:lpstr>
      <vt:lpstr>Times New Roman</vt:lpstr>
      <vt:lpstr>Wingdings</vt:lpstr>
      <vt:lpstr>LC.BRev.FY97</vt:lpstr>
      <vt:lpstr>Visio</vt:lpstr>
      <vt:lpstr>Equation</vt:lpstr>
      <vt:lpstr>News October 1</vt:lpstr>
      <vt:lpstr>PowerPoint Presentation</vt:lpstr>
      <vt:lpstr>Hierarchical Clustering</vt:lpstr>
      <vt:lpstr>Two Types of Clustering</vt:lpstr>
      <vt:lpstr>PowerPoint Presentation</vt:lpstr>
      <vt:lpstr>PowerPoint Presentation</vt:lpstr>
      <vt:lpstr>HC Produces Dendrograms </vt:lpstr>
      <vt:lpstr>Hierarchical Clustering</vt:lpstr>
      <vt:lpstr>Strengths of Hierarchical Clustering</vt:lpstr>
      <vt:lpstr>Agglomerative Clustering Algorithm</vt:lpstr>
      <vt:lpstr>Starting Situation </vt:lpstr>
      <vt:lpstr>Intermediate Situation</vt:lpstr>
      <vt:lpstr>Intermediate Situation</vt:lpstr>
      <vt:lpstr>After Merging</vt:lpstr>
      <vt:lpstr>How to Define Inter-Cluster Distance</vt:lpstr>
      <vt:lpstr>How to Define Inter-Cluster Similarity</vt:lpstr>
      <vt:lpstr>How to Define Inter-Cluster Similarity</vt:lpstr>
      <vt:lpstr>How to Define Inter-Cluster Similarity</vt:lpstr>
      <vt:lpstr>How to Define Inter-Cluster Similarity</vt:lpstr>
      <vt:lpstr>Agglomerative Clustering Algorithm</vt:lpstr>
      <vt:lpstr>MIN or Single Link </vt:lpstr>
      <vt:lpstr>Hierarchical Clustering: MIN</vt:lpstr>
      <vt:lpstr>Strength of MIN</vt:lpstr>
      <vt:lpstr>Limitations of MIN</vt:lpstr>
      <vt:lpstr>MAX or Complete Linkage</vt:lpstr>
      <vt:lpstr>Hierarchical Clustering: MAX</vt:lpstr>
      <vt:lpstr>Strength of MAX</vt:lpstr>
      <vt:lpstr>Limitations of MAX</vt:lpstr>
      <vt:lpstr>Group Average</vt:lpstr>
      <vt:lpstr>Hierarchical Clustering: Group Average</vt:lpstr>
      <vt:lpstr>Hierarchical Clustering: Group Average</vt:lpstr>
      <vt:lpstr>Cluster Similarity: Ward’s Method</vt:lpstr>
      <vt:lpstr>Inside Cluster Distance </vt:lpstr>
      <vt:lpstr>Hierarchical Clustering: Comparison</vt:lpstr>
      <vt:lpstr>MST: Divisive Hierarchical Clustering</vt:lpstr>
      <vt:lpstr>MST: Divisive Hierarchical Clustering</vt:lpstr>
      <vt:lpstr>Hierarchical Clustering:  Time and Space Complexity</vt:lpstr>
      <vt:lpstr>Hierarchical Clustering:  Problems and Limitations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Steven F. Ashby Center for Applied Scientific Computing  Month DD, 1997</dc:title>
  <dc:creator>Computations</dc:creator>
  <cp:lastModifiedBy>Eick, Christoph F</cp:lastModifiedBy>
  <cp:revision>567</cp:revision>
  <cp:lastPrinted>2011-11-07T17:05:43Z</cp:lastPrinted>
  <dcterms:created xsi:type="dcterms:W3CDTF">1998-03-18T13:44:31Z</dcterms:created>
  <dcterms:modified xsi:type="dcterms:W3CDTF">2024-10-01T16:44:05Z</dcterms:modified>
</cp:coreProperties>
</file>