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9"/>
  </p:notesMasterIdLst>
  <p:handoutMasterIdLst>
    <p:handoutMasterId r:id="rId30"/>
  </p:handoutMasterIdLst>
  <p:sldIdLst>
    <p:sldId id="682" r:id="rId2"/>
    <p:sldId id="665" r:id="rId3"/>
    <p:sldId id="583" r:id="rId4"/>
    <p:sldId id="586" r:id="rId5"/>
    <p:sldId id="585" r:id="rId6"/>
    <p:sldId id="677" r:id="rId7"/>
    <p:sldId id="596" r:id="rId8"/>
    <p:sldId id="676" r:id="rId9"/>
    <p:sldId id="667" r:id="rId10"/>
    <p:sldId id="697" r:id="rId11"/>
    <p:sldId id="668" r:id="rId12"/>
    <p:sldId id="595" r:id="rId13"/>
    <p:sldId id="669" r:id="rId14"/>
    <p:sldId id="670" r:id="rId15"/>
    <p:sldId id="671" r:id="rId16"/>
    <p:sldId id="672" r:id="rId17"/>
    <p:sldId id="673" r:id="rId18"/>
    <p:sldId id="688" r:id="rId19"/>
    <p:sldId id="692" r:id="rId20"/>
    <p:sldId id="693" r:id="rId21"/>
    <p:sldId id="694" r:id="rId22"/>
    <p:sldId id="695" r:id="rId23"/>
    <p:sldId id="696" r:id="rId24"/>
    <p:sldId id="598" r:id="rId25"/>
    <p:sldId id="599" r:id="rId26"/>
    <p:sldId id="690" r:id="rId27"/>
    <p:sldId id="691" r:id="rId28"/>
  </p:sldIdLst>
  <p:sldSz cx="9144000" cy="6858000" type="screen4x3"/>
  <p:notesSz cx="7010400" cy="9296400"/>
  <p:kinsoku lang="ja-JP" invalStChars="、。，．・：；？！゛゜ヽヾゝゞ々ー’”）〕］｝〉》」』】°‰′″℃￠％ぁぃぅぇぉっゃゅょゎァィゥェォッャュョヮヵヶ!%),.:;?]}｡｣､･ｧｨｩｪｫｬｭｮｯｰﾞﾟ" invalEndChars="‘“（〔［｛〈《「『【￥＄$([\{｢￡"/>
  <p:defaultTextStyle>
    <a:defPPr>
      <a:defRPr lang="en-US"/>
    </a:defPPr>
    <a:lvl1pPr algn="l" rtl="0" eaLnBrk="0" fontAlgn="base" hangingPunct="0">
      <a:spcBef>
        <a:spcPct val="0"/>
      </a:spcBef>
      <a:spcAft>
        <a:spcPct val="0"/>
      </a:spcAft>
      <a:defRPr sz="1400" b="1" kern="1200">
        <a:solidFill>
          <a:schemeClr val="tx1"/>
        </a:solidFill>
        <a:latin typeface="Arial" charset="0"/>
        <a:ea typeface="+mn-ea"/>
        <a:cs typeface="+mn-cs"/>
      </a:defRPr>
    </a:lvl1pPr>
    <a:lvl2pPr marL="457200" algn="l" rtl="0" eaLnBrk="0" fontAlgn="base" hangingPunct="0">
      <a:spcBef>
        <a:spcPct val="0"/>
      </a:spcBef>
      <a:spcAft>
        <a:spcPct val="0"/>
      </a:spcAft>
      <a:defRPr sz="1400" b="1" kern="1200">
        <a:solidFill>
          <a:schemeClr val="tx1"/>
        </a:solidFill>
        <a:latin typeface="Arial" charset="0"/>
        <a:ea typeface="+mn-ea"/>
        <a:cs typeface="+mn-cs"/>
      </a:defRPr>
    </a:lvl2pPr>
    <a:lvl3pPr marL="914400" algn="l" rtl="0" eaLnBrk="0" fontAlgn="base" hangingPunct="0">
      <a:spcBef>
        <a:spcPct val="0"/>
      </a:spcBef>
      <a:spcAft>
        <a:spcPct val="0"/>
      </a:spcAft>
      <a:defRPr sz="1400" b="1" kern="1200">
        <a:solidFill>
          <a:schemeClr val="tx1"/>
        </a:solidFill>
        <a:latin typeface="Arial" charset="0"/>
        <a:ea typeface="+mn-ea"/>
        <a:cs typeface="+mn-cs"/>
      </a:defRPr>
    </a:lvl3pPr>
    <a:lvl4pPr marL="1371600" algn="l" rtl="0" eaLnBrk="0" fontAlgn="base" hangingPunct="0">
      <a:spcBef>
        <a:spcPct val="0"/>
      </a:spcBef>
      <a:spcAft>
        <a:spcPct val="0"/>
      </a:spcAft>
      <a:defRPr sz="1400" b="1" kern="1200">
        <a:solidFill>
          <a:schemeClr val="tx1"/>
        </a:solidFill>
        <a:latin typeface="Arial" charset="0"/>
        <a:ea typeface="+mn-ea"/>
        <a:cs typeface="+mn-cs"/>
      </a:defRPr>
    </a:lvl4pPr>
    <a:lvl5pPr marL="1828800" algn="l" rtl="0" eaLnBrk="0" fontAlgn="base" hangingPunct="0">
      <a:spcBef>
        <a:spcPct val="0"/>
      </a:spcBef>
      <a:spcAft>
        <a:spcPct val="0"/>
      </a:spcAft>
      <a:defRPr sz="1400" b="1" kern="1200">
        <a:solidFill>
          <a:schemeClr val="tx1"/>
        </a:solidFill>
        <a:latin typeface="Arial" charset="0"/>
        <a:ea typeface="+mn-ea"/>
        <a:cs typeface="+mn-cs"/>
      </a:defRPr>
    </a:lvl5pPr>
    <a:lvl6pPr marL="2286000" algn="l" defTabSz="914400" rtl="0" eaLnBrk="1" latinLnBrk="0" hangingPunct="1">
      <a:defRPr sz="1400" b="1" kern="1200">
        <a:solidFill>
          <a:schemeClr val="tx1"/>
        </a:solidFill>
        <a:latin typeface="Arial" charset="0"/>
        <a:ea typeface="+mn-ea"/>
        <a:cs typeface="+mn-cs"/>
      </a:defRPr>
    </a:lvl6pPr>
    <a:lvl7pPr marL="2743200" algn="l" defTabSz="914400" rtl="0" eaLnBrk="1" latinLnBrk="0" hangingPunct="1">
      <a:defRPr sz="1400" b="1" kern="1200">
        <a:solidFill>
          <a:schemeClr val="tx1"/>
        </a:solidFill>
        <a:latin typeface="Arial" charset="0"/>
        <a:ea typeface="+mn-ea"/>
        <a:cs typeface="+mn-cs"/>
      </a:defRPr>
    </a:lvl7pPr>
    <a:lvl8pPr marL="3200400" algn="l" defTabSz="914400" rtl="0" eaLnBrk="1" latinLnBrk="0" hangingPunct="1">
      <a:defRPr sz="1400" b="1" kern="1200">
        <a:solidFill>
          <a:schemeClr val="tx1"/>
        </a:solidFill>
        <a:latin typeface="Arial" charset="0"/>
        <a:ea typeface="+mn-ea"/>
        <a:cs typeface="+mn-cs"/>
      </a:defRPr>
    </a:lvl8pPr>
    <a:lvl9pPr marL="3657600" algn="l" defTabSz="914400" rtl="0" eaLnBrk="1" latinLnBrk="0" hangingPunct="1">
      <a:defRPr sz="1400" b="1"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736">
          <p15:clr>
            <a:srgbClr val="A4A3A4"/>
          </p15:clr>
        </p15:guide>
      </p15:sldGuideLst>
    </p:ext>
    <p:ext uri="{2D200454-40CA-4A62-9FC3-DE9A4176ACB9}">
      <p15:notesGuideLst xmlns:p15="http://schemas.microsoft.com/office/powerpoint/2012/main">
        <p15:guide id="1" orient="horz" pos="2909">
          <p15:clr>
            <a:srgbClr val="A4A3A4"/>
          </p15:clr>
        </p15:guide>
        <p15:guide id="2" pos="2189">
          <p15:clr>
            <a:srgbClr val="A4A3A4"/>
          </p15:clr>
        </p15:guide>
        <p15:guide id="3" orient="horz" pos="2929">
          <p15:clr>
            <a:srgbClr val="A4A3A4"/>
          </p15:clr>
        </p15:guide>
        <p15:guide id="4" pos="2209">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2A8487"/>
    <a:srgbClr val="1C5A61"/>
    <a:srgbClr val="0C6D9C"/>
    <a:srgbClr val="FF0000"/>
    <a:srgbClr val="CC3300"/>
    <a:srgbClr val="F5F5F5"/>
    <a:srgbClr val="F4F4F4"/>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902" autoAdjust="0"/>
    <p:restoredTop sz="94551" autoAdjust="0"/>
  </p:normalViewPr>
  <p:slideViewPr>
    <p:cSldViewPr>
      <p:cViewPr varScale="1">
        <p:scale>
          <a:sx n="78" d="100"/>
          <a:sy n="78" d="100"/>
        </p:scale>
        <p:origin x="1445" y="43"/>
      </p:cViewPr>
      <p:guideLst>
        <p:guide orient="horz" pos="2160"/>
        <p:guide pos="27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0"/>
    </p:cViewPr>
  </p:sorterViewPr>
  <p:notesViewPr>
    <p:cSldViewPr>
      <p:cViewPr varScale="1">
        <p:scale>
          <a:sx n="83" d="100"/>
          <a:sy n="83" d="100"/>
        </p:scale>
        <p:origin x="-840" y="-66"/>
      </p:cViewPr>
      <p:guideLst>
        <p:guide orient="horz" pos="2909"/>
        <p:guide pos="2189"/>
        <p:guide orient="horz" pos="2929"/>
        <p:guide pos="2209"/>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3821044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32371" y="4416430"/>
            <a:ext cx="5144058" cy="4179863"/>
          </a:xfrm>
          <a:prstGeom prst="rect">
            <a:avLst/>
          </a:prstGeom>
          <a:noFill/>
          <a:ln w="12700">
            <a:noFill/>
            <a:miter lim="800000"/>
            <a:headEnd/>
            <a:tailEnd/>
          </a:ln>
          <a:effectLst/>
        </p:spPr>
        <p:txBody>
          <a:bodyPr vert="horz" wrap="square" lIns="96815" tIns="48410" rIns="96815" bIns="48410" numCol="1" anchor="t" anchorCtr="0" compatLnSpc="1">
            <a:prstTxWarp prst="textNoShape">
              <a:avLst/>
            </a:prstTxWarp>
          </a:bodyPr>
          <a:lstStyle/>
          <a:p>
            <a:pPr lvl="0"/>
            <a:r>
              <a:rPr lang="en-US" noProof="0"/>
              <a:t>Click to edit Master notes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1507" name="Rectangle 3"/>
          <p:cNvSpPr>
            <a:spLocks noGrp="1" noRot="1" noChangeAspect="1" noChangeArrowheads="1" noTextEdit="1"/>
          </p:cNvSpPr>
          <p:nvPr>
            <p:ph type="sldImg" idx="2"/>
          </p:nvPr>
        </p:nvSpPr>
        <p:spPr bwMode="auto">
          <a:xfrm>
            <a:off x="1192213" y="704850"/>
            <a:ext cx="4629150" cy="3471863"/>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Tree>
    <p:extLst>
      <p:ext uri="{BB962C8B-B14F-4D97-AF65-F5344CB8AC3E}">
        <p14:creationId xmlns:p14="http://schemas.microsoft.com/office/powerpoint/2010/main" val="4175756358"/>
      </p:ext>
    </p:extLst>
  </p:cSld>
  <p:clrMap bg1="lt1" tx1="dk1" bg2="lt2" tx2="dk2" accent1="accent1" accent2="accent2" accent3="accent3" accent4="accent4" accent5="accent5" accent6="accent6" hlink="hlink" folHlink="folHlink"/>
  <p:notesStyle>
    <a:lvl1pPr algn="l" defTabSz="963613" rtl="0" eaLnBrk="0" fontAlgn="base" hangingPunct="0">
      <a:spcBef>
        <a:spcPct val="30000"/>
      </a:spcBef>
      <a:spcAft>
        <a:spcPct val="0"/>
      </a:spcAft>
      <a:defRPr sz="1200" kern="1200">
        <a:solidFill>
          <a:schemeClr val="tx1"/>
        </a:solidFill>
        <a:latin typeface="Arial" charset="0"/>
        <a:ea typeface="+mn-ea"/>
        <a:cs typeface="+mn-cs"/>
      </a:defRPr>
    </a:lvl1pPr>
    <a:lvl2pPr marL="469900" algn="l" defTabSz="963613" rtl="0" eaLnBrk="0" fontAlgn="base" hangingPunct="0">
      <a:spcBef>
        <a:spcPct val="30000"/>
      </a:spcBef>
      <a:spcAft>
        <a:spcPct val="0"/>
      </a:spcAft>
      <a:defRPr sz="1200" kern="1200">
        <a:solidFill>
          <a:schemeClr val="tx1"/>
        </a:solidFill>
        <a:latin typeface="Arial" charset="0"/>
        <a:ea typeface="+mn-ea"/>
        <a:cs typeface="+mn-cs"/>
      </a:defRPr>
    </a:lvl2pPr>
    <a:lvl3pPr marL="938213" algn="l" defTabSz="963613" rtl="0" eaLnBrk="0" fontAlgn="base" hangingPunct="0">
      <a:spcBef>
        <a:spcPct val="30000"/>
      </a:spcBef>
      <a:spcAft>
        <a:spcPct val="0"/>
      </a:spcAft>
      <a:defRPr sz="1200" kern="1200">
        <a:solidFill>
          <a:schemeClr val="tx1"/>
        </a:solidFill>
        <a:latin typeface="Arial" charset="0"/>
        <a:ea typeface="+mn-ea"/>
        <a:cs typeface="+mn-cs"/>
      </a:defRPr>
    </a:lvl3pPr>
    <a:lvl4pPr marL="1408113" algn="l" defTabSz="963613" rtl="0" eaLnBrk="0" fontAlgn="base" hangingPunct="0">
      <a:spcBef>
        <a:spcPct val="30000"/>
      </a:spcBef>
      <a:spcAft>
        <a:spcPct val="0"/>
      </a:spcAft>
      <a:defRPr sz="1200" kern="1200">
        <a:solidFill>
          <a:schemeClr val="tx1"/>
        </a:solidFill>
        <a:latin typeface="Arial" charset="0"/>
        <a:ea typeface="+mn-ea"/>
        <a:cs typeface="+mn-cs"/>
      </a:defRPr>
    </a:lvl4pPr>
    <a:lvl5pPr marL="1876425" algn="l" defTabSz="963613"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Rot="1" noChangeAspect="1" noChangeArrowheads="1" noTextEdit="1"/>
          </p:cNvSpPr>
          <p:nvPr>
            <p:ph type="sldImg"/>
          </p:nvPr>
        </p:nvSpPr>
        <p:spPr>
          <a:xfrm>
            <a:off x="1149350" y="695325"/>
            <a:ext cx="4629150" cy="3471863"/>
          </a:xfrm>
          <a:solidFill>
            <a:srgbClr val="FFFFFF"/>
          </a:solidFill>
          <a:ln/>
        </p:spPr>
      </p:sp>
      <p:sp>
        <p:nvSpPr>
          <p:cNvPr id="97283" name="Rectangle 3"/>
          <p:cNvSpPr>
            <a:spLocks noGrp="1" noChangeArrowheads="1"/>
          </p:cNvSpPr>
          <p:nvPr>
            <p:ph type="body" idx="1"/>
          </p:nvPr>
        </p:nvSpPr>
        <p:spPr>
          <a:xfrm>
            <a:off x="922758" y="4398847"/>
            <a:ext cx="5075171" cy="4168675"/>
          </a:xfrm>
          <a:solidFill>
            <a:srgbClr val="FFFFFF"/>
          </a:solidFill>
          <a:ln>
            <a:solidFill>
              <a:srgbClr val="000000"/>
            </a:solidFill>
          </a:ln>
        </p:spPr>
        <p:txBody>
          <a:bodyPr lIns="90902" tIns="45451" rIns="90902" bIns="45451"/>
          <a:lstStyle/>
          <a:p>
            <a:endParaRPr lang="en-US" altLang="en-US"/>
          </a:p>
        </p:txBody>
      </p:sp>
    </p:spTree>
    <p:extLst>
      <p:ext uri="{BB962C8B-B14F-4D97-AF65-F5344CB8AC3E}">
        <p14:creationId xmlns:p14="http://schemas.microsoft.com/office/powerpoint/2010/main" val="39752410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spect="1" noChangeArrowheads="1" noTextEdit="1"/>
          </p:cNvSpPr>
          <p:nvPr>
            <p:ph type="sldImg"/>
          </p:nvPr>
        </p:nvSpPr>
        <p:spPr>
          <a:xfrm>
            <a:off x="1185863" y="700088"/>
            <a:ext cx="4643437" cy="3482975"/>
          </a:xfrm>
          <a:solidFill>
            <a:srgbClr val="FFFFFF"/>
          </a:solidFill>
          <a:ln/>
        </p:spPr>
      </p:sp>
      <p:sp>
        <p:nvSpPr>
          <p:cNvPr id="22531" name="Rectangle 3"/>
          <p:cNvSpPr>
            <a:spLocks noGrp="1" noChangeArrowheads="1"/>
          </p:cNvSpPr>
          <p:nvPr>
            <p:ph type="body" idx="1"/>
          </p:nvPr>
        </p:nvSpPr>
        <p:spPr>
          <a:xfrm>
            <a:off x="933974" y="4416430"/>
            <a:ext cx="5142455" cy="4179863"/>
          </a:xfrm>
          <a:solidFill>
            <a:srgbClr val="FFFFFF"/>
          </a:solidFill>
          <a:ln>
            <a:solidFill>
              <a:srgbClr val="000000"/>
            </a:solidFill>
          </a:ln>
        </p:spPr>
        <p:txBody>
          <a:bodyPr lIns="91574" tIns="45782" rIns="91574" bIns="45782"/>
          <a:lstStyle/>
          <a:p>
            <a:endParaRPr lang="en-US" altLang="en-US"/>
          </a:p>
        </p:txBody>
      </p:sp>
    </p:spTree>
    <p:extLst>
      <p:ext uri="{BB962C8B-B14F-4D97-AF65-F5344CB8AC3E}">
        <p14:creationId xmlns:p14="http://schemas.microsoft.com/office/powerpoint/2010/main" val="7295686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ChangeArrowheads="1" noTextEdit="1"/>
          </p:cNvSpPr>
          <p:nvPr>
            <p:ph type="sldImg"/>
          </p:nvPr>
        </p:nvSpPr>
        <p:spPr>
          <a:ln/>
        </p:spPr>
      </p:sp>
      <p:sp>
        <p:nvSpPr>
          <p:cNvPr id="21507" name="Notes Placeholder 2"/>
          <p:cNvSpPr>
            <a:spLocks noGrp="1" noChangeArrowheads="1"/>
          </p:cNvSpPr>
          <p:nvPr>
            <p:ph type="body" idx="1"/>
          </p:nvPr>
        </p:nvSpPr>
        <p:spPr>
          <a:noFill/>
        </p:spPr>
        <p:txBody>
          <a:bodyPr/>
          <a:lstStyle/>
          <a:p>
            <a:endParaRPr lang="en-US" altLang="en-US"/>
          </a:p>
        </p:txBody>
      </p:sp>
      <p:sp>
        <p:nvSpPr>
          <p:cNvPr id="21508" name="Slide Number Placeholder 3"/>
          <p:cNvSpPr>
            <a:spLocks noGrp="1"/>
          </p:cNvSpPr>
          <p:nvPr>
            <p:ph type="sldNum" sz="quarter" idx="5"/>
          </p:nvPr>
        </p:nvSpPr>
        <p:spPr>
          <a:xfrm>
            <a:off x="3970159" y="8829573"/>
            <a:ext cx="3038604" cy="465340"/>
          </a:xfrm>
          <a:prstGeom prst="rect">
            <a:avLst/>
          </a:prstGeom>
          <a:noFill/>
        </p:spPr>
        <p:txBody>
          <a:bodyPr/>
          <a:lstStyle>
            <a:lvl1pPr defTabSz="930275">
              <a:defRPr sz="2400">
                <a:solidFill>
                  <a:schemeClr val="tx1"/>
                </a:solidFill>
                <a:latin typeface="Tahoma" pitchFamily="34" charset="0"/>
              </a:defRPr>
            </a:lvl1pPr>
            <a:lvl2pPr marL="742950" indent="-285750" defTabSz="930275">
              <a:defRPr sz="2400">
                <a:solidFill>
                  <a:schemeClr val="tx1"/>
                </a:solidFill>
                <a:latin typeface="Tahoma" pitchFamily="34" charset="0"/>
              </a:defRPr>
            </a:lvl2pPr>
            <a:lvl3pPr marL="1143000" indent="-228600" defTabSz="930275">
              <a:defRPr sz="2400">
                <a:solidFill>
                  <a:schemeClr val="tx1"/>
                </a:solidFill>
                <a:latin typeface="Tahoma" pitchFamily="34" charset="0"/>
              </a:defRPr>
            </a:lvl3pPr>
            <a:lvl4pPr marL="1600200" indent="-228600" defTabSz="930275">
              <a:defRPr sz="2400">
                <a:solidFill>
                  <a:schemeClr val="tx1"/>
                </a:solidFill>
                <a:latin typeface="Tahoma" pitchFamily="34" charset="0"/>
              </a:defRPr>
            </a:lvl4pPr>
            <a:lvl5pPr marL="2057400" indent="-228600" defTabSz="930275">
              <a:defRPr sz="2400">
                <a:solidFill>
                  <a:schemeClr val="tx1"/>
                </a:solidFill>
                <a:latin typeface="Tahoma" pitchFamily="34" charset="0"/>
              </a:defRPr>
            </a:lvl5pPr>
            <a:lvl6pPr marL="2514600" indent="-228600" defTabSz="930275" eaLnBrk="0" fontAlgn="base" hangingPunct="0">
              <a:spcBef>
                <a:spcPct val="0"/>
              </a:spcBef>
              <a:spcAft>
                <a:spcPct val="0"/>
              </a:spcAft>
              <a:defRPr sz="2400">
                <a:solidFill>
                  <a:schemeClr val="tx1"/>
                </a:solidFill>
                <a:latin typeface="Tahoma" pitchFamily="34" charset="0"/>
              </a:defRPr>
            </a:lvl6pPr>
            <a:lvl7pPr marL="2971800" indent="-228600" defTabSz="930275" eaLnBrk="0" fontAlgn="base" hangingPunct="0">
              <a:spcBef>
                <a:spcPct val="0"/>
              </a:spcBef>
              <a:spcAft>
                <a:spcPct val="0"/>
              </a:spcAft>
              <a:defRPr sz="2400">
                <a:solidFill>
                  <a:schemeClr val="tx1"/>
                </a:solidFill>
                <a:latin typeface="Tahoma" pitchFamily="34" charset="0"/>
              </a:defRPr>
            </a:lvl7pPr>
            <a:lvl8pPr marL="3429000" indent="-228600" defTabSz="930275" eaLnBrk="0" fontAlgn="base" hangingPunct="0">
              <a:spcBef>
                <a:spcPct val="0"/>
              </a:spcBef>
              <a:spcAft>
                <a:spcPct val="0"/>
              </a:spcAft>
              <a:defRPr sz="2400">
                <a:solidFill>
                  <a:schemeClr val="tx1"/>
                </a:solidFill>
                <a:latin typeface="Tahoma" pitchFamily="34" charset="0"/>
              </a:defRPr>
            </a:lvl8pPr>
            <a:lvl9pPr marL="3886200" indent="-228600" defTabSz="930275" eaLnBrk="0" fontAlgn="base" hangingPunct="0">
              <a:spcBef>
                <a:spcPct val="0"/>
              </a:spcBef>
              <a:spcAft>
                <a:spcPct val="0"/>
              </a:spcAft>
              <a:defRPr sz="2400">
                <a:solidFill>
                  <a:schemeClr val="tx1"/>
                </a:solidFill>
                <a:latin typeface="Tahoma" pitchFamily="34" charset="0"/>
              </a:defRPr>
            </a:lvl9pPr>
          </a:lstStyle>
          <a:p>
            <a:fld id="{153A7578-12C2-458F-B405-0FA0991CA51F}" type="slidenum">
              <a:rPr lang="he-IL" altLang="en-US" sz="1200"/>
              <a:pPr/>
              <a:t>23</a:t>
            </a:fld>
            <a:endParaRPr lang="en-US" altLang="en-US" sz="1200"/>
          </a:p>
        </p:txBody>
      </p:sp>
    </p:spTree>
    <p:extLst>
      <p:ext uri="{BB962C8B-B14F-4D97-AF65-F5344CB8AC3E}">
        <p14:creationId xmlns:p14="http://schemas.microsoft.com/office/powerpoint/2010/main" val="25632269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26561731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960977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43688" y="152400"/>
            <a:ext cx="2085975" cy="6172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1000" y="152400"/>
            <a:ext cx="6110288" cy="6172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089640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381000" y="152400"/>
            <a:ext cx="8280400" cy="533400"/>
          </a:xfrm>
        </p:spPr>
        <p:txBody>
          <a:bodyPr/>
          <a:lstStyle/>
          <a:p>
            <a:r>
              <a:rPr lang="en-US"/>
              <a:t>Click to edit Master title style</a:t>
            </a:r>
          </a:p>
        </p:txBody>
      </p:sp>
      <p:sp>
        <p:nvSpPr>
          <p:cNvPr id="3" name="Content Placeholder 2"/>
          <p:cNvSpPr>
            <a:spLocks noGrp="1"/>
          </p:cNvSpPr>
          <p:nvPr>
            <p:ph sz="quarter" idx="1"/>
          </p:nvPr>
        </p:nvSpPr>
        <p:spPr>
          <a:xfrm>
            <a:off x="411163" y="1143000"/>
            <a:ext cx="4083050" cy="2514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6613" y="1143000"/>
            <a:ext cx="4083050" cy="2514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11163" y="3810000"/>
            <a:ext cx="4083050" cy="2514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6613" y="3810000"/>
            <a:ext cx="4083050" cy="2514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850008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983030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9205933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163" y="1143000"/>
            <a:ext cx="408305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6613" y="1143000"/>
            <a:ext cx="408305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786366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586053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262711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6449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774454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2941539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81000" y="152400"/>
            <a:ext cx="82804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488" tIns="44450" rIns="90488" bIns="44450" numCol="1" anchor="b"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11163" y="1143000"/>
            <a:ext cx="8318500" cy="51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488" tIns="44450" rIns="90488" bIns="4445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 Third Level</a:t>
            </a:r>
          </a:p>
        </p:txBody>
      </p:sp>
      <p:grpSp>
        <p:nvGrpSpPr>
          <p:cNvPr id="1028" name="Group 16"/>
          <p:cNvGrpSpPr>
            <a:grpSpLocks/>
          </p:cNvGrpSpPr>
          <p:nvPr userDrawn="1"/>
        </p:nvGrpSpPr>
        <p:grpSpPr bwMode="auto">
          <a:xfrm>
            <a:off x="304800" y="838200"/>
            <a:ext cx="8534400" cy="152400"/>
            <a:chOff x="264" y="788"/>
            <a:chExt cx="5232" cy="124"/>
          </a:xfrm>
        </p:grpSpPr>
        <p:sp>
          <p:nvSpPr>
            <p:cNvPr id="1030" name="Rectangle 17"/>
            <p:cNvSpPr>
              <a:spLocks noChangeArrowheads="1"/>
            </p:cNvSpPr>
            <p:nvPr/>
          </p:nvSpPr>
          <p:spPr bwMode="auto">
            <a:xfrm>
              <a:off x="264" y="788"/>
              <a:ext cx="5232" cy="61"/>
            </a:xfrm>
            <a:prstGeom prst="rect">
              <a:avLst/>
            </a:prstGeom>
            <a:gradFill rotWithShape="0">
              <a:gsLst>
                <a:gs pos="0">
                  <a:srgbClr val="0E9BBA"/>
                </a:gs>
                <a:gs pos="50000">
                  <a:srgbClr val="12C2E9"/>
                </a:gs>
                <a:gs pos="100000">
                  <a:srgbClr val="0E9BBA"/>
                </a:gs>
              </a:gsLst>
              <a:lin ang="5400000" scaled="1"/>
            </a:gra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1400" b="1">
                  <a:solidFill>
                    <a:schemeClr val="tx1"/>
                  </a:solidFill>
                  <a:latin typeface="Arial" charset="0"/>
                </a:defRPr>
              </a:lvl1pPr>
              <a:lvl2pPr marL="742950" indent="-285750">
                <a:defRPr sz="1400" b="1">
                  <a:solidFill>
                    <a:schemeClr val="tx1"/>
                  </a:solidFill>
                  <a:latin typeface="Arial" charset="0"/>
                </a:defRPr>
              </a:lvl2pPr>
              <a:lvl3pPr marL="1143000" indent="-228600">
                <a:defRPr sz="1400" b="1">
                  <a:solidFill>
                    <a:schemeClr val="tx1"/>
                  </a:solidFill>
                  <a:latin typeface="Arial" charset="0"/>
                </a:defRPr>
              </a:lvl3pPr>
              <a:lvl4pPr marL="1600200" indent="-228600">
                <a:defRPr sz="1400" b="1">
                  <a:solidFill>
                    <a:schemeClr val="tx1"/>
                  </a:solidFill>
                  <a:latin typeface="Arial" charset="0"/>
                </a:defRPr>
              </a:lvl4pPr>
              <a:lvl5pPr marL="2057400" indent="-228600">
                <a:defRPr sz="1400" b="1">
                  <a:solidFill>
                    <a:schemeClr val="tx1"/>
                  </a:solidFill>
                  <a:latin typeface="Arial" charset="0"/>
                </a:defRPr>
              </a:lvl5pPr>
              <a:lvl6pPr marL="2514600" indent="-228600" eaLnBrk="0" fontAlgn="base" hangingPunct="0">
                <a:spcBef>
                  <a:spcPct val="0"/>
                </a:spcBef>
                <a:spcAft>
                  <a:spcPct val="0"/>
                </a:spcAft>
                <a:defRPr sz="1400" b="1">
                  <a:solidFill>
                    <a:schemeClr val="tx1"/>
                  </a:solidFill>
                  <a:latin typeface="Arial" charset="0"/>
                </a:defRPr>
              </a:lvl6pPr>
              <a:lvl7pPr marL="2971800" indent="-228600" eaLnBrk="0" fontAlgn="base" hangingPunct="0">
                <a:spcBef>
                  <a:spcPct val="0"/>
                </a:spcBef>
                <a:spcAft>
                  <a:spcPct val="0"/>
                </a:spcAft>
                <a:defRPr sz="1400" b="1">
                  <a:solidFill>
                    <a:schemeClr val="tx1"/>
                  </a:solidFill>
                  <a:latin typeface="Arial" charset="0"/>
                </a:defRPr>
              </a:lvl7pPr>
              <a:lvl8pPr marL="3429000" indent="-228600" eaLnBrk="0" fontAlgn="base" hangingPunct="0">
                <a:spcBef>
                  <a:spcPct val="0"/>
                </a:spcBef>
                <a:spcAft>
                  <a:spcPct val="0"/>
                </a:spcAft>
                <a:defRPr sz="1400" b="1">
                  <a:solidFill>
                    <a:schemeClr val="tx1"/>
                  </a:solidFill>
                  <a:latin typeface="Arial" charset="0"/>
                </a:defRPr>
              </a:lvl8pPr>
              <a:lvl9pPr marL="3886200" indent="-228600" eaLnBrk="0" fontAlgn="base" hangingPunct="0">
                <a:spcBef>
                  <a:spcPct val="0"/>
                </a:spcBef>
                <a:spcAft>
                  <a:spcPct val="0"/>
                </a:spcAft>
                <a:defRPr sz="1400" b="1">
                  <a:solidFill>
                    <a:schemeClr val="tx1"/>
                  </a:solidFill>
                  <a:latin typeface="Arial" charset="0"/>
                </a:defRPr>
              </a:lvl9pPr>
            </a:lstStyle>
            <a:p>
              <a:pPr>
                <a:defRPr/>
              </a:pPr>
              <a:endParaRPr lang="en-US" altLang="en-US"/>
            </a:p>
          </p:txBody>
        </p:sp>
        <p:sp>
          <p:nvSpPr>
            <p:cNvPr id="1031" name="Rectangle 18"/>
            <p:cNvSpPr>
              <a:spLocks noChangeArrowheads="1"/>
            </p:cNvSpPr>
            <p:nvPr/>
          </p:nvSpPr>
          <p:spPr bwMode="auto">
            <a:xfrm>
              <a:off x="264" y="881"/>
              <a:ext cx="5232" cy="31"/>
            </a:xfrm>
            <a:prstGeom prst="rect">
              <a:avLst/>
            </a:prstGeom>
            <a:gradFill rotWithShape="0">
              <a:gsLst>
                <a:gs pos="0">
                  <a:srgbClr val="B200B2"/>
                </a:gs>
                <a:gs pos="50000">
                  <a:srgbClr val="FF00FF"/>
                </a:gs>
                <a:gs pos="100000">
                  <a:srgbClr val="B200B2"/>
                </a:gs>
              </a:gsLst>
              <a:lin ang="0" scaled="1"/>
            </a:gra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1400" b="1">
                  <a:solidFill>
                    <a:schemeClr val="tx1"/>
                  </a:solidFill>
                  <a:latin typeface="Arial" charset="0"/>
                </a:defRPr>
              </a:lvl1pPr>
              <a:lvl2pPr marL="742950" indent="-285750">
                <a:defRPr sz="1400" b="1">
                  <a:solidFill>
                    <a:schemeClr val="tx1"/>
                  </a:solidFill>
                  <a:latin typeface="Arial" charset="0"/>
                </a:defRPr>
              </a:lvl2pPr>
              <a:lvl3pPr marL="1143000" indent="-228600">
                <a:defRPr sz="1400" b="1">
                  <a:solidFill>
                    <a:schemeClr val="tx1"/>
                  </a:solidFill>
                  <a:latin typeface="Arial" charset="0"/>
                </a:defRPr>
              </a:lvl3pPr>
              <a:lvl4pPr marL="1600200" indent="-228600">
                <a:defRPr sz="1400" b="1">
                  <a:solidFill>
                    <a:schemeClr val="tx1"/>
                  </a:solidFill>
                  <a:latin typeface="Arial" charset="0"/>
                </a:defRPr>
              </a:lvl4pPr>
              <a:lvl5pPr marL="2057400" indent="-228600">
                <a:defRPr sz="1400" b="1">
                  <a:solidFill>
                    <a:schemeClr val="tx1"/>
                  </a:solidFill>
                  <a:latin typeface="Arial" charset="0"/>
                </a:defRPr>
              </a:lvl5pPr>
              <a:lvl6pPr marL="2514600" indent="-228600" eaLnBrk="0" fontAlgn="base" hangingPunct="0">
                <a:spcBef>
                  <a:spcPct val="0"/>
                </a:spcBef>
                <a:spcAft>
                  <a:spcPct val="0"/>
                </a:spcAft>
                <a:defRPr sz="1400" b="1">
                  <a:solidFill>
                    <a:schemeClr val="tx1"/>
                  </a:solidFill>
                  <a:latin typeface="Arial" charset="0"/>
                </a:defRPr>
              </a:lvl6pPr>
              <a:lvl7pPr marL="2971800" indent="-228600" eaLnBrk="0" fontAlgn="base" hangingPunct="0">
                <a:spcBef>
                  <a:spcPct val="0"/>
                </a:spcBef>
                <a:spcAft>
                  <a:spcPct val="0"/>
                </a:spcAft>
                <a:defRPr sz="1400" b="1">
                  <a:solidFill>
                    <a:schemeClr val="tx1"/>
                  </a:solidFill>
                  <a:latin typeface="Arial" charset="0"/>
                </a:defRPr>
              </a:lvl7pPr>
              <a:lvl8pPr marL="3429000" indent="-228600" eaLnBrk="0" fontAlgn="base" hangingPunct="0">
                <a:spcBef>
                  <a:spcPct val="0"/>
                </a:spcBef>
                <a:spcAft>
                  <a:spcPct val="0"/>
                </a:spcAft>
                <a:defRPr sz="1400" b="1">
                  <a:solidFill>
                    <a:schemeClr val="tx1"/>
                  </a:solidFill>
                  <a:latin typeface="Arial" charset="0"/>
                </a:defRPr>
              </a:lvl8pPr>
              <a:lvl9pPr marL="3886200" indent="-228600" eaLnBrk="0" fontAlgn="base" hangingPunct="0">
                <a:spcBef>
                  <a:spcPct val="0"/>
                </a:spcBef>
                <a:spcAft>
                  <a:spcPct val="0"/>
                </a:spcAft>
                <a:defRPr sz="1400" b="1">
                  <a:solidFill>
                    <a:schemeClr val="tx1"/>
                  </a:solidFill>
                  <a:latin typeface="Arial" charset="0"/>
                </a:defRPr>
              </a:lvl9pPr>
            </a:lstStyle>
            <a:p>
              <a:pPr>
                <a:defRPr/>
              </a:pPr>
              <a:endParaRPr lang="en-US" altLang="en-US"/>
            </a:p>
          </p:txBody>
        </p:sp>
      </p:grpSp>
      <p:sp>
        <p:nvSpPr>
          <p:cNvPr id="1029" name="Text Box 10"/>
          <p:cNvSpPr txBox="1">
            <a:spLocks noChangeArrowheads="1"/>
          </p:cNvSpPr>
          <p:nvPr userDrawn="1"/>
        </p:nvSpPr>
        <p:spPr bwMode="auto">
          <a:xfrm>
            <a:off x="0" y="6569273"/>
            <a:ext cx="9067800" cy="5155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square">
            <a:spAutoFit/>
          </a:bodyPr>
          <a:lstStyle>
            <a:lvl1pPr>
              <a:defRPr sz="1400" b="1">
                <a:solidFill>
                  <a:schemeClr val="tx1"/>
                </a:solidFill>
                <a:latin typeface="Arial" charset="0"/>
              </a:defRPr>
            </a:lvl1pPr>
            <a:lvl2pPr marL="742950" indent="-285750">
              <a:defRPr sz="1400" b="1">
                <a:solidFill>
                  <a:schemeClr val="tx1"/>
                </a:solidFill>
                <a:latin typeface="Arial" charset="0"/>
              </a:defRPr>
            </a:lvl2pPr>
            <a:lvl3pPr marL="1143000" indent="-228600">
              <a:defRPr sz="1400" b="1">
                <a:solidFill>
                  <a:schemeClr val="tx1"/>
                </a:solidFill>
                <a:latin typeface="Arial" charset="0"/>
              </a:defRPr>
            </a:lvl3pPr>
            <a:lvl4pPr marL="1600200" indent="-228600">
              <a:defRPr sz="1400" b="1">
                <a:solidFill>
                  <a:schemeClr val="tx1"/>
                </a:solidFill>
                <a:latin typeface="Arial" charset="0"/>
              </a:defRPr>
            </a:lvl4pPr>
            <a:lvl5pPr marL="2057400" indent="-228600">
              <a:defRPr sz="1400" b="1">
                <a:solidFill>
                  <a:schemeClr val="tx1"/>
                </a:solidFill>
                <a:latin typeface="Arial" charset="0"/>
              </a:defRPr>
            </a:lvl5pPr>
            <a:lvl6pPr marL="2514600" indent="-228600" eaLnBrk="0" fontAlgn="base" hangingPunct="0">
              <a:spcBef>
                <a:spcPct val="0"/>
              </a:spcBef>
              <a:spcAft>
                <a:spcPct val="0"/>
              </a:spcAft>
              <a:defRPr sz="1400" b="1">
                <a:solidFill>
                  <a:schemeClr val="tx1"/>
                </a:solidFill>
                <a:latin typeface="Arial" charset="0"/>
              </a:defRPr>
            </a:lvl6pPr>
            <a:lvl7pPr marL="2971800" indent="-228600" eaLnBrk="0" fontAlgn="base" hangingPunct="0">
              <a:spcBef>
                <a:spcPct val="0"/>
              </a:spcBef>
              <a:spcAft>
                <a:spcPct val="0"/>
              </a:spcAft>
              <a:defRPr sz="1400" b="1">
                <a:solidFill>
                  <a:schemeClr val="tx1"/>
                </a:solidFill>
                <a:latin typeface="Arial" charset="0"/>
              </a:defRPr>
            </a:lvl7pPr>
            <a:lvl8pPr marL="3429000" indent="-228600" eaLnBrk="0" fontAlgn="base" hangingPunct="0">
              <a:spcBef>
                <a:spcPct val="0"/>
              </a:spcBef>
              <a:spcAft>
                <a:spcPct val="0"/>
              </a:spcAft>
              <a:defRPr sz="1400" b="1">
                <a:solidFill>
                  <a:schemeClr val="tx1"/>
                </a:solidFill>
                <a:latin typeface="Arial" charset="0"/>
              </a:defRPr>
            </a:lvl8pPr>
            <a:lvl9pPr marL="3886200" indent="-228600" eaLnBrk="0" fontAlgn="base" hangingPunct="0">
              <a:spcBef>
                <a:spcPct val="0"/>
              </a:spcBef>
              <a:spcAft>
                <a:spcPct val="0"/>
              </a:spcAft>
              <a:defRPr sz="1400" b="1">
                <a:solidFill>
                  <a:schemeClr val="tx1"/>
                </a:solidFill>
                <a:latin typeface="Arial" charset="0"/>
              </a:defRPr>
            </a:lvl9pPr>
          </a:lstStyle>
          <a:p>
            <a:pPr marL="0" marR="0" indent="0" algn="l" defTabSz="914400" rtl="0" eaLnBrk="0" fontAlgn="base" latinLnBrk="0" hangingPunct="0">
              <a:lnSpc>
                <a:spcPct val="100000"/>
              </a:lnSpc>
              <a:spcBef>
                <a:spcPct val="50000"/>
              </a:spcBef>
              <a:spcAft>
                <a:spcPct val="0"/>
              </a:spcAft>
              <a:buClrTx/>
              <a:buSzTx/>
              <a:buFontTx/>
              <a:buNone/>
              <a:tabLst/>
              <a:defRPr/>
            </a:pPr>
            <a:r>
              <a:rPr lang="en-US" sz="1100"/>
              <a:t>10/15/2024</a:t>
            </a:r>
            <a:r>
              <a:rPr lang="en-US" sz="1100" dirty="0"/>
              <a:t>	</a:t>
            </a:r>
            <a:r>
              <a:rPr lang="en-US" sz="1100" baseline="0" dirty="0"/>
              <a:t>                </a:t>
            </a:r>
            <a:r>
              <a:rPr lang="en-US" sz="1100" dirty="0"/>
              <a:t>Introduction to Data Mining, 2</a:t>
            </a:r>
            <a:r>
              <a:rPr lang="en-US" sz="1100" baseline="30000" dirty="0"/>
              <a:t>nd</a:t>
            </a:r>
            <a:r>
              <a:rPr lang="en-US" sz="1100" dirty="0"/>
              <a:t> Edition slides with a lot of slides added by Dr. </a:t>
            </a:r>
            <a:r>
              <a:rPr lang="en-US" sz="1100" dirty="0" err="1"/>
              <a:t>Eick</a:t>
            </a:r>
            <a:r>
              <a:rPr lang="en-US" sz="1100" dirty="0"/>
              <a:t>                                           </a:t>
            </a:r>
            <a:fld id="{D85E90EB-AD9D-48EC-8D84-2576A3EA70C6}" type="slidenum">
              <a:rPr lang="en-US" sz="1100" smtClean="0"/>
              <a:pPr marL="0" marR="0" indent="0" algn="l" defTabSz="914400" rtl="0" eaLnBrk="0" fontAlgn="base" latinLnBrk="0" hangingPunct="0">
                <a:lnSpc>
                  <a:spcPct val="100000"/>
                </a:lnSpc>
                <a:spcBef>
                  <a:spcPct val="50000"/>
                </a:spcBef>
                <a:spcAft>
                  <a:spcPct val="0"/>
                </a:spcAft>
                <a:buClrTx/>
                <a:buSzTx/>
                <a:buFontTx/>
                <a:buNone/>
                <a:tabLst/>
                <a:defRPr/>
              </a:pPr>
              <a:t>‹#›</a:t>
            </a:fld>
            <a:endParaRPr lang="en-US" sz="1100" dirty="0"/>
          </a:p>
          <a:p>
            <a:pPr>
              <a:spcBef>
                <a:spcPct val="50000"/>
              </a:spcBef>
              <a:defRPr/>
            </a:pPr>
            <a:r>
              <a:rPr lang="en-US" sz="1100" dirty="0"/>
              <a:t>		</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rtl="0" eaLnBrk="0" fontAlgn="base" hangingPunct="0">
        <a:lnSpc>
          <a:spcPts val="3600"/>
        </a:lnSpc>
        <a:spcBef>
          <a:spcPct val="0"/>
        </a:spcBef>
        <a:spcAft>
          <a:spcPct val="0"/>
        </a:spcAft>
        <a:defRPr sz="3200" b="1">
          <a:solidFill>
            <a:schemeClr val="tx1"/>
          </a:solidFill>
          <a:latin typeface="+mj-lt"/>
          <a:ea typeface="+mj-ea"/>
          <a:cs typeface="+mj-cs"/>
        </a:defRPr>
      </a:lvl1pPr>
      <a:lvl2pPr algn="l" rtl="0" eaLnBrk="0" fontAlgn="base" hangingPunct="0">
        <a:lnSpc>
          <a:spcPts val="3600"/>
        </a:lnSpc>
        <a:spcBef>
          <a:spcPct val="0"/>
        </a:spcBef>
        <a:spcAft>
          <a:spcPct val="0"/>
        </a:spcAft>
        <a:defRPr sz="3200" b="1">
          <a:solidFill>
            <a:schemeClr val="tx1"/>
          </a:solidFill>
          <a:latin typeface="Tahoma" pitchFamily="34" charset="0"/>
        </a:defRPr>
      </a:lvl2pPr>
      <a:lvl3pPr algn="l" rtl="0" eaLnBrk="0" fontAlgn="base" hangingPunct="0">
        <a:lnSpc>
          <a:spcPts val="3600"/>
        </a:lnSpc>
        <a:spcBef>
          <a:spcPct val="0"/>
        </a:spcBef>
        <a:spcAft>
          <a:spcPct val="0"/>
        </a:spcAft>
        <a:defRPr sz="3200" b="1">
          <a:solidFill>
            <a:schemeClr val="tx1"/>
          </a:solidFill>
          <a:latin typeface="Tahoma" pitchFamily="34" charset="0"/>
        </a:defRPr>
      </a:lvl3pPr>
      <a:lvl4pPr algn="l" rtl="0" eaLnBrk="0" fontAlgn="base" hangingPunct="0">
        <a:lnSpc>
          <a:spcPts val="3600"/>
        </a:lnSpc>
        <a:spcBef>
          <a:spcPct val="0"/>
        </a:spcBef>
        <a:spcAft>
          <a:spcPct val="0"/>
        </a:spcAft>
        <a:defRPr sz="3200" b="1">
          <a:solidFill>
            <a:schemeClr val="tx1"/>
          </a:solidFill>
          <a:latin typeface="Tahoma" pitchFamily="34" charset="0"/>
        </a:defRPr>
      </a:lvl4pPr>
      <a:lvl5pPr algn="l" rtl="0" eaLnBrk="0" fontAlgn="base" hangingPunct="0">
        <a:lnSpc>
          <a:spcPts val="3600"/>
        </a:lnSpc>
        <a:spcBef>
          <a:spcPct val="0"/>
        </a:spcBef>
        <a:spcAft>
          <a:spcPct val="0"/>
        </a:spcAft>
        <a:defRPr sz="3200" b="1">
          <a:solidFill>
            <a:schemeClr val="tx1"/>
          </a:solidFill>
          <a:latin typeface="Tahoma" pitchFamily="34" charset="0"/>
        </a:defRPr>
      </a:lvl5pPr>
      <a:lvl6pPr marL="457200" algn="l" rtl="0" eaLnBrk="0" fontAlgn="base" hangingPunct="0">
        <a:lnSpc>
          <a:spcPts val="3600"/>
        </a:lnSpc>
        <a:spcBef>
          <a:spcPct val="0"/>
        </a:spcBef>
        <a:spcAft>
          <a:spcPct val="0"/>
        </a:spcAft>
        <a:defRPr sz="3200" b="1">
          <a:solidFill>
            <a:schemeClr val="tx1"/>
          </a:solidFill>
          <a:latin typeface="Tahoma" pitchFamily="34" charset="0"/>
        </a:defRPr>
      </a:lvl6pPr>
      <a:lvl7pPr marL="914400" algn="l" rtl="0" eaLnBrk="0" fontAlgn="base" hangingPunct="0">
        <a:lnSpc>
          <a:spcPts val="3600"/>
        </a:lnSpc>
        <a:spcBef>
          <a:spcPct val="0"/>
        </a:spcBef>
        <a:spcAft>
          <a:spcPct val="0"/>
        </a:spcAft>
        <a:defRPr sz="3200" b="1">
          <a:solidFill>
            <a:schemeClr val="tx1"/>
          </a:solidFill>
          <a:latin typeface="Tahoma" pitchFamily="34" charset="0"/>
        </a:defRPr>
      </a:lvl7pPr>
      <a:lvl8pPr marL="1371600" algn="l" rtl="0" eaLnBrk="0" fontAlgn="base" hangingPunct="0">
        <a:lnSpc>
          <a:spcPts val="3600"/>
        </a:lnSpc>
        <a:spcBef>
          <a:spcPct val="0"/>
        </a:spcBef>
        <a:spcAft>
          <a:spcPct val="0"/>
        </a:spcAft>
        <a:defRPr sz="3200" b="1">
          <a:solidFill>
            <a:schemeClr val="tx1"/>
          </a:solidFill>
          <a:latin typeface="Tahoma" pitchFamily="34" charset="0"/>
        </a:defRPr>
      </a:lvl8pPr>
      <a:lvl9pPr marL="1828800" algn="l" rtl="0" eaLnBrk="0" fontAlgn="base" hangingPunct="0">
        <a:lnSpc>
          <a:spcPts val="3600"/>
        </a:lnSpc>
        <a:spcBef>
          <a:spcPct val="0"/>
        </a:spcBef>
        <a:spcAft>
          <a:spcPct val="0"/>
        </a:spcAft>
        <a:defRPr sz="3200" b="1">
          <a:solidFill>
            <a:schemeClr val="tx1"/>
          </a:solidFill>
          <a:latin typeface="Tahoma" pitchFamily="34" charset="0"/>
        </a:defRPr>
      </a:lvl9pPr>
    </p:titleStyle>
    <p:bodyStyle>
      <a:lvl1pPr marL="292100" indent="-292100" algn="l" rtl="0" eaLnBrk="0" fontAlgn="base" hangingPunct="0">
        <a:spcBef>
          <a:spcPct val="10000"/>
        </a:spcBef>
        <a:spcAft>
          <a:spcPts val="400"/>
        </a:spcAft>
        <a:buClr>
          <a:srgbClr val="0C7B9C"/>
        </a:buClr>
        <a:buSzPct val="75000"/>
        <a:buFont typeface="Monotype Sorts" pitchFamily="2" charset="2"/>
        <a:buChar char="l"/>
        <a:defRPr sz="2800">
          <a:solidFill>
            <a:schemeClr val="tx1"/>
          </a:solidFill>
          <a:latin typeface="+mn-lt"/>
          <a:ea typeface="+mn-ea"/>
          <a:cs typeface="+mn-cs"/>
        </a:defRPr>
      </a:lvl1pPr>
      <a:lvl2pPr marL="800100" indent="-342900" algn="l" rtl="0" eaLnBrk="0" fontAlgn="base" hangingPunct="0">
        <a:spcBef>
          <a:spcPct val="10000"/>
        </a:spcBef>
        <a:spcAft>
          <a:spcPts val="400"/>
        </a:spcAft>
        <a:buClr>
          <a:srgbClr val="0C7B9C"/>
        </a:buClr>
        <a:buSzPct val="100000"/>
        <a:buFont typeface="Arial" charset="0"/>
        <a:buChar char="–"/>
        <a:defRPr sz="2800">
          <a:solidFill>
            <a:schemeClr val="tx1"/>
          </a:solidFill>
          <a:latin typeface="+mn-lt"/>
        </a:defRPr>
      </a:lvl2pPr>
      <a:lvl3pPr marL="914400" algn="l" rtl="0" eaLnBrk="0" fontAlgn="base" hangingPunct="0">
        <a:spcBef>
          <a:spcPct val="10000"/>
        </a:spcBef>
        <a:spcAft>
          <a:spcPts val="400"/>
        </a:spcAft>
        <a:buClr>
          <a:srgbClr val="0C7B9C"/>
        </a:buClr>
        <a:buSzPct val="70000"/>
        <a:buFont typeface="Wingdings" pitchFamily="2" charset="2"/>
        <a:buChar char="u"/>
        <a:defRPr sz="2400">
          <a:solidFill>
            <a:schemeClr val="tx1"/>
          </a:solidFill>
          <a:latin typeface="+mn-lt"/>
        </a:defRPr>
      </a:lvl3pPr>
      <a:lvl4pPr marL="1600200" indent="-228600" algn="l" rtl="0" eaLnBrk="0" fontAlgn="base" hangingPunct="0">
        <a:spcBef>
          <a:spcPct val="20000"/>
        </a:spcBef>
        <a:spcAft>
          <a:spcPct val="0"/>
        </a:spcAft>
        <a:buSzPct val="100000"/>
        <a:buChar char="–"/>
        <a:defRPr sz="2000">
          <a:solidFill>
            <a:schemeClr val="tx1"/>
          </a:solidFill>
          <a:latin typeface="Times New Roman" pitchFamily="18" charset="0"/>
        </a:defRPr>
      </a:lvl4pPr>
      <a:lvl5pPr marL="2057400" indent="-228600" algn="l" rtl="0" eaLnBrk="0" fontAlgn="base" hangingPunct="0">
        <a:spcBef>
          <a:spcPct val="20000"/>
        </a:spcBef>
        <a:spcAft>
          <a:spcPct val="0"/>
        </a:spcAft>
        <a:buSzPct val="100000"/>
        <a:buChar char="•"/>
        <a:defRPr sz="2000">
          <a:solidFill>
            <a:schemeClr val="tx1"/>
          </a:solidFill>
          <a:latin typeface="Times New Roman" pitchFamily="18" charset="0"/>
        </a:defRPr>
      </a:lvl5pPr>
      <a:lvl6pPr marL="2514600" indent="-228600" algn="l" rtl="0" eaLnBrk="0" fontAlgn="base" hangingPunct="0">
        <a:spcBef>
          <a:spcPct val="20000"/>
        </a:spcBef>
        <a:spcAft>
          <a:spcPct val="0"/>
        </a:spcAft>
        <a:buSzPct val="100000"/>
        <a:buChar char="•"/>
        <a:defRPr sz="2000">
          <a:solidFill>
            <a:schemeClr val="tx1"/>
          </a:solidFill>
          <a:latin typeface="Times New Roman" pitchFamily="18" charset="0"/>
        </a:defRPr>
      </a:lvl6pPr>
      <a:lvl7pPr marL="2971800" indent="-228600" algn="l" rtl="0" eaLnBrk="0" fontAlgn="base" hangingPunct="0">
        <a:spcBef>
          <a:spcPct val="20000"/>
        </a:spcBef>
        <a:spcAft>
          <a:spcPct val="0"/>
        </a:spcAft>
        <a:buSzPct val="100000"/>
        <a:buChar char="•"/>
        <a:defRPr sz="2000">
          <a:solidFill>
            <a:schemeClr val="tx1"/>
          </a:solidFill>
          <a:latin typeface="Times New Roman" pitchFamily="18" charset="0"/>
        </a:defRPr>
      </a:lvl7pPr>
      <a:lvl8pPr marL="3429000" indent="-228600" algn="l" rtl="0" eaLnBrk="0" fontAlgn="base" hangingPunct="0">
        <a:spcBef>
          <a:spcPct val="20000"/>
        </a:spcBef>
        <a:spcAft>
          <a:spcPct val="0"/>
        </a:spcAft>
        <a:buSzPct val="100000"/>
        <a:buChar char="•"/>
        <a:defRPr sz="2000">
          <a:solidFill>
            <a:schemeClr val="tx1"/>
          </a:solidFill>
          <a:latin typeface="Times New Roman" pitchFamily="18" charset="0"/>
        </a:defRPr>
      </a:lvl8pPr>
      <a:lvl9pPr marL="3886200" indent="-228600" algn="l" rtl="0" eaLnBrk="0" fontAlgn="base" hangingPunct="0">
        <a:spcBef>
          <a:spcPct val="20000"/>
        </a:spcBef>
        <a:spcAft>
          <a:spcPct val="0"/>
        </a:spcAft>
        <a:buSzPct val="100000"/>
        <a:buChar char="•"/>
        <a:defRPr sz="2000">
          <a:solidFill>
            <a:schemeClr val="tx1"/>
          </a:solidFill>
          <a:latin typeface="Times New Roman" pitchFamily="18"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youtube.com/watch?v=IHZwWFHWa-w&amp;list=PLZHQObOWTQDNU6R1_67000Dx_ZCJB-3pi&amp;index=4"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s://udlbook.github.io/udlbook/" TargetMode="Externa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youtube.com/watch?v=IHZwWFHWa-w&amp;index=3&amp;list=PLZHQObOWTQDNU6R1_67000Dx_ZCJB-3pi&amp;t=0s" TargetMode="External"/><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en.wikipedia.org/wiki/Gradient" TargetMode="Externa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www.youtube.com/watch?v=IHZwWFHWa-w&amp;list=PLZHQObOWTQDNU6R1_67000Dx_ZCJB-3pi&amp;index=3&amp;t=0s"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hyperlink" Target="https://sefiks.com/2017/01/29/hyperbolic-tangent-as-neural-network-activation-function/" TargetMode="External"/><Relationship Id="rId2" Type="http://schemas.openxmlformats.org/officeDocument/2006/relationships/hyperlink" Target="https://sefiks.com/2017/01/21/sigmoid-function-as-an-activation-function/" TargetMode="External"/><Relationship Id="rId1" Type="http://schemas.openxmlformats.org/officeDocument/2006/relationships/slideLayout" Target="../slideLayouts/slideLayout7.xml"/><Relationship Id="rId4" Type="http://schemas.openxmlformats.org/officeDocument/2006/relationships/image" Target="../media/image15.png"/></Relationships>
</file>

<file path=ppt/slides/_rels/slide2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en.wikipedia.org/wiki/Batch_normalization#cite_note-1" TargetMode="External"/><Relationship Id="rId2" Type="http://schemas.openxmlformats.org/officeDocument/2006/relationships/hyperlink" Target="https://en.wikipedia.org/wiki/Artificial_neural_network" TargetMode="External"/><Relationship Id="rId1" Type="http://schemas.openxmlformats.org/officeDocument/2006/relationships/slideLayout" Target="../slideLayouts/slideLayout2.xml"/><Relationship Id="rId4" Type="http://schemas.openxmlformats.org/officeDocument/2006/relationships/hyperlink" Target="https://en.wikipedia.org/wiki/Batch_normalization#cite_note-:0-2"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oleObject" Target="../embeddings/oleObject1.bin"/><Relationship Id="rId1" Type="http://schemas.openxmlformats.org/officeDocument/2006/relationships/slideLayout" Target="../slideLayouts/slideLayout2.xml"/><Relationship Id="rId5" Type="http://schemas.openxmlformats.org/officeDocument/2006/relationships/image" Target="../media/image2.wmf"/><Relationship Id="rId4" Type="http://schemas.openxmlformats.org/officeDocument/2006/relationships/oleObject" Target="../embeddings/oleObject2.bin"/></Relationships>
</file>

<file path=ppt/slides/_rels/slide4.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oleObject" Target="../embeddings/oleObject3.bin"/><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5.emf"/><Relationship Id="rId7" Type="http://schemas.openxmlformats.org/officeDocument/2006/relationships/image" Target="../media/image3.wmf"/><Relationship Id="rId2" Type="http://schemas.openxmlformats.org/officeDocument/2006/relationships/oleObject" Target="../embeddings/oleObject4.bin"/><Relationship Id="rId1" Type="http://schemas.openxmlformats.org/officeDocument/2006/relationships/slideLayout" Target="../slideLayouts/slideLayout4.xml"/><Relationship Id="rId6" Type="http://schemas.openxmlformats.org/officeDocument/2006/relationships/oleObject" Target="../embeddings/oleObject3.bin"/><Relationship Id="rId5" Type="http://schemas.openxmlformats.org/officeDocument/2006/relationships/image" Target="../media/image6.emf"/><Relationship Id="rId4" Type="http://schemas.openxmlformats.org/officeDocument/2006/relationships/oleObject" Target="../embeddings/oleObject5.bin"/></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wmf"/><Relationship Id="rId7" Type="http://schemas.openxmlformats.org/officeDocument/2006/relationships/image" Target="../media/image9.wmf"/><Relationship Id="rId2" Type="http://schemas.openxmlformats.org/officeDocument/2006/relationships/oleObject" Target="../embeddings/oleObject6.bin"/><Relationship Id="rId1" Type="http://schemas.openxmlformats.org/officeDocument/2006/relationships/slideLayout" Target="../slideLayouts/slideLayout2.xml"/><Relationship Id="rId6" Type="http://schemas.openxmlformats.org/officeDocument/2006/relationships/oleObject" Target="../embeddings/oleObject8.bin"/><Relationship Id="rId5" Type="http://schemas.openxmlformats.org/officeDocument/2006/relationships/image" Target="../media/image8.wmf"/><Relationship Id="rId4" Type="http://schemas.openxmlformats.org/officeDocument/2006/relationships/oleObject" Target="../embeddings/oleObject7.bin"/></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0" y="152400"/>
            <a:ext cx="9144000" cy="533400"/>
          </a:xfrm>
        </p:spPr>
        <p:txBody>
          <a:bodyPr/>
          <a:lstStyle/>
          <a:p>
            <a:pPr algn="ctr"/>
            <a:r>
              <a:rPr lang="en-US" altLang="en-US" sz="2800"/>
              <a:t>2024 COSC </a:t>
            </a:r>
            <a:r>
              <a:rPr lang="en-US" altLang="en-US" sz="2800" dirty="0"/>
              <a:t>6335 </a:t>
            </a:r>
            <a:r>
              <a:rPr lang="en-US" altLang="en-US" sz="2800" dirty="0">
                <a:solidFill>
                  <a:schemeClr val="accent5">
                    <a:lumMod val="75000"/>
                  </a:schemeClr>
                </a:solidFill>
              </a:rPr>
              <a:t>NN Discussion Organization</a:t>
            </a:r>
            <a:endParaRPr lang="en-US" altLang="en-US" sz="2800" dirty="0"/>
          </a:p>
        </p:txBody>
      </p:sp>
      <p:sp>
        <p:nvSpPr>
          <p:cNvPr id="44035" name="Rectangle 3"/>
          <p:cNvSpPr>
            <a:spLocks noGrp="1" noChangeArrowheads="1"/>
          </p:cNvSpPr>
          <p:nvPr>
            <p:ph type="body" idx="1"/>
          </p:nvPr>
        </p:nvSpPr>
        <p:spPr>
          <a:xfrm>
            <a:off x="228600" y="1143000"/>
            <a:ext cx="8915400" cy="4572000"/>
          </a:xfrm>
        </p:spPr>
        <p:txBody>
          <a:bodyPr/>
          <a:lstStyle/>
          <a:p>
            <a:pPr marL="457200" indent="-457200">
              <a:lnSpc>
                <a:spcPct val="90000"/>
              </a:lnSpc>
              <a:buFont typeface="+mj-lt"/>
              <a:buAutoNum type="arabicPeriod"/>
            </a:pPr>
            <a:r>
              <a:rPr lang="en-US" altLang="en-US" sz="2200" dirty="0"/>
              <a:t>Discussion of the slides in this Slideshow</a:t>
            </a:r>
          </a:p>
          <a:p>
            <a:pPr marL="457200" indent="-457200">
              <a:lnSpc>
                <a:spcPct val="90000"/>
              </a:lnSpc>
              <a:buFont typeface="+mj-lt"/>
              <a:buAutoNum type="arabicPeriod"/>
            </a:pPr>
            <a:r>
              <a:rPr lang="en-US" altLang="en-US" sz="2200" dirty="0"/>
              <a:t>Likely will watch a video for 16 minutes in a later lecture: </a:t>
            </a:r>
            <a:r>
              <a:rPr lang="en-US" sz="2200" dirty="0">
                <a:hlinkClick r:id="rId3"/>
              </a:rPr>
              <a:t>(5) Gradient descent, how neural networks learn | Chapter 2, Deep learning – YouTube</a:t>
            </a:r>
            <a:endParaRPr lang="en-US" sz="2200" dirty="0"/>
          </a:p>
          <a:p>
            <a:pPr marL="457200" indent="-457200">
              <a:lnSpc>
                <a:spcPct val="90000"/>
              </a:lnSpc>
              <a:buFont typeface="+mj-lt"/>
              <a:buAutoNum type="arabicPeriod"/>
            </a:pPr>
            <a:r>
              <a:rPr lang="en-US" dirty="0"/>
              <a:t>Simon J.D. Prince, </a:t>
            </a:r>
            <a:r>
              <a:rPr lang="en-US" i="1" dirty="0"/>
              <a:t>Understanding Deep Learning</a:t>
            </a:r>
            <a:r>
              <a:rPr lang="en-US" dirty="0"/>
              <a:t>, MIT Press, 2023.</a:t>
            </a:r>
            <a:br>
              <a:rPr lang="en-US" sz="2400" dirty="0"/>
            </a:br>
            <a:r>
              <a:rPr lang="en-US" dirty="0">
                <a:hlinkClick r:id="rId4"/>
              </a:rPr>
              <a:t>Text Book </a:t>
            </a:r>
            <a:r>
              <a:rPr lang="en-US" dirty="0" err="1">
                <a:hlinkClick r:id="rId4"/>
              </a:rPr>
              <a:t>Resourses</a:t>
            </a:r>
            <a:r>
              <a:rPr lang="en-US" dirty="0"/>
              <a:t> (we will cover chapters 6 and 9 of the book in this course).</a:t>
            </a:r>
            <a:endParaRPr lang="en-US" altLang="en-US" sz="2200" dirty="0"/>
          </a:p>
          <a:p>
            <a:pPr marL="457200" indent="-457200">
              <a:lnSpc>
                <a:spcPct val="90000"/>
              </a:lnSpc>
              <a:buFont typeface="+mj-lt"/>
              <a:buAutoNum type="arabicPeriod"/>
            </a:pPr>
            <a:endParaRPr lang="en-US" altLang="en-US" sz="2200" dirty="0"/>
          </a:p>
        </p:txBody>
      </p:sp>
    </p:spTree>
    <p:extLst>
      <p:ext uri="{BB962C8B-B14F-4D97-AF65-F5344CB8AC3E}">
        <p14:creationId xmlns:p14="http://schemas.microsoft.com/office/powerpoint/2010/main" val="33420185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1C1AF7-F0DC-5AD9-6EED-FAD331A7BFA6}"/>
              </a:ext>
            </a:extLst>
          </p:cNvPr>
          <p:cNvSpPr>
            <a:spLocks noGrp="1"/>
          </p:cNvSpPr>
          <p:nvPr>
            <p:ph type="title"/>
          </p:nvPr>
        </p:nvSpPr>
        <p:spPr/>
        <p:txBody>
          <a:bodyPr/>
          <a:lstStyle/>
          <a:p>
            <a:r>
              <a:rPr lang="en-US" dirty="0"/>
              <a:t>Gradients for an </a:t>
            </a:r>
            <a:r>
              <a:rPr lang="en-US"/>
              <a:t>Example Function  </a:t>
            </a:r>
            <a:endParaRPr lang="en-US" dirty="0"/>
          </a:p>
        </p:txBody>
      </p:sp>
      <p:sp>
        <p:nvSpPr>
          <p:cNvPr id="3" name="Content Placeholder 2">
            <a:extLst>
              <a:ext uri="{FF2B5EF4-FFF2-40B4-BE49-F238E27FC236}">
                <a16:creationId xmlns:a16="http://schemas.microsoft.com/office/drawing/2014/main" id="{3A918286-E319-BC82-33E5-393CEF1E840E}"/>
              </a:ext>
            </a:extLst>
          </p:cNvPr>
          <p:cNvSpPr>
            <a:spLocks noGrp="1"/>
          </p:cNvSpPr>
          <p:nvPr>
            <p:ph idx="1"/>
          </p:nvPr>
        </p:nvSpPr>
        <p:spPr/>
        <p:txBody>
          <a:bodyPr/>
          <a:lstStyle/>
          <a:p>
            <a:endParaRPr lang="en-US"/>
          </a:p>
        </p:txBody>
      </p:sp>
      <p:pic>
        <p:nvPicPr>
          <p:cNvPr id="1026" name="Picture 2" descr="undefined">
            <a:extLst>
              <a:ext uri="{FF2B5EF4-FFF2-40B4-BE49-F238E27FC236}">
                <a16:creationId xmlns:a16="http://schemas.microsoft.com/office/drawing/2014/main" id="{16B27FF4-540A-0D79-9BF0-1C2748753C0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143000"/>
            <a:ext cx="9144000" cy="45720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DDB0DC77-0193-CCF3-471C-3B6A689D417F}"/>
              </a:ext>
            </a:extLst>
          </p:cNvPr>
          <p:cNvSpPr txBox="1"/>
          <p:nvPr/>
        </p:nvSpPr>
        <p:spPr>
          <a:xfrm>
            <a:off x="438595" y="5884199"/>
            <a:ext cx="8455713" cy="307777"/>
          </a:xfrm>
          <a:prstGeom prst="rect">
            <a:avLst/>
          </a:prstGeom>
          <a:noFill/>
        </p:spPr>
        <p:txBody>
          <a:bodyPr wrap="none" rtlCol="0">
            <a:spAutoFit/>
          </a:bodyPr>
          <a:lstStyle/>
          <a:p>
            <a:r>
              <a:rPr lang="en-US" b="0" i="0" dirty="0">
                <a:solidFill>
                  <a:srgbClr val="202122"/>
                </a:solidFill>
                <a:effectLst/>
                <a:latin typeface="Arial" panose="020B0604020202020204" pitchFamily="34" charset="0"/>
              </a:rPr>
              <a:t>Gradient of the 2D function </a:t>
            </a:r>
            <a:r>
              <a:rPr lang="en-US" b="0" i="1" dirty="0">
                <a:solidFill>
                  <a:srgbClr val="202122"/>
                </a:solidFill>
                <a:effectLst/>
                <a:latin typeface="Nimbus Roman No9 L"/>
              </a:rPr>
              <a:t>f</a:t>
            </a:r>
            <a:r>
              <a:rPr lang="en-US" b="0" i="0" dirty="0">
                <a:solidFill>
                  <a:srgbClr val="202122"/>
                </a:solidFill>
                <a:effectLst/>
                <a:latin typeface="Nimbus Roman No9 L"/>
              </a:rPr>
              <a:t>(</a:t>
            </a:r>
            <a:r>
              <a:rPr lang="en-US" b="0" i="1" dirty="0">
                <a:solidFill>
                  <a:srgbClr val="202122"/>
                </a:solidFill>
                <a:effectLst/>
                <a:latin typeface="Nimbus Roman No9 L"/>
              </a:rPr>
              <a:t>x</a:t>
            </a:r>
            <a:r>
              <a:rPr lang="en-US" b="0" i="0" dirty="0">
                <a:solidFill>
                  <a:srgbClr val="202122"/>
                </a:solidFill>
                <a:effectLst/>
                <a:latin typeface="Nimbus Roman No9 L"/>
              </a:rPr>
              <a:t>, </a:t>
            </a:r>
            <a:r>
              <a:rPr lang="en-US" b="0" i="1" dirty="0">
                <a:solidFill>
                  <a:srgbClr val="202122"/>
                </a:solidFill>
                <a:effectLst/>
                <a:latin typeface="Nimbus Roman No9 L"/>
              </a:rPr>
              <a:t>y</a:t>
            </a:r>
            <a:r>
              <a:rPr lang="en-US" b="0" i="0" dirty="0">
                <a:solidFill>
                  <a:srgbClr val="202122"/>
                </a:solidFill>
                <a:effectLst/>
                <a:latin typeface="Nimbus Roman No9 L"/>
              </a:rPr>
              <a:t>) = </a:t>
            </a:r>
            <a:r>
              <a:rPr lang="en-US" b="0" i="1" dirty="0" err="1">
                <a:solidFill>
                  <a:srgbClr val="202122"/>
                </a:solidFill>
                <a:effectLst/>
                <a:latin typeface="Nimbus Roman No9 L"/>
              </a:rPr>
              <a:t>xe</a:t>
            </a:r>
            <a:r>
              <a:rPr lang="en-US" b="0" i="0" baseline="30000" dirty="0">
                <a:solidFill>
                  <a:srgbClr val="202122"/>
                </a:solidFill>
                <a:effectLst/>
                <a:latin typeface="Nimbus Roman No9 L"/>
              </a:rPr>
              <a:t>−(</a:t>
            </a:r>
            <a:r>
              <a:rPr lang="en-US" b="0" i="1" baseline="30000" dirty="0">
                <a:solidFill>
                  <a:srgbClr val="202122"/>
                </a:solidFill>
                <a:effectLst/>
                <a:latin typeface="Nimbus Roman No9 L"/>
              </a:rPr>
              <a:t>x</a:t>
            </a:r>
            <a:r>
              <a:rPr lang="en-US" b="0" i="0" baseline="30000" dirty="0">
                <a:solidFill>
                  <a:srgbClr val="202122"/>
                </a:solidFill>
                <a:effectLst/>
                <a:latin typeface="Nimbus Roman No9 L"/>
              </a:rPr>
              <a:t>2 + </a:t>
            </a:r>
            <a:r>
              <a:rPr lang="en-US" b="0" i="1" baseline="30000" dirty="0">
                <a:solidFill>
                  <a:srgbClr val="202122"/>
                </a:solidFill>
                <a:effectLst/>
                <a:latin typeface="Nimbus Roman No9 L"/>
              </a:rPr>
              <a:t>y</a:t>
            </a:r>
            <a:r>
              <a:rPr lang="en-US" b="0" i="0" baseline="30000" dirty="0">
                <a:solidFill>
                  <a:srgbClr val="202122"/>
                </a:solidFill>
                <a:effectLst/>
                <a:latin typeface="Nimbus Roman No9 L"/>
              </a:rPr>
              <a:t>2)</a:t>
            </a:r>
            <a:r>
              <a:rPr lang="en-US" b="0" i="0" dirty="0">
                <a:solidFill>
                  <a:srgbClr val="202122"/>
                </a:solidFill>
                <a:effectLst/>
                <a:latin typeface="Arial" panose="020B0604020202020204" pitchFamily="34" charset="0"/>
              </a:rPr>
              <a:t> is plotted as arrows over the </a:t>
            </a:r>
            <a:r>
              <a:rPr lang="en-US" b="0" i="0" dirty="0" err="1">
                <a:solidFill>
                  <a:srgbClr val="202122"/>
                </a:solidFill>
                <a:effectLst/>
                <a:latin typeface="Arial" panose="020B0604020202020204" pitchFamily="34" charset="0"/>
              </a:rPr>
              <a:t>pseudocolor</a:t>
            </a:r>
            <a:r>
              <a:rPr lang="en-US" b="0" i="0" dirty="0">
                <a:solidFill>
                  <a:srgbClr val="202122"/>
                </a:solidFill>
                <a:effectLst/>
                <a:latin typeface="Arial" panose="020B0604020202020204" pitchFamily="34" charset="0"/>
              </a:rPr>
              <a:t> plot of the function.</a:t>
            </a:r>
            <a:endParaRPr lang="en-US" dirty="0"/>
          </a:p>
        </p:txBody>
      </p:sp>
    </p:spTree>
    <p:extLst>
      <p:ext uri="{BB962C8B-B14F-4D97-AF65-F5344CB8AC3E}">
        <p14:creationId xmlns:p14="http://schemas.microsoft.com/office/powerpoint/2010/main" val="9414443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842" name="Rectangle 2"/>
          <p:cNvSpPr>
            <a:spLocks noGrp="1" noChangeArrowheads="1"/>
          </p:cNvSpPr>
          <p:nvPr>
            <p:ph type="title"/>
          </p:nvPr>
        </p:nvSpPr>
        <p:spPr>
          <a:xfrm>
            <a:off x="266423" y="-533400"/>
            <a:ext cx="8915400" cy="1447800"/>
          </a:xfrm>
        </p:spPr>
        <p:txBody>
          <a:bodyPr/>
          <a:lstStyle/>
          <a:p>
            <a:r>
              <a:rPr lang="en-US" altLang="en-US" sz="3000" dirty="0"/>
              <a:t>Error Function Gradient based on 2 Weights</a:t>
            </a:r>
          </a:p>
        </p:txBody>
      </p:sp>
      <p:pic>
        <p:nvPicPr>
          <p:cNvPr id="1026" name="Picture 2" descr="https://i.ytimg.com/vi/mAebo3FvW54/maxresdefault.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7866" y="1143000"/>
            <a:ext cx="7586134" cy="42672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914400" y="6052811"/>
            <a:ext cx="8677119" cy="523220"/>
          </a:xfrm>
          <a:prstGeom prst="rect">
            <a:avLst/>
          </a:prstGeom>
          <a:noFill/>
        </p:spPr>
        <p:txBody>
          <a:bodyPr wrap="none" rtlCol="0">
            <a:spAutoFit/>
          </a:bodyPr>
          <a:lstStyle/>
          <a:p>
            <a:r>
              <a:rPr lang="en-US" dirty="0"/>
              <a:t>Remark: To minimize the error function we will walk in the inverse direction of the arrows! </a:t>
            </a:r>
          </a:p>
          <a:p>
            <a:r>
              <a:rPr lang="en-US" dirty="0"/>
              <a:t>If the steepest gradient is in the direction (1,2) then the second weight contributes more to the error. </a:t>
            </a:r>
          </a:p>
        </p:txBody>
      </p:sp>
      <p:sp>
        <p:nvSpPr>
          <p:cNvPr id="3" name="TextBox 2"/>
          <p:cNvSpPr txBox="1"/>
          <p:nvPr/>
        </p:nvSpPr>
        <p:spPr>
          <a:xfrm>
            <a:off x="535379" y="5269840"/>
            <a:ext cx="8648423" cy="523220"/>
          </a:xfrm>
          <a:prstGeom prst="rect">
            <a:avLst/>
          </a:prstGeom>
          <a:noFill/>
        </p:spPr>
        <p:txBody>
          <a:bodyPr wrap="square" rtlCol="0">
            <a:spAutoFit/>
          </a:bodyPr>
          <a:lstStyle/>
          <a:p>
            <a:r>
              <a:rPr lang="en-US" dirty="0"/>
              <a:t>Video on this topic: </a:t>
            </a:r>
            <a:r>
              <a:rPr lang="en-US" sz="800" dirty="0">
                <a:hlinkClick r:id="rId3"/>
              </a:rPr>
              <a:t>https://www.youtube.com/watch?v=IHZwWFHWa-w&amp;index=3&amp;list=PLZHQObOWTQDNU6R1_67000Dx_ZCJB-3pi&amp;t=0s</a:t>
            </a:r>
            <a:endParaRPr lang="en-US" sz="800" dirty="0"/>
          </a:p>
          <a:p>
            <a:r>
              <a:rPr lang="en-US" dirty="0"/>
              <a:t>Will shows: 5:00-12:00 of this video!</a:t>
            </a:r>
            <a:r>
              <a:rPr lang="en-US" sz="800" dirty="0"/>
              <a:t> </a:t>
            </a:r>
          </a:p>
        </p:txBody>
      </p:sp>
    </p:spTree>
    <p:extLst>
      <p:ext uri="{BB962C8B-B14F-4D97-AF65-F5344CB8AC3E}">
        <p14:creationId xmlns:p14="http://schemas.microsoft.com/office/powerpoint/2010/main" val="24457194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altLang="en-US"/>
              <a:t>Learning Multi-layer Neural Network</a:t>
            </a:r>
          </a:p>
        </p:txBody>
      </p:sp>
      <p:sp>
        <p:nvSpPr>
          <p:cNvPr id="16387" name="Rectangle 3"/>
          <p:cNvSpPr>
            <a:spLocks noGrp="1" noChangeArrowheads="1"/>
          </p:cNvSpPr>
          <p:nvPr>
            <p:ph type="body" idx="1"/>
          </p:nvPr>
        </p:nvSpPr>
        <p:spPr/>
        <p:txBody>
          <a:bodyPr/>
          <a:lstStyle/>
          <a:p>
            <a:pPr>
              <a:lnSpc>
                <a:spcPct val="90000"/>
              </a:lnSpc>
            </a:pPr>
            <a:r>
              <a:rPr lang="en-US" altLang="en-US" dirty="0"/>
              <a:t>Neural network learning computes error term e = y-f(</a:t>
            </a:r>
            <a:r>
              <a:rPr lang="en-US" altLang="en-US" dirty="0" err="1"/>
              <a:t>w,x</a:t>
            </a:r>
            <a:r>
              <a:rPr lang="en-US" altLang="en-US" dirty="0"/>
              <a:t>) and updates weights accordingly moving in the direction that reduces the error the most following the direction of the steepest gradient. </a:t>
            </a:r>
          </a:p>
          <a:p>
            <a:pPr marL="1139825" lvl="1" indent="-339725">
              <a:lnSpc>
                <a:spcPct val="90000"/>
              </a:lnSpc>
            </a:pPr>
            <a:r>
              <a:rPr lang="en-US" altLang="en-US" dirty="0"/>
              <a:t>Problem: how to determine the true value of y for hidden nodes?</a:t>
            </a:r>
          </a:p>
          <a:p>
            <a:pPr>
              <a:lnSpc>
                <a:spcPct val="90000"/>
              </a:lnSpc>
            </a:pPr>
            <a:r>
              <a:rPr lang="en-US" altLang="en-US" dirty="0"/>
              <a:t>Approximate error in hidden nodes by error in the output nodes</a:t>
            </a:r>
          </a:p>
          <a:p>
            <a:pPr lvl="2">
              <a:lnSpc>
                <a:spcPct val="90000"/>
              </a:lnSpc>
              <a:buNone/>
            </a:pPr>
            <a:endParaRPr lang="en-US" alt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50" name="Rectangle 2"/>
          <p:cNvSpPr>
            <a:spLocks noGrp="1" noChangeArrowheads="1"/>
          </p:cNvSpPr>
          <p:nvPr>
            <p:ph type="title"/>
          </p:nvPr>
        </p:nvSpPr>
        <p:spPr/>
        <p:txBody>
          <a:bodyPr/>
          <a:lstStyle/>
          <a:p>
            <a:r>
              <a:rPr lang="en-US" altLang="en-US"/>
              <a:t>Back Propagation Algorithm</a:t>
            </a:r>
          </a:p>
        </p:txBody>
      </p:sp>
      <p:sp>
        <p:nvSpPr>
          <p:cNvPr id="283651" name="Rectangle 3"/>
          <p:cNvSpPr>
            <a:spLocks noGrp="1" noChangeArrowheads="1"/>
          </p:cNvSpPr>
          <p:nvPr>
            <p:ph type="body" idx="1"/>
          </p:nvPr>
        </p:nvSpPr>
        <p:spPr>
          <a:xfrm>
            <a:off x="304800" y="447675"/>
            <a:ext cx="8991600" cy="5638800"/>
          </a:xfrm>
        </p:spPr>
        <p:txBody>
          <a:bodyPr/>
          <a:lstStyle/>
          <a:p>
            <a:pPr marL="381000" indent="-381000">
              <a:buFont typeface="Wingdings" pitchFamily="2" charset="2"/>
              <a:buNone/>
            </a:pPr>
            <a:endParaRPr lang="en-US" altLang="en-US" dirty="0"/>
          </a:p>
          <a:p>
            <a:pPr marL="381000" indent="-381000">
              <a:buFont typeface="Wingdings" pitchFamily="2" charset="2"/>
              <a:buAutoNum type="arabicPeriod"/>
            </a:pPr>
            <a:r>
              <a:rPr lang="en-US" altLang="en-US" sz="2400" dirty="0"/>
              <a:t>Initialize the weights in the network (often randomly) </a:t>
            </a:r>
          </a:p>
          <a:p>
            <a:pPr marL="381000" indent="-381000">
              <a:buFont typeface="Wingdings" pitchFamily="2" charset="2"/>
              <a:buAutoNum type="arabicPeriod"/>
            </a:pPr>
            <a:r>
              <a:rPr lang="en-US" altLang="en-US" sz="2400" b="1" dirty="0"/>
              <a:t>repeat</a:t>
            </a:r>
            <a:r>
              <a:rPr lang="en-US" altLang="en-US" sz="2400" dirty="0"/>
              <a:t> </a:t>
            </a:r>
            <a:r>
              <a:rPr lang="en-US" altLang="en-US" sz="2400" b="1" dirty="0"/>
              <a:t>for each</a:t>
            </a:r>
            <a:r>
              <a:rPr lang="en-US" altLang="en-US" sz="2400" dirty="0"/>
              <a:t> example </a:t>
            </a:r>
            <a:r>
              <a:rPr lang="en-US" altLang="en-US" sz="2400" i="1" dirty="0"/>
              <a:t>e</a:t>
            </a:r>
            <a:r>
              <a:rPr lang="en-US" altLang="en-US" sz="2400" dirty="0"/>
              <a:t> in the training set </a:t>
            </a:r>
            <a:r>
              <a:rPr lang="en-US" altLang="en-US" sz="2400" b="1" dirty="0"/>
              <a:t>do</a:t>
            </a:r>
            <a:r>
              <a:rPr lang="en-US" altLang="en-US" sz="2400" dirty="0"/>
              <a:t> </a:t>
            </a:r>
          </a:p>
          <a:p>
            <a:pPr marL="800100" lvl="1" indent="-342900">
              <a:buFont typeface="Wingdings" pitchFamily="2" charset="2"/>
              <a:buAutoNum type="alphaLcPeriod"/>
            </a:pPr>
            <a:r>
              <a:rPr lang="en-US" altLang="en-US" sz="2400" b="1" dirty="0"/>
              <a:t>O</a:t>
            </a:r>
            <a:r>
              <a:rPr lang="en-US" altLang="en-US" sz="2400" dirty="0"/>
              <a:t> = neural-net-output(network, e) ; forward pass </a:t>
            </a:r>
          </a:p>
          <a:p>
            <a:pPr marL="800100" lvl="1" indent="-342900">
              <a:buFont typeface="Wingdings" pitchFamily="2" charset="2"/>
              <a:buAutoNum type="alphaLcPeriod"/>
            </a:pPr>
            <a:r>
              <a:rPr lang="en-US" altLang="en-US" sz="2400" b="1" dirty="0"/>
              <a:t>T</a:t>
            </a:r>
            <a:r>
              <a:rPr lang="en-US" altLang="en-US" sz="2400" dirty="0"/>
              <a:t> = teacher output for </a:t>
            </a:r>
            <a:r>
              <a:rPr lang="en-US" altLang="en-US" sz="2400" i="1" dirty="0"/>
              <a:t>e</a:t>
            </a:r>
            <a:r>
              <a:rPr lang="en-US" altLang="en-US" sz="2400" dirty="0"/>
              <a:t> </a:t>
            </a:r>
          </a:p>
          <a:p>
            <a:pPr marL="800100" lvl="1" indent="-342900">
              <a:buFont typeface="Wingdings" pitchFamily="2" charset="2"/>
              <a:buAutoNum type="alphaLcPeriod"/>
            </a:pPr>
            <a:r>
              <a:rPr lang="en-US" altLang="en-US" sz="2400" dirty="0"/>
              <a:t>Calculate error (</a:t>
            </a:r>
            <a:r>
              <a:rPr lang="en-US" altLang="en-US" sz="2400" b="1" dirty="0"/>
              <a:t>T - O</a:t>
            </a:r>
            <a:r>
              <a:rPr lang="en-US" altLang="en-US" sz="2400" dirty="0"/>
              <a:t>) at the output units </a:t>
            </a:r>
          </a:p>
          <a:p>
            <a:pPr marL="800100" lvl="1" indent="-342900">
              <a:buFont typeface="Wingdings" pitchFamily="2" charset="2"/>
              <a:buAutoNum type="alphaLcPeriod"/>
            </a:pPr>
            <a:r>
              <a:rPr lang="en-US" altLang="en-US" sz="2400" dirty="0"/>
              <a:t>Compute error term </a:t>
            </a:r>
            <a:r>
              <a:rPr lang="en-US" altLang="en-US" sz="2400" dirty="0">
                <a:latin typeface="Symbol" pitchFamily="18" charset="2"/>
              </a:rPr>
              <a:t>D</a:t>
            </a:r>
            <a:r>
              <a:rPr lang="en-US" altLang="en-US" sz="2400" baseline="-25000" dirty="0"/>
              <a:t>i</a:t>
            </a:r>
            <a:r>
              <a:rPr lang="en-US" altLang="en-US" sz="2400" dirty="0"/>
              <a:t> for  the output node</a:t>
            </a:r>
          </a:p>
          <a:p>
            <a:pPr marL="800100" lvl="1" indent="-342900">
              <a:buFont typeface="Wingdings" pitchFamily="2" charset="2"/>
              <a:buAutoNum type="alphaLcPeriod"/>
            </a:pPr>
            <a:r>
              <a:rPr lang="en-US" altLang="en-US" sz="2400" dirty="0"/>
              <a:t>Compute error term </a:t>
            </a:r>
            <a:r>
              <a:rPr lang="en-US" altLang="en-US" sz="2400" dirty="0">
                <a:latin typeface="Symbol" pitchFamily="18" charset="2"/>
              </a:rPr>
              <a:t>D</a:t>
            </a:r>
            <a:r>
              <a:rPr lang="en-US" altLang="en-US" sz="2400" baseline="-25000" dirty="0"/>
              <a:t>i </a:t>
            </a:r>
            <a:r>
              <a:rPr lang="en-US" altLang="en-US" sz="2400" dirty="0"/>
              <a:t>for nodes of the intermediate layer</a:t>
            </a:r>
          </a:p>
          <a:p>
            <a:pPr marL="800100" lvl="1" indent="-342900">
              <a:buFont typeface="Wingdings" pitchFamily="2" charset="2"/>
              <a:buAutoNum type="alphaLcPeriod"/>
            </a:pPr>
            <a:r>
              <a:rPr lang="en-US" altLang="en-US" sz="2400" dirty="0"/>
              <a:t>Update the weights in the network </a:t>
            </a:r>
            <a:r>
              <a:rPr lang="en-US" altLang="en-US" sz="2400" dirty="0" err="1">
                <a:latin typeface="Symbol" pitchFamily="18" charset="2"/>
              </a:rPr>
              <a:t>D</a:t>
            </a:r>
            <a:r>
              <a:rPr lang="en-US" altLang="en-US" sz="2400" dirty="0" err="1"/>
              <a:t>w</a:t>
            </a:r>
            <a:r>
              <a:rPr lang="en-US" altLang="en-US" sz="2400" baseline="-25000" dirty="0" err="1"/>
              <a:t>ij</a:t>
            </a:r>
            <a:r>
              <a:rPr lang="en-US" altLang="en-US" sz="2400" dirty="0"/>
              <a:t>=</a:t>
            </a:r>
            <a:r>
              <a:rPr lang="en-US" altLang="en-US" sz="2400" dirty="0">
                <a:latin typeface="Symbol" pitchFamily="18" charset="2"/>
              </a:rPr>
              <a:t>a</a:t>
            </a:r>
            <a:r>
              <a:rPr lang="en-US" altLang="en-US" sz="2400" dirty="0"/>
              <a:t>*</a:t>
            </a:r>
            <a:r>
              <a:rPr lang="en-US" altLang="en-US" sz="2400" dirty="0" err="1"/>
              <a:t>a</a:t>
            </a:r>
            <a:r>
              <a:rPr lang="en-US" altLang="en-US" sz="2400" baseline="-25000" dirty="0" err="1"/>
              <a:t>i</a:t>
            </a:r>
            <a:r>
              <a:rPr lang="en-US" altLang="en-US" sz="2400" dirty="0"/>
              <a:t>*</a:t>
            </a:r>
            <a:r>
              <a:rPr lang="en-US" altLang="en-US" sz="2400" dirty="0" err="1">
                <a:latin typeface="Symbol" pitchFamily="18" charset="2"/>
              </a:rPr>
              <a:t>D</a:t>
            </a:r>
            <a:r>
              <a:rPr lang="en-US" altLang="en-US" sz="2400" baseline="-25000" dirty="0" err="1"/>
              <a:t>j</a:t>
            </a:r>
            <a:endParaRPr lang="en-US" altLang="en-US" sz="2400" baseline="-25000" dirty="0"/>
          </a:p>
          <a:p>
            <a:pPr marL="381000" indent="-381000">
              <a:buFont typeface="Wingdings" pitchFamily="2" charset="2"/>
              <a:buNone/>
            </a:pPr>
            <a:r>
              <a:rPr lang="en-US" altLang="en-US" sz="2400" b="1" dirty="0"/>
              <a:t>     until</a:t>
            </a:r>
            <a:r>
              <a:rPr lang="en-US" altLang="en-US" sz="2400" dirty="0"/>
              <a:t> all examples classified correctly or stopping criterion satisfied </a:t>
            </a:r>
          </a:p>
          <a:p>
            <a:pPr marL="381000" indent="-381000">
              <a:buFont typeface="Wingdings" pitchFamily="2" charset="2"/>
              <a:buAutoNum type="arabicPeriod" startAt="3"/>
            </a:pPr>
            <a:r>
              <a:rPr lang="en-US" altLang="en-US" sz="2400" b="1" dirty="0"/>
              <a:t>return</a:t>
            </a:r>
            <a:r>
              <a:rPr lang="en-US" altLang="en-US" sz="2400" dirty="0"/>
              <a:t>(network)</a:t>
            </a:r>
          </a:p>
        </p:txBody>
      </p:sp>
      <p:sp>
        <p:nvSpPr>
          <p:cNvPr id="2" name="TextBox 1"/>
          <p:cNvSpPr txBox="1"/>
          <p:nvPr/>
        </p:nvSpPr>
        <p:spPr>
          <a:xfrm>
            <a:off x="508627" y="6064448"/>
            <a:ext cx="7218836" cy="400110"/>
          </a:xfrm>
          <a:prstGeom prst="rect">
            <a:avLst/>
          </a:prstGeom>
          <a:noFill/>
        </p:spPr>
        <p:txBody>
          <a:bodyPr wrap="none" rtlCol="0">
            <a:spAutoFit/>
          </a:bodyPr>
          <a:lstStyle/>
          <a:p>
            <a:r>
              <a:rPr lang="en-US" sz="2000" b="0" dirty="0"/>
              <a:t>Remark: We call </a:t>
            </a:r>
            <a:r>
              <a:rPr lang="en-US" sz="2000" b="0" dirty="0">
                <a:sym typeface="Symbol" panose="05050102010706020507" pitchFamily="18" charset="2"/>
              </a:rPr>
              <a:t></a:t>
            </a:r>
            <a:r>
              <a:rPr lang="en-US" sz="2000" b="0" baseline="-25000" dirty="0">
                <a:sym typeface="Symbol" panose="05050102010706020507" pitchFamily="18" charset="2"/>
              </a:rPr>
              <a:t>I</a:t>
            </a:r>
            <a:r>
              <a:rPr lang="en-US" sz="2000" b="0" dirty="0">
                <a:sym typeface="Symbol" panose="05050102010706020507" pitchFamily="18" charset="2"/>
              </a:rPr>
              <a:t> </a:t>
            </a:r>
            <a:r>
              <a:rPr lang="en-US" sz="2000" b="0" i="1" dirty="0">
                <a:sym typeface="Symbol" panose="05050102010706020507" pitchFamily="18" charset="2"/>
              </a:rPr>
              <a:t>associated error </a:t>
            </a:r>
            <a:r>
              <a:rPr lang="en-US" sz="2000" b="0" dirty="0">
                <a:sym typeface="Symbol" panose="05050102010706020507" pitchFamily="18" charset="2"/>
              </a:rPr>
              <a:t>of node I in the following. </a:t>
            </a:r>
            <a:endParaRPr lang="en-US" sz="2000" b="0" dirty="0"/>
          </a:p>
        </p:txBody>
      </p:sp>
    </p:spTree>
    <p:extLst>
      <p:ext uri="{BB962C8B-B14F-4D97-AF65-F5344CB8AC3E}">
        <p14:creationId xmlns:p14="http://schemas.microsoft.com/office/powerpoint/2010/main" val="34494665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22" name="Rectangle 2"/>
          <p:cNvSpPr>
            <a:spLocks noGrp="1" noChangeArrowheads="1"/>
          </p:cNvSpPr>
          <p:nvPr>
            <p:ph type="title"/>
          </p:nvPr>
        </p:nvSpPr>
        <p:spPr/>
        <p:txBody>
          <a:bodyPr/>
          <a:lstStyle/>
          <a:p>
            <a:r>
              <a:rPr lang="en-US" altLang="en-US"/>
              <a:t>Updating Weights in Neural Networks</a:t>
            </a:r>
          </a:p>
        </p:txBody>
      </p:sp>
      <p:sp>
        <p:nvSpPr>
          <p:cNvPr id="286723" name="Oval 3"/>
          <p:cNvSpPr>
            <a:spLocks noChangeArrowheads="1"/>
          </p:cNvSpPr>
          <p:nvPr/>
        </p:nvSpPr>
        <p:spPr bwMode="auto">
          <a:xfrm>
            <a:off x="228600" y="3848100"/>
            <a:ext cx="990600" cy="457200"/>
          </a:xfrm>
          <a:prstGeom prst="ellipse">
            <a:avLst/>
          </a:prstGeom>
          <a:solidFill>
            <a:schemeClr val="accent1"/>
          </a:solidFill>
          <a:ln w="15875" cap="sq">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b="1">
                <a:solidFill>
                  <a:srgbClr val="0000CC"/>
                </a:solidFill>
              </a:rPr>
              <a:t>a1</a:t>
            </a:r>
          </a:p>
        </p:txBody>
      </p:sp>
      <p:sp>
        <p:nvSpPr>
          <p:cNvPr id="286724" name="Oval 4"/>
          <p:cNvSpPr>
            <a:spLocks noChangeArrowheads="1"/>
          </p:cNvSpPr>
          <p:nvPr/>
        </p:nvSpPr>
        <p:spPr bwMode="auto">
          <a:xfrm>
            <a:off x="228600" y="5372100"/>
            <a:ext cx="990600" cy="533400"/>
          </a:xfrm>
          <a:prstGeom prst="ellipse">
            <a:avLst/>
          </a:prstGeom>
          <a:solidFill>
            <a:schemeClr val="accent1"/>
          </a:solidFill>
          <a:ln w="15875" cap="sq">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b="1">
                <a:solidFill>
                  <a:srgbClr val="0000CC"/>
                </a:solidFill>
              </a:rPr>
              <a:t>a2</a:t>
            </a:r>
          </a:p>
        </p:txBody>
      </p:sp>
      <p:sp>
        <p:nvSpPr>
          <p:cNvPr id="286725" name="Oval 5"/>
          <p:cNvSpPr>
            <a:spLocks noChangeArrowheads="1"/>
          </p:cNvSpPr>
          <p:nvPr/>
        </p:nvSpPr>
        <p:spPr bwMode="auto">
          <a:xfrm>
            <a:off x="2514600" y="3848100"/>
            <a:ext cx="990600" cy="533400"/>
          </a:xfrm>
          <a:prstGeom prst="ellipse">
            <a:avLst/>
          </a:prstGeom>
          <a:solidFill>
            <a:schemeClr val="accent1"/>
          </a:solidFill>
          <a:ln w="15875" cap="sq">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b="1">
                <a:solidFill>
                  <a:srgbClr val="0000CC"/>
                </a:solidFill>
              </a:rPr>
              <a:t>a3</a:t>
            </a:r>
          </a:p>
        </p:txBody>
      </p:sp>
      <p:sp>
        <p:nvSpPr>
          <p:cNvPr id="286726" name="Oval 6"/>
          <p:cNvSpPr>
            <a:spLocks noChangeArrowheads="1"/>
          </p:cNvSpPr>
          <p:nvPr/>
        </p:nvSpPr>
        <p:spPr bwMode="auto">
          <a:xfrm>
            <a:off x="2590800" y="5372100"/>
            <a:ext cx="990600" cy="533400"/>
          </a:xfrm>
          <a:prstGeom prst="ellipse">
            <a:avLst/>
          </a:prstGeom>
          <a:solidFill>
            <a:schemeClr val="accent1"/>
          </a:solidFill>
          <a:ln w="15875" cap="sq">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b="1">
                <a:solidFill>
                  <a:srgbClr val="0000CC"/>
                </a:solidFill>
              </a:rPr>
              <a:t>a4</a:t>
            </a:r>
          </a:p>
        </p:txBody>
      </p:sp>
      <p:sp>
        <p:nvSpPr>
          <p:cNvPr id="286727" name="Oval 7"/>
          <p:cNvSpPr>
            <a:spLocks noChangeArrowheads="1"/>
          </p:cNvSpPr>
          <p:nvPr/>
        </p:nvSpPr>
        <p:spPr bwMode="auto">
          <a:xfrm>
            <a:off x="3810000" y="4572000"/>
            <a:ext cx="990600" cy="533400"/>
          </a:xfrm>
          <a:prstGeom prst="ellipse">
            <a:avLst/>
          </a:prstGeom>
          <a:solidFill>
            <a:schemeClr val="accent1"/>
          </a:solidFill>
          <a:ln w="15875" cap="sq">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b="1">
                <a:solidFill>
                  <a:srgbClr val="0000CC"/>
                </a:solidFill>
              </a:rPr>
              <a:t>a5</a:t>
            </a:r>
          </a:p>
        </p:txBody>
      </p:sp>
      <p:sp>
        <p:nvSpPr>
          <p:cNvPr id="286728" name="Line 8"/>
          <p:cNvSpPr>
            <a:spLocks noChangeShapeType="1"/>
          </p:cNvSpPr>
          <p:nvPr/>
        </p:nvSpPr>
        <p:spPr bwMode="auto">
          <a:xfrm>
            <a:off x="1219200" y="4076700"/>
            <a:ext cx="1371600" cy="0"/>
          </a:xfrm>
          <a:prstGeom prst="line">
            <a:avLst/>
          </a:prstGeom>
          <a:noFill/>
          <a:ln w="15875" cap="sq">
            <a:solidFill>
              <a:schemeClr val="tx1"/>
            </a:solidFill>
            <a:round/>
            <a:headEnd type="none" w="sm" len="sm"/>
            <a:tailEnd type="arrow" w="sm"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6729" name="Line 9"/>
          <p:cNvSpPr>
            <a:spLocks noChangeShapeType="1"/>
          </p:cNvSpPr>
          <p:nvPr/>
        </p:nvSpPr>
        <p:spPr bwMode="auto">
          <a:xfrm>
            <a:off x="1219200" y="4076700"/>
            <a:ext cx="1371600" cy="1447800"/>
          </a:xfrm>
          <a:prstGeom prst="line">
            <a:avLst/>
          </a:prstGeom>
          <a:noFill/>
          <a:ln w="15875" cap="sq">
            <a:solidFill>
              <a:schemeClr val="tx1"/>
            </a:solidFill>
            <a:round/>
            <a:headEnd type="none" w="sm" len="sm"/>
            <a:tailEnd type="arrow" w="sm"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6730" name="Line 10"/>
          <p:cNvSpPr>
            <a:spLocks noChangeShapeType="1"/>
          </p:cNvSpPr>
          <p:nvPr/>
        </p:nvSpPr>
        <p:spPr bwMode="auto">
          <a:xfrm flipV="1">
            <a:off x="1219200" y="4076700"/>
            <a:ext cx="1371600" cy="1600200"/>
          </a:xfrm>
          <a:prstGeom prst="line">
            <a:avLst/>
          </a:prstGeom>
          <a:noFill/>
          <a:ln w="15875" cap="sq">
            <a:solidFill>
              <a:schemeClr val="tx1"/>
            </a:solidFill>
            <a:round/>
            <a:headEnd type="none" w="sm" len="sm"/>
            <a:tailEnd type="arrow" w="sm"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6731" name="Line 11"/>
          <p:cNvSpPr>
            <a:spLocks noChangeShapeType="1"/>
          </p:cNvSpPr>
          <p:nvPr/>
        </p:nvSpPr>
        <p:spPr bwMode="auto">
          <a:xfrm flipV="1">
            <a:off x="1219200" y="5524500"/>
            <a:ext cx="1371600" cy="152400"/>
          </a:xfrm>
          <a:prstGeom prst="line">
            <a:avLst/>
          </a:prstGeom>
          <a:noFill/>
          <a:ln w="15875" cap="sq">
            <a:solidFill>
              <a:schemeClr val="tx1"/>
            </a:solidFill>
            <a:round/>
            <a:headEnd type="none" w="sm" len="sm"/>
            <a:tailEnd type="arrow" w="sm"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6732" name="Line 12"/>
          <p:cNvSpPr>
            <a:spLocks noChangeShapeType="1"/>
          </p:cNvSpPr>
          <p:nvPr/>
        </p:nvSpPr>
        <p:spPr bwMode="auto">
          <a:xfrm>
            <a:off x="3429000" y="4152900"/>
            <a:ext cx="304800" cy="647700"/>
          </a:xfrm>
          <a:prstGeom prst="line">
            <a:avLst/>
          </a:prstGeom>
          <a:noFill/>
          <a:ln w="15875" cap="sq">
            <a:solidFill>
              <a:schemeClr val="tx1"/>
            </a:solidFill>
            <a:round/>
            <a:headEnd type="none" w="sm" len="sm"/>
            <a:tailEnd type="arrow" w="sm"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6733" name="Line 13"/>
          <p:cNvSpPr>
            <a:spLocks noChangeShapeType="1"/>
          </p:cNvSpPr>
          <p:nvPr/>
        </p:nvSpPr>
        <p:spPr bwMode="auto">
          <a:xfrm flipV="1">
            <a:off x="3505200" y="4800600"/>
            <a:ext cx="304800" cy="838200"/>
          </a:xfrm>
          <a:prstGeom prst="line">
            <a:avLst/>
          </a:prstGeom>
          <a:noFill/>
          <a:ln w="15875" cap="sq">
            <a:solidFill>
              <a:schemeClr val="tx1"/>
            </a:solidFill>
            <a:round/>
            <a:headEnd type="none" w="sm" len="sm"/>
            <a:tailEnd type="arrow" w="sm"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6734" name="Text Box 14"/>
          <p:cNvSpPr txBox="1">
            <a:spLocks noChangeArrowheads="1"/>
          </p:cNvSpPr>
          <p:nvPr/>
        </p:nvSpPr>
        <p:spPr bwMode="auto">
          <a:xfrm>
            <a:off x="1431925" y="3657600"/>
            <a:ext cx="5778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w13</a:t>
            </a:r>
          </a:p>
        </p:txBody>
      </p:sp>
      <p:sp>
        <p:nvSpPr>
          <p:cNvPr id="286735" name="Text Box 15"/>
          <p:cNvSpPr txBox="1">
            <a:spLocks noChangeArrowheads="1"/>
          </p:cNvSpPr>
          <p:nvPr/>
        </p:nvSpPr>
        <p:spPr bwMode="auto">
          <a:xfrm>
            <a:off x="2057400" y="4495800"/>
            <a:ext cx="5778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w23</a:t>
            </a:r>
          </a:p>
        </p:txBody>
      </p:sp>
      <p:sp>
        <p:nvSpPr>
          <p:cNvPr id="286736" name="Text Box 16"/>
          <p:cNvSpPr txBox="1">
            <a:spLocks noChangeArrowheads="1"/>
          </p:cNvSpPr>
          <p:nvPr/>
        </p:nvSpPr>
        <p:spPr bwMode="auto">
          <a:xfrm>
            <a:off x="1905000" y="4991100"/>
            <a:ext cx="5778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w14</a:t>
            </a:r>
          </a:p>
        </p:txBody>
      </p:sp>
      <p:sp>
        <p:nvSpPr>
          <p:cNvPr id="286737" name="Text Box 17"/>
          <p:cNvSpPr txBox="1">
            <a:spLocks noChangeArrowheads="1"/>
          </p:cNvSpPr>
          <p:nvPr/>
        </p:nvSpPr>
        <p:spPr bwMode="auto">
          <a:xfrm>
            <a:off x="1508125" y="5715000"/>
            <a:ext cx="5778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w24</a:t>
            </a:r>
          </a:p>
        </p:txBody>
      </p:sp>
      <p:sp>
        <p:nvSpPr>
          <p:cNvPr id="286738" name="Text Box 18"/>
          <p:cNvSpPr txBox="1">
            <a:spLocks noChangeArrowheads="1"/>
          </p:cNvSpPr>
          <p:nvPr/>
        </p:nvSpPr>
        <p:spPr bwMode="auto">
          <a:xfrm>
            <a:off x="3581400" y="5181600"/>
            <a:ext cx="5778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w45</a:t>
            </a:r>
          </a:p>
        </p:txBody>
      </p:sp>
      <p:sp>
        <p:nvSpPr>
          <p:cNvPr id="286739" name="Text Box 19"/>
          <p:cNvSpPr txBox="1">
            <a:spLocks noChangeArrowheads="1"/>
          </p:cNvSpPr>
          <p:nvPr/>
        </p:nvSpPr>
        <p:spPr bwMode="auto">
          <a:xfrm>
            <a:off x="3352800" y="4343400"/>
            <a:ext cx="5778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w35</a:t>
            </a:r>
          </a:p>
        </p:txBody>
      </p:sp>
      <p:sp>
        <p:nvSpPr>
          <p:cNvPr id="286749" name="Text Box 29"/>
          <p:cNvSpPr txBox="1">
            <a:spLocks noChangeArrowheads="1"/>
          </p:cNvSpPr>
          <p:nvPr/>
        </p:nvSpPr>
        <p:spPr bwMode="auto">
          <a:xfrm>
            <a:off x="533400" y="6172200"/>
            <a:ext cx="361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400" b="1">
                <a:solidFill>
                  <a:srgbClr val="FF00FF"/>
                </a:solidFill>
                <a:latin typeface="Verdana" pitchFamily="34" charset="0"/>
              </a:rPr>
              <a:t>Multi-layer Network</a:t>
            </a:r>
          </a:p>
        </p:txBody>
      </p:sp>
      <p:sp>
        <p:nvSpPr>
          <p:cNvPr id="286754" name="Text Box 34"/>
          <p:cNvSpPr txBox="1">
            <a:spLocks noChangeArrowheads="1"/>
          </p:cNvSpPr>
          <p:nvPr/>
        </p:nvSpPr>
        <p:spPr bwMode="auto">
          <a:xfrm>
            <a:off x="4724400" y="4625639"/>
            <a:ext cx="5207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b="1" dirty="0">
                <a:solidFill>
                  <a:srgbClr val="FF0000"/>
                </a:solidFill>
                <a:latin typeface="Symbol" pitchFamily="18" charset="2"/>
              </a:rPr>
              <a:t>D</a:t>
            </a:r>
            <a:r>
              <a:rPr lang="en-US" altLang="en-US" sz="2000" b="1" dirty="0">
                <a:solidFill>
                  <a:srgbClr val="FF0000"/>
                </a:solidFill>
                <a:latin typeface="Verdana" pitchFamily="34" charset="0"/>
              </a:rPr>
              <a:t>5</a:t>
            </a:r>
          </a:p>
        </p:txBody>
      </p:sp>
      <p:sp>
        <p:nvSpPr>
          <p:cNvPr id="286755" name="Text Box 35"/>
          <p:cNvSpPr txBox="1">
            <a:spLocks noChangeArrowheads="1"/>
          </p:cNvSpPr>
          <p:nvPr/>
        </p:nvSpPr>
        <p:spPr bwMode="auto">
          <a:xfrm>
            <a:off x="3397250" y="3810000"/>
            <a:ext cx="5207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b="1" dirty="0">
                <a:solidFill>
                  <a:srgbClr val="FF0000"/>
                </a:solidFill>
                <a:latin typeface="Symbol" pitchFamily="18" charset="2"/>
              </a:rPr>
              <a:t>D</a:t>
            </a:r>
            <a:r>
              <a:rPr lang="en-US" altLang="en-US" sz="2000" b="1" dirty="0">
                <a:solidFill>
                  <a:srgbClr val="FF0000"/>
                </a:solidFill>
                <a:latin typeface="Verdana" pitchFamily="34" charset="0"/>
              </a:rPr>
              <a:t>3</a:t>
            </a:r>
          </a:p>
        </p:txBody>
      </p:sp>
      <p:sp>
        <p:nvSpPr>
          <p:cNvPr id="286758" name="Text Box 38"/>
          <p:cNvSpPr txBox="1">
            <a:spLocks noChangeArrowheads="1"/>
          </p:cNvSpPr>
          <p:nvPr/>
        </p:nvSpPr>
        <p:spPr bwMode="auto">
          <a:xfrm>
            <a:off x="3505200" y="5508625"/>
            <a:ext cx="5207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b="1" dirty="0">
                <a:solidFill>
                  <a:srgbClr val="FF0000"/>
                </a:solidFill>
                <a:latin typeface="Symbol" pitchFamily="18" charset="2"/>
              </a:rPr>
              <a:t>D</a:t>
            </a:r>
            <a:r>
              <a:rPr lang="en-US" altLang="en-US" sz="2000" b="1" dirty="0">
                <a:solidFill>
                  <a:srgbClr val="FF0000"/>
                </a:solidFill>
                <a:latin typeface="Verdana" pitchFamily="34" charset="0"/>
              </a:rPr>
              <a:t>4</a:t>
            </a:r>
          </a:p>
        </p:txBody>
      </p:sp>
      <p:sp>
        <p:nvSpPr>
          <p:cNvPr id="286759" name="Text Box 39"/>
          <p:cNvSpPr txBox="1">
            <a:spLocks noChangeArrowheads="1"/>
          </p:cNvSpPr>
          <p:nvPr/>
        </p:nvSpPr>
        <p:spPr bwMode="auto">
          <a:xfrm>
            <a:off x="381000" y="1219200"/>
            <a:ext cx="8355013"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3200" dirty="0" err="1">
                <a:latin typeface="Arial Narrow" pitchFamily="34" charset="0"/>
              </a:rPr>
              <a:t>w</a:t>
            </a:r>
            <a:r>
              <a:rPr lang="en-US" altLang="en-US" sz="3200" baseline="-25000" dirty="0" err="1">
                <a:latin typeface="Arial Narrow" pitchFamily="34" charset="0"/>
              </a:rPr>
              <a:t>ij</a:t>
            </a:r>
            <a:r>
              <a:rPr lang="en-US" altLang="en-US" sz="3200" dirty="0">
                <a:latin typeface="Arial Narrow" pitchFamily="34" charset="0"/>
              </a:rPr>
              <a:t>:= </a:t>
            </a:r>
            <a:r>
              <a:rPr lang="en-US" altLang="en-US" sz="3200" dirty="0" err="1">
                <a:latin typeface="Arial Narrow" pitchFamily="34" charset="0"/>
              </a:rPr>
              <a:t>Old_w</a:t>
            </a:r>
            <a:r>
              <a:rPr lang="en-US" altLang="en-US" sz="3200" baseline="-25000" dirty="0" err="1">
                <a:latin typeface="Arial Narrow" pitchFamily="34" charset="0"/>
              </a:rPr>
              <a:t>ij</a:t>
            </a:r>
            <a:r>
              <a:rPr lang="en-US" altLang="en-US" sz="3200" dirty="0">
                <a:latin typeface="Arial Narrow" pitchFamily="34" charset="0"/>
              </a:rPr>
              <a:t> + </a:t>
            </a:r>
            <a:r>
              <a:rPr lang="en-US" altLang="en-US" sz="3200" b="1" dirty="0">
                <a:solidFill>
                  <a:schemeClr val="accent2"/>
                </a:solidFill>
                <a:latin typeface="Symbol" pitchFamily="18" charset="2"/>
              </a:rPr>
              <a:t>a</a:t>
            </a:r>
            <a:r>
              <a:rPr lang="en-US" altLang="en-US" sz="3200" dirty="0">
                <a:latin typeface="Symbol" pitchFamily="18" charset="2"/>
              </a:rPr>
              <a:t>*</a:t>
            </a:r>
            <a:r>
              <a:rPr lang="en-US" altLang="en-US" sz="3200" b="1" dirty="0" err="1">
                <a:solidFill>
                  <a:srgbClr val="0000CC"/>
                </a:solidFill>
                <a:latin typeface="Arial Narrow" pitchFamily="34" charset="0"/>
              </a:rPr>
              <a:t>input_activation</a:t>
            </a:r>
            <a:r>
              <a:rPr lang="en-US" altLang="en-US" sz="3200" b="1" baseline="-25000" dirty="0" err="1">
                <a:solidFill>
                  <a:srgbClr val="0000CC"/>
                </a:solidFill>
                <a:latin typeface="Arial Narrow" pitchFamily="34" charset="0"/>
              </a:rPr>
              <a:t>i</a:t>
            </a:r>
            <a:r>
              <a:rPr lang="en-US" altLang="en-US" sz="3200" dirty="0">
                <a:latin typeface="Symbol" pitchFamily="18" charset="2"/>
              </a:rPr>
              <a:t>*</a:t>
            </a:r>
            <a:r>
              <a:rPr lang="en-US" altLang="en-US" sz="3200" b="1" dirty="0" err="1">
                <a:solidFill>
                  <a:srgbClr val="FF0000"/>
                </a:solidFill>
                <a:latin typeface="Arial Narrow" pitchFamily="34" charset="0"/>
              </a:rPr>
              <a:t>associated_error</a:t>
            </a:r>
            <a:r>
              <a:rPr lang="en-US" altLang="en-US" sz="3200" b="1" baseline="-25000" dirty="0" err="1">
                <a:solidFill>
                  <a:srgbClr val="FF0000"/>
                </a:solidFill>
                <a:latin typeface="Arial Narrow" pitchFamily="34" charset="0"/>
              </a:rPr>
              <a:t>j</a:t>
            </a:r>
            <a:endParaRPr lang="en-US" altLang="en-US" sz="3200" b="1" baseline="-25000" dirty="0">
              <a:solidFill>
                <a:srgbClr val="FF0000"/>
              </a:solidFill>
              <a:latin typeface="Arial Narrow" pitchFamily="34" charset="0"/>
            </a:endParaRPr>
          </a:p>
        </p:txBody>
      </p:sp>
      <p:sp>
        <p:nvSpPr>
          <p:cNvPr id="286760" name="Text Box 40"/>
          <p:cNvSpPr txBox="1">
            <a:spLocks noChangeArrowheads="1"/>
          </p:cNvSpPr>
          <p:nvPr/>
        </p:nvSpPr>
        <p:spPr bwMode="auto">
          <a:xfrm>
            <a:off x="441325" y="4305300"/>
            <a:ext cx="38343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dirty="0"/>
              <a:t>x1</a:t>
            </a:r>
          </a:p>
        </p:txBody>
      </p:sp>
      <p:sp>
        <p:nvSpPr>
          <p:cNvPr id="286761" name="Text Box 41"/>
          <p:cNvSpPr txBox="1">
            <a:spLocks noChangeArrowheads="1"/>
          </p:cNvSpPr>
          <p:nvPr/>
        </p:nvSpPr>
        <p:spPr bwMode="auto">
          <a:xfrm>
            <a:off x="457200" y="5867400"/>
            <a:ext cx="38343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dirty="0"/>
              <a:t>x2</a:t>
            </a:r>
          </a:p>
        </p:txBody>
      </p:sp>
      <p:sp>
        <p:nvSpPr>
          <p:cNvPr id="286764" name="Text Box 44"/>
          <p:cNvSpPr txBox="1">
            <a:spLocks noChangeArrowheads="1"/>
          </p:cNvSpPr>
          <p:nvPr/>
        </p:nvSpPr>
        <p:spPr bwMode="auto">
          <a:xfrm>
            <a:off x="-76200" y="1778734"/>
            <a:ext cx="9067800" cy="16619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57200" indent="-457200">
              <a:defRPr kumimoji="1" sz="2400">
                <a:solidFill>
                  <a:schemeClr val="tx1"/>
                </a:solidFill>
                <a:latin typeface="Times New Roman" pitchFamily="18" charset="0"/>
              </a:defRPr>
            </a:lvl1pPr>
            <a:lvl2pPr marL="914400" indent="-457200">
              <a:defRPr kumimoji="1" sz="2400">
                <a:solidFill>
                  <a:schemeClr val="tx1"/>
                </a:solidFill>
                <a:latin typeface="Times New Roman" pitchFamily="18" charset="0"/>
              </a:defRPr>
            </a:lvl2pPr>
            <a:lvl3pPr marL="1371600" indent="-457200">
              <a:defRPr kumimoji="1" sz="2400">
                <a:solidFill>
                  <a:schemeClr val="tx1"/>
                </a:solidFill>
                <a:latin typeface="Times New Roman" pitchFamily="18" charset="0"/>
              </a:defRPr>
            </a:lvl3pPr>
            <a:lvl4pPr marL="1828800" indent="-457200">
              <a:defRPr kumimoji="1" sz="2400">
                <a:solidFill>
                  <a:schemeClr val="tx1"/>
                </a:solidFill>
                <a:latin typeface="Times New Roman" pitchFamily="18" charset="0"/>
              </a:defRPr>
            </a:lvl4pPr>
            <a:lvl5pPr marL="2286000" indent="-457200">
              <a:defRPr kumimoji="1" sz="2400">
                <a:solidFill>
                  <a:schemeClr val="tx1"/>
                </a:solidFill>
                <a:latin typeface="Times New Roman" pitchFamily="18" charset="0"/>
              </a:defRPr>
            </a:lvl5pPr>
            <a:lvl6pPr marL="2743200" indent="-457200" eaLnBrk="0" fontAlgn="base" hangingPunct="0">
              <a:spcBef>
                <a:spcPct val="0"/>
              </a:spcBef>
              <a:spcAft>
                <a:spcPct val="0"/>
              </a:spcAft>
              <a:defRPr kumimoji="1" sz="2400">
                <a:solidFill>
                  <a:schemeClr val="tx1"/>
                </a:solidFill>
                <a:latin typeface="Times New Roman" pitchFamily="18" charset="0"/>
              </a:defRPr>
            </a:lvl6pPr>
            <a:lvl7pPr marL="3200400" indent="-457200" eaLnBrk="0" fontAlgn="base" hangingPunct="0">
              <a:spcBef>
                <a:spcPct val="0"/>
              </a:spcBef>
              <a:spcAft>
                <a:spcPct val="0"/>
              </a:spcAft>
              <a:defRPr kumimoji="1" sz="2400">
                <a:solidFill>
                  <a:schemeClr val="tx1"/>
                </a:solidFill>
                <a:latin typeface="Times New Roman" pitchFamily="18" charset="0"/>
              </a:defRPr>
            </a:lvl7pPr>
            <a:lvl8pPr marL="3657600" indent="-457200" eaLnBrk="0" fontAlgn="base" hangingPunct="0">
              <a:spcBef>
                <a:spcPct val="0"/>
              </a:spcBef>
              <a:spcAft>
                <a:spcPct val="0"/>
              </a:spcAft>
              <a:defRPr kumimoji="1" sz="2400">
                <a:solidFill>
                  <a:schemeClr val="tx1"/>
                </a:solidFill>
                <a:latin typeface="Times New Roman" pitchFamily="18" charset="0"/>
              </a:defRPr>
            </a:lvl8pPr>
            <a:lvl9pPr marL="4114800" indent="-457200" eaLnBrk="0" fontAlgn="base" hangingPunct="0">
              <a:spcBef>
                <a:spcPct val="0"/>
              </a:spcBef>
              <a:spcAft>
                <a:spcPct val="0"/>
              </a:spcAft>
              <a:defRPr kumimoji="1" sz="2400">
                <a:solidFill>
                  <a:schemeClr val="tx1"/>
                </a:solidFill>
                <a:latin typeface="Times New Roman" pitchFamily="18" charset="0"/>
              </a:defRPr>
            </a:lvl9pPr>
          </a:lstStyle>
          <a:p>
            <a:r>
              <a:rPr lang="en-US" altLang="en-US" sz="2000" b="1" dirty="0">
                <a:solidFill>
                  <a:schemeClr val="tx2"/>
                </a:solidFill>
              </a:rPr>
              <a:t>       </a:t>
            </a:r>
            <a:r>
              <a:rPr lang="en-US" altLang="en-US" sz="2200" b="0" dirty="0"/>
              <a:t>with </a:t>
            </a:r>
            <a:r>
              <a:rPr lang="en-US" altLang="en-US" sz="2200" b="0" dirty="0">
                <a:sym typeface="Symbol" panose="05050102010706020507" pitchFamily="18" charset="2"/>
              </a:rPr>
              <a:t> being the learning rate.</a:t>
            </a:r>
          </a:p>
          <a:p>
            <a:r>
              <a:rPr lang="en-US" altLang="en-US" sz="2000" b="0" dirty="0"/>
              <a:t> </a:t>
            </a:r>
          </a:p>
          <a:p>
            <a:r>
              <a:rPr lang="en-US" altLang="en-US" sz="2000" dirty="0">
                <a:solidFill>
                  <a:schemeClr val="tx2"/>
                </a:solidFill>
              </a:rPr>
              <a:t>       </a:t>
            </a:r>
            <a:r>
              <a:rPr lang="en-US" altLang="en-US" sz="2000" b="1" dirty="0">
                <a:solidFill>
                  <a:schemeClr val="tx2"/>
                </a:solidFill>
              </a:rPr>
              <a:t>Multi-layer Network</a:t>
            </a:r>
            <a:r>
              <a:rPr lang="en-US" altLang="en-US" sz="2000" dirty="0"/>
              <a:t>:    </a:t>
            </a:r>
            <a:r>
              <a:rPr lang="en-US" altLang="en-US" sz="2000" dirty="0" err="1"/>
              <a:t>Associated_Error-node_i</a:t>
            </a:r>
            <a:r>
              <a:rPr lang="en-US" altLang="en-US" sz="2000" dirty="0"/>
              <a:t>= </a:t>
            </a:r>
            <a:r>
              <a:rPr lang="en-US" altLang="en-US" sz="2000" dirty="0">
                <a:sym typeface="Symbol" panose="05050102010706020507" pitchFamily="18" charset="2"/>
              </a:rPr>
              <a:t></a:t>
            </a:r>
            <a:r>
              <a:rPr lang="en-US" altLang="en-US" sz="2000" baseline="-25000" dirty="0" err="1">
                <a:sym typeface="Symbol" panose="05050102010706020507" pitchFamily="18" charset="2"/>
              </a:rPr>
              <a:t>i</a:t>
            </a:r>
            <a:r>
              <a:rPr lang="en-US" altLang="en-US" sz="2000" dirty="0">
                <a:sym typeface="Symbol" panose="05050102010706020507" pitchFamily="18" charset="2"/>
              </a:rPr>
              <a:t>=</a:t>
            </a:r>
            <a:endParaRPr lang="en-US" altLang="en-US" sz="2000" dirty="0"/>
          </a:p>
          <a:p>
            <a:pPr lvl="1">
              <a:buFontTx/>
              <a:buAutoNum type="arabicPeriod"/>
            </a:pPr>
            <a:r>
              <a:rPr lang="en-US" altLang="en-US" sz="2000" dirty="0"/>
              <a:t>Output Node i: g’(</a:t>
            </a:r>
            <a:r>
              <a:rPr lang="en-US" altLang="en-US" sz="2000" dirty="0" err="1"/>
              <a:t>z</a:t>
            </a:r>
            <a:r>
              <a:rPr lang="en-US" altLang="en-US" sz="2000" baseline="-25000" dirty="0" err="1"/>
              <a:t>i</a:t>
            </a:r>
            <a:r>
              <a:rPr lang="en-US" altLang="en-US" sz="2000" dirty="0"/>
              <a:t>)*(T-O)   </a:t>
            </a:r>
          </a:p>
          <a:p>
            <a:pPr lvl="1">
              <a:buFontTx/>
              <a:buAutoNum type="arabicPeriod"/>
            </a:pPr>
            <a:r>
              <a:rPr lang="en-US" altLang="en-US" sz="2000" dirty="0"/>
              <a:t>Intermediate Node </a:t>
            </a:r>
            <a:r>
              <a:rPr lang="en-US" altLang="en-US" sz="2000" dirty="0" err="1"/>
              <a:t>i</a:t>
            </a:r>
            <a:r>
              <a:rPr lang="en-US" altLang="en-US" sz="2000" dirty="0"/>
              <a:t> connected to j:   g’(</a:t>
            </a:r>
            <a:r>
              <a:rPr lang="en-US" altLang="en-US" sz="2000" dirty="0" err="1"/>
              <a:t>z</a:t>
            </a:r>
            <a:r>
              <a:rPr lang="en-US" altLang="en-US" sz="2000" baseline="-25000" dirty="0" err="1"/>
              <a:t>i</a:t>
            </a:r>
            <a:r>
              <a:rPr lang="en-US" altLang="en-US" sz="2000" dirty="0"/>
              <a:t>)*</a:t>
            </a:r>
            <a:r>
              <a:rPr lang="en-US" altLang="en-US" sz="2000" dirty="0" err="1"/>
              <a:t>w</a:t>
            </a:r>
            <a:r>
              <a:rPr lang="en-US" altLang="en-US" sz="2000" baseline="-25000" dirty="0" err="1"/>
              <a:t>ij</a:t>
            </a:r>
            <a:r>
              <a:rPr lang="en-US" altLang="en-US" sz="2000" dirty="0"/>
              <a:t>*</a:t>
            </a:r>
            <a:r>
              <a:rPr lang="en-US" altLang="en-US" sz="2000" dirty="0" err="1"/>
              <a:t>associated_error_node_j</a:t>
            </a:r>
            <a:endParaRPr lang="en-US" altLang="en-US" sz="2000" baseline="-25000" dirty="0"/>
          </a:p>
        </p:txBody>
      </p:sp>
      <p:sp>
        <p:nvSpPr>
          <p:cNvPr id="2" name="TextBox 1"/>
          <p:cNvSpPr txBox="1"/>
          <p:nvPr/>
        </p:nvSpPr>
        <p:spPr>
          <a:xfrm flipH="1">
            <a:off x="7162800" y="4086225"/>
            <a:ext cx="1249681" cy="369332"/>
          </a:xfrm>
          <a:prstGeom prst="rect">
            <a:avLst/>
          </a:prstGeom>
          <a:noFill/>
        </p:spPr>
        <p:txBody>
          <a:bodyPr wrap="square" rtlCol="0">
            <a:spAutoFit/>
          </a:bodyPr>
          <a:lstStyle/>
          <a:p>
            <a:r>
              <a:rPr lang="en-US" sz="1800" dirty="0"/>
              <a:t>Node </a:t>
            </a:r>
            <a:r>
              <a:rPr lang="en-US" sz="1800" dirty="0" err="1"/>
              <a:t>i</a:t>
            </a:r>
            <a:endParaRPr lang="en-US" sz="1800" dirty="0"/>
          </a:p>
        </p:txBody>
      </p:sp>
      <p:sp>
        <p:nvSpPr>
          <p:cNvPr id="29" name="TextBox 28"/>
          <p:cNvSpPr txBox="1"/>
          <p:nvPr/>
        </p:nvSpPr>
        <p:spPr>
          <a:xfrm flipH="1">
            <a:off x="7239000" y="5331023"/>
            <a:ext cx="1249681" cy="369332"/>
          </a:xfrm>
          <a:prstGeom prst="rect">
            <a:avLst/>
          </a:prstGeom>
          <a:noFill/>
        </p:spPr>
        <p:txBody>
          <a:bodyPr wrap="square" rtlCol="0">
            <a:spAutoFit/>
          </a:bodyPr>
          <a:lstStyle/>
          <a:p>
            <a:r>
              <a:rPr lang="en-US" sz="1800" dirty="0"/>
              <a:t>Node j</a:t>
            </a:r>
          </a:p>
        </p:txBody>
      </p:sp>
      <p:cxnSp>
        <p:nvCxnSpPr>
          <p:cNvPr id="4" name="Straight Arrow Connector 3"/>
          <p:cNvCxnSpPr/>
          <p:nvPr/>
        </p:nvCxnSpPr>
        <p:spPr bwMode="auto">
          <a:xfrm>
            <a:off x="7543800" y="4343400"/>
            <a:ext cx="0" cy="1014413"/>
          </a:xfrm>
          <a:prstGeom prst="straightConnector1">
            <a:avLst/>
          </a:prstGeom>
          <a:solidFill>
            <a:schemeClr val="accent1"/>
          </a:solidFill>
          <a:ln w="12700" cap="flat" cmpd="sng" algn="ctr">
            <a:solidFill>
              <a:schemeClr val="tx1"/>
            </a:solidFill>
            <a:prstDash val="solid"/>
            <a:round/>
            <a:headEnd type="none" w="med" len="med"/>
            <a:tailEnd type="triangle"/>
          </a:ln>
          <a:effectLst/>
        </p:spPr>
      </p:cxnSp>
      <p:sp>
        <p:nvSpPr>
          <p:cNvPr id="5" name="TextBox 4">
            <a:extLst>
              <a:ext uri="{FF2B5EF4-FFF2-40B4-BE49-F238E27FC236}">
                <a16:creationId xmlns:a16="http://schemas.microsoft.com/office/drawing/2014/main" id="{36B4BE87-F536-6125-CD73-FFE2EC132C54}"/>
              </a:ext>
            </a:extLst>
          </p:cNvPr>
          <p:cNvSpPr txBox="1"/>
          <p:nvPr/>
        </p:nvSpPr>
        <p:spPr>
          <a:xfrm>
            <a:off x="5715000" y="5867400"/>
            <a:ext cx="4608576" cy="307777"/>
          </a:xfrm>
          <a:prstGeom prst="rect">
            <a:avLst/>
          </a:prstGeom>
          <a:noFill/>
        </p:spPr>
        <p:txBody>
          <a:bodyPr wrap="square">
            <a:spAutoFit/>
          </a:bodyPr>
          <a:lstStyle/>
          <a:p>
            <a:r>
              <a:rPr lang="en-US" dirty="0">
                <a:hlinkClick r:id="rId2"/>
              </a:rPr>
              <a:t>Gradient - Wikipedia</a:t>
            </a:r>
            <a:endParaRPr lang="en-US" dirty="0"/>
          </a:p>
        </p:txBody>
      </p:sp>
    </p:spTree>
    <p:extLst>
      <p:ext uri="{BB962C8B-B14F-4D97-AF65-F5344CB8AC3E}">
        <p14:creationId xmlns:p14="http://schemas.microsoft.com/office/powerpoint/2010/main" val="23968987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9554" name="Rectangle 1026"/>
          <p:cNvSpPr>
            <a:spLocks noGrp="1" noChangeArrowheads="1"/>
          </p:cNvSpPr>
          <p:nvPr>
            <p:ph type="title"/>
          </p:nvPr>
        </p:nvSpPr>
        <p:spPr/>
        <p:txBody>
          <a:bodyPr/>
          <a:lstStyle/>
          <a:p>
            <a:r>
              <a:rPr lang="en-US" altLang="en-US" dirty="0"/>
              <a:t>Weight Update Example</a:t>
            </a:r>
          </a:p>
        </p:txBody>
      </p:sp>
      <p:sp>
        <p:nvSpPr>
          <p:cNvPr id="279556" name="Oval 1028"/>
          <p:cNvSpPr>
            <a:spLocks noChangeArrowheads="1"/>
          </p:cNvSpPr>
          <p:nvPr/>
        </p:nvSpPr>
        <p:spPr bwMode="auto">
          <a:xfrm>
            <a:off x="762000" y="1676400"/>
            <a:ext cx="990600" cy="457200"/>
          </a:xfrm>
          <a:prstGeom prst="ellipse">
            <a:avLst/>
          </a:prstGeom>
          <a:solidFill>
            <a:schemeClr val="accent1"/>
          </a:solidFill>
          <a:ln w="15875" cap="sq">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dirty="0"/>
              <a:t>x1</a:t>
            </a:r>
          </a:p>
        </p:txBody>
      </p:sp>
      <p:sp>
        <p:nvSpPr>
          <p:cNvPr id="279557" name="Oval 1029"/>
          <p:cNvSpPr>
            <a:spLocks noChangeArrowheads="1"/>
          </p:cNvSpPr>
          <p:nvPr/>
        </p:nvSpPr>
        <p:spPr bwMode="auto">
          <a:xfrm>
            <a:off x="800100" y="3290888"/>
            <a:ext cx="990600" cy="533400"/>
          </a:xfrm>
          <a:prstGeom prst="ellipse">
            <a:avLst/>
          </a:prstGeom>
          <a:solidFill>
            <a:schemeClr val="accent1"/>
          </a:solidFill>
          <a:ln w="15875" cap="sq">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dirty="0"/>
              <a:t>x2</a:t>
            </a:r>
          </a:p>
        </p:txBody>
      </p:sp>
      <p:sp>
        <p:nvSpPr>
          <p:cNvPr id="279558" name="Oval 1030"/>
          <p:cNvSpPr>
            <a:spLocks noChangeArrowheads="1"/>
          </p:cNvSpPr>
          <p:nvPr/>
        </p:nvSpPr>
        <p:spPr bwMode="auto">
          <a:xfrm>
            <a:off x="3048000" y="1676400"/>
            <a:ext cx="990600" cy="533400"/>
          </a:xfrm>
          <a:prstGeom prst="ellipse">
            <a:avLst/>
          </a:prstGeom>
          <a:solidFill>
            <a:schemeClr val="accent1"/>
          </a:solidFill>
          <a:ln w="15875" cap="sq">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t>a3</a:t>
            </a:r>
          </a:p>
        </p:txBody>
      </p:sp>
      <p:sp>
        <p:nvSpPr>
          <p:cNvPr id="279559" name="Oval 1031"/>
          <p:cNvSpPr>
            <a:spLocks noChangeArrowheads="1"/>
          </p:cNvSpPr>
          <p:nvPr/>
        </p:nvSpPr>
        <p:spPr bwMode="auto">
          <a:xfrm>
            <a:off x="3124200" y="3200400"/>
            <a:ext cx="990600" cy="533400"/>
          </a:xfrm>
          <a:prstGeom prst="ellipse">
            <a:avLst/>
          </a:prstGeom>
          <a:solidFill>
            <a:schemeClr val="accent1"/>
          </a:solidFill>
          <a:ln w="15875" cap="sq">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t>a4</a:t>
            </a:r>
          </a:p>
        </p:txBody>
      </p:sp>
      <p:sp>
        <p:nvSpPr>
          <p:cNvPr id="279567" name="Oval 1039"/>
          <p:cNvSpPr>
            <a:spLocks noChangeArrowheads="1"/>
          </p:cNvSpPr>
          <p:nvPr/>
        </p:nvSpPr>
        <p:spPr bwMode="auto">
          <a:xfrm>
            <a:off x="5410200" y="2438400"/>
            <a:ext cx="990600" cy="533400"/>
          </a:xfrm>
          <a:prstGeom prst="ellipse">
            <a:avLst/>
          </a:prstGeom>
          <a:solidFill>
            <a:schemeClr val="accent1"/>
          </a:solidFill>
          <a:ln w="15875" cap="sq">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t>a5</a:t>
            </a:r>
          </a:p>
        </p:txBody>
      </p:sp>
      <p:sp>
        <p:nvSpPr>
          <p:cNvPr id="279568" name="Line 1040"/>
          <p:cNvSpPr>
            <a:spLocks noChangeShapeType="1"/>
          </p:cNvSpPr>
          <p:nvPr/>
        </p:nvSpPr>
        <p:spPr bwMode="auto">
          <a:xfrm>
            <a:off x="1752600" y="1905000"/>
            <a:ext cx="1371600" cy="0"/>
          </a:xfrm>
          <a:prstGeom prst="line">
            <a:avLst/>
          </a:prstGeom>
          <a:noFill/>
          <a:ln w="15875" cap="sq">
            <a:solidFill>
              <a:schemeClr val="tx1"/>
            </a:solidFill>
            <a:round/>
            <a:headEnd type="none" w="sm" len="sm"/>
            <a:tailEnd type="arrow" w="sm"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9569" name="Line 1041"/>
          <p:cNvSpPr>
            <a:spLocks noChangeShapeType="1"/>
          </p:cNvSpPr>
          <p:nvPr/>
        </p:nvSpPr>
        <p:spPr bwMode="auto">
          <a:xfrm>
            <a:off x="1752600" y="1905000"/>
            <a:ext cx="1371600" cy="1447800"/>
          </a:xfrm>
          <a:prstGeom prst="line">
            <a:avLst/>
          </a:prstGeom>
          <a:noFill/>
          <a:ln w="15875" cap="sq">
            <a:solidFill>
              <a:schemeClr val="tx1"/>
            </a:solidFill>
            <a:round/>
            <a:headEnd type="none" w="sm" len="sm"/>
            <a:tailEnd type="arrow" w="sm"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9570" name="Line 1042"/>
          <p:cNvSpPr>
            <a:spLocks noChangeShapeType="1"/>
          </p:cNvSpPr>
          <p:nvPr/>
        </p:nvSpPr>
        <p:spPr bwMode="auto">
          <a:xfrm flipV="1">
            <a:off x="1752600" y="1905000"/>
            <a:ext cx="1371600" cy="1600200"/>
          </a:xfrm>
          <a:prstGeom prst="line">
            <a:avLst/>
          </a:prstGeom>
          <a:noFill/>
          <a:ln w="15875" cap="sq">
            <a:solidFill>
              <a:schemeClr val="tx1"/>
            </a:solidFill>
            <a:round/>
            <a:headEnd type="none" w="sm" len="sm"/>
            <a:tailEnd type="arrow" w="sm"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9571" name="Line 1043"/>
          <p:cNvSpPr>
            <a:spLocks noChangeShapeType="1"/>
          </p:cNvSpPr>
          <p:nvPr/>
        </p:nvSpPr>
        <p:spPr bwMode="auto">
          <a:xfrm flipV="1">
            <a:off x="1752600" y="3352800"/>
            <a:ext cx="1371600" cy="152400"/>
          </a:xfrm>
          <a:prstGeom prst="line">
            <a:avLst/>
          </a:prstGeom>
          <a:noFill/>
          <a:ln w="15875" cap="sq">
            <a:solidFill>
              <a:schemeClr val="tx1"/>
            </a:solidFill>
            <a:round/>
            <a:headEnd type="none" w="sm" len="sm"/>
            <a:tailEnd type="arrow" w="sm"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9572" name="Line 1044"/>
          <p:cNvSpPr>
            <a:spLocks noChangeShapeType="1"/>
          </p:cNvSpPr>
          <p:nvPr/>
        </p:nvSpPr>
        <p:spPr bwMode="auto">
          <a:xfrm>
            <a:off x="3962400" y="1981200"/>
            <a:ext cx="1447800" cy="685800"/>
          </a:xfrm>
          <a:prstGeom prst="line">
            <a:avLst/>
          </a:prstGeom>
          <a:noFill/>
          <a:ln w="15875" cap="sq">
            <a:solidFill>
              <a:schemeClr val="tx1"/>
            </a:solidFill>
            <a:round/>
            <a:headEnd type="none" w="sm" len="sm"/>
            <a:tailEnd type="arrow" w="sm"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9573" name="Line 1045"/>
          <p:cNvSpPr>
            <a:spLocks noChangeShapeType="1"/>
          </p:cNvSpPr>
          <p:nvPr/>
        </p:nvSpPr>
        <p:spPr bwMode="auto">
          <a:xfrm flipV="1">
            <a:off x="4038600" y="2667000"/>
            <a:ext cx="1371600" cy="762000"/>
          </a:xfrm>
          <a:prstGeom prst="line">
            <a:avLst/>
          </a:prstGeom>
          <a:noFill/>
          <a:ln w="15875" cap="sq">
            <a:solidFill>
              <a:schemeClr val="tx1"/>
            </a:solidFill>
            <a:round/>
            <a:headEnd type="none" w="sm" len="sm"/>
            <a:tailEnd type="arrow" w="sm"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9574" name="Text Box 1046"/>
          <p:cNvSpPr txBox="1">
            <a:spLocks noChangeArrowheads="1"/>
          </p:cNvSpPr>
          <p:nvPr/>
        </p:nvSpPr>
        <p:spPr bwMode="auto">
          <a:xfrm>
            <a:off x="1965325" y="1485900"/>
            <a:ext cx="5778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w13</a:t>
            </a:r>
          </a:p>
        </p:txBody>
      </p:sp>
      <p:sp>
        <p:nvSpPr>
          <p:cNvPr id="279575" name="Text Box 1047"/>
          <p:cNvSpPr txBox="1">
            <a:spLocks noChangeArrowheads="1"/>
          </p:cNvSpPr>
          <p:nvPr/>
        </p:nvSpPr>
        <p:spPr bwMode="auto">
          <a:xfrm>
            <a:off x="2651125" y="2324100"/>
            <a:ext cx="5778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w23</a:t>
            </a:r>
          </a:p>
        </p:txBody>
      </p:sp>
      <p:sp>
        <p:nvSpPr>
          <p:cNvPr id="279576" name="Text Box 1048"/>
          <p:cNvSpPr txBox="1">
            <a:spLocks noChangeArrowheads="1"/>
          </p:cNvSpPr>
          <p:nvPr/>
        </p:nvSpPr>
        <p:spPr bwMode="auto">
          <a:xfrm>
            <a:off x="2438400" y="2819400"/>
            <a:ext cx="5778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w14</a:t>
            </a:r>
          </a:p>
        </p:txBody>
      </p:sp>
      <p:sp>
        <p:nvSpPr>
          <p:cNvPr id="279577" name="Text Box 1049"/>
          <p:cNvSpPr txBox="1">
            <a:spLocks noChangeArrowheads="1"/>
          </p:cNvSpPr>
          <p:nvPr/>
        </p:nvSpPr>
        <p:spPr bwMode="auto">
          <a:xfrm>
            <a:off x="2041525" y="3543300"/>
            <a:ext cx="5778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w24</a:t>
            </a:r>
          </a:p>
        </p:txBody>
      </p:sp>
      <p:sp>
        <p:nvSpPr>
          <p:cNvPr id="279578" name="Text Box 1050"/>
          <p:cNvSpPr txBox="1">
            <a:spLocks noChangeArrowheads="1"/>
          </p:cNvSpPr>
          <p:nvPr/>
        </p:nvSpPr>
        <p:spPr bwMode="auto">
          <a:xfrm>
            <a:off x="4556125" y="3009900"/>
            <a:ext cx="5778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w45</a:t>
            </a:r>
          </a:p>
        </p:txBody>
      </p:sp>
      <p:sp>
        <p:nvSpPr>
          <p:cNvPr id="279579" name="Text Box 1051"/>
          <p:cNvSpPr txBox="1">
            <a:spLocks noChangeArrowheads="1"/>
          </p:cNvSpPr>
          <p:nvPr/>
        </p:nvSpPr>
        <p:spPr bwMode="auto">
          <a:xfrm>
            <a:off x="4556125" y="1866900"/>
            <a:ext cx="5778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w35</a:t>
            </a:r>
          </a:p>
        </p:txBody>
      </p:sp>
      <p:sp>
        <p:nvSpPr>
          <p:cNvPr id="279580" name="Text Box 1052"/>
          <p:cNvSpPr txBox="1">
            <a:spLocks noChangeArrowheads="1"/>
          </p:cNvSpPr>
          <p:nvPr/>
        </p:nvSpPr>
        <p:spPr bwMode="auto">
          <a:xfrm>
            <a:off x="517525" y="3976688"/>
            <a:ext cx="4370388" cy="2225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dirty="0"/>
              <a:t>a4=g(z4)=g(x1*w14+x2*w24)</a:t>
            </a:r>
          </a:p>
          <a:p>
            <a:r>
              <a:rPr lang="en-US" altLang="en-US" sz="2000" dirty="0"/>
              <a:t>a3=g(z3)=g(x1*w13+x2*w23)</a:t>
            </a:r>
          </a:p>
          <a:p>
            <a:r>
              <a:rPr lang="en-US" altLang="en-US" sz="2000" dirty="0"/>
              <a:t>a5=g(z5)=g(a3*w35+a4*w45)</a:t>
            </a:r>
          </a:p>
          <a:p>
            <a:r>
              <a:rPr lang="en-US" altLang="en-US" sz="2000" dirty="0">
                <a:latin typeface="Symbol" pitchFamily="18" charset="2"/>
              </a:rPr>
              <a:t>D</a:t>
            </a:r>
            <a:r>
              <a:rPr lang="en-US" altLang="en-US" sz="2000" dirty="0"/>
              <a:t>5=</a:t>
            </a:r>
            <a:r>
              <a:rPr lang="en-US" altLang="en-US" sz="2000" i="1" dirty="0"/>
              <a:t>error</a:t>
            </a:r>
            <a:r>
              <a:rPr lang="en-US" altLang="en-US" sz="2000" dirty="0"/>
              <a:t>*g’(z5)=</a:t>
            </a:r>
            <a:r>
              <a:rPr lang="en-US" altLang="en-US" sz="2000" i="1" dirty="0"/>
              <a:t>error</a:t>
            </a:r>
            <a:r>
              <a:rPr lang="en-US" altLang="en-US" sz="2000" dirty="0"/>
              <a:t>*a5*(1-a5)</a:t>
            </a:r>
          </a:p>
          <a:p>
            <a:r>
              <a:rPr lang="en-US" altLang="en-US" sz="2000" dirty="0">
                <a:latin typeface="Symbol" pitchFamily="18" charset="2"/>
              </a:rPr>
              <a:t>D</a:t>
            </a:r>
            <a:r>
              <a:rPr lang="en-US" altLang="en-US" sz="2000" dirty="0"/>
              <a:t>4= </a:t>
            </a:r>
            <a:r>
              <a:rPr lang="en-US" altLang="en-US" sz="2000" dirty="0">
                <a:latin typeface="Symbol" pitchFamily="18" charset="2"/>
              </a:rPr>
              <a:t>D</a:t>
            </a:r>
            <a:r>
              <a:rPr lang="en-US" altLang="en-US" sz="2000" dirty="0"/>
              <a:t>5*w45*g’(z4)=</a:t>
            </a:r>
            <a:r>
              <a:rPr lang="en-US" altLang="en-US" sz="2000" dirty="0">
                <a:latin typeface="Symbol" pitchFamily="18" charset="2"/>
              </a:rPr>
              <a:t>D</a:t>
            </a:r>
            <a:r>
              <a:rPr lang="en-US" altLang="en-US" sz="2000" dirty="0"/>
              <a:t>5*w45*a4*(1-a4)</a:t>
            </a:r>
          </a:p>
          <a:p>
            <a:r>
              <a:rPr lang="en-US" altLang="en-US" sz="2000" dirty="0">
                <a:latin typeface="Symbol" pitchFamily="18" charset="2"/>
              </a:rPr>
              <a:t>D</a:t>
            </a:r>
            <a:r>
              <a:rPr lang="en-US" altLang="en-US" sz="2000" dirty="0"/>
              <a:t>3=</a:t>
            </a:r>
            <a:r>
              <a:rPr lang="en-US" altLang="en-US" sz="2000" dirty="0">
                <a:latin typeface="Symbol" pitchFamily="18" charset="2"/>
              </a:rPr>
              <a:t>D</a:t>
            </a:r>
            <a:r>
              <a:rPr lang="en-US" altLang="en-US" sz="2000" dirty="0"/>
              <a:t>5*w35*a3*(1-a3)</a:t>
            </a:r>
          </a:p>
          <a:p>
            <a:endParaRPr lang="en-US" altLang="en-US" sz="2000" dirty="0"/>
          </a:p>
        </p:txBody>
      </p:sp>
      <p:sp>
        <p:nvSpPr>
          <p:cNvPr id="279581" name="Text Box 1053"/>
          <p:cNvSpPr txBox="1">
            <a:spLocks noChangeArrowheads="1"/>
          </p:cNvSpPr>
          <p:nvPr/>
        </p:nvSpPr>
        <p:spPr bwMode="auto">
          <a:xfrm>
            <a:off x="6461126" y="3824288"/>
            <a:ext cx="2682875" cy="2530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000"/>
              <a:t>w35= w35 + </a:t>
            </a:r>
            <a:r>
              <a:rPr lang="en-US" altLang="en-US" sz="2000">
                <a:latin typeface="Symbol" pitchFamily="18" charset="2"/>
              </a:rPr>
              <a:t>g</a:t>
            </a:r>
            <a:r>
              <a:rPr lang="en-US" altLang="en-US" sz="2000"/>
              <a:t>*a3*</a:t>
            </a:r>
            <a:r>
              <a:rPr lang="en-US" altLang="en-US" sz="2000">
                <a:latin typeface="Symbol" pitchFamily="18" charset="2"/>
              </a:rPr>
              <a:t>D</a:t>
            </a:r>
            <a:r>
              <a:rPr lang="en-US" altLang="en-US" sz="2000"/>
              <a:t>5</a:t>
            </a:r>
          </a:p>
          <a:p>
            <a:r>
              <a:rPr lang="en-US" altLang="en-US" sz="2000"/>
              <a:t>w45= w45 + </a:t>
            </a:r>
            <a:r>
              <a:rPr lang="en-US" altLang="en-US" sz="2000">
                <a:latin typeface="Symbol" pitchFamily="18" charset="2"/>
              </a:rPr>
              <a:t>g</a:t>
            </a:r>
            <a:r>
              <a:rPr lang="en-US" altLang="en-US" sz="2000"/>
              <a:t>*a4*</a:t>
            </a:r>
            <a:r>
              <a:rPr lang="en-US" altLang="en-US" sz="2000">
                <a:latin typeface="Symbol" pitchFamily="18" charset="2"/>
              </a:rPr>
              <a:t>D</a:t>
            </a:r>
            <a:r>
              <a:rPr lang="en-US" altLang="en-US" sz="2000"/>
              <a:t>5</a:t>
            </a:r>
          </a:p>
          <a:p>
            <a:endParaRPr lang="en-US" altLang="en-US" sz="2000"/>
          </a:p>
          <a:p>
            <a:r>
              <a:rPr lang="en-US" altLang="en-US" sz="2000"/>
              <a:t>w13= w13 + </a:t>
            </a:r>
            <a:r>
              <a:rPr lang="en-US" altLang="en-US" sz="2000">
                <a:latin typeface="Symbol" pitchFamily="18" charset="2"/>
              </a:rPr>
              <a:t>g</a:t>
            </a:r>
            <a:r>
              <a:rPr lang="en-US" altLang="en-US" sz="2000"/>
              <a:t>*x1*</a:t>
            </a:r>
            <a:r>
              <a:rPr lang="en-US" altLang="en-US" sz="2000">
                <a:latin typeface="Symbol" pitchFamily="18" charset="2"/>
              </a:rPr>
              <a:t>D</a:t>
            </a:r>
            <a:r>
              <a:rPr lang="en-US" altLang="en-US" sz="2000"/>
              <a:t>3</a:t>
            </a:r>
          </a:p>
          <a:p>
            <a:r>
              <a:rPr lang="en-US" altLang="en-US" sz="2000"/>
              <a:t>w23= w23 + </a:t>
            </a:r>
            <a:r>
              <a:rPr lang="en-US" altLang="en-US" sz="2000">
                <a:latin typeface="Symbol" pitchFamily="18" charset="2"/>
              </a:rPr>
              <a:t>g</a:t>
            </a:r>
            <a:r>
              <a:rPr lang="en-US" altLang="en-US" sz="2000"/>
              <a:t>*x2*</a:t>
            </a:r>
            <a:r>
              <a:rPr lang="en-US" altLang="en-US" sz="2000">
                <a:latin typeface="Symbol" pitchFamily="18" charset="2"/>
              </a:rPr>
              <a:t>D</a:t>
            </a:r>
            <a:r>
              <a:rPr lang="en-US" altLang="en-US" sz="2000"/>
              <a:t>3</a:t>
            </a:r>
          </a:p>
          <a:p>
            <a:r>
              <a:rPr lang="en-US" altLang="en-US" sz="2000"/>
              <a:t>w14= w14 + </a:t>
            </a:r>
            <a:r>
              <a:rPr lang="en-US" altLang="en-US" sz="2000">
                <a:latin typeface="Symbol" pitchFamily="18" charset="2"/>
              </a:rPr>
              <a:t>g</a:t>
            </a:r>
            <a:r>
              <a:rPr lang="en-US" altLang="en-US" sz="2000"/>
              <a:t>*x1*</a:t>
            </a:r>
            <a:r>
              <a:rPr lang="en-US" altLang="en-US" sz="2000">
                <a:latin typeface="Symbol" pitchFamily="18" charset="2"/>
              </a:rPr>
              <a:t>D</a:t>
            </a:r>
            <a:r>
              <a:rPr lang="en-US" altLang="en-US" sz="2000"/>
              <a:t>4</a:t>
            </a:r>
          </a:p>
          <a:p>
            <a:r>
              <a:rPr lang="en-US" altLang="en-US" sz="2000"/>
              <a:t>w24= w24 + </a:t>
            </a:r>
            <a:r>
              <a:rPr lang="en-US" altLang="en-US" sz="2000">
                <a:latin typeface="Symbol" pitchFamily="18" charset="2"/>
              </a:rPr>
              <a:t>g</a:t>
            </a:r>
            <a:r>
              <a:rPr lang="en-US" altLang="en-US" sz="2000"/>
              <a:t>*x2*</a:t>
            </a:r>
            <a:r>
              <a:rPr lang="en-US" altLang="en-US" sz="2000">
                <a:latin typeface="Symbol" pitchFamily="18" charset="2"/>
              </a:rPr>
              <a:t>D</a:t>
            </a:r>
            <a:r>
              <a:rPr lang="en-US" altLang="en-US" sz="2000"/>
              <a:t>4</a:t>
            </a:r>
          </a:p>
          <a:p>
            <a:endParaRPr lang="en-US" altLang="en-US" sz="2000"/>
          </a:p>
        </p:txBody>
      </p:sp>
      <p:sp>
        <p:nvSpPr>
          <p:cNvPr id="279582" name="Text Box 1054"/>
          <p:cNvSpPr txBox="1">
            <a:spLocks noChangeArrowheads="1"/>
          </p:cNvSpPr>
          <p:nvPr/>
        </p:nvSpPr>
        <p:spPr bwMode="auto">
          <a:xfrm>
            <a:off x="5715000" y="1161424"/>
            <a:ext cx="2911475"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en-US" sz="2200" dirty="0"/>
              <a:t>g(x)= 1/(1+e</a:t>
            </a:r>
            <a:r>
              <a:rPr lang="en-US" altLang="en-US" sz="2200" baseline="30000" dirty="0">
                <a:latin typeface="Symbol" pitchFamily="18" charset="2"/>
              </a:rPr>
              <a:t>-</a:t>
            </a:r>
            <a:r>
              <a:rPr lang="en-US" altLang="en-US" sz="2200" baseline="30000" dirty="0"/>
              <a:t>x</a:t>
            </a:r>
            <a:r>
              <a:rPr lang="en-US" altLang="en-US" sz="2200" dirty="0"/>
              <a:t> )</a:t>
            </a:r>
          </a:p>
          <a:p>
            <a:r>
              <a:rPr lang="en-US" altLang="en-US" sz="2200" dirty="0"/>
              <a:t>g’(x)= g(x)*(1-g(x))</a:t>
            </a:r>
          </a:p>
          <a:p>
            <a:r>
              <a:rPr lang="en-US" altLang="en-US" sz="2200" b="1" dirty="0">
                <a:latin typeface="Symbol" pitchFamily="18" charset="2"/>
              </a:rPr>
              <a:t>g</a:t>
            </a:r>
            <a:r>
              <a:rPr lang="en-US" altLang="en-US" sz="2200" dirty="0"/>
              <a:t> is the learning rate</a:t>
            </a:r>
          </a:p>
        </p:txBody>
      </p:sp>
      <p:sp>
        <p:nvSpPr>
          <p:cNvPr id="2" name="TextBox 1"/>
          <p:cNvSpPr txBox="1"/>
          <p:nvPr/>
        </p:nvSpPr>
        <p:spPr>
          <a:xfrm>
            <a:off x="6461126" y="2507456"/>
            <a:ext cx="2566334" cy="738664"/>
          </a:xfrm>
          <a:prstGeom prst="rect">
            <a:avLst/>
          </a:prstGeom>
          <a:noFill/>
        </p:spPr>
        <p:txBody>
          <a:bodyPr wrap="square" rtlCol="0">
            <a:spAutoFit/>
          </a:bodyPr>
          <a:lstStyle/>
          <a:p>
            <a:r>
              <a:rPr lang="en-US" dirty="0" err="1"/>
              <a:t>a</a:t>
            </a:r>
            <a:r>
              <a:rPr lang="en-US" baseline="-25000" dirty="0" err="1"/>
              <a:t>i</a:t>
            </a:r>
            <a:r>
              <a:rPr lang="en-US" dirty="0"/>
              <a:t>:= activation of node </a:t>
            </a:r>
            <a:r>
              <a:rPr lang="en-US" dirty="0" err="1"/>
              <a:t>i</a:t>
            </a:r>
            <a:r>
              <a:rPr lang="en-US" dirty="0"/>
              <a:t> </a:t>
            </a:r>
          </a:p>
          <a:p>
            <a:r>
              <a:rPr lang="en-US" dirty="0" err="1"/>
              <a:t>z</a:t>
            </a:r>
            <a:r>
              <a:rPr lang="en-US" baseline="-25000" dirty="0" err="1"/>
              <a:t>i</a:t>
            </a:r>
            <a:r>
              <a:rPr lang="en-US" dirty="0"/>
              <a:t> := linear input of node i:</a:t>
            </a:r>
          </a:p>
          <a:p>
            <a:r>
              <a:rPr lang="en-US" dirty="0"/>
              <a:t> </a:t>
            </a:r>
            <a:r>
              <a:rPr lang="en-US" dirty="0" err="1"/>
              <a:t>a</a:t>
            </a:r>
            <a:r>
              <a:rPr lang="en-US" baseline="-25000" dirty="0" err="1"/>
              <a:t>i</a:t>
            </a:r>
            <a:r>
              <a:rPr lang="en-US" baseline="-25000" dirty="0"/>
              <a:t> </a:t>
            </a:r>
            <a:r>
              <a:rPr lang="en-US" dirty="0"/>
              <a:t>=g(</a:t>
            </a:r>
            <a:r>
              <a:rPr lang="en-US" dirty="0" err="1"/>
              <a:t>z</a:t>
            </a:r>
            <a:r>
              <a:rPr lang="en-US" baseline="-25000" dirty="0" err="1"/>
              <a:t>i</a:t>
            </a:r>
            <a:r>
              <a:rPr lang="en-US" dirty="0"/>
              <a:t>)</a:t>
            </a:r>
          </a:p>
        </p:txBody>
      </p:sp>
    </p:spTree>
    <p:extLst>
      <p:ext uri="{BB962C8B-B14F-4D97-AF65-F5344CB8AC3E}">
        <p14:creationId xmlns:p14="http://schemas.microsoft.com/office/powerpoint/2010/main" val="32053495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578" name="Rectangle 2"/>
          <p:cNvSpPr>
            <a:spLocks noGrp="1" noChangeArrowheads="1"/>
          </p:cNvSpPr>
          <p:nvPr>
            <p:ph type="title"/>
          </p:nvPr>
        </p:nvSpPr>
        <p:spPr/>
        <p:txBody>
          <a:bodyPr/>
          <a:lstStyle/>
          <a:p>
            <a:pPr algn="l"/>
            <a:r>
              <a:rPr lang="en-US" altLang="en-US"/>
              <a:t>Example BP</a:t>
            </a:r>
          </a:p>
        </p:txBody>
      </p:sp>
      <p:sp>
        <p:nvSpPr>
          <p:cNvPr id="280579" name="Oval 3"/>
          <p:cNvSpPr>
            <a:spLocks noChangeArrowheads="1"/>
          </p:cNvSpPr>
          <p:nvPr/>
        </p:nvSpPr>
        <p:spPr bwMode="auto">
          <a:xfrm>
            <a:off x="762000" y="1607345"/>
            <a:ext cx="990600" cy="457200"/>
          </a:xfrm>
          <a:prstGeom prst="ellipse">
            <a:avLst/>
          </a:prstGeom>
          <a:solidFill>
            <a:schemeClr val="accent1"/>
          </a:solidFill>
          <a:ln w="15875" cap="sq">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dirty="0"/>
              <a:t>x1</a:t>
            </a:r>
          </a:p>
        </p:txBody>
      </p:sp>
      <p:sp>
        <p:nvSpPr>
          <p:cNvPr id="280580" name="Oval 4"/>
          <p:cNvSpPr>
            <a:spLocks noChangeArrowheads="1"/>
          </p:cNvSpPr>
          <p:nvPr/>
        </p:nvSpPr>
        <p:spPr bwMode="auto">
          <a:xfrm>
            <a:off x="889000" y="3200400"/>
            <a:ext cx="990600" cy="533400"/>
          </a:xfrm>
          <a:prstGeom prst="ellipse">
            <a:avLst/>
          </a:prstGeom>
          <a:solidFill>
            <a:schemeClr val="accent1"/>
          </a:solidFill>
          <a:ln w="15875" cap="sq">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dirty="0"/>
              <a:t>x2</a:t>
            </a:r>
          </a:p>
        </p:txBody>
      </p:sp>
      <p:sp>
        <p:nvSpPr>
          <p:cNvPr id="280581" name="Oval 5"/>
          <p:cNvSpPr>
            <a:spLocks noChangeArrowheads="1"/>
          </p:cNvSpPr>
          <p:nvPr/>
        </p:nvSpPr>
        <p:spPr bwMode="auto">
          <a:xfrm>
            <a:off x="3048000" y="1676400"/>
            <a:ext cx="990600" cy="533400"/>
          </a:xfrm>
          <a:prstGeom prst="ellipse">
            <a:avLst/>
          </a:prstGeom>
          <a:solidFill>
            <a:schemeClr val="accent1"/>
          </a:solidFill>
          <a:ln w="15875" cap="sq">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t>a3</a:t>
            </a:r>
          </a:p>
        </p:txBody>
      </p:sp>
      <p:sp>
        <p:nvSpPr>
          <p:cNvPr id="280582" name="Oval 6"/>
          <p:cNvSpPr>
            <a:spLocks noChangeArrowheads="1"/>
          </p:cNvSpPr>
          <p:nvPr/>
        </p:nvSpPr>
        <p:spPr bwMode="auto">
          <a:xfrm>
            <a:off x="3124200" y="3200400"/>
            <a:ext cx="990600" cy="533400"/>
          </a:xfrm>
          <a:prstGeom prst="ellipse">
            <a:avLst/>
          </a:prstGeom>
          <a:solidFill>
            <a:schemeClr val="accent1"/>
          </a:solidFill>
          <a:ln w="15875" cap="sq">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t>a4</a:t>
            </a:r>
          </a:p>
        </p:txBody>
      </p:sp>
      <p:sp>
        <p:nvSpPr>
          <p:cNvPr id="280583" name="Oval 7"/>
          <p:cNvSpPr>
            <a:spLocks noChangeArrowheads="1"/>
          </p:cNvSpPr>
          <p:nvPr/>
        </p:nvSpPr>
        <p:spPr bwMode="auto">
          <a:xfrm>
            <a:off x="5410200" y="2438400"/>
            <a:ext cx="990600" cy="533400"/>
          </a:xfrm>
          <a:prstGeom prst="ellipse">
            <a:avLst/>
          </a:prstGeom>
          <a:solidFill>
            <a:schemeClr val="accent1"/>
          </a:solidFill>
          <a:ln w="15875" cap="sq">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t>a5</a:t>
            </a:r>
          </a:p>
        </p:txBody>
      </p:sp>
      <p:sp>
        <p:nvSpPr>
          <p:cNvPr id="280584" name="Line 8"/>
          <p:cNvSpPr>
            <a:spLocks noChangeShapeType="1"/>
          </p:cNvSpPr>
          <p:nvPr/>
        </p:nvSpPr>
        <p:spPr bwMode="auto">
          <a:xfrm>
            <a:off x="1752600" y="1905000"/>
            <a:ext cx="1371600" cy="0"/>
          </a:xfrm>
          <a:prstGeom prst="line">
            <a:avLst/>
          </a:prstGeom>
          <a:noFill/>
          <a:ln w="15875" cap="sq">
            <a:solidFill>
              <a:schemeClr val="tx1"/>
            </a:solidFill>
            <a:round/>
            <a:headEnd type="none" w="sm" len="sm"/>
            <a:tailEnd type="arrow" w="sm"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0585" name="Line 9"/>
          <p:cNvSpPr>
            <a:spLocks noChangeShapeType="1"/>
          </p:cNvSpPr>
          <p:nvPr/>
        </p:nvSpPr>
        <p:spPr bwMode="auto">
          <a:xfrm>
            <a:off x="1752600" y="1905000"/>
            <a:ext cx="1371600" cy="1447800"/>
          </a:xfrm>
          <a:prstGeom prst="line">
            <a:avLst/>
          </a:prstGeom>
          <a:noFill/>
          <a:ln w="15875" cap="sq">
            <a:solidFill>
              <a:schemeClr val="tx1"/>
            </a:solidFill>
            <a:round/>
            <a:headEnd type="none" w="sm" len="sm"/>
            <a:tailEnd type="arrow" w="sm"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0586" name="Line 10"/>
          <p:cNvSpPr>
            <a:spLocks noChangeShapeType="1"/>
          </p:cNvSpPr>
          <p:nvPr/>
        </p:nvSpPr>
        <p:spPr bwMode="auto">
          <a:xfrm flipV="1">
            <a:off x="1752600" y="1905000"/>
            <a:ext cx="1371600" cy="1600200"/>
          </a:xfrm>
          <a:prstGeom prst="line">
            <a:avLst/>
          </a:prstGeom>
          <a:noFill/>
          <a:ln w="15875" cap="sq">
            <a:solidFill>
              <a:schemeClr val="tx1"/>
            </a:solidFill>
            <a:round/>
            <a:headEnd type="none" w="sm" len="sm"/>
            <a:tailEnd type="arrow" w="sm"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0587" name="Line 11"/>
          <p:cNvSpPr>
            <a:spLocks noChangeShapeType="1"/>
          </p:cNvSpPr>
          <p:nvPr/>
        </p:nvSpPr>
        <p:spPr bwMode="auto">
          <a:xfrm flipV="1">
            <a:off x="1752600" y="3352800"/>
            <a:ext cx="1371600" cy="152400"/>
          </a:xfrm>
          <a:prstGeom prst="line">
            <a:avLst/>
          </a:prstGeom>
          <a:noFill/>
          <a:ln w="15875" cap="sq">
            <a:solidFill>
              <a:schemeClr val="tx1"/>
            </a:solidFill>
            <a:round/>
            <a:headEnd type="none" w="sm" len="sm"/>
            <a:tailEnd type="arrow" w="sm"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0588" name="Line 12"/>
          <p:cNvSpPr>
            <a:spLocks noChangeShapeType="1"/>
          </p:cNvSpPr>
          <p:nvPr/>
        </p:nvSpPr>
        <p:spPr bwMode="auto">
          <a:xfrm>
            <a:off x="3962400" y="1981200"/>
            <a:ext cx="1447800" cy="685800"/>
          </a:xfrm>
          <a:prstGeom prst="line">
            <a:avLst/>
          </a:prstGeom>
          <a:noFill/>
          <a:ln w="15875" cap="sq">
            <a:solidFill>
              <a:schemeClr val="tx1"/>
            </a:solidFill>
            <a:round/>
            <a:headEnd type="none" w="sm" len="sm"/>
            <a:tailEnd type="arrow" w="sm"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0589" name="Line 13"/>
          <p:cNvSpPr>
            <a:spLocks noChangeShapeType="1"/>
          </p:cNvSpPr>
          <p:nvPr/>
        </p:nvSpPr>
        <p:spPr bwMode="auto">
          <a:xfrm flipV="1">
            <a:off x="4038600" y="2667000"/>
            <a:ext cx="1371600" cy="762000"/>
          </a:xfrm>
          <a:prstGeom prst="line">
            <a:avLst/>
          </a:prstGeom>
          <a:noFill/>
          <a:ln w="15875" cap="sq">
            <a:solidFill>
              <a:schemeClr val="tx1"/>
            </a:solidFill>
            <a:round/>
            <a:headEnd type="none" w="sm" len="sm"/>
            <a:tailEnd type="arrow" w="sm"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0590" name="Text Box 14"/>
          <p:cNvSpPr txBox="1">
            <a:spLocks noChangeArrowheads="1"/>
          </p:cNvSpPr>
          <p:nvPr/>
        </p:nvSpPr>
        <p:spPr bwMode="auto">
          <a:xfrm>
            <a:off x="1965325" y="1485900"/>
            <a:ext cx="5778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w13</a:t>
            </a:r>
          </a:p>
        </p:txBody>
      </p:sp>
      <p:sp>
        <p:nvSpPr>
          <p:cNvPr id="280591" name="Text Box 15"/>
          <p:cNvSpPr txBox="1">
            <a:spLocks noChangeArrowheads="1"/>
          </p:cNvSpPr>
          <p:nvPr/>
        </p:nvSpPr>
        <p:spPr bwMode="auto">
          <a:xfrm>
            <a:off x="2651125" y="2324100"/>
            <a:ext cx="5778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w23</a:t>
            </a:r>
          </a:p>
        </p:txBody>
      </p:sp>
      <p:sp>
        <p:nvSpPr>
          <p:cNvPr id="280592" name="Text Box 16"/>
          <p:cNvSpPr txBox="1">
            <a:spLocks noChangeArrowheads="1"/>
          </p:cNvSpPr>
          <p:nvPr/>
        </p:nvSpPr>
        <p:spPr bwMode="auto">
          <a:xfrm>
            <a:off x="2438400" y="2819400"/>
            <a:ext cx="5778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w14</a:t>
            </a:r>
          </a:p>
        </p:txBody>
      </p:sp>
      <p:sp>
        <p:nvSpPr>
          <p:cNvPr id="280593" name="Text Box 17"/>
          <p:cNvSpPr txBox="1">
            <a:spLocks noChangeArrowheads="1"/>
          </p:cNvSpPr>
          <p:nvPr/>
        </p:nvSpPr>
        <p:spPr bwMode="auto">
          <a:xfrm>
            <a:off x="2041525" y="3543300"/>
            <a:ext cx="5778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w24</a:t>
            </a:r>
          </a:p>
        </p:txBody>
      </p:sp>
      <p:sp>
        <p:nvSpPr>
          <p:cNvPr id="280594" name="Text Box 18"/>
          <p:cNvSpPr txBox="1">
            <a:spLocks noChangeArrowheads="1"/>
          </p:cNvSpPr>
          <p:nvPr/>
        </p:nvSpPr>
        <p:spPr bwMode="auto">
          <a:xfrm>
            <a:off x="4556125" y="3009900"/>
            <a:ext cx="5778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w45</a:t>
            </a:r>
          </a:p>
        </p:txBody>
      </p:sp>
      <p:sp>
        <p:nvSpPr>
          <p:cNvPr id="280595" name="Text Box 19"/>
          <p:cNvSpPr txBox="1">
            <a:spLocks noChangeArrowheads="1"/>
          </p:cNvSpPr>
          <p:nvPr/>
        </p:nvSpPr>
        <p:spPr bwMode="auto">
          <a:xfrm>
            <a:off x="4556125" y="1866900"/>
            <a:ext cx="5778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w35</a:t>
            </a:r>
          </a:p>
        </p:txBody>
      </p:sp>
      <p:sp>
        <p:nvSpPr>
          <p:cNvPr id="280596" name="Text Box 20"/>
          <p:cNvSpPr txBox="1">
            <a:spLocks noChangeArrowheads="1"/>
          </p:cNvSpPr>
          <p:nvPr/>
        </p:nvSpPr>
        <p:spPr bwMode="auto">
          <a:xfrm>
            <a:off x="228600" y="4114800"/>
            <a:ext cx="5248553" cy="24468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900" dirty="0"/>
              <a:t>a4=g(z4)=g(x1*w14+x2*w24)=g(0.2)=0.550</a:t>
            </a:r>
          </a:p>
          <a:p>
            <a:r>
              <a:rPr lang="en-US" altLang="en-US" sz="1900" dirty="0"/>
              <a:t>a3=g(z3)=g(x1*w13+x2*w23)=g(0.2)=0.550</a:t>
            </a:r>
          </a:p>
          <a:p>
            <a:r>
              <a:rPr lang="en-US" altLang="en-US" sz="1900" dirty="0"/>
              <a:t>a5=g(z5)=g(a3*w35+a4*w45)=g(0.605)=0.647</a:t>
            </a:r>
          </a:p>
          <a:p>
            <a:r>
              <a:rPr lang="en-US" altLang="en-US" sz="1900" dirty="0">
                <a:latin typeface="Symbol" pitchFamily="18" charset="2"/>
              </a:rPr>
              <a:t>D</a:t>
            </a:r>
            <a:r>
              <a:rPr lang="en-US" altLang="en-US" sz="1900" dirty="0"/>
              <a:t>5=</a:t>
            </a:r>
            <a:r>
              <a:rPr lang="en-US" altLang="en-US" sz="1900" i="1" dirty="0"/>
              <a:t>error</a:t>
            </a:r>
            <a:r>
              <a:rPr lang="en-US" altLang="en-US" sz="1900" dirty="0"/>
              <a:t>*g’(a5)=</a:t>
            </a:r>
            <a:r>
              <a:rPr lang="en-US" altLang="en-US" sz="1900" i="1" dirty="0"/>
              <a:t>error</a:t>
            </a:r>
            <a:r>
              <a:rPr lang="en-US" altLang="en-US" sz="1900" dirty="0"/>
              <a:t>*a5*(1-a5)=</a:t>
            </a:r>
          </a:p>
          <a:p>
            <a:r>
              <a:rPr lang="en-US" altLang="en-US" sz="1900" dirty="0"/>
              <a:t>0.353*0.353*0.647=0.08</a:t>
            </a:r>
          </a:p>
          <a:p>
            <a:r>
              <a:rPr lang="en-US" altLang="en-US" sz="1900" dirty="0">
                <a:latin typeface="Symbol" pitchFamily="18" charset="2"/>
              </a:rPr>
              <a:t>D</a:t>
            </a:r>
            <a:r>
              <a:rPr lang="en-US" altLang="en-US" sz="1900" dirty="0"/>
              <a:t>4=</a:t>
            </a:r>
            <a:r>
              <a:rPr lang="en-US" altLang="en-US" sz="1900" dirty="0">
                <a:latin typeface="Symbol" pitchFamily="18" charset="2"/>
              </a:rPr>
              <a:t>D</a:t>
            </a:r>
            <a:r>
              <a:rPr lang="en-US" altLang="en-US" sz="1900" dirty="0"/>
              <a:t>5*w45*a4*(1-a4)=0.02</a:t>
            </a:r>
          </a:p>
          <a:p>
            <a:r>
              <a:rPr lang="en-US" altLang="en-US" sz="1900" dirty="0">
                <a:latin typeface="Symbol" pitchFamily="18" charset="2"/>
              </a:rPr>
              <a:t>D</a:t>
            </a:r>
            <a:r>
              <a:rPr lang="en-US" altLang="en-US" sz="1900" dirty="0"/>
              <a:t>3=</a:t>
            </a:r>
            <a:r>
              <a:rPr lang="en-US" altLang="en-US" sz="1900" dirty="0">
                <a:latin typeface="Symbol" pitchFamily="18" charset="2"/>
              </a:rPr>
              <a:t>D</a:t>
            </a:r>
            <a:r>
              <a:rPr lang="en-US" altLang="en-US" sz="1900" dirty="0"/>
              <a:t>5*w35*a3*(1-a3)=0.002</a:t>
            </a:r>
          </a:p>
          <a:p>
            <a:endParaRPr lang="en-US" altLang="en-US" sz="2000" dirty="0"/>
          </a:p>
        </p:txBody>
      </p:sp>
      <p:sp>
        <p:nvSpPr>
          <p:cNvPr id="280597" name="Text Box 21"/>
          <p:cNvSpPr txBox="1">
            <a:spLocks noChangeArrowheads="1"/>
          </p:cNvSpPr>
          <p:nvPr/>
        </p:nvSpPr>
        <p:spPr bwMode="auto">
          <a:xfrm>
            <a:off x="5334000" y="3108325"/>
            <a:ext cx="3810000" cy="36009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900" dirty="0"/>
              <a:t>w35= w35 + </a:t>
            </a:r>
            <a:r>
              <a:rPr lang="en-US" altLang="en-US" sz="1900" dirty="0">
                <a:latin typeface="Symbol" pitchFamily="18" charset="2"/>
              </a:rPr>
              <a:t>g</a:t>
            </a:r>
            <a:r>
              <a:rPr lang="en-US" altLang="en-US" sz="1900" dirty="0"/>
              <a:t>*a3*</a:t>
            </a:r>
            <a:r>
              <a:rPr lang="en-US" altLang="en-US" sz="1900" dirty="0">
                <a:latin typeface="Symbol" pitchFamily="18" charset="2"/>
              </a:rPr>
              <a:t>D</a:t>
            </a:r>
            <a:r>
              <a:rPr lang="en-US" altLang="en-US" sz="1900" dirty="0"/>
              <a:t>5=</a:t>
            </a:r>
          </a:p>
          <a:p>
            <a:r>
              <a:rPr lang="en-US" altLang="en-US" sz="1900" dirty="0"/>
              <a:t>0.1+0.2*0.55*0.08=0.109</a:t>
            </a:r>
          </a:p>
          <a:p>
            <a:r>
              <a:rPr lang="en-US" altLang="en-US" sz="1900" dirty="0"/>
              <a:t>w45= w45 + </a:t>
            </a:r>
            <a:r>
              <a:rPr lang="en-US" altLang="en-US" sz="1900" dirty="0">
                <a:latin typeface="Symbol" pitchFamily="18" charset="2"/>
              </a:rPr>
              <a:t>g</a:t>
            </a:r>
            <a:r>
              <a:rPr lang="en-US" altLang="en-US" sz="1900" dirty="0"/>
              <a:t>*a4*</a:t>
            </a:r>
            <a:r>
              <a:rPr lang="en-US" altLang="en-US" sz="1900" dirty="0">
                <a:latin typeface="Symbol" pitchFamily="18" charset="2"/>
              </a:rPr>
              <a:t>D</a:t>
            </a:r>
            <a:r>
              <a:rPr lang="en-US" altLang="en-US" sz="1900" dirty="0"/>
              <a:t>5=1.009</a:t>
            </a:r>
          </a:p>
          <a:p>
            <a:endParaRPr lang="en-US" altLang="en-US" sz="1900" dirty="0"/>
          </a:p>
          <a:p>
            <a:r>
              <a:rPr lang="en-US" altLang="en-US" sz="1900" dirty="0"/>
              <a:t>w13= w13 + </a:t>
            </a:r>
            <a:r>
              <a:rPr lang="en-US" altLang="en-US" sz="1900" dirty="0">
                <a:latin typeface="Symbol" pitchFamily="18" charset="2"/>
              </a:rPr>
              <a:t>g</a:t>
            </a:r>
            <a:r>
              <a:rPr lang="en-US" altLang="en-US" sz="1900" dirty="0"/>
              <a:t>*x1*</a:t>
            </a:r>
            <a:r>
              <a:rPr lang="en-US" altLang="en-US" sz="1900" dirty="0">
                <a:latin typeface="Symbol" pitchFamily="18" charset="2"/>
              </a:rPr>
              <a:t>D</a:t>
            </a:r>
            <a:r>
              <a:rPr lang="en-US" altLang="en-US" sz="1900" dirty="0"/>
              <a:t>3=0.1004</a:t>
            </a:r>
          </a:p>
          <a:p>
            <a:r>
              <a:rPr lang="en-US" altLang="en-US" sz="1900" dirty="0"/>
              <a:t>w23= w23 + </a:t>
            </a:r>
            <a:r>
              <a:rPr lang="en-US" altLang="en-US" sz="1900" dirty="0">
                <a:latin typeface="Symbol" pitchFamily="18" charset="2"/>
              </a:rPr>
              <a:t>g</a:t>
            </a:r>
            <a:r>
              <a:rPr lang="en-US" altLang="en-US" sz="1900" dirty="0"/>
              <a:t>*x2*</a:t>
            </a:r>
            <a:r>
              <a:rPr lang="en-US" altLang="en-US" sz="1900" dirty="0">
                <a:latin typeface="Symbol" pitchFamily="18" charset="2"/>
              </a:rPr>
              <a:t>D</a:t>
            </a:r>
            <a:r>
              <a:rPr lang="en-US" altLang="en-US" sz="1900" dirty="0"/>
              <a:t>3=0.1004</a:t>
            </a:r>
          </a:p>
          <a:p>
            <a:r>
              <a:rPr lang="en-US" altLang="en-US" sz="1900" dirty="0"/>
              <a:t>w14= w14 + </a:t>
            </a:r>
            <a:r>
              <a:rPr lang="en-US" altLang="en-US" sz="1900" dirty="0">
                <a:latin typeface="Symbol" pitchFamily="18" charset="2"/>
              </a:rPr>
              <a:t>g</a:t>
            </a:r>
            <a:r>
              <a:rPr lang="en-US" altLang="en-US" sz="1900" dirty="0"/>
              <a:t>*x1*</a:t>
            </a:r>
            <a:r>
              <a:rPr lang="en-US" altLang="en-US" sz="1900" dirty="0">
                <a:latin typeface="Symbol" pitchFamily="18" charset="2"/>
              </a:rPr>
              <a:t>D</a:t>
            </a:r>
            <a:r>
              <a:rPr lang="en-US" altLang="en-US" sz="1900" dirty="0"/>
              <a:t>4=0.104</a:t>
            </a:r>
          </a:p>
          <a:p>
            <a:r>
              <a:rPr lang="en-US" altLang="en-US" sz="1900" dirty="0"/>
              <a:t>w24= w24 + </a:t>
            </a:r>
            <a:r>
              <a:rPr lang="en-US" altLang="en-US" sz="1900" dirty="0">
                <a:latin typeface="Symbol" pitchFamily="18" charset="2"/>
              </a:rPr>
              <a:t>g</a:t>
            </a:r>
            <a:r>
              <a:rPr lang="en-US" altLang="en-US" sz="1900" dirty="0"/>
              <a:t>*x2*</a:t>
            </a:r>
            <a:r>
              <a:rPr lang="en-US" altLang="en-US" sz="1900" dirty="0">
                <a:latin typeface="Symbol" pitchFamily="18" charset="2"/>
              </a:rPr>
              <a:t>D</a:t>
            </a:r>
            <a:r>
              <a:rPr lang="en-US" altLang="en-US" sz="1900" dirty="0"/>
              <a:t>4=0.104</a:t>
            </a:r>
          </a:p>
          <a:p>
            <a:r>
              <a:rPr lang="en-US" altLang="en-US" sz="1900" b="1" dirty="0">
                <a:solidFill>
                  <a:schemeClr val="tx2"/>
                </a:solidFill>
              </a:rPr>
              <a:t>a4’=g(0.208)=0.551</a:t>
            </a:r>
          </a:p>
          <a:p>
            <a:r>
              <a:rPr lang="en-US" altLang="en-US" sz="1900" b="1" dirty="0">
                <a:solidFill>
                  <a:schemeClr val="tx2"/>
                </a:solidFill>
              </a:rPr>
              <a:t>a3’=g(0.2008)=0.551</a:t>
            </a:r>
          </a:p>
          <a:p>
            <a:r>
              <a:rPr lang="en-US" altLang="en-US" sz="1900" b="1" dirty="0">
                <a:solidFill>
                  <a:schemeClr val="tx2"/>
                </a:solidFill>
              </a:rPr>
              <a:t>a5’=g(0.611554)=0.6483</a:t>
            </a:r>
          </a:p>
          <a:p>
            <a:endParaRPr lang="en-US" altLang="en-US" sz="1900" b="1" dirty="0">
              <a:solidFill>
                <a:schemeClr val="tx2"/>
              </a:solidFill>
            </a:endParaRPr>
          </a:p>
        </p:txBody>
      </p:sp>
      <p:sp>
        <p:nvSpPr>
          <p:cNvPr id="280598" name="Text Box 22"/>
          <p:cNvSpPr txBox="1">
            <a:spLocks noChangeArrowheads="1"/>
          </p:cNvSpPr>
          <p:nvPr/>
        </p:nvSpPr>
        <p:spPr bwMode="auto">
          <a:xfrm>
            <a:off x="3619500" y="0"/>
            <a:ext cx="5562600"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800" dirty="0"/>
              <a:t>Example: all weights are 0.1 except w45=1; </a:t>
            </a:r>
            <a:r>
              <a:rPr lang="en-US" altLang="en-US" sz="1800" dirty="0">
                <a:latin typeface="Symbol" pitchFamily="18" charset="2"/>
              </a:rPr>
              <a:t>g</a:t>
            </a:r>
            <a:r>
              <a:rPr lang="en-US" altLang="en-US" sz="1800" dirty="0"/>
              <a:t>=0.2</a:t>
            </a:r>
          </a:p>
          <a:p>
            <a:r>
              <a:rPr lang="en-US" altLang="en-US" sz="1800" dirty="0"/>
              <a:t>Training Example: (x1=1,x2=1;a5=1)</a:t>
            </a:r>
          </a:p>
          <a:p>
            <a:r>
              <a:rPr lang="en-US" altLang="en-US" sz="1800" dirty="0"/>
              <a:t>g is the sigmoid function</a:t>
            </a:r>
          </a:p>
        </p:txBody>
      </p:sp>
      <p:sp>
        <p:nvSpPr>
          <p:cNvPr id="280599" name="Text Box 23"/>
          <p:cNvSpPr txBox="1">
            <a:spLocks noChangeArrowheads="1"/>
          </p:cNvSpPr>
          <p:nvPr/>
        </p:nvSpPr>
        <p:spPr bwMode="auto">
          <a:xfrm>
            <a:off x="6400800" y="2466975"/>
            <a:ext cx="31115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b="1" dirty="0">
                <a:solidFill>
                  <a:schemeClr val="tx2"/>
                </a:solidFill>
              </a:rPr>
              <a:t>a5 is 0.6483 with the adjusted </a:t>
            </a:r>
          </a:p>
          <a:p>
            <a:r>
              <a:rPr lang="en-US" altLang="en-US" b="1" dirty="0">
                <a:solidFill>
                  <a:schemeClr val="tx2"/>
                </a:solidFill>
              </a:rPr>
              <a:t>weights!</a:t>
            </a:r>
          </a:p>
        </p:txBody>
      </p:sp>
    </p:spTree>
    <p:extLst>
      <p:ext uri="{BB962C8B-B14F-4D97-AF65-F5344CB8AC3E}">
        <p14:creationId xmlns:p14="http://schemas.microsoft.com/office/powerpoint/2010/main" val="7548324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2626" name="Rectangle 2"/>
          <p:cNvSpPr>
            <a:spLocks noGrp="1" noChangeArrowheads="1"/>
          </p:cNvSpPr>
          <p:nvPr>
            <p:ph type="title"/>
          </p:nvPr>
        </p:nvSpPr>
        <p:spPr/>
        <p:txBody>
          <a:bodyPr/>
          <a:lstStyle/>
          <a:p>
            <a:pPr algn="l"/>
            <a:r>
              <a:rPr lang="en-US" altLang="en-US"/>
              <a:t>Example BP</a:t>
            </a:r>
          </a:p>
        </p:txBody>
      </p:sp>
      <p:sp>
        <p:nvSpPr>
          <p:cNvPr id="282627" name="Oval 3"/>
          <p:cNvSpPr>
            <a:spLocks noChangeArrowheads="1"/>
          </p:cNvSpPr>
          <p:nvPr/>
        </p:nvSpPr>
        <p:spPr bwMode="auto">
          <a:xfrm>
            <a:off x="762000" y="1676400"/>
            <a:ext cx="990600" cy="457200"/>
          </a:xfrm>
          <a:prstGeom prst="ellipse">
            <a:avLst/>
          </a:prstGeom>
          <a:solidFill>
            <a:schemeClr val="accent1"/>
          </a:solidFill>
          <a:ln w="15875" cap="sq">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dirty="0"/>
              <a:t>x1</a:t>
            </a:r>
          </a:p>
        </p:txBody>
      </p:sp>
      <p:sp>
        <p:nvSpPr>
          <p:cNvPr id="282628" name="Oval 4"/>
          <p:cNvSpPr>
            <a:spLocks noChangeArrowheads="1"/>
          </p:cNvSpPr>
          <p:nvPr/>
        </p:nvSpPr>
        <p:spPr bwMode="auto">
          <a:xfrm>
            <a:off x="762000" y="3200400"/>
            <a:ext cx="990600" cy="533400"/>
          </a:xfrm>
          <a:prstGeom prst="ellipse">
            <a:avLst/>
          </a:prstGeom>
          <a:solidFill>
            <a:schemeClr val="accent1"/>
          </a:solidFill>
          <a:ln w="15875" cap="sq">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dirty="0"/>
              <a:t>x2</a:t>
            </a:r>
          </a:p>
        </p:txBody>
      </p:sp>
      <p:sp>
        <p:nvSpPr>
          <p:cNvPr id="282629" name="Oval 5"/>
          <p:cNvSpPr>
            <a:spLocks noChangeArrowheads="1"/>
          </p:cNvSpPr>
          <p:nvPr/>
        </p:nvSpPr>
        <p:spPr bwMode="auto">
          <a:xfrm>
            <a:off x="3048000" y="1676400"/>
            <a:ext cx="990600" cy="533400"/>
          </a:xfrm>
          <a:prstGeom prst="ellipse">
            <a:avLst/>
          </a:prstGeom>
          <a:solidFill>
            <a:schemeClr val="accent1"/>
          </a:solidFill>
          <a:ln w="15875" cap="sq">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t>a3</a:t>
            </a:r>
          </a:p>
        </p:txBody>
      </p:sp>
      <p:sp>
        <p:nvSpPr>
          <p:cNvPr id="282630" name="Oval 6"/>
          <p:cNvSpPr>
            <a:spLocks noChangeArrowheads="1"/>
          </p:cNvSpPr>
          <p:nvPr/>
        </p:nvSpPr>
        <p:spPr bwMode="auto">
          <a:xfrm>
            <a:off x="3124200" y="3200400"/>
            <a:ext cx="990600" cy="533400"/>
          </a:xfrm>
          <a:prstGeom prst="ellipse">
            <a:avLst/>
          </a:prstGeom>
          <a:solidFill>
            <a:schemeClr val="accent1"/>
          </a:solidFill>
          <a:ln w="15875" cap="sq">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t>a4</a:t>
            </a:r>
          </a:p>
        </p:txBody>
      </p:sp>
      <p:sp>
        <p:nvSpPr>
          <p:cNvPr id="282631" name="Oval 7"/>
          <p:cNvSpPr>
            <a:spLocks noChangeArrowheads="1"/>
          </p:cNvSpPr>
          <p:nvPr/>
        </p:nvSpPr>
        <p:spPr bwMode="auto">
          <a:xfrm>
            <a:off x="5410200" y="2438400"/>
            <a:ext cx="990600" cy="533400"/>
          </a:xfrm>
          <a:prstGeom prst="ellipse">
            <a:avLst/>
          </a:prstGeom>
          <a:solidFill>
            <a:schemeClr val="accent1"/>
          </a:solidFill>
          <a:ln w="15875" cap="sq">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t>a5</a:t>
            </a:r>
          </a:p>
        </p:txBody>
      </p:sp>
      <p:sp>
        <p:nvSpPr>
          <p:cNvPr id="282632" name="Line 8"/>
          <p:cNvSpPr>
            <a:spLocks noChangeShapeType="1"/>
          </p:cNvSpPr>
          <p:nvPr/>
        </p:nvSpPr>
        <p:spPr bwMode="auto">
          <a:xfrm>
            <a:off x="1752600" y="1905000"/>
            <a:ext cx="1371600" cy="0"/>
          </a:xfrm>
          <a:prstGeom prst="line">
            <a:avLst/>
          </a:prstGeom>
          <a:noFill/>
          <a:ln w="15875" cap="sq">
            <a:solidFill>
              <a:schemeClr val="tx1"/>
            </a:solidFill>
            <a:round/>
            <a:headEnd type="none" w="sm" len="sm"/>
            <a:tailEnd type="arrow" w="sm"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2633" name="Line 9"/>
          <p:cNvSpPr>
            <a:spLocks noChangeShapeType="1"/>
          </p:cNvSpPr>
          <p:nvPr/>
        </p:nvSpPr>
        <p:spPr bwMode="auto">
          <a:xfrm>
            <a:off x="1752600" y="1905000"/>
            <a:ext cx="1371600" cy="1447800"/>
          </a:xfrm>
          <a:prstGeom prst="line">
            <a:avLst/>
          </a:prstGeom>
          <a:noFill/>
          <a:ln w="15875" cap="sq">
            <a:solidFill>
              <a:schemeClr val="tx1"/>
            </a:solidFill>
            <a:round/>
            <a:headEnd type="none" w="sm" len="sm"/>
            <a:tailEnd type="arrow" w="sm"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2634" name="Line 10"/>
          <p:cNvSpPr>
            <a:spLocks noChangeShapeType="1"/>
          </p:cNvSpPr>
          <p:nvPr/>
        </p:nvSpPr>
        <p:spPr bwMode="auto">
          <a:xfrm flipV="1">
            <a:off x="1752600" y="1905000"/>
            <a:ext cx="1371600" cy="1600200"/>
          </a:xfrm>
          <a:prstGeom prst="line">
            <a:avLst/>
          </a:prstGeom>
          <a:noFill/>
          <a:ln w="15875" cap="sq">
            <a:solidFill>
              <a:schemeClr val="tx1"/>
            </a:solidFill>
            <a:round/>
            <a:headEnd type="none" w="sm" len="sm"/>
            <a:tailEnd type="arrow" w="sm"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2635" name="Line 11"/>
          <p:cNvSpPr>
            <a:spLocks noChangeShapeType="1"/>
          </p:cNvSpPr>
          <p:nvPr/>
        </p:nvSpPr>
        <p:spPr bwMode="auto">
          <a:xfrm flipV="1">
            <a:off x="1752600" y="3352800"/>
            <a:ext cx="1371600" cy="152400"/>
          </a:xfrm>
          <a:prstGeom prst="line">
            <a:avLst/>
          </a:prstGeom>
          <a:noFill/>
          <a:ln w="15875" cap="sq">
            <a:solidFill>
              <a:schemeClr val="tx1"/>
            </a:solidFill>
            <a:round/>
            <a:headEnd type="none" w="sm" len="sm"/>
            <a:tailEnd type="arrow" w="sm"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2636" name="Line 12"/>
          <p:cNvSpPr>
            <a:spLocks noChangeShapeType="1"/>
          </p:cNvSpPr>
          <p:nvPr/>
        </p:nvSpPr>
        <p:spPr bwMode="auto">
          <a:xfrm>
            <a:off x="3962400" y="1981200"/>
            <a:ext cx="1447800" cy="685800"/>
          </a:xfrm>
          <a:prstGeom prst="line">
            <a:avLst/>
          </a:prstGeom>
          <a:noFill/>
          <a:ln w="15875" cap="sq">
            <a:solidFill>
              <a:schemeClr val="tx1"/>
            </a:solidFill>
            <a:round/>
            <a:headEnd type="none" w="sm" len="sm"/>
            <a:tailEnd type="arrow" w="sm"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2637" name="Line 13"/>
          <p:cNvSpPr>
            <a:spLocks noChangeShapeType="1"/>
          </p:cNvSpPr>
          <p:nvPr/>
        </p:nvSpPr>
        <p:spPr bwMode="auto">
          <a:xfrm flipV="1">
            <a:off x="4038600" y="2667000"/>
            <a:ext cx="1371600" cy="762000"/>
          </a:xfrm>
          <a:prstGeom prst="line">
            <a:avLst/>
          </a:prstGeom>
          <a:noFill/>
          <a:ln w="15875" cap="sq">
            <a:solidFill>
              <a:schemeClr val="tx1"/>
            </a:solidFill>
            <a:round/>
            <a:headEnd type="none" w="sm" len="sm"/>
            <a:tailEnd type="arrow" w="sm"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2638" name="Text Box 14"/>
          <p:cNvSpPr txBox="1">
            <a:spLocks noChangeArrowheads="1"/>
          </p:cNvSpPr>
          <p:nvPr/>
        </p:nvSpPr>
        <p:spPr bwMode="auto">
          <a:xfrm>
            <a:off x="1965325" y="1485900"/>
            <a:ext cx="5778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w13</a:t>
            </a:r>
          </a:p>
        </p:txBody>
      </p:sp>
      <p:sp>
        <p:nvSpPr>
          <p:cNvPr id="282639" name="Text Box 15"/>
          <p:cNvSpPr txBox="1">
            <a:spLocks noChangeArrowheads="1"/>
          </p:cNvSpPr>
          <p:nvPr/>
        </p:nvSpPr>
        <p:spPr bwMode="auto">
          <a:xfrm>
            <a:off x="2651125" y="2324100"/>
            <a:ext cx="5778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w23</a:t>
            </a:r>
          </a:p>
        </p:txBody>
      </p:sp>
      <p:sp>
        <p:nvSpPr>
          <p:cNvPr id="282640" name="Text Box 16"/>
          <p:cNvSpPr txBox="1">
            <a:spLocks noChangeArrowheads="1"/>
          </p:cNvSpPr>
          <p:nvPr/>
        </p:nvSpPr>
        <p:spPr bwMode="auto">
          <a:xfrm>
            <a:off x="2438400" y="2819400"/>
            <a:ext cx="5778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w14</a:t>
            </a:r>
          </a:p>
        </p:txBody>
      </p:sp>
      <p:sp>
        <p:nvSpPr>
          <p:cNvPr id="282641" name="Text Box 17"/>
          <p:cNvSpPr txBox="1">
            <a:spLocks noChangeArrowheads="1"/>
          </p:cNvSpPr>
          <p:nvPr/>
        </p:nvSpPr>
        <p:spPr bwMode="auto">
          <a:xfrm>
            <a:off x="2041525" y="3543300"/>
            <a:ext cx="5778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w24</a:t>
            </a:r>
          </a:p>
        </p:txBody>
      </p:sp>
      <p:sp>
        <p:nvSpPr>
          <p:cNvPr id="282642" name="Text Box 18"/>
          <p:cNvSpPr txBox="1">
            <a:spLocks noChangeArrowheads="1"/>
          </p:cNvSpPr>
          <p:nvPr/>
        </p:nvSpPr>
        <p:spPr bwMode="auto">
          <a:xfrm>
            <a:off x="4556125" y="3009900"/>
            <a:ext cx="5778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w45</a:t>
            </a:r>
          </a:p>
        </p:txBody>
      </p:sp>
      <p:sp>
        <p:nvSpPr>
          <p:cNvPr id="282643" name="Text Box 19"/>
          <p:cNvSpPr txBox="1">
            <a:spLocks noChangeArrowheads="1"/>
          </p:cNvSpPr>
          <p:nvPr/>
        </p:nvSpPr>
        <p:spPr bwMode="auto">
          <a:xfrm>
            <a:off x="4556125" y="1866900"/>
            <a:ext cx="5778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w35</a:t>
            </a:r>
          </a:p>
        </p:txBody>
      </p:sp>
      <p:sp>
        <p:nvSpPr>
          <p:cNvPr id="282644" name="Text Box 20"/>
          <p:cNvSpPr txBox="1">
            <a:spLocks noChangeArrowheads="1"/>
          </p:cNvSpPr>
          <p:nvPr/>
        </p:nvSpPr>
        <p:spPr bwMode="auto">
          <a:xfrm>
            <a:off x="228600" y="4114800"/>
            <a:ext cx="5248553" cy="2431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900" dirty="0"/>
              <a:t>a4=g(z4)=g(x1*w14+x2*w24)=g(0.2)=0.550</a:t>
            </a:r>
          </a:p>
          <a:p>
            <a:r>
              <a:rPr lang="en-US" altLang="en-US" sz="1900" dirty="0"/>
              <a:t>a3=g(z3)=g(x1*w13+x2*w23)=g(0.2)=0.550</a:t>
            </a:r>
          </a:p>
          <a:p>
            <a:r>
              <a:rPr lang="en-US" altLang="en-US" sz="1900" dirty="0"/>
              <a:t>a5=g(z5)=g(a3*w35+a4*w45)=g(0.605)=0.647</a:t>
            </a:r>
          </a:p>
          <a:p>
            <a:r>
              <a:rPr lang="en-US" altLang="en-US" sz="1900" dirty="0">
                <a:latin typeface="Symbol" pitchFamily="18" charset="2"/>
              </a:rPr>
              <a:t>D</a:t>
            </a:r>
            <a:r>
              <a:rPr lang="en-US" altLang="en-US" sz="1900" dirty="0"/>
              <a:t>5=</a:t>
            </a:r>
            <a:r>
              <a:rPr lang="en-US" altLang="en-US" sz="1900" i="1" dirty="0"/>
              <a:t>error</a:t>
            </a:r>
            <a:r>
              <a:rPr lang="en-US" altLang="en-US" sz="1900" dirty="0"/>
              <a:t>*g’(z5)=</a:t>
            </a:r>
            <a:r>
              <a:rPr lang="en-US" altLang="en-US" sz="1900" i="1" dirty="0"/>
              <a:t>error</a:t>
            </a:r>
            <a:r>
              <a:rPr lang="en-US" altLang="en-US" sz="1900" dirty="0"/>
              <a:t>*a5*(1-a5)=</a:t>
            </a:r>
          </a:p>
          <a:p>
            <a:r>
              <a:rPr lang="en-US" altLang="en-US" sz="1900" dirty="0"/>
              <a:t>*0.353*0.647*0.353=0.08</a:t>
            </a:r>
          </a:p>
          <a:p>
            <a:r>
              <a:rPr lang="en-US" altLang="en-US" sz="1900" dirty="0">
                <a:latin typeface="Symbol" pitchFamily="18" charset="2"/>
              </a:rPr>
              <a:t>D</a:t>
            </a:r>
            <a:r>
              <a:rPr lang="en-US" altLang="en-US" sz="1900" dirty="0"/>
              <a:t>4=</a:t>
            </a:r>
            <a:r>
              <a:rPr lang="en-US" altLang="en-US" sz="1900" dirty="0">
                <a:latin typeface="Symbol" pitchFamily="18" charset="2"/>
              </a:rPr>
              <a:t>D</a:t>
            </a:r>
            <a:r>
              <a:rPr lang="en-US" altLang="en-US" sz="1900" dirty="0"/>
              <a:t>5*w45*a4*(1-a4)=0.02</a:t>
            </a:r>
          </a:p>
          <a:p>
            <a:r>
              <a:rPr lang="en-US" altLang="en-US" sz="1900" dirty="0">
                <a:latin typeface="Symbol" pitchFamily="18" charset="2"/>
              </a:rPr>
              <a:t>D</a:t>
            </a:r>
            <a:r>
              <a:rPr lang="en-US" altLang="en-US" sz="1900" dirty="0"/>
              <a:t>3=</a:t>
            </a:r>
            <a:r>
              <a:rPr lang="en-US" altLang="en-US" sz="1900" dirty="0">
                <a:latin typeface="Symbol" pitchFamily="18" charset="2"/>
              </a:rPr>
              <a:t>D</a:t>
            </a:r>
            <a:r>
              <a:rPr lang="en-US" altLang="en-US" sz="1900" dirty="0"/>
              <a:t>5*w35*a3*(1-a3)=0.002</a:t>
            </a:r>
          </a:p>
          <a:p>
            <a:endParaRPr lang="en-US" altLang="en-US" sz="1900" dirty="0"/>
          </a:p>
        </p:txBody>
      </p:sp>
      <p:sp>
        <p:nvSpPr>
          <p:cNvPr id="282645" name="Text Box 21"/>
          <p:cNvSpPr txBox="1">
            <a:spLocks noChangeArrowheads="1"/>
          </p:cNvSpPr>
          <p:nvPr/>
        </p:nvSpPr>
        <p:spPr bwMode="auto">
          <a:xfrm>
            <a:off x="5334000" y="3108325"/>
            <a:ext cx="3810000" cy="347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000" dirty="0"/>
              <a:t>w35= w35 + </a:t>
            </a:r>
            <a:r>
              <a:rPr lang="en-US" altLang="en-US" sz="2000" dirty="0">
                <a:latin typeface="Symbol" pitchFamily="18" charset="2"/>
              </a:rPr>
              <a:t>g</a:t>
            </a:r>
            <a:r>
              <a:rPr lang="en-US" altLang="en-US" sz="2000" dirty="0"/>
              <a:t>*a3*</a:t>
            </a:r>
            <a:r>
              <a:rPr lang="en-US" altLang="en-US" sz="2000" dirty="0">
                <a:latin typeface="Symbol" pitchFamily="18" charset="2"/>
              </a:rPr>
              <a:t>D</a:t>
            </a:r>
            <a:r>
              <a:rPr lang="en-US" altLang="en-US" sz="2000" dirty="0"/>
              <a:t>5=</a:t>
            </a:r>
          </a:p>
          <a:p>
            <a:r>
              <a:rPr lang="en-US" altLang="en-US" sz="2000" dirty="0"/>
              <a:t>0.1+1*0.55*0.08=0.145</a:t>
            </a:r>
          </a:p>
          <a:p>
            <a:r>
              <a:rPr lang="en-US" altLang="en-US" sz="2000" dirty="0"/>
              <a:t>w45= w45 + </a:t>
            </a:r>
            <a:r>
              <a:rPr lang="en-US" altLang="en-US" sz="2000" dirty="0">
                <a:latin typeface="Symbol" pitchFamily="18" charset="2"/>
              </a:rPr>
              <a:t>g</a:t>
            </a:r>
            <a:r>
              <a:rPr lang="en-US" altLang="en-US" sz="2000" dirty="0"/>
              <a:t>*a4*</a:t>
            </a:r>
            <a:r>
              <a:rPr lang="en-US" altLang="en-US" sz="2000" dirty="0">
                <a:latin typeface="Symbol" pitchFamily="18" charset="2"/>
              </a:rPr>
              <a:t>D</a:t>
            </a:r>
            <a:r>
              <a:rPr lang="en-US" altLang="en-US" sz="2000" dirty="0"/>
              <a:t>5=1.045</a:t>
            </a:r>
          </a:p>
          <a:p>
            <a:r>
              <a:rPr lang="en-US" altLang="en-US" sz="2000" dirty="0"/>
              <a:t>w13= w13 + </a:t>
            </a:r>
            <a:r>
              <a:rPr lang="en-US" altLang="en-US" sz="2000" dirty="0">
                <a:latin typeface="Symbol" pitchFamily="18" charset="2"/>
              </a:rPr>
              <a:t>g</a:t>
            </a:r>
            <a:r>
              <a:rPr lang="en-US" altLang="en-US" sz="2000" dirty="0"/>
              <a:t>*x1*</a:t>
            </a:r>
            <a:r>
              <a:rPr lang="en-US" altLang="en-US" sz="2000" dirty="0">
                <a:latin typeface="Symbol" pitchFamily="18" charset="2"/>
              </a:rPr>
              <a:t>D</a:t>
            </a:r>
            <a:r>
              <a:rPr lang="en-US" altLang="en-US" sz="2000" dirty="0"/>
              <a:t>3=0.102</a:t>
            </a:r>
          </a:p>
          <a:p>
            <a:r>
              <a:rPr lang="en-US" altLang="en-US" sz="2000" dirty="0"/>
              <a:t>w23= w23 + </a:t>
            </a:r>
            <a:r>
              <a:rPr lang="en-US" altLang="en-US" sz="2000" dirty="0">
                <a:latin typeface="Symbol" pitchFamily="18" charset="2"/>
              </a:rPr>
              <a:t>g</a:t>
            </a:r>
            <a:r>
              <a:rPr lang="en-US" altLang="en-US" sz="2000" dirty="0"/>
              <a:t>*x2*</a:t>
            </a:r>
            <a:r>
              <a:rPr lang="en-US" altLang="en-US" sz="2000" dirty="0">
                <a:latin typeface="Symbol" pitchFamily="18" charset="2"/>
              </a:rPr>
              <a:t>D</a:t>
            </a:r>
            <a:r>
              <a:rPr lang="en-US" altLang="en-US" sz="2000" dirty="0"/>
              <a:t>3=0.102</a:t>
            </a:r>
          </a:p>
          <a:p>
            <a:r>
              <a:rPr lang="en-US" altLang="en-US" sz="2000" dirty="0"/>
              <a:t>w14= w14 + </a:t>
            </a:r>
            <a:r>
              <a:rPr lang="en-US" altLang="en-US" sz="2000" dirty="0">
                <a:latin typeface="Symbol" pitchFamily="18" charset="2"/>
              </a:rPr>
              <a:t>g</a:t>
            </a:r>
            <a:r>
              <a:rPr lang="en-US" altLang="en-US" sz="2000" dirty="0"/>
              <a:t>*x1*</a:t>
            </a:r>
            <a:r>
              <a:rPr lang="en-US" altLang="en-US" sz="2000" dirty="0">
                <a:latin typeface="Symbol" pitchFamily="18" charset="2"/>
              </a:rPr>
              <a:t>D</a:t>
            </a:r>
            <a:r>
              <a:rPr lang="en-US" altLang="en-US" sz="2000" dirty="0"/>
              <a:t>4=0.12</a:t>
            </a:r>
          </a:p>
          <a:p>
            <a:r>
              <a:rPr lang="en-US" altLang="en-US" sz="2000" dirty="0"/>
              <a:t>w24= w24 + </a:t>
            </a:r>
            <a:r>
              <a:rPr lang="en-US" altLang="en-US" sz="2000" dirty="0">
                <a:latin typeface="Symbol" pitchFamily="18" charset="2"/>
              </a:rPr>
              <a:t>g</a:t>
            </a:r>
            <a:r>
              <a:rPr lang="en-US" altLang="en-US" sz="2000" dirty="0"/>
              <a:t>*x2*</a:t>
            </a:r>
            <a:r>
              <a:rPr lang="en-US" altLang="en-US" sz="2000" dirty="0">
                <a:latin typeface="Symbol" pitchFamily="18" charset="2"/>
              </a:rPr>
              <a:t>D</a:t>
            </a:r>
            <a:r>
              <a:rPr lang="en-US" altLang="en-US" sz="2000" dirty="0"/>
              <a:t>4=0.12</a:t>
            </a:r>
          </a:p>
          <a:p>
            <a:r>
              <a:rPr lang="en-US" altLang="en-US" sz="2000" b="1" dirty="0">
                <a:solidFill>
                  <a:schemeClr val="accent2"/>
                </a:solidFill>
              </a:rPr>
              <a:t>a4’=g(0.24)=0.557</a:t>
            </a:r>
          </a:p>
          <a:p>
            <a:r>
              <a:rPr lang="en-US" altLang="en-US" sz="2000" b="1" dirty="0">
                <a:solidFill>
                  <a:schemeClr val="accent2"/>
                </a:solidFill>
              </a:rPr>
              <a:t>a3’=g(0.204)=0.554</a:t>
            </a:r>
          </a:p>
          <a:p>
            <a:r>
              <a:rPr lang="en-US" altLang="en-US" sz="2000" b="1" dirty="0">
                <a:solidFill>
                  <a:schemeClr val="accent2"/>
                </a:solidFill>
              </a:rPr>
              <a:t>a5’=g(0.66045)=0.66</a:t>
            </a:r>
          </a:p>
          <a:p>
            <a:endParaRPr lang="en-US" altLang="en-US" sz="2000" b="1" dirty="0">
              <a:solidFill>
                <a:schemeClr val="accent2"/>
              </a:solidFill>
            </a:endParaRPr>
          </a:p>
        </p:txBody>
      </p:sp>
      <p:sp>
        <p:nvSpPr>
          <p:cNvPr id="282646" name="Text Box 22"/>
          <p:cNvSpPr txBox="1">
            <a:spLocks noChangeArrowheads="1"/>
          </p:cNvSpPr>
          <p:nvPr/>
        </p:nvSpPr>
        <p:spPr bwMode="auto">
          <a:xfrm>
            <a:off x="3629025" y="0"/>
            <a:ext cx="5562600"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800" dirty="0"/>
              <a:t>Example: all weights are 0.1 except w45=1; </a:t>
            </a:r>
            <a:r>
              <a:rPr lang="en-US" altLang="en-US" sz="1800" dirty="0">
                <a:latin typeface="Symbol" pitchFamily="18" charset="2"/>
              </a:rPr>
              <a:t>g</a:t>
            </a:r>
            <a:r>
              <a:rPr lang="en-US" altLang="en-US" sz="1800" dirty="0"/>
              <a:t>=1 Training Example: (x1=1,x2=1;a5=1)</a:t>
            </a:r>
          </a:p>
          <a:p>
            <a:r>
              <a:rPr lang="en-US" altLang="en-US" sz="1800" dirty="0"/>
              <a:t>g is the sigmoid function</a:t>
            </a:r>
          </a:p>
        </p:txBody>
      </p:sp>
      <p:sp>
        <p:nvSpPr>
          <p:cNvPr id="282647" name="Text Box 23"/>
          <p:cNvSpPr txBox="1">
            <a:spLocks noChangeArrowheads="1"/>
          </p:cNvSpPr>
          <p:nvPr/>
        </p:nvSpPr>
        <p:spPr bwMode="auto">
          <a:xfrm>
            <a:off x="5699125" y="1409700"/>
            <a:ext cx="31115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b="1">
                <a:solidFill>
                  <a:schemeClr val="tx2"/>
                </a:solidFill>
              </a:rPr>
              <a:t>a5 is 0.6594 with the adjusted </a:t>
            </a:r>
          </a:p>
          <a:p>
            <a:r>
              <a:rPr lang="en-US" altLang="en-US" b="1">
                <a:solidFill>
                  <a:schemeClr val="tx2"/>
                </a:solidFill>
              </a:rPr>
              <a:t>weights!</a:t>
            </a:r>
          </a:p>
        </p:txBody>
      </p:sp>
    </p:spTree>
    <p:extLst>
      <p:ext uri="{BB962C8B-B14F-4D97-AF65-F5344CB8AC3E}">
        <p14:creationId xmlns:p14="http://schemas.microsoft.com/office/powerpoint/2010/main" val="22171405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C5DF6D-F488-47B7-A388-304218E47E09}"/>
              </a:ext>
            </a:extLst>
          </p:cNvPr>
          <p:cNvSpPr>
            <a:spLocks noGrp="1"/>
          </p:cNvSpPr>
          <p:nvPr>
            <p:ph type="title"/>
          </p:nvPr>
        </p:nvSpPr>
        <p:spPr/>
        <p:txBody>
          <a:bodyPr/>
          <a:lstStyle/>
          <a:p>
            <a:r>
              <a:rPr lang="en-US" dirty="0"/>
              <a:t>Second Video on Weight Learning </a:t>
            </a:r>
          </a:p>
        </p:txBody>
      </p:sp>
      <p:sp>
        <p:nvSpPr>
          <p:cNvPr id="3" name="Content Placeholder 2">
            <a:extLst>
              <a:ext uri="{FF2B5EF4-FFF2-40B4-BE49-F238E27FC236}">
                <a16:creationId xmlns:a16="http://schemas.microsoft.com/office/drawing/2014/main" id="{37714C80-4287-4FE9-B83C-5D8F6CD0FAB3}"/>
              </a:ext>
            </a:extLst>
          </p:cNvPr>
          <p:cNvSpPr>
            <a:spLocks noGrp="1"/>
          </p:cNvSpPr>
          <p:nvPr>
            <p:ph idx="1"/>
          </p:nvPr>
        </p:nvSpPr>
        <p:spPr/>
        <p:txBody>
          <a:bodyPr/>
          <a:lstStyle/>
          <a:p>
            <a:r>
              <a:rPr lang="en-US" dirty="0">
                <a:hlinkClick r:id="rId2"/>
              </a:rPr>
              <a:t>https://www.youtube.com/watch?v=IHZwWFHWa-w&amp;list=PLZHQObOWTQDNU6R1_67000Dx_ZCJB-3pi&amp;index=3&amp;t=0s</a:t>
            </a:r>
            <a:r>
              <a:rPr lang="en-US" dirty="0"/>
              <a:t> </a:t>
            </a:r>
          </a:p>
          <a:p>
            <a:r>
              <a:rPr lang="en-US" dirty="0"/>
              <a:t>Is the second part of the Video we saw in the last lecture</a:t>
            </a:r>
          </a:p>
          <a:p>
            <a:r>
              <a:rPr lang="en-US" dirty="0"/>
              <a:t>Will watch the first 16:30 minutes of this video</a:t>
            </a:r>
          </a:p>
        </p:txBody>
      </p:sp>
    </p:spTree>
    <p:extLst>
      <p:ext uri="{BB962C8B-B14F-4D97-AF65-F5344CB8AC3E}">
        <p14:creationId xmlns:p14="http://schemas.microsoft.com/office/powerpoint/2010/main" val="12717241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3"/>
          <p:cNvSpPr>
            <a:spLocks noGrp="1"/>
          </p:cNvSpPr>
          <p:nvPr>
            <p:ph type="sldNum" sz="quarter" idx="4294967295"/>
          </p:nvPr>
        </p:nvSpPr>
        <p:spPr>
          <a:xfrm>
            <a:off x="6781800" y="6324600"/>
            <a:ext cx="1905000" cy="457200"/>
          </a:xfrm>
          <a:prstGeom prst="rect">
            <a:avLst/>
          </a:prstGeom>
          <a:noFill/>
        </p:spPr>
        <p:txBody>
          <a:bodyPr/>
          <a:lstStyle>
            <a:lvl1pPr>
              <a:spcBef>
                <a:spcPct val="20000"/>
              </a:spcBef>
              <a:buClr>
                <a:schemeClr val="folHlink"/>
              </a:buClr>
              <a:buSzPct val="60000"/>
              <a:buFont typeface="Wingdings" pitchFamily="2" charset="2"/>
              <a:buChar char="n"/>
              <a:defRPr sz="28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spcBef>
                <a:spcPct val="0"/>
              </a:spcBef>
              <a:buClrTx/>
              <a:buSzTx/>
              <a:buFontTx/>
              <a:buNone/>
            </a:pPr>
            <a:fld id="{E89D52C5-F95E-4777-A583-4DCFA8A9CAEE}" type="slidenum">
              <a:rPr lang="he-IL" altLang="en-US" sz="1400"/>
              <a:pPr>
                <a:spcBef>
                  <a:spcPct val="0"/>
                </a:spcBef>
                <a:buClrTx/>
                <a:buSzTx/>
                <a:buFontTx/>
                <a:buNone/>
              </a:pPr>
              <a:t>19</a:t>
            </a:fld>
            <a:endParaRPr lang="en-US" altLang="en-US" sz="1400"/>
          </a:p>
        </p:txBody>
      </p:sp>
      <p:sp>
        <p:nvSpPr>
          <p:cNvPr id="16387" name="Rectangle 2"/>
          <p:cNvSpPr>
            <a:spLocks noChangeArrowheads="1"/>
          </p:cNvSpPr>
          <p:nvPr/>
        </p:nvSpPr>
        <p:spPr bwMode="auto">
          <a:xfrm>
            <a:off x="1447800" y="152400"/>
            <a:ext cx="73152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lvl1pPr>
              <a:spcBef>
                <a:spcPct val="20000"/>
              </a:spcBef>
              <a:buClr>
                <a:schemeClr val="folHlink"/>
              </a:buClr>
              <a:buSzPct val="60000"/>
              <a:buFont typeface="Wingdings" pitchFamily="2" charset="2"/>
              <a:buChar char="n"/>
              <a:defRPr sz="28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spcBef>
                <a:spcPct val="0"/>
              </a:spcBef>
              <a:buClrTx/>
              <a:buSzTx/>
              <a:buFontTx/>
              <a:buNone/>
            </a:pPr>
            <a:r>
              <a:rPr lang="en-GB" altLang="en-US" sz="4400" b="1" dirty="0">
                <a:solidFill>
                  <a:schemeClr val="tx2"/>
                </a:solidFill>
              </a:rPr>
              <a:t>Activation Functions</a:t>
            </a:r>
          </a:p>
        </p:txBody>
      </p:sp>
      <p:sp>
        <p:nvSpPr>
          <p:cNvPr id="112643" name="Rectangle 3">
            <a:extLst>
              <a:ext uri="{FF2B5EF4-FFF2-40B4-BE49-F238E27FC236}">
                <a16:creationId xmlns:a16="http://schemas.microsoft.com/office/drawing/2014/main" id="{4AD4B38A-6284-41BC-A683-7A4E36889BF9}"/>
              </a:ext>
            </a:extLst>
          </p:cNvPr>
          <p:cNvSpPr>
            <a:spLocks noChangeArrowheads="1"/>
          </p:cNvSpPr>
          <p:nvPr/>
        </p:nvSpPr>
        <p:spPr bwMode="auto">
          <a:xfrm>
            <a:off x="990600" y="1066800"/>
            <a:ext cx="7772400" cy="190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lvl1pPr marL="342900" indent="-342900"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20000"/>
              </a:spcBef>
              <a:buFontTx/>
              <a:buChar char="•"/>
              <a:defRPr/>
            </a:pPr>
            <a:r>
              <a:rPr lang="en-GB" altLang="en-US" dirty="0">
                <a:latin typeface="Tahoma" panose="020B0604030504040204" pitchFamily="34" charset="0"/>
              </a:rPr>
              <a:t>Transforms neuron’s input into output.</a:t>
            </a:r>
          </a:p>
          <a:p>
            <a:pPr>
              <a:spcBef>
                <a:spcPct val="20000"/>
              </a:spcBef>
              <a:buFontTx/>
              <a:buChar char="•"/>
              <a:defRPr/>
            </a:pPr>
            <a:r>
              <a:rPr lang="en-GB" altLang="en-US" dirty="0">
                <a:latin typeface="Tahoma" panose="020B0604030504040204" pitchFamily="34" charset="0"/>
              </a:rPr>
              <a:t>Features of activation functions:</a:t>
            </a:r>
          </a:p>
          <a:p>
            <a:pPr lvl="1">
              <a:spcBef>
                <a:spcPct val="20000"/>
              </a:spcBef>
              <a:buFontTx/>
              <a:buChar char="•"/>
              <a:defRPr/>
            </a:pPr>
            <a:r>
              <a:rPr lang="en-GB" altLang="en-US" dirty="0">
                <a:latin typeface="Tahoma" panose="020B0604030504040204" pitchFamily="34" charset="0"/>
              </a:rPr>
              <a:t>A squashing effect is required</a:t>
            </a:r>
          </a:p>
          <a:p>
            <a:pPr lvl="2">
              <a:spcBef>
                <a:spcPct val="20000"/>
              </a:spcBef>
              <a:buFontTx/>
              <a:buChar char="•"/>
              <a:defRPr/>
            </a:pPr>
            <a:r>
              <a:rPr lang="en-GB" altLang="en-US" sz="2000" dirty="0">
                <a:latin typeface="Tahoma" panose="020B0604030504040204" pitchFamily="34" charset="0"/>
              </a:rPr>
              <a:t>Prevents accelerating growth of activation levels through the network.</a:t>
            </a:r>
          </a:p>
          <a:p>
            <a:pPr marL="457200" lvl="1" indent="0">
              <a:spcBef>
                <a:spcPct val="20000"/>
              </a:spcBef>
              <a:defRPr/>
            </a:pPr>
            <a:endParaRPr lang="en-GB" altLang="en-US" sz="2800" dirty="0">
              <a:latin typeface="Tahoma" panose="020B0604030504040204" pitchFamily="34" charset="0"/>
            </a:endParaRPr>
          </a:p>
        </p:txBody>
      </p:sp>
      <p:pic>
        <p:nvPicPr>
          <p:cNvPr id="16389"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20950" y="3124200"/>
            <a:ext cx="5168900" cy="3597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08246943"/>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1026"/>
          <p:cNvSpPr>
            <a:spLocks noGrp="1" noChangeArrowheads="1"/>
          </p:cNvSpPr>
          <p:nvPr>
            <p:ph type="title"/>
          </p:nvPr>
        </p:nvSpPr>
        <p:spPr>
          <a:xfrm>
            <a:off x="228600" y="-152400"/>
            <a:ext cx="8763000" cy="838200"/>
          </a:xfrm>
        </p:spPr>
        <p:txBody>
          <a:bodyPr/>
          <a:lstStyle/>
          <a:p>
            <a:pPr algn="ctr"/>
            <a:r>
              <a:rPr lang="en-US" altLang="en-US" dirty="0"/>
              <a:t>Neural Networks </a:t>
            </a:r>
            <a:endParaRPr lang="en-US" altLang="en-US" sz="2800" dirty="0"/>
          </a:p>
        </p:txBody>
      </p:sp>
      <p:sp>
        <p:nvSpPr>
          <p:cNvPr id="2051" name="Rectangle 1027"/>
          <p:cNvSpPr>
            <a:spLocks noChangeArrowheads="1"/>
          </p:cNvSpPr>
          <p:nvPr/>
        </p:nvSpPr>
        <p:spPr bwMode="auto">
          <a:xfrm>
            <a:off x="381000" y="1056899"/>
            <a:ext cx="8229600" cy="50680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10000"/>
              </a:spcBef>
              <a:spcAft>
                <a:spcPts val="400"/>
              </a:spcAft>
              <a:buClr>
                <a:srgbClr val="0C7B9C"/>
              </a:buClr>
              <a:buSzPct val="75000"/>
              <a:buFont typeface="Monotype Sorts" pitchFamily="2" charset="2"/>
              <a:buChar char="l"/>
              <a:defRPr sz="2800">
                <a:solidFill>
                  <a:schemeClr val="tx1"/>
                </a:solidFill>
                <a:latin typeface="Arial" charset="0"/>
              </a:defRPr>
            </a:lvl1pPr>
            <a:lvl2pPr marL="742950" indent="-285750">
              <a:spcBef>
                <a:spcPct val="10000"/>
              </a:spcBef>
              <a:spcAft>
                <a:spcPts val="400"/>
              </a:spcAft>
              <a:buClr>
                <a:srgbClr val="0C7B9C"/>
              </a:buClr>
              <a:buSzPct val="100000"/>
              <a:buFont typeface="Arial" charset="0"/>
              <a:buChar char="–"/>
              <a:defRPr sz="2800">
                <a:solidFill>
                  <a:schemeClr val="tx1"/>
                </a:solidFill>
                <a:latin typeface="Arial" charset="0"/>
              </a:defRPr>
            </a:lvl2pPr>
            <a:lvl3pPr marL="1143000" indent="-228600">
              <a:spcBef>
                <a:spcPct val="10000"/>
              </a:spcBef>
              <a:spcAft>
                <a:spcPts val="400"/>
              </a:spcAft>
              <a:buClr>
                <a:srgbClr val="0C7B9C"/>
              </a:buClr>
              <a:buSzPct val="70000"/>
              <a:buFont typeface="Wingdings" pitchFamily="2" charset="2"/>
              <a:buChar char="u"/>
              <a:defRPr sz="2400">
                <a:solidFill>
                  <a:schemeClr val="tx1"/>
                </a:solidFill>
                <a:latin typeface="Arial" charset="0"/>
              </a:defRPr>
            </a:lvl3pPr>
            <a:lvl4pPr marL="1600200" indent="-228600">
              <a:spcBef>
                <a:spcPct val="20000"/>
              </a:spcBef>
              <a:buSzPct val="100000"/>
              <a:buChar char="–"/>
              <a:defRPr sz="2000">
                <a:solidFill>
                  <a:schemeClr val="tx1"/>
                </a:solidFill>
                <a:latin typeface="Times New Roman" pitchFamily="18" charset="0"/>
              </a:defRPr>
            </a:lvl4pPr>
            <a:lvl5pPr marL="2057400" indent="-228600">
              <a:spcBef>
                <a:spcPct val="20000"/>
              </a:spcBef>
              <a:buSzPct val="100000"/>
              <a:buChar char="•"/>
              <a:defRPr sz="2000">
                <a:solidFill>
                  <a:schemeClr val="tx1"/>
                </a:solidFill>
                <a:latin typeface="Times New Roman"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itchFamily="18" charset="0"/>
              </a:defRPr>
            </a:lvl9pPr>
          </a:lstStyle>
          <a:p>
            <a:pPr algn="ctr" eaLnBrk="1" hangingPunct="1">
              <a:spcBef>
                <a:spcPct val="20000"/>
              </a:spcBef>
              <a:buClr>
                <a:schemeClr val="folHlink"/>
              </a:buClr>
              <a:buSzPct val="60000"/>
              <a:buFont typeface="Monotype Sorts" pitchFamily="2" charset="2"/>
              <a:buNone/>
            </a:pPr>
            <a:r>
              <a:rPr lang="en-US" altLang="en-US" sz="3200" b="0" dirty="0"/>
              <a:t>Lecture Notes for Chapter 4</a:t>
            </a:r>
          </a:p>
          <a:p>
            <a:pPr algn="ctr" eaLnBrk="1" hangingPunct="1">
              <a:spcBef>
                <a:spcPct val="20000"/>
              </a:spcBef>
              <a:buClr>
                <a:schemeClr val="folHlink"/>
              </a:buClr>
              <a:buSzPct val="60000"/>
              <a:buFont typeface="Monotype Sorts" pitchFamily="2" charset="2"/>
              <a:buNone/>
            </a:pPr>
            <a:r>
              <a:rPr lang="en-US" altLang="en-US" sz="3200" b="0" dirty="0"/>
              <a:t> </a:t>
            </a:r>
            <a:br>
              <a:rPr lang="en-US" altLang="en-US" sz="3200" b="0" dirty="0"/>
            </a:br>
            <a:r>
              <a:rPr lang="en-US" altLang="en-US" sz="3200" b="0" dirty="0"/>
              <a:t>Artificial Neural Networks</a:t>
            </a:r>
            <a:endParaRPr lang="en-US" altLang="en-US" sz="1400" b="0" dirty="0"/>
          </a:p>
          <a:p>
            <a:pPr algn="ctr" eaLnBrk="1" hangingPunct="1">
              <a:spcBef>
                <a:spcPct val="20000"/>
              </a:spcBef>
              <a:buClr>
                <a:schemeClr val="folHlink"/>
              </a:buClr>
              <a:buSzPct val="60000"/>
              <a:buFont typeface="Wingdings" pitchFamily="2" charset="2"/>
              <a:buNone/>
            </a:pPr>
            <a:endParaRPr lang="en-US" altLang="en-US" sz="3200" b="0" dirty="0"/>
          </a:p>
          <a:p>
            <a:pPr algn="ctr" eaLnBrk="1" hangingPunct="1">
              <a:spcBef>
                <a:spcPct val="20000"/>
              </a:spcBef>
              <a:buClr>
                <a:schemeClr val="folHlink"/>
              </a:buClr>
              <a:buSzPct val="60000"/>
              <a:buFont typeface="Wingdings" pitchFamily="2" charset="2"/>
              <a:buNone/>
            </a:pPr>
            <a:r>
              <a:rPr lang="en-US" altLang="en-US" sz="3200" b="0" dirty="0"/>
              <a:t>Introduction to Data Mining , 2</a:t>
            </a:r>
            <a:r>
              <a:rPr lang="en-US" altLang="en-US" sz="3200" b="0" baseline="30000" dirty="0"/>
              <a:t>nd</a:t>
            </a:r>
            <a:r>
              <a:rPr lang="en-US" altLang="en-US" sz="3200" b="0" dirty="0"/>
              <a:t> Edition</a:t>
            </a:r>
          </a:p>
          <a:p>
            <a:pPr algn="ctr" eaLnBrk="1" hangingPunct="1">
              <a:spcBef>
                <a:spcPct val="20000"/>
              </a:spcBef>
              <a:buClr>
                <a:schemeClr val="folHlink"/>
              </a:buClr>
              <a:buSzPct val="60000"/>
              <a:buFont typeface="Wingdings" pitchFamily="2" charset="2"/>
              <a:buNone/>
            </a:pPr>
            <a:r>
              <a:rPr lang="en-US" altLang="en-US" b="0" dirty="0"/>
              <a:t>by</a:t>
            </a:r>
          </a:p>
          <a:p>
            <a:pPr algn="ctr" eaLnBrk="1" hangingPunct="1">
              <a:spcBef>
                <a:spcPct val="20000"/>
              </a:spcBef>
              <a:buClr>
                <a:schemeClr val="folHlink"/>
              </a:buClr>
              <a:buSzPct val="60000"/>
              <a:buFont typeface="Wingdings" pitchFamily="2" charset="2"/>
              <a:buNone/>
            </a:pPr>
            <a:r>
              <a:rPr lang="en-US" altLang="en-US" b="0" dirty="0"/>
              <a:t>Tan, Steinbach, Karpatne, Kumar</a:t>
            </a:r>
          </a:p>
          <a:p>
            <a:pPr algn="ctr" eaLnBrk="1" hangingPunct="1">
              <a:spcBef>
                <a:spcPct val="20000"/>
              </a:spcBef>
              <a:buClr>
                <a:schemeClr val="folHlink"/>
              </a:buClr>
              <a:buSzPct val="60000"/>
              <a:buFont typeface="Wingdings" pitchFamily="2" charset="2"/>
              <a:buNone/>
            </a:pPr>
            <a:r>
              <a:rPr lang="en-US" altLang="en-US" b="0" dirty="0"/>
              <a:t>Slides 9,13-23 added by Dr. </a:t>
            </a:r>
            <a:r>
              <a:rPr lang="en-US" altLang="en-US" b="0" dirty="0" err="1"/>
              <a:t>Eick</a:t>
            </a:r>
            <a:endParaRPr lang="en-US" altLang="en-US" b="0" dirty="0"/>
          </a:p>
          <a:p>
            <a:pPr>
              <a:spcBef>
                <a:spcPct val="0"/>
              </a:spcBef>
              <a:spcAft>
                <a:spcPct val="0"/>
              </a:spcAft>
              <a:buClrTx/>
              <a:buSzTx/>
              <a:buFontTx/>
              <a:buNone/>
            </a:pPr>
            <a:endParaRPr lang="en-US" altLang="en-US" sz="2000" b="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1"/>
          <p:cNvSpPr>
            <a:spLocks noGrp="1"/>
          </p:cNvSpPr>
          <p:nvPr>
            <p:ph type="sldNum" sz="quarter" idx="4294967295"/>
          </p:nvPr>
        </p:nvSpPr>
        <p:spPr>
          <a:xfrm>
            <a:off x="6781800" y="6324600"/>
            <a:ext cx="1905000" cy="457200"/>
          </a:xfrm>
          <a:prstGeom prst="rect">
            <a:avLst/>
          </a:prstGeom>
          <a:noFill/>
        </p:spPr>
        <p:txBody>
          <a:bodyPr/>
          <a:lstStyle>
            <a:lvl1pPr>
              <a:spcBef>
                <a:spcPct val="20000"/>
              </a:spcBef>
              <a:buClr>
                <a:schemeClr val="folHlink"/>
              </a:buClr>
              <a:buSzPct val="60000"/>
              <a:buFont typeface="Wingdings" pitchFamily="2" charset="2"/>
              <a:buChar char="n"/>
              <a:defRPr sz="28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spcBef>
                <a:spcPct val="0"/>
              </a:spcBef>
              <a:buClrTx/>
              <a:buSzTx/>
              <a:buFontTx/>
              <a:buNone/>
            </a:pPr>
            <a:fld id="{58D4BE5C-9406-4AD1-AB50-FB9E314D9CB7}" type="slidenum">
              <a:rPr lang="he-IL" altLang="en-US" sz="1400"/>
              <a:pPr>
                <a:spcBef>
                  <a:spcPct val="0"/>
                </a:spcBef>
                <a:buClrTx/>
                <a:buSzTx/>
                <a:buFontTx/>
                <a:buNone/>
              </a:pPr>
              <a:t>20</a:t>
            </a:fld>
            <a:endParaRPr lang="en-US" altLang="en-US" sz="1400"/>
          </a:p>
        </p:txBody>
      </p:sp>
      <p:sp>
        <p:nvSpPr>
          <p:cNvPr id="3" name="Rectangle 2">
            <a:extLst>
              <a:ext uri="{FF2B5EF4-FFF2-40B4-BE49-F238E27FC236}">
                <a16:creationId xmlns:a16="http://schemas.microsoft.com/office/drawing/2014/main" id="{D48FC7E5-4C8B-4BCF-AA49-ACF2AAF7A44C}"/>
              </a:ext>
            </a:extLst>
          </p:cNvPr>
          <p:cNvSpPr/>
          <p:nvPr/>
        </p:nvSpPr>
        <p:spPr>
          <a:xfrm>
            <a:off x="971550" y="1628775"/>
            <a:ext cx="6840538" cy="1938992"/>
          </a:xfrm>
          <a:prstGeom prst="rect">
            <a:avLst/>
          </a:prstGeom>
        </p:spPr>
        <p:txBody>
          <a:bodyPr>
            <a:spAutoFit/>
          </a:bodyPr>
          <a:lstStyle/>
          <a:p>
            <a:pPr marL="285750" indent="-285750" eaLnBrk="1" hangingPunct="1">
              <a:buFont typeface="Wingdings" panose="05000000000000000000" pitchFamily="2" charset="2"/>
              <a:buChar char="q"/>
              <a:defRPr/>
            </a:pPr>
            <a:r>
              <a:rPr lang="en-US" sz="2000" dirty="0"/>
              <a:t>Its Range is between 0 and 1. </a:t>
            </a:r>
          </a:p>
          <a:p>
            <a:pPr marL="342900" indent="-342900" eaLnBrk="1" hangingPunct="1">
              <a:buFont typeface="Wingdings" panose="05000000000000000000" pitchFamily="2" charset="2"/>
              <a:buChar char="q"/>
              <a:defRPr/>
            </a:pPr>
            <a:r>
              <a:rPr lang="en-US" sz="2000" dirty="0"/>
              <a:t>It is a S - shaped curve.</a:t>
            </a:r>
          </a:p>
          <a:p>
            <a:pPr marL="342900" indent="-342900" eaLnBrk="1" hangingPunct="1">
              <a:buFont typeface="Wingdings" panose="05000000000000000000" pitchFamily="2" charset="2"/>
              <a:buChar char="q"/>
              <a:defRPr/>
            </a:pPr>
            <a:r>
              <a:rPr lang="en-US" sz="2000" dirty="0"/>
              <a:t>It is easy to understand and apply but there are reasons which have made it fall out of popularity:</a:t>
            </a:r>
          </a:p>
          <a:p>
            <a:pPr marL="800100" lvl="1" indent="-342900" eaLnBrk="1" hangingPunct="1">
              <a:buFont typeface="Arial" panose="020B0604020202020204" pitchFamily="34" charset="0"/>
              <a:buChar char="•"/>
              <a:defRPr/>
            </a:pPr>
            <a:r>
              <a:rPr lang="en-US" sz="2000" dirty="0"/>
              <a:t>Vanishing gradient problem</a:t>
            </a:r>
          </a:p>
          <a:p>
            <a:pPr marL="800100" lvl="1" indent="-342900" eaLnBrk="1" hangingPunct="1">
              <a:buFont typeface="Arial" panose="020B0604020202020204" pitchFamily="34" charset="0"/>
              <a:buChar char="•"/>
              <a:defRPr/>
            </a:pPr>
            <a:r>
              <a:rPr lang="en-US" sz="2000" dirty="0"/>
              <a:t>Slow convergence.</a:t>
            </a:r>
          </a:p>
        </p:txBody>
      </p:sp>
      <p:pic>
        <p:nvPicPr>
          <p:cNvPr id="1741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11638" y="3762375"/>
            <a:ext cx="3960812" cy="3095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2895600" y="164812"/>
            <a:ext cx="4440639" cy="584775"/>
          </a:xfrm>
          <a:prstGeom prst="rect">
            <a:avLst/>
          </a:prstGeom>
          <a:noFill/>
        </p:spPr>
        <p:txBody>
          <a:bodyPr wrap="none" rtlCol="0">
            <a:spAutoFit/>
          </a:bodyPr>
          <a:lstStyle/>
          <a:p>
            <a:r>
              <a:rPr lang="en-US" sz="3200" dirty="0"/>
              <a:t>1. Sigmoid or Logistic</a:t>
            </a:r>
          </a:p>
        </p:txBody>
      </p:sp>
    </p:spTree>
    <p:extLst>
      <p:ext uri="{BB962C8B-B14F-4D97-AF65-F5344CB8AC3E}">
        <p14:creationId xmlns:p14="http://schemas.microsoft.com/office/powerpoint/2010/main" val="27085069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1"/>
          <p:cNvSpPr>
            <a:spLocks noGrp="1"/>
          </p:cNvSpPr>
          <p:nvPr>
            <p:ph type="sldNum" sz="quarter" idx="4294967295"/>
          </p:nvPr>
        </p:nvSpPr>
        <p:spPr>
          <a:xfrm>
            <a:off x="6781800" y="6324600"/>
            <a:ext cx="1905000" cy="457200"/>
          </a:xfrm>
          <a:prstGeom prst="rect">
            <a:avLst/>
          </a:prstGeom>
          <a:noFill/>
        </p:spPr>
        <p:txBody>
          <a:bodyPr/>
          <a:lstStyle>
            <a:lvl1pPr>
              <a:spcBef>
                <a:spcPct val="20000"/>
              </a:spcBef>
              <a:buClr>
                <a:schemeClr val="folHlink"/>
              </a:buClr>
              <a:buSzPct val="60000"/>
              <a:buFont typeface="Wingdings" pitchFamily="2" charset="2"/>
              <a:buChar char="n"/>
              <a:defRPr sz="28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spcBef>
                <a:spcPct val="0"/>
              </a:spcBef>
              <a:buClrTx/>
              <a:buSzTx/>
              <a:buFontTx/>
              <a:buNone/>
            </a:pPr>
            <a:fld id="{A9FD497A-3985-499D-B4FC-8E23A2D87F3B}" type="slidenum">
              <a:rPr lang="he-IL" altLang="en-US" sz="1400"/>
              <a:pPr>
                <a:spcBef>
                  <a:spcPct val="0"/>
                </a:spcBef>
                <a:buClrTx/>
                <a:buSzTx/>
                <a:buFontTx/>
                <a:buNone/>
              </a:pPr>
              <a:t>21</a:t>
            </a:fld>
            <a:endParaRPr lang="en-US" altLang="en-US" sz="1400"/>
          </a:p>
        </p:txBody>
      </p:sp>
      <p:sp>
        <p:nvSpPr>
          <p:cNvPr id="3" name="Rectangle 2">
            <a:extLst>
              <a:ext uri="{FF2B5EF4-FFF2-40B4-BE49-F238E27FC236}">
                <a16:creationId xmlns:a16="http://schemas.microsoft.com/office/drawing/2014/main" id="{D48FC7E5-4C8B-4BCF-AA49-ACF2AAF7A44C}"/>
              </a:ext>
            </a:extLst>
          </p:cNvPr>
          <p:cNvSpPr/>
          <p:nvPr/>
        </p:nvSpPr>
        <p:spPr>
          <a:xfrm>
            <a:off x="228600" y="1306446"/>
            <a:ext cx="6840537" cy="2554545"/>
          </a:xfrm>
          <a:prstGeom prst="rect">
            <a:avLst/>
          </a:prstGeom>
        </p:spPr>
        <p:txBody>
          <a:bodyPr>
            <a:spAutoFit/>
          </a:bodyPr>
          <a:lstStyle/>
          <a:p>
            <a:pPr marL="285750" indent="-285750" eaLnBrk="1" hangingPunct="1">
              <a:buFont typeface="Wingdings" panose="05000000000000000000" pitchFamily="2" charset="2"/>
              <a:buChar char="q"/>
              <a:defRPr/>
            </a:pPr>
            <a:r>
              <a:rPr lang="en-US" sz="2000" dirty="0"/>
              <a:t>It’s a rescaling of the logistic sigmoid</a:t>
            </a:r>
          </a:p>
          <a:p>
            <a:pPr marL="342900" indent="-342900" eaLnBrk="1" hangingPunct="1">
              <a:buFont typeface="Wingdings" panose="05000000000000000000" pitchFamily="2" charset="2"/>
              <a:buChar char="q"/>
              <a:defRPr/>
            </a:pPr>
            <a:r>
              <a:rPr lang="en-US" sz="2000" dirty="0"/>
              <a:t>It is a S -shaped curve.</a:t>
            </a:r>
          </a:p>
          <a:p>
            <a:pPr marL="342900" indent="-342900" eaLnBrk="1" hangingPunct="1">
              <a:buFont typeface="Wingdings" panose="05000000000000000000" pitchFamily="2" charset="2"/>
              <a:buChar char="q"/>
              <a:defRPr/>
            </a:pPr>
            <a:r>
              <a:rPr lang="en-US" sz="2000" dirty="0"/>
              <a:t>Outputs range from -1 to 1.</a:t>
            </a:r>
          </a:p>
          <a:p>
            <a:pPr marL="342900" indent="-342900" eaLnBrk="1" hangingPunct="1">
              <a:buFont typeface="Wingdings" panose="05000000000000000000" pitchFamily="2" charset="2"/>
              <a:buChar char="q"/>
              <a:defRPr/>
            </a:pPr>
            <a:r>
              <a:rPr lang="en-US" sz="2000" dirty="0"/>
              <a:t>The advantage is that the negative inputs will be mapped strongly negative and the zero inputs will be mapped near zero in the tanh graph.</a:t>
            </a:r>
          </a:p>
          <a:p>
            <a:pPr marL="342900" indent="-342900" eaLnBrk="1" hangingPunct="1">
              <a:buFont typeface="Wingdings" panose="05000000000000000000" pitchFamily="2" charset="2"/>
              <a:buChar char="q"/>
              <a:defRPr/>
            </a:pPr>
            <a:r>
              <a:rPr lang="en-US" sz="2000" dirty="0"/>
              <a:t>The tanh function is a popular choice for classification problems involving exactly 2 classes</a:t>
            </a:r>
          </a:p>
        </p:txBody>
      </p:sp>
      <p:pic>
        <p:nvPicPr>
          <p:cNvPr id="18436"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51500" y="3827463"/>
            <a:ext cx="3700463" cy="306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p:cNvSpPr txBox="1"/>
          <p:nvPr/>
        </p:nvSpPr>
        <p:spPr>
          <a:xfrm>
            <a:off x="1524000" y="152400"/>
            <a:ext cx="7357270" cy="800219"/>
          </a:xfrm>
          <a:prstGeom prst="rect">
            <a:avLst/>
          </a:prstGeom>
          <a:noFill/>
        </p:spPr>
        <p:txBody>
          <a:bodyPr wrap="none" rtlCol="0">
            <a:spAutoFit/>
          </a:bodyPr>
          <a:lstStyle/>
          <a:p>
            <a:r>
              <a:rPr lang="en-US" sz="3200" i="1" dirty="0">
                <a:latin typeface="medium-content-serif-font"/>
              </a:rPr>
              <a:t>2. </a:t>
            </a:r>
            <a:r>
              <a:rPr lang="en-US" sz="3200" i="1" dirty="0" err="1">
                <a:latin typeface="medium-content-serif-font"/>
              </a:rPr>
              <a:t>Tanh</a:t>
            </a:r>
            <a:r>
              <a:rPr lang="en-US" sz="3200" i="1" dirty="0">
                <a:latin typeface="medium-content-serif-font"/>
              </a:rPr>
              <a:t> </a:t>
            </a:r>
            <a:r>
              <a:rPr lang="en-US" sz="3200" dirty="0">
                <a:latin typeface="medium-content-serif-font"/>
              </a:rPr>
              <a:t>: hyperbolic tangent function</a:t>
            </a:r>
          </a:p>
          <a:p>
            <a:endParaRPr lang="en-US" dirty="0"/>
          </a:p>
        </p:txBody>
      </p:sp>
    </p:spTree>
    <p:extLst>
      <p:ext uri="{BB962C8B-B14F-4D97-AF65-F5344CB8AC3E}">
        <p14:creationId xmlns:p14="http://schemas.microsoft.com/office/powerpoint/2010/main" val="20581756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1"/>
          <p:cNvSpPr>
            <a:spLocks noGrp="1"/>
          </p:cNvSpPr>
          <p:nvPr>
            <p:ph type="sldNum" sz="quarter" idx="4294967295"/>
          </p:nvPr>
        </p:nvSpPr>
        <p:spPr>
          <a:xfrm>
            <a:off x="6781800" y="6324600"/>
            <a:ext cx="1905000" cy="457200"/>
          </a:xfrm>
          <a:prstGeom prst="rect">
            <a:avLst/>
          </a:prstGeom>
          <a:noFill/>
        </p:spPr>
        <p:txBody>
          <a:bodyPr/>
          <a:lstStyle>
            <a:lvl1pPr>
              <a:spcBef>
                <a:spcPct val="20000"/>
              </a:spcBef>
              <a:buClr>
                <a:schemeClr val="folHlink"/>
              </a:buClr>
              <a:buSzPct val="60000"/>
              <a:buFont typeface="Wingdings" pitchFamily="2" charset="2"/>
              <a:buChar char="n"/>
              <a:defRPr sz="28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spcBef>
                <a:spcPct val="0"/>
              </a:spcBef>
              <a:buClrTx/>
              <a:buSzTx/>
              <a:buFontTx/>
              <a:buNone/>
            </a:pPr>
            <a:fld id="{3C9EBEBE-B1E2-4B19-9F38-370E14A40645}" type="slidenum">
              <a:rPr lang="he-IL" altLang="en-US" sz="1400"/>
              <a:pPr>
                <a:spcBef>
                  <a:spcPct val="0"/>
                </a:spcBef>
                <a:buClrTx/>
                <a:buSzTx/>
                <a:buFontTx/>
                <a:buNone/>
              </a:pPr>
              <a:t>22</a:t>
            </a:fld>
            <a:endParaRPr lang="en-US" altLang="en-US" sz="1400"/>
          </a:p>
        </p:txBody>
      </p:sp>
      <p:sp>
        <p:nvSpPr>
          <p:cNvPr id="3" name="Rectangle 2">
            <a:extLst>
              <a:ext uri="{FF2B5EF4-FFF2-40B4-BE49-F238E27FC236}">
                <a16:creationId xmlns:a16="http://schemas.microsoft.com/office/drawing/2014/main" id="{D48FC7E5-4C8B-4BCF-AA49-ACF2AAF7A44C}"/>
              </a:ext>
            </a:extLst>
          </p:cNvPr>
          <p:cNvSpPr/>
          <p:nvPr/>
        </p:nvSpPr>
        <p:spPr>
          <a:xfrm>
            <a:off x="941388" y="1524000"/>
            <a:ext cx="6840537" cy="1200329"/>
          </a:xfrm>
          <a:prstGeom prst="rect">
            <a:avLst/>
          </a:prstGeom>
        </p:spPr>
        <p:txBody>
          <a:bodyPr>
            <a:spAutoFit/>
          </a:bodyPr>
          <a:lstStyle/>
          <a:p>
            <a:pPr marL="285750" indent="-285750" eaLnBrk="1" hangingPunct="1">
              <a:buFont typeface="Wingdings" panose="05000000000000000000" pitchFamily="2" charset="2"/>
              <a:buChar char="q"/>
              <a:defRPr/>
            </a:pPr>
            <a:r>
              <a:rPr lang="en-US" sz="1800" b="1" dirty="0"/>
              <a:t>Difference: </a:t>
            </a:r>
            <a:r>
              <a:rPr lang="en-US" sz="1800" dirty="0"/>
              <a:t>Outputs produced by </a:t>
            </a:r>
            <a:r>
              <a:rPr lang="en-US" sz="1800" u="sng" dirty="0">
                <a:hlinkClick r:id="rId2"/>
              </a:rPr>
              <a:t>sigmoid</a:t>
            </a:r>
            <a:r>
              <a:rPr lang="en-US" sz="1800" dirty="0"/>
              <a:t> and </a:t>
            </a:r>
            <a:r>
              <a:rPr lang="en-US" sz="1800" u="sng" dirty="0">
                <a:hlinkClick r:id="rId3"/>
              </a:rPr>
              <a:t>tanh</a:t>
            </a:r>
            <a:r>
              <a:rPr lang="en-US" sz="1800" dirty="0"/>
              <a:t> functions have upper and lower limits whereas </a:t>
            </a:r>
            <a:r>
              <a:rPr lang="en-US" sz="1800" dirty="0" err="1"/>
              <a:t>softplus</a:t>
            </a:r>
            <a:r>
              <a:rPr lang="en-US" sz="1800" dirty="0"/>
              <a:t> function produces outputs in scale of (0, +∞).</a:t>
            </a:r>
            <a:r>
              <a:rPr lang="en-US" dirty="0"/>
              <a:t> </a:t>
            </a:r>
            <a:endParaRPr lang="en-US" sz="2000" dirty="0"/>
          </a:p>
        </p:txBody>
      </p:sp>
      <p:pic>
        <p:nvPicPr>
          <p:cNvPr id="1946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49850" y="2708275"/>
            <a:ext cx="3263900" cy="317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304800" y="152400"/>
            <a:ext cx="8494633" cy="954107"/>
          </a:xfrm>
          <a:prstGeom prst="rect">
            <a:avLst/>
          </a:prstGeom>
          <a:noFill/>
        </p:spPr>
        <p:txBody>
          <a:bodyPr wrap="none" rtlCol="0">
            <a:spAutoFit/>
          </a:bodyPr>
          <a:lstStyle/>
          <a:p>
            <a:r>
              <a:rPr lang="en-US" sz="2800" dirty="0">
                <a:latin typeface="medium-content-serif-font"/>
              </a:rPr>
              <a:t>3. </a:t>
            </a:r>
            <a:r>
              <a:rPr lang="en-US" sz="2800" dirty="0" err="1">
                <a:latin typeface="medium-content-serif-font"/>
              </a:rPr>
              <a:t>Softplus</a:t>
            </a:r>
            <a:r>
              <a:rPr lang="en-US" sz="2800" dirty="0">
                <a:latin typeface="medium-content-serif-font"/>
              </a:rPr>
              <a:t> function: hyperbolic tangent function</a:t>
            </a:r>
          </a:p>
          <a:p>
            <a:endParaRPr lang="en-US" sz="2800" dirty="0"/>
          </a:p>
        </p:txBody>
      </p:sp>
    </p:spTree>
    <p:extLst>
      <p:ext uri="{BB962C8B-B14F-4D97-AF65-F5344CB8AC3E}">
        <p14:creationId xmlns:p14="http://schemas.microsoft.com/office/powerpoint/2010/main" val="6310581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1"/>
          <p:cNvSpPr>
            <a:spLocks noGrp="1"/>
          </p:cNvSpPr>
          <p:nvPr>
            <p:ph type="sldNum" sz="quarter" idx="4294967295"/>
          </p:nvPr>
        </p:nvSpPr>
        <p:spPr>
          <a:xfrm>
            <a:off x="6781800" y="6324600"/>
            <a:ext cx="1905000" cy="457200"/>
          </a:xfrm>
          <a:prstGeom prst="rect">
            <a:avLst/>
          </a:prstGeom>
          <a:noFill/>
        </p:spPr>
        <p:txBody>
          <a:bodyPr/>
          <a:lstStyle>
            <a:lvl1pPr>
              <a:spcBef>
                <a:spcPct val="20000"/>
              </a:spcBef>
              <a:buClr>
                <a:schemeClr val="folHlink"/>
              </a:buClr>
              <a:buSzPct val="60000"/>
              <a:buFont typeface="Wingdings" pitchFamily="2" charset="2"/>
              <a:buChar char="n"/>
              <a:defRPr sz="2800">
                <a:solidFill>
                  <a:schemeClr val="tx1"/>
                </a:solidFill>
                <a:latin typeface="Tahoma"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a:spcBef>
                <a:spcPct val="0"/>
              </a:spcBef>
              <a:buClrTx/>
              <a:buSzTx/>
              <a:buFontTx/>
              <a:buNone/>
            </a:pPr>
            <a:fld id="{42346B1B-13F3-4CCC-A26A-0F400AF856D6}" type="slidenum">
              <a:rPr lang="he-IL" altLang="en-US" sz="1400"/>
              <a:pPr>
                <a:spcBef>
                  <a:spcPct val="0"/>
                </a:spcBef>
                <a:buClrTx/>
                <a:buSzTx/>
                <a:buFontTx/>
                <a:buNone/>
              </a:pPr>
              <a:t>23</a:t>
            </a:fld>
            <a:endParaRPr lang="en-US" altLang="en-US" sz="1400"/>
          </a:p>
        </p:txBody>
      </p:sp>
      <p:sp>
        <p:nvSpPr>
          <p:cNvPr id="3" name="Rectangle 2">
            <a:extLst>
              <a:ext uri="{FF2B5EF4-FFF2-40B4-BE49-F238E27FC236}">
                <a16:creationId xmlns:a16="http://schemas.microsoft.com/office/drawing/2014/main" id="{D48FC7E5-4C8B-4BCF-AA49-ACF2AAF7A44C}"/>
              </a:ext>
            </a:extLst>
          </p:cNvPr>
          <p:cNvSpPr/>
          <p:nvPr/>
        </p:nvSpPr>
        <p:spPr>
          <a:xfrm>
            <a:off x="971550" y="1628775"/>
            <a:ext cx="6840538" cy="1323439"/>
          </a:xfrm>
          <a:prstGeom prst="rect">
            <a:avLst/>
          </a:prstGeom>
        </p:spPr>
        <p:txBody>
          <a:bodyPr>
            <a:spAutoFit/>
          </a:bodyPr>
          <a:lstStyle/>
          <a:p>
            <a:pPr marL="285750" indent="-285750" eaLnBrk="1" hangingPunct="1">
              <a:buFont typeface="Wingdings" panose="05000000000000000000" pitchFamily="2" charset="2"/>
              <a:buChar char="q"/>
              <a:defRPr/>
            </a:pPr>
            <a:r>
              <a:rPr lang="en-US" sz="2000" dirty="0"/>
              <a:t>Most popular.</a:t>
            </a:r>
          </a:p>
          <a:p>
            <a:pPr marL="285750" indent="-285750" eaLnBrk="1" hangingPunct="1">
              <a:buFont typeface="Wingdings" panose="05000000000000000000" pitchFamily="2" charset="2"/>
              <a:buChar char="q"/>
              <a:defRPr/>
            </a:pPr>
            <a:r>
              <a:rPr lang="en-US" sz="2000" dirty="0">
                <a:latin typeface="medium-content-serif-font"/>
              </a:rPr>
              <a:t>Avoids and rectifies </a:t>
            </a:r>
            <a:r>
              <a:rPr lang="en-US" sz="2000" b="1" dirty="0">
                <a:latin typeface="medium-content-serif-font"/>
              </a:rPr>
              <a:t>vanishing gradient</a:t>
            </a:r>
            <a:r>
              <a:rPr lang="en-US" sz="2000" dirty="0">
                <a:latin typeface="medium-content-serif-font"/>
              </a:rPr>
              <a:t> problem .</a:t>
            </a:r>
          </a:p>
          <a:p>
            <a:pPr marL="285750" indent="-285750" eaLnBrk="1" hangingPunct="1">
              <a:buFont typeface="Wingdings" panose="05000000000000000000" pitchFamily="2" charset="2"/>
              <a:buChar char="q"/>
              <a:defRPr/>
            </a:pPr>
            <a:r>
              <a:rPr lang="en-US" sz="2000" dirty="0">
                <a:latin typeface="medium-content-serif-font"/>
              </a:rPr>
              <a:t>Cheap to compute as there is no complicated math.</a:t>
            </a:r>
          </a:p>
          <a:p>
            <a:pPr marL="285750" indent="-285750" eaLnBrk="1" hangingPunct="1">
              <a:buFont typeface="Wingdings" panose="05000000000000000000" pitchFamily="2" charset="2"/>
              <a:buChar char="q"/>
              <a:defRPr/>
            </a:pPr>
            <a:r>
              <a:rPr lang="en-US" sz="2000" dirty="0">
                <a:latin typeface="medium-content-serif-font"/>
              </a:rPr>
              <a:t>Converge  faster.</a:t>
            </a:r>
            <a:endParaRPr lang="en-US" sz="2000" dirty="0"/>
          </a:p>
        </p:txBody>
      </p:sp>
      <p:pic>
        <p:nvPicPr>
          <p:cNvPr id="2048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51910" y="4149090"/>
            <a:ext cx="499745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2133600" y="228600"/>
            <a:ext cx="6078908" cy="800219"/>
          </a:xfrm>
          <a:prstGeom prst="rect">
            <a:avLst/>
          </a:prstGeom>
          <a:noFill/>
        </p:spPr>
        <p:txBody>
          <a:bodyPr wrap="none" rtlCol="0">
            <a:spAutoFit/>
          </a:bodyPr>
          <a:lstStyle/>
          <a:p>
            <a:r>
              <a:rPr lang="en-US" sz="3200" i="1" dirty="0">
                <a:latin typeface="medium-content-serif-font"/>
              </a:rPr>
              <a:t>4. </a:t>
            </a:r>
            <a:r>
              <a:rPr lang="en-US" sz="3200" i="1" dirty="0" err="1">
                <a:latin typeface="medium-content-serif-font"/>
              </a:rPr>
              <a:t>ReLu</a:t>
            </a:r>
            <a:r>
              <a:rPr lang="en-US" sz="3200" i="1" dirty="0">
                <a:latin typeface="medium-content-serif-font"/>
              </a:rPr>
              <a:t>: Rectified Linear units</a:t>
            </a:r>
            <a:endParaRPr lang="en-US" sz="3200" dirty="0">
              <a:latin typeface="medium-content-serif-font"/>
            </a:endParaRPr>
          </a:p>
          <a:p>
            <a:endParaRPr lang="en-US" dirty="0"/>
          </a:p>
        </p:txBody>
      </p:sp>
    </p:spTree>
    <p:extLst>
      <p:ext uri="{BB962C8B-B14F-4D97-AF65-F5344CB8AC3E}">
        <p14:creationId xmlns:p14="http://schemas.microsoft.com/office/powerpoint/2010/main" val="37673006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altLang="en-US"/>
              <a:t>Design Issues in ANN</a:t>
            </a:r>
          </a:p>
        </p:txBody>
      </p:sp>
      <p:sp>
        <p:nvSpPr>
          <p:cNvPr id="19459" name="Rectangle 3"/>
          <p:cNvSpPr>
            <a:spLocks noGrp="1" noChangeArrowheads="1"/>
          </p:cNvSpPr>
          <p:nvPr>
            <p:ph type="body" idx="1"/>
          </p:nvPr>
        </p:nvSpPr>
        <p:spPr/>
        <p:txBody>
          <a:bodyPr/>
          <a:lstStyle/>
          <a:p>
            <a:r>
              <a:rPr lang="en-US" altLang="en-US" dirty="0"/>
              <a:t>Number of nodes in input layer </a:t>
            </a:r>
          </a:p>
          <a:p>
            <a:pPr lvl="1"/>
            <a:r>
              <a:rPr lang="en-US" altLang="en-US" dirty="0"/>
              <a:t>One input node per binary/continuous attribute</a:t>
            </a:r>
          </a:p>
          <a:p>
            <a:pPr lvl="1"/>
            <a:r>
              <a:rPr lang="en-US" altLang="en-US" dirty="0"/>
              <a:t>k or log</a:t>
            </a:r>
            <a:r>
              <a:rPr lang="en-US" altLang="en-US" baseline="-25000" dirty="0"/>
              <a:t>2</a:t>
            </a:r>
            <a:r>
              <a:rPr lang="en-US" altLang="en-US" dirty="0"/>
              <a:t> k nodes for each categorical attribute with k values</a:t>
            </a:r>
          </a:p>
          <a:p>
            <a:r>
              <a:rPr lang="en-US" altLang="en-US" dirty="0"/>
              <a:t>Number of nodes in output layer</a:t>
            </a:r>
          </a:p>
          <a:p>
            <a:pPr lvl="1"/>
            <a:r>
              <a:rPr lang="en-US" altLang="en-US" dirty="0"/>
              <a:t>One output for binary class problem</a:t>
            </a:r>
          </a:p>
          <a:p>
            <a:pPr lvl="1"/>
            <a:r>
              <a:rPr lang="en-US" altLang="en-US" dirty="0"/>
              <a:t>k for k-class problem</a:t>
            </a:r>
          </a:p>
          <a:p>
            <a:pPr lvl="1"/>
            <a:r>
              <a:rPr lang="en-US" altLang="en-US" sz="2000" dirty="0">
                <a:latin typeface="Lucida Handwriting" panose="03010101010101010101" pitchFamily="66" charset="0"/>
              </a:rPr>
              <a:t>Many other possibilities </a:t>
            </a:r>
          </a:p>
          <a:p>
            <a:r>
              <a:rPr lang="en-US" altLang="en-US" dirty="0"/>
              <a:t>Number of nodes in hidden layer</a:t>
            </a:r>
          </a:p>
          <a:p>
            <a:r>
              <a:rPr lang="en-US" altLang="en-US" dirty="0"/>
              <a:t>Initial weights and biases</a:t>
            </a:r>
          </a:p>
        </p:txBody>
      </p:sp>
      <p:sp>
        <p:nvSpPr>
          <p:cNvPr id="2" name="TextBox 1">
            <a:extLst>
              <a:ext uri="{FF2B5EF4-FFF2-40B4-BE49-F238E27FC236}">
                <a16:creationId xmlns:a16="http://schemas.microsoft.com/office/drawing/2014/main" id="{170158E3-384D-A685-C0A4-791BAC7A44F8}"/>
              </a:ext>
            </a:extLst>
          </p:cNvPr>
          <p:cNvSpPr txBox="1"/>
          <p:nvPr/>
        </p:nvSpPr>
        <p:spPr>
          <a:xfrm>
            <a:off x="5023961" y="152400"/>
            <a:ext cx="4120039" cy="307777"/>
          </a:xfrm>
          <a:prstGeom prst="rect">
            <a:avLst/>
          </a:prstGeom>
          <a:noFill/>
        </p:spPr>
        <p:txBody>
          <a:bodyPr wrap="none" rtlCol="0">
            <a:spAutoFit/>
          </a:bodyPr>
          <a:lstStyle/>
          <a:p>
            <a:r>
              <a:rPr lang="en-US" dirty="0">
                <a:solidFill>
                  <a:schemeClr val="accent1"/>
                </a:solidFill>
              </a:rPr>
              <a:t>The remaining slides will not be cover in 2026.</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altLang="en-US"/>
              <a:t>Characteristics of ANN</a:t>
            </a:r>
          </a:p>
        </p:txBody>
      </p:sp>
      <p:sp>
        <p:nvSpPr>
          <p:cNvPr id="20483" name="Rectangle 3"/>
          <p:cNvSpPr>
            <a:spLocks noGrp="1" noChangeArrowheads="1"/>
          </p:cNvSpPr>
          <p:nvPr>
            <p:ph type="body" idx="1"/>
          </p:nvPr>
        </p:nvSpPr>
        <p:spPr/>
        <p:txBody>
          <a:bodyPr/>
          <a:lstStyle/>
          <a:p>
            <a:r>
              <a:rPr lang="en-US" altLang="en-US" sz="2400" dirty="0"/>
              <a:t>Multilayer ANN are universal </a:t>
            </a:r>
            <a:r>
              <a:rPr lang="en-US" altLang="en-US" sz="2400" dirty="0" err="1"/>
              <a:t>approximators</a:t>
            </a:r>
            <a:r>
              <a:rPr lang="en-US" altLang="en-US" sz="2400" dirty="0"/>
              <a:t> but could suffer from overfitting if the network is too complex</a:t>
            </a:r>
          </a:p>
          <a:p>
            <a:r>
              <a:rPr lang="en-US" altLang="en-US" sz="2400" dirty="0"/>
              <a:t>Gradient descent may converge to local minimum</a:t>
            </a:r>
          </a:p>
          <a:p>
            <a:r>
              <a:rPr lang="en-US" altLang="en-US" sz="2400" dirty="0"/>
              <a:t>Model building can be very time consuming, but testing can be very fast </a:t>
            </a:r>
          </a:p>
          <a:p>
            <a:r>
              <a:rPr lang="en-US" altLang="en-US" sz="2400" dirty="0"/>
              <a:t>Can handle redundant attributes because weights are automatically learnt</a:t>
            </a:r>
          </a:p>
          <a:p>
            <a:r>
              <a:rPr lang="en-US" altLang="en-US" sz="2400" dirty="0"/>
              <a:t>Sensitive to noise in training data</a:t>
            </a:r>
          </a:p>
          <a:p>
            <a:r>
              <a:rPr lang="en-US" altLang="en-US" sz="2400" dirty="0"/>
              <a:t>Difficult to handle missing and symbolic attributes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82" name="Rectangle 1026"/>
          <p:cNvSpPr>
            <a:spLocks noGrp="1" noChangeArrowheads="1"/>
          </p:cNvSpPr>
          <p:nvPr>
            <p:ph type="title"/>
          </p:nvPr>
        </p:nvSpPr>
        <p:spPr/>
        <p:txBody>
          <a:bodyPr/>
          <a:lstStyle/>
          <a:p>
            <a:r>
              <a:rPr lang="en-US" altLang="en-US" sz="2800" dirty="0"/>
              <a:t>More NN Terminology (source Wikipedia)</a:t>
            </a:r>
          </a:p>
        </p:txBody>
      </p:sp>
      <p:sp>
        <p:nvSpPr>
          <p:cNvPr id="276483" name="Rectangle 1027"/>
          <p:cNvSpPr>
            <a:spLocks noGrp="1" noChangeArrowheads="1"/>
          </p:cNvSpPr>
          <p:nvPr>
            <p:ph type="body" idx="1"/>
          </p:nvPr>
        </p:nvSpPr>
        <p:spPr>
          <a:xfrm>
            <a:off x="25400" y="990600"/>
            <a:ext cx="8991600" cy="5257800"/>
          </a:xfrm>
        </p:spPr>
        <p:txBody>
          <a:bodyPr/>
          <a:lstStyle/>
          <a:p>
            <a:r>
              <a:rPr lang="en-US" altLang="en-US" sz="1900" b="1" dirty="0"/>
              <a:t>Batch size</a:t>
            </a:r>
            <a:r>
              <a:rPr lang="en-US" altLang="en-US" sz="1900" dirty="0"/>
              <a:t>: </a:t>
            </a:r>
            <a:r>
              <a:rPr lang="en-US" sz="1900" dirty="0"/>
              <a:t>Size of the training set that is used in each iteration. For example if batch size is 4, weights are adjusted using 4 training examples in each iteration of the weight learning process. Sometimes called mini-batch size. </a:t>
            </a:r>
          </a:p>
          <a:p>
            <a:r>
              <a:rPr lang="en-US" sz="1900" b="1" dirty="0"/>
              <a:t>Epoch</a:t>
            </a:r>
            <a:r>
              <a:rPr lang="en-US" sz="1900" dirty="0"/>
              <a:t> is 1 complete cycle where Neural network has seen all the data. That is if the batch size is 128 and training set size 2048, one epoch is completed after 16 iterations. That if in the above example the NN learning used 256 iterations that would be 16 epochs as 16*16=256.</a:t>
            </a:r>
            <a:endParaRPr lang="en-US" altLang="en-US" sz="1900" dirty="0"/>
          </a:p>
          <a:p>
            <a:r>
              <a:rPr lang="en-US" altLang="en-US" sz="1900" dirty="0"/>
              <a:t>In mathematics, statistics, finance, computer science, particularly in machine learning and inverse problems, </a:t>
            </a:r>
            <a:r>
              <a:rPr lang="en-US" altLang="en-US" sz="1900" b="1" dirty="0"/>
              <a:t>regularization</a:t>
            </a:r>
            <a:r>
              <a:rPr lang="en-US" altLang="en-US" sz="1900" dirty="0"/>
              <a:t> is the process of adding information in order to solve an ill-posed problem or to prevent overfitting, usually to an objective / cost function. Example </a:t>
            </a:r>
            <a:r>
              <a:rPr lang="en-US" altLang="en-US" sz="1900" b="1" dirty="0"/>
              <a:t>L1 regularization</a:t>
            </a:r>
            <a:r>
              <a:rPr lang="en-US" altLang="en-US" sz="1900" dirty="0"/>
              <a:t>: </a:t>
            </a:r>
          </a:p>
          <a:p>
            <a:endParaRPr lang="en-US" altLang="en-US" sz="1900" dirty="0"/>
          </a:p>
          <a:p>
            <a:pPr marL="0" indent="0">
              <a:buNone/>
            </a:pPr>
            <a:endParaRPr lang="en-US" altLang="en-US" sz="1900" dirty="0"/>
          </a:p>
          <a:p>
            <a:pPr marL="0" indent="0">
              <a:spcBef>
                <a:spcPts val="0"/>
              </a:spcBef>
              <a:spcAft>
                <a:spcPts val="0"/>
              </a:spcAft>
              <a:buNone/>
            </a:pPr>
            <a:r>
              <a:rPr lang="en-US" altLang="en-US" sz="1900" dirty="0"/>
              <a:t>    </a:t>
            </a:r>
          </a:p>
          <a:p>
            <a:pPr marL="0" indent="0">
              <a:spcBef>
                <a:spcPts val="0"/>
              </a:spcBef>
              <a:spcAft>
                <a:spcPts val="0"/>
              </a:spcAft>
              <a:buNone/>
            </a:pPr>
            <a:r>
              <a:rPr lang="en-US" altLang="en-US" sz="1900" dirty="0"/>
              <a:t>    In the case of neural networks </a:t>
            </a:r>
            <a:r>
              <a:rPr lang="en-US" altLang="en-US" sz="1900" dirty="0">
                <a:sym typeface="Symbol" panose="05050102010706020507" pitchFamily="18" charset="2"/>
              </a:rPr>
              <a:t></a:t>
            </a:r>
            <a:r>
              <a:rPr lang="en-US" altLang="en-US" sz="1900" baseline="-25000" dirty="0" err="1">
                <a:sym typeface="Symbol" panose="05050102010706020507" pitchFamily="18" charset="2"/>
              </a:rPr>
              <a:t>i</a:t>
            </a:r>
            <a:r>
              <a:rPr lang="en-US" altLang="en-US" sz="1900" dirty="0">
                <a:sym typeface="Symbol" panose="05050102010706020507" pitchFamily="18" charset="2"/>
              </a:rPr>
              <a:t> are the p weights </a:t>
            </a:r>
            <a:r>
              <a:rPr lang="en-US" altLang="en-US" sz="1900" dirty="0" err="1">
                <a:sym typeface="Symbol" panose="05050102010706020507" pitchFamily="18" charset="2"/>
              </a:rPr>
              <a:t>w</a:t>
            </a:r>
            <a:r>
              <a:rPr lang="en-US" altLang="en-US" sz="1900" baseline="-25000" dirty="0" err="1">
                <a:sym typeface="Symbol" panose="05050102010706020507" pitchFamily="18" charset="2"/>
              </a:rPr>
              <a:t>i</a:t>
            </a:r>
            <a:r>
              <a:rPr lang="en-US" altLang="en-US" sz="1900" baseline="-25000" dirty="0">
                <a:sym typeface="Symbol" panose="05050102010706020507" pitchFamily="18" charset="2"/>
              </a:rPr>
              <a:t> </a:t>
            </a:r>
            <a:r>
              <a:rPr lang="en-US" altLang="en-US" sz="1900" dirty="0">
                <a:sym typeface="Symbol" panose="05050102010706020507" pitchFamily="18" charset="2"/>
              </a:rPr>
              <a:t>of the neural network and   </a:t>
            </a:r>
          </a:p>
          <a:p>
            <a:pPr marL="0" indent="0">
              <a:spcBef>
                <a:spcPts val="0"/>
              </a:spcBef>
              <a:spcAft>
                <a:spcPts val="0"/>
              </a:spcAft>
              <a:buNone/>
            </a:pPr>
            <a:r>
              <a:rPr lang="en-US" altLang="en-US" sz="1900" dirty="0">
                <a:sym typeface="Symbol" panose="05050102010706020507" pitchFamily="18" charset="2"/>
              </a:rPr>
              <a:t>    the first term is the squared prediction error and  is a parameter called </a:t>
            </a:r>
          </a:p>
          <a:p>
            <a:pPr marL="0" indent="0">
              <a:spcBef>
                <a:spcPts val="0"/>
              </a:spcBef>
              <a:spcAft>
                <a:spcPts val="0"/>
              </a:spcAft>
              <a:buNone/>
            </a:pPr>
            <a:r>
              <a:rPr lang="en-US" altLang="en-US" sz="1900" dirty="0">
                <a:sym typeface="Symbol" panose="05050102010706020507" pitchFamily="18" charset="2"/>
              </a:rPr>
              <a:t>    </a:t>
            </a:r>
            <a:r>
              <a:rPr lang="en-US" altLang="en-US" sz="1900" i="1" dirty="0">
                <a:sym typeface="Symbol" panose="05050102010706020507" pitchFamily="18" charset="2"/>
              </a:rPr>
              <a:t>regularization rate</a:t>
            </a:r>
            <a:r>
              <a:rPr lang="en-US" altLang="en-US" sz="1900" dirty="0">
                <a:sym typeface="Symbol" panose="05050102010706020507" pitchFamily="18" charset="2"/>
              </a:rPr>
              <a:t>.  </a:t>
            </a:r>
          </a:p>
        </p:txBody>
      </p:sp>
      <p:pic>
        <p:nvPicPr>
          <p:cNvPr id="18434" name="Picture 2" descr="https://miro.medium.com/max/360/1*4MlW1d3xszVAGuXiJ1U6Fg.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09800" y="4343400"/>
            <a:ext cx="3128211" cy="1143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5110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82" name="Rectangle 1026"/>
          <p:cNvSpPr>
            <a:spLocks noGrp="1" noChangeArrowheads="1"/>
          </p:cNvSpPr>
          <p:nvPr>
            <p:ph type="title"/>
          </p:nvPr>
        </p:nvSpPr>
        <p:spPr/>
        <p:txBody>
          <a:bodyPr/>
          <a:lstStyle/>
          <a:p>
            <a:r>
              <a:rPr lang="en-US" altLang="en-US" sz="2800" dirty="0"/>
              <a:t>More NN Terminology Part2 </a:t>
            </a:r>
          </a:p>
        </p:txBody>
      </p:sp>
      <p:sp>
        <p:nvSpPr>
          <p:cNvPr id="276483" name="Rectangle 1027"/>
          <p:cNvSpPr>
            <a:spLocks noGrp="1" noChangeArrowheads="1"/>
          </p:cNvSpPr>
          <p:nvPr>
            <p:ph type="body" idx="1"/>
          </p:nvPr>
        </p:nvSpPr>
        <p:spPr>
          <a:xfrm>
            <a:off x="152400" y="1295400"/>
            <a:ext cx="9143999" cy="5257800"/>
          </a:xfrm>
        </p:spPr>
        <p:txBody>
          <a:bodyPr/>
          <a:lstStyle/>
          <a:p>
            <a:pPr>
              <a:spcBef>
                <a:spcPts val="0"/>
              </a:spcBef>
              <a:spcAft>
                <a:spcPts val="0"/>
              </a:spcAft>
            </a:pPr>
            <a:r>
              <a:rPr lang="en-US" sz="2000" b="1" dirty="0"/>
              <a:t>Batch normalization</a:t>
            </a:r>
            <a:r>
              <a:rPr lang="en-US" sz="2000" dirty="0"/>
              <a:t> (also known as </a:t>
            </a:r>
            <a:r>
              <a:rPr lang="en-US" sz="2000" b="1" dirty="0"/>
              <a:t>batch norm</a:t>
            </a:r>
            <a:r>
              <a:rPr lang="en-US" sz="2000" dirty="0"/>
              <a:t>) is a method used to make </a:t>
            </a:r>
            <a:r>
              <a:rPr lang="en-US" sz="2000" dirty="0">
                <a:hlinkClick r:id="rId2" tooltip="Artificial neural network"/>
              </a:rPr>
              <a:t>artificial neural networks</a:t>
            </a:r>
            <a:r>
              <a:rPr lang="en-US" sz="2000" dirty="0"/>
              <a:t> more stable and less sensitive to overfitting through normalization of the layers' inputs by re-centering and re-scaling.</a:t>
            </a:r>
            <a:r>
              <a:rPr lang="en-US" sz="2000" baseline="30000" dirty="0">
                <a:hlinkClick r:id="rId3"/>
              </a:rPr>
              <a:t>[1]</a:t>
            </a:r>
            <a:r>
              <a:rPr lang="en-US" sz="2000" dirty="0"/>
              <a:t> It was proposed by Sergey </a:t>
            </a:r>
            <a:r>
              <a:rPr lang="en-US" sz="2000" dirty="0" err="1"/>
              <a:t>Ioffe</a:t>
            </a:r>
            <a:r>
              <a:rPr lang="en-US" sz="2000" dirty="0"/>
              <a:t> and Christian </a:t>
            </a:r>
            <a:r>
              <a:rPr lang="en-US" sz="2000" dirty="0" err="1"/>
              <a:t>Szegedy</a:t>
            </a:r>
            <a:r>
              <a:rPr lang="en-US" sz="2000" dirty="0"/>
              <a:t> in 2015.</a:t>
            </a:r>
            <a:r>
              <a:rPr lang="en-US" sz="2000" baseline="30000" dirty="0">
                <a:hlinkClick r:id="rId4"/>
              </a:rPr>
              <a:t>[2]</a:t>
            </a:r>
            <a:endParaRPr lang="en-US" sz="2000" b="1" dirty="0"/>
          </a:p>
          <a:p>
            <a:r>
              <a:rPr lang="en-US" sz="2000" b="1" dirty="0"/>
              <a:t>Dropout</a:t>
            </a:r>
            <a:r>
              <a:rPr lang="en-US" sz="2000" dirty="0"/>
              <a:t>: this technique consists of removing some nodes so that the NN is not too heavy. This can be implemented during the training phase. The idea is that we do not want our NN to be overwhelmed by information, especially if we consider that some nodes might be redundant and useless. So, while building our algorithm, we can decide to keep, for each training stage, each node with probability p (called ‘keep probability’) or drop it with probability 1-p (called ‘drop probability’).</a:t>
            </a:r>
          </a:p>
        </p:txBody>
      </p:sp>
      <p:sp>
        <p:nvSpPr>
          <p:cNvPr id="2" name="TextBox 1"/>
          <p:cNvSpPr txBox="1"/>
          <p:nvPr/>
        </p:nvSpPr>
        <p:spPr>
          <a:xfrm>
            <a:off x="9525" y="5257800"/>
            <a:ext cx="6806672" cy="400110"/>
          </a:xfrm>
          <a:prstGeom prst="rect">
            <a:avLst/>
          </a:prstGeom>
          <a:noFill/>
        </p:spPr>
        <p:txBody>
          <a:bodyPr wrap="none" rtlCol="0">
            <a:spAutoFit/>
          </a:bodyPr>
          <a:lstStyle/>
          <a:p>
            <a:r>
              <a:rPr lang="en-US" sz="2000" b="0" dirty="0"/>
              <a:t>Remarks: Both techniques are used to alleviate overfitting </a:t>
            </a:r>
          </a:p>
        </p:txBody>
      </p:sp>
    </p:spTree>
    <p:extLst>
      <p:ext uri="{BB962C8B-B14F-4D97-AF65-F5344CB8AC3E}">
        <p14:creationId xmlns:p14="http://schemas.microsoft.com/office/powerpoint/2010/main" val="2364795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altLang="en-US"/>
              <a:t>Artificial Neural Networks (ANN)</a:t>
            </a:r>
          </a:p>
        </p:txBody>
      </p:sp>
      <p:graphicFrame>
        <p:nvGraphicFramePr>
          <p:cNvPr id="4099" name="Object 2"/>
          <p:cNvGraphicFramePr>
            <a:graphicFrameLocks noGrp="1" noChangeAspect="1"/>
          </p:cNvGraphicFramePr>
          <p:nvPr>
            <p:ph idx="1"/>
          </p:nvPr>
        </p:nvGraphicFramePr>
        <p:xfrm>
          <a:off x="530225" y="1144588"/>
          <a:ext cx="8078788" cy="3503612"/>
        </p:xfrm>
        <a:graphic>
          <a:graphicData uri="http://schemas.openxmlformats.org/presentationml/2006/ole">
            <mc:AlternateContent xmlns:mc="http://schemas.openxmlformats.org/markup-compatibility/2006">
              <mc:Choice xmlns:v="urn:schemas-microsoft-com:vml" Requires="v">
                <p:oleObj name="Visio" r:id="rId2" imgW="8939428" imgH="3877354" progId="Visio.Drawing.6">
                  <p:embed/>
                </p:oleObj>
              </mc:Choice>
              <mc:Fallback>
                <p:oleObj name="Visio" r:id="rId2" imgW="8939428" imgH="3877354" progId="Visio.Drawing.6">
                  <p:embed/>
                  <p:pic>
                    <p:nvPicPr>
                      <p:cNvPr id="0"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0225" y="1144588"/>
                        <a:ext cx="8078788" cy="35036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flat" cmpd="sng">
                            <a:solidFill>
                              <a:schemeClr val="tx1"/>
                            </a:solidFill>
                            <a:prstDash val="solid"/>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0" name="Object 3"/>
          <p:cNvGraphicFramePr>
            <a:graphicFrameLocks noChangeAspect="1"/>
          </p:cNvGraphicFramePr>
          <p:nvPr/>
        </p:nvGraphicFramePr>
        <p:xfrm>
          <a:off x="1931988" y="4953000"/>
          <a:ext cx="5346700" cy="1412875"/>
        </p:xfrm>
        <a:graphic>
          <a:graphicData uri="http://schemas.openxmlformats.org/presentationml/2006/ole">
            <mc:AlternateContent xmlns:mc="http://schemas.openxmlformats.org/markup-compatibility/2006">
              <mc:Choice xmlns:v="urn:schemas-microsoft-com:vml" Requires="v">
                <p:oleObj name="Equation" r:id="rId4" imgW="2362200" imgH="711200" progId="Equation.3">
                  <p:embed/>
                </p:oleObj>
              </mc:Choice>
              <mc:Fallback>
                <p:oleObj name="Equation" r:id="rId4" imgW="2362200" imgH="711200" progId="Equation.3">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31988" y="4953000"/>
                        <a:ext cx="5346700" cy="1412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 name="Oval 1"/>
          <p:cNvSpPr/>
          <p:nvPr/>
        </p:nvSpPr>
        <p:spPr bwMode="auto">
          <a:xfrm>
            <a:off x="7467600" y="4114800"/>
            <a:ext cx="533400" cy="533400"/>
          </a:xfrm>
          <a:prstGeom prst="ellipse">
            <a:avLst/>
          </a:prstGeom>
          <a:solidFill>
            <a:schemeClr val="accent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rPr>
              <a:t>1</a:t>
            </a:r>
          </a:p>
        </p:txBody>
      </p:sp>
      <p:cxnSp>
        <p:nvCxnSpPr>
          <p:cNvPr id="4" name="Straight Arrow Connector 3"/>
          <p:cNvCxnSpPr>
            <a:stCxn id="2" idx="1"/>
          </p:cNvCxnSpPr>
          <p:nvPr/>
        </p:nvCxnSpPr>
        <p:spPr bwMode="auto">
          <a:xfrm flipH="1" flipV="1">
            <a:off x="6858000" y="3505200"/>
            <a:ext cx="687715" cy="687715"/>
          </a:xfrm>
          <a:prstGeom prst="straightConnector1">
            <a:avLst/>
          </a:prstGeom>
          <a:solidFill>
            <a:schemeClr val="accent1"/>
          </a:solidFill>
          <a:ln w="12700" cap="flat" cmpd="sng" algn="ctr">
            <a:solidFill>
              <a:schemeClr val="tx1"/>
            </a:solidFill>
            <a:prstDash val="solid"/>
            <a:round/>
            <a:headEnd type="none" w="med" len="med"/>
            <a:tailEnd type="triangle"/>
          </a:ln>
          <a:effectLst/>
        </p:spPr>
      </p:cxnSp>
      <p:sp>
        <p:nvSpPr>
          <p:cNvPr id="5" name="TextBox 4"/>
          <p:cNvSpPr txBox="1"/>
          <p:nvPr/>
        </p:nvSpPr>
        <p:spPr>
          <a:xfrm>
            <a:off x="7278688" y="3733800"/>
            <a:ext cx="1712912" cy="338554"/>
          </a:xfrm>
          <a:prstGeom prst="rect">
            <a:avLst/>
          </a:prstGeom>
          <a:noFill/>
        </p:spPr>
        <p:txBody>
          <a:bodyPr wrap="square" rtlCol="0">
            <a:spAutoFit/>
          </a:bodyPr>
          <a:lstStyle/>
          <a:p>
            <a:r>
              <a:rPr lang="en-US" sz="1600" b="0" dirty="0"/>
              <a:t>-0.4</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a:t>Artificial Neural Networks (ANN)</a:t>
            </a:r>
          </a:p>
        </p:txBody>
      </p:sp>
      <p:sp>
        <p:nvSpPr>
          <p:cNvPr id="7171" name="Rectangle 3"/>
          <p:cNvSpPr>
            <a:spLocks noGrp="1" noChangeArrowheads="1"/>
          </p:cNvSpPr>
          <p:nvPr>
            <p:ph type="body" idx="1"/>
          </p:nvPr>
        </p:nvSpPr>
        <p:spPr/>
        <p:txBody>
          <a:bodyPr/>
          <a:lstStyle/>
          <a:p>
            <a:r>
              <a:rPr lang="en-US" altLang="en-US" dirty="0"/>
              <a:t>Various types of neural network topology</a:t>
            </a:r>
          </a:p>
          <a:p>
            <a:pPr lvl="1"/>
            <a:r>
              <a:rPr lang="en-US" altLang="en-US" dirty="0"/>
              <a:t>single-layered network (perceptron) versus </a:t>
            </a:r>
            <a:br>
              <a:rPr lang="en-US" altLang="en-US" dirty="0"/>
            </a:br>
            <a:r>
              <a:rPr lang="en-US" altLang="en-US" dirty="0"/>
              <a:t>multi-layered network</a:t>
            </a:r>
          </a:p>
          <a:p>
            <a:pPr lvl="1"/>
            <a:r>
              <a:rPr lang="en-US" altLang="en-US" dirty="0"/>
              <a:t>Feed-forward versus recurrent network</a:t>
            </a:r>
          </a:p>
          <a:p>
            <a:pPr lvl="1"/>
            <a:endParaRPr lang="en-US" altLang="en-US" dirty="0"/>
          </a:p>
          <a:p>
            <a:r>
              <a:rPr lang="en-US" altLang="en-US" dirty="0"/>
              <a:t>Various types of </a:t>
            </a:r>
            <a:br>
              <a:rPr lang="en-US" altLang="en-US" dirty="0"/>
            </a:br>
            <a:r>
              <a:rPr lang="en-US" altLang="en-US" dirty="0"/>
              <a:t>activation functions (f)</a:t>
            </a:r>
          </a:p>
          <a:p>
            <a:pPr lvl="1"/>
            <a:endParaRPr lang="en-US" altLang="en-US" dirty="0"/>
          </a:p>
        </p:txBody>
      </p:sp>
      <p:graphicFrame>
        <p:nvGraphicFramePr>
          <p:cNvPr id="7172" name="Object 2"/>
          <p:cNvGraphicFramePr>
            <a:graphicFrameLocks noGrp="1" noChangeAspect="1"/>
          </p:cNvGraphicFramePr>
          <p:nvPr>
            <p:ph sz="half" idx="4294967295"/>
          </p:nvPr>
        </p:nvGraphicFramePr>
        <p:xfrm>
          <a:off x="1066800" y="4957763"/>
          <a:ext cx="2403475" cy="831850"/>
        </p:xfrm>
        <a:graphic>
          <a:graphicData uri="http://schemas.openxmlformats.org/presentationml/2006/ole">
            <mc:AlternateContent xmlns:mc="http://schemas.openxmlformats.org/markup-compatibility/2006">
              <mc:Choice xmlns:v="urn:schemas-microsoft-com:vml" Requires="v">
                <p:oleObj name="Equation" r:id="rId2" imgW="990360" imgH="342720" progId="Equation.3">
                  <p:embed/>
                </p:oleObj>
              </mc:Choice>
              <mc:Fallback>
                <p:oleObj name="Equation" r:id="rId2" imgW="990360" imgH="342720" progId="Equation.3">
                  <p:embed/>
                  <p:pic>
                    <p:nvPicPr>
                      <p:cNvPr id="0"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800" y="4957763"/>
                        <a:ext cx="2403475" cy="831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pic>
        <p:nvPicPr>
          <p:cNvPr id="7173" name="Picture 5"/>
          <p:cNvPicPr>
            <a:picLocks noGrp="1" noChangeAspect="1" noChangeArrowheads="1"/>
          </p:cNvPicPr>
          <p:nvPr>
            <p:ph sz="half" idx="4294967295"/>
          </p:nvPr>
        </p:nvPicPr>
        <p:blipFill>
          <a:blip r:embed="rId4">
            <a:extLst>
              <a:ext uri="{28A0092B-C50C-407E-A947-70E740481C1C}">
                <a14:useLocalDpi xmlns:a14="http://schemas.microsoft.com/office/drawing/2010/main" val="0"/>
              </a:ext>
            </a:extLst>
          </a:blip>
          <a:srcRect/>
          <a:stretch>
            <a:fillRect/>
          </a:stretch>
        </p:blipFill>
        <p:spPr>
          <a:xfrm>
            <a:off x="4648200" y="3262313"/>
            <a:ext cx="4083050" cy="3062287"/>
          </a:xfr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altLang="en-US"/>
              <a:t>General Structure of ANN</a:t>
            </a:r>
          </a:p>
        </p:txBody>
      </p:sp>
      <p:graphicFrame>
        <p:nvGraphicFramePr>
          <p:cNvPr id="6147" name="Object 2"/>
          <p:cNvGraphicFramePr>
            <a:graphicFrameLocks noGrp="1" noChangeAspect="1"/>
          </p:cNvGraphicFramePr>
          <p:nvPr>
            <p:ph sz="half" idx="1"/>
          </p:nvPr>
        </p:nvGraphicFramePr>
        <p:xfrm>
          <a:off x="4572000" y="1981200"/>
          <a:ext cx="4419600" cy="2460625"/>
        </p:xfrm>
        <a:graphic>
          <a:graphicData uri="http://schemas.openxmlformats.org/presentationml/2006/ole">
            <mc:AlternateContent xmlns:mc="http://schemas.openxmlformats.org/markup-compatibility/2006">
              <mc:Choice xmlns:v="urn:schemas-microsoft-com:vml" Requires="v">
                <p:oleObj name="Visio" r:id="rId2" imgW="7962595" imgH="4433250" progId="Visio.Drawing.11">
                  <p:embed/>
                </p:oleObj>
              </mc:Choice>
              <mc:Fallback>
                <p:oleObj name="Visio" r:id="rId2" imgW="7962595" imgH="4433250" progId="Visio.Drawing.11">
                  <p:embed/>
                  <p:pic>
                    <p:nvPicPr>
                      <p:cNvPr id="0"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1981200"/>
                        <a:ext cx="4419600" cy="246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flat" cmpd="sng">
                            <a:solidFill>
                              <a:schemeClr val="tx1"/>
                            </a:solidFill>
                            <a:prstDash val="solid"/>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8" name="Object 3"/>
          <p:cNvGraphicFramePr>
            <a:graphicFrameLocks noGrp="1" noChangeAspect="1"/>
          </p:cNvGraphicFramePr>
          <p:nvPr>
            <p:ph sz="half" idx="2"/>
          </p:nvPr>
        </p:nvGraphicFramePr>
        <p:xfrm>
          <a:off x="381000" y="1143000"/>
          <a:ext cx="3905250" cy="4724400"/>
        </p:xfrm>
        <a:graphic>
          <a:graphicData uri="http://schemas.openxmlformats.org/presentationml/2006/ole">
            <mc:AlternateContent xmlns:mc="http://schemas.openxmlformats.org/markup-compatibility/2006">
              <mc:Choice xmlns:v="urn:schemas-microsoft-com:vml" Requires="v">
                <p:oleObj name="Visio" r:id="rId4" imgW="5417922" imgH="6555254" progId="Visio.Drawing.6">
                  <p:embed/>
                </p:oleObj>
              </mc:Choice>
              <mc:Fallback>
                <p:oleObj name="Visio" r:id="rId4" imgW="5417922" imgH="6555254" progId="Visio.Drawing.6">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1000" y="1143000"/>
                        <a:ext cx="3905250" cy="472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flat" cmpd="sng">
                            <a:solidFill>
                              <a:schemeClr val="tx1"/>
                            </a:solidFill>
                            <a:prstDash val="solid"/>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149" name="Text Box 5"/>
          <p:cNvSpPr txBox="1">
            <a:spLocks noChangeArrowheads="1"/>
          </p:cNvSpPr>
          <p:nvPr/>
        </p:nvSpPr>
        <p:spPr bwMode="auto">
          <a:xfrm>
            <a:off x="5334000" y="4800600"/>
            <a:ext cx="35052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spcBef>
                <a:spcPct val="10000"/>
              </a:spcBef>
              <a:spcAft>
                <a:spcPts val="400"/>
              </a:spcAft>
              <a:buClr>
                <a:srgbClr val="0C7B9C"/>
              </a:buClr>
              <a:buSzPct val="75000"/>
              <a:buFont typeface="Monotype Sorts" pitchFamily="2" charset="2"/>
              <a:buChar char="l"/>
              <a:defRPr sz="2800">
                <a:solidFill>
                  <a:schemeClr val="tx1"/>
                </a:solidFill>
                <a:latin typeface="Arial" charset="0"/>
              </a:defRPr>
            </a:lvl1pPr>
            <a:lvl2pPr marL="742950" indent="-285750">
              <a:spcBef>
                <a:spcPct val="10000"/>
              </a:spcBef>
              <a:spcAft>
                <a:spcPts val="400"/>
              </a:spcAft>
              <a:buClr>
                <a:srgbClr val="0C7B9C"/>
              </a:buClr>
              <a:buSzPct val="100000"/>
              <a:buFont typeface="Arial" charset="0"/>
              <a:buChar char="–"/>
              <a:defRPr sz="2800">
                <a:solidFill>
                  <a:schemeClr val="tx1"/>
                </a:solidFill>
                <a:latin typeface="Arial" charset="0"/>
              </a:defRPr>
            </a:lvl2pPr>
            <a:lvl3pPr marL="1143000" indent="-228600">
              <a:spcBef>
                <a:spcPct val="10000"/>
              </a:spcBef>
              <a:spcAft>
                <a:spcPts val="400"/>
              </a:spcAft>
              <a:buClr>
                <a:srgbClr val="0C7B9C"/>
              </a:buClr>
              <a:buSzPct val="70000"/>
              <a:buFont typeface="Wingdings" pitchFamily="2" charset="2"/>
              <a:buChar char="u"/>
              <a:defRPr sz="2400">
                <a:solidFill>
                  <a:schemeClr val="tx1"/>
                </a:solidFill>
                <a:latin typeface="Arial" charset="0"/>
              </a:defRPr>
            </a:lvl3pPr>
            <a:lvl4pPr marL="1600200" indent="-228600">
              <a:spcBef>
                <a:spcPct val="20000"/>
              </a:spcBef>
              <a:buSzPct val="100000"/>
              <a:buChar char="–"/>
              <a:defRPr sz="2000">
                <a:solidFill>
                  <a:schemeClr val="tx1"/>
                </a:solidFill>
                <a:latin typeface="Times New Roman" pitchFamily="18" charset="0"/>
              </a:defRPr>
            </a:lvl4pPr>
            <a:lvl5pPr marL="2057400" indent="-228600">
              <a:spcBef>
                <a:spcPct val="20000"/>
              </a:spcBef>
              <a:buSzPct val="100000"/>
              <a:buChar char="•"/>
              <a:defRPr sz="2000">
                <a:solidFill>
                  <a:schemeClr val="tx1"/>
                </a:solidFill>
                <a:latin typeface="Times New Roman"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itchFamily="18" charset="0"/>
              </a:defRPr>
            </a:lvl9pPr>
          </a:lstStyle>
          <a:p>
            <a:pPr>
              <a:spcBef>
                <a:spcPct val="50000"/>
              </a:spcBef>
              <a:spcAft>
                <a:spcPct val="0"/>
              </a:spcAft>
              <a:buClrTx/>
              <a:buSzTx/>
              <a:buFontTx/>
              <a:buNone/>
            </a:pPr>
            <a:r>
              <a:rPr lang="en-US" altLang="en-US" sz="1800" b="0"/>
              <a:t>Training ANN means learning the weights of the neurons</a:t>
            </a:r>
          </a:p>
        </p:txBody>
      </p:sp>
      <p:sp>
        <p:nvSpPr>
          <p:cNvPr id="6150" name="AutoShape 6"/>
          <p:cNvSpPr>
            <a:spLocks noChangeArrowheads="1"/>
          </p:cNvSpPr>
          <p:nvPr/>
        </p:nvSpPr>
        <p:spPr bwMode="auto">
          <a:xfrm>
            <a:off x="3429000" y="3886200"/>
            <a:ext cx="2743200" cy="685800"/>
          </a:xfrm>
          <a:prstGeom prst="curvedUpArrow">
            <a:avLst>
              <a:gd name="adj1" fmla="val 44296"/>
              <a:gd name="adj2" fmla="val 124296"/>
              <a:gd name="adj3" fmla="val 37292"/>
            </a:avLst>
          </a:prstGeom>
          <a:solidFill>
            <a:schemeClr val="accent1"/>
          </a:solidFill>
          <a:ln w="12700">
            <a:solidFill>
              <a:schemeClr val="tx1"/>
            </a:solidFill>
            <a:miter lim="800000"/>
            <a:headEnd/>
            <a:tailEnd/>
          </a:ln>
        </p:spPr>
        <p:txBody>
          <a:bodyPr wrap="none" anchor="ctr"/>
          <a:lstStyle>
            <a:lvl1pPr>
              <a:spcBef>
                <a:spcPct val="10000"/>
              </a:spcBef>
              <a:spcAft>
                <a:spcPts val="400"/>
              </a:spcAft>
              <a:buClr>
                <a:srgbClr val="0C7B9C"/>
              </a:buClr>
              <a:buSzPct val="75000"/>
              <a:buFont typeface="Monotype Sorts" pitchFamily="2" charset="2"/>
              <a:buChar char="l"/>
              <a:defRPr sz="2800">
                <a:solidFill>
                  <a:schemeClr val="tx1"/>
                </a:solidFill>
                <a:latin typeface="Arial" charset="0"/>
              </a:defRPr>
            </a:lvl1pPr>
            <a:lvl2pPr marL="742950" indent="-285750">
              <a:spcBef>
                <a:spcPct val="10000"/>
              </a:spcBef>
              <a:spcAft>
                <a:spcPts val="400"/>
              </a:spcAft>
              <a:buClr>
                <a:srgbClr val="0C7B9C"/>
              </a:buClr>
              <a:buSzPct val="100000"/>
              <a:buFont typeface="Arial" charset="0"/>
              <a:buChar char="–"/>
              <a:defRPr sz="2800">
                <a:solidFill>
                  <a:schemeClr val="tx1"/>
                </a:solidFill>
                <a:latin typeface="Arial" charset="0"/>
              </a:defRPr>
            </a:lvl2pPr>
            <a:lvl3pPr marL="1143000" indent="-228600">
              <a:spcBef>
                <a:spcPct val="10000"/>
              </a:spcBef>
              <a:spcAft>
                <a:spcPts val="400"/>
              </a:spcAft>
              <a:buClr>
                <a:srgbClr val="0C7B9C"/>
              </a:buClr>
              <a:buSzPct val="70000"/>
              <a:buFont typeface="Wingdings" pitchFamily="2" charset="2"/>
              <a:buChar char="u"/>
              <a:defRPr sz="2400">
                <a:solidFill>
                  <a:schemeClr val="tx1"/>
                </a:solidFill>
                <a:latin typeface="Arial" charset="0"/>
              </a:defRPr>
            </a:lvl3pPr>
            <a:lvl4pPr marL="1600200" indent="-228600">
              <a:spcBef>
                <a:spcPct val="20000"/>
              </a:spcBef>
              <a:buSzPct val="100000"/>
              <a:buChar char="–"/>
              <a:defRPr sz="2000">
                <a:solidFill>
                  <a:schemeClr val="tx1"/>
                </a:solidFill>
                <a:latin typeface="Times New Roman" pitchFamily="18" charset="0"/>
              </a:defRPr>
            </a:lvl4pPr>
            <a:lvl5pPr marL="2057400" indent="-228600">
              <a:spcBef>
                <a:spcPct val="20000"/>
              </a:spcBef>
              <a:buSzPct val="100000"/>
              <a:buChar char="•"/>
              <a:defRPr sz="2000">
                <a:solidFill>
                  <a:schemeClr val="tx1"/>
                </a:solidFill>
                <a:latin typeface="Times New Roman"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itchFamily="18" charset="0"/>
              </a:defRPr>
            </a:lvl9pPr>
          </a:lstStyle>
          <a:p>
            <a:pPr>
              <a:spcBef>
                <a:spcPct val="0"/>
              </a:spcBef>
              <a:spcAft>
                <a:spcPct val="0"/>
              </a:spcAft>
              <a:buClrTx/>
              <a:buSzTx/>
              <a:buFontTx/>
              <a:buNone/>
            </a:pPr>
            <a:endParaRPr lang="en-US" altLang="en-US" sz="1400"/>
          </a:p>
        </p:txBody>
      </p:sp>
      <p:graphicFrame>
        <p:nvGraphicFramePr>
          <p:cNvPr id="2" name="Object 1"/>
          <p:cNvGraphicFramePr>
            <a:graphicFrameLocks noGrp="1" noChangeAspect="1"/>
          </p:cNvGraphicFramePr>
          <p:nvPr>
            <p:extLst>
              <p:ext uri="{D42A27DB-BD31-4B8C-83A1-F6EECF244321}">
                <p14:modId xmlns:p14="http://schemas.microsoft.com/office/powerpoint/2010/main" val="3854772784"/>
              </p:ext>
            </p:extLst>
          </p:nvPr>
        </p:nvGraphicFramePr>
        <p:xfrm>
          <a:off x="6248400" y="5562600"/>
          <a:ext cx="2403475" cy="831850"/>
        </p:xfrm>
        <a:graphic>
          <a:graphicData uri="http://schemas.openxmlformats.org/presentationml/2006/ole">
            <mc:AlternateContent xmlns:mc="http://schemas.openxmlformats.org/markup-compatibility/2006">
              <mc:Choice xmlns:v="urn:schemas-microsoft-com:vml" Requires="v">
                <p:oleObj name="Equation" r:id="rId6" imgW="990170" imgH="342751" progId="Equation.3">
                  <p:embed/>
                </p:oleObj>
              </mc:Choice>
              <mc:Fallback>
                <p:oleObj name="Equation" r:id="rId6" imgW="990170" imgH="342751" progId="Equation.3">
                  <p:embed/>
                  <p:pic>
                    <p:nvPicPr>
                      <p:cNvPr id="0" name="Object 2"/>
                      <p:cNvPicPr>
                        <a:picLocks noGrp="1"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248400" y="5562600"/>
                        <a:ext cx="2403475" cy="831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82" name="Rectangle 1026"/>
          <p:cNvSpPr>
            <a:spLocks noGrp="1" noChangeArrowheads="1"/>
          </p:cNvSpPr>
          <p:nvPr>
            <p:ph type="title"/>
          </p:nvPr>
        </p:nvSpPr>
        <p:spPr/>
        <p:txBody>
          <a:bodyPr/>
          <a:lstStyle/>
          <a:p>
            <a:r>
              <a:rPr lang="en-US" altLang="en-US" sz="2800" dirty="0"/>
              <a:t>Neural Network Terminology</a:t>
            </a:r>
          </a:p>
        </p:txBody>
      </p:sp>
      <p:sp>
        <p:nvSpPr>
          <p:cNvPr id="276483" name="Rectangle 1027"/>
          <p:cNvSpPr>
            <a:spLocks noGrp="1" noChangeArrowheads="1"/>
          </p:cNvSpPr>
          <p:nvPr>
            <p:ph type="body" idx="1"/>
          </p:nvPr>
        </p:nvSpPr>
        <p:spPr>
          <a:xfrm>
            <a:off x="0" y="1066800"/>
            <a:ext cx="9143999" cy="5257800"/>
          </a:xfrm>
        </p:spPr>
        <p:txBody>
          <a:bodyPr/>
          <a:lstStyle/>
          <a:p>
            <a:r>
              <a:rPr lang="en-US" altLang="en-US" sz="1900" dirty="0"/>
              <a:t>A neural network is composed of a number of </a:t>
            </a:r>
            <a:r>
              <a:rPr lang="en-US" altLang="en-US" sz="1900" b="1" dirty="0"/>
              <a:t>units</a:t>
            </a:r>
            <a:r>
              <a:rPr lang="en-US" altLang="en-US" sz="1900" dirty="0"/>
              <a:t> (nodes) that are connected by </a:t>
            </a:r>
            <a:r>
              <a:rPr lang="en-US" altLang="en-US" sz="1900" b="1" dirty="0"/>
              <a:t>links. </a:t>
            </a:r>
            <a:r>
              <a:rPr lang="en-US" altLang="en-US" sz="1900" dirty="0"/>
              <a:t>Each link has a </a:t>
            </a:r>
            <a:r>
              <a:rPr lang="en-US" altLang="en-US" sz="1900" b="1" dirty="0"/>
              <a:t>weight</a:t>
            </a:r>
            <a:r>
              <a:rPr lang="en-US" altLang="en-US" sz="1900" dirty="0"/>
              <a:t> associated with it. Nodes have </a:t>
            </a:r>
            <a:r>
              <a:rPr lang="en-US" altLang="en-US" sz="1900" b="1" dirty="0"/>
              <a:t>biases </a:t>
            </a:r>
            <a:r>
              <a:rPr lang="en-US" altLang="en-US" sz="1900" dirty="0"/>
              <a:t>associated with them. Each unit has an </a:t>
            </a:r>
            <a:r>
              <a:rPr lang="en-US" altLang="en-US" sz="1900" b="1" dirty="0"/>
              <a:t>activation level </a:t>
            </a:r>
            <a:r>
              <a:rPr lang="en-US" altLang="en-US" sz="1900" dirty="0"/>
              <a:t>and a means to compute the activation level at the next step in time.</a:t>
            </a:r>
          </a:p>
          <a:p>
            <a:r>
              <a:rPr lang="en-US" altLang="en-US" sz="1900" dirty="0"/>
              <a:t>Most neural networks are decomposed of a linear component called </a:t>
            </a:r>
            <a:r>
              <a:rPr lang="en-US" altLang="en-US" sz="1900" b="1" dirty="0"/>
              <a:t>input function</a:t>
            </a:r>
            <a:r>
              <a:rPr lang="en-US" altLang="en-US" sz="1900" dirty="0"/>
              <a:t>, and a non-linear component call </a:t>
            </a:r>
            <a:r>
              <a:rPr lang="en-US" altLang="en-US" sz="1900" b="1" dirty="0"/>
              <a:t>activation function</a:t>
            </a:r>
            <a:r>
              <a:rPr lang="en-US" altLang="en-US" sz="1900" dirty="0"/>
              <a:t>. Popular activation functions include: </a:t>
            </a:r>
            <a:r>
              <a:rPr lang="en-US" altLang="en-US" sz="1900" dirty="0" err="1"/>
              <a:t>relu</a:t>
            </a:r>
            <a:r>
              <a:rPr lang="en-US" altLang="en-US" sz="1900" dirty="0"/>
              <a:t>, sign-function, and sigmoid function.</a:t>
            </a:r>
          </a:p>
          <a:p>
            <a:r>
              <a:rPr lang="en-US" altLang="en-US" sz="1900" dirty="0"/>
              <a:t>The </a:t>
            </a:r>
            <a:r>
              <a:rPr lang="en-US" altLang="en-US" sz="1900" b="1" dirty="0"/>
              <a:t>architecture</a:t>
            </a:r>
            <a:r>
              <a:rPr lang="en-US" altLang="en-US" sz="1900" dirty="0"/>
              <a:t> of a neural network determines how units are connected and what activation function are used for the network computations. Architectures are subdivided into </a:t>
            </a:r>
            <a:r>
              <a:rPr lang="en-US" altLang="en-US" sz="1900" b="1" dirty="0"/>
              <a:t>feed-forward</a:t>
            </a:r>
            <a:r>
              <a:rPr lang="en-US" altLang="en-US" sz="1900" dirty="0"/>
              <a:t> and </a:t>
            </a:r>
            <a:r>
              <a:rPr lang="en-US" altLang="en-US" sz="1900" b="1" dirty="0"/>
              <a:t>recurrent networks</a:t>
            </a:r>
            <a:r>
              <a:rPr lang="en-US" altLang="en-US" sz="1900" dirty="0"/>
              <a:t>. Moreover, </a:t>
            </a:r>
            <a:r>
              <a:rPr lang="en-US" altLang="en-US" sz="1900" b="1" dirty="0"/>
              <a:t>single layer</a:t>
            </a:r>
            <a:r>
              <a:rPr lang="en-US" altLang="en-US" sz="1900" dirty="0"/>
              <a:t> and </a:t>
            </a:r>
            <a:r>
              <a:rPr lang="en-US" altLang="en-US" sz="1900" b="1" dirty="0"/>
              <a:t>multi-layer</a:t>
            </a:r>
            <a:r>
              <a:rPr lang="en-US" altLang="en-US" sz="1900" dirty="0"/>
              <a:t> neural networks (that contain </a:t>
            </a:r>
            <a:r>
              <a:rPr lang="en-US" altLang="en-US" sz="1900" b="1" dirty="0"/>
              <a:t>hidden units</a:t>
            </a:r>
            <a:r>
              <a:rPr lang="en-US" altLang="en-US" sz="1900" dirty="0"/>
              <a:t>) are distinguished.</a:t>
            </a:r>
          </a:p>
          <a:p>
            <a:r>
              <a:rPr lang="en-US" altLang="en-US" sz="1900" b="1" dirty="0"/>
              <a:t>Learning in the context of neural networks</a:t>
            </a:r>
            <a:r>
              <a:rPr lang="en-US" altLang="en-US" sz="1900" dirty="0"/>
              <a:t> centers on finding “good” weights (and biases) for a given architecture so that the error in performing a particular task is minimized. Most approaches center on learning a function from a set of training examples, and use hill-climbing and steepest decent hill-climbing approaches to find the best values for the weights. </a:t>
            </a:r>
          </a:p>
          <a:p>
            <a:pPr>
              <a:buFont typeface="Wingdings" pitchFamily="2" charset="2"/>
              <a:buNone/>
            </a:pPr>
            <a:endParaRPr lang="en-US" altLang="en-US" sz="2000" dirty="0"/>
          </a:p>
        </p:txBody>
      </p:sp>
    </p:spTree>
    <p:extLst>
      <p:ext uri="{BB962C8B-B14F-4D97-AF65-F5344CB8AC3E}">
        <p14:creationId xmlns:p14="http://schemas.microsoft.com/office/powerpoint/2010/main" val="35647083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altLang="en-US"/>
              <a:t>Gradient Descent for Multilayer NN</a:t>
            </a:r>
          </a:p>
        </p:txBody>
      </p:sp>
      <p:sp>
        <p:nvSpPr>
          <p:cNvPr id="17411" name="Rectangle 3"/>
          <p:cNvSpPr>
            <a:spLocks noGrp="1" noChangeArrowheads="1"/>
          </p:cNvSpPr>
          <p:nvPr>
            <p:ph type="body" idx="1"/>
          </p:nvPr>
        </p:nvSpPr>
        <p:spPr>
          <a:xfrm>
            <a:off x="427789" y="1143000"/>
            <a:ext cx="8318500" cy="5181600"/>
          </a:xfrm>
        </p:spPr>
        <p:txBody>
          <a:bodyPr/>
          <a:lstStyle/>
          <a:p>
            <a:pPr>
              <a:lnSpc>
                <a:spcPct val="90000"/>
              </a:lnSpc>
            </a:pPr>
            <a:r>
              <a:rPr lang="en-US" altLang="en-US" dirty="0"/>
              <a:t>Weight update:</a:t>
            </a:r>
          </a:p>
          <a:p>
            <a:pPr>
              <a:lnSpc>
                <a:spcPct val="90000"/>
              </a:lnSpc>
            </a:pPr>
            <a:endParaRPr lang="en-US" altLang="en-US" dirty="0"/>
          </a:p>
          <a:p>
            <a:pPr>
              <a:lnSpc>
                <a:spcPct val="90000"/>
              </a:lnSpc>
            </a:pPr>
            <a:r>
              <a:rPr lang="en-US" altLang="en-US" dirty="0"/>
              <a:t> Error/Cost function:</a:t>
            </a:r>
          </a:p>
          <a:p>
            <a:pPr>
              <a:lnSpc>
                <a:spcPct val="90000"/>
              </a:lnSpc>
            </a:pPr>
            <a:endParaRPr lang="en-US" altLang="en-US" dirty="0"/>
          </a:p>
          <a:p>
            <a:pPr>
              <a:lnSpc>
                <a:spcPct val="90000"/>
              </a:lnSpc>
            </a:pPr>
            <a:r>
              <a:rPr lang="en-US" altLang="en-US" dirty="0"/>
              <a:t>Activation function f must be differentiable</a:t>
            </a:r>
          </a:p>
          <a:p>
            <a:pPr>
              <a:lnSpc>
                <a:spcPct val="90000"/>
              </a:lnSpc>
            </a:pPr>
            <a:endParaRPr lang="en-US" altLang="en-US" dirty="0"/>
          </a:p>
          <a:p>
            <a:pPr>
              <a:lnSpc>
                <a:spcPct val="90000"/>
              </a:lnSpc>
            </a:pPr>
            <a:r>
              <a:rPr lang="en-US" altLang="en-US" dirty="0"/>
              <a:t>For sigmoid function:</a:t>
            </a:r>
          </a:p>
          <a:p>
            <a:pPr lvl="1">
              <a:lnSpc>
                <a:spcPct val="90000"/>
              </a:lnSpc>
            </a:pPr>
            <a:endParaRPr lang="en-US" altLang="en-US" dirty="0"/>
          </a:p>
          <a:p>
            <a:pPr>
              <a:lnSpc>
                <a:spcPct val="90000"/>
              </a:lnSpc>
            </a:pPr>
            <a:endParaRPr lang="en-US" altLang="en-US" dirty="0"/>
          </a:p>
          <a:p>
            <a:pPr>
              <a:lnSpc>
                <a:spcPct val="90000"/>
              </a:lnSpc>
            </a:pPr>
            <a:r>
              <a:rPr lang="en-US" altLang="en-US" dirty="0"/>
              <a:t>Typically Stochastic gradient descent is used which updates the weights immediately </a:t>
            </a:r>
          </a:p>
        </p:txBody>
      </p:sp>
      <p:graphicFrame>
        <p:nvGraphicFramePr>
          <p:cNvPr id="17412" name="Object 2"/>
          <p:cNvGraphicFramePr>
            <a:graphicFrameLocks noGrp="1" noChangeAspect="1"/>
          </p:cNvGraphicFramePr>
          <p:nvPr>
            <p:ph sz="half" idx="4294967295"/>
            <p:extLst>
              <p:ext uri="{D42A27DB-BD31-4B8C-83A1-F6EECF244321}">
                <p14:modId xmlns:p14="http://schemas.microsoft.com/office/powerpoint/2010/main" val="567060842"/>
              </p:ext>
            </p:extLst>
          </p:nvPr>
        </p:nvGraphicFramePr>
        <p:xfrm>
          <a:off x="3962400" y="1020960"/>
          <a:ext cx="2895600" cy="1001713"/>
        </p:xfrm>
        <a:graphic>
          <a:graphicData uri="http://schemas.openxmlformats.org/presentationml/2006/ole">
            <mc:AlternateContent xmlns:mc="http://schemas.openxmlformats.org/markup-compatibility/2006">
              <mc:Choice xmlns:v="urn:schemas-microsoft-com:vml" Requires="v">
                <p:oleObj name="Equation" r:id="rId2" imgW="1282700" imgH="444500" progId="Equation.3">
                  <p:embed/>
                </p:oleObj>
              </mc:Choice>
              <mc:Fallback>
                <p:oleObj name="Equation" r:id="rId2" imgW="1282700" imgH="444500" progId="Equation.3">
                  <p:embed/>
                  <p:pic>
                    <p:nvPicPr>
                      <p:cNvPr id="0"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62400" y="1020960"/>
                        <a:ext cx="2895600" cy="10017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7413" name="Object 3"/>
          <p:cNvGraphicFramePr>
            <a:graphicFrameLocks noGrp="1" noChangeAspect="1"/>
          </p:cNvGraphicFramePr>
          <p:nvPr>
            <p:ph sz="half" idx="4294967295"/>
            <p:extLst>
              <p:ext uri="{D42A27DB-BD31-4B8C-83A1-F6EECF244321}">
                <p14:modId xmlns:p14="http://schemas.microsoft.com/office/powerpoint/2010/main" val="1390835243"/>
              </p:ext>
            </p:extLst>
          </p:nvPr>
        </p:nvGraphicFramePr>
        <p:xfrm>
          <a:off x="4686300" y="1939314"/>
          <a:ext cx="3429000" cy="993775"/>
        </p:xfrm>
        <a:graphic>
          <a:graphicData uri="http://schemas.openxmlformats.org/presentationml/2006/ole">
            <mc:AlternateContent xmlns:mc="http://schemas.openxmlformats.org/markup-compatibility/2006">
              <mc:Choice xmlns:v="urn:schemas-microsoft-com:vml" Requires="v">
                <p:oleObj name="Equation" r:id="rId4" imgW="1663700" imgH="482600" progId="Equation.3">
                  <p:embed/>
                </p:oleObj>
              </mc:Choice>
              <mc:Fallback>
                <p:oleObj name="Equation" r:id="rId4" imgW="1663700" imgH="482600" progId="Equation.3">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86300" y="1939314"/>
                        <a:ext cx="3429000" cy="9937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7414" name="Object 4"/>
          <p:cNvGraphicFramePr>
            <a:graphicFrameLocks noGrp="1" noChangeAspect="1"/>
          </p:cNvGraphicFramePr>
          <p:nvPr>
            <p:ph sz="quarter" idx="4294967295"/>
          </p:nvPr>
        </p:nvGraphicFramePr>
        <p:xfrm>
          <a:off x="2209800" y="4648200"/>
          <a:ext cx="4953000" cy="742950"/>
        </p:xfrm>
        <a:graphic>
          <a:graphicData uri="http://schemas.openxmlformats.org/presentationml/2006/ole">
            <mc:AlternateContent xmlns:mc="http://schemas.openxmlformats.org/markup-compatibility/2006">
              <mc:Choice xmlns:v="urn:schemas-microsoft-com:vml" Requires="v">
                <p:oleObj name="Equation" r:id="rId6" imgW="2298700" imgH="342900" progId="Equation.3">
                  <p:embed/>
                </p:oleObj>
              </mc:Choice>
              <mc:Fallback>
                <p:oleObj name="Equation" r:id="rId6" imgW="2298700" imgH="342900" progId="Equation.3">
                  <p:embed/>
                  <p:pic>
                    <p:nvPicPr>
                      <p:cNvPr id="0"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09800" y="4648200"/>
                        <a:ext cx="4953000" cy="742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 name="TextBox 1"/>
          <p:cNvSpPr txBox="1"/>
          <p:nvPr/>
        </p:nvSpPr>
        <p:spPr>
          <a:xfrm>
            <a:off x="7947566" y="1868784"/>
            <a:ext cx="284052" cy="307777"/>
          </a:xfrm>
          <a:prstGeom prst="rect">
            <a:avLst/>
          </a:prstGeom>
          <a:noFill/>
        </p:spPr>
        <p:txBody>
          <a:bodyPr wrap="none" rtlCol="0">
            <a:spAutoFit/>
          </a:bodyPr>
          <a:lstStyle/>
          <a:p>
            <a:r>
              <a:rPr lang="en-US" dirty="0"/>
              <a:t>2</a:t>
            </a:r>
          </a:p>
        </p:txBody>
      </p:sp>
      <p:sp>
        <p:nvSpPr>
          <p:cNvPr id="3" name="TextBox 2"/>
          <p:cNvSpPr txBox="1"/>
          <p:nvPr/>
        </p:nvSpPr>
        <p:spPr>
          <a:xfrm>
            <a:off x="5234511" y="2479873"/>
            <a:ext cx="351378" cy="369332"/>
          </a:xfrm>
          <a:prstGeom prst="rect">
            <a:avLst/>
          </a:prstGeom>
          <a:noFill/>
        </p:spPr>
        <p:txBody>
          <a:bodyPr wrap="none" rtlCol="0">
            <a:spAutoFit/>
          </a:bodyPr>
          <a:lstStyle/>
          <a:p>
            <a:r>
              <a:rPr lang="en-US" sz="1800" dirty="0"/>
              <a:t>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578" name="Rectangle 2"/>
          <p:cNvSpPr>
            <a:spLocks noGrp="1" noChangeArrowheads="1"/>
          </p:cNvSpPr>
          <p:nvPr>
            <p:ph type="title"/>
          </p:nvPr>
        </p:nvSpPr>
        <p:spPr/>
        <p:txBody>
          <a:bodyPr/>
          <a:lstStyle/>
          <a:p>
            <a:pPr algn="l"/>
            <a:r>
              <a:rPr lang="en-US" altLang="en-US" dirty="0"/>
              <a:t>NN Comp.</a:t>
            </a:r>
          </a:p>
        </p:txBody>
      </p:sp>
      <p:sp>
        <p:nvSpPr>
          <p:cNvPr id="280579" name="Oval 3"/>
          <p:cNvSpPr>
            <a:spLocks noChangeArrowheads="1"/>
          </p:cNvSpPr>
          <p:nvPr/>
        </p:nvSpPr>
        <p:spPr bwMode="auto">
          <a:xfrm>
            <a:off x="762000" y="1676400"/>
            <a:ext cx="990600" cy="457200"/>
          </a:xfrm>
          <a:prstGeom prst="ellipse">
            <a:avLst/>
          </a:prstGeom>
          <a:solidFill>
            <a:schemeClr val="accent1"/>
          </a:solidFill>
          <a:ln w="15875" cap="sq">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dirty="0"/>
              <a:t>x1</a:t>
            </a:r>
          </a:p>
        </p:txBody>
      </p:sp>
      <p:sp>
        <p:nvSpPr>
          <p:cNvPr id="280580" name="Oval 4"/>
          <p:cNvSpPr>
            <a:spLocks noChangeArrowheads="1"/>
          </p:cNvSpPr>
          <p:nvPr/>
        </p:nvSpPr>
        <p:spPr bwMode="auto">
          <a:xfrm>
            <a:off x="762000" y="3200400"/>
            <a:ext cx="990600" cy="533400"/>
          </a:xfrm>
          <a:prstGeom prst="ellipse">
            <a:avLst/>
          </a:prstGeom>
          <a:solidFill>
            <a:schemeClr val="accent1"/>
          </a:solidFill>
          <a:ln w="15875" cap="sq">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dirty="0"/>
              <a:t>x2</a:t>
            </a:r>
          </a:p>
        </p:txBody>
      </p:sp>
      <p:sp>
        <p:nvSpPr>
          <p:cNvPr id="280581" name="Oval 5"/>
          <p:cNvSpPr>
            <a:spLocks noChangeArrowheads="1"/>
          </p:cNvSpPr>
          <p:nvPr/>
        </p:nvSpPr>
        <p:spPr bwMode="auto">
          <a:xfrm>
            <a:off x="3048000" y="1676400"/>
            <a:ext cx="990600" cy="533400"/>
          </a:xfrm>
          <a:prstGeom prst="ellipse">
            <a:avLst/>
          </a:prstGeom>
          <a:solidFill>
            <a:schemeClr val="accent1"/>
          </a:solidFill>
          <a:ln w="15875" cap="sq">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t>a3</a:t>
            </a:r>
          </a:p>
        </p:txBody>
      </p:sp>
      <p:sp>
        <p:nvSpPr>
          <p:cNvPr id="280582" name="Oval 6"/>
          <p:cNvSpPr>
            <a:spLocks noChangeArrowheads="1"/>
          </p:cNvSpPr>
          <p:nvPr/>
        </p:nvSpPr>
        <p:spPr bwMode="auto">
          <a:xfrm>
            <a:off x="3124200" y="3200400"/>
            <a:ext cx="990600" cy="533400"/>
          </a:xfrm>
          <a:prstGeom prst="ellipse">
            <a:avLst/>
          </a:prstGeom>
          <a:solidFill>
            <a:schemeClr val="accent1"/>
          </a:solidFill>
          <a:ln w="15875" cap="sq">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t>a4</a:t>
            </a:r>
          </a:p>
        </p:txBody>
      </p:sp>
      <p:sp>
        <p:nvSpPr>
          <p:cNvPr id="280583" name="Oval 7"/>
          <p:cNvSpPr>
            <a:spLocks noChangeArrowheads="1"/>
          </p:cNvSpPr>
          <p:nvPr/>
        </p:nvSpPr>
        <p:spPr bwMode="auto">
          <a:xfrm>
            <a:off x="5410200" y="2438400"/>
            <a:ext cx="990600" cy="533400"/>
          </a:xfrm>
          <a:prstGeom prst="ellipse">
            <a:avLst/>
          </a:prstGeom>
          <a:solidFill>
            <a:schemeClr val="accent1"/>
          </a:solidFill>
          <a:ln w="15875" cap="sq">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t>a5</a:t>
            </a:r>
          </a:p>
        </p:txBody>
      </p:sp>
      <p:sp>
        <p:nvSpPr>
          <p:cNvPr id="280584" name="Line 8"/>
          <p:cNvSpPr>
            <a:spLocks noChangeShapeType="1"/>
          </p:cNvSpPr>
          <p:nvPr/>
        </p:nvSpPr>
        <p:spPr bwMode="auto">
          <a:xfrm>
            <a:off x="1752600" y="1905000"/>
            <a:ext cx="1371600" cy="0"/>
          </a:xfrm>
          <a:prstGeom prst="line">
            <a:avLst/>
          </a:prstGeom>
          <a:noFill/>
          <a:ln w="15875" cap="sq">
            <a:solidFill>
              <a:schemeClr val="tx1"/>
            </a:solidFill>
            <a:round/>
            <a:headEnd type="none" w="sm" len="sm"/>
            <a:tailEnd type="arrow" w="sm"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0585" name="Line 9"/>
          <p:cNvSpPr>
            <a:spLocks noChangeShapeType="1"/>
          </p:cNvSpPr>
          <p:nvPr/>
        </p:nvSpPr>
        <p:spPr bwMode="auto">
          <a:xfrm>
            <a:off x="1752600" y="1905000"/>
            <a:ext cx="1371600" cy="1447800"/>
          </a:xfrm>
          <a:prstGeom prst="line">
            <a:avLst/>
          </a:prstGeom>
          <a:noFill/>
          <a:ln w="15875" cap="sq">
            <a:solidFill>
              <a:schemeClr val="tx1"/>
            </a:solidFill>
            <a:round/>
            <a:headEnd type="none" w="sm" len="sm"/>
            <a:tailEnd type="arrow" w="sm"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0586" name="Line 10"/>
          <p:cNvSpPr>
            <a:spLocks noChangeShapeType="1"/>
          </p:cNvSpPr>
          <p:nvPr/>
        </p:nvSpPr>
        <p:spPr bwMode="auto">
          <a:xfrm flipV="1">
            <a:off x="1752600" y="1905000"/>
            <a:ext cx="1371600" cy="1600200"/>
          </a:xfrm>
          <a:prstGeom prst="line">
            <a:avLst/>
          </a:prstGeom>
          <a:noFill/>
          <a:ln w="15875" cap="sq">
            <a:solidFill>
              <a:schemeClr val="tx1"/>
            </a:solidFill>
            <a:round/>
            <a:headEnd type="none" w="sm" len="sm"/>
            <a:tailEnd type="arrow" w="sm"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0587" name="Line 11"/>
          <p:cNvSpPr>
            <a:spLocks noChangeShapeType="1"/>
          </p:cNvSpPr>
          <p:nvPr/>
        </p:nvSpPr>
        <p:spPr bwMode="auto">
          <a:xfrm flipV="1">
            <a:off x="1752600" y="3352800"/>
            <a:ext cx="1371600" cy="152400"/>
          </a:xfrm>
          <a:prstGeom prst="line">
            <a:avLst/>
          </a:prstGeom>
          <a:noFill/>
          <a:ln w="15875" cap="sq">
            <a:solidFill>
              <a:schemeClr val="tx1"/>
            </a:solidFill>
            <a:round/>
            <a:headEnd type="none" w="sm" len="sm"/>
            <a:tailEnd type="arrow" w="sm"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0588" name="Line 12"/>
          <p:cNvSpPr>
            <a:spLocks noChangeShapeType="1"/>
          </p:cNvSpPr>
          <p:nvPr/>
        </p:nvSpPr>
        <p:spPr bwMode="auto">
          <a:xfrm>
            <a:off x="3962400" y="1981200"/>
            <a:ext cx="1447800" cy="685800"/>
          </a:xfrm>
          <a:prstGeom prst="line">
            <a:avLst/>
          </a:prstGeom>
          <a:noFill/>
          <a:ln w="15875" cap="sq">
            <a:solidFill>
              <a:schemeClr val="tx1"/>
            </a:solidFill>
            <a:round/>
            <a:headEnd type="none" w="sm" len="sm"/>
            <a:tailEnd type="arrow" w="sm"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0589" name="Line 13"/>
          <p:cNvSpPr>
            <a:spLocks noChangeShapeType="1"/>
          </p:cNvSpPr>
          <p:nvPr/>
        </p:nvSpPr>
        <p:spPr bwMode="auto">
          <a:xfrm flipV="1">
            <a:off x="4038600" y="2667000"/>
            <a:ext cx="1371600" cy="762000"/>
          </a:xfrm>
          <a:prstGeom prst="line">
            <a:avLst/>
          </a:prstGeom>
          <a:noFill/>
          <a:ln w="15875" cap="sq">
            <a:solidFill>
              <a:schemeClr val="tx1"/>
            </a:solidFill>
            <a:round/>
            <a:headEnd type="none" w="sm" len="sm"/>
            <a:tailEnd type="arrow" w="sm"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0590" name="Text Box 14"/>
          <p:cNvSpPr txBox="1">
            <a:spLocks noChangeArrowheads="1"/>
          </p:cNvSpPr>
          <p:nvPr/>
        </p:nvSpPr>
        <p:spPr bwMode="auto">
          <a:xfrm>
            <a:off x="1965325" y="1485900"/>
            <a:ext cx="5778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w13</a:t>
            </a:r>
          </a:p>
        </p:txBody>
      </p:sp>
      <p:sp>
        <p:nvSpPr>
          <p:cNvPr id="280591" name="Text Box 15"/>
          <p:cNvSpPr txBox="1">
            <a:spLocks noChangeArrowheads="1"/>
          </p:cNvSpPr>
          <p:nvPr/>
        </p:nvSpPr>
        <p:spPr bwMode="auto">
          <a:xfrm>
            <a:off x="2651125" y="2324100"/>
            <a:ext cx="5778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w23</a:t>
            </a:r>
          </a:p>
        </p:txBody>
      </p:sp>
      <p:sp>
        <p:nvSpPr>
          <p:cNvPr id="280592" name="Text Box 16"/>
          <p:cNvSpPr txBox="1">
            <a:spLocks noChangeArrowheads="1"/>
          </p:cNvSpPr>
          <p:nvPr/>
        </p:nvSpPr>
        <p:spPr bwMode="auto">
          <a:xfrm>
            <a:off x="2438400" y="2819400"/>
            <a:ext cx="5778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w14</a:t>
            </a:r>
          </a:p>
        </p:txBody>
      </p:sp>
      <p:sp>
        <p:nvSpPr>
          <p:cNvPr id="280593" name="Text Box 17"/>
          <p:cNvSpPr txBox="1">
            <a:spLocks noChangeArrowheads="1"/>
          </p:cNvSpPr>
          <p:nvPr/>
        </p:nvSpPr>
        <p:spPr bwMode="auto">
          <a:xfrm>
            <a:off x="2041525" y="3543300"/>
            <a:ext cx="5778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w24</a:t>
            </a:r>
          </a:p>
        </p:txBody>
      </p:sp>
      <p:sp>
        <p:nvSpPr>
          <p:cNvPr id="280594" name="Text Box 18"/>
          <p:cNvSpPr txBox="1">
            <a:spLocks noChangeArrowheads="1"/>
          </p:cNvSpPr>
          <p:nvPr/>
        </p:nvSpPr>
        <p:spPr bwMode="auto">
          <a:xfrm>
            <a:off x="4556125" y="3009900"/>
            <a:ext cx="5778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w45</a:t>
            </a:r>
          </a:p>
        </p:txBody>
      </p:sp>
      <p:sp>
        <p:nvSpPr>
          <p:cNvPr id="280595" name="Text Box 19"/>
          <p:cNvSpPr txBox="1">
            <a:spLocks noChangeArrowheads="1"/>
          </p:cNvSpPr>
          <p:nvPr/>
        </p:nvSpPr>
        <p:spPr bwMode="auto">
          <a:xfrm>
            <a:off x="4556125" y="1866900"/>
            <a:ext cx="5778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w35</a:t>
            </a:r>
          </a:p>
        </p:txBody>
      </p:sp>
      <p:sp>
        <p:nvSpPr>
          <p:cNvPr id="280596" name="Text Box 20"/>
          <p:cNvSpPr txBox="1">
            <a:spLocks noChangeArrowheads="1"/>
          </p:cNvSpPr>
          <p:nvPr/>
        </p:nvSpPr>
        <p:spPr bwMode="auto">
          <a:xfrm>
            <a:off x="2220773" y="5105400"/>
            <a:ext cx="5248553" cy="12618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900" dirty="0"/>
              <a:t>a4=g(z4)=g(x1*w14+x2*w24)=g(0.2)=0.550</a:t>
            </a:r>
          </a:p>
          <a:p>
            <a:r>
              <a:rPr lang="en-US" altLang="en-US" sz="1900" dirty="0"/>
              <a:t>a3=g(z3)=g(x1*w13+x2*w23)=g(0.2)=0.550</a:t>
            </a:r>
          </a:p>
          <a:p>
            <a:r>
              <a:rPr lang="en-US" altLang="en-US" sz="1900" dirty="0"/>
              <a:t>a5=g(z5)=g(a3*w35+a4*w45)=g(0.605)=0.647</a:t>
            </a:r>
          </a:p>
          <a:p>
            <a:r>
              <a:rPr lang="en-US" altLang="en-US" sz="1900" dirty="0"/>
              <a:t>error(a5)=1-0.647=0.353</a:t>
            </a:r>
          </a:p>
        </p:txBody>
      </p:sp>
      <p:sp>
        <p:nvSpPr>
          <p:cNvPr id="280598" name="Text Box 22"/>
          <p:cNvSpPr txBox="1">
            <a:spLocks noChangeArrowheads="1"/>
          </p:cNvSpPr>
          <p:nvPr/>
        </p:nvSpPr>
        <p:spPr bwMode="auto">
          <a:xfrm>
            <a:off x="76200" y="4045550"/>
            <a:ext cx="5562600"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800" dirty="0"/>
              <a:t>Example: all weights are 0.1 except w45=1; </a:t>
            </a:r>
            <a:r>
              <a:rPr lang="en-US" altLang="en-US" sz="1800" dirty="0">
                <a:latin typeface="Symbol" pitchFamily="18" charset="2"/>
              </a:rPr>
              <a:t>g</a:t>
            </a:r>
            <a:r>
              <a:rPr lang="en-US" altLang="en-US" sz="1800" dirty="0"/>
              <a:t>=0.2</a:t>
            </a:r>
          </a:p>
          <a:p>
            <a:r>
              <a:rPr lang="en-US" altLang="en-US" sz="1800" dirty="0"/>
              <a:t>Training Example: (x1=1,x2=1;a5=1)</a:t>
            </a:r>
          </a:p>
          <a:p>
            <a:r>
              <a:rPr lang="en-US" altLang="en-US" sz="1800" dirty="0"/>
              <a:t>g is the sigmoid activation function</a:t>
            </a:r>
          </a:p>
        </p:txBody>
      </p:sp>
      <p:sp>
        <p:nvSpPr>
          <p:cNvPr id="24" name="Text Box 1054"/>
          <p:cNvSpPr txBox="1">
            <a:spLocks noChangeArrowheads="1"/>
          </p:cNvSpPr>
          <p:nvPr/>
        </p:nvSpPr>
        <p:spPr bwMode="auto">
          <a:xfrm>
            <a:off x="6115050" y="3953217"/>
            <a:ext cx="2911475"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en-US" sz="2200" dirty="0"/>
              <a:t>g(x)= 1/(1+e</a:t>
            </a:r>
            <a:r>
              <a:rPr lang="en-US" altLang="en-US" sz="2200" baseline="30000" dirty="0">
                <a:latin typeface="Symbol" pitchFamily="18" charset="2"/>
              </a:rPr>
              <a:t>-</a:t>
            </a:r>
            <a:r>
              <a:rPr lang="en-US" altLang="en-US" sz="2200" baseline="30000" dirty="0"/>
              <a:t>x</a:t>
            </a:r>
            <a:r>
              <a:rPr lang="en-US" altLang="en-US" sz="2200" dirty="0"/>
              <a:t> )</a:t>
            </a:r>
          </a:p>
          <a:p>
            <a:r>
              <a:rPr lang="en-US" altLang="en-US" sz="2200" dirty="0"/>
              <a:t>g’(x)= g(x)*(1-g(x))</a:t>
            </a:r>
          </a:p>
          <a:p>
            <a:r>
              <a:rPr lang="en-US" altLang="en-US" sz="2200" b="1" dirty="0">
                <a:latin typeface="Symbol" pitchFamily="18" charset="2"/>
              </a:rPr>
              <a:t>g</a:t>
            </a:r>
            <a:r>
              <a:rPr lang="en-US" altLang="en-US" sz="2200" dirty="0"/>
              <a:t> is the learning rate</a:t>
            </a:r>
          </a:p>
        </p:txBody>
      </p:sp>
    </p:spTree>
    <p:extLst>
      <p:ext uri="{BB962C8B-B14F-4D97-AF65-F5344CB8AC3E}">
        <p14:creationId xmlns:p14="http://schemas.microsoft.com/office/powerpoint/2010/main" val="40555637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842" name="Rectangle 2"/>
          <p:cNvSpPr>
            <a:spLocks noGrp="1" noChangeArrowheads="1"/>
          </p:cNvSpPr>
          <p:nvPr>
            <p:ph type="title"/>
          </p:nvPr>
        </p:nvSpPr>
        <p:spPr>
          <a:xfrm>
            <a:off x="0" y="0"/>
            <a:ext cx="9144000" cy="990600"/>
          </a:xfrm>
        </p:spPr>
        <p:txBody>
          <a:bodyPr/>
          <a:lstStyle/>
          <a:p>
            <a:pPr algn="ctr"/>
            <a:r>
              <a:rPr lang="en-US" altLang="en-US" sz="2000" dirty="0"/>
              <a:t>Neural Network Learning ---usually Steepest Descent Hill Climbing</a:t>
            </a:r>
            <a:br>
              <a:rPr lang="en-US" altLang="en-US" sz="2000" dirty="0"/>
            </a:br>
            <a:r>
              <a:rPr lang="en-US" altLang="en-US" sz="2000" dirty="0"/>
              <a:t>on a Differentiable Error Function</a:t>
            </a:r>
          </a:p>
        </p:txBody>
      </p:sp>
      <p:sp>
        <p:nvSpPr>
          <p:cNvPr id="291844" name="Text Box 4"/>
          <p:cNvSpPr txBox="1">
            <a:spLocks noChangeArrowheads="1"/>
          </p:cNvSpPr>
          <p:nvPr/>
        </p:nvSpPr>
        <p:spPr bwMode="auto">
          <a:xfrm>
            <a:off x="914400" y="1881188"/>
            <a:ext cx="252253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Current Weight Vector</a:t>
            </a:r>
          </a:p>
        </p:txBody>
      </p:sp>
      <p:sp>
        <p:nvSpPr>
          <p:cNvPr id="291845" name="Line 5"/>
          <p:cNvSpPr>
            <a:spLocks noChangeShapeType="1"/>
          </p:cNvSpPr>
          <p:nvPr/>
        </p:nvSpPr>
        <p:spPr bwMode="auto">
          <a:xfrm>
            <a:off x="2225675" y="2324100"/>
            <a:ext cx="4267200" cy="2667000"/>
          </a:xfrm>
          <a:prstGeom prst="line">
            <a:avLst/>
          </a:prstGeom>
          <a:noFill/>
          <a:ln w="12700" cap="sq">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1846" name="Text Box 6"/>
          <p:cNvSpPr txBox="1">
            <a:spLocks noChangeArrowheads="1"/>
          </p:cNvSpPr>
          <p:nvPr/>
        </p:nvSpPr>
        <p:spPr bwMode="auto">
          <a:xfrm>
            <a:off x="1352248" y="3723114"/>
            <a:ext cx="6490879"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altLang="en-US" sz="2000" dirty="0"/>
              <a:t>Direction of Steepest Gradient of the Error Function</a:t>
            </a:r>
          </a:p>
        </p:txBody>
      </p:sp>
      <p:sp>
        <p:nvSpPr>
          <p:cNvPr id="291847" name="Text Box 7"/>
          <p:cNvSpPr txBox="1">
            <a:spLocks noChangeArrowheads="1"/>
          </p:cNvSpPr>
          <p:nvPr/>
        </p:nvSpPr>
        <p:spPr bwMode="auto">
          <a:xfrm>
            <a:off x="5943600" y="4876800"/>
            <a:ext cx="22288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dirty="0"/>
              <a:t>New Weight Vector</a:t>
            </a:r>
          </a:p>
        </p:txBody>
      </p:sp>
      <p:sp>
        <p:nvSpPr>
          <p:cNvPr id="291848" name="Text Box 8"/>
          <p:cNvSpPr txBox="1">
            <a:spLocks noChangeArrowheads="1"/>
          </p:cNvSpPr>
          <p:nvPr/>
        </p:nvSpPr>
        <p:spPr bwMode="auto">
          <a:xfrm>
            <a:off x="3886200" y="1399103"/>
            <a:ext cx="5943600" cy="23698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en-US" sz="1800" dirty="0"/>
              <a:t>Important: How far you jump depends on: </a:t>
            </a:r>
          </a:p>
          <a:p>
            <a:pPr>
              <a:buFontTx/>
              <a:buChar char="•"/>
            </a:pPr>
            <a:r>
              <a:rPr lang="en-US" altLang="en-US" sz="1800" dirty="0"/>
              <a:t> the learning rate </a:t>
            </a:r>
            <a:r>
              <a:rPr lang="en-US" altLang="en-US" sz="1800" dirty="0">
                <a:latin typeface="Symbol" pitchFamily="18" charset="2"/>
              </a:rPr>
              <a:t>a</a:t>
            </a:r>
            <a:r>
              <a:rPr lang="en-US" altLang="en-US" sz="1800" dirty="0"/>
              <a:t>.</a:t>
            </a:r>
          </a:p>
          <a:p>
            <a:pPr>
              <a:buFontTx/>
              <a:buChar char="•"/>
            </a:pPr>
            <a:r>
              <a:rPr lang="en-US" altLang="en-US" sz="1800" dirty="0"/>
              <a:t>The input activation of the node b</a:t>
            </a:r>
          </a:p>
          <a:p>
            <a:pPr>
              <a:buFontTx/>
              <a:buChar char="•"/>
            </a:pPr>
            <a:r>
              <a:rPr lang="en-US" altLang="en-US" sz="1800" dirty="0"/>
              <a:t> error in node a</a:t>
            </a:r>
          </a:p>
          <a:p>
            <a:pPr>
              <a:buFontTx/>
              <a:buChar char="•"/>
            </a:pPr>
            <a:r>
              <a:rPr lang="en-US" altLang="en-US" sz="1800" dirty="0"/>
              <a:t> The gradient/slope of the activation function</a:t>
            </a:r>
          </a:p>
          <a:p>
            <a:r>
              <a:rPr lang="en-US" altLang="en-US" sz="1800" dirty="0"/>
              <a:t>  of node a in point </a:t>
            </a:r>
            <a:r>
              <a:rPr lang="en-US" altLang="en-US" sz="1800" dirty="0" err="1"/>
              <a:t>z</a:t>
            </a:r>
            <a:r>
              <a:rPr lang="en-US" altLang="en-US" sz="1800" baseline="-25000" dirty="0" err="1"/>
              <a:t>a</a:t>
            </a:r>
            <a:r>
              <a:rPr lang="en-US" altLang="en-US" sz="1800" dirty="0"/>
              <a:t>---linear input of node a</a:t>
            </a:r>
            <a:endParaRPr lang="en-US" altLang="en-US" sz="1800" baseline="-25000" dirty="0"/>
          </a:p>
          <a:p>
            <a:endParaRPr lang="en-US" altLang="en-US" sz="2000" dirty="0"/>
          </a:p>
          <a:p>
            <a:endParaRPr lang="en-US" altLang="en-US" sz="2000" dirty="0"/>
          </a:p>
        </p:txBody>
      </p:sp>
      <p:sp>
        <p:nvSpPr>
          <p:cNvPr id="291849" name="Text Box 9"/>
          <p:cNvSpPr txBox="1">
            <a:spLocks noChangeArrowheads="1"/>
          </p:cNvSpPr>
          <p:nvPr/>
        </p:nvSpPr>
        <p:spPr bwMode="auto">
          <a:xfrm>
            <a:off x="838200" y="4922838"/>
            <a:ext cx="3705225"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Remarks on </a:t>
            </a:r>
            <a:r>
              <a:rPr lang="en-US" altLang="en-US" sz="2000">
                <a:latin typeface="Symbol" pitchFamily="18" charset="2"/>
              </a:rPr>
              <a:t>a</a:t>
            </a:r>
            <a:r>
              <a:rPr lang="en-US" altLang="en-US" sz="2000"/>
              <a:t>:</a:t>
            </a:r>
          </a:p>
          <a:p>
            <a:pPr>
              <a:buFontTx/>
              <a:buChar char="•"/>
            </a:pPr>
            <a:r>
              <a:rPr lang="en-US" altLang="en-US" sz="2000"/>
              <a:t> too low </a:t>
            </a:r>
            <a:r>
              <a:rPr lang="en-US" altLang="en-US" sz="2000">
                <a:sym typeface="Wingdings" pitchFamily="2" charset="2"/>
              </a:rPr>
              <a:t> slow convergence</a:t>
            </a:r>
          </a:p>
          <a:p>
            <a:pPr>
              <a:buFontTx/>
              <a:buChar char="•"/>
            </a:pPr>
            <a:r>
              <a:rPr lang="en-US" altLang="en-US" sz="2000">
                <a:sym typeface="Wingdings" pitchFamily="2" charset="2"/>
              </a:rPr>
              <a:t> too high  might overshoot goal</a:t>
            </a:r>
            <a:endParaRPr lang="en-US" altLang="en-US" sz="2000"/>
          </a:p>
        </p:txBody>
      </p:sp>
      <p:sp>
        <p:nvSpPr>
          <p:cNvPr id="2" name="Oval 1"/>
          <p:cNvSpPr/>
          <p:nvPr/>
        </p:nvSpPr>
        <p:spPr bwMode="auto">
          <a:xfrm>
            <a:off x="6629400" y="5929313"/>
            <a:ext cx="457200" cy="471487"/>
          </a:xfrm>
          <a:prstGeom prst="ellipse">
            <a:avLst/>
          </a:prstGeom>
          <a:solidFill>
            <a:schemeClr val="accent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rPr>
              <a:t>b</a:t>
            </a:r>
          </a:p>
        </p:txBody>
      </p:sp>
      <p:sp>
        <p:nvSpPr>
          <p:cNvPr id="10" name="Oval 9"/>
          <p:cNvSpPr/>
          <p:nvPr/>
        </p:nvSpPr>
        <p:spPr bwMode="auto">
          <a:xfrm>
            <a:off x="7943850" y="5929313"/>
            <a:ext cx="457200" cy="471487"/>
          </a:xfrm>
          <a:prstGeom prst="ellipse">
            <a:avLst/>
          </a:prstGeom>
          <a:solidFill>
            <a:schemeClr val="accent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dirty="0"/>
              <a:t>a</a:t>
            </a:r>
            <a:endParaRPr kumimoji="0" lang="en-US" sz="1400" b="1" i="0" u="none" strike="noStrike" cap="none" normalizeH="0" baseline="0" dirty="0">
              <a:ln>
                <a:noFill/>
              </a:ln>
              <a:solidFill>
                <a:schemeClr val="tx1"/>
              </a:solidFill>
              <a:effectLst/>
              <a:latin typeface="Arial" charset="0"/>
            </a:endParaRPr>
          </a:p>
        </p:txBody>
      </p:sp>
      <p:cxnSp>
        <p:nvCxnSpPr>
          <p:cNvPr id="4" name="Straight Arrow Connector 3"/>
          <p:cNvCxnSpPr>
            <a:stCxn id="2" idx="6"/>
            <a:endCxn id="10" idx="2"/>
          </p:cNvCxnSpPr>
          <p:nvPr/>
        </p:nvCxnSpPr>
        <p:spPr bwMode="auto">
          <a:xfrm>
            <a:off x="7086600" y="6165057"/>
            <a:ext cx="857250" cy="0"/>
          </a:xfrm>
          <a:prstGeom prst="straightConnector1">
            <a:avLst/>
          </a:prstGeom>
          <a:solidFill>
            <a:schemeClr val="accent1"/>
          </a:solidFill>
          <a:ln w="12700" cap="flat" cmpd="sng" algn="ctr">
            <a:solidFill>
              <a:schemeClr val="tx1"/>
            </a:solidFill>
            <a:prstDash val="solid"/>
            <a:round/>
            <a:headEnd type="none" w="med" len="med"/>
            <a:tailEnd type="triangle"/>
          </a:ln>
          <a:effectLst/>
        </p:spPr>
      </p:cxnSp>
      <p:sp>
        <p:nvSpPr>
          <p:cNvPr id="6" name="TextBox 5"/>
          <p:cNvSpPr txBox="1"/>
          <p:nvPr/>
        </p:nvSpPr>
        <p:spPr>
          <a:xfrm>
            <a:off x="7239000" y="5929313"/>
            <a:ext cx="45719" cy="307777"/>
          </a:xfrm>
          <a:prstGeom prst="rect">
            <a:avLst/>
          </a:prstGeom>
          <a:noFill/>
        </p:spPr>
        <p:txBody>
          <a:bodyPr wrap="square" rtlCol="0">
            <a:spAutoFit/>
          </a:bodyPr>
          <a:lstStyle/>
          <a:p>
            <a:r>
              <a:rPr lang="en-US" dirty="0"/>
              <a:t>w</a:t>
            </a:r>
          </a:p>
        </p:txBody>
      </p:sp>
    </p:spTree>
    <p:extLst>
      <p:ext uri="{BB962C8B-B14F-4D97-AF65-F5344CB8AC3E}">
        <p14:creationId xmlns:p14="http://schemas.microsoft.com/office/powerpoint/2010/main" val="438256713"/>
      </p:ext>
    </p:extLst>
  </p:cSld>
  <p:clrMapOvr>
    <a:masterClrMapping/>
  </p:clrMapOvr>
</p:sld>
</file>

<file path=ppt/theme/theme1.xml><?xml version="1.0" encoding="utf-8"?>
<a:theme xmlns:a="http://schemas.openxmlformats.org/drawingml/2006/main" name="LC.BRev.FY97">
  <a:themeElements>
    <a:clrScheme name="">
      <a:dk1>
        <a:srgbClr val="000000"/>
      </a:dk1>
      <a:lt1>
        <a:srgbClr val="FFFFFF"/>
      </a:lt1>
      <a:dk2>
        <a:srgbClr val="006B61"/>
      </a:dk2>
      <a:lt2>
        <a:srgbClr val="C0C0C0"/>
      </a:lt2>
      <a:accent1>
        <a:srgbClr val="FF00FF"/>
      </a:accent1>
      <a:accent2>
        <a:srgbClr val="00C0C0"/>
      </a:accent2>
      <a:accent3>
        <a:srgbClr val="FFFFFF"/>
      </a:accent3>
      <a:accent4>
        <a:srgbClr val="000000"/>
      </a:accent4>
      <a:accent5>
        <a:srgbClr val="FFAAFF"/>
      </a:accent5>
      <a:accent6>
        <a:srgbClr val="00AEAE"/>
      </a:accent6>
      <a:hlink>
        <a:srgbClr val="00C000"/>
      </a:hlink>
      <a:folHlink>
        <a:srgbClr val="800080"/>
      </a:folHlink>
    </a:clrScheme>
    <a:fontScheme name="LC.BRev.FY97">
      <a:majorFont>
        <a:latin typeface="Tahom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4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400" b="1" i="0" u="none" strike="noStrike" cap="none" normalizeH="0" baseline="0" smtClean="0">
            <a:ln>
              <a:noFill/>
            </a:ln>
            <a:solidFill>
              <a:schemeClr val="tx1"/>
            </a:solidFill>
            <a:effectLst/>
            <a:latin typeface="Arial" charset="0"/>
          </a:defRPr>
        </a:defPPr>
      </a:lstStyle>
    </a:lnDef>
  </a:objectDefaults>
  <a:extraClrSchemeLst>
    <a:extraClrScheme>
      <a:clrScheme name="LC.BRev.FY97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LC.BRev.FY97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LC.BRev.FY97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LC.BRev.FY97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LC.BRev.FY97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LC.BRev.FY97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LC.BRev.FY97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Porky:Words:ASCI:PSE:Budgets FY97:LC.BRev.FY97</Template>
  <TotalTime>146479824</TotalTime>
  <Pages>3</Pages>
  <Words>2459</Words>
  <Application>Microsoft Office PowerPoint</Application>
  <PresentationFormat>On-screen Show (4:3)</PresentationFormat>
  <Paragraphs>295</Paragraphs>
  <Slides>27</Slides>
  <Notes>3</Notes>
  <HiddenSlides>0</HiddenSlides>
  <MMClips>0</MMClips>
  <ScaleCrop>false</ScaleCrop>
  <HeadingPairs>
    <vt:vector size="8" baseType="variant">
      <vt:variant>
        <vt:lpstr>Fonts Used</vt:lpstr>
      </vt:variant>
      <vt:variant>
        <vt:i4>11</vt:i4>
      </vt:variant>
      <vt:variant>
        <vt:lpstr>Theme</vt:lpstr>
      </vt:variant>
      <vt:variant>
        <vt:i4>1</vt:i4>
      </vt:variant>
      <vt:variant>
        <vt:lpstr>Embedded OLE Servers</vt:lpstr>
      </vt:variant>
      <vt:variant>
        <vt:i4>2</vt:i4>
      </vt:variant>
      <vt:variant>
        <vt:lpstr>Slide Titles</vt:lpstr>
      </vt:variant>
      <vt:variant>
        <vt:i4>27</vt:i4>
      </vt:variant>
    </vt:vector>
  </HeadingPairs>
  <TitlesOfParts>
    <vt:vector size="41" baseType="lpstr">
      <vt:lpstr>Arial</vt:lpstr>
      <vt:lpstr>Arial Narrow</vt:lpstr>
      <vt:lpstr>Lucida Handwriting</vt:lpstr>
      <vt:lpstr>medium-content-serif-font</vt:lpstr>
      <vt:lpstr>Monotype Sorts</vt:lpstr>
      <vt:lpstr>Nimbus Roman No9 L</vt:lpstr>
      <vt:lpstr>Symbol</vt:lpstr>
      <vt:lpstr>Tahoma</vt:lpstr>
      <vt:lpstr>Times New Roman</vt:lpstr>
      <vt:lpstr>Verdana</vt:lpstr>
      <vt:lpstr>Wingdings</vt:lpstr>
      <vt:lpstr>LC.BRev.FY97</vt:lpstr>
      <vt:lpstr>Visio</vt:lpstr>
      <vt:lpstr>Equation</vt:lpstr>
      <vt:lpstr>2024 COSC 6335 NN Discussion Organization</vt:lpstr>
      <vt:lpstr>Neural Networks </vt:lpstr>
      <vt:lpstr>Artificial Neural Networks (ANN)</vt:lpstr>
      <vt:lpstr>Artificial Neural Networks (ANN)</vt:lpstr>
      <vt:lpstr>General Structure of ANN</vt:lpstr>
      <vt:lpstr>Neural Network Terminology</vt:lpstr>
      <vt:lpstr>Gradient Descent for Multilayer NN</vt:lpstr>
      <vt:lpstr>NN Comp.</vt:lpstr>
      <vt:lpstr>Neural Network Learning ---usually Steepest Descent Hill Climbing on a Differentiable Error Function</vt:lpstr>
      <vt:lpstr>Gradients for an Example Function  </vt:lpstr>
      <vt:lpstr>Error Function Gradient based on 2 Weights</vt:lpstr>
      <vt:lpstr>Learning Multi-layer Neural Network</vt:lpstr>
      <vt:lpstr>Back Propagation Algorithm</vt:lpstr>
      <vt:lpstr>Updating Weights in Neural Networks</vt:lpstr>
      <vt:lpstr>Weight Update Example</vt:lpstr>
      <vt:lpstr>Example BP</vt:lpstr>
      <vt:lpstr>Example BP</vt:lpstr>
      <vt:lpstr>Second Video on Weight Learning </vt:lpstr>
      <vt:lpstr>PowerPoint Presentation</vt:lpstr>
      <vt:lpstr>PowerPoint Presentation</vt:lpstr>
      <vt:lpstr>PowerPoint Presentation</vt:lpstr>
      <vt:lpstr>PowerPoint Presentation</vt:lpstr>
      <vt:lpstr>PowerPoint Presentation</vt:lpstr>
      <vt:lpstr>Design Issues in ANN</vt:lpstr>
      <vt:lpstr>Characteristics of ANN</vt:lpstr>
      <vt:lpstr>More NN Terminology (source Wikipedia)</vt:lpstr>
      <vt:lpstr>More NN Terminology Part2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Steven F. Ashby Center for Applied Scientific Computing  Month DD, 1997</dc:title>
  <dc:creator>Computations</dc:creator>
  <cp:lastModifiedBy>Eick, Christoph F</cp:lastModifiedBy>
  <cp:revision>487</cp:revision>
  <cp:lastPrinted>2022-10-06T13:55:19Z</cp:lastPrinted>
  <dcterms:created xsi:type="dcterms:W3CDTF">1998-03-18T13:44:31Z</dcterms:created>
  <dcterms:modified xsi:type="dcterms:W3CDTF">2026-03-31T13:44:27Z</dcterms:modified>
</cp:coreProperties>
</file>