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5"/>
  </p:notesMasterIdLst>
  <p:handoutMasterIdLst>
    <p:handoutMasterId r:id="rId56"/>
  </p:handoutMasterIdLst>
  <p:sldIdLst>
    <p:sldId id="543" r:id="rId2"/>
    <p:sldId id="516" r:id="rId3"/>
    <p:sldId id="594" r:id="rId4"/>
    <p:sldId id="564" r:id="rId5"/>
    <p:sldId id="595" r:id="rId6"/>
    <p:sldId id="530" r:id="rId7"/>
    <p:sldId id="553" r:id="rId8"/>
    <p:sldId id="565" r:id="rId9"/>
    <p:sldId id="521" r:id="rId10"/>
    <p:sldId id="566" r:id="rId11"/>
    <p:sldId id="584" r:id="rId12"/>
    <p:sldId id="583" r:id="rId13"/>
    <p:sldId id="519" r:id="rId14"/>
    <p:sldId id="520" r:id="rId15"/>
    <p:sldId id="551" r:id="rId16"/>
    <p:sldId id="569" r:id="rId17"/>
    <p:sldId id="522" r:id="rId18"/>
    <p:sldId id="567" r:id="rId19"/>
    <p:sldId id="555" r:id="rId20"/>
    <p:sldId id="554" r:id="rId21"/>
    <p:sldId id="549" r:id="rId22"/>
    <p:sldId id="552" r:id="rId23"/>
    <p:sldId id="550" r:id="rId24"/>
    <p:sldId id="546" r:id="rId25"/>
    <p:sldId id="532" r:id="rId26"/>
    <p:sldId id="537" r:id="rId27"/>
    <p:sldId id="581" r:id="rId28"/>
    <p:sldId id="544" r:id="rId29"/>
    <p:sldId id="545" r:id="rId30"/>
    <p:sldId id="596" r:id="rId31"/>
    <p:sldId id="524" r:id="rId32"/>
    <p:sldId id="525" r:id="rId33"/>
    <p:sldId id="556" r:id="rId34"/>
    <p:sldId id="557" r:id="rId35"/>
    <p:sldId id="558" r:id="rId36"/>
    <p:sldId id="559" r:id="rId37"/>
    <p:sldId id="526" r:id="rId38"/>
    <p:sldId id="562" r:id="rId39"/>
    <p:sldId id="572" r:id="rId40"/>
    <p:sldId id="560" r:id="rId41"/>
    <p:sldId id="587" r:id="rId42"/>
    <p:sldId id="590" r:id="rId43"/>
    <p:sldId id="591" r:id="rId44"/>
    <p:sldId id="589" r:id="rId45"/>
    <p:sldId id="593" r:id="rId46"/>
    <p:sldId id="579" r:id="rId47"/>
    <p:sldId id="586" r:id="rId48"/>
    <p:sldId id="585" r:id="rId49"/>
    <p:sldId id="582" r:id="rId50"/>
    <p:sldId id="580" r:id="rId51"/>
    <p:sldId id="592" r:id="rId52"/>
    <p:sldId id="531" r:id="rId53"/>
    <p:sldId id="547" r:id="rId54"/>
  </p:sldIdLst>
  <p:sldSz cx="9144000" cy="6858000" type="screen4x3"/>
  <p:notesSz cx="7023100" cy="93091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1400" b="1" kern="1200">
        <a:solidFill>
          <a:schemeClr val="tx1"/>
        </a:solidFill>
        <a:latin typeface="Arial" pitchFamily="34" charset="0"/>
        <a:ea typeface="+mn-ea"/>
        <a:cs typeface="+mn-cs"/>
      </a:defRPr>
    </a:lvl1pPr>
    <a:lvl2pPr marL="457200" algn="l" rtl="0" eaLnBrk="0" fontAlgn="base" hangingPunct="0">
      <a:spcBef>
        <a:spcPct val="0"/>
      </a:spcBef>
      <a:spcAft>
        <a:spcPct val="0"/>
      </a:spcAft>
      <a:defRPr sz="1400" b="1" kern="1200">
        <a:solidFill>
          <a:schemeClr val="tx1"/>
        </a:solidFill>
        <a:latin typeface="Arial" pitchFamily="34" charset="0"/>
        <a:ea typeface="+mn-ea"/>
        <a:cs typeface="+mn-cs"/>
      </a:defRPr>
    </a:lvl2pPr>
    <a:lvl3pPr marL="914400" algn="l" rtl="0" eaLnBrk="0" fontAlgn="base" hangingPunct="0">
      <a:spcBef>
        <a:spcPct val="0"/>
      </a:spcBef>
      <a:spcAft>
        <a:spcPct val="0"/>
      </a:spcAft>
      <a:defRPr sz="1400" b="1" kern="1200">
        <a:solidFill>
          <a:schemeClr val="tx1"/>
        </a:solidFill>
        <a:latin typeface="Arial" pitchFamily="34" charset="0"/>
        <a:ea typeface="+mn-ea"/>
        <a:cs typeface="+mn-cs"/>
      </a:defRPr>
    </a:lvl3pPr>
    <a:lvl4pPr marL="1371600" algn="l" rtl="0" eaLnBrk="0" fontAlgn="base" hangingPunct="0">
      <a:spcBef>
        <a:spcPct val="0"/>
      </a:spcBef>
      <a:spcAft>
        <a:spcPct val="0"/>
      </a:spcAft>
      <a:defRPr sz="1400" b="1" kern="1200">
        <a:solidFill>
          <a:schemeClr val="tx1"/>
        </a:solidFill>
        <a:latin typeface="Arial" pitchFamily="34" charset="0"/>
        <a:ea typeface="+mn-ea"/>
        <a:cs typeface="+mn-cs"/>
      </a:defRPr>
    </a:lvl4pPr>
    <a:lvl5pPr marL="1828800" algn="l" rtl="0" eaLnBrk="0" fontAlgn="base" hangingPunct="0">
      <a:spcBef>
        <a:spcPct val="0"/>
      </a:spcBef>
      <a:spcAft>
        <a:spcPct val="0"/>
      </a:spcAft>
      <a:defRPr sz="1400" b="1" kern="1200">
        <a:solidFill>
          <a:schemeClr val="tx1"/>
        </a:solidFill>
        <a:latin typeface="Arial" pitchFamily="34" charset="0"/>
        <a:ea typeface="+mn-ea"/>
        <a:cs typeface="+mn-cs"/>
      </a:defRPr>
    </a:lvl5pPr>
    <a:lvl6pPr marL="2286000" algn="l" defTabSz="914400" rtl="0" eaLnBrk="1" latinLnBrk="0" hangingPunct="1">
      <a:defRPr sz="1400" b="1" kern="1200">
        <a:solidFill>
          <a:schemeClr val="tx1"/>
        </a:solidFill>
        <a:latin typeface="Arial" pitchFamily="34" charset="0"/>
        <a:ea typeface="+mn-ea"/>
        <a:cs typeface="+mn-cs"/>
      </a:defRPr>
    </a:lvl6pPr>
    <a:lvl7pPr marL="2743200" algn="l" defTabSz="914400" rtl="0" eaLnBrk="1" latinLnBrk="0" hangingPunct="1">
      <a:defRPr sz="1400" b="1" kern="1200">
        <a:solidFill>
          <a:schemeClr val="tx1"/>
        </a:solidFill>
        <a:latin typeface="Arial" pitchFamily="34" charset="0"/>
        <a:ea typeface="+mn-ea"/>
        <a:cs typeface="+mn-cs"/>
      </a:defRPr>
    </a:lvl7pPr>
    <a:lvl8pPr marL="3200400" algn="l" defTabSz="914400" rtl="0" eaLnBrk="1" latinLnBrk="0" hangingPunct="1">
      <a:defRPr sz="1400" b="1" kern="1200">
        <a:solidFill>
          <a:schemeClr val="tx1"/>
        </a:solidFill>
        <a:latin typeface="Arial" pitchFamily="34" charset="0"/>
        <a:ea typeface="+mn-ea"/>
        <a:cs typeface="+mn-cs"/>
      </a:defRPr>
    </a:lvl8pPr>
    <a:lvl9pPr marL="3657600" algn="l" defTabSz="914400" rtl="0" eaLnBrk="1" latinLnBrk="0" hangingPunct="1">
      <a:defRPr sz="1400" b="1"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736">
          <p15:clr>
            <a:srgbClr val="A4A3A4"/>
          </p15:clr>
        </p15:guide>
      </p15:sldGuideLst>
    </p:ext>
    <p:ext uri="{2D200454-40CA-4A62-9FC3-DE9A4176ACB9}">
      <p15:notesGuideLst xmlns:p15="http://schemas.microsoft.com/office/powerpoint/2012/main">
        <p15:guide id="1" orient="horz" pos="2933">
          <p15:clr>
            <a:srgbClr val="A4A3A4"/>
          </p15:clr>
        </p15:guide>
        <p15:guide id="2" pos="221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A8487"/>
    <a:srgbClr val="1C5A61"/>
    <a:srgbClr val="0C6D9C"/>
    <a:srgbClr val="FF0000"/>
    <a:srgbClr val="CC3300"/>
    <a:srgbClr val="F5F5F5"/>
    <a:srgbClr val="F4F4F4"/>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73" autoAdjust="0"/>
    <p:restoredTop sz="73558" autoAdjust="0"/>
  </p:normalViewPr>
  <p:slideViewPr>
    <p:cSldViewPr>
      <p:cViewPr varScale="1">
        <p:scale>
          <a:sx n="47" d="100"/>
          <a:sy n="47" d="100"/>
        </p:scale>
        <p:origin x="1752" y="43"/>
      </p:cViewPr>
      <p:guideLst>
        <p:guide orient="horz" pos="2160"/>
        <p:guide pos="2736"/>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4363"/>
    </p:cViewPr>
  </p:sorterViewPr>
  <p:notesViewPr>
    <p:cSldViewPr>
      <p:cViewPr varScale="1">
        <p:scale>
          <a:sx n="83" d="100"/>
          <a:sy n="83" d="100"/>
        </p:scale>
        <p:origin x="-840" y="-66"/>
      </p:cViewPr>
      <p:guideLst>
        <p:guide orient="horz" pos="2933"/>
        <p:guide pos="2213"/>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57520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34281" y="4422131"/>
            <a:ext cx="5153016" cy="4186632"/>
          </a:xfrm>
          <a:prstGeom prst="rect">
            <a:avLst/>
          </a:prstGeom>
          <a:noFill/>
          <a:ln w="12700">
            <a:noFill/>
            <a:miter lim="800000"/>
            <a:headEnd/>
            <a:tailEnd/>
          </a:ln>
          <a:effectLst/>
        </p:spPr>
        <p:txBody>
          <a:bodyPr vert="horz" wrap="square" lIns="96962" tIns="48483" rIns="96962" bIns="48483" numCol="1" anchor="t" anchorCtr="0" compatLnSpc="1">
            <a:prstTxWarp prst="textNoShape">
              <a:avLst/>
            </a:prstTxWarp>
          </a:bodyPr>
          <a:lstStyle/>
          <a:p>
            <a:pPr lvl="0"/>
            <a:r>
              <a:rPr lang="en-US" noProof="0"/>
              <a:t>Click to edit Master notes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1" name="Rectangle 3"/>
          <p:cNvSpPr>
            <a:spLocks noGrp="1" noRot="1" noChangeAspect="1" noChangeArrowheads="1" noTextEdit="1"/>
          </p:cNvSpPr>
          <p:nvPr>
            <p:ph type="sldImg" idx="2"/>
          </p:nvPr>
        </p:nvSpPr>
        <p:spPr bwMode="auto">
          <a:xfrm>
            <a:off x="1196975" y="706438"/>
            <a:ext cx="4632325" cy="347503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957292581"/>
      </p:ext>
    </p:extLst>
  </p:cSld>
  <p:clrMap bg1="lt1" tx1="dk1" bg2="lt2" tx2="dk2" accent1="accent1" accent2="accent2" accent3="accent3" accent4="accent4" accent5="accent5" accent6="accent6" hlink="hlink" folHlink="folHlink"/>
  <p:notesStyle>
    <a:lvl1pPr algn="l" defTabSz="963613" rtl="0" eaLnBrk="0" fontAlgn="base" hangingPunct="0">
      <a:spcBef>
        <a:spcPct val="30000"/>
      </a:spcBef>
      <a:spcAft>
        <a:spcPct val="0"/>
      </a:spcAft>
      <a:defRPr sz="1200" kern="1200">
        <a:solidFill>
          <a:schemeClr val="tx1"/>
        </a:solidFill>
        <a:latin typeface="Arial" pitchFamily="34" charset="0"/>
        <a:ea typeface="+mn-ea"/>
        <a:cs typeface="+mn-cs"/>
      </a:defRPr>
    </a:lvl1pPr>
    <a:lvl2pPr marL="469900" algn="l" defTabSz="963613" rtl="0" eaLnBrk="0" fontAlgn="base" hangingPunct="0">
      <a:spcBef>
        <a:spcPct val="30000"/>
      </a:spcBef>
      <a:spcAft>
        <a:spcPct val="0"/>
      </a:spcAft>
      <a:defRPr sz="1200" kern="1200">
        <a:solidFill>
          <a:schemeClr val="tx1"/>
        </a:solidFill>
        <a:latin typeface="Arial" pitchFamily="34" charset="0"/>
        <a:ea typeface="+mn-ea"/>
        <a:cs typeface="+mn-cs"/>
      </a:defRPr>
    </a:lvl2pPr>
    <a:lvl3pPr marL="938213" algn="l" defTabSz="963613" rtl="0" eaLnBrk="0" fontAlgn="base" hangingPunct="0">
      <a:spcBef>
        <a:spcPct val="30000"/>
      </a:spcBef>
      <a:spcAft>
        <a:spcPct val="0"/>
      </a:spcAft>
      <a:defRPr sz="1200" kern="1200">
        <a:solidFill>
          <a:schemeClr val="tx1"/>
        </a:solidFill>
        <a:latin typeface="Arial" pitchFamily="34" charset="0"/>
        <a:ea typeface="+mn-ea"/>
        <a:cs typeface="+mn-cs"/>
      </a:defRPr>
    </a:lvl3pPr>
    <a:lvl4pPr marL="1408113" algn="l" defTabSz="963613" rtl="0" eaLnBrk="0" fontAlgn="base" hangingPunct="0">
      <a:spcBef>
        <a:spcPct val="30000"/>
      </a:spcBef>
      <a:spcAft>
        <a:spcPct val="0"/>
      </a:spcAft>
      <a:defRPr sz="1200" kern="1200">
        <a:solidFill>
          <a:schemeClr val="tx1"/>
        </a:solidFill>
        <a:latin typeface="Arial" pitchFamily="34" charset="0"/>
        <a:ea typeface="+mn-ea"/>
        <a:cs typeface="+mn-cs"/>
      </a:defRPr>
    </a:lvl4pPr>
    <a:lvl5pPr marL="1876425" algn="l" defTabSz="963613"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xfrm>
            <a:off x="1189038" y="700088"/>
            <a:ext cx="4649787" cy="3487737"/>
          </a:xfrm>
          <a:ln/>
        </p:spPr>
      </p:sp>
      <p:sp>
        <p:nvSpPr>
          <p:cNvPr id="18435" name="Rectangle 3"/>
          <p:cNvSpPr>
            <a:spLocks noGrp="1" noChangeArrowheads="1"/>
          </p:cNvSpPr>
          <p:nvPr>
            <p:ph type="body" idx="1"/>
          </p:nvPr>
        </p:nvSpPr>
        <p:spPr>
          <a:xfrm>
            <a:off x="935804" y="4422131"/>
            <a:ext cx="5151493" cy="4186632"/>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720" tIns="45856" rIns="91720" bIns="45856"/>
          <a:lstStyle/>
          <a:p>
            <a:endParaRPr lang="en-US" altLang="en-US"/>
          </a:p>
        </p:txBody>
      </p:sp>
    </p:spTree>
    <p:extLst>
      <p:ext uri="{BB962C8B-B14F-4D97-AF65-F5344CB8AC3E}">
        <p14:creationId xmlns:p14="http://schemas.microsoft.com/office/powerpoint/2010/main" val="25795258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93F1A-C57D-EE65-AA2C-D0AE2D02EE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7FADC5-3766-9073-0271-E4886F42BF1A}"/>
              </a:ext>
            </a:extLst>
          </p:cNvPr>
          <p:cNvSpPr>
            <a:spLocks noGrp="1" noRot="1" noChangeAspect="1"/>
          </p:cNvSpPr>
          <p:nvPr>
            <p:ph type="sldImg"/>
          </p:nvPr>
        </p:nvSpPr>
        <p:spPr>
          <a:xfrm>
            <a:off x="1196975" y="706438"/>
            <a:ext cx="4632325" cy="3475037"/>
          </a:xfrm>
        </p:spPr>
      </p:sp>
      <p:sp>
        <p:nvSpPr>
          <p:cNvPr id="3" name="Notes Placeholder 2">
            <a:extLst>
              <a:ext uri="{FF2B5EF4-FFF2-40B4-BE49-F238E27FC236}">
                <a16:creationId xmlns:a16="http://schemas.microsoft.com/office/drawing/2014/main" id="{FF75C4F5-F09D-4B87-0C92-E611464C300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494557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933D92-4E6C-207E-48B7-466583A5F1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244EEB-5DF7-AB88-43F9-9C0A688ACCB5}"/>
              </a:ext>
            </a:extLst>
          </p:cNvPr>
          <p:cNvSpPr>
            <a:spLocks noGrp="1" noRot="1" noChangeAspect="1"/>
          </p:cNvSpPr>
          <p:nvPr>
            <p:ph type="sldImg"/>
          </p:nvPr>
        </p:nvSpPr>
        <p:spPr>
          <a:xfrm>
            <a:off x="1196975" y="706438"/>
            <a:ext cx="4632325" cy="3475037"/>
          </a:xfrm>
        </p:spPr>
      </p:sp>
      <p:sp>
        <p:nvSpPr>
          <p:cNvPr id="3" name="Notes Placeholder 2">
            <a:extLst>
              <a:ext uri="{FF2B5EF4-FFF2-40B4-BE49-F238E27FC236}">
                <a16:creationId xmlns:a16="http://schemas.microsoft.com/office/drawing/2014/main" id="{C88641E8-5471-AEC6-E0B4-167C968DB46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1562403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B217DB-E1B6-BB8D-9827-CE447CB768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B5C734-B116-BE06-F388-9FF3491084C2}"/>
              </a:ext>
            </a:extLst>
          </p:cNvPr>
          <p:cNvSpPr>
            <a:spLocks noGrp="1" noRot="1" noChangeAspect="1"/>
          </p:cNvSpPr>
          <p:nvPr>
            <p:ph type="sldImg"/>
          </p:nvPr>
        </p:nvSpPr>
        <p:spPr>
          <a:xfrm>
            <a:off x="1196975" y="706438"/>
            <a:ext cx="4632325" cy="3475037"/>
          </a:xfrm>
        </p:spPr>
      </p:sp>
      <p:sp>
        <p:nvSpPr>
          <p:cNvPr id="3" name="Notes Placeholder 2">
            <a:extLst>
              <a:ext uri="{FF2B5EF4-FFF2-40B4-BE49-F238E27FC236}">
                <a16:creationId xmlns:a16="http://schemas.microsoft.com/office/drawing/2014/main" id="{80B1D3C8-36EE-284E-71EA-FFD8665D615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2880848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31D12B-3453-B864-9448-D73BF2DBE2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067FB5-2AA7-D6CD-3D5D-A5CDF29B889B}"/>
              </a:ext>
            </a:extLst>
          </p:cNvPr>
          <p:cNvSpPr>
            <a:spLocks noGrp="1" noRot="1" noChangeAspect="1"/>
          </p:cNvSpPr>
          <p:nvPr>
            <p:ph type="sldImg"/>
          </p:nvPr>
        </p:nvSpPr>
        <p:spPr>
          <a:xfrm>
            <a:off x="1196975" y="706438"/>
            <a:ext cx="4632325" cy="3475037"/>
          </a:xfrm>
        </p:spPr>
      </p:sp>
      <p:sp>
        <p:nvSpPr>
          <p:cNvPr id="3" name="Notes Placeholder 2">
            <a:extLst>
              <a:ext uri="{FF2B5EF4-FFF2-40B4-BE49-F238E27FC236}">
                <a16:creationId xmlns:a16="http://schemas.microsoft.com/office/drawing/2014/main" id="{FE7892A1-5B08-8554-AC06-9527C7D6D90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459100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C07902-DDB5-00FE-733E-B477171DBF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6FE271-4E09-C39C-9442-13D1252B32BA}"/>
              </a:ext>
            </a:extLst>
          </p:cNvPr>
          <p:cNvSpPr>
            <a:spLocks noGrp="1" noRot="1" noChangeAspect="1"/>
          </p:cNvSpPr>
          <p:nvPr>
            <p:ph type="sldImg"/>
          </p:nvPr>
        </p:nvSpPr>
        <p:spPr>
          <a:xfrm>
            <a:off x="1196975" y="706438"/>
            <a:ext cx="4632325" cy="3475037"/>
          </a:xfrm>
        </p:spPr>
      </p:sp>
      <p:sp>
        <p:nvSpPr>
          <p:cNvPr id="3" name="Notes Placeholder 2">
            <a:extLst>
              <a:ext uri="{FF2B5EF4-FFF2-40B4-BE49-F238E27FC236}">
                <a16:creationId xmlns:a16="http://schemas.microsoft.com/office/drawing/2014/main" id="{0CD15B47-D7A4-CE8A-275E-BD4B68B9F30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2579933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5D1A4-BACD-6AB4-BE00-3085CCDAA7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AC7867-D874-FE20-9CC2-06E35ED0FD32}"/>
              </a:ext>
            </a:extLst>
          </p:cNvPr>
          <p:cNvSpPr>
            <a:spLocks noGrp="1" noRot="1" noChangeAspect="1"/>
          </p:cNvSpPr>
          <p:nvPr>
            <p:ph type="sldImg"/>
          </p:nvPr>
        </p:nvSpPr>
        <p:spPr>
          <a:xfrm>
            <a:off x="1196975" y="706438"/>
            <a:ext cx="4632325" cy="3475037"/>
          </a:xfrm>
        </p:spPr>
      </p:sp>
      <p:sp>
        <p:nvSpPr>
          <p:cNvPr id="3" name="Notes Placeholder 2">
            <a:extLst>
              <a:ext uri="{FF2B5EF4-FFF2-40B4-BE49-F238E27FC236}">
                <a16:creationId xmlns:a16="http://schemas.microsoft.com/office/drawing/2014/main" id="{9E660B18-A11C-63E6-BF8B-D16C6031C8B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1058880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xfrm>
            <a:off x="1196975" y="706438"/>
            <a:ext cx="4632325" cy="3475037"/>
          </a:xfrm>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199475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02452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43676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8E145-EC6E-62D9-DB65-867E7E987F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2EE175-A596-6FBF-98DF-A502382322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C882C6-07CD-FEF2-DC50-D7CAD5907F5D}"/>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42561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6975" y="706438"/>
            <a:ext cx="4632325" cy="3475037"/>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833329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794BF-C4D7-4E46-7BCA-0E0E91E8E3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C2E1E5-2A5D-FB4F-CAB9-D42AC2320510}"/>
              </a:ext>
            </a:extLst>
          </p:cNvPr>
          <p:cNvSpPr>
            <a:spLocks noGrp="1" noRot="1" noChangeAspect="1"/>
          </p:cNvSpPr>
          <p:nvPr>
            <p:ph type="sldImg"/>
          </p:nvPr>
        </p:nvSpPr>
        <p:spPr>
          <a:xfrm>
            <a:off x="1196975" y="706438"/>
            <a:ext cx="4632325" cy="3475037"/>
          </a:xfrm>
        </p:spPr>
      </p:sp>
      <p:sp>
        <p:nvSpPr>
          <p:cNvPr id="3" name="Notes Placeholder 2">
            <a:extLst>
              <a:ext uri="{FF2B5EF4-FFF2-40B4-BE49-F238E27FC236}">
                <a16:creationId xmlns:a16="http://schemas.microsoft.com/office/drawing/2014/main" id="{1BA23DDA-0064-533E-25CC-E79EB4C22F1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8057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53374-B951-DD33-72BF-A70BEDD132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61BC6D-88F0-39AE-23C9-6B7013E8E8E9}"/>
              </a:ext>
            </a:extLst>
          </p:cNvPr>
          <p:cNvSpPr>
            <a:spLocks noGrp="1" noRot="1" noChangeAspect="1"/>
          </p:cNvSpPr>
          <p:nvPr>
            <p:ph type="sldImg"/>
          </p:nvPr>
        </p:nvSpPr>
        <p:spPr>
          <a:xfrm>
            <a:off x="1196975" y="706438"/>
            <a:ext cx="4632325" cy="3475037"/>
          </a:xfrm>
        </p:spPr>
      </p:sp>
      <p:sp>
        <p:nvSpPr>
          <p:cNvPr id="3" name="Notes Placeholder 2">
            <a:extLst>
              <a:ext uri="{FF2B5EF4-FFF2-40B4-BE49-F238E27FC236}">
                <a16:creationId xmlns:a16="http://schemas.microsoft.com/office/drawing/2014/main" id="{3D2D4271-55E2-57BE-58DC-9D2BBBBFF915}"/>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211027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FC594-7D5F-1F02-87C4-C1984840DA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1A9EFB-34C6-EB36-0319-E922E907FE6D}"/>
              </a:ext>
            </a:extLst>
          </p:cNvPr>
          <p:cNvSpPr>
            <a:spLocks noGrp="1" noRot="1" noChangeAspect="1"/>
          </p:cNvSpPr>
          <p:nvPr>
            <p:ph type="sldImg"/>
          </p:nvPr>
        </p:nvSpPr>
        <p:spPr>
          <a:xfrm>
            <a:off x="1196975" y="706438"/>
            <a:ext cx="4632325" cy="3475037"/>
          </a:xfrm>
        </p:spPr>
      </p:sp>
      <p:sp>
        <p:nvSpPr>
          <p:cNvPr id="3" name="Notes Placeholder 2">
            <a:extLst>
              <a:ext uri="{FF2B5EF4-FFF2-40B4-BE49-F238E27FC236}">
                <a16:creationId xmlns:a16="http://schemas.microsoft.com/office/drawing/2014/main" id="{1425DA41-6D7E-F0EA-2AA0-6F3261EFAF0D}"/>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97728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6C3A0-B3E1-67C0-1543-7801AFB9BD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FACE51-6664-4769-7294-4798FA806874}"/>
              </a:ext>
            </a:extLst>
          </p:cNvPr>
          <p:cNvSpPr>
            <a:spLocks noGrp="1" noRot="1" noChangeAspect="1"/>
          </p:cNvSpPr>
          <p:nvPr>
            <p:ph type="sldImg"/>
          </p:nvPr>
        </p:nvSpPr>
        <p:spPr>
          <a:xfrm>
            <a:off x="1196975" y="706438"/>
            <a:ext cx="4632325" cy="3475037"/>
          </a:xfrm>
        </p:spPr>
      </p:sp>
      <p:sp>
        <p:nvSpPr>
          <p:cNvPr id="3" name="Notes Placeholder 2">
            <a:extLst>
              <a:ext uri="{FF2B5EF4-FFF2-40B4-BE49-F238E27FC236}">
                <a16:creationId xmlns:a16="http://schemas.microsoft.com/office/drawing/2014/main" id="{3CCC8B2C-2DFF-7AD8-9321-0A1F84AFD3D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09152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317789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9360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3688" y="152400"/>
            <a:ext cx="2085975" cy="6172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152400"/>
            <a:ext cx="6110288"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9468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80400" cy="533400"/>
          </a:xfrm>
        </p:spPr>
        <p:txBody>
          <a:bodyPr/>
          <a:lstStyle/>
          <a:p>
            <a:r>
              <a:rPr lang="en-US"/>
              <a:t>Click to edit Master title style</a:t>
            </a:r>
          </a:p>
        </p:txBody>
      </p:sp>
      <p:sp>
        <p:nvSpPr>
          <p:cNvPr id="3" name="Text Placeholder 2"/>
          <p:cNvSpPr>
            <a:spLocks noGrp="1"/>
          </p:cNvSpPr>
          <p:nvPr>
            <p:ph type="body" sz="half" idx="1"/>
          </p:nvPr>
        </p:nvSpPr>
        <p:spPr>
          <a:xfrm>
            <a:off x="411163" y="1143000"/>
            <a:ext cx="408305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143000"/>
            <a:ext cx="408305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96782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80400" cy="533400"/>
          </a:xfrm>
        </p:spPr>
        <p:txBody>
          <a:bodyPr/>
          <a:lstStyle/>
          <a:p>
            <a:r>
              <a:rPr lang="en-US"/>
              <a:t>Click to edit Master title style</a:t>
            </a:r>
          </a:p>
        </p:txBody>
      </p:sp>
      <p:sp>
        <p:nvSpPr>
          <p:cNvPr id="3" name="Text Placeholder 2"/>
          <p:cNvSpPr>
            <a:spLocks noGrp="1"/>
          </p:cNvSpPr>
          <p:nvPr>
            <p:ph type="body" sz="half" idx="1"/>
          </p:nvPr>
        </p:nvSpPr>
        <p:spPr>
          <a:xfrm>
            <a:off x="411163" y="1143000"/>
            <a:ext cx="408305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6613" y="1143000"/>
            <a:ext cx="408305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6613" y="3810000"/>
            <a:ext cx="408305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26480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14209198"/>
      </p:ext>
    </p:extLst>
  </p:cSld>
  <p:clrMapOvr>
    <a:masterClrMapping/>
  </p:clrMapOvr>
  <p:hf sldNum="0" hdr="0" ft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579091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163" y="1143000"/>
            <a:ext cx="408305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143000"/>
            <a:ext cx="408305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87555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76395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76264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7104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35724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105662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81000" y="152400"/>
            <a:ext cx="8280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b" anchorCtr="0" compatLnSpc="1">
            <a:prstTxWarp prst="textNoShape">
              <a:avLst/>
            </a:prstTxWarp>
          </a:bodyPr>
          <a:lstStyle/>
          <a:p>
            <a:pPr lvl="0"/>
            <a:r>
              <a:rPr lang="en-US" altLang="en-US"/>
              <a:t>Click to edit Master title style</a:t>
            </a:r>
          </a:p>
        </p:txBody>
      </p:sp>
      <p:sp>
        <p:nvSpPr>
          <p:cNvPr id="2051" name="Rectangle 3"/>
          <p:cNvSpPr>
            <a:spLocks noGrp="1" noChangeArrowheads="1"/>
          </p:cNvSpPr>
          <p:nvPr>
            <p:ph type="body" idx="1"/>
          </p:nvPr>
        </p:nvSpPr>
        <p:spPr bwMode="auto">
          <a:xfrm>
            <a:off x="440893" y="1143000"/>
            <a:ext cx="83185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 Third Level</a:t>
            </a:r>
          </a:p>
        </p:txBody>
      </p:sp>
      <p:grpSp>
        <p:nvGrpSpPr>
          <p:cNvPr id="2052" name="Group 16"/>
          <p:cNvGrpSpPr>
            <a:grpSpLocks/>
          </p:cNvGrpSpPr>
          <p:nvPr userDrawn="1"/>
        </p:nvGrpSpPr>
        <p:grpSpPr bwMode="auto">
          <a:xfrm>
            <a:off x="304800" y="838200"/>
            <a:ext cx="8534400" cy="152400"/>
            <a:chOff x="264" y="788"/>
            <a:chExt cx="5232" cy="124"/>
          </a:xfrm>
        </p:grpSpPr>
        <p:sp>
          <p:nvSpPr>
            <p:cNvPr id="1041" name="Rectangle 17"/>
            <p:cNvSpPr>
              <a:spLocks noChangeArrowheads="1"/>
            </p:cNvSpPr>
            <p:nvPr/>
          </p:nvSpPr>
          <p:spPr bwMode="auto">
            <a:xfrm>
              <a:off x="264" y="788"/>
              <a:ext cx="5232" cy="61"/>
            </a:xfrm>
            <a:prstGeom prst="rect">
              <a:avLst/>
            </a:prstGeom>
            <a:gradFill rotWithShape="0">
              <a:gsLst>
                <a:gs pos="0">
                  <a:srgbClr val="12C2E9">
                    <a:gamma/>
                    <a:shade val="80000"/>
                    <a:invGamma/>
                  </a:srgbClr>
                </a:gs>
                <a:gs pos="50000">
                  <a:srgbClr val="12C2E9"/>
                </a:gs>
                <a:gs pos="100000">
                  <a:srgbClr val="12C2E9">
                    <a:gamma/>
                    <a:shade val="80000"/>
                    <a:invGamma/>
                  </a:srgbClr>
                </a:gs>
              </a:gsLst>
              <a:lin ang="5400000" scaled="1"/>
            </a:gradFill>
            <a:ln w="12700">
              <a:noFill/>
              <a:miter lim="800000"/>
              <a:headEnd/>
              <a:tailEnd/>
            </a:ln>
            <a:effectLst/>
          </p:spPr>
          <p:txBody>
            <a:bodyPr wrap="none" anchor="ctr"/>
            <a:lstStyle/>
            <a:p>
              <a:pPr>
                <a:defRPr/>
              </a:pPr>
              <a:endParaRPr lang="en-US"/>
            </a:p>
          </p:txBody>
        </p:sp>
        <p:sp>
          <p:nvSpPr>
            <p:cNvPr id="1042" name="Rectangle 18"/>
            <p:cNvSpPr>
              <a:spLocks noChangeArrowheads="1"/>
            </p:cNvSpPr>
            <p:nvPr/>
          </p:nvSpPr>
          <p:spPr bwMode="auto">
            <a:xfrm>
              <a:off x="264" y="881"/>
              <a:ext cx="5232" cy="31"/>
            </a:xfrm>
            <a:prstGeom prst="rect">
              <a:avLst/>
            </a:prstGeom>
            <a:gradFill rotWithShape="0">
              <a:gsLst>
                <a:gs pos="0">
                  <a:srgbClr val="FF00FF">
                    <a:gamma/>
                    <a:shade val="69804"/>
                    <a:invGamma/>
                  </a:srgbClr>
                </a:gs>
                <a:gs pos="50000">
                  <a:srgbClr val="FF00FF"/>
                </a:gs>
                <a:gs pos="100000">
                  <a:srgbClr val="FF00FF">
                    <a:gamma/>
                    <a:shade val="69804"/>
                    <a:invGamma/>
                  </a:srgbClr>
                </a:gs>
              </a:gsLst>
              <a:lin ang="0" scaled="1"/>
            </a:gradFill>
            <a:ln w="12700">
              <a:noFill/>
              <a:miter lim="800000"/>
              <a:headEnd/>
              <a:tailEnd/>
            </a:ln>
            <a:effectLst/>
          </p:spPr>
          <p:txBody>
            <a:bodyPr wrap="none" anchor="ctr"/>
            <a:lstStyle/>
            <a:p>
              <a:pPr>
                <a:defRPr/>
              </a:pPr>
              <a:endParaRPr lang="en-US"/>
            </a:p>
          </p:txBody>
        </p:sp>
      </p:grpSp>
      <p:sp>
        <p:nvSpPr>
          <p:cNvPr id="1045" name="Rectangle 21"/>
          <p:cNvSpPr>
            <a:spLocks noChangeArrowheads="1"/>
          </p:cNvSpPr>
          <p:nvPr/>
        </p:nvSpPr>
        <p:spPr bwMode="auto">
          <a:xfrm>
            <a:off x="152400" y="6637723"/>
            <a:ext cx="8991600" cy="233205"/>
          </a:xfrm>
          <a:prstGeom prst="rect">
            <a:avLst/>
          </a:prstGeom>
          <a:noFill/>
          <a:ln w="12700">
            <a:noFill/>
            <a:miter lim="800000"/>
            <a:headEnd/>
            <a:tailEnd/>
          </a:ln>
          <a:effectLst/>
        </p:spPr>
        <p:txBody>
          <a:bodyPr wrap="square" lIns="0" tIns="0" rIns="0" bIns="0" anchor="b">
            <a:spAutoFit/>
          </a:bodyPr>
          <a:lstStyle/>
          <a:p>
            <a:pPr>
              <a:lnSpc>
                <a:spcPts val="2000"/>
              </a:lnSpc>
              <a:defRPr/>
            </a:pPr>
            <a:fld id="{0644F4DB-3AD7-4412-B218-07C06CFDEE23}" type="slidenum">
              <a:rPr lang="en-US" sz="1200" b="0" smtClean="0"/>
              <a:t>‹#›</a:t>
            </a:fld>
            <a:r>
              <a:rPr lang="en-US" sz="1200" b="0" dirty="0"/>
              <a:t>         Eick, </a:t>
            </a:r>
            <a:r>
              <a:rPr lang="en-US" sz="1200" b="0" dirty="0" err="1"/>
              <a:t>Tan,Steinbach,Kapatne</a:t>
            </a:r>
            <a:r>
              <a:rPr lang="en-US" sz="1200" b="0" dirty="0"/>
              <a:t>,</a:t>
            </a:r>
            <a:r>
              <a:rPr lang="en-US" sz="1200" b="0" baseline="0" dirty="0"/>
              <a:t> </a:t>
            </a:r>
            <a:r>
              <a:rPr lang="en-US" sz="1200" b="0" dirty="0"/>
              <a:t>Kumar 		COSC</a:t>
            </a:r>
            <a:r>
              <a:rPr lang="en-US" sz="1200" b="0" baseline="0" dirty="0"/>
              <a:t> 6335: </a:t>
            </a:r>
            <a:r>
              <a:rPr lang="en-US" sz="1200" b="0" dirty="0"/>
              <a:t>Data Mining        	                              </a:t>
            </a:r>
          </a:p>
        </p:txBody>
      </p:sp>
      <p:sp>
        <p:nvSpPr>
          <p:cNvPr id="2" name="Rectangle 1"/>
          <p:cNvSpPr/>
          <p:nvPr userDrawn="1"/>
        </p:nvSpPr>
        <p:spPr>
          <a:xfrm>
            <a:off x="8304500" y="6581001"/>
            <a:ext cx="780983" cy="276999"/>
          </a:xfrm>
          <a:prstGeom prst="rect">
            <a:avLst/>
          </a:prstGeom>
        </p:spPr>
        <p:txBody>
          <a:bodyPr wrap="none">
            <a:spAutoFit/>
          </a:bodyPr>
          <a:lstStyle/>
          <a:p>
            <a:r>
              <a:rPr kumimoji="0" lang="en-US" sz="1200" b="0" i="0" u="none" strike="noStrike" kern="1200" cap="none" spc="0" normalizeH="0" baseline="0" noProof="0" dirty="0">
                <a:ln>
                  <a:noFill/>
                </a:ln>
                <a:solidFill>
                  <a:srgbClr val="000000"/>
                </a:solidFill>
                <a:effectLst/>
                <a:uLnTx/>
                <a:uFillTx/>
                <a:latin typeface="Arial" pitchFamily="34" charset="0"/>
                <a:ea typeface="+mn-ea"/>
                <a:cs typeface="+mn-cs"/>
              </a:rPr>
              <a:t>2/6/2026</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p:txStyles>
    <p:titleStyle>
      <a:lvl1pPr algn="l" rtl="0" eaLnBrk="0" fontAlgn="base" hangingPunct="0">
        <a:lnSpc>
          <a:spcPts val="3600"/>
        </a:lnSpc>
        <a:spcBef>
          <a:spcPct val="0"/>
        </a:spcBef>
        <a:spcAft>
          <a:spcPct val="0"/>
        </a:spcAft>
        <a:defRPr sz="3200" b="1">
          <a:solidFill>
            <a:schemeClr val="tx1"/>
          </a:solidFill>
          <a:latin typeface="+mj-lt"/>
          <a:ea typeface="+mj-ea"/>
          <a:cs typeface="+mj-cs"/>
        </a:defRPr>
      </a:lvl1pPr>
      <a:lvl2pPr algn="l" rtl="0" eaLnBrk="0" fontAlgn="base" hangingPunct="0">
        <a:lnSpc>
          <a:spcPts val="3600"/>
        </a:lnSpc>
        <a:spcBef>
          <a:spcPct val="0"/>
        </a:spcBef>
        <a:spcAft>
          <a:spcPct val="0"/>
        </a:spcAft>
        <a:defRPr sz="3200" b="1">
          <a:solidFill>
            <a:schemeClr val="tx1"/>
          </a:solidFill>
          <a:latin typeface="Tahoma" pitchFamily="34" charset="0"/>
        </a:defRPr>
      </a:lvl2pPr>
      <a:lvl3pPr algn="l" rtl="0" eaLnBrk="0" fontAlgn="base" hangingPunct="0">
        <a:lnSpc>
          <a:spcPts val="3600"/>
        </a:lnSpc>
        <a:spcBef>
          <a:spcPct val="0"/>
        </a:spcBef>
        <a:spcAft>
          <a:spcPct val="0"/>
        </a:spcAft>
        <a:defRPr sz="3200" b="1">
          <a:solidFill>
            <a:schemeClr val="tx1"/>
          </a:solidFill>
          <a:latin typeface="Tahoma" pitchFamily="34" charset="0"/>
        </a:defRPr>
      </a:lvl3pPr>
      <a:lvl4pPr algn="l" rtl="0" eaLnBrk="0" fontAlgn="base" hangingPunct="0">
        <a:lnSpc>
          <a:spcPts val="3600"/>
        </a:lnSpc>
        <a:spcBef>
          <a:spcPct val="0"/>
        </a:spcBef>
        <a:spcAft>
          <a:spcPct val="0"/>
        </a:spcAft>
        <a:defRPr sz="3200" b="1">
          <a:solidFill>
            <a:schemeClr val="tx1"/>
          </a:solidFill>
          <a:latin typeface="Tahoma" pitchFamily="34" charset="0"/>
        </a:defRPr>
      </a:lvl4pPr>
      <a:lvl5pPr algn="l" rtl="0" eaLnBrk="0" fontAlgn="base" hangingPunct="0">
        <a:lnSpc>
          <a:spcPts val="3600"/>
        </a:lnSpc>
        <a:spcBef>
          <a:spcPct val="0"/>
        </a:spcBef>
        <a:spcAft>
          <a:spcPct val="0"/>
        </a:spcAft>
        <a:defRPr sz="3200" b="1">
          <a:solidFill>
            <a:schemeClr val="tx1"/>
          </a:solidFill>
          <a:latin typeface="Tahoma" pitchFamily="34" charset="0"/>
        </a:defRPr>
      </a:lvl5pPr>
      <a:lvl6pPr marL="457200" algn="l" rtl="0" eaLnBrk="0" fontAlgn="base" hangingPunct="0">
        <a:lnSpc>
          <a:spcPts val="3600"/>
        </a:lnSpc>
        <a:spcBef>
          <a:spcPct val="0"/>
        </a:spcBef>
        <a:spcAft>
          <a:spcPct val="0"/>
        </a:spcAft>
        <a:defRPr sz="3200" b="1">
          <a:solidFill>
            <a:schemeClr val="tx1"/>
          </a:solidFill>
          <a:latin typeface="Tahoma" pitchFamily="34" charset="0"/>
        </a:defRPr>
      </a:lvl6pPr>
      <a:lvl7pPr marL="914400" algn="l" rtl="0" eaLnBrk="0" fontAlgn="base" hangingPunct="0">
        <a:lnSpc>
          <a:spcPts val="3600"/>
        </a:lnSpc>
        <a:spcBef>
          <a:spcPct val="0"/>
        </a:spcBef>
        <a:spcAft>
          <a:spcPct val="0"/>
        </a:spcAft>
        <a:defRPr sz="3200" b="1">
          <a:solidFill>
            <a:schemeClr val="tx1"/>
          </a:solidFill>
          <a:latin typeface="Tahoma" pitchFamily="34" charset="0"/>
        </a:defRPr>
      </a:lvl7pPr>
      <a:lvl8pPr marL="1371600" algn="l" rtl="0" eaLnBrk="0" fontAlgn="base" hangingPunct="0">
        <a:lnSpc>
          <a:spcPts val="3600"/>
        </a:lnSpc>
        <a:spcBef>
          <a:spcPct val="0"/>
        </a:spcBef>
        <a:spcAft>
          <a:spcPct val="0"/>
        </a:spcAft>
        <a:defRPr sz="3200" b="1">
          <a:solidFill>
            <a:schemeClr val="tx1"/>
          </a:solidFill>
          <a:latin typeface="Tahoma" pitchFamily="34" charset="0"/>
        </a:defRPr>
      </a:lvl8pPr>
      <a:lvl9pPr marL="1828800" algn="l" rtl="0" eaLnBrk="0" fontAlgn="base" hangingPunct="0">
        <a:lnSpc>
          <a:spcPts val="3600"/>
        </a:lnSpc>
        <a:spcBef>
          <a:spcPct val="0"/>
        </a:spcBef>
        <a:spcAft>
          <a:spcPct val="0"/>
        </a:spcAft>
        <a:defRPr sz="3200" b="1">
          <a:solidFill>
            <a:schemeClr val="tx1"/>
          </a:solidFill>
          <a:latin typeface="Tahoma" pitchFamily="34" charset="0"/>
        </a:defRPr>
      </a:lvl9pPr>
    </p:titleStyle>
    <p:bodyStyle>
      <a:lvl1pPr marL="292100" indent="-292100" algn="l" rtl="0" eaLnBrk="0" fontAlgn="base" hangingPunct="0">
        <a:spcBef>
          <a:spcPct val="10000"/>
        </a:spcBef>
        <a:spcAft>
          <a:spcPts val="400"/>
        </a:spcAft>
        <a:buClr>
          <a:srgbClr val="0C7B9C"/>
        </a:buClr>
        <a:buSzPct val="75000"/>
        <a:buFont typeface="Monotype Sorts" pitchFamily="2" charset="2"/>
        <a:buChar char="l"/>
        <a:defRPr sz="2800">
          <a:solidFill>
            <a:schemeClr val="tx1"/>
          </a:solidFill>
          <a:latin typeface="+mn-lt"/>
          <a:ea typeface="+mn-ea"/>
          <a:cs typeface="+mn-cs"/>
        </a:defRPr>
      </a:lvl1pPr>
      <a:lvl2pPr marL="800100" indent="-342900" algn="l" rtl="0" eaLnBrk="0" fontAlgn="base" hangingPunct="0">
        <a:spcBef>
          <a:spcPct val="10000"/>
        </a:spcBef>
        <a:spcAft>
          <a:spcPts val="400"/>
        </a:spcAft>
        <a:buClr>
          <a:srgbClr val="0C7B9C"/>
        </a:buClr>
        <a:buSzPct val="100000"/>
        <a:buFont typeface="Arial" pitchFamily="34" charset="0"/>
        <a:buChar char="–"/>
        <a:defRPr sz="2400">
          <a:solidFill>
            <a:schemeClr val="tx1"/>
          </a:solidFill>
          <a:latin typeface="+mn-lt"/>
        </a:defRPr>
      </a:lvl2pPr>
      <a:lvl3pPr marL="914400" algn="l" rtl="0" eaLnBrk="0" fontAlgn="base" hangingPunct="0">
        <a:spcBef>
          <a:spcPct val="10000"/>
        </a:spcBef>
        <a:spcAft>
          <a:spcPts val="400"/>
        </a:spcAft>
        <a:buClr>
          <a:srgbClr val="0C7B9C"/>
        </a:buClr>
        <a:buSzPct val="70000"/>
        <a:buFont typeface="Wingdings" pitchFamily="2" charset="2"/>
        <a:buChar char="u"/>
        <a:defRPr sz="2000">
          <a:solidFill>
            <a:schemeClr val="tx1"/>
          </a:solidFill>
          <a:latin typeface="+mn-lt"/>
        </a:defRPr>
      </a:lvl3pPr>
      <a:lvl4pPr marL="1600200" indent="-228600" algn="l" rtl="0" eaLnBrk="0" fontAlgn="base" hangingPunct="0">
        <a:spcBef>
          <a:spcPct val="20000"/>
        </a:spcBef>
        <a:spcAft>
          <a:spcPct val="0"/>
        </a:spcAft>
        <a:buSzPct val="100000"/>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SzPct val="100000"/>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SzPct val="100000"/>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SzPct val="100000"/>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SzPct val="100000"/>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SzPct val="100000"/>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cgm.cs.mcgill.ca/~godfried/teaching/projects97/belair/alpha.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scikit-learn.org/stable/modules/mixture.html" TargetMode="External"/><Relationship Id="rId2" Type="http://schemas.openxmlformats.org/officeDocument/2006/relationships/hyperlink" Target="http://pypr.sourceforge.net/mog.html" TargetMode="Externa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5.xml.rels><?xml version="1.0" encoding="UTF-8" standalone="yes"?>
<Relationships xmlns="http://schemas.openxmlformats.org/package/2006/relationships"><Relationship Id="rId3" Type="http://schemas.openxmlformats.org/officeDocument/2006/relationships/hyperlink" Target="https://docs.seldon.ai/alibi-detect/outlier-detection/methods/llr"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papers.nips.cc/paper/2020/file/66121d1f782d29b62a286909165517bc-Paper.pdf" TargetMode="External"/><Relationship Id="rId4" Type="http://schemas.openxmlformats.org/officeDocument/2006/relationships/hyperlink" Target="https://arxiv.org/abs/2301.04257"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hyperlink" Target="http://rvlasveld.github.io/blog/2013/07/12/introduction-to-one-class-support-vector-machines/" TargetMode="External"/><Relationship Id="rId4" Type="http://schemas.openxmlformats.org/officeDocument/2006/relationships/image" Target="../media/image15.png"/></Relationships>
</file>

<file path=ppt/slides/_rels/slide2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en.wikipedia.org/wiki/Hans-Peter_Kriegel" TargetMode="External"/><Relationship Id="rId2" Type="http://schemas.openxmlformats.org/officeDocument/2006/relationships/hyperlink" Target="https://en.wikipedia.org/wiki/Anomaly_detection" TargetMode="Externa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hyperlink" Target="https://en.wikipedia.org/wiki/Local_outlier_factor" TargetMode="External"/><Relationship Id="rId4" Type="http://schemas.openxmlformats.org/officeDocument/2006/relationships/hyperlink" Target="https://en.wikipedia.org/wiki/Local_outlier_factor#cite_note-1" TargetMode="External"/></Relationships>
</file>

<file path=ppt/slides/_rels/slide38.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4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8.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en.wikipedia.org/wiki/Isolation_forest"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scikit-learn.org/stable/modules/generated/sklearn.ensemble.IsolationForest.html"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8" Type="http://schemas.openxmlformats.org/officeDocument/2006/relationships/hyperlink" Target="https://openreview.net/forum?id=R8nbccD7kv" TargetMode="External"/><Relationship Id="rId3" Type="http://schemas.openxmlformats.org/officeDocument/2006/relationships/hyperlink" Target="https://www.sciencedirect.com/science/article/abs/pii/S0957417423016639" TargetMode="External"/><Relationship Id="rId7" Type="http://schemas.openxmlformats.org/officeDocument/2006/relationships/hyperlink" Target="https://arxiv.org/abs/2310.09999"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s://www.educative.io/answers/anomaly-detection-with-autoencoders" TargetMode="External"/><Relationship Id="rId5" Type="http://schemas.openxmlformats.org/officeDocument/2006/relationships/hyperlink" Target="https://www.sciencedirect.com/science/article/abs/pii/S0957417422019224" TargetMode="External"/><Relationship Id="rId4" Type="http://schemas.openxmlformats.org/officeDocument/2006/relationships/hyperlink" Target="https://www.nature.com/articles/s41598-025-28976-6" TargetMode="External"/><Relationship Id="rId9" Type="http://schemas.openxmlformats.org/officeDocument/2006/relationships/hyperlink" Target="https://www.pnas.org/doi/10.1073/pnas.2101344118" TargetMode="Externa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s://www.sciencedirect.com/science/article/abs/pii/S0957417423016639"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s://www.sciencedirect.com/science/article/abs/pii/S0957417423016639"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s://www.sciencedirect.com/science/article/abs/pii/S0957417423016639" TargetMode="External"/><Relationship Id="rId7" Type="http://schemas.openxmlformats.org/officeDocument/2006/relationships/hyperlink" Target="https://www.anodot.com/blog/quick-guide-different-types-outliers/"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s://arxiv.org/pdf/1711.10589v1" TargetMode="External"/><Relationship Id="rId5" Type="http://schemas.openxmlformats.org/officeDocument/2006/relationships/hyperlink" Target="https://arxiv.org/abs/2310.09999" TargetMode="External"/><Relationship Id="rId4" Type="http://schemas.openxmlformats.org/officeDocument/2006/relationships/hyperlink" Target="https://www.geeksforgeeks.org/machine-learning/contextual-outliers/" TargetMode="External"/></Relationships>
</file>

<file path=ppt/slides/_rels/slide51.xml.rels><?xml version="1.0" encoding="UTF-8" standalone="yes"?>
<Relationships xmlns="http://schemas.openxmlformats.org/package/2006/relationships"><Relationship Id="rId3" Type="http://schemas.openxmlformats.org/officeDocument/2006/relationships/hyperlink" Target="https://www.geeksforgeeks.org/machine-learning/collective-outliers-unveiling-patterns-and-anomalies-in-group-behavior/"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hyperlink" Target="https://en.wikipedia.org/wiki/Grubbs's_test" TargetMode="External"/><Relationship Id="rId5" Type="http://schemas.openxmlformats.org/officeDocument/2006/relationships/image" Target="../media/image30.wmf"/><Relationship Id="rId4" Type="http://schemas.openxmlformats.org/officeDocument/2006/relationships/oleObject" Target="../embeddings/oleObject3.bin"/></Relationships>
</file>

<file path=ppt/slides/_rels/slide53.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en.wikipedia.org/wiki/Outlier#cite_note-4" TargetMode="External"/><Relationship Id="rId3" Type="http://schemas.openxmlformats.org/officeDocument/2006/relationships/hyperlink" Target="https://en.wikipedia.org/wiki/Data_point" TargetMode="External"/><Relationship Id="rId7" Type="http://schemas.openxmlformats.org/officeDocument/2006/relationships/hyperlink" Target="https://en.wikipedia.org/wiki/Outlier#cite_note-Pimentel,_M._A._2014-3" TargetMode="External"/><Relationship Id="rId2" Type="http://schemas.openxmlformats.org/officeDocument/2006/relationships/hyperlink" Target="https://en.wikipedia.org/wiki/Statistics" TargetMode="External"/><Relationship Id="rId1" Type="http://schemas.openxmlformats.org/officeDocument/2006/relationships/slideLayout" Target="../slideLayouts/slideLayout2.xml"/><Relationship Id="rId6" Type="http://schemas.openxmlformats.org/officeDocument/2006/relationships/hyperlink" Target="https://en.wikipedia.org/wiki/Data_set" TargetMode="External"/><Relationship Id="rId5" Type="http://schemas.openxmlformats.org/officeDocument/2006/relationships/hyperlink" Target="https://en.wikipedia.org/wiki/Outlier#cite_note-2" TargetMode="External"/><Relationship Id="rId4" Type="http://schemas.openxmlformats.org/officeDocument/2006/relationships/hyperlink" Target="https://en.wikipedia.org/wiki/Outlier#cite_note-1"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bing.com/images/search?q=iceberg+photo&amp;id=EBC37F70C70C57B0D275697EB48223E081923017&amp;FORM=IQFRB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28600" y="152400"/>
            <a:ext cx="8763000" cy="838200"/>
          </a:xfrm>
        </p:spPr>
        <p:txBody>
          <a:bodyPr/>
          <a:lstStyle/>
          <a:p>
            <a:pPr algn="ctr"/>
            <a:br>
              <a:rPr lang="en-US" altLang="en-US" dirty="0"/>
            </a:br>
            <a:r>
              <a:rPr lang="en-US" altLang="en-US" dirty="0"/>
              <a:t>Anomaly/Outlier Detection</a:t>
            </a:r>
          </a:p>
        </p:txBody>
      </p:sp>
      <p:sp>
        <p:nvSpPr>
          <p:cNvPr id="3075" name="Rectangle 3"/>
          <p:cNvSpPr>
            <a:spLocks noChangeArrowheads="1"/>
          </p:cNvSpPr>
          <p:nvPr/>
        </p:nvSpPr>
        <p:spPr bwMode="auto">
          <a:xfrm>
            <a:off x="323850" y="1676400"/>
            <a:ext cx="8515350" cy="3859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1400" b="1">
                <a:solidFill>
                  <a:schemeClr val="tx1"/>
                </a:solidFill>
                <a:latin typeface="Arial" pitchFamily="34" charset="0"/>
              </a:defRPr>
            </a:lvl1pPr>
            <a:lvl2pPr marL="742950" indent="-285750">
              <a:defRPr sz="1400" b="1">
                <a:solidFill>
                  <a:schemeClr val="tx1"/>
                </a:solidFill>
                <a:latin typeface="Arial" pitchFamily="34" charset="0"/>
              </a:defRPr>
            </a:lvl2pPr>
            <a:lvl3pPr marL="1143000" indent="-228600">
              <a:defRPr sz="1400" b="1">
                <a:solidFill>
                  <a:schemeClr val="tx1"/>
                </a:solidFill>
                <a:latin typeface="Arial" pitchFamily="34" charset="0"/>
              </a:defRPr>
            </a:lvl3pPr>
            <a:lvl4pPr marL="1600200" indent="-228600">
              <a:defRPr sz="1400" b="1">
                <a:solidFill>
                  <a:schemeClr val="tx1"/>
                </a:solidFill>
                <a:latin typeface="Arial" pitchFamily="34" charset="0"/>
              </a:defRPr>
            </a:lvl4pPr>
            <a:lvl5pPr marL="2057400" indent="-228600">
              <a:defRPr sz="1400" b="1">
                <a:solidFill>
                  <a:schemeClr val="tx1"/>
                </a:solidFill>
                <a:latin typeface="Arial" pitchFamily="34" charset="0"/>
              </a:defRPr>
            </a:lvl5pPr>
            <a:lvl6pPr marL="2514600" indent="-228600" eaLnBrk="0" fontAlgn="base" hangingPunct="0">
              <a:spcBef>
                <a:spcPct val="0"/>
              </a:spcBef>
              <a:spcAft>
                <a:spcPct val="0"/>
              </a:spcAft>
              <a:defRPr sz="1400" b="1">
                <a:solidFill>
                  <a:schemeClr val="tx1"/>
                </a:solidFill>
                <a:latin typeface="Arial" pitchFamily="34" charset="0"/>
              </a:defRPr>
            </a:lvl6pPr>
            <a:lvl7pPr marL="2971800" indent="-228600" eaLnBrk="0" fontAlgn="base" hangingPunct="0">
              <a:spcBef>
                <a:spcPct val="0"/>
              </a:spcBef>
              <a:spcAft>
                <a:spcPct val="0"/>
              </a:spcAft>
              <a:defRPr sz="1400" b="1">
                <a:solidFill>
                  <a:schemeClr val="tx1"/>
                </a:solidFill>
                <a:latin typeface="Arial" pitchFamily="34" charset="0"/>
              </a:defRPr>
            </a:lvl7pPr>
            <a:lvl8pPr marL="3429000" indent="-228600" eaLnBrk="0" fontAlgn="base" hangingPunct="0">
              <a:spcBef>
                <a:spcPct val="0"/>
              </a:spcBef>
              <a:spcAft>
                <a:spcPct val="0"/>
              </a:spcAft>
              <a:defRPr sz="1400" b="1">
                <a:solidFill>
                  <a:schemeClr val="tx1"/>
                </a:solidFill>
                <a:latin typeface="Arial" pitchFamily="34" charset="0"/>
              </a:defRPr>
            </a:lvl8pPr>
            <a:lvl9pPr marL="3886200" indent="-228600" eaLnBrk="0" fontAlgn="base" hangingPunct="0">
              <a:spcBef>
                <a:spcPct val="0"/>
              </a:spcBef>
              <a:spcAft>
                <a:spcPct val="0"/>
              </a:spcAft>
              <a:defRPr sz="1400" b="1">
                <a:solidFill>
                  <a:schemeClr val="tx1"/>
                </a:solidFill>
                <a:latin typeface="Arial" pitchFamily="34" charset="0"/>
              </a:defRPr>
            </a:lvl9pPr>
          </a:lstStyle>
          <a:p>
            <a:pPr algn="ctr" eaLnBrk="1" hangingPunct="1">
              <a:spcBef>
                <a:spcPct val="20000"/>
              </a:spcBef>
              <a:buClr>
                <a:schemeClr val="folHlink"/>
              </a:buClr>
              <a:buSzPct val="60000"/>
              <a:buFont typeface="Wingdings" pitchFamily="2" charset="2"/>
              <a:buNone/>
            </a:pPr>
            <a:r>
              <a:rPr lang="en-US" altLang="en-US" sz="2500" b="0" dirty="0"/>
              <a:t>Lecture Notes for Chapter 9 (10 first Edition)</a:t>
            </a:r>
          </a:p>
          <a:p>
            <a:pPr algn="ctr" eaLnBrk="1" hangingPunct="1">
              <a:spcBef>
                <a:spcPct val="20000"/>
              </a:spcBef>
              <a:buClr>
                <a:schemeClr val="folHlink"/>
              </a:buClr>
              <a:buSzPct val="60000"/>
              <a:buFont typeface="Wingdings" pitchFamily="2" charset="2"/>
              <a:buNone/>
            </a:pPr>
            <a:r>
              <a:rPr lang="en-US" altLang="en-US" sz="2500" b="0" dirty="0"/>
              <a:t>Introduction to Data Mining 2</a:t>
            </a:r>
            <a:r>
              <a:rPr lang="en-US" altLang="en-US" sz="2500" b="0" baseline="30000" dirty="0"/>
              <a:t>nd</a:t>
            </a:r>
            <a:r>
              <a:rPr lang="en-US" altLang="en-US" sz="2500" b="0" dirty="0"/>
              <a:t> Edition</a:t>
            </a:r>
          </a:p>
          <a:p>
            <a:pPr algn="ctr" eaLnBrk="1" hangingPunct="1">
              <a:spcBef>
                <a:spcPct val="20000"/>
              </a:spcBef>
              <a:buClr>
                <a:schemeClr val="folHlink"/>
              </a:buClr>
              <a:buSzPct val="60000"/>
              <a:buFont typeface="Wingdings" pitchFamily="2" charset="2"/>
              <a:buNone/>
            </a:pPr>
            <a:r>
              <a:rPr lang="en-US" altLang="en-US" sz="2500" b="0" dirty="0"/>
              <a:t>by</a:t>
            </a:r>
          </a:p>
          <a:p>
            <a:pPr algn="ctr" eaLnBrk="1" hangingPunct="1">
              <a:spcBef>
                <a:spcPct val="20000"/>
              </a:spcBef>
              <a:buClr>
                <a:schemeClr val="folHlink"/>
              </a:buClr>
              <a:buSzPct val="60000"/>
              <a:buFont typeface="Wingdings" pitchFamily="2" charset="2"/>
              <a:buNone/>
            </a:pPr>
            <a:r>
              <a:rPr lang="en-US" altLang="en-US" sz="2500" b="0" dirty="0"/>
              <a:t>Tan, Steinbach, </a:t>
            </a:r>
            <a:r>
              <a:rPr lang="en-US" altLang="en-US" sz="2800" b="0" dirty="0" err="1"/>
              <a:t>Karpatne</a:t>
            </a:r>
            <a:r>
              <a:rPr lang="en-US" altLang="en-US" sz="2800" b="0" dirty="0"/>
              <a:t>, </a:t>
            </a:r>
            <a:r>
              <a:rPr lang="en-US" altLang="en-US" sz="2500" b="0" dirty="0"/>
              <a:t>Kumar</a:t>
            </a:r>
          </a:p>
          <a:p>
            <a:pPr algn="ctr" eaLnBrk="1" hangingPunct="1">
              <a:spcBef>
                <a:spcPct val="20000"/>
              </a:spcBef>
              <a:buClr>
                <a:schemeClr val="folHlink"/>
              </a:buClr>
              <a:buSzPct val="60000"/>
              <a:buFont typeface="Wingdings" pitchFamily="2" charset="2"/>
              <a:buNone/>
            </a:pPr>
            <a:r>
              <a:rPr lang="en-US" altLang="en-US" sz="2500" b="0" dirty="0"/>
              <a:t>Many new slides have been added and the original slides have been significantly modified by </a:t>
            </a:r>
            <a:r>
              <a:rPr lang="en-US" altLang="en-US" sz="2500" b="0" i="1" dirty="0"/>
              <a:t>Christoph F. </a:t>
            </a:r>
            <a:r>
              <a:rPr lang="en-US" altLang="en-US" sz="2500" b="0" i="1" dirty="0" err="1"/>
              <a:t>Eick</a:t>
            </a:r>
            <a:endParaRPr lang="en-US" altLang="en-US" sz="2500" b="0" i="1" dirty="0"/>
          </a:p>
          <a:p>
            <a:pPr algn="ctr"/>
            <a:endParaRPr lang="en-US" altLang="en-US" sz="1600" b="0" dirty="0"/>
          </a:p>
          <a:p>
            <a:pPr algn="ctr"/>
            <a:endParaRPr lang="en-US" altLang="en-US" sz="1600" b="0" dirty="0"/>
          </a:p>
          <a:p>
            <a:pPr algn="ctr"/>
            <a:endParaRPr lang="en-US" altLang="en-US" sz="1600" b="0" dirty="0"/>
          </a:p>
          <a:p>
            <a:endParaRPr lang="en-US" altLang="en-US" sz="2000" b="0" dirty="0"/>
          </a:p>
        </p:txBody>
      </p:sp>
      <p:grpSp>
        <p:nvGrpSpPr>
          <p:cNvPr id="3076" name="Group 4"/>
          <p:cNvGrpSpPr>
            <a:grpSpLocks/>
          </p:cNvGrpSpPr>
          <p:nvPr/>
        </p:nvGrpSpPr>
        <p:grpSpPr bwMode="auto">
          <a:xfrm>
            <a:off x="304800" y="990600"/>
            <a:ext cx="8534400" cy="152400"/>
            <a:chOff x="264" y="788"/>
            <a:chExt cx="5232" cy="124"/>
          </a:xfrm>
        </p:grpSpPr>
        <p:sp>
          <p:nvSpPr>
            <p:cNvPr id="3080" name="Rectangle 5"/>
            <p:cNvSpPr>
              <a:spLocks noChangeArrowheads="1"/>
            </p:cNvSpPr>
            <p:nvPr/>
          </p:nvSpPr>
          <p:spPr bwMode="auto">
            <a:xfrm>
              <a:off x="264" y="788"/>
              <a:ext cx="5232" cy="61"/>
            </a:xfrm>
            <a:prstGeom prst="rect">
              <a:avLst/>
            </a:prstGeom>
            <a:gradFill rotWithShape="0">
              <a:gsLst>
                <a:gs pos="0">
                  <a:srgbClr val="0E9BBA"/>
                </a:gs>
                <a:gs pos="50000">
                  <a:srgbClr val="12C2E9"/>
                </a:gs>
                <a:gs pos="100000">
                  <a:srgbClr val="0E9BBA"/>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1400" b="1">
                  <a:solidFill>
                    <a:schemeClr val="tx1"/>
                  </a:solidFill>
                  <a:latin typeface="Arial" pitchFamily="34" charset="0"/>
                </a:defRPr>
              </a:lvl1pPr>
              <a:lvl2pPr marL="742950" indent="-285750">
                <a:defRPr sz="1400" b="1">
                  <a:solidFill>
                    <a:schemeClr val="tx1"/>
                  </a:solidFill>
                  <a:latin typeface="Arial" pitchFamily="34" charset="0"/>
                </a:defRPr>
              </a:lvl2pPr>
              <a:lvl3pPr marL="1143000" indent="-228600">
                <a:defRPr sz="1400" b="1">
                  <a:solidFill>
                    <a:schemeClr val="tx1"/>
                  </a:solidFill>
                  <a:latin typeface="Arial" pitchFamily="34" charset="0"/>
                </a:defRPr>
              </a:lvl3pPr>
              <a:lvl4pPr marL="1600200" indent="-228600">
                <a:defRPr sz="1400" b="1">
                  <a:solidFill>
                    <a:schemeClr val="tx1"/>
                  </a:solidFill>
                  <a:latin typeface="Arial" pitchFamily="34" charset="0"/>
                </a:defRPr>
              </a:lvl4pPr>
              <a:lvl5pPr marL="2057400" indent="-228600">
                <a:defRPr sz="1400" b="1">
                  <a:solidFill>
                    <a:schemeClr val="tx1"/>
                  </a:solidFill>
                  <a:latin typeface="Arial" pitchFamily="34" charset="0"/>
                </a:defRPr>
              </a:lvl5pPr>
              <a:lvl6pPr marL="2514600" indent="-228600" eaLnBrk="0" fontAlgn="base" hangingPunct="0">
                <a:spcBef>
                  <a:spcPct val="0"/>
                </a:spcBef>
                <a:spcAft>
                  <a:spcPct val="0"/>
                </a:spcAft>
                <a:defRPr sz="1400" b="1">
                  <a:solidFill>
                    <a:schemeClr val="tx1"/>
                  </a:solidFill>
                  <a:latin typeface="Arial" pitchFamily="34" charset="0"/>
                </a:defRPr>
              </a:lvl6pPr>
              <a:lvl7pPr marL="2971800" indent="-228600" eaLnBrk="0" fontAlgn="base" hangingPunct="0">
                <a:spcBef>
                  <a:spcPct val="0"/>
                </a:spcBef>
                <a:spcAft>
                  <a:spcPct val="0"/>
                </a:spcAft>
                <a:defRPr sz="1400" b="1">
                  <a:solidFill>
                    <a:schemeClr val="tx1"/>
                  </a:solidFill>
                  <a:latin typeface="Arial" pitchFamily="34" charset="0"/>
                </a:defRPr>
              </a:lvl7pPr>
              <a:lvl8pPr marL="3429000" indent="-228600" eaLnBrk="0" fontAlgn="base" hangingPunct="0">
                <a:spcBef>
                  <a:spcPct val="0"/>
                </a:spcBef>
                <a:spcAft>
                  <a:spcPct val="0"/>
                </a:spcAft>
                <a:defRPr sz="1400" b="1">
                  <a:solidFill>
                    <a:schemeClr val="tx1"/>
                  </a:solidFill>
                  <a:latin typeface="Arial" pitchFamily="34" charset="0"/>
                </a:defRPr>
              </a:lvl8pPr>
              <a:lvl9pPr marL="3886200" indent="-228600" eaLnBrk="0" fontAlgn="base" hangingPunct="0">
                <a:spcBef>
                  <a:spcPct val="0"/>
                </a:spcBef>
                <a:spcAft>
                  <a:spcPct val="0"/>
                </a:spcAft>
                <a:defRPr sz="1400" b="1">
                  <a:solidFill>
                    <a:schemeClr val="tx1"/>
                  </a:solidFill>
                  <a:latin typeface="Arial" pitchFamily="34" charset="0"/>
                </a:defRPr>
              </a:lvl9pPr>
            </a:lstStyle>
            <a:p>
              <a:endParaRPr lang="en-US" altLang="en-US"/>
            </a:p>
          </p:txBody>
        </p:sp>
        <p:sp>
          <p:nvSpPr>
            <p:cNvPr id="3081" name="Rectangle 6"/>
            <p:cNvSpPr>
              <a:spLocks noChangeArrowheads="1"/>
            </p:cNvSpPr>
            <p:nvPr/>
          </p:nvSpPr>
          <p:spPr bwMode="auto">
            <a:xfrm>
              <a:off x="264" y="881"/>
              <a:ext cx="5232" cy="31"/>
            </a:xfrm>
            <a:prstGeom prst="rect">
              <a:avLst/>
            </a:prstGeom>
            <a:gradFill rotWithShape="0">
              <a:gsLst>
                <a:gs pos="0">
                  <a:srgbClr val="B200B2"/>
                </a:gs>
                <a:gs pos="50000">
                  <a:srgbClr val="FF00FF"/>
                </a:gs>
                <a:gs pos="100000">
                  <a:srgbClr val="B200B2"/>
                </a:gs>
              </a:gsLst>
              <a:lin ang="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1400" b="1">
                  <a:solidFill>
                    <a:schemeClr val="tx1"/>
                  </a:solidFill>
                  <a:latin typeface="Arial" pitchFamily="34" charset="0"/>
                </a:defRPr>
              </a:lvl1pPr>
              <a:lvl2pPr marL="742950" indent="-285750">
                <a:defRPr sz="1400" b="1">
                  <a:solidFill>
                    <a:schemeClr val="tx1"/>
                  </a:solidFill>
                  <a:latin typeface="Arial" pitchFamily="34" charset="0"/>
                </a:defRPr>
              </a:lvl2pPr>
              <a:lvl3pPr marL="1143000" indent="-228600">
                <a:defRPr sz="1400" b="1">
                  <a:solidFill>
                    <a:schemeClr val="tx1"/>
                  </a:solidFill>
                  <a:latin typeface="Arial" pitchFamily="34" charset="0"/>
                </a:defRPr>
              </a:lvl3pPr>
              <a:lvl4pPr marL="1600200" indent="-228600">
                <a:defRPr sz="1400" b="1">
                  <a:solidFill>
                    <a:schemeClr val="tx1"/>
                  </a:solidFill>
                  <a:latin typeface="Arial" pitchFamily="34" charset="0"/>
                </a:defRPr>
              </a:lvl4pPr>
              <a:lvl5pPr marL="2057400" indent="-228600">
                <a:defRPr sz="1400" b="1">
                  <a:solidFill>
                    <a:schemeClr val="tx1"/>
                  </a:solidFill>
                  <a:latin typeface="Arial" pitchFamily="34" charset="0"/>
                </a:defRPr>
              </a:lvl5pPr>
              <a:lvl6pPr marL="2514600" indent="-228600" eaLnBrk="0" fontAlgn="base" hangingPunct="0">
                <a:spcBef>
                  <a:spcPct val="0"/>
                </a:spcBef>
                <a:spcAft>
                  <a:spcPct val="0"/>
                </a:spcAft>
                <a:defRPr sz="1400" b="1">
                  <a:solidFill>
                    <a:schemeClr val="tx1"/>
                  </a:solidFill>
                  <a:latin typeface="Arial" pitchFamily="34" charset="0"/>
                </a:defRPr>
              </a:lvl6pPr>
              <a:lvl7pPr marL="2971800" indent="-228600" eaLnBrk="0" fontAlgn="base" hangingPunct="0">
                <a:spcBef>
                  <a:spcPct val="0"/>
                </a:spcBef>
                <a:spcAft>
                  <a:spcPct val="0"/>
                </a:spcAft>
                <a:defRPr sz="1400" b="1">
                  <a:solidFill>
                    <a:schemeClr val="tx1"/>
                  </a:solidFill>
                  <a:latin typeface="Arial" pitchFamily="34" charset="0"/>
                </a:defRPr>
              </a:lvl7pPr>
              <a:lvl8pPr marL="3429000" indent="-228600" eaLnBrk="0" fontAlgn="base" hangingPunct="0">
                <a:spcBef>
                  <a:spcPct val="0"/>
                </a:spcBef>
                <a:spcAft>
                  <a:spcPct val="0"/>
                </a:spcAft>
                <a:defRPr sz="1400" b="1">
                  <a:solidFill>
                    <a:schemeClr val="tx1"/>
                  </a:solidFill>
                  <a:latin typeface="Arial" pitchFamily="34" charset="0"/>
                </a:defRPr>
              </a:lvl8pPr>
              <a:lvl9pPr marL="3886200" indent="-228600" eaLnBrk="0" fontAlgn="base" hangingPunct="0">
                <a:spcBef>
                  <a:spcPct val="0"/>
                </a:spcBef>
                <a:spcAft>
                  <a:spcPct val="0"/>
                </a:spcAft>
                <a:defRPr sz="1400" b="1">
                  <a:solidFill>
                    <a:schemeClr val="tx1"/>
                  </a:solidFill>
                  <a:latin typeface="Arial" pitchFamily="34" charset="0"/>
                </a:defRPr>
              </a:lvl9pPr>
            </a:lstStyle>
            <a:p>
              <a:endParaRPr lang="en-US" altLang="en-US"/>
            </a:p>
          </p:txBody>
        </p:sp>
      </p:gr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75" y="4694283"/>
            <a:ext cx="2409825" cy="2152171"/>
          </a:xfrm>
          <a:prstGeom prst="rect">
            <a:avLst/>
          </a:prstGeom>
        </p:spPr>
      </p:pic>
      <p:pic>
        <p:nvPicPr>
          <p:cNvPr id="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35789" y="4641529"/>
            <a:ext cx="2208211" cy="2204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04800" y="152400"/>
            <a:ext cx="8458200" cy="533400"/>
          </a:xfrm>
        </p:spPr>
        <p:txBody>
          <a:bodyPr/>
          <a:lstStyle/>
          <a:p>
            <a:r>
              <a:rPr lang="en-US" altLang="en-US"/>
              <a:t>General Issues: Anomaly Scoring</a:t>
            </a:r>
          </a:p>
        </p:txBody>
      </p:sp>
      <p:sp>
        <p:nvSpPr>
          <p:cNvPr id="10243" name="Rectangle 3"/>
          <p:cNvSpPr>
            <a:spLocks noGrp="1" noChangeArrowheads="1"/>
          </p:cNvSpPr>
          <p:nvPr>
            <p:ph type="body" idx="1"/>
          </p:nvPr>
        </p:nvSpPr>
        <p:spPr>
          <a:xfrm>
            <a:off x="0" y="1143000"/>
            <a:ext cx="9143999" cy="5181600"/>
          </a:xfrm>
        </p:spPr>
        <p:txBody>
          <a:bodyPr/>
          <a:lstStyle/>
          <a:p>
            <a:pPr marL="342900" indent="-342900"/>
            <a:r>
              <a:rPr lang="en-US" altLang="en-US" sz="2400" dirty="0"/>
              <a:t>Many anomaly detection techniques provide only a binary categorization: An object is an anomaly or it isn’t; we call these approaches classification approaches.</a:t>
            </a:r>
            <a:endParaRPr lang="en-US" altLang="en-US" sz="2000" dirty="0"/>
          </a:p>
          <a:p>
            <a:pPr marL="342900" indent="-342900"/>
            <a:r>
              <a:rPr lang="en-US" altLang="en-US" sz="2400" dirty="0"/>
              <a:t>A second approach assign a score called OLS to all points</a:t>
            </a:r>
          </a:p>
          <a:p>
            <a:pPr marL="742950" lvl="1" indent="-285750"/>
            <a:r>
              <a:rPr lang="en-US" altLang="en-US" sz="2000" dirty="0"/>
              <a:t>This score measures the degree to which an object is an anomaly</a:t>
            </a:r>
          </a:p>
          <a:p>
            <a:pPr marL="742950" lvl="1" indent="-285750"/>
            <a:r>
              <a:rPr lang="en-US" altLang="en-US" sz="2000" dirty="0"/>
              <a:t>This allows objects to be ranked</a:t>
            </a:r>
          </a:p>
          <a:p>
            <a:pPr marL="742950" lvl="1" indent="-285750"/>
            <a:r>
              <a:rPr lang="en-US" altLang="en-US" sz="2000" dirty="0"/>
              <a:t>In general, this is the “</a:t>
            </a:r>
            <a:r>
              <a:rPr lang="en-US" altLang="en-US" sz="2000" dirty="0">
                <a:solidFill>
                  <a:srgbClr val="FF0000"/>
                </a:solidFill>
              </a:rPr>
              <a:t>preferable approach</a:t>
            </a:r>
            <a:r>
              <a:rPr lang="en-US" altLang="en-US" sz="2000" dirty="0"/>
              <a:t>” </a:t>
            </a:r>
          </a:p>
          <a:p>
            <a:pPr marL="342900" indent="-342900"/>
            <a:r>
              <a:rPr lang="en-US" altLang="en-US" sz="2400" dirty="0"/>
              <a:t>However, in the end, you often need a binary decision</a:t>
            </a:r>
          </a:p>
          <a:p>
            <a:pPr marL="742950" lvl="1" indent="-285750"/>
            <a:r>
              <a:rPr lang="en-US" altLang="en-US" sz="2000" dirty="0"/>
              <a:t>Should this credit card transaction be flagged?</a:t>
            </a:r>
          </a:p>
          <a:p>
            <a:pPr marL="742950" lvl="1" indent="-285750"/>
            <a:r>
              <a:rPr lang="en-US" altLang="en-US" sz="2000" dirty="0"/>
              <a:t>Still useful to have a score</a:t>
            </a:r>
          </a:p>
          <a:p>
            <a:pPr marL="342900" indent="-342900"/>
            <a:r>
              <a:rPr lang="en-US" altLang="en-US" sz="2400" dirty="0"/>
              <a:t>Related Challenge: How many anomalies are there?</a:t>
            </a:r>
          </a:p>
          <a:p>
            <a:pPr marL="342900" indent="-342900"/>
            <a:endParaRPr lang="en-US" altLang="en-US" sz="2400" dirty="0"/>
          </a:p>
        </p:txBody>
      </p:sp>
    </p:spTree>
    <p:extLst>
      <p:ext uri="{BB962C8B-B14F-4D97-AF65-F5344CB8AC3E}">
        <p14:creationId xmlns:p14="http://schemas.microsoft.com/office/powerpoint/2010/main" val="13044579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C8B91-2BD5-74B9-870F-B8BC7D464B18}"/>
            </a:ext>
          </a:extLst>
        </p:cNvPr>
        <p:cNvGrpSpPr/>
        <p:nvPr/>
      </p:nvGrpSpPr>
      <p:grpSpPr>
        <a:xfrm>
          <a:off x="0" y="0"/>
          <a:ext cx="0" cy="0"/>
          <a:chOff x="0" y="0"/>
          <a:chExt cx="0" cy="0"/>
        </a:xfrm>
      </p:grpSpPr>
      <p:sp>
        <p:nvSpPr>
          <p:cNvPr id="10242" name="Rectangle 2">
            <a:extLst>
              <a:ext uri="{FF2B5EF4-FFF2-40B4-BE49-F238E27FC236}">
                <a16:creationId xmlns:a16="http://schemas.microsoft.com/office/drawing/2014/main" id="{EDC57E38-2C99-B7CF-4D33-21D0D3519DF5}"/>
              </a:ext>
            </a:extLst>
          </p:cNvPr>
          <p:cNvSpPr>
            <a:spLocks noGrp="1" noChangeArrowheads="1"/>
          </p:cNvSpPr>
          <p:nvPr>
            <p:ph type="title"/>
          </p:nvPr>
        </p:nvSpPr>
        <p:spPr>
          <a:xfrm>
            <a:off x="304800" y="152400"/>
            <a:ext cx="8458200" cy="533400"/>
          </a:xfrm>
        </p:spPr>
        <p:txBody>
          <a:bodyPr/>
          <a:lstStyle/>
          <a:p>
            <a:r>
              <a:rPr lang="en-US" altLang="en-US" dirty="0"/>
              <a:t>Anomaly Detection: Supervised or not? </a:t>
            </a:r>
          </a:p>
        </p:txBody>
      </p:sp>
      <p:sp>
        <p:nvSpPr>
          <p:cNvPr id="10243" name="Rectangle 3">
            <a:extLst>
              <a:ext uri="{FF2B5EF4-FFF2-40B4-BE49-F238E27FC236}">
                <a16:creationId xmlns:a16="http://schemas.microsoft.com/office/drawing/2014/main" id="{463D0D69-1B52-8E07-BE8D-26F794B7CE57}"/>
              </a:ext>
            </a:extLst>
          </p:cNvPr>
          <p:cNvSpPr>
            <a:spLocks noGrp="1" noChangeArrowheads="1"/>
          </p:cNvSpPr>
          <p:nvPr>
            <p:ph type="body" idx="1"/>
          </p:nvPr>
        </p:nvSpPr>
        <p:spPr>
          <a:xfrm>
            <a:off x="0" y="1143000"/>
            <a:ext cx="9143999" cy="5181600"/>
          </a:xfrm>
        </p:spPr>
        <p:txBody>
          <a:bodyPr/>
          <a:lstStyle/>
          <a:p>
            <a:pPr marL="342900" indent="-342900"/>
            <a:r>
              <a:rPr lang="en-US" altLang="en-US" sz="2400" dirty="0"/>
              <a:t>In most applications anomaly detection has to be viewed as unsupervised as no ground truth is available.</a:t>
            </a:r>
          </a:p>
          <a:p>
            <a:pPr marL="342900" indent="-342900"/>
            <a:r>
              <a:rPr lang="en-US" altLang="en-US" sz="2400" dirty="0"/>
              <a:t>However, in a few applications datasets are available which contain objects which have been classified as anomalous or not. In this case, anomaly detection can be viewed as a classification task. </a:t>
            </a:r>
            <a:endParaRPr lang="en-US" altLang="en-US" sz="2000" dirty="0"/>
          </a:p>
          <a:p>
            <a:pPr marL="342900" indent="-342900"/>
            <a:r>
              <a:rPr lang="en-US" altLang="en-US" sz="2400" dirty="0"/>
              <a:t>Finally, there is a semi-supervised scenario, where a (usually small subset) of the objects has been classified as anomalous or not, but it is not known if the remaining objects are anomalous are not. </a:t>
            </a:r>
          </a:p>
          <a:p>
            <a:pPr marL="342900" indent="-342900"/>
            <a:endParaRPr lang="en-US" altLang="en-US" sz="2400" dirty="0"/>
          </a:p>
        </p:txBody>
      </p:sp>
    </p:spTree>
    <p:extLst>
      <p:ext uri="{BB962C8B-B14F-4D97-AF65-F5344CB8AC3E}">
        <p14:creationId xmlns:p14="http://schemas.microsoft.com/office/powerpoint/2010/main" val="35685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F3906-EBEF-B5AF-E290-143887004264}"/>
              </a:ext>
            </a:extLst>
          </p:cNvPr>
          <p:cNvSpPr>
            <a:spLocks noGrp="1"/>
          </p:cNvSpPr>
          <p:nvPr>
            <p:ph type="title"/>
          </p:nvPr>
        </p:nvSpPr>
        <p:spPr/>
        <p:txBody>
          <a:bodyPr/>
          <a:lstStyle/>
          <a:p>
            <a:pPr algn="ctr"/>
            <a:r>
              <a:rPr lang="en-US" dirty="0"/>
              <a:t>Applications of Outlier Detection </a:t>
            </a:r>
          </a:p>
        </p:txBody>
      </p:sp>
      <p:sp>
        <p:nvSpPr>
          <p:cNvPr id="3" name="Content Placeholder 2">
            <a:extLst>
              <a:ext uri="{FF2B5EF4-FFF2-40B4-BE49-F238E27FC236}">
                <a16:creationId xmlns:a16="http://schemas.microsoft.com/office/drawing/2014/main" id="{5B1219CC-9B69-0616-E1DD-57C7157A49CA}"/>
              </a:ext>
            </a:extLst>
          </p:cNvPr>
          <p:cNvSpPr>
            <a:spLocks noGrp="1"/>
          </p:cNvSpPr>
          <p:nvPr>
            <p:ph idx="1"/>
          </p:nvPr>
        </p:nvSpPr>
        <p:spPr/>
        <p:txBody>
          <a:bodyPr/>
          <a:lstStyle/>
          <a:p>
            <a:pPr marL="342900" indent="-342900"/>
            <a:r>
              <a:rPr lang="en-US" altLang="en-US" dirty="0"/>
              <a:t>Credit card fraud detection</a:t>
            </a:r>
          </a:p>
          <a:p>
            <a:pPr marL="342900" indent="-342900"/>
            <a:r>
              <a:rPr lang="en-US" altLang="en-US" dirty="0"/>
              <a:t>Telecommunication fraud detection</a:t>
            </a:r>
          </a:p>
          <a:p>
            <a:pPr marL="342900" indent="-342900"/>
            <a:r>
              <a:rPr lang="en-US" altLang="en-US" dirty="0"/>
              <a:t>Network intrusion detection</a:t>
            </a:r>
          </a:p>
          <a:p>
            <a:pPr marL="342900" indent="-342900"/>
            <a:r>
              <a:rPr lang="en-US" altLang="en-US" dirty="0"/>
              <a:t>Homeland Security </a:t>
            </a:r>
          </a:p>
          <a:p>
            <a:pPr marL="342900" indent="-342900"/>
            <a:r>
              <a:rPr lang="en-US" altLang="en-US" dirty="0"/>
              <a:t>Data Cleaning  </a:t>
            </a:r>
          </a:p>
          <a:p>
            <a:pPr marL="342900" indent="-342900"/>
            <a:r>
              <a:rPr lang="en-US" altLang="en-US" dirty="0"/>
              <a:t>Sensor Networks </a:t>
            </a:r>
          </a:p>
          <a:p>
            <a:pPr marL="342900" indent="-342900"/>
            <a:r>
              <a:rPr lang="en-US" altLang="en-US" dirty="0"/>
              <a:t>Oil and Gas Line Monitoring</a:t>
            </a:r>
          </a:p>
          <a:p>
            <a:pPr marL="342900" indent="-342900"/>
            <a:r>
              <a:rPr lang="en-US" altLang="en-US" dirty="0"/>
              <a:t>…</a:t>
            </a:r>
          </a:p>
          <a:p>
            <a:pPr marL="0" indent="0">
              <a:buNone/>
            </a:pPr>
            <a:endParaRPr lang="en-US" altLang="en-US" dirty="0"/>
          </a:p>
          <a:p>
            <a:endParaRPr lang="en-US" dirty="0"/>
          </a:p>
        </p:txBody>
      </p:sp>
    </p:spTree>
    <p:extLst>
      <p:ext uri="{BB962C8B-B14F-4D97-AF65-F5344CB8AC3E}">
        <p14:creationId xmlns:p14="http://schemas.microsoft.com/office/powerpoint/2010/main" val="3965140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dirty="0"/>
              <a:t>1. Graphical Approaches</a:t>
            </a:r>
          </a:p>
        </p:txBody>
      </p:sp>
      <p:sp>
        <p:nvSpPr>
          <p:cNvPr id="8195" name="Rectangle 3"/>
          <p:cNvSpPr>
            <a:spLocks noGrp="1" noChangeArrowheads="1"/>
          </p:cNvSpPr>
          <p:nvPr>
            <p:ph type="body" idx="1"/>
          </p:nvPr>
        </p:nvSpPr>
        <p:spPr/>
        <p:txBody>
          <a:bodyPr/>
          <a:lstStyle/>
          <a:p>
            <a:pPr marL="342900" indent="-342900"/>
            <a:r>
              <a:rPr lang="en-US" altLang="en-US" dirty="0"/>
              <a:t>Idea: user identifies outliers by visual inspection</a:t>
            </a:r>
          </a:p>
          <a:p>
            <a:pPr marL="342900" indent="-342900"/>
            <a:r>
              <a:rPr lang="en-US" altLang="en-US" dirty="0"/>
              <a:t>Scatter plot (2-D), Spin plot (3-D)</a:t>
            </a:r>
          </a:p>
          <a:p>
            <a:pPr marL="342900" indent="-342900"/>
            <a:r>
              <a:rPr lang="en-US" altLang="en-US" dirty="0"/>
              <a:t>Limitations</a:t>
            </a:r>
          </a:p>
          <a:p>
            <a:pPr marL="742950" lvl="1" indent="-285750"/>
            <a:r>
              <a:rPr lang="en-US" altLang="en-US" dirty="0"/>
              <a:t>Time consuming</a:t>
            </a:r>
          </a:p>
          <a:p>
            <a:pPr marL="742950" lvl="1" indent="-285750"/>
            <a:r>
              <a:rPr lang="en-US" altLang="en-US" dirty="0"/>
              <a:t>Subjective</a:t>
            </a:r>
          </a:p>
        </p:txBody>
      </p:sp>
      <p:pic>
        <p:nvPicPr>
          <p:cNvPr id="8197" name="Picture 5"/>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a:xfrm>
            <a:off x="4629150" y="2281238"/>
            <a:ext cx="3511550" cy="3414712"/>
          </a:xfr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dirty="0"/>
              <a:t>Boundary Methods</a:t>
            </a:r>
          </a:p>
        </p:txBody>
      </p:sp>
      <p:sp>
        <p:nvSpPr>
          <p:cNvPr id="9219" name="Rectangle 3"/>
          <p:cNvSpPr>
            <a:spLocks noGrp="1" noChangeArrowheads="1"/>
          </p:cNvSpPr>
          <p:nvPr>
            <p:ph type="body" idx="1"/>
          </p:nvPr>
        </p:nvSpPr>
        <p:spPr/>
        <p:txBody>
          <a:bodyPr/>
          <a:lstStyle/>
          <a:p>
            <a:pPr marL="342900" indent="-342900"/>
            <a:r>
              <a:rPr lang="en-US" altLang="en-US" dirty="0"/>
              <a:t>Extreme points are assumed to be outliers</a:t>
            </a:r>
          </a:p>
          <a:p>
            <a:pPr marL="342900" indent="-342900"/>
            <a:r>
              <a:rPr lang="en-US" altLang="en-US" dirty="0"/>
              <a:t>Use convex hull method/alpha shapes to detect extreme values</a:t>
            </a:r>
          </a:p>
          <a:p>
            <a:pPr marL="342900" indent="-342900"/>
            <a:endParaRPr lang="en-US" altLang="en-US" dirty="0"/>
          </a:p>
          <a:p>
            <a:pPr marL="342900" indent="-342900"/>
            <a:endParaRPr lang="en-US" altLang="en-US" dirty="0"/>
          </a:p>
          <a:p>
            <a:pPr marL="342900" indent="-342900"/>
            <a:endParaRPr lang="en-US" altLang="en-US" dirty="0"/>
          </a:p>
          <a:p>
            <a:pPr marL="342900" indent="-342900"/>
            <a:endParaRPr lang="en-US" altLang="en-US" dirty="0"/>
          </a:p>
          <a:p>
            <a:pPr marL="342900" indent="-342900"/>
            <a:endParaRPr lang="en-US" altLang="en-US" dirty="0"/>
          </a:p>
          <a:p>
            <a:pPr marL="342900" indent="-342900"/>
            <a:endParaRPr lang="en-US" altLang="en-US" dirty="0"/>
          </a:p>
          <a:p>
            <a:pPr marL="342900" indent="-342900"/>
            <a:r>
              <a:rPr lang="en-US" altLang="en-US" dirty="0">
                <a:hlinkClick r:id="rId2" tooltip="http://cgm.cs.mcgill.ca/~godfried/teaching/projects97/belair/alpha.html"/>
              </a:rPr>
              <a:t>http://cgm.cs.mcgill.ca/~godfried/teaching/projects97/belair/alpha.html</a:t>
            </a:r>
            <a:endParaRPr lang="en-US" altLang="en-US" dirty="0"/>
          </a:p>
          <a:p>
            <a:pPr marL="0" indent="0">
              <a:buNone/>
            </a:pPr>
            <a:endParaRPr lang="en-US" altLang="en-US" dirty="0"/>
          </a:p>
        </p:txBody>
      </p:sp>
      <p:pic>
        <p:nvPicPr>
          <p:cNvPr id="9220" name="Picture 4"/>
          <p:cNvPicPr>
            <a:picLocks noGrp="1" noChangeAspect="1" noChangeArrowheads="1"/>
          </p:cNvPicPr>
          <p:nvPr>
            <p:ph idx="4294967295"/>
          </p:nvPr>
        </p:nvPicPr>
        <p:blipFill>
          <a:blip r:embed="rId3">
            <a:extLst>
              <a:ext uri="{28A0092B-C50C-407E-A947-70E740481C1C}">
                <a14:useLocalDpi xmlns:a14="http://schemas.microsoft.com/office/drawing/2010/main" val="0"/>
              </a:ext>
            </a:extLst>
          </a:blip>
          <a:srcRect/>
          <a:stretch>
            <a:fillRect/>
          </a:stretch>
        </p:blipFill>
        <p:spPr>
          <a:xfrm>
            <a:off x="1524000" y="2895600"/>
            <a:ext cx="5718175" cy="2560439"/>
          </a:xfr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14300" y="152400"/>
            <a:ext cx="8877300" cy="533400"/>
          </a:xfrm>
        </p:spPr>
        <p:txBody>
          <a:bodyPr/>
          <a:lstStyle/>
          <a:p>
            <a:r>
              <a:rPr lang="en-US" altLang="en-US" dirty="0"/>
              <a:t>Box-Plot Approach for Outlier Detection  </a:t>
            </a:r>
          </a:p>
        </p:txBody>
      </p:sp>
      <p:sp>
        <p:nvSpPr>
          <p:cNvPr id="9219" name="Rectangle 3"/>
          <p:cNvSpPr>
            <a:spLocks noGrp="1" noChangeArrowheads="1"/>
          </p:cNvSpPr>
          <p:nvPr>
            <p:ph type="body" idx="1"/>
          </p:nvPr>
        </p:nvSpPr>
        <p:spPr>
          <a:xfrm>
            <a:off x="0" y="3581400"/>
            <a:ext cx="9143999" cy="2743200"/>
          </a:xfrm>
        </p:spPr>
        <p:txBody>
          <a:bodyPr/>
          <a:lstStyle/>
          <a:p>
            <a:pPr marL="342900" indent="-342900"/>
            <a:r>
              <a:rPr lang="en-US" altLang="en-US" sz="2500" dirty="0"/>
              <a:t>Mixture of a graphical and a statistical approach</a:t>
            </a:r>
          </a:p>
          <a:p>
            <a:pPr marL="342900" indent="-342900"/>
            <a:r>
              <a:rPr lang="en-US" altLang="en-US" sz="2500" dirty="0"/>
              <a:t>Observations that are more than </a:t>
            </a:r>
            <a:r>
              <a:rPr lang="en-US" altLang="en-US" sz="2500" dirty="0">
                <a:sym typeface="Symbol"/>
              </a:rPr>
              <a:t></a:t>
            </a:r>
            <a:r>
              <a:rPr lang="en-US" altLang="en-US" sz="2500" dirty="0">
                <a:latin typeface="Symbol" panose="05050102010706020507" pitchFamily="18" charset="2"/>
                <a:sym typeface="Symbol"/>
              </a:rPr>
              <a:t>*</a:t>
            </a:r>
            <a:r>
              <a:rPr lang="en-US" altLang="en-US" sz="2500" dirty="0">
                <a:sym typeface="Symbol"/>
              </a:rPr>
              <a:t>IQR (e.g.  =1.5) above or below the inter-quantile range are outliers.</a:t>
            </a:r>
          </a:p>
          <a:p>
            <a:pPr marL="342900" indent="-342900"/>
            <a:r>
              <a:rPr lang="en-US" altLang="en-US" sz="2500" dirty="0">
                <a:sym typeface="Symbol"/>
              </a:rPr>
              <a:t>Decent approach for 1D/single attribute outlier detection but only find high and low outliers and cannot deal with multi-modal distributions.  </a:t>
            </a:r>
          </a:p>
          <a:p>
            <a:pPr marL="342900" indent="-342900"/>
            <a:r>
              <a:rPr lang="en-US" altLang="en-US" sz="2500" i="1" dirty="0">
                <a:sym typeface="Symbol"/>
              </a:rPr>
              <a:t>Sad news</a:t>
            </a:r>
            <a:r>
              <a:rPr lang="en-US" altLang="en-US" sz="2500" dirty="0">
                <a:sym typeface="Symbol"/>
              </a:rPr>
              <a:t>: Cannot be used for multi-variate data! </a:t>
            </a:r>
            <a:endParaRPr lang="en-US" altLang="en-US" sz="2500" dirty="0"/>
          </a:p>
          <a:p>
            <a:pPr marL="342900" indent="-342900"/>
            <a:endParaRPr lang="en-US" altLang="en-US" dirty="0"/>
          </a:p>
          <a:p>
            <a:pPr marL="342900" indent="-342900"/>
            <a:endParaRPr lang="en-US" altLang="en-US" dirty="0"/>
          </a:p>
          <a:p>
            <a:pPr marL="342900" indent="-342900"/>
            <a:endParaRPr lang="en-US" altLang="en-US" dirty="0"/>
          </a:p>
          <a:p>
            <a:pPr marL="342900" indent="-342900"/>
            <a:endParaRPr lang="en-US" altLang="en-US" dirty="0"/>
          </a:p>
          <a:p>
            <a:pPr marL="342900" indent="-342900"/>
            <a:endParaRPr lang="en-US" altLang="en-US" dirty="0"/>
          </a:p>
          <a:p>
            <a:pPr marL="0" indent="0">
              <a:buNone/>
            </a:pPr>
            <a:endParaRPr lang="en-US" altLang="en-US" dirty="0"/>
          </a:p>
        </p:txBody>
      </p:sp>
      <p:pic>
        <p:nvPicPr>
          <p:cNvPr id="7" name="Picture 6"/>
          <p:cNvPicPr/>
          <p:nvPr/>
        </p:nvPicPr>
        <p:blipFill>
          <a:blip r:embed="rId2"/>
          <a:stretch>
            <a:fillRect/>
          </a:stretch>
        </p:blipFill>
        <p:spPr>
          <a:xfrm>
            <a:off x="3352800" y="1143000"/>
            <a:ext cx="2667000" cy="2561590"/>
          </a:xfrm>
          <a:prstGeom prst="rect">
            <a:avLst/>
          </a:prstGeom>
        </p:spPr>
      </p:pic>
      <p:sp>
        <p:nvSpPr>
          <p:cNvPr id="2" name="TextBox 1"/>
          <p:cNvSpPr txBox="1"/>
          <p:nvPr/>
        </p:nvSpPr>
        <p:spPr>
          <a:xfrm>
            <a:off x="4800600" y="2055911"/>
            <a:ext cx="822661" cy="307777"/>
          </a:xfrm>
          <a:prstGeom prst="rect">
            <a:avLst/>
          </a:prstGeom>
          <a:noFill/>
        </p:spPr>
        <p:txBody>
          <a:bodyPr wrap="none" rtlCol="0">
            <a:spAutoFit/>
          </a:bodyPr>
          <a:lstStyle/>
          <a:p>
            <a:r>
              <a:rPr lang="en-US" dirty="0"/>
              <a:t>1.5*IQR</a:t>
            </a:r>
          </a:p>
        </p:txBody>
      </p:sp>
      <p:cxnSp>
        <p:nvCxnSpPr>
          <p:cNvPr id="4" name="Straight Arrow Connector 3"/>
          <p:cNvCxnSpPr/>
          <p:nvPr/>
        </p:nvCxnSpPr>
        <p:spPr bwMode="auto">
          <a:xfrm flipH="1" flipV="1">
            <a:off x="4876800" y="1560611"/>
            <a:ext cx="1790700" cy="153889"/>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1" name="TextBox 10"/>
          <p:cNvSpPr txBox="1"/>
          <p:nvPr/>
        </p:nvSpPr>
        <p:spPr>
          <a:xfrm>
            <a:off x="6448425" y="1560611"/>
            <a:ext cx="731290" cy="307777"/>
          </a:xfrm>
          <a:prstGeom prst="rect">
            <a:avLst/>
          </a:prstGeom>
          <a:noFill/>
        </p:spPr>
        <p:txBody>
          <a:bodyPr wrap="none" rtlCol="0">
            <a:spAutoFit/>
          </a:bodyPr>
          <a:lstStyle/>
          <a:p>
            <a:r>
              <a:rPr lang="en-US" dirty="0"/>
              <a:t>outlier</a:t>
            </a:r>
          </a:p>
        </p:txBody>
      </p:sp>
      <p:sp>
        <p:nvSpPr>
          <p:cNvPr id="13" name="TextBox 12"/>
          <p:cNvSpPr txBox="1"/>
          <p:nvPr/>
        </p:nvSpPr>
        <p:spPr>
          <a:xfrm>
            <a:off x="5119597" y="2667000"/>
            <a:ext cx="503664" cy="307777"/>
          </a:xfrm>
          <a:prstGeom prst="rect">
            <a:avLst/>
          </a:prstGeom>
          <a:noFill/>
        </p:spPr>
        <p:txBody>
          <a:bodyPr wrap="none" rtlCol="0">
            <a:spAutoFit/>
          </a:bodyPr>
          <a:lstStyle/>
          <a:p>
            <a:r>
              <a:rPr lang="en-US" dirty="0"/>
              <a:t>IQR</a:t>
            </a:r>
          </a:p>
        </p:txBody>
      </p:sp>
    </p:spTree>
    <p:extLst>
      <p:ext uri="{BB962C8B-B14F-4D97-AF65-F5344CB8AC3E}">
        <p14:creationId xmlns:p14="http://schemas.microsoft.com/office/powerpoint/2010/main" val="1983809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Outlier Detection Example1</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1295400"/>
            <a:ext cx="6829425" cy="6099236"/>
          </a:xfrm>
          <a:prstGeom prst="rect">
            <a:avLst/>
          </a:prstGeom>
        </p:spPr>
      </p:pic>
    </p:spTree>
    <p:extLst>
      <p:ext uri="{BB962C8B-B14F-4D97-AF65-F5344CB8AC3E}">
        <p14:creationId xmlns:p14="http://schemas.microsoft.com/office/powerpoint/2010/main" val="1138374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52400" y="152400"/>
            <a:ext cx="8763000" cy="533400"/>
          </a:xfrm>
        </p:spPr>
        <p:txBody>
          <a:bodyPr/>
          <a:lstStyle/>
          <a:p>
            <a:pPr algn="ctr"/>
            <a:r>
              <a:rPr lang="en-US" altLang="en-US" dirty="0"/>
              <a:t>2. Model-based Statistical Approaches</a:t>
            </a:r>
          </a:p>
        </p:txBody>
      </p:sp>
      <p:sp>
        <p:nvSpPr>
          <p:cNvPr id="10243" name="Rectangle 3"/>
          <p:cNvSpPr>
            <a:spLocks noGrp="1" noChangeArrowheads="1"/>
          </p:cNvSpPr>
          <p:nvPr>
            <p:ph type="body" idx="1"/>
          </p:nvPr>
        </p:nvSpPr>
        <p:spPr>
          <a:xfrm>
            <a:off x="76200" y="990600"/>
            <a:ext cx="8915400" cy="5334000"/>
          </a:xfrm>
        </p:spPr>
        <p:txBody>
          <a:bodyPr/>
          <a:lstStyle/>
          <a:p>
            <a:pPr marL="342900" indent="-342900">
              <a:lnSpc>
                <a:spcPct val="90000"/>
              </a:lnSpc>
            </a:pPr>
            <a:r>
              <a:rPr lang="en-US" altLang="en-US" sz="2400" dirty="0"/>
              <a:t>Fit a parametric model M to the data, capturing the distribution of the data (e.g., normal distribution) </a:t>
            </a:r>
          </a:p>
          <a:p>
            <a:pPr marL="342900" indent="-342900">
              <a:lnSpc>
                <a:spcPct val="90000"/>
              </a:lnSpc>
            </a:pPr>
            <a:r>
              <a:rPr lang="en-US" altLang="en-US" sz="2400" dirty="0"/>
              <a:t>Apply a statistical test that depends on </a:t>
            </a:r>
          </a:p>
          <a:p>
            <a:pPr marL="742950" lvl="1" indent="-285750">
              <a:lnSpc>
                <a:spcPct val="90000"/>
              </a:lnSpc>
            </a:pPr>
            <a:r>
              <a:rPr lang="en-US" altLang="en-US" dirty="0"/>
              <a:t>Data distribution</a:t>
            </a:r>
          </a:p>
          <a:p>
            <a:pPr marL="742950" lvl="1" indent="-285750">
              <a:lnSpc>
                <a:spcPct val="90000"/>
              </a:lnSpc>
            </a:pPr>
            <a:r>
              <a:rPr lang="en-US" altLang="en-US" dirty="0"/>
              <a:t>Parameter of distribution (e.g., mean, variance)</a:t>
            </a:r>
          </a:p>
          <a:p>
            <a:pPr marL="742950" lvl="1" indent="-285750">
              <a:lnSpc>
                <a:spcPct val="90000"/>
              </a:lnSpc>
            </a:pPr>
            <a:r>
              <a:rPr lang="en-US" altLang="en-US" dirty="0"/>
              <a:t>Number of expected outliers (confidence limit)</a:t>
            </a:r>
          </a:p>
          <a:p>
            <a:pPr marL="234950" indent="-285750">
              <a:lnSpc>
                <a:spcPct val="90000"/>
              </a:lnSpc>
            </a:pPr>
            <a:r>
              <a:rPr lang="en-US" altLang="en-US" sz="2400" dirty="0"/>
              <a:t>Alternatively, rank points by their likelihood with respect to M</a:t>
            </a:r>
          </a:p>
        </p:txBody>
      </p:sp>
      <p:pic>
        <p:nvPicPr>
          <p:cNvPr id="10244" name="Picture 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7925" y="4419600"/>
            <a:ext cx="37338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bwMode="auto">
          <a:xfrm>
            <a:off x="6324600" y="1828800"/>
            <a:ext cx="990600" cy="6858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a:ln>
                <a:noFill/>
              </a:ln>
              <a:solidFill>
                <a:schemeClr val="tx1"/>
              </a:solidFill>
              <a:effectLst/>
              <a:latin typeface="Arial" pitchFamily="34" charset="0"/>
            </a:endParaRPr>
          </a:p>
        </p:txBody>
      </p:sp>
      <p:sp>
        <p:nvSpPr>
          <p:cNvPr id="3" name="TextBox 2"/>
          <p:cNvSpPr txBox="1"/>
          <p:nvPr/>
        </p:nvSpPr>
        <p:spPr>
          <a:xfrm>
            <a:off x="6533603" y="1522511"/>
            <a:ext cx="572593" cy="307777"/>
          </a:xfrm>
          <a:prstGeom prst="rect">
            <a:avLst/>
          </a:prstGeom>
          <a:noFill/>
        </p:spPr>
        <p:txBody>
          <a:bodyPr wrap="none" rtlCol="0">
            <a:spAutoFit/>
          </a:bodyPr>
          <a:lstStyle/>
          <a:p>
            <a:r>
              <a:rPr lang="en-US" dirty="0"/>
              <a:t>Data</a:t>
            </a:r>
          </a:p>
        </p:txBody>
      </p:sp>
      <p:sp>
        <p:nvSpPr>
          <p:cNvPr id="4" name="Rectangle 3"/>
          <p:cNvSpPr/>
          <p:nvPr/>
        </p:nvSpPr>
        <p:spPr bwMode="auto">
          <a:xfrm>
            <a:off x="8077200" y="2038350"/>
            <a:ext cx="838200" cy="2667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a:ln>
                <a:noFill/>
              </a:ln>
              <a:solidFill>
                <a:schemeClr val="tx1"/>
              </a:solidFill>
              <a:effectLst/>
              <a:latin typeface="Arial" pitchFamily="34" charset="0"/>
            </a:endParaRPr>
          </a:p>
        </p:txBody>
      </p:sp>
      <p:sp>
        <p:nvSpPr>
          <p:cNvPr id="5" name="TextBox 4"/>
          <p:cNvSpPr txBox="1"/>
          <p:nvPr/>
        </p:nvSpPr>
        <p:spPr>
          <a:xfrm>
            <a:off x="7696200" y="1792188"/>
            <a:ext cx="1544012" cy="292388"/>
          </a:xfrm>
          <a:prstGeom prst="rect">
            <a:avLst/>
          </a:prstGeom>
          <a:noFill/>
        </p:spPr>
        <p:txBody>
          <a:bodyPr wrap="none" rtlCol="0">
            <a:spAutoFit/>
          </a:bodyPr>
          <a:lstStyle/>
          <a:p>
            <a:r>
              <a:rPr lang="en-US" sz="1300" dirty="0"/>
              <a:t>Density Function</a:t>
            </a:r>
          </a:p>
        </p:txBody>
      </p:sp>
      <p:cxnSp>
        <p:nvCxnSpPr>
          <p:cNvPr id="7" name="Straight Arrow Connector 6"/>
          <p:cNvCxnSpPr>
            <a:endCxn id="4" idx="1"/>
          </p:cNvCxnSpPr>
          <p:nvPr/>
        </p:nvCxnSpPr>
        <p:spPr bwMode="auto">
          <a:xfrm>
            <a:off x="7315200" y="2171700"/>
            <a:ext cx="762000"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Tree>
  </p:cSld>
  <p:clrMapOvr>
    <a:masterClrMapping/>
  </p:clrMapOvr>
  <p:transition>
    <p:strips dir="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title"/>
          </p:nvPr>
        </p:nvSpPr>
        <p:spPr/>
        <p:txBody>
          <a:bodyPr/>
          <a:lstStyle/>
          <a:p>
            <a:r>
              <a:rPr lang="en-US" altLang="en-US"/>
              <a:t>Model-Based Anomaly Detection</a:t>
            </a:r>
          </a:p>
        </p:txBody>
      </p:sp>
      <p:sp>
        <p:nvSpPr>
          <p:cNvPr id="13315" name="Rectangle 4"/>
          <p:cNvSpPr>
            <a:spLocks noGrp="1" noChangeArrowheads="1"/>
          </p:cNvSpPr>
          <p:nvPr>
            <p:ph type="body" idx="1"/>
          </p:nvPr>
        </p:nvSpPr>
        <p:spPr>
          <a:xfrm>
            <a:off x="0" y="1066800"/>
            <a:ext cx="9144000" cy="5181600"/>
          </a:xfrm>
        </p:spPr>
        <p:txBody>
          <a:bodyPr/>
          <a:lstStyle/>
          <a:p>
            <a:pPr marL="342900" indent="-342900"/>
            <a:r>
              <a:rPr lang="en-US" altLang="en-US" sz="2200" dirty="0">
                <a:latin typeface="+mj-lt"/>
              </a:rPr>
              <a:t>Build a model for the data and see</a:t>
            </a:r>
          </a:p>
          <a:p>
            <a:pPr marL="742950" lvl="1" indent="-285750"/>
            <a:r>
              <a:rPr lang="en-US" altLang="en-US" sz="2200" dirty="0">
                <a:latin typeface="+mj-lt"/>
              </a:rPr>
              <a:t>Unsupervised </a:t>
            </a:r>
          </a:p>
          <a:p>
            <a:pPr marL="1143000" lvl="2" indent="-228600"/>
            <a:r>
              <a:rPr lang="en-US" altLang="en-US" sz="2200" dirty="0">
                <a:latin typeface="+mj-lt"/>
              </a:rPr>
              <a:t>Anomalies are those points that don’t fit well</a:t>
            </a:r>
          </a:p>
          <a:p>
            <a:pPr marL="1143000" lvl="2" indent="-228600"/>
            <a:r>
              <a:rPr lang="en-US" altLang="en-US" sz="2200" dirty="0">
                <a:latin typeface="+mj-lt"/>
              </a:rPr>
              <a:t>Anomalies are those points that distort the model </a:t>
            </a:r>
          </a:p>
          <a:p>
            <a:pPr marL="742950" lvl="1" indent="-285750"/>
            <a:r>
              <a:rPr lang="en-US" altLang="en-US" sz="2200" dirty="0">
                <a:latin typeface="+mj-lt"/>
              </a:rPr>
              <a:t>Supervised</a:t>
            </a:r>
          </a:p>
          <a:p>
            <a:pPr marL="1143000" lvl="2" indent="-228600"/>
            <a:r>
              <a:rPr lang="en-US" altLang="en-US" sz="2200" dirty="0">
                <a:latin typeface="+mj-lt"/>
              </a:rPr>
              <a:t>Anomalies are regarded as a rare class</a:t>
            </a:r>
          </a:p>
          <a:p>
            <a:pPr marL="1143000" lvl="2" indent="-228600"/>
            <a:r>
              <a:rPr lang="en-US" altLang="en-US" sz="2200" dirty="0">
                <a:latin typeface="+mj-lt"/>
              </a:rPr>
              <a:t>Need to have training data</a:t>
            </a:r>
          </a:p>
        </p:txBody>
      </p:sp>
    </p:spTree>
    <p:extLst>
      <p:ext uri="{BB962C8B-B14F-4D97-AF65-F5344CB8AC3E}">
        <p14:creationId xmlns:p14="http://schemas.microsoft.com/office/powerpoint/2010/main" val="4448544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lgn="ctr"/>
            <a:r>
              <a:rPr lang="en-US" altLang="en-US" dirty="0"/>
              <a:t>Normal Distribution</a:t>
            </a:r>
          </a:p>
        </p:txBody>
      </p:sp>
      <p:pic>
        <p:nvPicPr>
          <p:cNvPr id="18435" name="Picture 5"/>
          <p:cNvPicPr>
            <a:picLocks noChangeAspect="1" noChangeArrowheads="1"/>
          </p:cNvPicPr>
          <p:nvPr/>
        </p:nvPicPr>
        <p:blipFill>
          <a:blip r:embed="rId2">
            <a:extLst>
              <a:ext uri="{28A0092B-C50C-407E-A947-70E740481C1C}">
                <a14:useLocalDpi xmlns:a14="http://schemas.microsoft.com/office/drawing/2010/main" val="0"/>
              </a:ext>
            </a:extLst>
          </a:blip>
          <a:srcRect r="3210"/>
          <a:stretch>
            <a:fillRect/>
          </a:stretch>
        </p:blipFill>
        <p:spPr bwMode="auto">
          <a:xfrm>
            <a:off x="762000" y="990600"/>
            <a:ext cx="373380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Text Box 7"/>
          <p:cNvSpPr txBox="1">
            <a:spLocks noChangeArrowheads="1"/>
          </p:cNvSpPr>
          <p:nvPr/>
        </p:nvSpPr>
        <p:spPr bwMode="auto">
          <a:xfrm>
            <a:off x="6477000" y="1676400"/>
            <a:ext cx="2362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1400" b="1">
                <a:solidFill>
                  <a:schemeClr val="tx1"/>
                </a:solidFill>
                <a:latin typeface="Arial" pitchFamily="34" charset="0"/>
              </a:defRPr>
            </a:lvl1pPr>
            <a:lvl2pPr marL="742950" indent="-285750">
              <a:defRPr sz="1400" b="1">
                <a:solidFill>
                  <a:schemeClr val="tx1"/>
                </a:solidFill>
                <a:latin typeface="Arial" pitchFamily="34" charset="0"/>
              </a:defRPr>
            </a:lvl2pPr>
            <a:lvl3pPr marL="1143000" indent="-228600">
              <a:defRPr sz="1400" b="1">
                <a:solidFill>
                  <a:schemeClr val="tx1"/>
                </a:solidFill>
                <a:latin typeface="Arial" pitchFamily="34" charset="0"/>
              </a:defRPr>
            </a:lvl3pPr>
            <a:lvl4pPr marL="1600200" indent="-228600">
              <a:defRPr sz="1400" b="1">
                <a:solidFill>
                  <a:schemeClr val="tx1"/>
                </a:solidFill>
                <a:latin typeface="Arial" pitchFamily="34" charset="0"/>
              </a:defRPr>
            </a:lvl4pPr>
            <a:lvl5pPr marL="2057400" indent="-228600">
              <a:defRPr sz="1400" b="1">
                <a:solidFill>
                  <a:schemeClr val="tx1"/>
                </a:solidFill>
                <a:latin typeface="Arial" pitchFamily="34" charset="0"/>
              </a:defRPr>
            </a:lvl5pPr>
            <a:lvl6pPr marL="2514600" indent="-228600" eaLnBrk="0" fontAlgn="base" hangingPunct="0">
              <a:spcBef>
                <a:spcPct val="0"/>
              </a:spcBef>
              <a:spcAft>
                <a:spcPct val="0"/>
              </a:spcAft>
              <a:defRPr sz="1400" b="1">
                <a:solidFill>
                  <a:schemeClr val="tx1"/>
                </a:solidFill>
                <a:latin typeface="Arial" pitchFamily="34" charset="0"/>
              </a:defRPr>
            </a:lvl6pPr>
            <a:lvl7pPr marL="2971800" indent="-228600" eaLnBrk="0" fontAlgn="base" hangingPunct="0">
              <a:spcBef>
                <a:spcPct val="0"/>
              </a:spcBef>
              <a:spcAft>
                <a:spcPct val="0"/>
              </a:spcAft>
              <a:defRPr sz="1400" b="1">
                <a:solidFill>
                  <a:schemeClr val="tx1"/>
                </a:solidFill>
                <a:latin typeface="Arial" pitchFamily="34" charset="0"/>
              </a:defRPr>
            </a:lvl7pPr>
            <a:lvl8pPr marL="3429000" indent="-228600" eaLnBrk="0" fontAlgn="base" hangingPunct="0">
              <a:spcBef>
                <a:spcPct val="0"/>
              </a:spcBef>
              <a:spcAft>
                <a:spcPct val="0"/>
              </a:spcAft>
              <a:defRPr sz="1400" b="1">
                <a:solidFill>
                  <a:schemeClr val="tx1"/>
                </a:solidFill>
                <a:latin typeface="Arial" pitchFamily="34" charset="0"/>
              </a:defRPr>
            </a:lvl8pPr>
            <a:lvl9pPr marL="3886200" indent="-228600" eaLnBrk="0" fontAlgn="base" hangingPunct="0">
              <a:spcBef>
                <a:spcPct val="0"/>
              </a:spcBef>
              <a:spcAft>
                <a:spcPct val="0"/>
              </a:spcAft>
              <a:defRPr sz="1400" b="1">
                <a:solidFill>
                  <a:schemeClr val="tx1"/>
                </a:solidFill>
                <a:latin typeface="Arial" pitchFamily="34" charset="0"/>
              </a:defRPr>
            </a:lvl9pPr>
          </a:lstStyle>
          <a:p>
            <a:pPr>
              <a:spcBef>
                <a:spcPct val="50000"/>
              </a:spcBef>
            </a:pPr>
            <a:r>
              <a:rPr lang="en-US" altLang="en-US" sz="2000"/>
              <a:t>One-dimensional Gaussian</a:t>
            </a:r>
          </a:p>
        </p:txBody>
      </p:sp>
      <p:sp>
        <p:nvSpPr>
          <p:cNvPr id="18437" name="Text Box 8"/>
          <p:cNvSpPr txBox="1">
            <a:spLocks noChangeArrowheads="1"/>
          </p:cNvSpPr>
          <p:nvPr/>
        </p:nvSpPr>
        <p:spPr bwMode="auto">
          <a:xfrm>
            <a:off x="6477000" y="4191000"/>
            <a:ext cx="2438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1400" b="1">
                <a:solidFill>
                  <a:schemeClr val="tx1"/>
                </a:solidFill>
                <a:latin typeface="Arial" pitchFamily="34" charset="0"/>
              </a:defRPr>
            </a:lvl1pPr>
            <a:lvl2pPr marL="742950" indent="-285750">
              <a:defRPr sz="1400" b="1">
                <a:solidFill>
                  <a:schemeClr val="tx1"/>
                </a:solidFill>
                <a:latin typeface="Arial" pitchFamily="34" charset="0"/>
              </a:defRPr>
            </a:lvl2pPr>
            <a:lvl3pPr marL="1143000" indent="-228600">
              <a:defRPr sz="1400" b="1">
                <a:solidFill>
                  <a:schemeClr val="tx1"/>
                </a:solidFill>
                <a:latin typeface="Arial" pitchFamily="34" charset="0"/>
              </a:defRPr>
            </a:lvl3pPr>
            <a:lvl4pPr marL="1600200" indent="-228600">
              <a:defRPr sz="1400" b="1">
                <a:solidFill>
                  <a:schemeClr val="tx1"/>
                </a:solidFill>
                <a:latin typeface="Arial" pitchFamily="34" charset="0"/>
              </a:defRPr>
            </a:lvl4pPr>
            <a:lvl5pPr marL="2057400" indent="-228600">
              <a:defRPr sz="1400" b="1">
                <a:solidFill>
                  <a:schemeClr val="tx1"/>
                </a:solidFill>
                <a:latin typeface="Arial" pitchFamily="34" charset="0"/>
              </a:defRPr>
            </a:lvl5pPr>
            <a:lvl6pPr marL="2514600" indent="-228600" eaLnBrk="0" fontAlgn="base" hangingPunct="0">
              <a:spcBef>
                <a:spcPct val="0"/>
              </a:spcBef>
              <a:spcAft>
                <a:spcPct val="0"/>
              </a:spcAft>
              <a:defRPr sz="1400" b="1">
                <a:solidFill>
                  <a:schemeClr val="tx1"/>
                </a:solidFill>
                <a:latin typeface="Arial" pitchFamily="34" charset="0"/>
              </a:defRPr>
            </a:lvl6pPr>
            <a:lvl7pPr marL="2971800" indent="-228600" eaLnBrk="0" fontAlgn="base" hangingPunct="0">
              <a:spcBef>
                <a:spcPct val="0"/>
              </a:spcBef>
              <a:spcAft>
                <a:spcPct val="0"/>
              </a:spcAft>
              <a:defRPr sz="1400" b="1">
                <a:solidFill>
                  <a:schemeClr val="tx1"/>
                </a:solidFill>
                <a:latin typeface="Arial" pitchFamily="34" charset="0"/>
              </a:defRPr>
            </a:lvl7pPr>
            <a:lvl8pPr marL="3429000" indent="-228600" eaLnBrk="0" fontAlgn="base" hangingPunct="0">
              <a:spcBef>
                <a:spcPct val="0"/>
              </a:spcBef>
              <a:spcAft>
                <a:spcPct val="0"/>
              </a:spcAft>
              <a:defRPr sz="1400" b="1">
                <a:solidFill>
                  <a:schemeClr val="tx1"/>
                </a:solidFill>
                <a:latin typeface="Arial" pitchFamily="34" charset="0"/>
              </a:defRPr>
            </a:lvl8pPr>
            <a:lvl9pPr marL="3886200" indent="-228600" eaLnBrk="0" fontAlgn="base" hangingPunct="0">
              <a:spcBef>
                <a:spcPct val="0"/>
              </a:spcBef>
              <a:spcAft>
                <a:spcPct val="0"/>
              </a:spcAft>
              <a:defRPr sz="1400" b="1">
                <a:solidFill>
                  <a:schemeClr val="tx1"/>
                </a:solidFill>
                <a:latin typeface="Arial" pitchFamily="34" charset="0"/>
              </a:defRPr>
            </a:lvl9pPr>
          </a:lstStyle>
          <a:p>
            <a:pPr>
              <a:spcBef>
                <a:spcPct val="50000"/>
              </a:spcBef>
            </a:pPr>
            <a:r>
              <a:rPr lang="en-US" altLang="en-US" sz="2000"/>
              <a:t>Two-dimensional Gaussian</a:t>
            </a:r>
          </a:p>
        </p:txBody>
      </p:sp>
      <p:pic>
        <p:nvPicPr>
          <p:cNvPr id="18438"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3124200"/>
            <a:ext cx="5832475" cy="342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746197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dirty="0"/>
              <a:t>0. Anomaly/Outlier Detection</a:t>
            </a:r>
          </a:p>
        </p:txBody>
      </p:sp>
      <p:sp>
        <p:nvSpPr>
          <p:cNvPr id="4099" name="Rectangle 3"/>
          <p:cNvSpPr>
            <a:spLocks noGrp="1" noChangeArrowheads="1"/>
          </p:cNvSpPr>
          <p:nvPr>
            <p:ph type="body" idx="1"/>
          </p:nvPr>
        </p:nvSpPr>
        <p:spPr>
          <a:xfrm>
            <a:off x="304800" y="1143000"/>
            <a:ext cx="8686800" cy="5181600"/>
          </a:xfrm>
        </p:spPr>
        <p:txBody>
          <a:bodyPr/>
          <a:lstStyle/>
          <a:p>
            <a:pPr marL="342900" indent="-342900"/>
            <a:r>
              <a:rPr lang="en-US" altLang="en-US" sz="2400" dirty="0"/>
              <a:t>What are anomalies/outliers?</a:t>
            </a:r>
          </a:p>
          <a:p>
            <a:pPr marL="742950" lvl="1" indent="-285750"/>
            <a:r>
              <a:rPr lang="en-US" altLang="en-US" sz="2000" dirty="0"/>
              <a:t>The set of data points that are considerably different than the remainder of the data</a:t>
            </a:r>
          </a:p>
          <a:p>
            <a:pPr marL="342900" indent="-342900"/>
            <a:r>
              <a:rPr lang="en-US" altLang="en-US" sz="2400" dirty="0"/>
              <a:t>Variants of Anomaly/Outlier Detection Problems</a:t>
            </a:r>
          </a:p>
          <a:p>
            <a:pPr marL="742950" lvl="1" indent="-285750"/>
            <a:r>
              <a:rPr lang="en-US" altLang="en-US" sz="2000" dirty="0"/>
              <a:t>Given a database D, find all the data points </a:t>
            </a:r>
            <a:r>
              <a:rPr lang="en-US" altLang="en-US" sz="2000" b="1" dirty="0"/>
              <a:t>x</a:t>
            </a:r>
            <a:r>
              <a:rPr lang="en-US" altLang="en-US" sz="2000" dirty="0"/>
              <a:t> </a:t>
            </a:r>
            <a:r>
              <a:rPr lang="en-US" altLang="en-US" sz="2000" dirty="0">
                <a:sym typeface="Symbol" pitchFamily="18" charset="2"/>
              </a:rPr>
              <a:t> D </a:t>
            </a:r>
            <a:r>
              <a:rPr lang="en-US" altLang="en-US" sz="2000" dirty="0"/>
              <a:t>with anomaly scores greater than some threshold t</a:t>
            </a:r>
          </a:p>
          <a:p>
            <a:pPr marL="742950" lvl="1" indent="-285750"/>
            <a:r>
              <a:rPr lang="en-US" altLang="en-US" sz="2000" dirty="0"/>
              <a:t>Given a database D, find all the data points </a:t>
            </a:r>
            <a:r>
              <a:rPr lang="en-US" altLang="en-US" sz="2000" b="1" dirty="0"/>
              <a:t>x</a:t>
            </a:r>
            <a:r>
              <a:rPr lang="en-US" altLang="en-US" sz="2000" dirty="0"/>
              <a:t> </a:t>
            </a:r>
            <a:r>
              <a:rPr lang="en-US" altLang="en-US" sz="2000" dirty="0">
                <a:sym typeface="Symbol" pitchFamily="18" charset="2"/>
              </a:rPr>
              <a:t> D </a:t>
            </a:r>
            <a:r>
              <a:rPr lang="en-US" altLang="en-US" sz="2000" dirty="0"/>
              <a:t>having the top-n largest anomaly scores f(</a:t>
            </a:r>
            <a:r>
              <a:rPr lang="en-US" altLang="en-US" sz="2000" b="1" dirty="0"/>
              <a:t>x</a:t>
            </a:r>
            <a:r>
              <a:rPr lang="en-US" altLang="en-US" sz="2000" dirty="0"/>
              <a:t>)</a:t>
            </a:r>
          </a:p>
          <a:p>
            <a:pPr marL="742950" lvl="1" indent="-285750"/>
            <a:r>
              <a:rPr lang="en-US" altLang="en-US" sz="2000" dirty="0"/>
              <a:t>Given a database D, containing mostly normal (but unlabeled) data points, and a test point </a:t>
            </a:r>
            <a:r>
              <a:rPr lang="en-US" altLang="en-US" sz="2000" b="1" dirty="0"/>
              <a:t>x</a:t>
            </a:r>
            <a:r>
              <a:rPr lang="en-US" altLang="en-US" sz="2000" dirty="0"/>
              <a:t>, compute the anomaly score of </a:t>
            </a:r>
            <a:r>
              <a:rPr lang="en-US" altLang="en-US" sz="2000" b="1" dirty="0"/>
              <a:t>x</a:t>
            </a:r>
            <a:r>
              <a:rPr lang="en-US" altLang="en-US" sz="2000" dirty="0"/>
              <a:t> with respect to D</a:t>
            </a:r>
          </a:p>
        </p:txBody>
      </p:sp>
    </p:spTree>
  </p:cSld>
  <p:clrMapOvr>
    <a:masterClrMapping/>
  </p:clrMapOvr>
  <p:transition>
    <p:strips dir="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304800"/>
            <a:ext cx="8280400" cy="533400"/>
          </a:xfrm>
        </p:spPr>
        <p:txBody>
          <a:bodyPr/>
          <a:lstStyle/>
          <a:p>
            <a:pPr algn="ctr"/>
            <a:r>
              <a:rPr lang="en-US" altLang="zh-CN" dirty="0">
                <a:ea typeface="SimSun" pitchFamily="2" charset="-122"/>
              </a:rPr>
              <a:t>Task5-2020-like Dataset</a:t>
            </a: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7478" y="1016000"/>
            <a:ext cx="4650358" cy="46434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295400"/>
            <a:ext cx="4537044" cy="45302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730390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304800"/>
            <a:ext cx="9144000" cy="533400"/>
          </a:xfrm>
        </p:spPr>
        <p:txBody>
          <a:bodyPr/>
          <a:lstStyle/>
          <a:p>
            <a:pPr algn="ctr"/>
            <a:r>
              <a:rPr lang="en-US" altLang="zh-CN" dirty="0">
                <a:ea typeface="SimSun" pitchFamily="2" charset="-122"/>
              </a:rPr>
              <a:t>Density Plot for a Dataset</a:t>
            </a:r>
          </a:p>
        </p:txBody>
      </p:sp>
      <p:pic>
        <p:nvPicPr>
          <p:cNvPr id="2"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114425"/>
            <a:ext cx="9006932" cy="5638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314338" y="1114425"/>
            <a:ext cx="8829661" cy="584775"/>
          </a:xfrm>
          <a:prstGeom prst="rect">
            <a:avLst/>
          </a:prstGeom>
          <a:noFill/>
        </p:spPr>
        <p:txBody>
          <a:bodyPr wrap="none" rtlCol="0">
            <a:spAutoFit/>
          </a:bodyPr>
          <a:lstStyle/>
          <a:p>
            <a:r>
              <a:rPr lang="en-US" sz="1600" dirty="0">
                <a:solidFill>
                  <a:schemeClr val="accent1"/>
                </a:solidFill>
              </a:rPr>
              <a:t>Remark:</a:t>
            </a:r>
            <a:r>
              <a:rPr lang="en-US" sz="1600" dirty="0"/>
              <a:t> Using a model-based approach points on the same density contour line should </a:t>
            </a:r>
          </a:p>
          <a:p>
            <a:r>
              <a:rPr lang="en-US" sz="1600" dirty="0"/>
              <a:t>have the same likelihood to be outliers with respect to the underlying statistical model M.</a:t>
            </a:r>
          </a:p>
        </p:txBody>
      </p:sp>
    </p:spTree>
    <p:extLst>
      <p:ext uri="{BB962C8B-B14F-4D97-AF65-F5344CB8AC3E}">
        <p14:creationId xmlns:p14="http://schemas.microsoft.com/office/powerpoint/2010/main" val="5273436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Another “Better” Density Contour Plot </a:t>
            </a:r>
          </a:p>
        </p:txBody>
      </p:sp>
      <p:sp>
        <p:nvSpPr>
          <p:cNvPr id="3" name="Content Placeholder 2"/>
          <p:cNvSpPr>
            <a:spLocks noGrp="1"/>
          </p:cNvSpPr>
          <p:nvPr>
            <p:ph idx="1"/>
          </p:nvPr>
        </p:nvSpPr>
        <p:spPr/>
        <p:txBody>
          <a:bodyPr/>
          <a:lstStyle/>
          <a:p>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6" y="1041045"/>
            <a:ext cx="8753474" cy="58560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989506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381000"/>
            <a:ext cx="9127836" cy="457200"/>
          </a:xfrm>
        </p:spPr>
        <p:txBody>
          <a:bodyPr/>
          <a:lstStyle/>
          <a:p>
            <a:pPr algn="ctr"/>
            <a:r>
              <a:rPr lang="en-US" altLang="zh-CN" sz="2400" dirty="0">
                <a:ea typeface="SimSun" pitchFamily="2" charset="-122"/>
              </a:rPr>
              <a:t>R-Code Used to Create </a:t>
            </a:r>
            <a:r>
              <a:rPr lang="en-US" altLang="zh-CN" sz="2400">
                <a:ea typeface="SimSun" pitchFamily="2" charset="-122"/>
              </a:rPr>
              <a:t>the </a:t>
            </a:r>
            <a:r>
              <a:rPr lang="en-US" altLang="zh-CN" sz="2400" b="0" i="1">
                <a:ea typeface="SimSun" pitchFamily="2" charset="-122"/>
              </a:rPr>
              <a:t>Complex9_gn16</a:t>
            </a:r>
            <a:r>
              <a:rPr lang="en-US" altLang="zh-CN" sz="2400">
                <a:ea typeface="SimSun" pitchFamily="2" charset="-122"/>
              </a:rPr>
              <a:t> </a:t>
            </a:r>
            <a:r>
              <a:rPr lang="en-US" altLang="zh-CN" sz="2400" dirty="0">
                <a:ea typeface="SimSun" pitchFamily="2" charset="-122"/>
              </a:rPr>
              <a:t>Displays</a:t>
            </a:r>
          </a:p>
        </p:txBody>
      </p:sp>
      <p:sp>
        <p:nvSpPr>
          <p:cNvPr id="2" name="TextBox 1"/>
          <p:cNvSpPr txBox="1"/>
          <p:nvPr/>
        </p:nvSpPr>
        <p:spPr>
          <a:xfrm>
            <a:off x="381000" y="1219200"/>
            <a:ext cx="7924800" cy="4939814"/>
          </a:xfrm>
          <a:prstGeom prst="rect">
            <a:avLst/>
          </a:prstGeom>
          <a:noFill/>
        </p:spPr>
        <p:txBody>
          <a:bodyPr wrap="square" rtlCol="0">
            <a:spAutoFit/>
          </a:bodyPr>
          <a:lstStyle/>
          <a:p>
            <a:r>
              <a:rPr lang="en-US" sz="1500" dirty="0"/>
              <a:t>#Code for Scatter Plots</a:t>
            </a:r>
          </a:p>
          <a:p>
            <a:r>
              <a:rPr lang="en-US" sz="1500" dirty="0" err="1"/>
              <a:t>setwd</a:t>
            </a:r>
            <a:r>
              <a:rPr lang="en-US" sz="1500" dirty="0"/>
              <a:t>("C:/Users/8yetula8\\Desktop")</a:t>
            </a:r>
          </a:p>
          <a:p>
            <a:r>
              <a:rPr lang="en-US" sz="1500" dirty="0"/>
              <a:t>a&lt;-read.csv("complex9_gn16.txt")</a:t>
            </a:r>
          </a:p>
          <a:p>
            <a:r>
              <a:rPr lang="en-US" sz="1500" dirty="0"/>
              <a:t>d&lt;-</a:t>
            </a:r>
            <a:r>
              <a:rPr lang="en-US" sz="1500" dirty="0" err="1"/>
              <a:t>data.frame</a:t>
            </a:r>
            <a:r>
              <a:rPr lang="en-US" sz="1500" dirty="0"/>
              <a:t>(x=a[,1],y=a[,2],class=factor(a[,3]))</a:t>
            </a:r>
          </a:p>
          <a:p>
            <a:r>
              <a:rPr lang="en-US" sz="1500" dirty="0"/>
              <a:t>plot(</a:t>
            </a:r>
            <a:r>
              <a:rPr lang="en-US" sz="1500" dirty="0" err="1"/>
              <a:t>d$x,d$y</a:t>
            </a:r>
            <a:r>
              <a:rPr lang="en-US" sz="1500" dirty="0"/>
              <a:t>)</a:t>
            </a:r>
          </a:p>
          <a:p>
            <a:r>
              <a:rPr lang="en-US" sz="1500" dirty="0"/>
              <a:t>require("lattice")</a:t>
            </a:r>
          </a:p>
          <a:p>
            <a:r>
              <a:rPr lang="en-US" sz="1500" dirty="0"/>
              <a:t>require("ggplot2")</a:t>
            </a:r>
          </a:p>
          <a:p>
            <a:r>
              <a:rPr lang="en-US" sz="1500" dirty="0" err="1"/>
              <a:t>xyplot</a:t>
            </a:r>
            <a:r>
              <a:rPr lang="en-US" sz="1500" dirty="0"/>
              <a:t>(y ~ x | class, d, groups=</a:t>
            </a:r>
            <a:r>
              <a:rPr lang="en-US" sz="1500" dirty="0" err="1"/>
              <a:t>d$class</a:t>
            </a:r>
            <a:r>
              <a:rPr lang="en-US" sz="1500" dirty="0"/>
              <a:t>, </a:t>
            </a:r>
            <a:r>
              <a:rPr lang="en-US" sz="1500" dirty="0" err="1"/>
              <a:t>pch</a:t>
            </a:r>
            <a:r>
              <a:rPr lang="en-US" sz="1500" dirty="0"/>
              <a:t>=20)</a:t>
            </a:r>
          </a:p>
          <a:p>
            <a:r>
              <a:rPr lang="en-US" sz="1500" dirty="0" err="1"/>
              <a:t>ggplot</a:t>
            </a:r>
            <a:r>
              <a:rPr lang="en-US" sz="1500" dirty="0"/>
              <a:t>(d, </a:t>
            </a:r>
            <a:r>
              <a:rPr lang="en-US" sz="1500" dirty="0" err="1"/>
              <a:t>aes</a:t>
            </a:r>
            <a:r>
              <a:rPr lang="en-US" sz="1500" dirty="0"/>
              <a:t>(x=x, y=y, </a:t>
            </a:r>
            <a:r>
              <a:rPr lang="en-US" sz="1500" dirty="0" err="1"/>
              <a:t>colour</a:t>
            </a:r>
            <a:r>
              <a:rPr lang="en-US" sz="1500" dirty="0"/>
              <a:t>=class))+ </a:t>
            </a:r>
            <a:r>
              <a:rPr lang="en-US" sz="1500" dirty="0" err="1"/>
              <a:t>geom_point</a:t>
            </a:r>
            <a:r>
              <a:rPr lang="en-US" sz="1500" dirty="0"/>
              <a:t>()</a:t>
            </a:r>
          </a:p>
          <a:p>
            <a:r>
              <a:rPr lang="en-US" sz="1500" dirty="0" err="1"/>
              <a:t>ggplot</a:t>
            </a:r>
            <a:r>
              <a:rPr lang="en-US" sz="1500" dirty="0"/>
              <a:t>(d, </a:t>
            </a:r>
            <a:r>
              <a:rPr lang="en-US" sz="1500" dirty="0" err="1"/>
              <a:t>aes</a:t>
            </a:r>
            <a:r>
              <a:rPr lang="en-US" sz="1500" dirty="0"/>
              <a:t>(x = x, y = y)) + </a:t>
            </a:r>
            <a:r>
              <a:rPr lang="en-US" sz="1500" dirty="0" err="1"/>
              <a:t>geom_point</a:t>
            </a:r>
            <a:r>
              <a:rPr lang="en-US" sz="1500" dirty="0"/>
              <a:t>() + </a:t>
            </a:r>
            <a:r>
              <a:rPr lang="en-US" sz="1500" dirty="0" err="1"/>
              <a:t>facet_grid</a:t>
            </a:r>
            <a:r>
              <a:rPr lang="en-US" sz="1500" dirty="0"/>
              <a:t>(~class)</a:t>
            </a:r>
          </a:p>
          <a:p>
            <a:r>
              <a:rPr lang="en-US" sz="1500" dirty="0" err="1"/>
              <a:t>ggplot</a:t>
            </a:r>
            <a:r>
              <a:rPr lang="en-US" sz="1500" dirty="0"/>
              <a:t> (d, </a:t>
            </a:r>
            <a:r>
              <a:rPr lang="en-US" sz="1500" dirty="0" err="1"/>
              <a:t>aes</a:t>
            </a:r>
            <a:r>
              <a:rPr lang="en-US" sz="1500" dirty="0"/>
              <a:t> (x = x, y = y, </a:t>
            </a:r>
            <a:r>
              <a:rPr lang="en-US" sz="1500" dirty="0" err="1"/>
              <a:t>colour</a:t>
            </a:r>
            <a:r>
              <a:rPr lang="en-US" sz="1500" dirty="0"/>
              <a:t> = class)) + stat_density2d ()</a:t>
            </a:r>
          </a:p>
          <a:p>
            <a:r>
              <a:rPr lang="en-US" sz="1500" dirty="0"/>
              <a:t>p &lt;- </a:t>
            </a:r>
            <a:r>
              <a:rPr lang="en-US" sz="1500" dirty="0" err="1"/>
              <a:t>ggplot</a:t>
            </a:r>
            <a:r>
              <a:rPr lang="en-US" sz="1500" dirty="0"/>
              <a:t>(d, </a:t>
            </a:r>
            <a:r>
              <a:rPr lang="en-US" sz="1500" dirty="0" err="1"/>
              <a:t>aes</a:t>
            </a:r>
            <a:r>
              <a:rPr lang="en-US" sz="1500" dirty="0"/>
              <a:t>(x = </a:t>
            </a:r>
            <a:r>
              <a:rPr lang="en-US" sz="1500" dirty="0" err="1"/>
              <a:t>x,y</a:t>
            </a:r>
            <a:r>
              <a:rPr lang="en-US" sz="1500" dirty="0"/>
              <a:t> = y))</a:t>
            </a:r>
          </a:p>
          <a:p>
            <a:r>
              <a:rPr lang="en-US" sz="1500" dirty="0" err="1"/>
              <a:t>p+geom_point</a:t>
            </a:r>
            <a:r>
              <a:rPr lang="en-US" sz="1500" dirty="0"/>
              <a:t>()+geom_density2d()</a:t>
            </a:r>
          </a:p>
          <a:p>
            <a:r>
              <a:rPr lang="en-US" sz="1500" dirty="0"/>
              <a:t>#another approach; seems to get more meaningful contours </a:t>
            </a:r>
          </a:p>
          <a:p>
            <a:r>
              <a:rPr lang="en-US" sz="1500" dirty="0"/>
              <a:t>require("MASS")</a:t>
            </a:r>
          </a:p>
          <a:p>
            <a:r>
              <a:rPr lang="en-US" sz="1500" dirty="0"/>
              <a:t>require("</a:t>
            </a:r>
            <a:r>
              <a:rPr lang="en-US" sz="1500" dirty="0" err="1"/>
              <a:t>KernSmooth</a:t>
            </a:r>
            <a:r>
              <a:rPr lang="en-US" sz="1500" dirty="0"/>
              <a:t>")</a:t>
            </a:r>
          </a:p>
          <a:p>
            <a:r>
              <a:rPr lang="en-US" sz="1500" dirty="0"/>
              <a:t>y &lt;- </a:t>
            </a:r>
            <a:r>
              <a:rPr lang="en-US" sz="1500" dirty="0" err="1"/>
              <a:t>cbind</a:t>
            </a:r>
            <a:r>
              <a:rPr lang="en-US" sz="1500" dirty="0"/>
              <a:t>(</a:t>
            </a:r>
            <a:r>
              <a:rPr lang="en-US" sz="1500" dirty="0" err="1"/>
              <a:t>d$x</a:t>
            </a:r>
            <a:r>
              <a:rPr lang="en-US" sz="1500" dirty="0"/>
              <a:t>, </a:t>
            </a:r>
            <a:r>
              <a:rPr lang="en-US" sz="1500" dirty="0" err="1"/>
              <a:t>d$y</a:t>
            </a:r>
            <a:r>
              <a:rPr lang="en-US" sz="1500" dirty="0"/>
              <a:t>)</a:t>
            </a:r>
          </a:p>
          <a:p>
            <a:r>
              <a:rPr lang="en-US" sz="1500" dirty="0"/>
              <a:t>#this </a:t>
            </a:r>
            <a:r>
              <a:rPr lang="en-US" sz="1500" dirty="0" err="1"/>
              <a:t>apporach</a:t>
            </a:r>
            <a:r>
              <a:rPr lang="en-US" sz="1500" dirty="0"/>
              <a:t> uses kernel density estimation; </a:t>
            </a:r>
          </a:p>
          <a:p>
            <a:r>
              <a:rPr lang="en-US" sz="1500" dirty="0" err="1"/>
              <a:t>est</a:t>
            </a:r>
            <a:r>
              <a:rPr lang="en-US" sz="1500" dirty="0"/>
              <a:t> &lt;- bkde2D(y, bandwidth=c(20, 18))</a:t>
            </a:r>
          </a:p>
          <a:p>
            <a:r>
              <a:rPr lang="en-US" sz="1500" dirty="0"/>
              <a:t>contour(est$x1, est$x2, </a:t>
            </a:r>
            <a:r>
              <a:rPr lang="en-US" sz="1500" dirty="0" err="1"/>
              <a:t>est$fhat</a:t>
            </a:r>
            <a:r>
              <a:rPr lang="en-US" sz="1500" dirty="0"/>
              <a:t>)</a:t>
            </a:r>
          </a:p>
          <a:p>
            <a:r>
              <a:rPr lang="en-US" sz="1500" dirty="0" err="1"/>
              <a:t>persp</a:t>
            </a:r>
            <a:r>
              <a:rPr lang="en-US" sz="1500" dirty="0"/>
              <a:t>(</a:t>
            </a:r>
            <a:r>
              <a:rPr lang="en-US" sz="1500" dirty="0" err="1"/>
              <a:t>est$fhat</a:t>
            </a:r>
            <a:r>
              <a:rPr lang="en-US" sz="1500" dirty="0"/>
              <a:t>)</a:t>
            </a:r>
          </a:p>
        </p:txBody>
      </p:sp>
    </p:spTree>
    <p:extLst>
      <p:ext uri="{BB962C8B-B14F-4D97-AF65-F5344CB8AC3E}">
        <p14:creationId xmlns:p14="http://schemas.microsoft.com/office/powerpoint/2010/main" val="26086987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title"/>
          </p:nvPr>
        </p:nvSpPr>
        <p:spPr>
          <a:xfrm>
            <a:off x="380999" y="152400"/>
            <a:ext cx="8627773" cy="533400"/>
          </a:xfrm>
        </p:spPr>
        <p:txBody>
          <a:bodyPr/>
          <a:lstStyle/>
          <a:p>
            <a:r>
              <a:rPr lang="en-US" altLang="en-US" dirty="0"/>
              <a:t>Statistical Approaches for Task 1 in 2026</a:t>
            </a:r>
          </a:p>
        </p:txBody>
      </p:sp>
      <p:sp>
        <p:nvSpPr>
          <p:cNvPr id="12291" name="Rectangle 8"/>
          <p:cNvSpPr>
            <a:spLocks noGrp="1" noChangeArrowheads="1"/>
          </p:cNvSpPr>
          <p:nvPr>
            <p:ph type="body" idx="1"/>
          </p:nvPr>
        </p:nvSpPr>
        <p:spPr>
          <a:xfrm>
            <a:off x="440893" y="1219200"/>
            <a:ext cx="7636307" cy="5105400"/>
          </a:xfrm>
        </p:spPr>
        <p:txBody>
          <a:bodyPr/>
          <a:lstStyle/>
          <a:p>
            <a:pPr marL="457200" indent="-457200">
              <a:buFont typeface="+mj-lt"/>
              <a:buAutoNum type="arabicPeriod"/>
            </a:pPr>
            <a:r>
              <a:rPr lang="en-US" altLang="en-US" sz="2400" dirty="0"/>
              <a:t>Fit a model M to the dataset D; e.g.</a:t>
            </a:r>
          </a:p>
          <a:p>
            <a:pPr lvl="1"/>
            <a:r>
              <a:rPr lang="en-US" altLang="en-US" dirty="0"/>
              <a:t>A 6-variate Gaussian Model </a:t>
            </a:r>
          </a:p>
          <a:p>
            <a:pPr lvl="1"/>
            <a:r>
              <a:rPr lang="en-US" altLang="en-US" dirty="0"/>
              <a:t>Learn 6-variate Gaussian Mixture Model </a:t>
            </a:r>
            <a:r>
              <a:rPr lang="en-US" altLang="en-US" sz="900" dirty="0"/>
              <a:t>(</a:t>
            </a:r>
            <a:r>
              <a:rPr lang="en-US" altLang="en-US" sz="900" dirty="0">
                <a:hlinkClick r:id="rId2"/>
              </a:rPr>
              <a:t>http://pypr.sourceforge.net/mog.html</a:t>
            </a:r>
            <a:r>
              <a:rPr lang="en-US" altLang="en-US" sz="900" dirty="0"/>
              <a:t> </a:t>
            </a:r>
            <a:r>
              <a:rPr lang="en-US" altLang="en-US" sz="900" dirty="0">
                <a:hlinkClick r:id="rId3"/>
              </a:rPr>
              <a:t>https://scikit-learn.org/stable/modules/mixture.html</a:t>
            </a:r>
            <a:r>
              <a:rPr lang="en-US" altLang="en-US" sz="900" dirty="0"/>
              <a:t>   </a:t>
            </a:r>
            <a:r>
              <a:rPr lang="en-US" altLang="en-US" dirty="0"/>
              <a:t>) by running the EM clustering algorithm; next extract the learnt density function. </a:t>
            </a:r>
            <a:r>
              <a:rPr lang="en-US" altLang="en-US" sz="2000" dirty="0"/>
              <a:t>Plug each point p into the density function </a:t>
            </a:r>
            <a:r>
              <a:rPr lang="en-US" altLang="en-US" sz="2000" dirty="0" err="1"/>
              <a:t>d</a:t>
            </a:r>
            <a:r>
              <a:rPr lang="en-US" altLang="en-US" sz="2000" baseline="-25000" dirty="0" err="1"/>
              <a:t>M</a:t>
            </a:r>
            <a:r>
              <a:rPr lang="en-US" altLang="en-US" sz="2000" dirty="0"/>
              <a:t> of model M and compute </a:t>
            </a:r>
            <a:r>
              <a:rPr lang="en-US" altLang="en-US" sz="2000" dirty="0" err="1"/>
              <a:t>d</a:t>
            </a:r>
            <a:r>
              <a:rPr lang="en-US" altLang="en-US" sz="2000" baseline="-25000" dirty="0" err="1"/>
              <a:t>M</a:t>
            </a:r>
            <a:r>
              <a:rPr lang="en-US" altLang="en-US" sz="2000" dirty="0"/>
              <a:t>(p) or preferably log(</a:t>
            </a:r>
            <a:r>
              <a:rPr lang="en-US" altLang="en-US" sz="2000" dirty="0" err="1"/>
              <a:t>d</a:t>
            </a:r>
            <a:r>
              <a:rPr lang="en-US" altLang="en-US" sz="2000" baseline="-25000" dirty="0" err="1"/>
              <a:t>M</a:t>
            </a:r>
            <a:r>
              <a:rPr lang="en-US" altLang="en-US" sz="2000" dirty="0"/>
              <a:t>(p)), called the </a:t>
            </a:r>
            <a:r>
              <a:rPr lang="en-US" altLang="en-US" sz="2000" dirty="0">
                <a:solidFill>
                  <a:schemeClr val="accent1"/>
                </a:solidFill>
              </a:rPr>
              <a:t>log likelihood</a:t>
            </a:r>
            <a:r>
              <a:rPr lang="en-US" altLang="en-US" sz="2000" dirty="0"/>
              <a:t> of p, and add this value as in a new column </a:t>
            </a:r>
            <a:r>
              <a:rPr lang="en-US" altLang="en-US" sz="2000" dirty="0" err="1"/>
              <a:t>ols</a:t>
            </a:r>
            <a:r>
              <a:rPr lang="en-US" altLang="en-US" sz="2000" dirty="0"/>
              <a:t> (“</a:t>
            </a:r>
            <a:r>
              <a:rPr lang="en-US" altLang="en-US" sz="2000" i="1" dirty="0"/>
              <a:t>outlier score”</a:t>
            </a:r>
            <a:r>
              <a:rPr lang="en-US" altLang="en-US" sz="2000" dirty="0"/>
              <a:t>) to D obtaining D’—the smaller this value is the more likely p is an outlier with respect M.</a:t>
            </a:r>
          </a:p>
          <a:p>
            <a:pPr marL="457200" indent="-457200">
              <a:buFont typeface="+mj-lt"/>
              <a:buAutoNum type="arabicPeriod"/>
            </a:pPr>
            <a:r>
              <a:rPr lang="en-US" altLang="en-US" sz="2000" dirty="0"/>
              <a:t>Sort D’ in ascending order—the first record is the record with the smallest value for log(</a:t>
            </a:r>
            <a:r>
              <a:rPr lang="en-US" altLang="en-US" sz="2000" dirty="0" err="1"/>
              <a:t>d</a:t>
            </a:r>
            <a:r>
              <a:rPr lang="en-US" altLang="en-US" sz="2000" baseline="-25000" dirty="0" err="1"/>
              <a:t>M</a:t>
            </a:r>
            <a:r>
              <a:rPr lang="en-US" altLang="en-US" sz="2000" dirty="0"/>
              <a:t>(p))</a:t>
            </a:r>
          </a:p>
          <a:p>
            <a:pPr marL="457200" indent="-457200">
              <a:buFont typeface="+mj-lt"/>
              <a:buAutoNum type="arabicPeriod"/>
            </a:pPr>
            <a:r>
              <a:rPr lang="en-US" altLang="en-US" sz="2000" dirty="0"/>
              <a:t>Perform the remaining tasks using D’</a:t>
            </a:r>
          </a:p>
          <a:p>
            <a:endParaRPr lang="en-US" altLang="en-US" dirty="0"/>
          </a:p>
          <a:p>
            <a:pPr lvl="1"/>
            <a:endParaRPr lang="en-US" altLang="en-US" dirty="0"/>
          </a:p>
          <a:p>
            <a:pPr marL="1371600" lvl="3" indent="0">
              <a:buNone/>
            </a:pPr>
            <a:endParaRPr lang="en-US" altLang="en-US" dirty="0">
              <a:latin typeface="+mn-lt"/>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20000" y="1036782"/>
            <a:ext cx="1388773" cy="1056000"/>
          </a:xfrm>
          <a:prstGeom prst="rect">
            <a:avLst/>
          </a:prstGeom>
        </p:spPr>
      </p:pic>
      <p:sp>
        <p:nvSpPr>
          <p:cNvPr id="2" name="TextBox 1"/>
          <p:cNvSpPr txBox="1"/>
          <p:nvPr/>
        </p:nvSpPr>
        <p:spPr>
          <a:xfrm>
            <a:off x="7715504" y="2092782"/>
            <a:ext cx="1197764" cy="307777"/>
          </a:xfrm>
          <a:prstGeom prst="rect">
            <a:avLst/>
          </a:prstGeom>
          <a:noFill/>
        </p:spPr>
        <p:txBody>
          <a:bodyPr wrap="none" rtlCol="0">
            <a:spAutoFit/>
          </a:bodyPr>
          <a:lstStyle/>
          <a:p>
            <a:r>
              <a:rPr lang="en-US" dirty="0"/>
              <a:t>GMM-Model</a:t>
            </a:r>
          </a:p>
        </p:txBody>
      </p:sp>
    </p:spTree>
    <p:extLst>
      <p:ext uri="{BB962C8B-B14F-4D97-AF65-F5344CB8AC3E}">
        <p14:creationId xmlns:p14="http://schemas.microsoft.com/office/powerpoint/2010/main" val="1250473365"/>
      </p:ext>
    </p:extLst>
  </p:cSld>
  <p:clrMapOvr>
    <a:masterClrMapping/>
  </p:clrMapOvr>
  <p:transition>
    <p:strips dir="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dirty="0"/>
              <a:t>Likelihood-Ratio Outlier Detection </a:t>
            </a:r>
          </a:p>
        </p:txBody>
      </p:sp>
      <p:sp>
        <p:nvSpPr>
          <p:cNvPr id="11267" name="Rectangle 3"/>
          <p:cNvSpPr>
            <a:spLocks noGrp="1" noChangeArrowheads="1"/>
          </p:cNvSpPr>
          <p:nvPr>
            <p:ph type="body" idx="1"/>
          </p:nvPr>
        </p:nvSpPr>
        <p:spPr>
          <a:xfrm>
            <a:off x="0" y="609600"/>
            <a:ext cx="9144000" cy="5715000"/>
          </a:xfrm>
        </p:spPr>
        <p:txBody>
          <a:bodyPr/>
          <a:lstStyle/>
          <a:p>
            <a:pPr marL="0" indent="0">
              <a:spcBef>
                <a:spcPts val="100"/>
              </a:spcBef>
              <a:spcAft>
                <a:spcPts val="100"/>
              </a:spcAft>
              <a:buNone/>
            </a:pPr>
            <a:endParaRPr lang="en-US" altLang="en-US" sz="1900" dirty="0">
              <a:solidFill>
                <a:srgbClr val="FF0000"/>
              </a:solidFill>
            </a:endParaRPr>
          </a:p>
          <a:p>
            <a:pPr>
              <a:spcBef>
                <a:spcPts val="100"/>
              </a:spcBef>
              <a:spcAft>
                <a:spcPts val="100"/>
              </a:spcAft>
            </a:pPr>
            <a:r>
              <a:rPr lang="en-US" altLang="en-US" sz="1900" dirty="0"/>
              <a:t>Assume the data set D contains samples from a mixture of two probability distributions: </a:t>
            </a:r>
          </a:p>
          <a:p>
            <a:pPr lvl="1">
              <a:spcBef>
                <a:spcPts val="100"/>
              </a:spcBef>
              <a:spcAft>
                <a:spcPts val="100"/>
              </a:spcAft>
            </a:pPr>
            <a:r>
              <a:rPr lang="en-US" altLang="en-US" sz="1900" dirty="0"/>
              <a:t>M (majority distribution) </a:t>
            </a:r>
          </a:p>
          <a:p>
            <a:pPr lvl="1">
              <a:spcBef>
                <a:spcPts val="100"/>
              </a:spcBef>
              <a:spcAft>
                <a:spcPts val="100"/>
              </a:spcAft>
            </a:pPr>
            <a:r>
              <a:rPr lang="en-US" altLang="en-US" sz="1900" dirty="0"/>
              <a:t>A (anomalous distribution)</a:t>
            </a:r>
          </a:p>
          <a:p>
            <a:pPr>
              <a:spcBef>
                <a:spcPts val="100"/>
              </a:spcBef>
              <a:spcAft>
                <a:spcPts val="100"/>
              </a:spcAft>
            </a:pPr>
            <a:r>
              <a:rPr lang="en-US" altLang="en-US" sz="1900" dirty="0"/>
              <a:t>General Approach:</a:t>
            </a:r>
          </a:p>
          <a:p>
            <a:pPr lvl="1">
              <a:spcBef>
                <a:spcPts val="100"/>
              </a:spcBef>
              <a:spcAft>
                <a:spcPts val="100"/>
              </a:spcAft>
            </a:pPr>
            <a:r>
              <a:rPr lang="en-US" altLang="en-US" sz="1900" dirty="0"/>
              <a:t>Initially, assume all the data points belong to M</a:t>
            </a:r>
          </a:p>
          <a:p>
            <a:pPr lvl="1">
              <a:spcBef>
                <a:spcPts val="100"/>
              </a:spcBef>
              <a:spcAft>
                <a:spcPts val="100"/>
              </a:spcAft>
            </a:pPr>
            <a:r>
              <a:rPr lang="en-US" altLang="en-US" sz="1900" dirty="0"/>
              <a:t>Let L</a:t>
            </a:r>
            <a:r>
              <a:rPr lang="en-US" altLang="en-US" sz="1900" baseline="-25000" dirty="0"/>
              <a:t>t</a:t>
            </a:r>
            <a:r>
              <a:rPr lang="en-US" altLang="en-US" sz="1900" dirty="0"/>
              <a:t>(D) be the log likelihood of D at time t</a:t>
            </a:r>
          </a:p>
          <a:p>
            <a:pPr lvl="1">
              <a:spcBef>
                <a:spcPts val="100"/>
              </a:spcBef>
              <a:spcAft>
                <a:spcPts val="100"/>
              </a:spcAft>
            </a:pPr>
            <a:r>
              <a:rPr lang="en-US" altLang="en-US" sz="1900" dirty="0"/>
              <a:t>For each point </a:t>
            </a:r>
            <a:r>
              <a:rPr lang="en-US" altLang="en-US" sz="1900" dirty="0" err="1"/>
              <a:t>x</a:t>
            </a:r>
            <a:r>
              <a:rPr lang="en-US" altLang="en-US" sz="1900" baseline="-25000" dirty="0" err="1"/>
              <a:t>t</a:t>
            </a:r>
            <a:r>
              <a:rPr lang="en-US" altLang="en-US" sz="1900" dirty="0"/>
              <a:t> </a:t>
            </a:r>
            <a:r>
              <a:rPr lang="en-US" altLang="en-US" sz="1900" dirty="0">
                <a:sym typeface="Symbol" pitchFamily="18" charset="2"/>
              </a:rPr>
              <a:t>that belongs to M explore the affect of moving it to A, obtaining D’.</a:t>
            </a:r>
            <a:endParaRPr lang="en-US" altLang="en-US" sz="1900" dirty="0"/>
          </a:p>
          <a:p>
            <a:pPr lvl="2">
              <a:spcBef>
                <a:spcPts val="100"/>
              </a:spcBef>
              <a:spcAft>
                <a:spcPts val="100"/>
              </a:spcAft>
            </a:pPr>
            <a:r>
              <a:rPr lang="en-US" altLang="en-US" sz="1900" dirty="0"/>
              <a:t> Let L</a:t>
            </a:r>
            <a:r>
              <a:rPr lang="en-US" altLang="en-US" sz="1900" baseline="-25000" dirty="0"/>
              <a:t>t+1</a:t>
            </a:r>
            <a:r>
              <a:rPr lang="en-US" altLang="en-US" sz="1900" dirty="0"/>
              <a:t> (D’) be the new log likelihood after removing </a:t>
            </a:r>
            <a:r>
              <a:rPr lang="en-US" altLang="en-US" sz="1900" dirty="0" err="1"/>
              <a:t>x</a:t>
            </a:r>
            <a:r>
              <a:rPr lang="en-US" altLang="en-US" sz="1900" baseline="-25000" dirty="0" err="1"/>
              <a:t>t</a:t>
            </a:r>
            <a:endParaRPr lang="en-US" altLang="en-US" sz="1900" baseline="-25000" dirty="0"/>
          </a:p>
          <a:p>
            <a:pPr lvl="2">
              <a:spcBef>
                <a:spcPts val="100"/>
              </a:spcBef>
              <a:spcAft>
                <a:spcPts val="100"/>
              </a:spcAft>
            </a:pPr>
            <a:r>
              <a:rPr lang="en-US" altLang="en-US" sz="1900" dirty="0"/>
              <a:t> Compute the difference, </a:t>
            </a:r>
            <a:r>
              <a:rPr lang="en-US" altLang="en-US" sz="1900" dirty="0">
                <a:sym typeface="Symbol" pitchFamily="18" charset="2"/>
              </a:rPr>
              <a:t> = </a:t>
            </a:r>
            <a:r>
              <a:rPr lang="en-US" altLang="en-US" sz="1900" dirty="0"/>
              <a:t>L</a:t>
            </a:r>
            <a:r>
              <a:rPr lang="en-US" altLang="en-US" sz="1900" baseline="-25000" dirty="0"/>
              <a:t>t+1</a:t>
            </a:r>
            <a:r>
              <a:rPr lang="en-US" altLang="en-US" sz="1900" dirty="0"/>
              <a:t>(D’)/L</a:t>
            </a:r>
            <a:r>
              <a:rPr lang="en-US" altLang="en-US" sz="1900" baseline="-25000" dirty="0"/>
              <a:t>t</a:t>
            </a:r>
            <a:r>
              <a:rPr lang="en-US" altLang="en-US" sz="1900" dirty="0"/>
              <a:t> (D)</a:t>
            </a:r>
          </a:p>
          <a:p>
            <a:pPr lvl="2">
              <a:spcBef>
                <a:spcPts val="100"/>
              </a:spcBef>
              <a:spcAft>
                <a:spcPts val="100"/>
              </a:spcAft>
            </a:pPr>
            <a:r>
              <a:rPr lang="en-US" altLang="en-US" sz="1900" dirty="0"/>
              <a:t> If </a:t>
            </a:r>
            <a:r>
              <a:rPr lang="en-US" altLang="en-US" sz="1900" dirty="0">
                <a:sym typeface="Symbol" pitchFamily="18" charset="2"/>
              </a:rPr>
              <a:t></a:t>
            </a:r>
            <a:r>
              <a:rPr lang="en-US" altLang="en-US" sz="1900" dirty="0"/>
              <a:t> &gt; c  (some threshold), then </a:t>
            </a:r>
            <a:r>
              <a:rPr lang="en-US" altLang="en-US" sz="1900" dirty="0" err="1"/>
              <a:t>x</a:t>
            </a:r>
            <a:r>
              <a:rPr lang="en-US" altLang="en-US" sz="1900" baseline="-25000" dirty="0" err="1"/>
              <a:t>t</a:t>
            </a:r>
            <a:r>
              <a:rPr lang="en-US" altLang="en-US" sz="1900" dirty="0"/>
              <a:t> is declared as an anomaly and moved permanently from M to A</a:t>
            </a:r>
          </a:p>
          <a:p>
            <a:r>
              <a:rPr lang="en-US" sz="1900" dirty="0">
                <a:hlinkClick r:id="rId3"/>
              </a:rPr>
              <a:t>E.g.: Likelihood Ratios for Outlier Detection | Alibi Detect</a:t>
            </a:r>
            <a:endParaRPr lang="en-US" sz="1900" dirty="0"/>
          </a:p>
          <a:p>
            <a:r>
              <a:rPr lang="en-US" altLang="en-US" sz="1900" dirty="0"/>
              <a:t>Somewhat similar approaches  recently have become popular for Deep Generative Models. </a:t>
            </a:r>
            <a:r>
              <a:rPr lang="en-US" sz="2000" dirty="0">
                <a:hlinkClick r:id="rId4"/>
              </a:rPr>
              <a:t>[2301.04257] ODIM: Outlier Detection via Likelihood of Under-Fitted Generative Models</a:t>
            </a:r>
            <a:r>
              <a:rPr lang="en-US" sz="2000" dirty="0"/>
              <a:t> </a:t>
            </a:r>
            <a:r>
              <a:rPr lang="en-US" sz="2000" dirty="0">
                <a:hlinkClick r:id="rId5"/>
              </a:rPr>
              <a:t>66121d1f782d29b62a286909165517bc-Paper.pdf</a:t>
            </a:r>
            <a:endParaRPr lang="en-US" altLang="en-US" sz="1900" dirty="0"/>
          </a:p>
          <a:p>
            <a:pPr lvl="1"/>
            <a:endParaRPr lang="en-US" altLang="en-US" sz="1600" dirty="0"/>
          </a:p>
          <a:p>
            <a:pPr lvl="1"/>
            <a:endParaRPr lang="en-US" altLang="en-US" sz="27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title"/>
          </p:nvPr>
        </p:nvSpPr>
        <p:spPr/>
        <p:txBody>
          <a:bodyPr/>
          <a:lstStyle/>
          <a:p>
            <a:r>
              <a:rPr lang="en-US" altLang="en-US"/>
              <a:t>Limitations of Statistical Approaches </a:t>
            </a:r>
          </a:p>
        </p:txBody>
      </p:sp>
      <p:sp>
        <p:nvSpPr>
          <p:cNvPr id="12291" name="Rectangle 8"/>
          <p:cNvSpPr>
            <a:spLocks noGrp="1" noChangeArrowheads="1"/>
          </p:cNvSpPr>
          <p:nvPr>
            <p:ph type="body" idx="1"/>
          </p:nvPr>
        </p:nvSpPr>
        <p:spPr>
          <a:xfrm>
            <a:off x="114300" y="990600"/>
            <a:ext cx="8915399" cy="5181600"/>
          </a:xfrm>
        </p:spPr>
        <p:txBody>
          <a:bodyPr/>
          <a:lstStyle/>
          <a:p>
            <a:r>
              <a:rPr lang="en-US" altLang="en-US" sz="2300" dirty="0"/>
              <a:t>Most of the statistical tests are for a single attributes</a:t>
            </a:r>
          </a:p>
          <a:p>
            <a:r>
              <a:rPr lang="en-US" altLang="en-US" sz="2300" dirty="0"/>
              <a:t>In many cases, data distribution/model may not be known and might not fit with the shape of the assumed parametric density function. </a:t>
            </a:r>
          </a:p>
          <a:p>
            <a:r>
              <a:rPr lang="en-US" altLang="en-US" sz="2300" dirty="0"/>
              <a:t>For high dimensional data, it may be difficult to estimate the “true” density function. </a:t>
            </a:r>
          </a:p>
          <a:p>
            <a:r>
              <a:rPr lang="en-US" altLang="en-US" sz="2300" dirty="0"/>
              <a:t>Sensitive to the selection of hyper parameters. </a:t>
            </a:r>
          </a:p>
          <a:p>
            <a:r>
              <a:rPr lang="en-US" altLang="en-US" sz="2400" dirty="0"/>
              <a:t>Rumor: Algorithms that find Mixtures of Gaussians do not always find “good” mixtures.</a:t>
            </a:r>
          </a:p>
          <a:p>
            <a:pPr marL="0" indent="0">
              <a:buNone/>
            </a:pPr>
            <a:endParaRPr lang="en-US" altLang="en-US" sz="2300" dirty="0"/>
          </a:p>
        </p:txBody>
      </p:sp>
    </p:spTree>
  </p:cSld>
  <p:clrMapOvr>
    <a:masterClrMapping/>
  </p:clrMapOvr>
  <p:transition>
    <p:strips dir="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3A99B-6353-0728-7A7A-909F18AC9033}"/>
            </a:ext>
          </a:extLst>
        </p:cNvPr>
        <p:cNvGrpSpPr/>
        <p:nvPr/>
      </p:nvGrpSpPr>
      <p:grpSpPr>
        <a:xfrm>
          <a:off x="0" y="0"/>
          <a:ext cx="0" cy="0"/>
          <a:chOff x="0" y="0"/>
          <a:chExt cx="0" cy="0"/>
        </a:xfrm>
      </p:grpSpPr>
      <p:sp>
        <p:nvSpPr>
          <p:cNvPr id="31746" name="Rectangle 2">
            <a:extLst>
              <a:ext uri="{FF2B5EF4-FFF2-40B4-BE49-F238E27FC236}">
                <a16:creationId xmlns:a16="http://schemas.microsoft.com/office/drawing/2014/main" id="{6835C79A-0F97-8855-9507-70A0288AA663}"/>
              </a:ext>
            </a:extLst>
          </p:cNvPr>
          <p:cNvSpPr>
            <a:spLocks noGrp="1" noChangeArrowheads="1"/>
          </p:cNvSpPr>
          <p:nvPr>
            <p:ph type="title"/>
          </p:nvPr>
        </p:nvSpPr>
        <p:spPr>
          <a:xfrm>
            <a:off x="152400" y="152400"/>
            <a:ext cx="8839200" cy="533400"/>
          </a:xfrm>
        </p:spPr>
        <p:txBody>
          <a:bodyPr/>
          <a:lstStyle/>
          <a:p>
            <a:r>
              <a:rPr lang="en-US" altLang="en-US" sz="2500" dirty="0"/>
              <a:t>3. Density-Based Approaches Without Model </a:t>
            </a:r>
            <a:endParaRPr lang="en-US" altLang="en-US" dirty="0"/>
          </a:p>
        </p:txBody>
      </p:sp>
      <p:sp>
        <p:nvSpPr>
          <p:cNvPr id="31747" name="Rectangle 3">
            <a:extLst>
              <a:ext uri="{FF2B5EF4-FFF2-40B4-BE49-F238E27FC236}">
                <a16:creationId xmlns:a16="http://schemas.microsoft.com/office/drawing/2014/main" id="{1E56E94E-F452-990C-7ADD-8815A6A62DA3}"/>
              </a:ext>
            </a:extLst>
          </p:cNvPr>
          <p:cNvSpPr>
            <a:spLocks noGrp="1" noChangeArrowheads="1"/>
          </p:cNvSpPr>
          <p:nvPr>
            <p:ph type="body" idx="1"/>
          </p:nvPr>
        </p:nvSpPr>
        <p:spPr>
          <a:xfrm>
            <a:off x="0" y="990600"/>
            <a:ext cx="9144000" cy="5181600"/>
          </a:xfrm>
        </p:spPr>
        <p:txBody>
          <a:bodyPr/>
          <a:lstStyle/>
          <a:p>
            <a:r>
              <a:rPr lang="en-US" altLang="en-US" sz="2300" dirty="0"/>
              <a:t>Use non-parametric density estimation to compute the density of the objects in the dataset and use the obtained density as OLS.  </a:t>
            </a:r>
          </a:p>
          <a:p>
            <a:r>
              <a:rPr lang="en-US" altLang="en-US" sz="2300" dirty="0"/>
              <a:t>When using this approach there is no explicit density function.</a:t>
            </a:r>
          </a:p>
          <a:p>
            <a:pPr marL="0" indent="0">
              <a:buNone/>
            </a:pPr>
            <a:r>
              <a:rPr lang="en-US" altLang="en-US" sz="2300" dirty="0"/>
              <a:t>Pros:</a:t>
            </a:r>
          </a:p>
          <a:p>
            <a:r>
              <a:rPr lang="en-US" altLang="en-US" sz="2300" dirty="0"/>
              <a:t>Does not make any assumptions about the shape of the density-function </a:t>
            </a:r>
          </a:p>
          <a:p>
            <a:r>
              <a:rPr lang="en-US" altLang="en-US" sz="2300" dirty="0"/>
              <a:t>Often finds “better” density functions than Parametric Approaches</a:t>
            </a:r>
          </a:p>
          <a:p>
            <a:pPr marL="0" indent="0">
              <a:buNone/>
            </a:pPr>
            <a:r>
              <a:rPr lang="en-US" altLang="en-US" sz="2300" dirty="0"/>
              <a:t>Cons:</a:t>
            </a:r>
          </a:p>
          <a:p>
            <a:r>
              <a:rPr lang="en-US" altLang="en-US" sz="2300" dirty="0"/>
              <a:t>Finding good values for the bandwidth hyper-parameter is often challenging.</a:t>
            </a:r>
          </a:p>
          <a:p>
            <a:r>
              <a:rPr lang="en-US" altLang="en-US" sz="2300" dirty="0"/>
              <a:t>Computing the density of a query-point is quite time-consuming, but there are methods </a:t>
            </a:r>
            <a:r>
              <a:rPr lang="en-US" altLang="en-US" sz="2300"/>
              <a:t>to speed it up. . </a:t>
            </a:r>
            <a:endParaRPr lang="en-US" altLang="en-US" sz="2300" dirty="0"/>
          </a:p>
          <a:p>
            <a:endParaRPr lang="en-US" altLang="en-US" dirty="0"/>
          </a:p>
          <a:p>
            <a:pPr>
              <a:buFont typeface="Monotype Sorts" pitchFamily="-84" charset="2"/>
              <a:buNone/>
            </a:pPr>
            <a:endParaRPr lang="en-US" altLang="en-US" dirty="0"/>
          </a:p>
          <a:p>
            <a:pPr lvl="3"/>
            <a:endParaRPr lang="en-US" altLang="en-US" dirty="0"/>
          </a:p>
        </p:txBody>
      </p:sp>
    </p:spTree>
    <p:extLst>
      <p:ext uri="{BB962C8B-B14F-4D97-AF65-F5344CB8AC3E}">
        <p14:creationId xmlns:p14="http://schemas.microsoft.com/office/powerpoint/2010/main" val="18394924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64"/>
            <a:ext cx="8229600" cy="930564"/>
          </a:xfrm>
        </p:spPr>
        <p:txBody>
          <a:bodyPr>
            <a:noAutofit/>
          </a:bodyPr>
          <a:lstStyle/>
          <a:p>
            <a:pPr algn="ctr"/>
            <a:r>
              <a:rPr lang="en-US" sz="2800" dirty="0"/>
              <a:t>4. </a:t>
            </a:r>
            <a:r>
              <a:rPr lang="tr-TR" sz="2800" dirty="0"/>
              <a:t>One-Class </a:t>
            </a:r>
            <a:r>
              <a:rPr lang="en-US" sz="2800" i="1" dirty="0"/>
              <a:t>SVM Approach </a:t>
            </a:r>
            <a:br>
              <a:rPr lang="en-US" sz="2800" i="1" dirty="0"/>
            </a:br>
            <a:r>
              <a:rPr lang="en-US" sz="2800" i="1" dirty="0"/>
              <a:t>for Outlier Detection</a:t>
            </a:r>
            <a:endParaRPr lang="tr-TR" sz="2800" i="1" dirty="0"/>
          </a:p>
        </p:txBody>
      </p:sp>
      <p:graphicFrame>
        <p:nvGraphicFramePr>
          <p:cNvPr id="43010" name="Object 2"/>
          <p:cNvGraphicFramePr>
            <a:graphicFrameLocks noChangeAspect="1"/>
          </p:cNvGraphicFramePr>
          <p:nvPr/>
        </p:nvGraphicFramePr>
        <p:xfrm>
          <a:off x="1517650" y="3309938"/>
          <a:ext cx="3419475" cy="2247900"/>
        </p:xfrm>
        <a:graphic>
          <a:graphicData uri="http://schemas.openxmlformats.org/presentationml/2006/ole">
            <mc:AlternateContent xmlns:mc="http://schemas.openxmlformats.org/markup-compatibility/2006">
              <mc:Choice xmlns:v="urn:schemas-microsoft-com:vml" Requires="v">
                <p:oleObj name="Equation" r:id="rId2" imgW="1663560" imgH="1091880" progId="Equation.3">
                  <p:embed/>
                </p:oleObj>
              </mc:Choice>
              <mc:Fallback>
                <p:oleObj name="Equation" r:id="rId2" imgW="1663560" imgH="109188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7650" y="3309938"/>
                        <a:ext cx="3419475" cy="224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9" name="Picture 4"/>
          <p:cNvPicPr>
            <a:picLocks noChangeAspect="1" noChangeArrowheads="1"/>
          </p:cNvPicPr>
          <p:nvPr/>
        </p:nvPicPr>
        <p:blipFill>
          <a:blip r:embed="rId4" cstate="print"/>
          <a:srcRect/>
          <a:stretch>
            <a:fillRect/>
          </a:stretch>
        </p:blipFill>
        <p:spPr bwMode="auto">
          <a:xfrm>
            <a:off x="5857884" y="2714620"/>
            <a:ext cx="3071834" cy="3078768"/>
          </a:xfrm>
          <a:prstGeom prst="rect">
            <a:avLst/>
          </a:prstGeom>
          <a:noFill/>
          <a:ln w="9525">
            <a:noFill/>
            <a:miter lim="800000"/>
            <a:headEnd/>
            <a:tailEnd/>
          </a:ln>
        </p:spPr>
      </p:pic>
      <p:sp>
        <p:nvSpPr>
          <p:cNvPr id="5" name="Content Placeholder 4"/>
          <p:cNvSpPr>
            <a:spLocks noGrp="1"/>
          </p:cNvSpPr>
          <p:nvPr>
            <p:ph idx="1"/>
          </p:nvPr>
        </p:nvSpPr>
        <p:spPr>
          <a:xfrm>
            <a:off x="228600" y="1143000"/>
            <a:ext cx="8701118" cy="5181600"/>
          </a:xfrm>
        </p:spPr>
        <p:txBody>
          <a:bodyPr/>
          <a:lstStyle/>
          <a:p>
            <a:r>
              <a:rPr lang="tr-TR" sz="2600" dirty="0">
                <a:solidFill>
                  <a:schemeClr val="tx2"/>
                </a:solidFill>
              </a:rPr>
              <a:t>Consider a sphere with center </a:t>
            </a:r>
            <a:r>
              <a:rPr lang="tr-TR" sz="2600" b="1" i="1" dirty="0">
                <a:solidFill>
                  <a:schemeClr val="tx2"/>
                </a:solidFill>
              </a:rPr>
              <a:t>a</a:t>
            </a:r>
            <a:r>
              <a:rPr lang="tr-TR" sz="2600" dirty="0">
                <a:solidFill>
                  <a:schemeClr val="tx2"/>
                </a:solidFill>
              </a:rPr>
              <a:t> and radius </a:t>
            </a:r>
            <a:r>
              <a:rPr lang="tr-TR" sz="2600" i="1" dirty="0">
                <a:solidFill>
                  <a:schemeClr val="tx2"/>
                </a:solidFill>
              </a:rPr>
              <a:t>R</a:t>
            </a:r>
            <a:endParaRPr lang="en-US" sz="2600" i="1" dirty="0">
              <a:solidFill>
                <a:schemeClr val="tx2"/>
              </a:solidFill>
            </a:endParaRPr>
          </a:p>
          <a:p>
            <a:r>
              <a:rPr lang="en-US" sz="2600" i="1" dirty="0">
                <a:solidFill>
                  <a:schemeClr val="tx2"/>
                </a:solidFill>
              </a:rPr>
              <a:t>Minimize R and the error resulting from points outside the sphere—their error is their distance to the sphere.</a:t>
            </a:r>
            <a:endParaRPr lang="tr-TR" sz="2600" i="1" dirty="0">
              <a:solidFill>
                <a:schemeClr val="tx2"/>
              </a:solidFill>
            </a:endParaRPr>
          </a:p>
          <a:p>
            <a:pPr marL="0" indent="0">
              <a:buNone/>
            </a:pPr>
            <a:endParaRPr lang="en-US" dirty="0"/>
          </a:p>
        </p:txBody>
      </p:sp>
      <p:cxnSp>
        <p:nvCxnSpPr>
          <p:cNvPr id="4" name="Straight Connector 3"/>
          <p:cNvCxnSpPr/>
          <p:nvPr/>
        </p:nvCxnSpPr>
        <p:spPr bwMode="auto">
          <a:xfrm flipH="1">
            <a:off x="7924800" y="4254004"/>
            <a:ext cx="152400" cy="165596"/>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bwMode="auto">
          <a:xfrm flipH="1" flipV="1">
            <a:off x="8048625" y="4336801"/>
            <a:ext cx="533400" cy="38759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1" name="TextBox 10"/>
          <p:cNvSpPr txBox="1"/>
          <p:nvPr/>
        </p:nvSpPr>
        <p:spPr>
          <a:xfrm>
            <a:off x="8334375" y="4585900"/>
            <a:ext cx="542136" cy="276999"/>
          </a:xfrm>
          <a:prstGeom prst="rect">
            <a:avLst/>
          </a:prstGeom>
          <a:noFill/>
        </p:spPr>
        <p:txBody>
          <a:bodyPr wrap="none" rtlCol="0">
            <a:spAutoFit/>
          </a:bodyPr>
          <a:lstStyle/>
          <a:p>
            <a:r>
              <a:rPr lang="en-US" sz="1200" dirty="0"/>
              <a:t>error</a:t>
            </a:r>
          </a:p>
        </p:txBody>
      </p:sp>
      <p:sp>
        <p:nvSpPr>
          <p:cNvPr id="3" name="TextBox 2"/>
          <p:cNvSpPr txBox="1"/>
          <p:nvPr/>
        </p:nvSpPr>
        <p:spPr>
          <a:xfrm>
            <a:off x="304800" y="6070402"/>
            <a:ext cx="7412607" cy="461665"/>
          </a:xfrm>
          <a:prstGeom prst="rect">
            <a:avLst/>
          </a:prstGeom>
          <a:noFill/>
        </p:spPr>
        <p:txBody>
          <a:bodyPr wrap="none" rtlCol="0">
            <a:spAutoFit/>
          </a:bodyPr>
          <a:lstStyle/>
          <a:p>
            <a:r>
              <a:rPr lang="en-US" dirty="0"/>
              <a:t>More information: </a:t>
            </a:r>
            <a:r>
              <a:rPr lang="en-US" sz="1000" dirty="0">
                <a:hlinkClick r:id="rId5"/>
              </a:rPr>
              <a:t>http://rvlasveld.github.io/blog/2013/07/12/introduction-to-one-class-support-vector-machines/</a:t>
            </a:r>
            <a:endParaRPr lang="en-US" sz="1000" dirty="0"/>
          </a:p>
          <a:p>
            <a:endParaRPr lang="en-US" sz="1000" dirty="0"/>
          </a:p>
        </p:txBody>
      </p:sp>
      <p:cxnSp>
        <p:nvCxnSpPr>
          <p:cNvPr id="8" name="Straight Connector 7"/>
          <p:cNvCxnSpPr/>
          <p:nvPr/>
        </p:nvCxnSpPr>
        <p:spPr bwMode="auto">
          <a:xfrm flipV="1">
            <a:off x="3486150" y="2962275"/>
            <a:ext cx="381000" cy="533400"/>
          </a:xfrm>
          <a:prstGeom prst="line">
            <a:avLst/>
          </a:prstGeom>
          <a:solidFill>
            <a:schemeClr val="accent1"/>
          </a:solidFill>
          <a:ln w="12700" cap="flat" cmpd="sng" algn="ctr">
            <a:solidFill>
              <a:schemeClr val="tx1"/>
            </a:solidFill>
            <a:prstDash val="solid"/>
            <a:round/>
            <a:headEnd type="none" w="med" len="med"/>
            <a:tailEnd type="none" w="med" len="med"/>
          </a:ln>
          <a:effectLst/>
        </p:spPr>
      </p:cxnSp>
      <p:sp>
        <p:nvSpPr>
          <p:cNvPr id="12" name="TextBox 11"/>
          <p:cNvSpPr txBox="1"/>
          <p:nvPr/>
        </p:nvSpPr>
        <p:spPr>
          <a:xfrm>
            <a:off x="2705100" y="2768797"/>
            <a:ext cx="3276600" cy="307777"/>
          </a:xfrm>
          <a:prstGeom prst="rect">
            <a:avLst/>
          </a:prstGeom>
          <a:noFill/>
        </p:spPr>
        <p:txBody>
          <a:bodyPr wrap="square" rtlCol="0">
            <a:spAutoFit/>
          </a:bodyPr>
          <a:lstStyle/>
          <a:p>
            <a:r>
              <a:rPr lang="en-US" sz="1000" b="0" dirty="0"/>
              <a:t>Lowercase </a:t>
            </a:r>
            <a:r>
              <a:rPr lang="en-US" sz="1000" b="0" dirty="0" err="1"/>
              <a:t>greek</a:t>
            </a:r>
            <a:r>
              <a:rPr lang="en-US" sz="1000" b="0" dirty="0"/>
              <a:t> </a:t>
            </a:r>
            <a:r>
              <a:rPr lang="en-US" sz="1200" i="1" dirty="0"/>
              <a:t>xi</a:t>
            </a:r>
            <a:r>
              <a:rPr lang="en-US" i="1" dirty="0"/>
              <a:t> </a:t>
            </a:r>
            <a:r>
              <a:rPr lang="en-US" sz="1050" b="0" dirty="0"/>
              <a:t>letter, pronounced ‘</a:t>
            </a:r>
            <a:r>
              <a:rPr lang="en-US" sz="1050" b="0" dirty="0" err="1"/>
              <a:t>ksi</a:t>
            </a:r>
            <a:r>
              <a:rPr lang="en-US" sz="1050" b="0" dirty="0"/>
              <a:t>’</a:t>
            </a:r>
          </a:p>
        </p:txBody>
      </p:sp>
    </p:spTree>
    <p:extLst>
      <p:ext uri="{BB962C8B-B14F-4D97-AF65-F5344CB8AC3E}">
        <p14:creationId xmlns:p14="http://schemas.microsoft.com/office/powerpoint/2010/main" val="6250575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p:cNvPicPr>
            <a:picLocks noChangeAspect="1" noChangeArrowheads="1"/>
          </p:cNvPicPr>
          <p:nvPr/>
        </p:nvPicPr>
        <p:blipFill>
          <a:blip r:embed="rId2" cstate="print"/>
          <a:srcRect/>
          <a:stretch>
            <a:fillRect/>
          </a:stretch>
        </p:blipFill>
        <p:spPr bwMode="auto">
          <a:xfrm>
            <a:off x="1571625" y="1819275"/>
            <a:ext cx="6000750" cy="3219450"/>
          </a:xfrm>
          <a:prstGeom prst="rect">
            <a:avLst/>
          </a:prstGeom>
          <a:noFill/>
          <a:ln w="9525">
            <a:noFill/>
            <a:miter lim="800000"/>
            <a:headEnd/>
            <a:tailEnd/>
          </a:ln>
        </p:spPr>
      </p:pic>
      <p:sp>
        <p:nvSpPr>
          <p:cNvPr id="7" name="TextBox 6"/>
          <p:cNvSpPr txBox="1"/>
          <p:nvPr/>
        </p:nvSpPr>
        <p:spPr>
          <a:xfrm>
            <a:off x="467544" y="5445224"/>
            <a:ext cx="8136904" cy="646331"/>
          </a:xfrm>
          <a:prstGeom prst="rect">
            <a:avLst/>
          </a:prstGeom>
          <a:noFill/>
        </p:spPr>
        <p:txBody>
          <a:bodyPr wrap="square" rtlCol="0">
            <a:spAutoFit/>
          </a:bodyPr>
          <a:lstStyle/>
          <a:p>
            <a:r>
              <a:rPr lang="en-US" dirty="0"/>
              <a:t>Again kernel functions/mapping to a higher dimensional space can be employed in which case the  class boundary shapes change as depicted.</a:t>
            </a:r>
          </a:p>
        </p:txBody>
      </p:sp>
      <p:sp>
        <p:nvSpPr>
          <p:cNvPr id="3" name="TextBox 2"/>
          <p:cNvSpPr txBox="1"/>
          <p:nvPr/>
        </p:nvSpPr>
        <p:spPr>
          <a:xfrm>
            <a:off x="247739" y="184666"/>
            <a:ext cx="8648521" cy="646331"/>
          </a:xfrm>
          <a:prstGeom prst="rect">
            <a:avLst/>
          </a:prstGeom>
          <a:noFill/>
        </p:spPr>
        <p:txBody>
          <a:bodyPr wrap="none" rtlCol="0">
            <a:spAutoFit/>
          </a:bodyPr>
          <a:lstStyle/>
          <a:p>
            <a:r>
              <a:rPr lang="en-US" sz="3600" dirty="0"/>
              <a:t>One Class SVM with Kernel Functions </a:t>
            </a:r>
          </a:p>
        </p:txBody>
      </p:sp>
    </p:spTree>
    <p:extLst>
      <p:ext uri="{BB962C8B-B14F-4D97-AF65-F5344CB8AC3E}">
        <p14:creationId xmlns:p14="http://schemas.microsoft.com/office/powerpoint/2010/main" val="2272223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38788-F103-CB03-5230-ABB34B5CE793}"/>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19937A9C-B4A2-4A5C-9565-1010AB0D4FF2}"/>
              </a:ext>
            </a:extLst>
          </p:cNvPr>
          <p:cNvSpPr>
            <a:spLocks noGrp="1" noChangeArrowheads="1"/>
          </p:cNvSpPr>
          <p:nvPr>
            <p:ph type="title"/>
          </p:nvPr>
        </p:nvSpPr>
        <p:spPr/>
        <p:txBody>
          <a:bodyPr/>
          <a:lstStyle/>
          <a:p>
            <a:r>
              <a:rPr lang="en-US" altLang="en-US" dirty="0"/>
              <a:t>How many Outliers? </a:t>
            </a:r>
          </a:p>
        </p:txBody>
      </p:sp>
      <p:sp>
        <p:nvSpPr>
          <p:cNvPr id="6147" name="Rectangle 3">
            <a:extLst>
              <a:ext uri="{FF2B5EF4-FFF2-40B4-BE49-F238E27FC236}">
                <a16:creationId xmlns:a16="http://schemas.microsoft.com/office/drawing/2014/main" id="{5E59EFC7-05B3-F04E-7A92-16D7448FAE41}"/>
              </a:ext>
            </a:extLst>
          </p:cNvPr>
          <p:cNvSpPr>
            <a:spLocks noGrp="1" noChangeArrowheads="1"/>
          </p:cNvSpPr>
          <p:nvPr>
            <p:ph type="body" idx="1"/>
          </p:nvPr>
        </p:nvSpPr>
        <p:spPr/>
        <p:txBody>
          <a:bodyPr/>
          <a:lstStyle/>
          <a:p>
            <a:r>
              <a:rPr lang="en-US" altLang="en-US" dirty="0"/>
              <a:t>Challenge</a:t>
            </a:r>
          </a:p>
          <a:p>
            <a:pPr lvl="1"/>
            <a:r>
              <a:rPr lang="en-US" altLang="en-US" dirty="0"/>
              <a:t>How many outliers are there in the data?</a:t>
            </a:r>
          </a:p>
          <a:p>
            <a:endParaRPr lang="en-US" altLang="en-US" dirty="0"/>
          </a:p>
          <a:p>
            <a:r>
              <a:rPr lang="en-US" altLang="en-US" dirty="0"/>
              <a:t>Working assumption:</a:t>
            </a:r>
          </a:p>
          <a:p>
            <a:pPr lvl="1"/>
            <a:r>
              <a:rPr lang="en-US" altLang="en-US" dirty="0"/>
              <a:t>There are considerably more “normal” observations than “abnormal” observations (outliers/anomalies) in the data</a:t>
            </a:r>
          </a:p>
        </p:txBody>
      </p:sp>
    </p:spTree>
    <p:extLst>
      <p:ext uri="{BB962C8B-B14F-4D97-AF65-F5344CB8AC3E}">
        <p14:creationId xmlns:p14="http://schemas.microsoft.com/office/powerpoint/2010/main" val="9664820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B696DD-3865-716B-9EF3-9153469E9F2D}"/>
            </a:ext>
          </a:extLst>
        </p:cNvPr>
        <p:cNvGrpSpPr/>
        <p:nvPr/>
      </p:nvGrpSpPr>
      <p:grpSpPr>
        <a:xfrm>
          <a:off x="0" y="0"/>
          <a:ext cx="0" cy="0"/>
          <a:chOff x="0" y="0"/>
          <a:chExt cx="0" cy="0"/>
        </a:xfrm>
      </p:grpSpPr>
      <p:sp>
        <p:nvSpPr>
          <p:cNvPr id="13314" name="Rectangle 2">
            <a:extLst>
              <a:ext uri="{FF2B5EF4-FFF2-40B4-BE49-F238E27FC236}">
                <a16:creationId xmlns:a16="http://schemas.microsoft.com/office/drawing/2014/main" id="{AEA5309A-7F9A-3497-C3FD-0312F7606CE0}"/>
              </a:ext>
            </a:extLst>
          </p:cNvPr>
          <p:cNvSpPr>
            <a:spLocks noGrp="1" noChangeArrowheads="1"/>
          </p:cNvSpPr>
          <p:nvPr>
            <p:ph type="title"/>
          </p:nvPr>
        </p:nvSpPr>
        <p:spPr/>
        <p:txBody>
          <a:bodyPr/>
          <a:lstStyle/>
          <a:p>
            <a:r>
              <a:rPr lang="en-US" altLang="en-US" dirty="0"/>
              <a:t>5. News Feb. 12, 2026</a:t>
            </a:r>
          </a:p>
        </p:txBody>
      </p:sp>
      <p:sp>
        <p:nvSpPr>
          <p:cNvPr id="13315" name="Rectangle 3">
            <a:extLst>
              <a:ext uri="{FF2B5EF4-FFF2-40B4-BE49-F238E27FC236}">
                <a16:creationId xmlns:a16="http://schemas.microsoft.com/office/drawing/2014/main" id="{40550D4B-7FFF-024E-7B66-BA434A62DF83}"/>
              </a:ext>
            </a:extLst>
          </p:cNvPr>
          <p:cNvSpPr>
            <a:spLocks noGrp="1" noChangeArrowheads="1"/>
          </p:cNvSpPr>
          <p:nvPr>
            <p:ph type="body" idx="1"/>
          </p:nvPr>
        </p:nvSpPr>
        <p:spPr/>
        <p:txBody>
          <a:bodyPr/>
          <a:lstStyle/>
          <a:p>
            <a:r>
              <a:rPr lang="en-US" altLang="en-US" sz="2500" dirty="0"/>
              <a:t>The 2026 6335 Groups have been formed. </a:t>
            </a:r>
          </a:p>
          <a:p>
            <a:r>
              <a:rPr lang="en-US" altLang="en-US" sz="2500" dirty="0"/>
              <a:t>Still miss 3 questionnaires </a:t>
            </a:r>
          </a:p>
          <a:p>
            <a:r>
              <a:rPr lang="en-US" altLang="en-US" sz="2500" dirty="0"/>
              <a:t>Current and Next Topics: Outlier Detection-Exploratory Data Analysis-Clustering </a:t>
            </a:r>
          </a:p>
          <a:p>
            <a:r>
              <a:rPr lang="en-US" altLang="en-US" sz="2500" dirty="0"/>
              <a:t> Today’s Topics:</a:t>
            </a:r>
          </a:p>
          <a:p>
            <a:pPr marL="914400" lvl="1" indent="-457200">
              <a:buFont typeface="+mj-lt"/>
              <a:buAutoNum type="alphaLcPeriod"/>
            </a:pPr>
            <a:r>
              <a:rPr lang="en-US" altLang="en-US" sz="2500" dirty="0"/>
              <a:t>Topics for Task2</a:t>
            </a:r>
          </a:p>
          <a:p>
            <a:pPr marL="914400" lvl="1" indent="-457200">
              <a:buFont typeface="+mj-lt"/>
              <a:buAutoNum type="alphaLcPeriod"/>
            </a:pPr>
            <a:r>
              <a:rPr lang="en-US" altLang="en-US" sz="2500" dirty="0"/>
              <a:t>Group A GHC Presentation </a:t>
            </a:r>
          </a:p>
          <a:p>
            <a:pPr marL="914400" lvl="1" indent="-457200">
              <a:buFont typeface="+mj-lt"/>
              <a:buAutoNum type="alphaLcPeriod"/>
            </a:pPr>
            <a:r>
              <a:rPr lang="en-US" altLang="en-US" sz="2500" dirty="0"/>
              <a:t>Continue the discussion of Outlier Detection </a:t>
            </a:r>
          </a:p>
          <a:p>
            <a:pPr lvl="4">
              <a:buFontTx/>
              <a:buNone/>
            </a:pPr>
            <a:endParaRPr lang="en-US" altLang="en-US" dirty="0"/>
          </a:p>
        </p:txBody>
      </p:sp>
    </p:spTree>
    <p:extLst>
      <p:ext uri="{BB962C8B-B14F-4D97-AF65-F5344CB8AC3E}">
        <p14:creationId xmlns:p14="http://schemas.microsoft.com/office/powerpoint/2010/main" val="3279949250"/>
      </p:ext>
    </p:extLst>
  </p:cSld>
  <p:clrMapOvr>
    <a:masterClrMapping/>
  </p:clrMapOvr>
  <p:transition>
    <p:wipe di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dirty="0"/>
              <a:t>5. Distance-based Approaches</a:t>
            </a:r>
          </a:p>
        </p:txBody>
      </p:sp>
      <p:sp>
        <p:nvSpPr>
          <p:cNvPr id="13315" name="Rectangle 3"/>
          <p:cNvSpPr>
            <a:spLocks noGrp="1" noChangeArrowheads="1"/>
          </p:cNvSpPr>
          <p:nvPr>
            <p:ph type="body" idx="1"/>
          </p:nvPr>
        </p:nvSpPr>
        <p:spPr/>
        <p:txBody>
          <a:bodyPr/>
          <a:lstStyle/>
          <a:p>
            <a:r>
              <a:rPr lang="en-US" altLang="en-US" dirty="0"/>
              <a:t>Data is represented as a vector of features </a:t>
            </a:r>
            <a:endParaRPr lang="en-US" altLang="en-US" sz="2800" dirty="0"/>
          </a:p>
          <a:p>
            <a:r>
              <a:rPr lang="en-US" altLang="en-US" dirty="0"/>
              <a:t>Two major approaches</a:t>
            </a:r>
          </a:p>
          <a:p>
            <a:pPr marL="971550" lvl="1" indent="-514350">
              <a:buFont typeface="+mj-lt"/>
              <a:buAutoNum type="arabicPeriod"/>
            </a:pPr>
            <a:r>
              <a:rPr lang="en-US" altLang="en-US" sz="2800" i="1" dirty="0">
                <a:solidFill>
                  <a:schemeClr val="accent5">
                    <a:lumMod val="50000"/>
                  </a:schemeClr>
                </a:solidFill>
              </a:rPr>
              <a:t>K</a:t>
            </a:r>
            <a:r>
              <a:rPr lang="en-US" altLang="en-US" sz="2800" dirty="0"/>
              <a:t>-Nearest-neighbor based</a:t>
            </a:r>
          </a:p>
          <a:p>
            <a:pPr marL="971550" lvl="1" indent="-514350">
              <a:buFont typeface="+mj-lt"/>
              <a:buAutoNum type="arabicPeriod"/>
            </a:pPr>
            <a:r>
              <a:rPr lang="en-US" altLang="en-US" sz="2800" dirty="0"/>
              <a:t>LOF </a:t>
            </a:r>
          </a:p>
          <a:p>
            <a:pPr lvl="4">
              <a:buFontTx/>
              <a:buNone/>
            </a:pPr>
            <a:endParaRPr lang="en-US" altLang="en-US" dirty="0"/>
          </a:p>
        </p:txBody>
      </p:sp>
    </p:spTree>
  </p:cSld>
  <p:clrMapOvr>
    <a:masterClrMapping/>
  </p:clrMapOvr>
  <p:transition>
    <p:wipe di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dirty="0"/>
              <a:t>Nearest-Neighbor Based Approach</a:t>
            </a:r>
          </a:p>
        </p:txBody>
      </p:sp>
      <p:sp>
        <p:nvSpPr>
          <p:cNvPr id="14339" name="Rectangle 3"/>
          <p:cNvSpPr>
            <a:spLocks noGrp="1" noChangeArrowheads="1"/>
          </p:cNvSpPr>
          <p:nvPr>
            <p:ph type="body" idx="1"/>
          </p:nvPr>
        </p:nvSpPr>
        <p:spPr>
          <a:xfrm>
            <a:off x="440892" y="1143000"/>
            <a:ext cx="8779307" cy="5181600"/>
          </a:xfrm>
        </p:spPr>
        <p:txBody>
          <a:bodyPr/>
          <a:lstStyle/>
          <a:p>
            <a:pPr marL="0" indent="0">
              <a:buNone/>
            </a:pPr>
            <a:r>
              <a:rPr lang="en-US" altLang="en-US" sz="2400" dirty="0"/>
              <a:t>Approach:</a:t>
            </a:r>
          </a:p>
          <a:p>
            <a:pPr marL="742950" lvl="1" indent="-285750"/>
            <a:r>
              <a:rPr lang="en-US" altLang="en-US" dirty="0"/>
              <a:t>Compute the distance between every pair of data points</a:t>
            </a:r>
          </a:p>
          <a:p>
            <a:pPr marL="742950" lvl="1" indent="-285750"/>
            <a:r>
              <a:rPr lang="en-US" altLang="en-US" dirty="0"/>
              <a:t>There are various ways to define outliers:</a:t>
            </a:r>
          </a:p>
          <a:p>
            <a:pPr marL="1143000" lvl="2" indent="-228600"/>
            <a:r>
              <a:rPr lang="en-US" altLang="en-US" sz="2400" dirty="0"/>
              <a:t>Data points for which there are fewer than </a:t>
            </a:r>
            <a:r>
              <a:rPr lang="en-US" altLang="en-US" sz="2400" i="1" dirty="0"/>
              <a:t>p</a:t>
            </a:r>
            <a:r>
              <a:rPr lang="en-US" altLang="en-US" sz="2400" dirty="0"/>
              <a:t> neighboring points within a distance </a:t>
            </a:r>
            <a:r>
              <a:rPr lang="en-US" altLang="en-US" sz="2400" i="1" dirty="0"/>
              <a:t>r</a:t>
            </a:r>
            <a:endParaRPr lang="en-US" altLang="en-US" sz="2400" dirty="0"/>
          </a:p>
          <a:p>
            <a:pPr marL="1143000" lvl="2" indent="-228600"/>
            <a:r>
              <a:rPr lang="en-US" altLang="en-US" sz="2400" dirty="0"/>
              <a:t>The top n data points whose distance to the kth nearest neighbor is greatest</a:t>
            </a:r>
          </a:p>
          <a:p>
            <a:pPr marL="1143000" lvl="2" indent="-228600"/>
            <a:r>
              <a:rPr lang="en-US" altLang="en-US" sz="2400" dirty="0"/>
              <a:t>The top n data points whose average distance to the k nearest neighbors is greatest </a:t>
            </a:r>
          </a:p>
          <a:p>
            <a:pPr marL="1143000" lvl="2" indent="-228600">
              <a:buFont typeface="Wingdings" pitchFamily="2" charset="2"/>
              <a:buNone/>
            </a:pPr>
            <a:endParaRPr lang="en-US" altLang="en-US" dirty="0"/>
          </a:p>
        </p:txBody>
      </p:sp>
    </p:spTree>
  </p:cSld>
  <p:clrMapOvr>
    <a:masterClrMapping/>
  </p:clrMapOvr>
  <p:transition>
    <p:wipe di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52400" y="152400"/>
            <a:ext cx="8686800" cy="533400"/>
          </a:xfrm>
        </p:spPr>
        <p:txBody>
          <a:bodyPr/>
          <a:lstStyle/>
          <a:p>
            <a:r>
              <a:rPr lang="en-US" altLang="en-US"/>
              <a:t>One Nearest Neighbor - One Outlier</a:t>
            </a:r>
          </a:p>
        </p:txBody>
      </p:sp>
      <p:pic>
        <p:nvPicPr>
          <p:cNvPr id="22531" name="Picture 5"/>
          <p:cNvPicPr>
            <a:picLocks noChangeAspect="1" noChangeArrowheads="1"/>
          </p:cNvPicPr>
          <p:nvPr/>
        </p:nvPicPr>
        <p:blipFill>
          <a:blip r:embed="rId2">
            <a:extLst>
              <a:ext uri="{28A0092B-C50C-407E-A947-70E740481C1C}">
                <a14:useLocalDpi xmlns:a14="http://schemas.microsoft.com/office/drawing/2010/main" val="0"/>
              </a:ext>
            </a:extLst>
          </a:blip>
          <a:srcRect l="22447" t="6934" r="8151" b="9747"/>
          <a:stretch>
            <a:fillRect/>
          </a:stretch>
        </p:blipFill>
        <p:spPr bwMode="auto">
          <a:xfrm>
            <a:off x="1184275" y="1066800"/>
            <a:ext cx="7121525" cy="502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18875752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52400" y="152400"/>
            <a:ext cx="8686800" cy="533400"/>
          </a:xfrm>
        </p:spPr>
        <p:txBody>
          <a:bodyPr/>
          <a:lstStyle/>
          <a:p>
            <a:r>
              <a:rPr lang="en-US" altLang="en-US"/>
              <a:t>One Nearest Neighbor - Two Outliers</a:t>
            </a:r>
          </a:p>
        </p:txBody>
      </p:sp>
      <p:pic>
        <p:nvPicPr>
          <p:cNvPr id="23555" name="Picture 8"/>
          <p:cNvPicPr>
            <a:picLocks noChangeAspect="1" noChangeArrowheads="1"/>
          </p:cNvPicPr>
          <p:nvPr/>
        </p:nvPicPr>
        <p:blipFill>
          <a:blip r:embed="rId2">
            <a:extLst>
              <a:ext uri="{28A0092B-C50C-407E-A947-70E740481C1C}">
                <a14:useLocalDpi xmlns:a14="http://schemas.microsoft.com/office/drawing/2010/main" val="0"/>
              </a:ext>
            </a:extLst>
          </a:blip>
          <a:srcRect l="22447" t="6934" r="8151" b="9747"/>
          <a:stretch>
            <a:fillRect/>
          </a:stretch>
        </p:blipFill>
        <p:spPr bwMode="auto">
          <a:xfrm>
            <a:off x="914400" y="1066800"/>
            <a:ext cx="7121525" cy="502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14510570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52400" y="152400"/>
            <a:ext cx="8686800" cy="533400"/>
          </a:xfrm>
        </p:spPr>
        <p:txBody>
          <a:bodyPr/>
          <a:lstStyle/>
          <a:p>
            <a:r>
              <a:rPr lang="en-US" altLang="en-US"/>
              <a:t>Five Nearest Neighbors - Small Cluster</a:t>
            </a:r>
          </a:p>
        </p:txBody>
      </p:sp>
      <p:pic>
        <p:nvPicPr>
          <p:cNvPr id="24579" name="Picture 4"/>
          <p:cNvPicPr>
            <a:picLocks noChangeAspect="1" noChangeArrowheads="1"/>
          </p:cNvPicPr>
          <p:nvPr/>
        </p:nvPicPr>
        <p:blipFill>
          <a:blip r:embed="rId2">
            <a:extLst>
              <a:ext uri="{28A0092B-C50C-407E-A947-70E740481C1C}">
                <a14:useLocalDpi xmlns:a14="http://schemas.microsoft.com/office/drawing/2010/main" val="0"/>
              </a:ext>
            </a:extLst>
          </a:blip>
          <a:srcRect l="22034" t="6934" r="8565" b="9747"/>
          <a:stretch>
            <a:fillRect/>
          </a:stretch>
        </p:blipFill>
        <p:spPr bwMode="auto">
          <a:xfrm>
            <a:off x="990600" y="1066800"/>
            <a:ext cx="7121525" cy="502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25781310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52400" y="152400"/>
            <a:ext cx="8839200" cy="533400"/>
          </a:xfrm>
        </p:spPr>
        <p:txBody>
          <a:bodyPr/>
          <a:lstStyle/>
          <a:p>
            <a:r>
              <a:rPr lang="en-US" altLang="en-US"/>
              <a:t>Five Nearest Neighbors - Differing Density</a:t>
            </a:r>
          </a:p>
        </p:txBody>
      </p:sp>
      <p:pic>
        <p:nvPicPr>
          <p:cNvPr id="25603" name="Picture 4"/>
          <p:cNvPicPr>
            <a:picLocks noChangeAspect="1" noChangeArrowheads="1"/>
          </p:cNvPicPr>
          <p:nvPr/>
        </p:nvPicPr>
        <p:blipFill>
          <a:blip r:embed="rId2">
            <a:extLst>
              <a:ext uri="{28A0092B-C50C-407E-A947-70E740481C1C}">
                <a14:useLocalDpi xmlns:a14="http://schemas.microsoft.com/office/drawing/2010/main" val="0"/>
              </a:ext>
            </a:extLst>
          </a:blip>
          <a:srcRect l="20793" t="6934" r="8151" b="9747"/>
          <a:stretch>
            <a:fillRect/>
          </a:stretch>
        </p:blipFill>
        <p:spPr bwMode="auto">
          <a:xfrm>
            <a:off x="914400" y="1066800"/>
            <a:ext cx="7294563" cy="502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31972338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dirty="0"/>
              <a:t>LOF approach</a:t>
            </a:r>
          </a:p>
        </p:txBody>
      </p:sp>
      <p:sp>
        <p:nvSpPr>
          <p:cNvPr id="15363" name="Rectangle 3"/>
          <p:cNvSpPr>
            <a:spLocks noGrp="1" noChangeArrowheads="1"/>
          </p:cNvSpPr>
          <p:nvPr>
            <p:ph type="body" idx="1"/>
          </p:nvPr>
        </p:nvSpPr>
        <p:spPr>
          <a:xfrm>
            <a:off x="76200" y="685800"/>
            <a:ext cx="9067800" cy="2133600"/>
          </a:xfrm>
        </p:spPr>
        <p:txBody>
          <a:bodyPr/>
          <a:lstStyle/>
          <a:p>
            <a:pPr marL="0" indent="0">
              <a:buNone/>
            </a:pPr>
            <a:endParaRPr lang="en-US" altLang="en-US" sz="2000" dirty="0"/>
          </a:p>
          <a:p>
            <a:pPr marL="342900" indent="-342900"/>
            <a:r>
              <a:rPr lang="en-US" sz="1940" dirty="0"/>
              <a:t>In </a:t>
            </a:r>
            <a:r>
              <a:rPr lang="en-US" sz="1940" dirty="0">
                <a:hlinkClick r:id="rId2" tooltip="Anomaly detection"/>
              </a:rPr>
              <a:t>anomaly detection</a:t>
            </a:r>
            <a:r>
              <a:rPr lang="en-US" sz="1940" dirty="0"/>
              <a:t>, the </a:t>
            </a:r>
            <a:r>
              <a:rPr lang="en-US" sz="1940" b="1" dirty="0"/>
              <a:t>local outlier factor</a:t>
            </a:r>
            <a:r>
              <a:rPr lang="en-US" sz="1940" dirty="0"/>
              <a:t> (</a:t>
            </a:r>
            <a:r>
              <a:rPr lang="en-US" sz="1940" b="1" dirty="0"/>
              <a:t>LOF</a:t>
            </a:r>
            <a:r>
              <a:rPr lang="en-US" sz="1940" dirty="0"/>
              <a:t>) is an algorithm proposed by Markus M. </a:t>
            </a:r>
            <a:r>
              <a:rPr lang="en-US" sz="1940" dirty="0" err="1"/>
              <a:t>Breunig</a:t>
            </a:r>
            <a:r>
              <a:rPr lang="en-US" sz="1940" dirty="0"/>
              <a:t>, </a:t>
            </a:r>
            <a:r>
              <a:rPr lang="en-US" sz="1940" dirty="0">
                <a:hlinkClick r:id="rId3" tooltip="Hans-Peter Kriegel"/>
              </a:rPr>
              <a:t>Hans-Peter </a:t>
            </a:r>
            <a:r>
              <a:rPr lang="en-US" sz="1940" dirty="0" err="1">
                <a:hlinkClick r:id="rId3" tooltip="Hans-Peter Kriegel"/>
              </a:rPr>
              <a:t>Kriegel</a:t>
            </a:r>
            <a:r>
              <a:rPr lang="en-US" sz="1940" dirty="0"/>
              <a:t>, Raymond T. Ng and Jörg Sander in 2000 for finding anomalous data points by measuring the local density deviation of a given data point with respect to its neighbors.</a:t>
            </a:r>
            <a:r>
              <a:rPr lang="en-US" sz="1940" baseline="30000" dirty="0">
                <a:hlinkClick r:id="rId4"/>
              </a:rPr>
              <a:t>[1]</a:t>
            </a:r>
            <a:endParaRPr lang="en-US" sz="1940" baseline="30000" dirty="0"/>
          </a:p>
          <a:p>
            <a:pPr marL="342900" indent="-342900"/>
            <a:r>
              <a:rPr lang="en-US" altLang="en-US" sz="1940" dirty="0"/>
              <a:t>The approach measures local reachability density </a:t>
            </a:r>
            <a:r>
              <a:rPr lang="en-US" altLang="en-US" sz="1940" dirty="0" err="1"/>
              <a:t>Lrd</a:t>
            </a:r>
            <a:r>
              <a:rPr lang="en-US" altLang="en-US" sz="1940" baseline="-25000" dirty="0" err="1"/>
              <a:t>k</a:t>
            </a:r>
            <a:r>
              <a:rPr lang="en-US" altLang="en-US" sz="1940" dirty="0"/>
              <a:t>(A) which is  the inverse reachability distance from the k-nearest neighbors of A to A itself and contrasts it with the average of </a:t>
            </a:r>
            <a:r>
              <a:rPr lang="en-US" altLang="en-US" sz="1940" dirty="0" err="1"/>
              <a:t>Lrd</a:t>
            </a:r>
            <a:r>
              <a:rPr lang="en-US" altLang="en-US" sz="1940" baseline="-25000" dirty="0" err="1"/>
              <a:t>k</a:t>
            </a:r>
            <a:r>
              <a:rPr lang="en-US" altLang="en-US" sz="1940" dirty="0"/>
              <a:t>(B) for </a:t>
            </a:r>
            <a:r>
              <a:rPr lang="en-US" altLang="en-US" sz="1940" dirty="0" err="1"/>
              <a:t>B</a:t>
            </a:r>
            <a:r>
              <a:rPr lang="en-US" altLang="en-US" sz="1940" dirty="0" err="1">
                <a:sym typeface="Symbol" panose="05050102010706020507" pitchFamily="18" charset="2"/>
              </a:rPr>
              <a:t></a:t>
            </a:r>
            <a:r>
              <a:rPr lang="en-US" altLang="en-US" sz="1940" dirty="0" err="1"/>
              <a:t>NN</a:t>
            </a:r>
            <a:r>
              <a:rPr lang="en-US" altLang="en-US" sz="1940" baseline="-25000" dirty="0" err="1"/>
              <a:t>k</a:t>
            </a:r>
            <a:r>
              <a:rPr lang="en-US" altLang="en-US" sz="1940" dirty="0"/>
              <a:t>(A) and takes the quotient of those quantities: if the so obtained OLS is larger than 1, A is considered an outlier candidate. See: </a:t>
            </a:r>
            <a:r>
              <a:rPr lang="en-US" sz="1940" dirty="0">
                <a:hlinkClick r:id="rId5"/>
              </a:rPr>
              <a:t>Local outlier factor – Wikipedia</a:t>
            </a:r>
            <a:r>
              <a:rPr lang="en-US" sz="1940" dirty="0"/>
              <a:t>. LOF is actually a </a:t>
            </a:r>
            <a:r>
              <a:rPr lang="en-US" sz="1940" b="1" dirty="0">
                <a:solidFill>
                  <a:srgbClr val="C00000"/>
                </a:solidFill>
              </a:rPr>
              <a:t>distance-based </a:t>
            </a:r>
            <a:r>
              <a:rPr lang="en-US" sz="1940" dirty="0"/>
              <a:t>OD approach, as it uses no density estimation techniques.</a:t>
            </a:r>
            <a:endParaRPr lang="en-US" altLang="en-US" sz="1940" dirty="0"/>
          </a:p>
        </p:txBody>
      </p:sp>
      <p:grpSp>
        <p:nvGrpSpPr>
          <p:cNvPr id="15364" name="Group 4"/>
          <p:cNvGrpSpPr>
            <a:grpSpLocks noChangeAspect="1"/>
          </p:cNvGrpSpPr>
          <p:nvPr/>
        </p:nvGrpSpPr>
        <p:grpSpPr bwMode="auto">
          <a:xfrm>
            <a:off x="609863" y="4476426"/>
            <a:ext cx="2514338" cy="2152817"/>
            <a:chOff x="1590" y="2065"/>
            <a:chExt cx="3476" cy="2930"/>
          </a:xfrm>
        </p:grpSpPr>
        <p:pic>
          <p:nvPicPr>
            <p:cNvPr id="15367"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90" y="2065"/>
              <a:ext cx="3476" cy="2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8" name="Text Box 6"/>
            <p:cNvSpPr txBox="1">
              <a:spLocks noChangeAspect="1" noChangeArrowheads="1"/>
            </p:cNvSpPr>
            <p:nvPr/>
          </p:nvSpPr>
          <p:spPr bwMode="auto">
            <a:xfrm>
              <a:off x="2460" y="3978"/>
              <a:ext cx="300" cy="48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400" b="1">
                  <a:solidFill>
                    <a:schemeClr val="tx1"/>
                  </a:solidFill>
                  <a:latin typeface="Arial" pitchFamily="34" charset="0"/>
                </a:defRPr>
              </a:lvl1pPr>
              <a:lvl2pPr marL="742950" indent="-285750">
                <a:defRPr sz="1400" b="1">
                  <a:solidFill>
                    <a:schemeClr val="tx1"/>
                  </a:solidFill>
                  <a:latin typeface="Arial" pitchFamily="34" charset="0"/>
                </a:defRPr>
              </a:lvl2pPr>
              <a:lvl3pPr marL="1143000" indent="-228600">
                <a:defRPr sz="1400" b="1">
                  <a:solidFill>
                    <a:schemeClr val="tx1"/>
                  </a:solidFill>
                  <a:latin typeface="Arial" pitchFamily="34" charset="0"/>
                </a:defRPr>
              </a:lvl3pPr>
              <a:lvl4pPr marL="1600200" indent="-228600">
                <a:defRPr sz="1400" b="1">
                  <a:solidFill>
                    <a:schemeClr val="tx1"/>
                  </a:solidFill>
                  <a:latin typeface="Arial" pitchFamily="34" charset="0"/>
                </a:defRPr>
              </a:lvl4pPr>
              <a:lvl5pPr marL="2057400" indent="-228600">
                <a:defRPr sz="1400" b="1">
                  <a:solidFill>
                    <a:schemeClr val="tx1"/>
                  </a:solidFill>
                  <a:latin typeface="Arial" pitchFamily="34" charset="0"/>
                </a:defRPr>
              </a:lvl5pPr>
              <a:lvl6pPr marL="2514600" indent="-228600" eaLnBrk="0" fontAlgn="base" hangingPunct="0">
                <a:spcBef>
                  <a:spcPct val="0"/>
                </a:spcBef>
                <a:spcAft>
                  <a:spcPct val="0"/>
                </a:spcAft>
                <a:defRPr sz="1400" b="1">
                  <a:solidFill>
                    <a:schemeClr val="tx1"/>
                  </a:solidFill>
                  <a:latin typeface="Arial" pitchFamily="34" charset="0"/>
                </a:defRPr>
              </a:lvl6pPr>
              <a:lvl7pPr marL="2971800" indent="-228600" eaLnBrk="0" fontAlgn="base" hangingPunct="0">
                <a:spcBef>
                  <a:spcPct val="0"/>
                </a:spcBef>
                <a:spcAft>
                  <a:spcPct val="0"/>
                </a:spcAft>
                <a:defRPr sz="1400" b="1">
                  <a:solidFill>
                    <a:schemeClr val="tx1"/>
                  </a:solidFill>
                  <a:latin typeface="Arial" pitchFamily="34" charset="0"/>
                </a:defRPr>
              </a:lvl7pPr>
              <a:lvl8pPr marL="3429000" indent="-228600" eaLnBrk="0" fontAlgn="base" hangingPunct="0">
                <a:spcBef>
                  <a:spcPct val="0"/>
                </a:spcBef>
                <a:spcAft>
                  <a:spcPct val="0"/>
                </a:spcAft>
                <a:defRPr sz="1400" b="1">
                  <a:solidFill>
                    <a:schemeClr val="tx1"/>
                  </a:solidFill>
                  <a:latin typeface="Arial" pitchFamily="34" charset="0"/>
                </a:defRPr>
              </a:lvl8pPr>
              <a:lvl9pPr marL="3886200" indent="-228600" eaLnBrk="0" fontAlgn="base" hangingPunct="0">
                <a:spcBef>
                  <a:spcPct val="0"/>
                </a:spcBef>
                <a:spcAft>
                  <a:spcPct val="0"/>
                </a:spcAft>
                <a:defRPr sz="1400" b="1">
                  <a:solidFill>
                    <a:schemeClr val="tx1"/>
                  </a:solidFill>
                  <a:latin typeface="Arial" pitchFamily="34" charset="0"/>
                </a:defRPr>
              </a:lvl9pPr>
            </a:lstStyle>
            <a:p>
              <a:r>
                <a:rPr lang="en-US" altLang="en-US" i="1">
                  <a:solidFill>
                    <a:schemeClr val="hlink"/>
                  </a:solidFill>
                  <a:latin typeface="Times New Roman" pitchFamily="18" charset="0"/>
                </a:rPr>
                <a:t>  p</a:t>
              </a:r>
              <a:r>
                <a:rPr lang="en-US" altLang="en-US" i="1" baseline="-25000">
                  <a:solidFill>
                    <a:schemeClr val="hlink"/>
                  </a:solidFill>
                  <a:latin typeface="Times New Roman" pitchFamily="18" charset="0"/>
                </a:rPr>
                <a:t>2</a:t>
              </a:r>
              <a:endParaRPr lang="en-US" altLang="en-US" i="1">
                <a:solidFill>
                  <a:schemeClr val="hlink"/>
                </a:solidFill>
                <a:latin typeface="Times New Roman" pitchFamily="18" charset="0"/>
              </a:endParaRPr>
            </a:p>
            <a:p>
              <a:r>
                <a:rPr lang="en-US" altLang="en-US" sz="1000">
                  <a:solidFill>
                    <a:schemeClr val="hlink"/>
                  </a:solidFill>
                  <a:latin typeface="Times New Roman" pitchFamily="18" charset="0"/>
                  <a:sym typeface="Symbol" pitchFamily="18" charset="2"/>
                </a:rPr>
                <a:t></a:t>
              </a:r>
              <a:endParaRPr lang="en-US" altLang="en-US" sz="1600">
                <a:solidFill>
                  <a:schemeClr val="hlink"/>
                </a:solidFill>
                <a:latin typeface="Times New Roman" pitchFamily="18" charset="0"/>
              </a:endParaRPr>
            </a:p>
          </p:txBody>
        </p:sp>
        <p:sp>
          <p:nvSpPr>
            <p:cNvPr id="15369" name="Text Box 7"/>
            <p:cNvSpPr txBox="1">
              <a:spLocks noChangeAspect="1" noChangeArrowheads="1"/>
            </p:cNvSpPr>
            <p:nvPr/>
          </p:nvSpPr>
          <p:spPr bwMode="auto">
            <a:xfrm>
              <a:off x="3582" y="4194"/>
              <a:ext cx="438" cy="54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400" b="1">
                  <a:solidFill>
                    <a:schemeClr val="tx1"/>
                  </a:solidFill>
                  <a:latin typeface="Arial" pitchFamily="34" charset="0"/>
                </a:defRPr>
              </a:lvl1pPr>
              <a:lvl2pPr marL="742950" indent="-285750">
                <a:defRPr sz="1400" b="1">
                  <a:solidFill>
                    <a:schemeClr val="tx1"/>
                  </a:solidFill>
                  <a:latin typeface="Arial" pitchFamily="34" charset="0"/>
                </a:defRPr>
              </a:lvl2pPr>
              <a:lvl3pPr marL="1143000" indent="-228600">
                <a:defRPr sz="1400" b="1">
                  <a:solidFill>
                    <a:schemeClr val="tx1"/>
                  </a:solidFill>
                  <a:latin typeface="Arial" pitchFamily="34" charset="0"/>
                </a:defRPr>
              </a:lvl3pPr>
              <a:lvl4pPr marL="1600200" indent="-228600">
                <a:defRPr sz="1400" b="1">
                  <a:solidFill>
                    <a:schemeClr val="tx1"/>
                  </a:solidFill>
                  <a:latin typeface="Arial" pitchFamily="34" charset="0"/>
                </a:defRPr>
              </a:lvl4pPr>
              <a:lvl5pPr marL="2057400" indent="-228600">
                <a:defRPr sz="1400" b="1">
                  <a:solidFill>
                    <a:schemeClr val="tx1"/>
                  </a:solidFill>
                  <a:latin typeface="Arial" pitchFamily="34" charset="0"/>
                </a:defRPr>
              </a:lvl5pPr>
              <a:lvl6pPr marL="2514600" indent="-228600" eaLnBrk="0" fontAlgn="base" hangingPunct="0">
                <a:spcBef>
                  <a:spcPct val="0"/>
                </a:spcBef>
                <a:spcAft>
                  <a:spcPct val="0"/>
                </a:spcAft>
                <a:defRPr sz="1400" b="1">
                  <a:solidFill>
                    <a:schemeClr val="tx1"/>
                  </a:solidFill>
                  <a:latin typeface="Arial" pitchFamily="34" charset="0"/>
                </a:defRPr>
              </a:lvl6pPr>
              <a:lvl7pPr marL="2971800" indent="-228600" eaLnBrk="0" fontAlgn="base" hangingPunct="0">
                <a:spcBef>
                  <a:spcPct val="0"/>
                </a:spcBef>
                <a:spcAft>
                  <a:spcPct val="0"/>
                </a:spcAft>
                <a:defRPr sz="1400" b="1">
                  <a:solidFill>
                    <a:schemeClr val="tx1"/>
                  </a:solidFill>
                  <a:latin typeface="Arial" pitchFamily="34" charset="0"/>
                </a:defRPr>
              </a:lvl7pPr>
              <a:lvl8pPr marL="3429000" indent="-228600" eaLnBrk="0" fontAlgn="base" hangingPunct="0">
                <a:spcBef>
                  <a:spcPct val="0"/>
                </a:spcBef>
                <a:spcAft>
                  <a:spcPct val="0"/>
                </a:spcAft>
                <a:defRPr sz="1400" b="1">
                  <a:solidFill>
                    <a:schemeClr val="tx1"/>
                  </a:solidFill>
                  <a:latin typeface="Arial" pitchFamily="34" charset="0"/>
                </a:defRPr>
              </a:lvl8pPr>
              <a:lvl9pPr marL="3886200" indent="-228600" eaLnBrk="0" fontAlgn="base" hangingPunct="0">
                <a:spcBef>
                  <a:spcPct val="0"/>
                </a:spcBef>
                <a:spcAft>
                  <a:spcPct val="0"/>
                </a:spcAft>
                <a:defRPr sz="1400" b="1">
                  <a:solidFill>
                    <a:schemeClr val="tx1"/>
                  </a:solidFill>
                  <a:latin typeface="Arial" pitchFamily="34" charset="0"/>
                </a:defRPr>
              </a:lvl9pPr>
            </a:lstStyle>
            <a:p>
              <a:r>
                <a:rPr lang="en-US" altLang="en-US" i="1">
                  <a:solidFill>
                    <a:schemeClr val="hlink"/>
                  </a:solidFill>
                  <a:latin typeface="Times New Roman" pitchFamily="18" charset="0"/>
                </a:rPr>
                <a:t>  p</a:t>
              </a:r>
              <a:r>
                <a:rPr lang="en-US" altLang="en-US" i="1" baseline="-25000">
                  <a:solidFill>
                    <a:schemeClr val="hlink"/>
                  </a:solidFill>
                  <a:latin typeface="Times New Roman" pitchFamily="18" charset="0"/>
                </a:rPr>
                <a:t>1</a:t>
              </a:r>
              <a:endParaRPr lang="en-US" altLang="en-US" i="1">
                <a:solidFill>
                  <a:schemeClr val="hlink"/>
                </a:solidFill>
                <a:latin typeface="Times New Roman" pitchFamily="18" charset="0"/>
              </a:endParaRPr>
            </a:p>
            <a:p>
              <a:r>
                <a:rPr lang="en-US" altLang="en-US" sz="1000">
                  <a:solidFill>
                    <a:schemeClr val="hlink"/>
                  </a:solidFill>
                  <a:latin typeface="Times New Roman" pitchFamily="18" charset="0"/>
                  <a:sym typeface="Symbol" pitchFamily="18" charset="2"/>
                </a:rPr>
                <a:t></a:t>
              </a:r>
              <a:endParaRPr lang="en-US" altLang="en-US">
                <a:solidFill>
                  <a:schemeClr val="hlink"/>
                </a:solidFill>
                <a:latin typeface="Times New Roman" pitchFamily="18" charset="0"/>
              </a:endParaRPr>
            </a:p>
          </p:txBody>
        </p:sp>
      </p:grpSp>
      <p:sp>
        <p:nvSpPr>
          <p:cNvPr id="15365" name="Text Box 8"/>
          <p:cNvSpPr txBox="1">
            <a:spLocks noChangeArrowheads="1"/>
          </p:cNvSpPr>
          <p:nvPr/>
        </p:nvSpPr>
        <p:spPr bwMode="auto">
          <a:xfrm>
            <a:off x="5117837" y="4418952"/>
            <a:ext cx="335280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1400" b="1">
                <a:solidFill>
                  <a:schemeClr val="tx1"/>
                </a:solidFill>
                <a:latin typeface="Arial" pitchFamily="34" charset="0"/>
              </a:defRPr>
            </a:lvl1pPr>
            <a:lvl2pPr marL="742950" indent="-285750">
              <a:defRPr sz="1400" b="1">
                <a:solidFill>
                  <a:schemeClr val="tx1"/>
                </a:solidFill>
                <a:latin typeface="Arial" pitchFamily="34" charset="0"/>
              </a:defRPr>
            </a:lvl2pPr>
            <a:lvl3pPr marL="1143000" indent="-228600">
              <a:defRPr sz="1400" b="1">
                <a:solidFill>
                  <a:schemeClr val="tx1"/>
                </a:solidFill>
                <a:latin typeface="Arial" pitchFamily="34" charset="0"/>
              </a:defRPr>
            </a:lvl3pPr>
            <a:lvl4pPr marL="1600200" indent="-228600">
              <a:defRPr sz="1400" b="1">
                <a:solidFill>
                  <a:schemeClr val="tx1"/>
                </a:solidFill>
                <a:latin typeface="Arial" pitchFamily="34" charset="0"/>
              </a:defRPr>
            </a:lvl4pPr>
            <a:lvl5pPr marL="2057400" indent="-228600">
              <a:defRPr sz="1400" b="1">
                <a:solidFill>
                  <a:schemeClr val="tx1"/>
                </a:solidFill>
                <a:latin typeface="Arial" pitchFamily="34" charset="0"/>
              </a:defRPr>
            </a:lvl5pPr>
            <a:lvl6pPr marL="2514600" indent="-228600" eaLnBrk="0" fontAlgn="base" hangingPunct="0">
              <a:spcBef>
                <a:spcPct val="0"/>
              </a:spcBef>
              <a:spcAft>
                <a:spcPct val="0"/>
              </a:spcAft>
              <a:defRPr sz="1400" b="1">
                <a:solidFill>
                  <a:schemeClr val="tx1"/>
                </a:solidFill>
                <a:latin typeface="Arial" pitchFamily="34" charset="0"/>
              </a:defRPr>
            </a:lvl6pPr>
            <a:lvl7pPr marL="2971800" indent="-228600" eaLnBrk="0" fontAlgn="base" hangingPunct="0">
              <a:spcBef>
                <a:spcPct val="0"/>
              </a:spcBef>
              <a:spcAft>
                <a:spcPct val="0"/>
              </a:spcAft>
              <a:defRPr sz="1400" b="1">
                <a:solidFill>
                  <a:schemeClr val="tx1"/>
                </a:solidFill>
                <a:latin typeface="Arial" pitchFamily="34" charset="0"/>
              </a:defRPr>
            </a:lvl7pPr>
            <a:lvl8pPr marL="3429000" indent="-228600" eaLnBrk="0" fontAlgn="base" hangingPunct="0">
              <a:spcBef>
                <a:spcPct val="0"/>
              </a:spcBef>
              <a:spcAft>
                <a:spcPct val="0"/>
              </a:spcAft>
              <a:defRPr sz="1400" b="1">
                <a:solidFill>
                  <a:schemeClr val="tx1"/>
                </a:solidFill>
                <a:latin typeface="Arial" pitchFamily="34" charset="0"/>
              </a:defRPr>
            </a:lvl8pPr>
            <a:lvl9pPr marL="3886200" indent="-228600" eaLnBrk="0" fontAlgn="base" hangingPunct="0">
              <a:spcBef>
                <a:spcPct val="0"/>
              </a:spcBef>
              <a:spcAft>
                <a:spcPct val="0"/>
              </a:spcAft>
              <a:defRPr sz="1400" b="1">
                <a:solidFill>
                  <a:schemeClr val="tx1"/>
                </a:solidFill>
                <a:latin typeface="Arial" pitchFamily="34" charset="0"/>
              </a:defRPr>
            </a:lvl9pPr>
          </a:lstStyle>
          <a:p>
            <a:pPr eaLnBrk="1" hangingPunct="1">
              <a:spcBef>
                <a:spcPct val="50000"/>
              </a:spcBef>
            </a:pPr>
            <a:r>
              <a:rPr lang="en-US" altLang="en-US" sz="2000" b="0" dirty="0">
                <a:latin typeface="Tahoma" pitchFamily="34" charset="0"/>
              </a:rPr>
              <a:t>In the NN approach, p</a:t>
            </a:r>
            <a:r>
              <a:rPr lang="en-US" altLang="en-US" sz="2000" b="0" baseline="-25000" dirty="0">
                <a:latin typeface="Tahoma" pitchFamily="34" charset="0"/>
              </a:rPr>
              <a:t>2</a:t>
            </a:r>
            <a:r>
              <a:rPr lang="en-US" altLang="en-US" sz="2000" b="0" dirty="0">
                <a:latin typeface="Tahoma" pitchFamily="34" charset="0"/>
              </a:rPr>
              <a:t> is not considered as outlier, while LOF approach find both p</a:t>
            </a:r>
            <a:r>
              <a:rPr lang="en-US" altLang="en-US" sz="2000" b="0" baseline="-25000" dirty="0">
                <a:latin typeface="Tahoma" pitchFamily="34" charset="0"/>
              </a:rPr>
              <a:t>1</a:t>
            </a:r>
            <a:r>
              <a:rPr lang="en-US" altLang="en-US" sz="2000" b="0" dirty="0">
                <a:latin typeface="Tahoma" pitchFamily="34" charset="0"/>
              </a:rPr>
              <a:t> and p</a:t>
            </a:r>
            <a:r>
              <a:rPr lang="en-US" altLang="en-US" sz="2000" b="0" baseline="-25000" dirty="0">
                <a:latin typeface="Tahoma" pitchFamily="34" charset="0"/>
              </a:rPr>
              <a:t>2 </a:t>
            </a:r>
            <a:r>
              <a:rPr lang="en-US" altLang="en-US" sz="2000" b="0" dirty="0">
                <a:latin typeface="Tahoma" pitchFamily="34" charset="0"/>
              </a:rPr>
              <a:t>as outliers; moreover, some/all points in cluster C</a:t>
            </a:r>
            <a:r>
              <a:rPr lang="en-US" altLang="en-US" sz="2000" b="0" baseline="-25000" dirty="0">
                <a:latin typeface="Tahoma" pitchFamily="34" charset="0"/>
              </a:rPr>
              <a:t>1</a:t>
            </a:r>
            <a:r>
              <a:rPr lang="en-US" altLang="en-US" sz="2000" b="0" dirty="0">
                <a:latin typeface="Tahoma" pitchFamily="34" charset="0"/>
              </a:rPr>
              <a:t> might be considered as outliers!</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52400" y="152400"/>
            <a:ext cx="8839200" cy="533400"/>
          </a:xfrm>
        </p:spPr>
        <p:txBody>
          <a:bodyPr/>
          <a:lstStyle/>
          <a:p>
            <a:r>
              <a:rPr lang="en-US" altLang="en-US"/>
              <a:t>Relative Density Outlier Scores</a:t>
            </a:r>
          </a:p>
        </p:txBody>
      </p:sp>
      <p:sp>
        <p:nvSpPr>
          <p:cNvPr id="29699" name="Text Box 4"/>
          <p:cNvSpPr txBox="1">
            <a:spLocks noChangeArrowheads="1"/>
          </p:cNvSpPr>
          <p:nvPr/>
        </p:nvSpPr>
        <p:spPr bwMode="auto">
          <a:xfrm>
            <a:off x="6705600" y="6019800"/>
            <a:ext cx="1828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1400" b="1">
                <a:solidFill>
                  <a:schemeClr val="tx1"/>
                </a:solidFill>
                <a:latin typeface="Arial" pitchFamily="34" charset="0"/>
              </a:defRPr>
            </a:lvl1pPr>
            <a:lvl2pPr marL="742950" indent="-285750">
              <a:defRPr sz="1400" b="1">
                <a:solidFill>
                  <a:schemeClr val="tx1"/>
                </a:solidFill>
                <a:latin typeface="Arial" pitchFamily="34" charset="0"/>
              </a:defRPr>
            </a:lvl2pPr>
            <a:lvl3pPr marL="1143000" indent="-228600">
              <a:defRPr sz="1400" b="1">
                <a:solidFill>
                  <a:schemeClr val="tx1"/>
                </a:solidFill>
                <a:latin typeface="Arial" pitchFamily="34" charset="0"/>
              </a:defRPr>
            </a:lvl3pPr>
            <a:lvl4pPr marL="1600200" indent="-228600">
              <a:defRPr sz="1400" b="1">
                <a:solidFill>
                  <a:schemeClr val="tx1"/>
                </a:solidFill>
                <a:latin typeface="Arial" pitchFamily="34" charset="0"/>
              </a:defRPr>
            </a:lvl4pPr>
            <a:lvl5pPr marL="2057400" indent="-228600">
              <a:defRPr sz="1400" b="1">
                <a:solidFill>
                  <a:schemeClr val="tx1"/>
                </a:solidFill>
                <a:latin typeface="Arial" pitchFamily="34" charset="0"/>
              </a:defRPr>
            </a:lvl5pPr>
            <a:lvl6pPr marL="2514600" indent="-228600" eaLnBrk="0" fontAlgn="base" hangingPunct="0">
              <a:spcBef>
                <a:spcPct val="0"/>
              </a:spcBef>
              <a:spcAft>
                <a:spcPct val="0"/>
              </a:spcAft>
              <a:defRPr sz="1400" b="1">
                <a:solidFill>
                  <a:schemeClr val="tx1"/>
                </a:solidFill>
                <a:latin typeface="Arial" pitchFamily="34" charset="0"/>
              </a:defRPr>
            </a:lvl6pPr>
            <a:lvl7pPr marL="2971800" indent="-228600" eaLnBrk="0" fontAlgn="base" hangingPunct="0">
              <a:spcBef>
                <a:spcPct val="0"/>
              </a:spcBef>
              <a:spcAft>
                <a:spcPct val="0"/>
              </a:spcAft>
              <a:defRPr sz="1400" b="1">
                <a:solidFill>
                  <a:schemeClr val="tx1"/>
                </a:solidFill>
                <a:latin typeface="Arial" pitchFamily="34" charset="0"/>
              </a:defRPr>
            </a:lvl7pPr>
            <a:lvl8pPr marL="3429000" indent="-228600" eaLnBrk="0" fontAlgn="base" hangingPunct="0">
              <a:spcBef>
                <a:spcPct val="0"/>
              </a:spcBef>
              <a:spcAft>
                <a:spcPct val="0"/>
              </a:spcAft>
              <a:defRPr sz="1400" b="1">
                <a:solidFill>
                  <a:schemeClr val="tx1"/>
                </a:solidFill>
                <a:latin typeface="Arial" pitchFamily="34" charset="0"/>
              </a:defRPr>
            </a:lvl8pPr>
            <a:lvl9pPr marL="3886200" indent="-228600" eaLnBrk="0" fontAlgn="base" hangingPunct="0">
              <a:spcBef>
                <a:spcPct val="0"/>
              </a:spcBef>
              <a:spcAft>
                <a:spcPct val="0"/>
              </a:spcAft>
              <a:defRPr sz="1400" b="1">
                <a:solidFill>
                  <a:schemeClr val="tx1"/>
                </a:solidFill>
                <a:latin typeface="Arial" pitchFamily="34" charset="0"/>
              </a:defRPr>
            </a:lvl9pPr>
          </a:lstStyle>
          <a:p>
            <a:pPr>
              <a:spcBef>
                <a:spcPct val="50000"/>
              </a:spcBef>
            </a:pPr>
            <a:r>
              <a:rPr lang="en-US" altLang="en-US" sz="1800"/>
              <a:t>Outlier Score</a:t>
            </a:r>
          </a:p>
        </p:txBody>
      </p:sp>
      <p:pic>
        <p:nvPicPr>
          <p:cNvPr id="29700" name="Picture 6"/>
          <p:cNvPicPr>
            <a:picLocks noChangeAspect="1" noChangeArrowheads="1"/>
          </p:cNvPicPr>
          <p:nvPr/>
        </p:nvPicPr>
        <p:blipFill>
          <a:blip r:embed="rId2">
            <a:extLst>
              <a:ext uri="{28A0092B-C50C-407E-A947-70E740481C1C}">
                <a14:useLocalDpi xmlns:a14="http://schemas.microsoft.com/office/drawing/2010/main" val="0"/>
              </a:ext>
            </a:extLst>
          </a:blip>
          <a:srcRect l="19986" t="5556" r="8165" b="9723"/>
          <a:stretch>
            <a:fillRect/>
          </a:stretch>
        </p:blipFill>
        <p:spPr bwMode="auto">
          <a:xfrm>
            <a:off x="1371600" y="1371600"/>
            <a:ext cx="67056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37330408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52400" y="152400"/>
            <a:ext cx="8686800" cy="533400"/>
          </a:xfrm>
        </p:spPr>
        <p:txBody>
          <a:bodyPr/>
          <a:lstStyle/>
          <a:p>
            <a:r>
              <a:rPr lang="en-US" altLang="en-US" dirty="0"/>
              <a:t>6. Clustering-based Outlier Detection </a:t>
            </a:r>
          </a:p>
        </p:txBody>
      </p:sp>
      <p:sp>
        <p:nvSpPr>
          <p:cNvPr id="32771" name="Rectangle 3"/>
          <p:cNvSpPr>
            <a:spLocks noGrp="1" noChangeArrowheads="1"/>
          </p:cNvSpPr>
          <p:nvPr>
            <p:ph type="body" idx="1"/>
          </p:nvPr>
        </p:nvSpPr>
        <p:spPr>
          <a:xfrm>
            <a:off x="443396" y="1072356"/>
            <a:ext cx="5338473" cy="5181600"/>
          </a:xfrm>
        </p:spPr>
        <p:txBody>
          <a:bodyPr/>
          <a:lstStyle/>
          <a:p>
            <a:r>
              <a:rPr lang="en-US" altLang="en-US" sz="2200" b="1" dirty="0"/>
              <a:t>Clustering-based Outlier:</a:t>
            </a:r>
            <a:r>
              <a:rPr lang="en-US" altLang="en-US" sz="2200" dirty="0"/>
              <a:t> An object is a cluster-based outlier if it does not strongly belong to any cluster </a:t>
            </a:r>
          </a:p>
          <a:p>
            <a:pPr marL="742950" lvl="1" indent="-285750"/>
            <a:r>
              <a:rPr lang="en-US" altLang="en-US" sz="2200" dirty="0"/>
              <a:t>For prototype-based clusters, an object is an outlier if it is not close enough to a cluster center</a:t>
            </a:r>
          </a:p>
          <a:p>
            <a:pPr marL="742950" lvl="1" indent="-285750"/>
            <a:r>
              <a:rPr lang="en-US" altLang="en-US" sz="2200" dirty="0"/>
              <a:t>For density-based clusters, an object is an outlier if its density is too low</a:t>
            </a:r>
          </a:p>
          <a:p>
            <a:pPr marL="742950" lvl="1" indent="-285750"/>
            <a:r>
              <a:rPr lang="en-US" altLang="en-US" sz="2200" dirty="0"/>
              <a:t>For graph-based clusters, an object is an outlier if it is not well connected</a:t>
            </a:r>
          </a:p>
          <a:p>
            <a:pPr marL="234950" indent="-285750"/>
            <a:r>
              <a:rPr lang="en-US" altLang="en-US" sz="2400" dirty="0"/>
              <a:t>Side Problem: Clustering results might be influenced by outlier; e.g. when K-means is used. </a:t>
            </a:r>
          </a:p>
        </p:txBody>
      </p:sp>
      <p:grpSp>
        <p:nvGrpSpPr>
          <p:cNvPr id="32772" name="Group 4"/>
          <p:cNvGrpSpPr>
            <a:grpSpLocks/>
          </p:cNvGrpSpPr>
          <p:nvPr/>
        </p:nvGrpSpPr>
        <p:grpSpPr bwMode="auto">
          <a:xfrm>
            <a:off x="6248400" y="1891506"/>
            <a:ext cx="2743200" cy="3074988"/>
            <a:chOff x="3264" y="1231"/>
            <a:chExt cx="2352" cy="1937"/>
          </a:xfrm>
        </p:grpSpPr>
        <p:pic>
          <p:nvPicPr>
            <p:cNvPr id="3277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64" y="1231"/>
              <a:ext cx="2352" cy="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2774" name="Oval 6"/>
            <p:cNvSpPr>
              <a:spLocks noChangeArrowheads="1"/>
            </p:cNvSpPr>
            <p:nvPr/>
          </p:nvSpPr>
          <p:spPr bwMode="auto">
            <a:xfrm>
              <a:off x="3552" y="2011"/>
              <a:ext cx="112" cy="102"/>
            </a:xfrm>
            <a:prstGeom prst="ellipse">
              <a:avLst/>
            </a:prstGeom>
            <a:noFill/>
            <a:ln w="19050">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1400" b="1">
                  <a:solidFill>
                    <a:schemeClr val="tx1"/>
                  </a:solidFill>
                  <a:latin typeface="Arial" pitchFamily="34" charset="0"/>
                </a:defRPr>
              </a:lvl1pPr>
              <a:lvl2pPr marL="742950" indent="-285750">
                <a:defRPr sz="1400" b="1">
                  <a:solidFill>
                    <a:schemeClr val="tx1"/>
                  </a:solidFill>
                  <a:latin typeface="Arial" pitchFamily="34" charset="0"/>
                </a:defRPr>
              </a:lvl2pPr>
              <a:lvl3pPr marL="1143000" indent="-228600">
                <a:defRPr sz="1400" b="1">
                  <a:solidFill>
                    <a:schemeClr val="tx1"/>
                  </a:solidFill>
                  <a:latin typeface="Arial" pitchFamily="34" charset="0"/>
                </a:defRPr>
              </a:lvl3pPr>
              <a:lvl4pPr marL="1600200" indent="-228600">
                <a:defRPr sz="1400" b="1">
                  <a:solidFill>
                    <a:schemeClr val="tx1"/>
                  </a:solidFill>
                  <a:latin typeface="Arial" pitchFamily="34" charset="0"/>
                </a:defRPr>
              </a:lvl4pPr>
              <a:lvl5pPr marL="2057400" indent="-228600">
                <a:defRPr sz="1400" b="1">
                  <a:solidFill>
                    <a:schemeClr val="tx1"/>
                  </a:solidFill>
                  <a:latin typeface="Arial" pitchFamily="34" charset="0"/>
                </a:defRPr>
              </a:lvl5pPr>
              <a:lvl6pPr marL="2514600" indent="-228600" eaLnBrk="0" fontAlgn="base" hangingPunct="0">
                <a:spcBef>
                  <a:spcPct val="0"/>
                </a:spcBef>
                <a:spcAft>
                  <a:spcPct val="0"/>
                </a:spcAft>
                <a:defRPr sz="1400" b="1">
                  <a:solidFill>
                    <a:schemeClr val="tx1"/>
                  </a:solidFill>
                  <a:latin typeface="Arial" pitchFamily="34" charset="0"/>
                </a:defRPr>
              </a:lvl6pPr>
              <a:lvl7pPr marL="2971800" indent="-228600" eaLnBrk="0" fontAlgn="base" hangingPunct="0">
                <a:spcBef>
                  <a:spcPct val="0"/>
                </a:spcBef>
                <a:spcAft>
                  <a:spcPct val="0"/>
                </a:spcAft>
                <a:defRPr sz="1400" b="1">
                  <a:solidFill>
                    <a:schemeClr val="tx1"/>
                  </a:solidFill>
                  <a:latin typeface="Arial" pitchFamily="34" charset="0"/>
                </a:defRPr>
              </a:lvl7pPr>
              <a:lvl8pPr marL="3429000" indent="-228600" eaLnBrk="0" fontAlgn="base" hangingPunct="0">
                <a:spcBef>
                  <a:spcPct val="0"/>
                </a:spcBef>
                <a:spcAft>
                  <a:spcPct val="0"/>
                </a:spcAft>
                <a:defRPr sz="1400" b="1">
                  <a:solidFill>
                    <a:schemeClr val="tx1"/>
                  </a:solidFill>
                  <a:latin typeface="Arial" pitchFamily="34" charset="0"/>
                </a:defRPr>
              </a:lvl8pPr>
              <a:lvl9pPr marL="3886200" indent="-228600" eaLnBrk="0" fontAlgn="base" hangingPunct="0">
                <a:spcBef>
                  <a:spcPct val="0"/>
                </a:spcBef>
                <a:spcAft>
                  <a:spcPct val="0"/>
                </a:spcAft>
                <a:defRPr sz="1400" b="1">
                  <a:solidFill>
                    <a:schemeClr val="tx1"/>
                  </a:solidFill>
                  <a:latin typeface="Arial" pitchFamily="34" charset="0"/>
                </a:defRPr>
              </a:lvl9pPr>
            </a:lstStyle>
            <a:p>
              <a:endParaRPr lang="en-US" altLang="en-US"/>
            </a:p>
          </p:txBody>
        </p:sp>
        <p:sp>
          <p:nvSpPr>
            <p:cNvPr id="32775" name="Oval 7"/>
            <p:cNvSpPr>
              <a:spLocks noChangeArrowheads="1"/>
            </p:cNvSpPr>
            <p:nvPr/>
          </p:nvSpPr>
          <p:spPr bwMode="auto">
            <a:xfrm>
              <a:off x="4752" y="1957"/>
              <a:ext cx="112" cy="102"/>
            </a:xfrm>
            <a:prstGeom prst="ellipse">
              <a:avLst/>
            </a:prstGeom>
            <a:noFill/>
            <a:ln w="19050">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1400" b="1">
                  <a:solidFill>
                    <a:schemeClr val="tx1"/>
                  </a:solidFill>
                  <a:latin typeface="Arial" pitchFamily="34" charset="0"/>
                </a:defRPr>
              </a:lvl1pPr>
              <a:lvl2pPr marL="742950" indent="-285750">
                <a:defRPr sz="1400" b="1">
                  <a:solidFill>
                    <a:schemeClr val="tx1"/>
                  </a:solidFill>
                  <a:latin typeface="Arial" pitchFamily="34" charset="0"/>
                </a:defRPr>
              </a:lvl2pPr>
              <a:lvl3pPr marL="1143000" indent="-228600">
                <a:defRPr sz="1400" b="1">
                  <a:solidFill>
                    <a:schemeClr val="tx1"/>
                  </a:solidFill>
                  <a:latin typeface="Arial" pitchFamily="34" charset="0"/>
                </a:defRPr>
              </a:lvl3pPr>
              <a:lvl4pPr marL="1600200" indent="-228600">
                <a:defRPr sz="1400" b="1">
                  <a:solidFill>
                    <a:schemeClr val="tx1"/>
                  </a:solidFill>
                  <a:latin typeface="Arial" pitchFamily="34" charset="0"/>
                </a:defRPr>
              </a:lvl4pPr>
              <a:lvl5pPr marL="2057400" indent="-228600">
                <a:defRPr sz="1400" b="1">
                  <a:solidFill>
                    <a:schemeClr val="tx1"/>
                  </a:solidFill>
                  <a:latin typeface="Arial" pitchFamily="34" charset="0"/>
                </a:defRPr>
              </a:lvl5pPr>
              <a:lvl6pPr marL="2514600" indent="-228600" eaLnBrk="0" fontAlgn="base" hangingPunct="0">
                <a:spcBef>
                  <a:spcPct val="0"/>
                </a:spcBef>
                <a:spcAft>
                  <a:spcPct val="0"/>
                </a:spcAft>
                <a:defRPr sz="1400" b="1">
                  <a:solidFill>
                    <a:schemeClr val="tx1"/>
                  </a:solidFill>
                  <a:latin typeface="Arial" pitchFamily="34" charset="0"/>
                </a:defRPr>
              </a:lvl6pPr>
              <a:lvl7pPr marL="2971800" indent="-228600" eaLnBrk="0" fontAlgn="base" hangingPunct="0">
                <a:spcBef>
                  <a:spcPct val="0"/>
                </a:spcBef>
                <a:spcAft>
                  <a:spcPct val="0"/>
                </a:spcAft>
                <a:defRPr sz="1400" b="1">
                  <a:solidFill>
                    <a:schemeClr val="tx1"/>
                  </a:solidFill>
                  <a:latin typeface="Arial" pitchFamily="34" charset="0"/>
                </a:defRPr>
              </a:lvl7pPr>
              <a:lvl8pPr marL="3429000" indent="-228600" eaLnBrk="0" fontAlgn="base" hangingPunct="0">
                <a:spcBef>
                  <a:spcPct val="0"/>
                </a:spcBef>
                <a:spcAft>
                  <a:spcPct val="0"/>
                </a:spcAft>
                <a:defRPr sz="1400" b="1">
                  <a:solidFill>
                    <a:schemeClr val="tx1"/>
                  </a:solidFill>
                  <a:latin typeface="Arial" pitchFamily="34" charset="0"/>
                </a:defRPr>
              </a:lvl8pPr>
              <a:lvl9pPr marL="3886200" indent="-228600" eaLnBrk="0" fontAlgn="base" hangingPunct="0">
                <a:spcBef>
                  <a:spcPct val="0"/>
                </a:spcBef>
                <a:spcAft>
                  <a:spcPct val="0"/>
                </a:spcAft>
                <a:defRPr sz="1400" b="1">
                  <a:solidFill>
                    <a:schemeClr val="tx1"/>
                  </a:solidFill>
                  <a:latin typeface="Arial" pitchFamily="34" charset="0"/>
                </a:defRPr>
              </a:lvl9pPr>
            </a:lstStyle>
            <a:p>
              <a:endParaRPr lang="en-US" altLang="en-US"/>
            </a:p>
          </p:txBody>
        </p:sp>
        <p:sp>
          <p:nvSpPr>
            <p:cNvPr id="32776" name="Oval 8"/>
            <p:cNvSpPr>
              <a:spLocks noChangeArrowheads="1"/>
            </p:cNvSpPr>
            <p:nvPr/>
          </p:nvSpPr>
          <p:spPr bwMode="auto">
            <a:xfrm>
              <a:off x="5424" y="2683"/>
              <a:ext cx="112" cy="102"/>
            </a:xfrm>
            <a:prstGeom prst="ellipse">
              <a:avLst/>
            </a:prstGeom>
            <a:noFill/>
            <a:ln w="19050">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1400" b="1">
                  <a:solidFill>
                    <a:schemeClr val="tx1"/>
                  </a:solidFill>
                  <a:latin typeface="Arial" pitchFamily="34" charset="0"/>
                </a:defRPr>
              </a:lvl1pPr>
              <a:lvl2pPr marL="742950" indent="-285750">
                <a:defRPr sz="1400" b="1">
                  <a:solidFill>
                    <a:schemeClr val="tx1"/>
                  </a:solidFill>
                  <a:latin typeface="Arial" pitchFamily="34" charset="0"/>
                </a:defRPr>
              </a:lvl2pPr>
              <a:lvl3pPr marL="1143000" indent="-228600">
                <a:defRPr sz="1400" b="1">
                  <a:solidFill>
                    <a:schemeClr val="tx1"/>
                  </a:solidFill>
                  <a:latin typeface="Arial" pitchFamily="34" charset="0"/>
                </a:defRPr>
              </a:lvl3pPr>
              <a:lvl4pPr marL="1600200" indent="-228600">
                <a:defRPr sz="1400" b="1">
                  <a:solidFill>
                    <a:schemeClr val="tx1"/>
                  </a:solidFill>
                  <a:latin typeface="Arial" pitchFamily="34" charset="0"/>
                </a:defRPr>
              </a:lvl4pPr>
              <a:lvl5pPr marL="2057400" indent="-228600">
                <a:defRPr sz="1400" b="1">
                  <a:solidFill>
                    <a:schemeClr val="tx1"/>
                  </a:solidFill>
                  <a:latin typeface="Arial" pitchFamily="34" charset="0"/>
                </a:defRPr>
              </a:lvl5pPr>
              <a:lvl6pPr marL="2514600" indent="-228600" eaLnBrk="0" fontAlgn="base" hangingPunct="0">
                <a:spcBef>
                  <a:spcPct val="0"/>
                </a:spcBef>
                <a:spcAft>
                  <a:spcPct val="0"/>
                </a:spcAft>
                <a:defRPr sz="1400" b="1">
                  <a:solidFill>
                    <a:schemeClr val="tx1"/>
                  </a:solidFill>
                  <a:latin typeface="Arial" pitchFamily="34" charset="0"/>
                </a:defRPr>
              </a:lvl6pPr>
              <a:lvl7pPr marL="2971800" indent="-228600" eaLnBrk="0" fontAlgn="base" hangingPunct="0">
                <a:spcBef>
                  <a:spcPct val="0"/>
                </a:spcBef>
                <a:spcAft>
                  <a:spcPct val="0"/>
                </a:spcAft>
                <a:defRPr sz="1400" b="1">
                  <a:solidFill>
                    <a:schemeClr val="tx1"/>
                  </a:solidFill>
                  <a:latin typeface="Arial" pitchFamily="34" charset="0"/>
                </a:defRPr>
              </a:lvl7pPr>
              <a:lvl8pPr marL="3429000" indent="-228600" eaLnBrk="0" fontAlgn="base" hangingPunct="0">
                <a:spcBef>
                  <a:spcPct val="0"/>
                </a:spcBef>
                <a:spcAft>
                  <a:spcPct val="0"/>
                </a:spcAft>
                <a:defRPr sz="1400" b="1">
                  <a:solidFill>
                    <a:schemeClr val="tx1"/>
                  </a:solidFill>
                  <a:latin typeface="Arial" pitchFamily="34" charset="0"/>
                </a:defRPr>
              </a:lvl8pPr>
              <a:lvl9pPr marL="3886200" indent="-228600" eaLnBrk="0" fontAlgn="base" hangingPunct="0">
                <a:spcBef>
                  <a:spcPct val="0"/>
                </a:spcBef>
                <a:spcAft>
                  <a:spcPct val="0"/>
                </a:spcAft>
                <a:defRPr sz="1400" b="1">
                  <a:solidFill>
                    <a:schemeClr val="tx1"/>
                  </a:solidFill>
                  <a:latin typeface="Arial" pitchFamily="34" charset="0"/>
                </a:defRPr>
              </a:lvl9pPr>
            </a:lstStyle>
            <a:p>
              <a:endParaRPr lang="en-US" altLang="en-US"/>
            </a:p>
          </p:txBody>
        </p:sp>
        <p:sp>
          <p:nvSpPr>
            <p:cNvPr id="32777" name="Oval 9"/>
            <p:cNvSpPr>
              <a:spLocks noChangeArrowheads="1"/>
            </p:cNvSpPr>
            <p:nvPr/>
          </p:nvSpPr>
          <p:spPr bwMode="auto">
            <a:xfrm>
              <a:off x="4016" y="2779"/>
              <a:ext cx="112" cy="102"/>
            </a:xfrm>
            <a:prstGeom prst="ellipse">
              <a:avLst/>
            </a:prstGeom>
            <a:noFill/>
            <a:ln w="19050">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1400" b="1">
                  <a:solidFill>
                    <a:schemeClr val="tx1"/>
                  </a:solidFill>
                  <a:latin typeface="Arial" pitchFamily="34" charset="0"/>
                </a:defRPr>
              </a:lvl1pPr>
              <a:lvl2pPr marL="742950" indent="-285750">
                <a:defRPr sz="1400" b="1">
                  <a:solidFill>
                    <a:schemeClr val="tx1"/>
                  </a:solidFill>
                  <a:latin typeface="Arial" pitchFamily="34" charset="0"/>
                </a:defRPr>
              </a:lvl2pPr>
              <a:lvl3pPr marL="1143000" indent="-228600">
                <a:defRPr sz="1400" b="1">
                  <a:solidFill>
                    <a:schemeClr val="tx1"/>
                  </a:solidFill>
                  <a:latin typeface="Arial" pitchFamily="34" charset="0"/>
                </a:defRPr>
              </a:lvl3pPr>
              <a:lvl4pPr marL="1600200" indent="-228600">
                <a:defRPr sz="1400" b="1">
                  <a:solidFill>
                    <a:schemeClr val="tx1"/>
                  </a:solidFill>
                  <a:latin typeface="Arial" pitchFamily="34" charset="0"/>
                </a:defRPr>
              </a:lvl4pPr>
              <a:lvl5pPr marL="2057400" indent="-228600">
                <a:defRPr sz="1400" b="1">
                  <a:solidFill>
                    <a:schemeClr val="tx1"/>
                  </a:solidFill>
                  <a:latin typeface="Arial" pitchFamily="34" charset="0"/>
                </a:defRPr>
              </a:lvl5pPr>
              <a:lvl6pPr marL="2514600" indent="-228600" eaLnBrk="0" fontAlgn="base" hangingPunct="0">
                <a:spcBef>
                  <a:spcPct val="0"/>
                </a:spcBef>
                <a:spcAft>
                  <a:spcPct val="0"/>
                </a:spcAft>
                <a:defRPr sz="1400" b="1">
                  <a:solidFill>
                    <a:schemeClr val="tx1"/>
                  </a:solidFill>
                  <a:latin typeface="Arial" pitchFamily="34" charset="0"/>
                </a:defRPr>
              </a:lvl6pPr>
              <a:lvl7pPr marL="2971800" indent="-228600" eaLnBrk="0" fontAlgn="base" hangingPunct="0">
                <a:spcBef>
                  <a:spcPct val="0"/>
                </a:spcBef>
                <a:spcAft>
                  <a:spcPct val="0"/>
                </a:spcAft>
                <a:defRPr sz="1400" b="1">
                  <a:solidFill>
                    <a:schemeClr val="tx1"/>
                  </a:solidFill>
                  <a:latin typeface="Arial" pitchFamily="34" charset="0"/>
                </a:defRPr>
              </a:lvl7pPr>
              <a:lvl8pPr marL="3429000" indent="-228600" eaLnBrk="0" fontAlgn="base" hangingPunct="0">
                <a:spcBef>
                  <a:spcPct val="0"/>
                </a:spcBef>
                <a:spcAft>
                  <a:spcPct val="0"/>
                </a:spcAft>
                <a:defRPr sz="1400" b="1">
                  <a:solidFill>
                    <a:schemeClr val="tx1"/>
                  </a:solidFill>
                  <a:latin typeface="Arial" pitchFamily="34" charset="0"/>
                </a:defRPr>
              </a:lvl8pPr>
              <a:lvl9pPr marL="3886200" indent="-228600" eaLnBrk="0" fontAlgn="base" hangingPunct="0">
                <a:spcBef>
                  <a:spcPct val="0"/>
                </a:spcBef>
                <a:spcAft>
                  <a:spcPct val="0"/>
                </a:spcAft>
                <a:defRPr sz="1400" b="1">
                  <a:solidFill>
                    <a:schemeClr val="tx1"/>
                  </a:solidFill>
                  <a:latin typeface="Arial" pitchFamily="34" charset="0"/>
                </a:defRPr>
              </a:lvl9pPr>
            </a:lstStyle>
            <a:p>
              <a:endParaRPr lang="en-US" altLang="en-US"/>
            </a:p>
          </p:txBody>
        </p:sp>
        <p:sp>
          <p:nvSpPr>
            <p:cNvPr id="32778" name="Oval 10"/>
            <p:cNvSpPr>
              <a:spLocks noChangeArrowheads="1"/>
            </p:cNvSpPr>
            <p:nvPr/>
          </p:nvSpPr>
          <p:spPr bwMode="auto">
            <a:xfrm>
              <a:off x="3392" y="1771"/>
              <a:ext cx="112" cy="102"/>
            </a:xfrm>
            <a:prstGeom prst="ellipse">
              <a:avLst/>
            </a:prstGeom>
            <a:noFill/>
            <a:ln w="19050">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1400" b="1">
                  <a:solidFill>
                    <a:schemeClr val="tx1"/>
                  </a:solidFill>
                  <a:latin typeface="Arial" pitchFamily="34" charset="0"/>
                </a:defRPr>
              </a:lvl1pPr>
              <a:lvl2pPr marL="742950" indent="-285750">
                <a:defRPr sz="1400" b="1">
                  <a:solidFill>
                    <a:schemeClr val="tx1"/>
                  </a:solidFill>
                  <a:latin typeface="Arial" pitchFamily="34" charset="0"/>
                </a:defRPr>
              </a:lvl2pPr>
              <a:lvl3pPr marL="1143000" indent="-228600">
                <a:defRPr sz="1400" b="1">
                  <a:solidFill>
                    <a:schemeClr val="tx1"/>
                  </a:solidFill>
                  <a:latin typeface="Arial" pitchFamily="34" charset="0"/>
                </a:defRPr>
              </a:lvl3pPr>
              <a:lvl4pPr marL="1600200" indent="-228600">
                <a:defRPr sz="1400" b="1">
                  <a:solidFill>
                    <a:schemeClr val="tx1"/>
                  </a:solidFill>
                  <a:latin typeface="Arial" pitchFamily="34" charset="0"/>
                </a:defRPr>
              </a:lvl4pPr>
              <a:lvl5pPr marL="2057400" indent="-228600">
                <a:defRPr sz="1400" b="1">
                  <a:solidFill>
                    <a:schemeClr val="tx1"/>
                  </a:solidFill>
                  <a:latin typeface="Arial" pitchFamily="34" charset="0"/>
                </a:defRPr>
              </a:lvl5pPr>
              <a:lvl6pPr marL="2514600" indent="-228600" eaLnBrk="0" fontAlgn="base" hangingPunct="0">
                <a:spcBef>
                  <a:spcPct val="0"/>
                </a:spcBef>
                <a:spcAft>
                  <a:spcPct val="0"/>
                </a:spcAft>
                <a:defRPr sz="1400" b="1">
                  <a:solidFill>
                    <a:schemeClr val="tx1"/>
                  </a:solidFill>
                  <a:latin typeface="Arial" pitchFamily="34" charset="0"/>
                </a:defRPr>
              </a:lvl6pPr>
              <a:lvl7pPr marL="2971800" indent="-228600" eaLnBrk="0" fontAlgn="base" hangingPunct="0">
                <a:spcBef>
                  <a:spcPct val="0"/>
                </a:spcBef>
                <a:spcAft>
                  <a:spcPct val="0"/>
                </a:spcAft>
                <a:defRPr sz="1400" b="1">
                  <a:solidFill>
                    <a:schemeClr val="tx1"/>
                  </a:solidFill>
                  <a:latin typeface="Arial" pitchFamily="34" charset="0"/>
                </a:defRPr>
              </a:lvl7pPr>
              <a:lvl8pPr marL="3429000" indent="-228600" eaLnBrk="0" fontAlgn="base" hangingPunct="0">
                <a:spcBef>
                  <a:spcPct val="0"/>
                </a:spcBef>
                <a:spcAft>
                  <a:spcPct val="0"/>
                </a:spcAft>
                <a:defRPr sz="1400" b="1">
                  <a:solidFill>
                    <a:schemeClr val="tx1"/>
                  </a:solidFill>
                  <a:latin typeface="Arial" pitchFamily="34" charset="0"/>
                </a:defRPr>
              </a:lvl8pPr>
              <a:lvl9pPr marL="3886200" indent="-228600" eaLnBrk="0" fontAlgn="base" hangingPunct="0">
                <a:spcBef>
                  <a:spcPct val="0"/>
                </a:spcBef>
                <a:spcAft>
                  <a:spcPct val="0"/>
                </a:spcAft>
                <a:defRPr sz="1400" b="1">
                  <a:solidFill>
                    <a:schemeClr val="tx1"/>
                  </a:solidFill>
                  <a:latin typeface="Arial" pitchFamily="34" charset="0"/>
                </a:defRPr>
              </a:lvl9pPr>
            </a:lstStyle>
            <a:p>
              <a:endParaRPr lang="en-US" altLang="en-US"/>
            </a:p>
          </p:txBody>
        </p:sp>
        <p:sp>
          <p:nvSpPr>
            <p:cNvPr id="32779" name="Line 11"/>
            <p:cNvSpPr>
              <a:spLocks noChangeShapeType="1"/>
            </p:cNvSpPr>
            <p:nvPr/>
          </p:nvSpPr>
          <p:spPr bwMode="auto">
            <a:xfrm flipH="1">
              <a:off x="4224" y="2011"/>
              <a:ext cx="576" cy="96"/>
            </a:xfrm>
            <a:prstGeom prst="line">
              <a:avLst/>
            </a:prstGeom>
            <a:noFill/>
            <a:ln w="15875">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780" name="Line 12"/>
            <p:cNvSpPr>
              <a:spLocks noChangeShapeType="1"/>
            </p:cNvSpPr>
            <p:nvPr/>
          </p:nvSpPr>
          <p:spPr bwMode="auto">
            <a:xfrm>
              <a:off x="4800" y="2011"/>
              <a:ext cx="48" cy="768"/>
            </a:xfrm>
            <a:prstGeom prst="line">
              <a:avLst/>
            </a:prstGeom>
            <a:noFill/>
            <a:ln w="15875">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781" name="Line 13"/>
            <p:cNvSpPr>
              <a:spLocks noChangeShapeType="1"/>
            </p:cNvSpPr>
            <p:nvPr/>
          </p:nvSpPr>
          <p:spPr bwMode="auto">
            <a:xfrm flipV="1">
              <a:off x="4800" y="1627"/>
              <a:ext cx="384" cy="384"/>
            </a:xfrm>
            <a:prstGeom prst="line">
              <a:avLst/>
            </a:prstGeom>
            <a:noFill/>
            <a:ln w="15875">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782" name="Line 14"/>
            <p:cNvSpPr>
              <a:spLocks noChangeShapeType="1"/>
            </p:cNvSpPr>
            <p:nvPr/>
          </p:nvSpPr>
          <p:spPr bwMode="auto">
            <a:xfrm>
              <a:off x="4800" y="2011"/>
              <a:ext cx="672" cy="720"/>
            </a:xfrm>
            <a:prstGeom prst="line">
              <a:avLst/>
            </a:prstGeom>
            <a:noFill/>
            <a:ln w="15875">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783" name="Line 15"/>
            <p:cNvSpPr>
              <a:spLocks noChangeShapeType="1"/>
            </p:cNvSpPr>
            <p:nvPr/>
          </p:nvSpPr>
          <p:spPr bwMode="auto">
            <a:xfrm flipH="1">
              <a:off x="3744" y="2011"/>
              <a:ext cx="1056" cy="336"/>
            </a:xfrm>
            <a:prstGeom prst="line">
              <a:avLst/>
            </a:prstGeom>
            <a:noFill/>
            <a:ln w="15875">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1903381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a:t>Causes of Anomalies</a:t>
            </a:r>
          </a:p>
        </p:txBody>
      </p:sp>
      <p:sp>
        <p:nvSpPr>
          <p:cNvPr id="7171" name="Rectangle 3"/>
          <p:cNvSpPr>
            <a:spLocks noGrp="1" noChangeArrowheads="1"/>
          </p:cNvSpPr>
          <p:nvPr>
            <p:ph type="body" idx="1"/>
          </p:nvPr>
        </p:nvSpPr>
        <p:spPr>
          <a:xfrm>
            <a:off x="457200" y="1143000"/>
            <a:ext cx="8318500" cy="5181600"/>
          </a:xfrm>
        </p:spPr>
        <p:txBody>
          <a:bodyPr/>
          <a:lstStyle/>
          <a:p>
            <a:pPr marL="342900" indent="-342900"/>
            <a:r>
              <a:rPr lang="en-US" altLang="en-US"/>
              <a:t>Data from different classes</a:t>
            </a:r>
          </a:p>
          <a:p>
            <a:pPr marL="742950" lvl="1" indent="-285750"/>
            <a:r>
              <a:rPr lang="en-US" altLang="en-US"/>
              <a:t>Measuring the weights of oranges, but a few grapefruit are mixed in</a:t>
            </a:r>
          </a:p>
          <a:p>
            <a:pPr marL="742950" lvl="1" indent="-285750"/>
            <a:endParaRPr lang="en-US" altLang="en-US"/>
          </a:p>
          <a:p>
            <a:pPr marL="342900" indent="-342900"/>
            <a:r>
              <a:rPr lang="en-US" altLang="en-US"/>
              <a:t>Natural variation</a:t>
            </a:r>
          </a:p>
          <a:p>
            <a:pPr marL="742950" lvl="1" indent="-285750"/>
            <a:r>
              <a:rPr lang="en-US" altLang="en-US"/>
              <a:t>Unusually tall people</a:t>
            </a:r>
          </a:p>
          <a:p>
            <a:pPr marL="742950" lvl="1" indent="-285750"/>
            <a:endParaRPr lang="en-US" altLang="en-US"/>
          </a:p>
          <a:p>
            <a:pPr marL="342900" indent="-342900"/>
            <a:r>
              <a:rPr lang="en-US" altLang="en-US"/>
              <a:t>Data errors</a:t>
            </a:r>
          </a:p>
          <a:p>
            <a:pPr marL="742950" lvl="1" indent="-285750"/>
            <a:r>
              <a:rPr lang="en-US" altLang="en-US"/>
              <a:t>200 pound 2 year old</a:t>
            </a:r>
          </a:p>
        </p:txBody>
      </p:sp>
    </p:spTree>
    <p:extLst>
      <p:ext uri="{BB962C8B-B14F-4D97-AF65-F5344CB8AC3E}">
        <p14:creationId xmlns:p14="http://schemas.microsoft.com/office/powerpoint/2010/main" val="8288585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52400" y="152400"/>
            <a:ext cx="8839200" cy="533400"/>
          </a:xfrm>
        </p:spPr>
        <p:txBody>
          <a:bodyPr/>
          <a:lstStyle/>
          <a:p>
            <a:r>
              <a:rPr lang="en-US" altLang="en-US"/>
              <a:t>Distance of Points from Closest Centroids</a:t>
            </a:r>
          </a:p>
        </p:txBody>
      </p:sp>
      <p:sp>
        <p:nvSpPr>
          <p:cNvPr id="33795" name="Text Box 3"/>
          <p:cNvSpPr txBox="1">
            <a:spLocks noChangeArrowheads="1"/>
          </p:cNvSpPr>
          <p:nvPr/>
        </p:nvSpPr>
        <p:spPr bwMode="auto">
          <a:xfrm>
            <a:off x="6705600" y="6019800"/>
            <a:ext cx="1828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1400" b="1">
                <a:solidFill>
                  <a:schemeClr val="tx1"/>
                </a:solidFill>
                <a:latin typeface="Arial" pitchFamily="34" charset="0"/>
              </a:defRPr>
            </a:lvl1pPr>
            <a:lvl2pPr marL="742950" indent="-285750">
              <a:defRPr sz="1400" b="1">
                <a:solidFill>
                  <a:schemeClr val="tx1"/>
                </a:solidFill>
                <a:latin typeface="Arial" pitchFamily="34" charset="0"/>
              </a:defRPr>
            </a:lvl2pPr>
            <a:lvl3pPr marL="1143000" indent="-228600">
              <a:defRPr sz="1400" b="1">
                <a:solidFill>
                  <a:schemeClr val="tx1"/>
                </a:solidFill>
                <a:latin typeface="Arial" pitchFamily="34" charset="0"/>
              </a:defRPr>
            </a:lvl3pPr>
            <a:lvl4pPr marL="1600200" indent="-228600">
              <a:defRPr sz="1400" b="1">
                <a:solidFill>
                  <a:schemeClr val="tx1"/>
                </a:solidFill>
                <a:latin typeface="Arial" pitchFamily="34" charset="0"/>
              </a:defRPr>
            </a:lvl4pPr>
            <a:lvl5pPr marL="2057400" indent="-228600">
              <a:defRPr sz="1400" b="1">
                <a:solidFill>
                  <a:schemeClr val="tx1"/>
                </a:solidFill>
                <a:latin typeface="Arial" pitchFamily="34" charset="0"/>
              </a:defRPr>
            </a:lvl5pPr>
            <a:lvl6pPr marL="2514600" indent="-228600" eaLnBrk="0" fontAlgn="base" hangingPunct="0">
              <a:spcBef>
                <a:spcPct val="0"/>
              </a:spcBef>
              <a:spcAft>
                <a:spcPct val="0"/>
              </a:spcAft>
              <a:defRPr sz="1400" b="1">
                <a:solidFill>
                  <a:schemeClr val="tx1"/>
                </a:solidFill>
                <a:latin typeface="Arial" pitchFamily="34" charset="0"/>
              </a:defRPr>
            </a:lvl6pPr>
            <a:lvl7pPr marL="2971800" indent="-228600" eaLnBrk="0" fontAlgn="base" hangingPunct="0">
              <a:spcBef>
                <a:spcPct val="0"/>
              </a:spcBef>
              <a:spcAft>
                <a:spcPct val="0"/>
              </a:spcAft>
              <a:defRPr sz="1400" b="1">
                <a:solidFill>
                  <a:schemeClr val="tx1"/>
                </a:solidFill>
                <a:latin typeface="Arial" pitchFamily="34" charset="0"/>
              </a:defRPr>
            </a:lvl7pPr>
            <a:lvl8pPr marL="3429000" indent="-228600" eaLnBrk="0" fontAlgn="base" hangingPunct="0">
              <a:spcBef>
                <a:spcPct val="0"/>
              </a:spcBef>
              <a:spcAft>
                <a:spcPct val="0"/>
              </a:spcAft>
              <a:defRPr sz="1400" b="1">
                <a:solidFill>
                  <a:schemeClr val="tx1"/>
                </a:solidFill>
                <a:latin typeface="Arial" pitchFamily="34" charset="0"/>
              </a:defRPr>
            </a:lvl8pPr>
            <a:lvl9pPr marL="3886200" indent="-228600" eaLnBrk="0" fontAlgn="base" hangingPunct="0">
              <a:spcBef>
                <a:spcPct val="0"/>
              </a:spcBef>
              <a:spcAft>
                <a:spcPct val="0"/>
              </a:spcAft>
              <a:defRPr sz="1400" b="1">
                <a:solidFill>
                  <a:schemeClr val="tx1"/>
                </a:solidFill>
                <a:latin typeface="Arial" pitchFamily="34" charset="0"/>
              </a:defRPr>
            </a:lvl9pPr>
          </a:lstStyle>
          <a:p>
            <a:pPr>
              <a:spcBef>
                <a:spcPct val="50000"/>
              </a:spcBef>
            </a:pPr>
            <a:r>
              <a:rPr lang="en-US" altLang="en-US" sz="1800"/>
              <a:t>Outlier Score</a:t>
            </a:r>
          </a:p>
        </p:txBody>
      </p:sp>
      <p:pic>
        <p:nvPicPr>
          <p:cNvPr id="33796" name="Picture 5"/>
          <p:cNvPicPr>
            <a:picLocks noChangeAspect="1" noChangeArrowheads="1"/>
          </p:cNvPicPr>
          <p:nvPr/>
        </p:nvPicPr>
        <p:blipFill>
          <a:blip r:embed="rId2">
            <a:extLst>
              <a:ext uri="{28A0092B-C50C-407E-A947-70E740481C1C}">
                <a14:useLocalDpi xmlns:a14="http://schemas.microsoft.com/office/drawing/2010/main" val="0"/>
              </a:ext>
            </a:extLst>
          </a:blip>
          <a:srcRect l="20438" t="6934" r="7738" b="9747"/>
          <a:stretch>
            <a:fillRect/>
          </a:stretch>
        </p:blipFill>
        <p:spPr bwMode="auto">
          <a:xfrm>
            <a:off x="609600" y="1066800"/>
            <a:ext cx="7377113" cy="5030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3871251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C07A7-DFC6-6E1F-F2E2-965602E1FB78}"/>
            </a:ext>
          </a:extLst>
        </p:cNvPr>
        <p:cNvGrpSpPr/>
        <p:nvPr/>
      </p:nvGrpSpPr>
      <p:grpSpPr>
        <a:xfrm>
          <a:off x="0" y="0"/>
          <a:ext cx="0" cy="0"/>
          <a:chOff x="0" y="0"/>
          <a:chExt cx="0" cy="0"/>
        </a:xfrm>
      </p:grpSpPr>
      <p:sp>
        <p:nvSpPr>
          <p:cNvPr id="32770" name="Rectangle 2">
            <a:extLst>
              <a:ext uri="{FF2B5EF4-FFF2-40B4-BE49-F238E27FC236}">
                <a16:creationId xmlns:a16="http://schemas.microsoft.com/office/drawing/2014/main" id="{00C47A83-6264-09C8-74E8-B2987A016FB3}"/>
              </a:ext>
            </a:extLst>
          </p:cNvPr>
          <p:cNvSpPr>
            <a:spLocks noGrp="1" noChangeArrowheads="1"/>
          </p:cNvSpPr>
          <p:nvPr>
            <p:ph type="title"/>
          </p:nvPr>
        </p:nvSpPr>
        <p:spPr>
          <a:xfrm>
            <a:off x="152400" y="152400"/>
            <a:ext cx="8686800" cy="533400"/>
          </a:xfrm>
        </p:spPr>
        <p:txBody>
          <a:bodyPr/>
          <a:lstStyle/>
          <a:p>
            <a:r>
              <a:rPr lang="en-US" altLang="en-US" dirty="0"/>
              <a:t>7. Isolation Forest </a:t>
            </a:r>
          </a:p>
        </p:txBody>
      </p:sp>
      <p:sp>
        <p:nvSpPr>
          <p:cNvPr id="3" name="Rectangle 3">
            <a:extLst>
              <a:ext uri="{FF2B5EF4-FFF2-40B4-BE49-F238E27FC236}">
                <a16:creationId xmlns:a16="http://schemas.microsoft.com/office/drawing/2014/main" id="{B31D3728-C6CC-F55A-232A-9BA6DAE2605A}"/>
              </a:ext>
            </a:extLst>
          </p:cNvPr>
          <p:cNvSpPr txBox="1">
            <a:spLocks noChangeArrowheads="1"/>
          </p:cNvSpPr>
          <p:nvPr/>
        </p:nvSpPr>
        <p:spPr bwMode="auto">
          <a:xfrm>
            <a:off x="0" y="1072356"/>
            <a:ext cx="9144000" cy="208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lvl1pPr marL="292100" indent="-292100" algn="l" rtl="0" eaLnBrk="0" fontAlgn="base" hangingPunct="0">
              <a:spcBef>
                <a:spcPct val="10000"/>
              </a:spcBef>
              <a:spcAft>
                <a:spcPts val="400"/>
              </a:spcAft>
              <a:buClr>
                <a:srgbClr val="0C7B9C"/>
              </a:buClr>
              <a:buSzPct val="75000"/>
              <a:buFont typeface="Monotype Sorts" pitchFamily="2" charset="2"/>
              <a:buChar char="l"/>
              <a:defRPr sz="2800">
                <a:solidFill>
                  <a:schemeClr val="tx1"/>
                </a:solidFill>
                <a:latin typeface="+mn-lt"/>
                <a:ea typeface="+mn-ea"/>
                <a:cs typeface="+mn-cs"/>
              </a:defRPr>
            </a:lvl1pPr>
            <a:lvl2pPr marL="800100" indent="-342900" algn="l" rtl="0" eaLnBrk="0" fontAlgn="base" hangingPunct="0">
              <a:spcBef>
                <a:spcPct val="10000"/>
              </a:spcBef>
              <a:spcAft>
                <a:spcPts val="400"/>
              </a:spcAft>
              <a:buClr>
                <a:srgbClr val="0C7B9C"/>
              </a:buClr>
              <a:buSzPct val="100000"/>
              <a:buFont typeface="Arial" pitchFamily="34" charset="0"/>
              <a:buChar char="–"/>
              <a:defRPr sz="2400">
                <a:solidFill>
                  <a:schemeClr val="tx1"/>
                </a:solidFill>
                <a:latin typeface="+mn-lt"/>
              </a:defRPr>
            </a:lvl2pPr>
            <a:lvl3pPr marL="914400" algn="l" rtl="0" eaLnBrk="0" fontAlgn="base" hangingPunct="0">
              <a:spcBef>
                <a:spcPct val="10000"/>
              </a:spcBef>
              <a:spcAft>
                <a:spcPts val="400"/>
              </a:spcAft>
              <a:buClr>
                <a:srgbClr val="0C7B9C"/>
              </a:buClr>
              <a:buSzPct val="70000"/>
              <a:buFont typeface="Wingdings" pitchFamily="2" charset="2"/>
              <a:buChar char="u"/>
              <a:defRPr sz="2000">
                <a:solidFill>
                  <a:schemeClr val="tx1"/>
                </a:solidFill>
                <a:latin typeface="+mn-lt"/>
              </a:defRPr>
            </a:lvl3pPr>
            <a:lvl4pPr marL="1600200" indent="-228600" algn="l" rtl="0" eaLnBrk="0" fontAlgn="base" hangingPunct="0">
              <a:spcBef>
                <a:spcPct val="20000"/>
              </a:spcBef>
              <a:spcAft>
                <a:spcPct val="0"/>
              </a:spcAft>
              <a:buSzPct val="100000"/>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SzPct val="100000"/>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SzPct val="100000"/>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SzPct val="100000"/>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SzPct val="100000"/>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SzPct val="100000"/>
              <a:buChar char="•"/>
              <a:defRPr sz="2000">
                <a:solidFill>
                  <a:schemeClr val="tx1"/>
                </a:solidFill>
                <a:latin typeface="Times New Roman" pitchFamily="18" charset="0"/>
              </a:defRPr>
            </a:lvl9pPr>
          </a:lstStyle>
          <a:p>
            <a:pPr marL="0" indent="0">
              <a:buNone/>
            </a:pPr>
            <a:r>
              <a:rPr lang="en-US" sz="2100" dirty="0"/>
              <a:t>Isolation forest</a:t>
            </a:r>
            <a:r>
              <a:rPr lang="en-US" sz="2100" b="0" dirty="0"/>
              <a:t> is an anomaly detection approach that works on the principle that anomalies can be isolated more easily than normal observations. It creates an ensemble of randomly generated decision trees for a dataset and then uses the average path length as an object’s anomaly score. The leaves of the decision tree, called isolation tree, represent the actual objects in the dataset. The approach detects anomalies based on the ordering of attribute values and does not use any distance functions. </a:t>
            </a:r>
            <a:endParaRPr lang="en-US" altLang="en-US" sz="2100" b="0" kern="0" dirty="0"/>
          </a:p>
        </p:txBody>
      </p:sp>
      <p:pic>
        <p:nvPicPr>
          <p:cNvPr id="1030" name="Picture 6">
            <a:extLst>
              <a:ext uri="{FF2B5EF4-FFF2-40B4-BE49-F238E27FC236}">
                <a16:creationId xmlns:a16="http://schemas.microsoft.com/office/drawing/2014/main" id="{8395D45A-0182-920F-391D-D811E98DCA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086" y="3877530"/>
            <a:ext cx="3689715" cy="2448629"/>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Isolating an Anomalous Point">
            <a:extLst>
              <a:ext uri="{FF2B5EF4-FFF2-40B4-BE49-F238E27FC236}">
                <a16:creationId xmlns:a16="http://schemas.microsoft.com/office/drawing/2014/main" id="{49916487-8574-61DE-DB28-262579C6E1E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3886200"/>
            <a:ext cx="3676650" cy="243995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73B81FD-25F8-3B00-DEBA-F6623A9DC3E5}"/>
              </a:ext>
            </a:extLst>
          </p:cNvPr>
          <p:cNvSpPr txBox="1"/>
          <p:nvPr/>
        </p:nvSpPr>
        <p:spPr>
          <a:xfrm>
            <a:off x="1295400" y="3657600"/>
            <a:ext cx="2045753" cy="307777"/>
          </a:xfrm>
          <a:prstGeom prst="rect">
            <a:avLst/>
          </a:prstGeom>
          <a:noFill/>
        </p:spPr>
        <p:txBody>
          <a:bodyPr wrap="none" rtlCol="0">
            <a:spAutoFit/>
          </a:bodyPr>
          <a:lstStyle/>
          <a:p>
            <a:r>
              <a:rPr lang="en-US" dirty="0"/>
              <a:t>Normal Observation x</a:t>
            </a:r>
          </a:p>
        </p:txBody>
      </p:sp>
      <p:sp>
        <p:nvSpPr>
          <p:cNvPr id="5" name="TextBox 4">
            <a:extLst>
              <a:ext uri="{FF2B5EF4-FFF2-40B4-BE49-F238E27FC236}">
                <a16:creationId xmlns:a16="http://schemas.microsoft.com/office/drawing/2014/main" id="{02C3AEF0-09D3-DA13-04E7-BCC35E6AE396}"/>
              </a:ext>
            </a:extLst>
          </p:cNvPr>
          <p:cNvSpPr txBox="1"/>
          <p:nvPr/>
        </p:nvSpPr>
        <p:spPr>
          <a:xfrm>
            <a:off x="6553200" y="3699670"/>
            <a:ext cx="960519" cy="307777"/>
          </a:xfrm>
          <a:prstGeom prst="rect">
            <a:avLst/>
          </a:prstGeom>
          <a:noFill/>
        </p:spPr>
        <p:txBody>
          <a:bodyPr wrap="none" rtlCol="0">
            <a:spAutoFit/>
          </a:bodyPr>
          <a:lstStyle/>
          <a:p>
            <a:r>
              <a:rPr lang="en-US" dirty="0"/>
              <a:t>Outlier x </a:t>
            </a:r>
          </a:p>
        </p:txBody>
      </p:sp>
    </p:spTree>
    <p:extLst>
      <p:ext uri="{BB962C8B-B14F-4D97-AF65-F5344CB8AC3E}">
        <p14:creationId xmlns:p14="http://schemas.microsoft.com/office/powerpoint/2010/main" val="9245637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DFC3D-D122-CC98-E117-887698D12DBD}"/>
            </a:ext>
          </a:extLst>
        </p:cNvPr>
        <p:cNvGrpSpPr/>
        <p:nvPr/>
      </p:nvGrpSpPr>
      <p:grpSpPr>
        <a:xfrm>
          <a:off x="0" y="0"/>
          <a:ext cx="0" cy="0"/>
          <a:chOff x="0" y="0"/>
          <a:chExt cx="0" cy="0"/>
        </a:xfrm>
      </p:grpSpPr>
      <p:sp>
        <p:nvSpPr>
          <p:cNvPr id="32770" name="Rectangle 2">
            <a:extLst>
              <a:ext uri="{FF2B5EF4-FFF2-40B4-BE49-F238E27FC236}">
                <a16:creationId xmlns:a16="http://schemas.microsoft.com/office/drawing/2014/main" id="{4D6C660B-B7B6-4570-849C-FDD01E6E35A4}"/>
              </a:ext>
            </a:extLst>
          </p:cNvPr>
          <p:cNvSpPr>
            <a:spLocks noGrp="1" noChangeArrowheads="1"/>
          </p:cNvSpPr>
          <p:nvPr>
            <p:ph type="title"/>
          </p:nvPr>
        </p:nvSpPr>
        <p:spPr>
          <a:xfrm>
            <a:off x="152400" y="152400"/>
            <a:ext cx="8686800" cy="533400"/>
          </a:xfrm>
        </p:spPr>
        <p:txBody>
          <a:bodyPr/>
          <a:lstStyle/>
          <a:p>
            <a:pPr algn="ctr"/>
            <a:r>
              <a:rPr lang="en-US" altLang="en-US" dirty="0"/>
              <a:t>Example of an Isolation Forrest Tree </a:t>
            </a:r>
          </a:p>
        </p:txBody>
      </p:sp>
      <p:sp>
        <p:nvSpPr>
          <p:cNvPr id="5" name="AutoShape 6" descr="Image result for example of an isolation forest tree">
            <a:extLst>
              <a:ext uri="{FF2B5EF4-FFF2-40B4-BE49-F238E27FC236}">
                <a16:creationId xmlns:a16="http://schemas.microsoft.com/office/drawing/2014/main" id="{431FABFA-5E41-53FF-20D8-D49D1AF4995F}"/>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8" descr="Image result for example of an isolation forest tree">
            <a:extLst>
              <a:ext uri="{FF2B5EF4-FFF2-40B4-BE49-F238E27FC236}">
                <a16:creationId xmlns:a16="http://schemas.microsoft.com/office/drawing/2014/main" id="{F420057B-1D91-7F9E-290A-C054FA5418FB}"/>
              </a:ext>
            </a:extLst>
          </p:cNvPr>
          <p:cNvSpPr>
            <a:spLocks noChangeAspect="1" noChangeArrowheads="1"/>
          </p:cNvSpPr>
          <p:nvPr/>
        </p:nvSpPr>
        <p:spPr bwMode="auto">
          <a:xfrm>
            <a:off x="4572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058" name="Picture 10" descr="How to perform anomaly detection with the Isolation Forest algorithm ...">
            <a:extLst>
              <a:ext uri="{FF2B5EF4-FFF2-40B4-BE49-F238E27FC236}">
                <a16:creationId xmlns:a16="http://schemas.microsoft.com/office/drawing/2014/main" id="{52BBE976-83E7-F958-90B3-6943FFA815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4" y="1177925"/>
            <a:ext cx="9144000" cy="5299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39774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A3A7D-EBC1-A00C-0281-2A482D1095F3}"/>
            </a:ext>
          </a:extLst>
        </p:cNvPr>
        <p:cNvGrpSpPr/>
        <p:nvPr/>
      </p:nvGrpSpPr>
      <p:grpSpPr>
        <a:xfrm>
          <a:off x="0" y="0"/>
          <a:ext cx="0" cy="0"/>
          <a:chOff x="0" y="0"/>
          <a:chExt cx="0" cy="0"/>
        </a:xfrm>
      </p:grpSpPr>
      <p:sp>
        <p:nvSpPr>
          <p:cNvPr id="32770" name="Rectangle 2">
            <a:extLst>
              <a:ext uri="{FF2B5EF4-FFF2-40B4-BE49-F238E27FC236}">
                <a16:creationId xmlns:a16="http://schemas.microsoft.com/office/drawing/2014/main" id="{D348FCB1-1F10-1302-3BFF-DD4396FEFA91}"/>
              </a:ext>
            </a:extLst>
          </p:cNvPr>
          <p:cNvSpPr>
            <a:spLocks noGrp="1" noChangeArrowheads="1"/>
          </p:cNvSpPr>
          <p:nvPr>
            <p:ph type="title"/>
          </p:nvPr>
        </p:nvSpPr>
        <p:spPr>
          <a:xfrm>
            <a:off x="152400" y="152400"/>
            <a:ext cx="8686800" cy="533400"/>
          </a:xfrm>
        </p:spPr>
        <p:txBody>
          <a:bodyPr/>
          <a:lstStyle/>
          <a:p>
            <a:pPr algn="ctr"/>
            <a:r>
              <a:rPr lang="en-US" altLang="en-US" dirty="0"/>
              <a:t>Example of an Isolation Forrest</a:t>
            </a:r>
          </a:p>
        </p:txBody>
      </p:sp>
      <p:sp>
        <p:nvSpPr>
          <p:cNvPr id="5" name="AutoShape 6" descr="Image result for example of an isolation forest tree">
            <a:extLst>
              <a:ext uri="{FF2B5EF4-FFF2-40B4-BE49-F238E27FC236}">
                <a16:creationId xmlns:a16="http://schemas.microsoft.com/office/drawing/2014/main" id="{0728402B-7703-8114-3D93-F7E3A7E03680}"/>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8" descr="Image result for example of an isolation forest tree">
            <a:extLst>
              <a:ext uri="{FF2B5EF4-FFF2-40B4-BE49-F238E27FC236}">
                <a16:creationId xmlns:a16="http://schemas.microsoft.com/office/drawing/2014/main" id="{860D2ACF-4222-26E6-84CA-1ACD44E876E3}"/>
              </a:ext>
            </a:extLst>
          </p:cNvPr>
          <p:cNvSpPr>
            <a:spLocks noChangeAspect="1" noChangeArrowheads="1"/>
          </p:cNvSpPr>
          <p:nvPr/>
        </p:nvSpPr>
        <p:spPr bwMode="auto">
          <a:xfrm>
            <a:off x="4572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a:extLst>
              <a:ext uri="{FF2B5EF4-FFF2-40B4-BE49-F238E27FC236}">
                <a16:creationId xmlns:a16="http://schemas.microsoft.com/office/drawing/2014/main" id="{4537215E-837D-3D5B-CD62-F0AC7264B2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159" y="1987550"/>
            <a:ext cx="6987741" cy="3346450"/>
          </a:xfrm>
          <a:prstGeom prst="rect">
            <a:avLst/>
          </a:prstGeom>
        </p:spPr>
      </p:pic>
    </p:spTree>
    <p:extLst>
      <p:ext uri="{BB962C8B-B14F-4D97-AF65-F5344CB8AC3E}">
        <p14:creationId xmlns:p14="http://schemas.microsoft.com/office/powerpoint/2010/main" val="17689290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CFE63-4617-EC67-D895-A01DD594DA35}"/>
            </a:ext>
          </a:extLst>
        </p:cNvPr>
        <p:cNvGrpSpPr/>
        <p:nvPr/>
      </p:nvGrpSpPr>
      <p:grpSpPr>
        <a:xfrm>
          <a:off x="0" y="0"/>
          <a:ext cx="0" cy="0"/>
          <a:chOff x="0" y="0"/>
          <a:chExt cx="0" cy="0"/>
        </a:xfrm>
      </p:grpSpPr>
      <p:sp>
        <p:nvSpPr>
          <p:cNvPr id="32770" name="Rectangle 2">
            <a:extLst>
              <a:ext uri="{FF2B5EF4-FFF2-40B4-BE49-F238E27FC236}">
                <a16:creationId xmlns:a16="http://schemas.microsoft.com/office/drawing/2014/main" id="{FD5FD164-C0AC-C256-3D6D-421012483133}"/>
              </a:ext>
            </a:extLst>
          </p:cNvPr>
          <p:cNvSpPr>
            <a:spLocks noGrp="1" noChangeArrowheads="1"/>
          </p:cNvSpPr>
          <p:nvPr>
            <p:ph type="title"/>
          </p:nvPr>
        </p:nvSpPr>
        <p:spPr>
          <a:xfrm>
            <a:off x="152400" y="152400"/>
            <a:ext cx="8686800" cy="533400"/>
          </a:xfrm>
        </p:spPr>
        <p:txBody>
          <a:bodyPr/>
          <a:lstStyle/>
          <a:p>
            <a:pPr algn="ctr"/>
            <a:r>
              <a:rPr lang="en-US" altLang="en-US" dirty="0"/>
              <a:t>How the Approach Works  </a:t>
            </a:r>
          </a:p>
        </p:txBody>
      </p:sp>
      <p:sp>
        <p:nvSpPr>
          <p:cNvPr id="3" name="Rectangle 3">
            <a:extLst>
              <a:ext uri="{FF2B5EF4-FFF2-40B4-BE49-F238E27FC236}">
                <a16:creationId xmlns:a16="http://schemas.microsoft.com/office/drawing/2014/main" id="{0A500706-B1ED-928D-17C9-F7E40F137581}"/>
              </a:ext>
            </a:extLst>
          </p:cNvPr>
          <p:cNvSpPr txBox="1">
            <a:spLocks noChangeArrowheads="1"/>
          </p:cNvSpPr>
          <p:nvPr/>
        </p:nvSpPr>
        <p:spPr bwMode="auto">
          <a:xfrm>
            <a:off x="0" y="1072356"/>
            <a:ext cx="8991600" cy="208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lvl1pPr marL="292100" indent="-292100" algn="l" rtl="0" eaLnBrk="0" fontAlgn="base" hangingPunct="0">
              <a:spcBef>
                <a:spcPct val="10000"/>
              </a:spcBef>
              <a:spcAft>
                <a:spcPts val="400"/>
              </a:spcAft>
              <a:buClr>
                <a:srgbClr val="0C7B9C"/>
              </a:buClr>
              <a:buSzPct val="75000"/>
              <a:buFont typeface="Monotype Sorts" pitchFamily="2" charset="2"/>
              <a:buChar char="l"/>
              <a:defRPr sz="2800">
                <a:solidFill>
                  <a:schemeClr val="tx1"/>
                </a:solidFill>
                <a:latin typeface="+mn-lt"/>
                <a:ea typeface="+mn-ea"/>
                <a:cs typeface="+mn-cs"/>
              </a:defRPr>
            </a:lvl1pPr>
            <a:lvl2pPr marL="800100" indent="-342900" algn="l" rtl="0" eaLnBrk="0" fontAlgn="base" hangingPunct="0">
              <a:spcBef>
                <a:spcPct val="10000"/>
              </a:spcBef>
              <a:spcAft>
                <a:spcPts val="400"/>
              </a:spcAft>
              <a:buClr>
                <a:srgbClr val="0C7B9C"/>
              </a:buClr>
              <a:buSzPct val="100000"/>
              <a:buFont typeface="Arial" pitchFamily="34" charset="0"/>
              <a:buChar char="–"/>
              <a:defRPr sz="2400">
                <a:solidFill>
                  <a:schemeClr val="tx1"/>
                </a:solidFill>
                <a:latin typeface="+mn-lt"/>
              </a:defRPr>
            </a:lvl2pPr>
            <a:lvl3pPr marL="914400" algn="l" rtl="0" eaLnBrk="0" fontAlgn="base" hangingPunct="0">
              <a:spcBef>
                <a:spcPct val="10000"/>
              </a:spcBef>
              <a:spcAft>
                <a:spcPts val="400"/>
              </a:spcAft>
              <a:buClr>
                <a:srgbClr val="0C7B9C"/>
              </a:buClr>
              <a:buSzPct val="70000"/>
              <a:buFont typeface="Wingdings" pitchFamily="2" charset="2"/>
              <a:buChar char="u"/>
              <a:defRPr sz="2000">
                <a:solidFill>
                  <a:schemeClr val="tx1"/>
                </a:solidFill>
                <a:latin typeface="+mn-lt"/>
              </a:defRPr>
            </a:lvl3pPr>
            <a:lvl4pPr marL="1600200" indent="-228600" algn="l" rtl="0" eaLnBrk="0" fontAlgn="base" hangingPunct="0">
              <a:spcBef>
                <a:spcPct val="20000"/>
              </a:spcBef>
              <a:spcAft>
                <a:spcPct val="0"/>
              </a:spcAft>
              <a:buSzPct val="100000"/>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SzPct val="100000"/>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SzPct val="100000"/>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SzPct val="100000"/>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SzPct val="100000"/>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SzPct val="100000"/>
              <a:buChar char="•"/>
              <a:defRPr sz="2000">
                <a:solidFill>
                  <a:schemeClr val="tx1"/>
                </a:solidFill>
                <a:latin typeface="Times New Roman" pitchFamily="18" charset="0"/>
              </a:defRPr>
            </a:lvl9pPr>
          </a:lstStyle>
          <a:p>
            <a:pPr marL="0" indent="0">
              <a:buNone/>
            </a:pPr>
            <a:r>
              <a:rPr lang="en-US" sz="2200" dirty="0"/>
              <a:t>1. Random Partitioning</a:t>
            </a:r>
          </a:p>
          <a:p>
            <a:pPr marL="0" indent="0">
              <a:buNone/>
            </a:pPr>
            <a:r>
              <a:rPr lang="en-US" sz="2200" b="0" dirty="0"/>
              <a:t>The algorithm begins by selecting a random feature from the dataset. It then splits the data at a random value within that feature’s range, dividing it into two parts. The number of splits required to isolate a data point is called the isolation path. Anomalies have shorter paths since they differ more from the rest of the data.</a:t>
            </a:r>
          </a:p>
          <a:p>
            <a:pPr marL="0" indent="0">
              <a:buNone/>
            </a:pPr>
            <a:r>
              <a:rPr lang="en-US" sz="2200" dirty="0"/>
              <a:t>2. Ensemble of Isolation Trees</a:t>
            </a:r>
          </a:p>
          <a:p>
            <a:pPr marL="0" indent="0">
              <a:buNone/>
            </a:pPr>
            <a:r>
              <a:rPr lang="en-US" sz="2200" b="0" dirty="0"/>
              <a:t>Rather than relying on a single tree, it builds an ensemble of isolation trees. This ensures robustness and reliability in the results.</a:t>
            </a:r>
          </a:p>
          <a:p>
            <a:pPr marL="0" indent="0">
              <a:buNone/>
            </a:pPr>
            <a:r>
              <a:rPr lang="en-US" sz="2200" dirty="0"/>
              <a:t>3. Anomaly Scoring</a:t>
            </a:r>
          </a:p>
          <a:p>
            <a:pPr marL="0" indent="0">
              <a:buNone/>
            </a:pPr>
            <a:r>
              <a:rPr lang="en-US" sz="2200" b="0" dirty="0"/>
              <a:t>The anomaly score for each data point is calculated by averaging the path lengths across all trees.</a:t>
            </a:r>
          </a:p>
          <a:p>
            <a:pPr marL="0" indent="0">
              <a:buNone/>
            </a:pPr>
            <a:endParaRPr lang="en-US" dirty="0"/>
          </a:p>
        </p:txBody>
      </p:sp>
      <p:sp>
        <p:nvSpPr>
          <p:cNvPr id="2" name="TextBox 1">
            <a:extLst>
              <a:ext uri="{FF2B5EF4-FFF2-40B4-BE49-F238E27FC236}">
                <a16:creationId xmlns:a16="http://schemas.microsoft.com/office/drawing/2014/main" id="{F6D21145-5A9A-B63D-E60B-2AF389F15AE0}"/>
              </a:ext>
            </a:extLst>
          </p:cNvPr>
          <p:cNvSpPr txBox="1"/>
          <p:nvPr/>
        </p:nvSpPr>
        <p:spPr>
          <a:xfrm>
            <a:off x="609600" y="5867400"/>
            <a:ext cx="8382000" cy="707886"/>
          </a:xfrm>
          <a:prstGeom prst="rect">
            <a:avLst/>
          </a:prstGeom>
          <a:noFill/>
        </p:spPr>
        <p:txBody>
          <a:bodyPr wrap="square" rtlCol="0">
            <a:spAutoFit/>
          </a:bodyPr>
          <a:lstStyle/>
          <a:p>
            <a:r>
              <a:rPr lang="en-US" sz="2000" dirty="0"/>
              <a:t>For more details see: </a:t>
            </a:r>
            <a:r>
              <a:rPr lang="en-US" sz="2000" dirty="0">
                <a:hlinkClick r:id="rId3"/>
              </a:rPr>
              <a:t>Isolation forest - Wikipedia</a:t>
            </a:r>
            <a:endParaRPr lang="en-US" sz="2000" dirty="0"/>
          </a:p>
          <a:p>
            <a:r>
              <a:rPr lang="en-US" sz="2000" dirty="0"/>
              <a:t>Software:  </a:t>
            </a:r>
            <a:r>
              <a:rPr lang="en-US" sz="2000" dirty="0" err="1">
                <a:hlinkClick r:id="rId4"/>
              </a:rPr>
              <a:t>IsolationForest</a:t>
            </a:r>
            <a:r>
              <a:rPr lang="en-US" sz="2000" dirty="0">
                <a:hlinkClick r:id="rId4"/>
              </a:rPr>
              <a:t> — scikit-learn 1.8.0 documentation</a:t>
            </a:r>
            <a:endParaRPr lang="en-US" sz="2000" dirty="0"/>
          </a:p>
        </p:txBody>
      </p:sp>
    </p:spTree>
    <p:extLst>
      <p:ext uri="{BB962C8B-B14F-4D97-AF65-F5344CB8AC3E}">
        <p14:creationId xmlns:p14="http://schemas.microsoft.com/office/powerpoint/2010/main" val="68258370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A6C7A-F3D7-95CC-CB36-8BD2BFDECEA3}"/>
              </a:ext>
            </a:extLst>
          </p:cNvPr>
          <p:cNvSpPr>
            <a:spLocks noGrp="1"/>
          </p:cNvSpPr>
          <p:nvPr>
            <p:ph type="title"/>
          </p:nvPr>
        </p:nvSpPr>
        <p:spPr/>
        <p:txBody>
          <a:bodyPr/>
          <a:lstStyle/>
          <a:p>
            <a:pPr algn="ctr"/>
            <a:r>
              <a:rPr lang="en-US" dirty="0"/>
              <a:t>Isolation Tree for Dataset Nine</a:t>
            </a:r>
          </a:p>
        </p:txBody>
      </p:sp>
      <p:graphicFrame>
        <p:nvGraphicFramePr>
          <p:cNvPr id="4" name="Content Placeholder 3">
            <a:extLst>
              <a:ext uri="{FF2B5EF4-FFF2-40B4-BE49-F238E27FC236}">
                <a16:creationId xmlns:a16="http://schemas.microsoft.com/office/drawing/2014/main" id="{B1A4418D-50F8-8EEC-4AF2-BA9855F3B7F2}"/>
              </a:ext>
            </a:extLst>
          </p:cNvPr>
          <p:cNvGraphicFramePr>
            <a:graphicFrameLocks noGrp="1"/>
          </p:cNvGraphicFramePr>
          <p:nvPr>
            <p:ph idx="1"/>
            <p:extLst>
              <p:ext uri="{D42A27DB-BD31-4B8C-83A1-F6EECF244321}">
                <p14:modId xmlns:p14="http://schemas.microsoft.com/office/powerpoint/2010/main" val="1207913421"/>
              </p:ext>
            </p:extLst>
          </p:nvPr>
        </p:nvGraphicFramePr>
        <p:xfrm>
          <a:off x="3352800" y="3491627"/>
          <a:ext cx="3429000" cy="2683550"/>
        </p:xfrm>
        <a:graphic>
          <a:graphicData uri="http://schemas.openxmlformats.org/drawingml/2006/table">
            <a:tbl>
              <a:tblPr firstRow="1" firstCol="1" bandRow="1">
                <a:tableStyleId>{5C22544A-7EE6-4342-B048-85BDC9FD1C3A}</a:tableStyleId>
              </a:tblPr>
              <a:tblGrid>
                <a:gridCol w="875594">
                  <a:extLst>
                    <a:ext uri="{9D8B030D-6E8A-4147-A177-3AD203B41FA5}">
                      <a16:colId xmlns:a16="http://schemas.microsoft.com/office/drawing/2014/main" val="173878039"/>
                    </a:ext>
                  </a:extLst>
                </a:gridCol>
                <a:gridCol w="968533">
                  <a:extLst>
                    <a:ext uri="{9D8B030D-6E8A-4147-A177-3AD203B41FA5}">
                      <a16:colId xmlns:a16="http://schemas.microsoft.com/office/drawing/2014/main" val="2639322000"/>
                    </a:ext>
                  </a:extLst>
                </a:gridCol>
                <a:gridCol w="611533">
                  <a:extLst>
                    <a:ext uri="{9D8B030D-6E8A-4147-A177-3AD203B41FA5}">
                      <a16:colId xmlns:a16="http://schemas.microsoft.com/office/drawing/2014/main" val="3225523748"/>
                    </a:ext>
                  </a:extLst>
                </a:gridCol>
                <a:gridCol w="973340">
                  <a:extLst>
                    <a:ext uri="{9D8B030D-6E8A-4147-A177-3AD203B41FA5}">
                      <a16:colId xmlns:a16="http://schemas.microsoft.com/office/drawing/2014/main" val="2204758465"/>
                    </a:ext>
                  </a:extLst>
                </a:gridCol>
              </a:tblGrid>
              <a:tr h="487919">
                <a:tc>
                  <a:txBody>
                    <a:bodyPr/>
                    <a:lstStyle/>
                    <a:p>
                      <a:pPr marL="0" marR="0">
                        <a:buNone/>
                        <a:tabLst>
                          <a:tab pos="1676400" algn="l"/>
                        </a:tabLst>
                      </a:pPr>
                      <a:r>
                        <a:rPr lang="en-US" sz="1200">
                          <a:effectLst/>
                        </a:rPr>
                        <a:t>Id</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X</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Y</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dirty="0">
                          <a:effectLst/>
                        </a:rPr>
                        <a:t>Tree-Depth  </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48648462"/>
                  </a:ext>
                </a:extLst>
              </a:tr>
              <a:tr h="243959">
                <a:tc>
                  <a:txBody>
                    <a:bodyPr/>
                    <a:lstStyle/>
                    <a:p>
                      <a:pPr marL="0" marR="0">
                        <a:buNone/>
                        <a:tabLst>
                          <a:tab pos="1676400" algn="l"/>
                        </a:tabLst>
                      </a:pPr>
                      <a:r>
                        <a:rPr lang="en-US" sz="1200">
                          <a:effectLst/>
                        </a:rPr>
                        <a:t>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5</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581425900"/>
                  </a:ext>
                </a:extLst>
              </a:tr>
              <a:tr h="243959">
                <a:tc>
                  <a:txBody>
                    <a:bodyPr/>
                    <a:lstStyle/>
                    <a:p>
                      <a:pPr marL="0" marR="0">
                        <a:buNone/>
                        <a:tabLst>
                          <a:tab pos="1676400" algn="l"/>
                        </a:tabLst>
                      </a:pPr>
                      <a:r>
                        <a:rPr lang="en-US" sz="1200">
                          <a:effectLst/>
                        </a:rPr>
                        <a:t>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3</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3</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3</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304622334"/>
                  </a:ext>
                </a:extLst>
              </a:tr>
              <a:tr h="243959">
                <a:tc>
                  <a:txBody>
                    <a:bodyPr/>
                    <a:lstStyle/>
                    <a:p>
                      <a:pPr marL="0" marR="0">
                        <a:buNone/>
                        <a:tabLst>
                          <a:tab pos="1676400" algn="l"/>
                        </a:tabLst>
                      </a:pPr>
                      <a:r>
                        <a:rPr lang="en-US" sz="1200">
                          <a:effectLst/>
                        </a:rPr>
                        <a:t>3</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4</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3</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412959923"/>
                  </a:ext>
                </a:extLst>
              </a:tr>
              <a:tr h="243959">
                <a:tc>
                  <a:txBody>
                    <a:bodyPr/>
                    <a:lstStyle/>
                    <a:p>
                      <a:pPr marL="0" marR="0">
                        <a:buNone/>
                        <a:tabLst>
                          <a:tab pos="1676400" algn="l"/>
                        </a:tabLst>
                      </a:pPr>
                      <a:r>
                        <a:rPr lang="en-US" sz="1200">
                          <a:effectLst/>
                        </a:rPr>
                        <a:t>4</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4</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dirty="0">
                          <a:effectLst/>
                        </a:rPr>
                        <a:t>3</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795204106"/>
                  </a:ext>
                </a:extLst>
              </a:tr>
              <a:tr h="243959">
                <a:tc>
                  <a:txBody>
                    <a:bodyPr/>
                    <a:lstStyle/>
                    <a:p>
                      <a:pPr marL="0" marR="0">
                        <a:buNone/>
                        <a:tabLst>
                          <a:tab pos="1676400" algn="l"/>
                        </a:tabLst>
                      </a:pPr>
                      <a:r>
                        <a:rPr lang="en-US" sz="1200">
                          <a:effectLst/>
                        </a:rPr>
                        <a:t>5</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10</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10</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2</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086521094"/>
                  </a:ext>
                </a:extLst>
              </a:tr>
              <a:tr h="243959">
                <a:tc>
                  <a:txBody>
                    <a:bodyPr/>
                    <a:lstStyle/>
                    <a:p>
                      <a:pPr marL="0" marR="0">
                        <a:buNone/>
                        <a:tabLst>
                          <a:tab pos="1676400" algn="l"/>
                        </a:tabLst>
                      </a:pPr>
                      <a:r>
                        <a:rPr lang="en-US" sz="1200">
                          <a:effectLst/>
                        </a:rPr>
                        <a:t>6</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7</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6</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2</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83453441"/>
                  </a:ext>
                </a:extLst>
              </a:tr>
              <a:tr h="243959">
                <a:tc>
                  <a:txBody>
                    <a:bodyPr/>
                    <a:lstStyle/>
                    <a:p>
                      <a:pPr marL="0" marR="0">
                        <a:buNone/>
                        <a:tabLst>
                          <a:tab pos="1676400" algn="l"/>
                        </a:tabLst>
                      </a:pPr>
                      <a:r>
                        <a:rPr lang="en-US" sz="1200">
                          <a:effectLst/>
                        </a:rPr>
                        <a:t>7</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-17</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-19</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5</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19953797"/>
                  </a:ext>
                </a:extLst>
              </a:tr>
              <a:tr h="243959">
                <a:tc>
                  <a:txBody>
                    <a:bodyPr/>
                    <a:lstStyle/>
                    <a:p>
                      <a:pPr marL="0" marR="0">
                        <a:buNone/>
                        <a:tabLst>
                          <a:tab pos="1676400" algn="l"/>
                        </a:tabLst>
                      </a:pPr>
                      <a:r>
                        <a:rPr lang="en-US" sz="1200">
                          <a:effectLst/>
                        </a:rPr>
                        <a:t>8</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-20</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-18</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5</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27554811"/>
                  </a:ext>
                </a:extLst>
              </a:tr>
              <a:tr h="243959">
                <a:tc>
                  <a:txBody>
                    <a:bodyPr/>
                    <a:lstStyle/>
                    <a:p>
                      <a:pPr marL="0" marR="0">
                        <a:buNone/>
                        <a:tabLst>
                          <a:tab pos="1676400" algn="l"/>
                        </a:tabLst>
                      </a:pPr>
                      <a:r>
                        <a:rPr lang="en-US" sz="1200">
                          <a:effectLst/>
                        </a:rPr>
                        <a:t>9</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-18</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a:effectLst/>
                        </a:rPr>
                        <a:t>-19</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buNone/>
                        <a:tabLst>
                          <a:tab pos="1676400" algn="l"/>
                        </a:tabLst>
                      </a:pPr>
                      <a:r>
                        <a:rPr lang="en-US" sz="1200" dirty="0">
                          <a:effectLst/>
                        </a:rPr>
                        <a:t>5</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90758372"/>
                  </a:ext>
                </a:extLst>
              </a:tr>
            </a:tbl>
          </a:graphicData>
        </a:graphic>
      </p:graphicFrame>
      <p:sp>
        <p:nvSpPr>
          <p:cNvPr id="5" name="Rectangle 1">
            <a:extLst>
              <a:ext uri="{FF2B5EF4-FFF2-40B4-BE49-F238E27FC236}">
                <a16:creationId xmlns:a16="http://schemas.microsoft.com/office/drawing/2014/main" id="{38689E25-9679-F92B-59F5-BE2F9BC9D889}"/>
              </a:ext>
            </a:extLst>
          </p:cNvPr>
          <p:cNvSpPr>
            <a:spLocks noChangeArrowheads="1"/>
          </p:cNvSpPr>
          <p:nvPr/>
        </p:nvSpPr>
        <p:spPr bwMode="auto">
          <a:xfrm>
            <a:off x="152400" y="1335049"/>
            <a:ext cx="899160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4533900" algn="l"/>
              </a:tabLst>
              <a:defRPr>
                <a:solidFill>
                  <a:schemeClr val="tx1"/>
                </a:solidFill>
                <a:latin typeface="Arial" panose="020B0604020202020204" pitchFamily="34" charset="0"/>
              </a:defRPr>
            </a:lvl1pPr>
            <a:lvl2pPr>
              <a:tabLst>
                <a:tab pos="4533900" algn="l"/>
              </a:tabLst>
              <a:defRPr>
                <a:solidFill>
                  <a:schemeClr val="tx1"/>
                </a:solidFill>
                <a:latin typeface="Arial" panose="020B0604020202020204" pitchFamily="34" charset="0"/>
              </a:defRPr>
            </a:lvl2pPr>
            <a:lvl3pPr>
              <a:tabLst>
                <a:tab pos="4533900" algn="l"/>
              </a:tabLst>
              <a:defRPr>
                <a:solidFill>
                  <a:schemeClr val="tx1"/>
                </a:solidFill>
                <a:latin typeface="Arial" panose="020B0604020202020204" pitchFamily="34" charset="0"/>
              </a:defRPr>
            </a:lvl3pPr>
            <a:lvl4pPr>
              <a:tabLst>
                <a:tab pos="4533900" algn="l"/>
              </a:tabLst>
              <a:defRPr>
                <a:solidFill>
                  <a:schemeClr val="tx1"/>
                </a:solidFill>
                <a:latin typeface="Arial" panose="020B0604020202020204" pitchFamily="34" charset="0"/>
              </a:defRPr>
            </a:lvl4pPr>
            <a:lvl5pPr>
              <a:tabLst>
                <a:tab pos="4533900" algn="l"/>
              </a:tabLst>
              <a:defRPr>
                <a:solidFill>
                  <a:schemeClr val="tx1"/>
                </a:solidFill>
                <a:latin typeface="Arial" panose="020B0604020202020204" pitchFamily="34" charset="0"/>
              </a:defRPr>
            </a:lvl5pPr>
            <a:lvl6pPr eaLnBrk="0" fontAlgn="base" hangingPunct="0">
              <a:spcBef>
                <a:spcPct val="0"/>
              </a:spcBef>
              <a:spcAft>
                <a:spcPct val="0"/>
              </a:spcAft>
              <a:tabLst>
                <a:tab pos="4533900" algn="l"/>
              </a:tabLst>
              <a:defRPr>
                <a:solidFill>
                  <a:schemeClr val="tx1"/>
                </a:solidFill>
                <a:latin typeface="Arial" panose="020B0604020202020204" pitchFamily="34" charset="0"/>
              </a:defRPr>
            </a:lvl6pPr>
            <a:lvl7pPr eaLnBrk="0" fontAlgn="base" hangingPunct="0">
              <a:spcBef>
                <a:spcPct val="0"/>
              </a:spcBef>
              <a:spcAft>
                <a:spcPct val="0"/>
              </a:spcAft>
              <a:tabLst>
                <a:tab pos="4533900" algn="l"/>
              </a:tabLst>
              <a:defRPr>
                <a:solidFill>
                  <a:schemeClr val="tx1"/>
                </a:solidFill>
                <a:latin typeface="Arial" panose="020B0604020202020204" pitchFamily="34" charset="0"/>
              </a:defRPr>
            </a:lvl7pPr>
            <a:lvl8pPr eaLnBrk="0" fontAlgn="base" hangingPunct="0">
              <a:spcBef>
                <a:spcPct val="0"/>
              </a:spcBef>
              <a:spcAft>
                <a:spcPct val="0"/>
              </a:spcAft>
              <a:tabLst>
                <a:tab pos="4533900" algn="l"/>
              </a:tabLst>
              <a:defRPr>
                <a:solidFill>
                  <a:schemeClr val="tx1"/>
                </a:solidFill>
                <a:latin typeface="Arial" panose="020B0604020202020204" pitchFamily="34" charset="0"/>
              </a:defRPr>
            </a:lvl8pPr>
            <a:lvl9pPr eaLnBrk="0" fontAlgn="base" hangingPunct="0">
              <a:spcBef>
                <a:spcPct val="0"/>
              </a:spcBef>
              <a:spcAft>
                <a:spcPct val="0"/>
              </a:spcAft>
              <a:tabLst>
                <a:tab pos="45339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33900" algn="l"/>
              </a:tabLst>
            </a:pPr>
            <a:r>
              <a:rPr kumimoji="0" lang="en-US" altLang="zh-CN"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X≥7 </a:t>
            </a:r>
            <a:endParaRPr kumimoji="0" lang="en-US"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33900" algn="l"/>
              </a:tabLst>
            </a:pPr>
            <a:r>
              <a:rPr kumimoji="0" lang="en-US" altLang="zh-CN"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Y≥10                                                        X≥3</a:t>
            </a:r>
            <a:endParaRPr kumimoji="0" lang="en-US"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33900" algn="l"/>
              </a:tabLst>
            </a:pPr>
            <a:r>
              <a:rPr kumimoji="0" lang="en-US" altLang="zh-CN"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(10,10)|(7,6)</a:t>
            </a:r>
            <a:endParaRPr kumimoji="0" lang="en-US"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33900" algn="l"/>
              </a:tabLst>
            </a:pPr>
            <a:r>
              <a:rPr kumimoji="0" lang="en-US" altLang="zh-CN"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Y≥3                          Y≥4 </a:t>
            </a:r>
            <a:endParaRPr kumimoji="0" lang="en-US"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33900" algn="l"/>
              </a:tabLst>
            </a:pPr>
            <a:r>
              <a:rPr kumimoji="0" lang="en-US" altLang="zh-CN"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(3,3)|(4,1)                 (2,4 )|  Y≥-18</a:t>
            </a:r>
            <a:endParaRPr kumimoji="0" lang="en-US"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33900" algn="l"/>
              </a:tabLst>
            </a:pPr>
            <a:r>
              <a:rPr kumimoji="0" lang="en-US" altLang="zh-CN"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X≥2	               X≥</a:t>
            </a:r>
            <a:r>
              <a:rPr kumimoji="0" lang="en-US" altLang="zh-CN" sz="1800" b="0" i="0" u="none" strike="noStrike" cap="none" normalizeH="0" baseline="0" dirty="0">
                <a:ln>
                  <a:noFill/>
                </a:ln>
                <a:solidFill>
                  <a:schemeClr val="tx1"/>
                </a:solidFill>
                <a:effectLst/>
                <a:latin typeface="Symbol" panose="05050102010706020507" pitchFamily="18" charset="2"/>
                <a:ea typeface="Times New Roman" panose="02020603050405020304" pitchFamily="18" charset="0"/>
              </a:rPr>
              <a:t>-</a:t>
            </a:r>
            <a:r>
              <a:rPr kumimoji="0" lang="en-US" altLang="zh-CN" sz="1800" b="0" i="0" u="none" strike="noStrike" cap="none" normalizeH="0" baseline="0" dirty="0">
                <a:ln>
                  <a:noFill/>
                </a:ln>
                <a:solidFill>
                  <a:schemeClr val="tx1"/>
                </a:solidFill>
                <a:effectLst/>
                <a:ea typeface="Times New Roman" panose="02020603050405020304" pitchFamily="18" charset="0"/>
              </a:rPr>
              <a:t>17</a:t>
            </a:r>
            <a:endParaRPr kumimoji="0" lang="en-US"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33900" algn="l"/>
              </a:tabLst>
            </a:pPr>
            <a:r>
              <a:rPr kumimoji="0" lang="en-US" altLang="zh-CN"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(2,2)|(-20,-18)   (-17,-19)|(-18,-19)</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8DF817BC-DCEF-DB01-1489-844FA74D87FF}"/>
              </a:ext>
            </a:extLst>
          </p:cNvPr>
          <p:cNvSpPr txBox="1"/>
          <p:nvPr/>
        </p:nvSpPr>
        <p:spPr>
          <a:xfrm>
            <a:off x="4343400" y="6175177"/>
            <a:ext cx="1808508" cy="400110"/>
          </a:xfrm>
          <a:prstGeom prst="rect">
            <a:avLst/>
          </a:prstGeom>
          <a:noFill/>
        </p:spPr>
        <p:txBody>
          <a:bodyPr wrap="none" rtlCol="0">
            <a:spAutoFit/>
          </a:bodyPr>
          <a:lstStyle/>
          <a:p>
            <a:r>
              <a:rPr lang="en-US" sz="2000" dirty="0"/>
              <a:t>Dataset Nine </a:t>
            </a:r>
          </a:p>
        </p:txBody>
      </p:sp>
    </p:spTree>
    <p:extLst>
      <p:ext uri="{BB962C8B-B14F-4D97-AF65-F5344CB8AC3E}">
        <p14:creationId xmlns:p14="http://schemas.microsoft.com/office/powerpoint/2010/main" val="18499613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DBD1DC-5DF3-151C-BD7D-8809944A24E7}"/>
            </a:ext>
          </a:extLst>
        </p:cNvPr>
        <p:cNvGrpSpPr/>
        <p:nvPr/>
      </p:nvGrpSpPr>
      <p:grpSpPr>
        <a:xfrm>
          <a:off x="0" y="0"/>
          <a:ext cx="0" cy="0"/>
          <a:chOff x="0" y="0"/>
          <a:chExt cx="0" cy="0"/>
        </a:xfrm>
      </p:grpSpPr>
      <p:sp>
        <p:nvSpPr>
          <p:cNvPr id="32770" name="Rectangle 2">
            <a:extLst>
              <a:ext uri="{FF2B5EF4-FFF2-40B4-BE49-F238E27FC236}">
                <a16:creationId xmlns:a16="http://schemas.microsoft.com/office/drawing/2014/main" id="{7E5A6EB1-5061-C132-D647-AB711432D914}"/>
              </a:ext>
            </a:extLst>
          </p:cNvPr>
          <p:cNvSpPr>
            <a:spLocks noGrp="1" noChangeArrowheads="1"/>
          </p:cNvSpPr>
          <p:nvPr>
            <p:ph type="title"/>
          </p:nvPr>
        </p:nvSpPr>
        <p:spPr>
          <a:xfrm>
            <a:off x="152400" y="152400"/>
            <a:ext cx="8686800" cy="533400"/>
          </a:xfrm>
        </p:spPr>
        <p:txBody>
          <a:bodyPr/>
          <a:lstStyle/>
          <a:p>
            <a:pPr algn="ctr"/>
            <a:r>
              <a:rPr lang="en-US" altLang="en-US" sz="2400" dirty="0"/>
              <a:t>8. Outlier Detection with Deep Generative Models  </a:t>
            </a:r>
          </a:p>
        </p:txBody>
      </p:sp>
      <p:sp>
        <p:nvSpPr>
          <p:cNvPr id="32771" name="Rectangle 3">
            <a:extLst>
              <a:ext uri="{FF2B5EF4-FFF2-40B4-BE49-F238E27FC236}">
                <a16:creationId xmlns:a16="http://schemas.microsoft.com/office/drawing/2014/main" id="{C5434253-01E2-8E9A-8A5D-FEECAE4987A1}"/>
              </a:ext>
            </a:extLst>
          </p:cNvPr>
          <p:cNvSpPr>
            <a:spLocks noGrp="1" noChangeArrowheads="1"/>
          </p:cNvSpPr>
          <p:nvPr>
            <p:ph type="body" idx="1"/>
          </p:nvPr>
        </p:nvSpPr>
        <p:spPr>
          <a:xfrm>
            <a:off x="0" y="1087075"/>
            <a:ext cx="9144000" cy="5181600"/>
          </a:xfrm>
        </p:spPr>
        <p:txBody>
          <a:bodyPr/>
          <a:lstStyle/>
          <a:p>
            <a:pPr marL="0" indent="0">
              <a:buNone/>
            </a:pPr>
            <a:endParaRPr lang="en-US" sz="2400" dirty="0">
              <a:solidFill>
                <a:schemeClr val="bg1"/>
              </a:solidFill>
              <a:hlinkClick r:id="rId3"/>
            </a:endParaRPr>
          </a:p>
          <a:p>
            <a:r>
              <a:rPr lang="en-US" sz="2000" dirty="0">
                <a:hlinkClick r:id="rId4"/>
              </a:rPr>
              <a:t>A new hybrid model for improving outlier detection using combined autoencoder and variational autoencoder | Scientific Reports</a:t>
            </a:r>
            <a:endParaRPr lang="en-US" sz="2000" dirty="0">
              <a:hlinkClick r:id="rId5"/>
            </a:endParaRPr>
          </a:p>
          <a:p>
            <a:r>
              <a:rPr lang="en-US" sz="2000" dirty="0">
                <a:hlinkClick r:id="rId5"/>
              </a:rPr>
              <a:t>An efficient method for autoencoder based outlier detection </a:t>
            </a:r>
            <a:r>
              <a:rPr lang="en-US" sz="2000" dirty="0">
                <a:hlinkClick r:id="rId3"/>
              </a:rPr>
              <a:t>–</a:t>
            </a:r>
            <a:r>
              <a:rPr lang="en-US" sz="2000" dirty="0">
                <a:hlinkClick r:id="rId5"/>
              </a:rPr>
              <a:t> ScienceDirect</a:t>
            </a:r>
            <a:endParaRPr lang="en-US" sz="2000" dirty="0"/>
          </a:p>
          <a:p>
            <a:r>
              <a:rPr lang="en-US" sz="2000" dirty="0">
                <a:hlinkClick r:id="rId6"/>
              </a:rPr>
              <a:t>Anomaly detection with autoencoders</a:t>
            </a:r>
            <a:endParaRPr lang="en-US" sz="2000" dirty="0">
              <a:hlinkClick r:id="rId3"/>
            </a:endParaRPr>
          </a:p>
          <a:p>
            <a:r>
              <a:rPr lang="en-US" sz="2000" dirty="0">
                <a:hlinkClick r:id="rId3"/>
              </a:rPr>
              <a:t>Generative adversarial nets for unsupervised outlier detection – ScienceDirect</a:t>
            </a:r>
            <a:endParaRPr lang="en-US" sz="2000" dirty="0"/>
          </a:p>
          <a:p>
            <a:r>
              <a:rPr lang="en-US" sz="2000" dirty="0">
                <a:hlinkClick r:id="rId7"/>
              </a:rPr>
              <a:t>[2310.09999] Outlier Detection Using Generative Models with Theoretical Performance Guarantees</a:t>
            </a:r>
            <a:r>
              <a:rPr lang="en-US" altLang="en-US" sz="2000" dirty="0"/>
              <a:t>. </a:t>
            </a:r>
          </a:p>
          <a:p>
            <a:r>
              <a:rPr lang="en-US" sz="2000" dirty="0">
                <a:hlinkClick r:id="rId8"/>
              </a:rPr>
              <a:t>ODIM: Outlier Detection via Likelihood of Under-Fitted Generative Models | </a:t>
            </a:r>
            <a:r>
              <a:rPr lang="en-US" sz="2000" dirty="0" err="1">
                <a:hlinkClick r:id="rId8"/>
              </a:rPr>
              <a:t>OpenReview</a:t>
            </a:r>
            <a:endParaRPr lang="en-US" sz="2000" dirty="0"/>
          </a:p>
          <a:p>
            <a:r>
              <a:rPr lang="en-US" sz="2000" dirty="0">
                <a:hlinkClick r:id="rId9"/>
              </a:rPr>
              <a:t>Density estimation using deep generative neural networks | PNAS</a:t>
            </a:r>
            <a:endParaRPr lang="en-US" altLang="en-US" sz="2000" dirty="0"/>
          </a:p>
        </p:txBody>
      </p:sp>
      <p:sp>
        <p:nvSpPr>
          <p:cNvPr id="2" name="TextBox 1">
            <a:extLst>
              <a:ext uri="{FF2B5EF4-FFF2-40B4-BE49-F238E27FC236}">
                <a16:creationId xmlns:a16="http://schemas.microsoft.com/office/drawing/2014/main" id="{1C62E74B-AA10-E266-AF64-ED3CF1C0027F}"/>
              </a:ext>
            </a:extLst>
          </p:cNvPr>
          <p:cNvSpPr txBox="1"/>
          <p:nvPr/>
        </p:nvSpPr>
        <p:spPr>
          <a:xfrm>
            <a:off x="685800" y="1087075"/>
            <a:ext cx="6771213" cy="461665"/>
          </a:xfrm>
          <a:prstGeom prst="rect">
            <a:avLst/>
          </a:prstGeom>
          <a:noFill/>
        </p:spPr>
        <p:txBody>
          <a:bodyPr wrap="none" rtlCol="0">
            <a:spAutoFit/>
          </a:bodyPr>
          <a:lstStyle/>
          <a:p>
            <a:r>
              <a:rPr lang="en-US" sz="2400" dirty="0"/>
              <a:t>A few recent papers discussing this subject: </a:t>
            </a:r>
          </a:p>
        </p:txBody>
      </p:sp>
    </p:spTree>
    <p:extLst>
      <p:ext uri="{BB962C8B-B14F-4D97-AF65-F5344CB8AC3E}">
        <p14:creationId xmlns:p14="http://schemas.microsoft.com/office/powerpoint/2010/main" val="6896943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BDE5D8-47DA-3825-44C7-00505B7FE50C}"/>
            </a:ext>
          </a:extLst>
        </p:cNvPr>
        <p:cNvGrpSpPr/>
        <p:nvPr/>
      </p:nvGrpSpPr>
      <p:grpSpPr>
        <a:xfrm>
          <a:off x="0" y="0"/>
          <a:ext cx="0" cy="0"/>
          <a:chOff x="0" y="0"/>
          <a:chExt cx="0" cy="0"/>
        </a:xfrm>
      </p:grpSpPr>
      <p:sp>
        <p:nvSpPr>
          <p:cNvPr id="32770" name="Rectangle 2">
            <a:extLst>
              <a:ext uri="{FF2B5EF4-FFF2-40B4-BE49-F238E27FC236}">
                <a16:creationId xmlns:a16="http://schemas.microsoft.com/office/drawing/2014/main" id="{C5ACDC37-AC3B-24ED-356A-5803D9DC483C}"/>
              </a:ext>
            </a:extLst>
          </p:cNvPr>
          <p:cNvSpPr>
            <a:spLocks noGrp="1" noChangeArrowheads="1"/>
          </p:cNvSpPr>
          <p:nvPr>
            <p:ph type="title"/>
          </p:nvPr>
        </p:nvSpPr>
        <p:spPr>
          <a:xfrm>
            <a:off x="152400" y="152400"/>
            <a:ext cx="8686800" cy="533400"/>
          </a:xfrm>
        </p:spPr>
        <p:txBody>
          <a:bodyPr/>
          <a:lstStyle/>
          <a:p>
            <a:pPr algn="ctr"/>
            <a:r>
              <a:rPr lang="en-US" altLang="en-US" dirty="0"/>
              <a:t>9. Assessment </a:t>
            </a:r>
          </a:p>
        </p:txBody>
      </p:sp>
    </p:spTree>
    <p:extLst>
      <p:ext uri="{BB962C8B-B14F-4D97-AF65-F5344CB8AC3E}">
        <p14:creationId xmlns:p14="http://schemas.microsoft.com/office/powerpoint/2010/main" val="23023539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471F6-55B2-A62B-FD55-7E7402A8A9E0}"/>
            </a:ext>
          </a:extLst>
        </p:cNvPr>
        <p:cNvGrpSpPr/>
        <p:nvPr/>
      </p:nvGrpSpPr>
      <p:grpSpPr>
        <a:xfrm>
          <a:off x="0" y="0"/>
          <a:ext cx="0" cy="0"/>
          <a:chOff x="0" y="0"/>
          <a:chExt cx="0" cy="0"/>
        </a:xfrm>
      </p:grpSpPr>
      <p:sp>
        <p:nvSpPr>
          <p:cNvPr id="32770" name="Rectangle 2">
            <a:extLst>
              <a:ext uri="{FF2B5EF4-FFF2-40B4-BE49-F238E27FC236}">
                <a16:creationId xmlns:a16="http://schemas.microsoft.com/office/drawing/2014/main" id="{9C27AD33-E238-DFEC-124D-94EC13D1FA18}"/>
              </a:ext>
            </a:extLst>
          </p:cNvPr>
          <p:cNvSpPr>
            <a:spLocks noGrp="1" noChangeArrowheads="1"/>
          </p:cNvSpPr>
          <p:nvPr>
            <p:ph type="title"/>
          </p:nvPr>
        </p:nvSpPr>
        <p:spPr>
          <a:xfrm>
            <a:off x="304800" y="339634"/>
            <a:ext cx="9062852" cy="533400"/>
          </a:xfrm>
        </p:spPr>
        <p:txBody>
          <a:bodyPr/>
          <a:lstStyle/>
          <a:p>
            <a:r>
              <a:rPr lang="en-US" altLang="en-US" sz="2200" dirty="0"/>
              <a:t>Popular Approaches to Identify Attribute Outliers </a:t>
            </a:r>
            <a:endParaRPr lang="en-US" altLang="en-US" dirty="0"/>
          </a:p>
        </p:txBody>
      </p:sp>
      <p:sp>
        <p:nvSpPr>
          <p:cNvPr id="32771" name="Rectangle 3">
            <a:extLst>
              <a:ext uri="{FF2B5EF4-FFF2-40B4-BE49-F238E27FC236}">
                <a16:creationId xmlns:a16="http://schemas.microsoft.com/office/drawing/2014/main" id="{2AB1614D-954A-23B0-B240-E8E26A030ADE}"/>
              </a:ext>
            </a:extLst>
          </p:cNvPr>
          <p:cNvSpPr>
            <a:spLocks noGrp="1" noChangeArrowheads="1"/>
          </p:cNvSpPr>
          <p:nvPr>
            <p:ph type="body" idx="1"/>
          </p:nvPr>
        </p:nvSpPr>
        <p:spPr>
          <a:xfrm>
            <a:off x="111628" y="606334"/>
            <a:ext cx="9062852" cy="5181600"/>
          </a:xfrm>
        </p:spPr>
        <p:txBody>
          <a:bodyPr/>
          <a:lstStyle/>
          <a:p>
            <a:pPr marL="457200" indent="-457200">
              <a:buFont typeface="+mj-lt"/>
              <a:buAutoNum type="arabicPeriod"/>
            </a:pPr>
            <a:endParaRPr lang="en-US" sz="2200" dirty="0">
              <a:solidFill>
                <a:schemeClr val="bg1"/>
              </a:solidFill>
              <a:hlinkClick r:id="rId3"/>
            </a:endParaRPr>
          </a:p>
          <a:p>
            <a:pPr marL="457200" indent="-457200">
              <a:buFont typeface="+mj-lt"/>
              <a:buAutoNum type="arabicPeriod"/>
            </a:pPr>
            <a:r>
              <a:rPr lang="en-US" sz="2200" dirty="0"/>
              <a:t>Interquartile range approaches, such as box plots are used a lot.  </a:t>
            </a:r>
          </a:p>
          <a:p>
            <a:pPr marL="457200" indent="-457200">
              <a:buFont typeface="+mj-lt"/>
              <a:buAutoNum type="arabicPeriod"/>
            </a:pPr>
            <a:r>
              <a:rPr lang="en-US" altLang="en-US" sz="2200" dirty="0"/>
              <a:t>Using the absolute value of the attribute’s z-scores as the outlier score, is another popular choice   </a:t>
            </a:r>
          </a:p>
          <a:p>
            <a:pPr marL="457200" indent="-457200">
              <a:buFont typeface="+mj-lt"/>
              <a:buAutoNum type="arabicPeriod"/>
            </a:pPr>
            <a:r>
              <a:rPr lang="en-US" altLang="en-US" sz="2200" dirty="0"/>
              <a:t>Distance-based approaches are applicable for 1D.  </a:t>
            </a:r>
          </a:p>
          <a:p>
            <a:pPr marL="457200" indent="-457200">
              <a:buFont typeface="+mj-lt"/>
              <a:buAutoNum type="arabicPeriod"/>
            </a:pPr>
            <a:r>
              <a:rPr lang="en-US" altLang="en-US" sz="2200" dirty="0"/>
              <a:t>Density-based approaches are applicable for 1D and a good choice. Histograms are also useful to get an overview of the density function of a single attribute. </a:t>
            </a:r>
          </a:p>
          <a:p>
            <a:pPr marL="457200" indent="-457200">
              <a:buFont typeface="+mj-lt"/>
              <a:buAutoNum type="arabicPeriod"/>
            </a:pPr>
            <a:r>
              <a:rPr lang="en-US" altLang="en-US" sz="2200" dirty="0"/>
              <a:t>Isolation forests are another choice. </a:t>
            </a:r>
          </a:p>
          <a:p>
            <a:pPr marL="457200" indent="-457200">
              <a:buFont typeface="+mj-lt"/>
              <a:buAutoNum type="arabicPeriod"/>
            </a:pPr>
            <a:r>
              <a:rPr lang="en-US" altLang="en-US" sz="2200" dirty="0"/>
              <a:t>Grubb’s Test (</a:t>
            </a:r>
            <a:r>
              <a:rPr lang="en-US" altLang="en-US" sz="2200" dirty="0">
                <a:solidFill>
                  <a:schemeClr val="accent1"/>
                </a:solidFill>
              </a:rPr>
              <a:t>not covered</a:t>
            </a:r>
            <a:r>
              <a:rPr lang="en-US" altLang="en-US" sz="2200" dirty="0"/>
              <a:t>)</a:t>
            </a:r>
          </a:p>
          <a:p>
            <a:pPr marL="0" indent="0">
              <a:buNone/>
            </a:pPr>
            <a:r>
              <a:rPr lang="en-US" altLang="en-US" sz="2200" dirty="0"/>
              <a:t>Remark: Approaches listed as 1 and 2 can only find outliers on the wings of the attribute range. They cannot identify the outlier, depicted in </a:t>
            </a:r>
            <a:r>
              <a:rPr lang="en-US" altLang="en-US" sz="2200" dirty="0">
                <a:solidFill>
                  <a:srgbClr val="FF0000"/>
                </a:solidFill>
              </a:rPr>
              <a:t>red,</a:t>
            </a:r>
            <a:r>
              <a:rPr lang="en-US" altLang="en-US" sz="2200" dirty="0"/>
              <a:t> below: </a:t>
            </a:r>
          </a:p>
          <a:p>
            <a:pPr marL="0" indent="0">
              <a:buNone/>
            </a:pPr>
            <a:endParaRPr lang="en-US" altLang="en-US" sz="800" dirty="0"/>
          </a:p>
          <a:p>
            <a:pPr marL="0" indent="0">
              <a:buNone/>
            </a:pPr>
            <a:r>
              <a:rPr lang="en-US" altLang="en-US" sz="2400" dirty="0"/>
              <a:t>        </a:t>
            </a:r>
            <a:r>
              <a:rPr lang="en-US" altLang="en-US" sz="2400" dirty="0" err="1"/>
              <a:t>xxxxxxxxxxx</a:t>
            </a:r>
            <a:r>
              <a:rPr lang="en-US" altLang="en-US" sz="2400" dirty="0"/>
              <a:t>                 </a:t>
            </a:r>
            <a:r>
              <a:rPr lang="en-US" altLang="en-US" sz="2400" dirty="0">
                <a:solidFill>
                  <a:srgbClr val="FF0000"/>
                </a:solidFill>
              </a:rPr>
              <a:t>x</a:t>
            </a:r>
            <a:r>
              <a:rPr lang="en-US" altLang="en-US" sz="2400" dirty="0"/>
              <a:t>                           </a:t>
            </a:r>
            <a:r>
              <a:rPr lang="en-US" altLang="en-US" sz="2400" dirty="0" err="1"/>
              <a:t>xxxxxxxxxxxxx</a:t>
            </a:r>
            <a:r>
              <a:rPr lang="en-US" altLang="en-US" sz="2400" dirty="0"/>
              <a:t> </a:t>
            </a:r>
          </a:p>
        </p:txBody>
      </p:sp>
    </p:spTree>
    <p:extLst>
      <p:ext uri="{BB962C8B-B14F-4D97-AF65-F5344CB8AC3E}">
        <p14:creationId xmlns:p14="http://schemas.microsoft.com/office/powerpoint/2010/main" val="21068082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4F892-F833-3ECE-FAAF-A63719C82B2E}"/>
            </a:ext>
          </a:extLst>
        </p:cNvPr>
        <p:cNvGrpSpPr/>
        <p:nvPr/>
      </p:nvGrpSpPr>
      <p:grpSpPr>
        <a:xfrm>
          <a:off x="0" y="0"/>
          <a:ext cx="0" cy="0"/>
          <a:chOff x="0" y="0"/>
          <a:chExt cx="0" cy="0"/>
        </a:xfrm>
      </p:grpSpPr>
      <p:sp>
        <p:nvSpPr>
          <p:cNvPr id="32770" name="Rectangle 2">
            <a:extLst>
              <a:ext uri="{FF2B5EF4-FFF2-40B4-BE49-F238E27FC236}">
                <a16:creationId xmlns:a16="http://schemas.microsoft.com/office/drawing/2014/main" id="{70F6CBCE-2313-CDC1-8D9B-04AD0D0E3960}"/>
              </a:ext>
            </a:extLst>
          </p:cNvPr>
          <p:cNvSpPr>
            <a:spLocks noGrp="1" noChangeArrowheads="1"/>
          </p:cNvSpPr>
          <p:nvPr>
            <p:ph type="title"/>
          </p:nvPr>
        </p:nvSpPr>
        <p:spPr>
          <a:xfrm>
            <a:off x="81148" y="304800"/>
            <a:ext cx="9062852" cy="533400"/>
          </a:xfrm>
        </p:spPr>
        <p:txBody>
          <a:bodyPr/>
          <a:lstStyle/>
          <a:p>
            <a:r>
              <a:rPr lang="en-US" altLang="en-US" sz="2200" dirty="0"/>
              <a:t>Dr. Eick’s Opinion about Approaches to Detect Object Outliers</a:t>
            </a:r>
            <a:r>
              <a:rPr lang="en-US" altLang="en-US" dirty="0"/>
              <a:t>. </a:t>
            </a:r>
          </a:p>
        </p:txBody>
      </p:sp>
      <p:sp>
        <p:nvSpPr>
          <p:cNvPr id="32771" name="Rectangle 3">
            <a:extLst>
              <a:ext uri="{FF2B5EF4-FFF2-40B4-BE49-F238E27FC236}">
                <a16:creationId xmlns:a16="http://schemas.microsoft.com/office/drawing/2014/main" id="{9FAD7842-8CD8-8694-6911-FF7A8EB29CE8}"/>
              </a:ext>
            </a:extLst>
          </p:cNvPr>
          <p:cNvSpPr>
            <a:spLocks noGrp="1" noChangeArrowheads="1"/>
          </p:cNvSpPr>
          <p:nvPr>
            <p:ph type="body" idx="1"/>
          </p:nvPr>
        </p:nvSpPr>
        <p:spPr>
          <a:xfrm>
            <a:off x="40574" y="606334"/>
            <a:ext cx="9062852" cy="5181600"/>
          </a:xfrm>
        </p:spPr>
        <p:txBody>
          <a:bodyPr/>
          <a:lstStyle/>
          <a:p>
            <a:pPr marL="0" indent="0">
              <a:buNone/>
            </a:pPr>
            <a:endParaRPr lang="en-US" sz="2400" dirty="0">
              <a:solidFill>
                <a:schemeClr val="bg1"/>
              </a:solidFill>
              <a:hlinkClick r:id="rId3"/>
            </a:endParaRPr>
          </a:p>
          <a:p>
            <a:pPr>
              <a:spcBef>
                <a:spcPts val="100"/>
              </a:spcBef>
              <a:spcAft>
                <a:spcPts val="100"/>
              </a:spcAft>
            </a:pPr>
            <a:r>
              <a:rPr lang="en-US" sz="2000" dirty="0"/>
              <a:t>Density-based approaches particularly Kernel Density Estimation and Mixture of Gaussians might be the top choice but using them is quite complicated and therefore prone to errors.  </a:t>
            </a:r>
          </a:p>
          <a:p>
            <a:pPr>
              <a:spcBef>
                <a:spcPts val="100"/>
              </a:spcBef>
              <a:spcAft>
                <a:spcPts val="100"/>
              </a:spcAft>
            </a:pPr>
            <a:r>
              <a:rPr lang="en-US" altLang="en-US" sz="2000" dirty="0"/>
              <a:t>Naïve density estimation approaches are less complicated and therefore also a good choice, as you know what you are doing. Many scientists prefer naïve density estimation methods.   </a:t>
            </a:r>
          </a:p>
          <a:p>
            <a:pPr>
              <a:spcBef>
                <a:spcPts val="100"/>
              </a:spcBef>
              <a:spcAft>
                <a:spcPts val="100"/>
              </a:spcAft>
            </a:pPr>
            <a:r>
              <a:rPr lang="en-US" altLang="en-US" sz="2000" dirty="0"/>
              <a:t>Using Deep Generative Models for Outlier Detection shows  some promise and might outperform the approaches mentioned above---some day. </a:t>
            </a:r>
          </a:p>
          <a:p>
            <a:pPr>
              <a:spcBef>
                <a:spcPts val="100"/>
              </a:spcBef>
              <a:spcAft>
                <a:spcPts val="100"/>
              </a:spcAft>
            </a:pPr>
            <a:r>
              <a:rPr lang="en-US" altLang="en-US" sz="2000" dirty="0"/>
              <a:t>Isolation Forests are also quite popular. </a:t>
            </a:r>
          </a:p>
          <a:p>
            <a:pPr>
              <a:spcBef>
                <a:spcPts val="100"/>
              </a:spcBef>
              <a:spcAft>
                <a:spcPts val="100"/>
              </a:spcAft>
            </a:pPr>
            <a:r>
              <a:rPr lang="en-US" altLang="en-US" sz="2000" dirty="0"/>
              <a:t>I have a negative opinion about Clustering-based, SVM based and distance-based outlier detection approaches. </a:t>
            </a:r>
          </a:p>
          <a:p>
            <a:pPr>
              <a:spcBef>
                <a:spcPts val="100"/>
              </a:spcBef>
              <a:spcAft>
                <a:spcPts val="100"/>
              </a:spcAft>
            </a:pPr>
            <a:r>
              <a:rPr lang="en-US" altLang="en-US" sz="2000" dirty="0"/>
              <a:t>Approaches which compute outlier scores should be preferred over classification approaches. </a:t>
            </a:r>
          </a:p>
          <a:p>
            <a:pPr>
              <a:spcBef>
                <a:spcPts val="100"/>
              </a:spcBef>
              <a:spcAft>
                <a:spcPts val="100"/>
              </a:spcAft>
            </a:pPr>
            <a:r>
              <a:rPr lang="en-US" altLang="en-US" sz="2000" dirty="0"/>
              <a:t>In general, there is an abundance of methods and not much agreement which methods are the most suitable   for particular outlier detection task.</a:t>
            </a:r>
          </a:p>
          <a:p>
            <a:pPr>
              <a:spcBef>
                <a:spcPts val="100"/>
              </a:spcBef>
              <a:spcAft>
                <a:spcPts val="100"/>
              </a:spcAft>
            </a:pPr>
            <a:r>
              <a:rPr lang="en-US" altLang="en-US" sz="2000" dirty="0"/>
              <a:t>There is lot of material on popular outlier detection techniques written by people that are not very knowledgeable in outlier detection. </a:t>
            </a:r>
          </a:p>
          <a:p>
            <a:endParaRPr lang="en-US" altLang="en-US" sz="2100" dirty="0"/>
          </a:p>
        </p:txBody>
      </p:sp>
    </p:spTree>
    <p:extLst>
      <p:ext uri="{BB962C8B-B14F-4D97-AF65-F5344CB8AC3E}">
        <p14:creationId xmlns:p14="http://schemas.microsoft.com/office/powerpoint/2010/main" val="1325122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CE776A-A295-DE95-2193-0B62128A7CBF}"/>
            </a:ext>
          </a:extLst>
        </p:cNvPr>
        <p:cNvGrpSpPr/>
        <p:nvPr/>
      </p:nvGrpSpPr>
      <p:grpSpPr>
        <a:xfrm>
          <a:off x="0" y="0"/>
          <a:ext cx="0" cy="0"/>
          <a:chOff x="0" y="0"/>
          <a:chExt cx="0" cy="0"/>
        </a:xfrm>
      </p:grpSpPr>
      <p:sp>
        <p:nvSpPr>
          <p:cNvPr id="7170" name="Rectangle 2">
            <a:extLst>
              <a:ext uri="{FF2B5EF4-FFF2-40B4-BE49-F238E27FC236}">
                <a16:creationId xmlns:a16="http://schemas.microsoft.com/office/drawing/2014/main" id="{4FA922D1-3ABE-FB7D-871A-48AC502625CC}"/>
              </a:ext>
            </a:extLst>
          </p:cNvPr>
          <p:cNvSpPr>
            <a:spLocks noGrp="1" noChangeArrowheads="1"/>
          </p:cNvSpPr>
          <p:nvPr>
            <p:ph type="title"/>
          </p:nvPr>
        </p:nvSpPr>
        <p:spPr/>
        <p:txBody>
          <a:bodyPr/>
          <a:lstStyle/>
          <a:p>
            <a:r>
              <a:rPr lang="en-US" altLang="en-US" dirty="0"/>
              <a:t>News Feb. 10, 2024</a:t>
            </a:r>
          </a:p>
        </p:txBody>
      </p:sp>
      <p:sp>
        <p:nvSpPr>
          <p:cNvPr id="7171" name="Rectangle 3">
            <a:extLst>
              <a:ext uri="{FF2B5EF4-FFF2-40B4-BE49-F238E27FC236}">
                <a16:creationId xmlns:a16="http://schemas.microsoft.com/office/drawing/2014/main" id="{B3438021-87D9-0EED-A342-080EB5B2CCEA}"/>
              </a:ext>
            </a:extLst>
          </p:cNvPr>
          <p:cNvSpPr>
            <a:spLocks noGrp="1" noChangeArrowheads="1"/>
          </p:cNvSpPr>
          <p:nvPr>
            <p:ph type="body" idx="1"/>
          </p:nvPr>
        </p:nvSpPr>
        <p:spPr>
          <a:xfrm>
            <a:off x="0" y="1143000"/>
            <a:ext cx="9144000" cy="5181600"/>
          </a:xfrm>
        </p:spPr>
        <p:txBody>
          <a:bodyPr/>
          <a:lstStyle/>
          <a:p>
            <a:pPr marL="342900" indent="-342900"/>
            <a:r>
              <a:rPr lang="en-US" altLang="en-US" dirty="0"/>
              <a:t>Group Homework Credit activities will start on Feb. 12. 13-18 minutes are allocated to a group to present results for the task assigned to them. Any questions? </a:t>
            </a:r>
          </a:p>
          <a:p>
            <a:pPr marL="342900" indent="-342900"/>
            <a:r>
              <a:rPr lang="en-US" altLang="en-US" dirty="0"/>
              <a:t>Need to have everybody’s questionnaire by Feb. 12! </a:t>
            </a:r>
          </a:p>
          <a:p>
            <a:pPr marL="342900" indent="-342900"/>
            <a:r>
              <a:rPr lang="en-US" altLang="en-US" dirty="0"/>
              <a:t>Setting up groups of exactly 4 students should be completed by Feb. 12; try your best to form a group in the remainder of today. </a:t>
            </a:r>
          </a:p>
          <a:p>
            <a:pPr marL="342900" indent="-342900"/>
            <a:r>
              <a:rPr lang="en-US" altLang="en-US" dirty="0"/>
              <a:t>Today’s Lecture will solely focus on outlier detection. </a:t>
            </a:r>
          </a:p>
        </p:txBody>
      </p:sp>
    </p:spTree>
    <p:extLst>
      <p:ext uri="{BB962C8B-B14F-4D97-AF65-F5344CB8AC3E}">
        <p14:creationId xmlns:p14="http://schemas.microsoft.com/office/powerpoint/2010/main" val="28460503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81D1B-14D4-2436-D957-27E665A16B15}"/>
            </a:ext>
          </a:extLst>
        </p:cNvPr>
        <p:cNvGrpSpPr/>
        <p:nvPr/>
      </p:nvGrpSpPr>
      <p:grpSpPr>
        <a:xfrm>
          <a:off x="0" y="0"/>
          <a:ext cx="0" cy="0"/>
          <a:chOff x="0" y="0"/>
          <a:chExt cx="0" cy="0"/>
        </a:xfrm>
      </p:grpSpPr>
      <p:sp>
        <p:nvSpPr>
          <p:cNvPr id="32770" name="Rectangle 2">
            <a:extLst>
              <a:ext uri="{FF2B5EF4-FFF2-40B4-BE49-F238E27FC236}">
                <a16:creationId xmlns:a16="http://schemas.microsoft.com/office/drawing/2014/main" id="{D18A062E-56A1-D3F9-8C4B-64629FC2C08F}"/>
              </a:ext>
            </a:extLst>
          </p:cNvPr>
          <p:cNvSpPr>
            <a:spLocks noGrp="1" noChangeArrowheads="1"/>
          </p:cNvSpPr>
          <p:nvPr>
            <p:ph type="title"/>
          </p:nvPr>
        </p:nvSpPr>
        <p:spPr>
          <a:xfrm>
            <a:off x="152400" y="152400"/>
            <a:ext cx="8686800" cy="533400"/>
          </a:xfrm>
        </p:spPr>
        <p:txBody>
          <a:bodyPr/>
          <a:lstStyle/>
          <a:p>
            <a:r>
              <a:rPr lang="en-US" altLang="en-US" dirty="0"/>
              <a:t>10. Contextual Outliers </a:t>
            </a:r>
          </a:p>
        </p:txBody>
      </p:sp>
      <p:sp>
        <p:nvSpPr>
          <p:cNvPr id="32771" name="Rectangle 3">
            <a:extLst>
              <a:ext uri="{FF2B5EF4-FFF2-40B4-BE49-F238E27FC236}">
                <a16:creationId xmlns:a16="http://schemas.microsoft.com/office/drawing/2014/main" id="{5279FE42-4C7D-FB4A-31BA-70E843CDEBE2}"/>
              </a:ext>
            </a:extLst>
          </p:cNvPr>
          <p:cNvSpPr>
            <a:spLocks noGrp="1" noChangeArrowheads="1"/>
          </p:cNvSpPr>
          <p:nvPr>
            <p:ph type="body" idx="1"/>
          </p:nvPr>
        </p:nvSpPr>
        <p:spPr>
          <a:xfrm>
            <a:off x="0" y="1143000"/>
            <a:ext cx="9143999" cy="5181600"/>
          </a:xfrm>
        </p:spPr>
        <p:txBody>
          <a:bodyPr/>
          <a:lstStyle/>
          <a:p>
            <a:pPr marL="0" indent="0">
              <a:buNone/>
            </a:pPr>
            <a:r>
              <a:rPr lang="en-US" sz="2100" b="1" dirty="0"/>
              <a:t>Contextual outliers</a:t>
            </a:r>
            <a:r>
              <a:rPr lang="en-US" sz="2100" dirty="0"/>
              <a:t> are data points that are considered outliers only within a specific context or condition. The same data point may not be an outlier in a different context.</a:t>
            </a:r>
          </a:p>
          <a:p>
            <a:pPr marL="0" indent="0">
              <a:buNone/>
            </a:pPr>
            <a:r>
              <a:rPr lang="en-US" sz="2100" b="1" dirty="0"/>
              <a:t>Example:</a:t>
            </a:r>
            <a:r>
              <a:rPr lang="en-US" sz="2100" dirty="0"/>
              <a:t> A temperature reading of 35°C might be typical during the summer but would be a contextual outlier during the winter season in a temperate region. Contexts are typically defined as a neighborhood function with respect to an object v. If the neighbors of an object v significantly deviate from v, v might be a contextual outlier. That is, contextual outlier detection is focused on analyzing such neighborhoods and not the whole dataset.  </a:t>
            </a:r>
          </a:p>
          <a:p>
            <a:pPr marL="0" indent="0">
              <a:buNone/>
            </a:pPr>
            <a:endParaRPr lang="en-US" sz="800" dirty="0"/>
          </a:p>
          <a:p>
            <a:pPr marL="0" indent="0">
              <a:buNone/>
            </a:pPr>
            <a:r>
              <a:rPr lang="en-US" sz="2200" dirty="0"/>
              <a:t>Links: </a:t>
            </a:r>
            <a:endParaRPr lang="en-US" sz="2400" dirty="0">
              <a:solidFill>
                <a:schemeClr val="bg1"/>
              </a:solidFill>
              <a:hlinkClick r:id="rId3"/>
            </a:endParaRPr>
          </a:p>
          <a:p>
            <a:r>
              <a:rPr lang="en-US" sz="2400" dirty="0">
                <a:hlinkClick r:id="rId4"/>
              </a:rPr>
              <a:t>Contextual Outliers </a:t>
            </a:r>
            <a:r>
              <a:rPr lang="en-US" sz="2400" dirty="0">
                <a:hlinkClick r:id="rId5"/>
              </a:rPr>
              <a:t>–</a:t>
            </a:r>
            <a:r>
              <a:rPr lang="en-US" sz="2400" dirty="0">
                <a:hlinkClick r:id="rId4"/>
              </a:rPr>
              <a:t> </a:t>
            </a:r>
            <a:r>
              <a:rPr lang="en-US" sz="2400" dirty="0" err="1">
                <a:hlinkClick r:id="rId4"/>
              </a:rPr>
              <a:t>GeeksforGeeks</a:t>
            </a:r>
            <a:endParaRPr lang="en-US" sz="2400" dirty="0"/>
          </a:p>
          <a:p>
            <a:r>
              <a:rPr lang="en-US" sz="2400" dirty="0">
                <a:hlinkClick r:id="rId6"/>
              </a:rPr>
              <a:t>Contextual Outlier Interpretation</a:t>
            </a:r>
            <a:endParaRPr lang="en-US" sz="2400" dirty="0"/>
          </a:p>
          <a:p>
            <a:r>
              <a:rPr lang="en-US" sz="2400" dirty="0">
                <a:hlinkClick r:id="rId7"/>
              </a:rPr>
              <a:t>Outlier Detection &amp; Analysis: The Different Types of Outliers</a:t>
            </a:r>
            <a:endParaRPr lang="en-US" sz="2400" dirty="0"/>
          </a:p>
        </p:txBody>
      </p:sp>
    </p:spTree>
    <p:extLst>
      <p:ext uri="{BB962C8B-B14F-4D97-AF65-F5344CB8AC3E}">
        <p14:creationId xmlns:p14="http://schemas.microsoft.com/office/powerpoint/2010/main" val="39486565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61CDA8-6056-7522-314A-172662A4CAE2}"/>
            </a:ext>
          </a:extLst>
        </p:cNvPr>
        <p:cNvGrpSpPr/>
        <p:nvPr/>
      </p:nvGrpSpPr>
      <p:grpSpPr>
        <a:xfrm>
          <a:off x="0" y="0"/>
          <a:ext cx="0" cy="0"/>
          <a:chOff x="0" y="0"/>
          <a:chExt cx="0" cy="0"/>
        </a:xfrm>
      </p:grpSpPr>
      <p:sp>
        <p:nvSpPr>
          <p:cNvPr id="32770" name="Rectangle 2">
            <a:extLst>
              <a:ext uri="{FF2B5EF4-FFF2-40B4-BE49-F238E27FC236}">
                <a16:creationId xmlns:a16="http://schemas.microsoft.com/office/drawing/2014/main" id="{ABCF3367-6F72-266E-EEFF-4E892C01C021}"/>
              </a:ext>
            </a:extLst>
          </p:cNvPr>
          <p:cNvSpPr>
            <a:spLocks noGrp="1" noChangeArrowheads="1"/>
          </p:cNvSpPr>
          <p:nvPr>
            <p:ph type="title"/>
          </p:nvPr>
        </p:nvSpPr>
        <p:spPr>
          <a:xfrm>
            <a:off x="152400" y="152400"/>
            <a:ext cx="8686800" cy="533400"/>
          </a:xfrm>
        </p:spPr>
        <p:txBody>
          <a:bodyPr/>
          <a:lstStyle/>
          <a:p>
            <a:r>
              <a:rPr lang="en-US" altLang="en-US" dirty="0"/>
              <a:t>11. Collective Outliers </a:t>
            </a:r>
          </a:p>
        </p:txBody>
      </p:sp>
      <p:sp>
        <p:nvSpPr>
          <p:cNvPr id="32771" name="Rectangle 3">
            <a:extLst>
              <a:ext uri="{FF2B5EF4-FFF2-40B4-BE49-F238E27FC236}">
                <a16:creationId xmlns:a16="http://schemas.microsoft.com/office/drawing/2014/main" id="{DC95B9FC-CAE4-9B6E-694C-8E466CF33D10}"/>
              </a:ext>
            </a:extLst>
          </p:cNvPr>
          <p:cNvSpPr>
            <a:spLocks noGrp="1" noChangeArrowheads="1"/>
          </p:cNvSpPr>
          <p:nvPr>
            <p:ph type="body" idx="1"/>
          </p:nvPr>
        </p:nvSpPr>
        <p:spPr>
          <a:xfrm>
            <a:off x="311330" y="1143000"/>
            <a:ext cx="8832669" cy="5181600"/>
          </a:xfrm>
        </p:spPr>
        <p:txBody>
          <a:bodyPr/>
          <a:lstStyle/>
          <a:p>
            <a:pPr marL="0" indent="0">
              <a:buNone/>
            </a:pPr>
            <a:r>
              <a:rPr lang="en-US" sz="2400" dirty="0"/>
              <a:t>See: </a:t>
            </a:r>
            <a:r>
              <a:rPr lang="en-US" sz="2400" dirty="0">
                <a:hlinkClick r:id="rId3"/>
              </a:rPr>
              <a:t>Collective Outliers: Unveiling Patterns and Anomalies in Group Behavior - </a:t>
            </a:r>
            <a:r>
              <a:rPr lang="en-US" sz="2400" dirty="0" err="1">
                <a:hlinkClick r:id="rId3"/>
              </a:rPr>
              <a:t>GeeksforGeeks</a:t>
            </a:r>
            <a:endParaRPr lang="en-US" sz="2400" dirty="0"/>
          </a:p>
        </p:txBody>
      </p:sp>
    </p:spTree>
    <p:extLst>
      <p:ext uri="{BB962C8B-B14F-4D97-AF65-F5344CB8AC3E}">
        <p14:creationId xmlns:p14="http://schemas.microsoft.com/office/powerpoint/2010/main" val="8837799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p:txBody>
          <a:bodyPr/>
          <a:lstStyle/>
          <a:p>
            <a:r>
              <a:rPr lang="en-US" altLang="en-US"/>
              <a:t>Grubbs’ Test</a:t>
            </a:r>
          </a:p>
        </p:txBody>
      </p:sp>
      <p:sp>
        <p:nvSpPr>
          <p:cNvPr id="1029" name="Rectangle 3"/>
          <p:cNvSpPr>
            <a:spLocks noGrp="1" noChangeArrowheads="1"/>
          </p:cNvSpPr>
          <p:nvPr>
            <p:ph type="body" idx="1"/>
          </p:nvPr>
        </p:nvSpPr>
        <p:spPr/>
        <p:txBody>
          <a:bodyPr/>
          <a:lstStyle/>
          <a:p>
            <a:r>
              <a:rPr lang="en-US" altLang="en-US"/>
              <a:t>Detect outliers in univariate data</a:t>
            </a:r>
          </a:p>
          <a:p>
            <a:r>
              <a:rPr lang="en-US" altLang="en-US"/>
              <a:t>Assume data comes from normal distribution</a:t>
            </a:r>
          </a:p>
          <a:p>
            <a:r>
              <a:rPr lang="en-US" altLang="en-US"/>
              <a:t>Detects one outlier at a time, remove the outlier, and repeat</a:t>
            </a:r>
          </a:p>
          <a:p>
            <a:pPr lvl="1"/>
            <a:r>
              <a:rPr lang="en-US" altLang="en-US"/>
              <a:t>H</a:t>
            </a:r>
            <a:r>
              <a:rPr lang="en-US" altLang="en-US" baseline="-25000"/>
              <a:t>0</a:t>
            </a:r>
            <a:r>
              <a:rPr lang="en-US" altLang="en-US"/>
              <a:t>: There is no outlier in data</a:t>
            </a:r>
          </a:p>
          <a:p>
            <a:pPr lvl="1"/>
            <a:r>
              <a:rPr lang="en-US" altLang="en-US"/>
              <a:t>H</a:t>
            </a:r>
            <a:r>
              <a:rPr lang="en-US" altLang="en-US" baseline="-25000"/>
              <a:t>A</a:t>
            </a:r>
            <a:r>
              <a:rPr lang="en-US" altLang="en-US"/>
              <a:t>: There is at least one outlier</a:t>
            </a:r>
          </a:p>
          <a:p>
            <a:r>
              <a:rPr lang="en-US" altLang="en-US"/>
              <a:t>Grubbs’ test statistic: </a:t>
            </a:r>
          </a:p>
          <a:p>
            <a:endParaRPr lang="en-US" altLang="en-US"/>
          </a:p>
          <a:p>
            <a:r>
              <a:rPr lang="en-US" altLang="en-US"/>
              <a:t>Reject H</a:t>
            </a:r>
            <a:r>
              <a:rPr lang="en-US" altLang="en-US" baseline="-25000"/>
              <a:t>0</a:t>
            </a:r>
            <a:r>
              <a:rPr lang="en-US" altLang="en-US"/>
              <a:t> if:</a:t>
            </a:r>
          </a:p>
        </p:txBody>
      </p:sp>
      <p:graphicFrame>
        <p:nvGraphicFramePr>
          <p:cNvPr id="1026" name="Object 4"/>
          <p:cNvGraphicFramePr>
            <a:graphicFrameLocks noGrp="1" noChangeAspect="1"/>
          </p:cNvGraphicFramePr>
          <p:nvPr>
            <p:ph sz="half" idx="4294967295"/>
          </p:nvPr>
        </p:nvGraphicFramePr>
        <p:xfrm>
          <a:off x="4572000" y="3962400"/>
          <a:ext cx="2286000" cy="1020763"/>
        </p:xfrm>
        <a:graphic>
          <a:graphicData uri="http://schemas.openxmlformats.org/presentationml/2006/ole">
            <mc:AlternateContent xmlns:mc="http://schemas.openxmlformats.org/markup-compatibility/2006">
              <mc:Choice xmlns:v="urn:schemas-microsoft-com:vml" Requires="v">
                <p:oleObj name="Equation" r:id="rId2" imgW="1054080" imgH="469800" progId="Equation.3">
                  <p:embed/>
                </p:oleObj>
              </mc:Choice>
              <mc:Fallback>
                <p:oleObj name="Equation" r:id="rId2" imgW="1054080" imgH="4698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3962400"/>
                        <a:ext cx="2286000" cy="1020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7" name="Object 6"/>
          <p:cNvGraphicFramePr>
            <a:graphicFrameLocks noGrp="1" noChangeAspect="1"/>
          </p:cNvGraphicFramePr>
          <p:nvPr>
            <p:ph sz="half" idx="4294967295"/>
          </p:nvPr>
        </p:nvGraphicFramePr>
        <p:xfrm>
          <a:off x="2971800" y="5186363"/>
          <a:ext cx="3886200" cy="1214437"/>
        </p:xfrm>
        <a:graphic>
          <a:graphicData uri="http://schemas.openxmlformats.org/presentationml/2006/ole">
            <mc:AlternateContent xmlns:mc="http://schemas.openxmlformats.org/markup-compatibility/2006">
              <mc:Choice xmlns:v="urn:schemas-microsoft-com:vml" Requires="v">
                <p:oleObj name="Equation" r:id="rId4" imgW="1828800" imgH="571320" progId="Equation.3">
                  <p:embed/>
                </p:oleObj>
              </mc:Choice>
              <mc:Fallback>
                <p:oleObj name="Equation" r:id="rId4" imgW="1828800" imgH="57132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71800" y="5186363"/>
                        <a:ext cx="3886200" cy="1214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TextBox 1"/>
          <p:cNvSpPr txBox="1"/>
          <p:nvPr/>
        </p:nvSpPr>
        <p:spPr>
          <a:xfrm>
            <a:off x="7112097" y="0"/>
            <a:ext cx="1874231" cy="307777"/>
          </a:xfrm>
          <a:prstGeom prst="rect">
            <a:avLst/>
          </a:prstGeom>
          <a:noFill/>
        </p:spPr>
        <p:txBody>
          <a:bodyPr wrap="none" rtlCol="0">
            <a:spAutoFit/>
          </a:bodyPr>
          <a:lstStyle/>
          <a:p>
            <a:r>
              <a:rPr lang="en-US" dirty="0"/>
              <a:t>Not covered in 2026</a:t>
            </a:r>
          </a:p>
        </p:txBody>
      </p:sp>
      <p:sp>
        <p:nvSpPr>
          <p:cNvPr id="3" name="TextBox 2"/>
          <p:cNvSpPr txBox="1"/>
          <p:nvPr/>
        </p:nvSpPr>
        <p:spPr>
          <a:xfrm>
            <a:off x="4601433" y="510540"/>
            <a:ext cx="4129657" cy="523220"/>
          </a:xfrm>
          <a:prstGeom prst="rect">
            <a:avLst/>
          </a:prstGeom>
          <a:noFill/>
        </p:spPr>
        <p:txBody>
          <a:bodyPr wrap="none" rtlCol="0">
            <a:spAutoFit/>
          </a:bodyPr>
          <a:lstStyle/>
          <a:p>
            <a:r>
              <a:rPr lang="en-US" dirty="0">
                <a:hlinkClick r:id="rId6"/>
              </a:rPr>
              <a:t>https://en.wikipedia.org/wiki/Grubbs%27s_test</a:t>
            </a:r>
            <a:endParaRPr lang="en-US" dirty="0"/>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7" name="Rectangle 4"/>
          <p:cNvSpPr>
            <a:spLocks noGrp="1" noChangeArrowheads="1"/>
          </p:cNvSpPr>
          <p:nvPr>
            <p:ph type="title"/>
          </p:nvPr>
        </p:nvSpPr>
        <p:spPr/>
        <p:txBody>
          <a:bodyPr/>
          <a:lstStyle/>
          <a:p>
            <a:r>
              <a:rPr lang="en-US" altLang="en-US" dirty="0"/>
              <a:t>General Idea EM Algorithm </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092" y="-228600"/>
            <a:ext cx="9167092" cy="708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4191000" y="228600"/>
            <a:ext cx="4800600" cy="769441"/>
          </a:xfrm>
          <a:prstGeom prst="rect">
            <a:avLst/>
          </a:prstGeom>
          <a:noFill/>
        </p:spPr>
        <p:txBody>
          <a:bodyPr wrap="square" rtlCol="0">
            <a:spAutoFit/>
          </a:bodyPr>
          <a:lstStyle/>
          <a:p>
            <a:r>
              <a:rPr lang="en-US" sz="4400" dirty="0"/>
              <a:t>EM Algorithm</a:t>
            </a:r>
          </a:p>
        </p:txBody>
      </p:sp>
      <p:sp>
        <p:nvSpPr>
          <p:cNvPr id="2" name="TextBox 1"/>
          <p:cNvSpPr txBox="1"/>
          <p:nvPr/>
        </p:nvSpPr>
        <p:spPr>
          <a:xfrm>
            <a:off x="5257800" y="6096000"/>
            <a:ext cx="2362200" cy="307777"/>
          </a:xfrm>
          <a:prstGeom prst="rect">
            <a:avLst/>
          </a:prstGeom>
          <a:noFill/>
        </p:spPr>
        <p:txBody>
          <a:bodyPr wrap="square" rtlCol="0">
            <a:spAutoFit/>
          </a:bodyPr>
          <a:lstStyle/>
          <a:p>
            <a:r>
              <a:rPr lang="en-US" dirty="0"/>
              <a:t>Works like K-means</a:t>
            </a:r>
          </a:p>
        </p:txBody>
      </p:sp>
    </p:spTree>
    <p:extLst>
      <p:ext uri="{BB962C8B-B14F-4D97-AF65-F5344CB8AC3E}">
        <p14:creationId xmlns:p14="http://schemas.microsoft.com/office/powerpoint/2010/main" val="1739773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a:r>
              <a:rPr lang="en-US" altLang="en-US" dirty="0"/>
              <a:t>Outlier </a:t>
            </a:r>
          </a:p>
        </p:txBody>
      </p:sp>
      <p:sp>
        <p:nvSpPr>
          <p:cNvPr id="6147" name="Rectangle 3"/>
          <p:cNvSpPr>
            <a:spLocks noGrp="1" noChangeArrowheads="1"/>
          </p:cNvSpPr>
          <p:nvPr>
            <p:ph type="body" idx="1"/>
          </p:nvPr>
        </p:nvSpPr>
        <p:spPr/>
        <p:txBody>
          <a:bodyPr/>
          <a:lstStyle/>
          <a:p>
            <a:r>
              <a:rPr lang="en-US" sz="2600" b="1" dirty="0"/>
              <a:t>outlier</a:t>
            </a:r>
            <a:r>
              <a:rPr lang="en-US" sz="2600" dirty="0"/>
              <a:t>: person, thing, or fact that is very different from other people, things, or facts, so that it cannot be used to draw general conclusions.</a:t>
            </a:r>
          </a:p>
          <a:p>
            <a:r>
              <a:rPr lang="en-US" sz="2600" dirty="0"/>
              <a:t>In </a:t>
            </a:r>
            <a:r>
              <a:rPr lang="en-US" sz="2600" dirty="0">
                <a:hlinkClick r:id="rId2" tooltip="Statistics"/>
              </a:rPr>
              <a:t>statistics</a:t>
            </a:r>
            <a:r>
              <a:rPr lang="en-US" sz="2600" dirty="0"/>
              <a:t>, an </a:t>
            </a:r>
            <a:r>
              <a:rPr lang="en-US" sz="2600" b="1" dirty="0"/>
              <a:t>outlier</a:t>
            </a:r>
            <a:r>
              <a:rPr lang="en-US" sz="2600" dirty="0"/>
              <a:t> is a </a:t>
            </a:r>
            <a:r>
              <a:rPr lang="en-US" sz="2600" dirty="0">
                <a:hlinkClick r:id="rId3" tooltip="Data point"/>
              </a:rPr>
              <a:t>data point</a:t>
            </a:r>
            <a:r>
              <a:rPr lang="en-US" sz="2600" dirty="0"/>
              <a:t> that differs significantly from other observations.</a:t>
            </a:r>
            <a:r>
              <a:rPr lang="en-US" sz="2600" baseline="30000" dirty="0">
                <a:hlinkClick r:id="rId4"/>
              </a:rPr>
              <a:t>[1]</a:t>
            </a:r>
            <a:r>
              <a:rPr lang="en-US" sz="2600" baseline="30000" dirty="0">
                <a:hlinkClick r:id="rId5"/>
              </a:rPr>
              <a:t>[2]</a:t>
            </a:r>
            <a:r>
              <a:rPr lang="en-US" sz="2600" dirty="0"/>
              <a:t> An outlier may be due to a variability in the measurement, an indication of novel data, or it may be the result of experimental error; the latter are sometimes excluded from the </a:t>
            </a:r>
            <a:r>
              <a:rPr lang="en-US" sz="2600" dirty="0">
                <a:hlinkClick r:id="rId6" tooltip="Data set"/>
              </a:rPr>
              <a:t>data set</a:t>
            </a:r>
            <a:r>
              <a:rPr lang="en-US" sz="2600" dirty="0"/>
              <a:t>.</a:t>
            </a:r>
            <a:r>
              <a:rPr lang="en-US" sz="2600" baseline="30000" dirty="0">
                <a:hlinkClick r:id="rId7"/>
              </a:rPr>
              <a:t>[3]</a:t>
            </a:r>
            <a:r>
              <a:rPr lang="en-US" sz="2600" baseline="30000" dirty="0">
                <a:hlinkClick r:id="rId8"/>
              </a:rPr>
              <a:t>[4]</a:t>
            </a:r>
            <a:r>
              <a:rPr lang="en-US" sz="2600" dirty="0"/>
              <a:t> An outlier can be an indication of exciting possibility, but can also cause serious problems in statistical analyses.</a:t>
            </a:r>
            <a:endParaRPr lang="en-US" altLang="en-US"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Lecture Organization </a:t>
            </a:r>
          </a:p>
        </p:txBody>
      </p:sp>
      <p:sp>
        <p:nvSpPr>
          <p:cNvPr id="3" name="Content Placeholder 2"/>
          <p:cNvSpPr>
            <a:spLocks noGrp="1"/>
          </p:cNvSpPr>
          <p:nvPr>
            <p:ph idx="1"/>
          </p:nvPr>
        </p:nvSpPr>
        <p:spPr>
          <a:xfrm>
            <a:off x="152400" y="908162"/>
            <a:ext cx="8991600" cy="5181600"/>
          </a:xfrm>
        </p:spPr>
        <p:txBody>
          <a:bodyPr/>
          <a:lstStyle/>
          <a:p>
            <a:pPr marL="0" indent="0">
              <a:buNone/>
            </a:pPr>
            <a:r>
              <a:rPr lang="en-US" sz="2200" dirty="0"/>
              <a:t>0. Anomaly/Outlier Detection (OLD)</a:t>
            </a:r>
          </a:p>
          <a:p>
            <a:pPr marL="514350" indent="-514350">
              <a:buAutoNum type="arabicPeriod"/>
            </a:pPr>
            <a:r>
              <a:rPr lang="en-US" sz="2200" dirty="0"/>
              <a:t>Graphic-based Approaches</a:t>
            </a:r>
          </a:p>
          <a:p>
            <a:pPr marL="514350" indent="-514350">
              <a:buAutoNum type="arabicPeriod"/>
            </a:pPr>
            <a:r>
              <a:rPr lang="en-US" sz="2200" dirty="0"/>
              <a:t>Model-based Statistical Approaches</a:t>
            </a:r>
          </a:p>
          <a:p>
            <a:pPr marL="514350" indent="-514350">
              <a:buAutoNum type="arabicPeriod"/>
            </a:pPr>
            <a:r>
              <a:rPr lang="en-US" sz="2200" dirty="0"/>
              <a:t>Density-based Approaches without Model </a:t>
            </a:r>
          </a:p>
          <a:p>
            <a:pPr marL="514350" indent="-514350">
              <a:buAutoNum type="arabicPeriod"/>
            </a:pPr>
            <a:r>
              <a:rPr lang="en-US" sz="2200" dirty="0"/>
              <a:t>One-Class SVM Approach</a:t>
            </a:r>
          </a:p>
          <a:p>
            <a:pPr marL="514350" indent="-514350">
              <a:buAutoNum type="arabicPeriod"/>
            </a:pPr>
            <a:r>
              <a:rPr lang="en-US" sz="2200" dirty="0"/>
              <a:t>Distance-Based Approaches</a:t>
            </a:r>
          </a:p>
          <a:p>
            <a:pPr marL="514350" indent="-514350">
              <a:buAutoNum type="arabicPeriod"/>
            </a:pPr>
            <a:r>
              <a:rPr lang="en-US" sz="2200" dirty="0"/>
              <a:t>Clustering-based Approaches</a:t>
            </a:r>
          </a:p>
          <a:p>
            <a:pPr marL="514350" indent="-514350">
              <a:buAutoNum type="arabicPeriod"/>
            </a:pPr>
            <a:r>
              <a:rPr lang="en-US" sz="2200" dirty="0"/>
              <a:t>Isolation Forrest </a:t>
            </a:r>
          </a:p>
          <a:p>
            <a:pPr marL="514350" indent="-514350">
              <a:buAutoNum type="arabicPeriod"/>
            </a:pPr>
            <a:r>
              <a:rPr lang="en-US" sz="2200" dirty="0"/>
              <a:t>Using Deep Generative Models (DGM)  for OLD</a:t>
            </a:r>
          </a:p>
          <a:p>
            <a:pPr marL="514350" indent="-514350">
              <a:buAutoNum type="arabicPeriod"/>
            </a:pPr>
            <a:r>
              <a:rPr lang="en-US" sz="2200" dirty="0"/>
              <a:t>Assessment with Respect to Popular Outlier Detection Techniques </a:t>
            </a:r>
          </a:p>
          <a:p>
            <a:pPr marL="0" indent="0">
              <a:buNone/>
            </a:pPr>
            <a:r>
              <a:rPr lang="en-US" sz="2200" dirty="0"/>
              <a:t>Non-traditional Outlier Detection </a:t>
            </a:r>
          </a:p>
          <a:p>
            <a:pPr marL="514350" indent="-514350">
              <a:buFont typeface="+mj-lt"/>
              <a:buAutoNum type="arabicPeriod" startAt="10"/>
            </a:pPr>
            <a:r>
              <a:rPr lang="en-US" sz="2200" dirty="0"/>
              <a:t>Contextual Outliers </a:t>
            </a:r>
          </a:p>
          <a:p>
            <a:pPr marL="514350" indent="-514350">
              <a:buFont typeface="+mj-lt"/>
              <a:buAutoNum type="arabicPeriod" startAt="10"/>
            </a:pPr>
            <a:r>
              <a:rPr lang="en-US" sz="2200" dirty="0"/>
              <a:t>Collective Outlier  </a:t>
            </a:r>
          </a:p>
          <a:p>
            <a:pPr marL="514350" indent="-514350">
              <a:buAutoNum type="arabicPeriod" startAt="10"/>
            </a:pPr>
            <a:endParaRPr lang="en-US" dirty="0"/>
          </a:p>
          <a:p>
            <a:pPr marL="514350" indent="-514350">
              <a:buAutoNum type="arabicPeriod" startAt="10"/>
            </a:pPr>
            <a:endParaRPr lang="en-US" dirty="0"/>
          </a:p>
        </p:txBody>
      </p:sp>
      <p:pic>
        <p:nvPicPr>
          <p:cNvPr id="3074" name="Picture 2" descr="http://tse1.mm.bing.net/th?id=OIP.M475b8b96cd2de276a042f9c263e3ddfbH0&amp;w=163&amp;h=109&amp;c=7&amp;rs=1&amp;qlt=90&amp;pid=3.1&amp;rm=2">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72338" y="-15240"/>
            <a:ext cx="1171662" cy="78350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tse1.mm.bing.net/th?id=OIP.M475b8b96cd2de276a042f9c263e3ddfbH0&amp;w=163&amp;h=109&amp;c=7&amp;rs=1&amp;qlt=90&amp;pid=3.1&amp;rm=2">
            <a:hlinkClick r:id="rId2"/>
            <a:extLst>
              <a:ext uri="{FF2B5EF4-FFF2-40B4-BE49-F238E27FC236}">
                <a16:creationId xmlns:a16="http://schemas.microsoft.com/office/drawing/2014/main" id="{77B28C0C-35F8-593D-7E87-356217EF35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171662" cy="783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5604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04800" y="152400"/>
            <a:ext cx="8458200" cy="533400"/>
          </a:xfrm>
        </p:spPr>
        <p:txBody>
          <a:bodyPr/>
          <a:lstStyle/>
          <a:p>
            <a:r>
              <a:rPr lang="en-US" altLang="en-US" dirty="0"/>
              <a:t>Object vs. Attribute Anomalies</a:t>
            </a:r>
          </a:p>
        </p:txBody>
      </p:sp>
      <p:sp>
        <p:nvSpPr>
          <p:cNvPr id="9219" name="Rectangle 3"/>
          <p:cNvSpPr>
            <a:spLocks noGrp="1" noChangeArrowheads="1"/>
          </p:cNvSpPr>
          <p:nvPr>
            <p:ph type="body" idx="1"/>
          </p:nvPr>
        </p:nvSpPr>
        <p:spPr>
          <a:xfrm>
            <a:off x="0" y="838200"/>
            <a:ext cx="8928100" cy="5486400"/>
          </a:xfrm>
        </p:spPr>
        <p:txBody>
          <a:bodyPr/>
          <a:lstStyle/>
          <a:p>
            <a:pPr marL="0" indent="0">
              <a:buNone/>
            </a:pPr>
            <a:endParaRPr lang="en-US" altLang="en-US" sz="2400" dirty="0"/>
          </a:p>
          <a:p>
            <a:pPr marL="342900" indent="-342900">
              <a:spcBef>
                <a:spcPts val="0"/>
              </a:spcBef>
              <a:spcAft>
                <a:spcPts val="0"/>
              </a:spcAft>
            </a:pPr>
            <a:r>
              <a:rPr lang="en-US" altLang="en-US" sz="2400" dirty="0"/>
              <a:t>Many anomalies are defined in terms of a single attribute; we call those attribute anomalies. </a:t>
            </a:r>
          </a:p>
          <a:p>
            <a:pPr marL="742950" lvl="1" indent="-285750">
              <a:spcBef>
                <a:spcPts val="0"/>
              </a:spcBef>
              <a:spcAft>
                <a:spcPts val="0"/>
              </a:spcAft>
            </a:pPr>
            <a:r>
              <a:rPr lang="en-US" altLang="en-US" dirty="0"/>
              <a:t>Height</a:t>
            </a:r>
          </a:p>
          <a:p>
            <a:pPr marL="742950" lvl="1" indent="-285750">
              <a:spcBef>
                <a:spcPts val="0"/>
              </a:spcBef>
              <a:spcAft>
                <a:spcPts val="0"/>
              </a:spcAft>
            </a:pPr>
            <a:r>
              <a:rPr lang="en-US" altLang="en-US" dirty="0"/>
              <a:t>Shape</a:t>
            </a:r>
          </a:p>
          <a:p>
            <a:pPr marL="742950" lvl="1" indent="-285750">
              <a:spcBef>
                <a:spcPts val="0"/>
              </a:spcBef>
              <a:spcAft>
                <a:spcPts val="0"/>
              </a:spcAft>
            </a:pPr>
            <a:r>
              <a:rPr lang="en-US" altLang="en-US" dirty="0"/>
              <a:t>Color</a:t>
            </a:r>
          </a:p>
          <a:p>
            <a:pPr marL="234950" indent="-285750">
              <a:spcBef>
                <a:spcPts val="0"/>
              </a:spcBef>
              <a:spcAft>
                <a:spcPts val="0"/>
              </a:spcAft>
            </a:pPr>
            <a:r>
              <a:rPr lang="en-US" altLang="en-US" sz="2400" dirty="0"/>
              <a:t>Object anomalies are harder to identify as objects are usually described by multiple attributes</a:t>
            </a:r>
            <a:endParaRPr lang="en-US" altLang="en-US" dirty="0"/>
          </a:p>
          <a:p>
            <a:pPr marL="342900" indent="-342900">
              <a:spcBef>
                <a:spcPts val="0"/>
              </a:spcBef>
              <a:spcAft>
                <a:spcPts val="0"/>
              </a:spcAft>
            </a:pPr>
            <a:r>
              <a:rPr lang="en-US" altLang="en-US" sz="2400" dirty="0"/>
              <a:t>Can be hard to find an anomaly using all attributes</a:t>
            </a:r>
          </a:p>
          <a:p>
            <a:pPr marL="742950" lvl="1" indent="-285750">
              <a:spcBef>
                <a:spcPts val="0"/>
              </a:spcBef>
              <a:spcAft>
                <a:spcPts val="0"/>
              </a:spcAft>
            </a:pPr>
            <a:r>
              <a:rPr lang="en-US" altLang="en-US" dirty="0"/>
              <a:t>Noisy or irrelevant attributes</a:t>
            </a:r>
          </a:p>
          <a:p>
            <a:pPr marL="742950" lvl="1" indent="-285750">
              <a:spcBef>
                <a:spcPts val="0"/>
              </a:spcBef>
              <a:spcAft>
                <a:spcPts val="0"/>
              </a:spcAft>
            </a:pPr>
            <a:r>
              <a:rPr lang="en-US" altLang="en-US" dirty="0"/>
              <a:t>Object is only anomalous with respect to some attributes</a:t>
            </a:r>
          </a:p>
          <a:p>
            <a:pPr marL="342900" indent="-342900">
              <a:spcBef>
                <a:spcPts val="0"/>
              </a:spcBef>
              <a:spcAft>
                <a:spcPts val="0"/>
              </a:spcAft>
            </a:pPr>
            <a:r>
              <a:rPr lang="en-US" altLang="en-US" sz="2400" dirty="0"/>
              <a:t>Moreover, an object may not be anomalous in any one attribute</a:t>
            </a:r>
          </a:p>
        </p:txBody>
      </p:sp>
    </p:spTree>
    <p:extLst>
      <p:ext uri="{BB962C8B-B14F-4D97-AF65-F5344CB8AC3E}">
        <p14:creationId xmlns:p14="http://schemas.microsoft.com/office/powerpoint/2010/main" val="630306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title"/>
          </p:nvPr>
        </p:nvSpPr>
        <p:spPr/>
        <p:txBody>
          <a:bodyPr/>
          <a:lstStyle/>
          <a:p>
            <a:r>
              <a:rPr lang="en-US" altLang="en-US"/>
              <a:t>Anomaly Detection Schemes </a:t>
            </a:r>
          </a:p>
        </p:txBody>
      </p:sp>
      <p:sp>
        <p:nvSpPr>
          <p:cNvPr id="7172" name="Rectangle 4"/>
          <p:cNvSpPr>
            <a:spLocks noGrp="1" noChangeArrowheads="1"/>
          </p:cNvSpPr>
          <p:nvPr>
            <p:ph type="body" idx="1"/>
          </p:nvPr>
        </p:nvSpPr>
        <p:spPr>
          <a:xfrm>
            <a:off x="152400" y="1154702"/>
            <a:ext cx="8991600" cy="5553075"/>
          </a:xfrm>
        </p:spPr>
        <p:txBody>
          <a:bodyPr/>
          <a:lstStyle/>
          <a:p>
            <a:pPr marL="0" indent="0">
              <a:spcBef>
                <a:spcPts val="100"/>
              </a:spcBef>
              <a:spcAft>
                <a:spcPts val="100"/>
              </a:spcAft>
              <a:buNone/>
            </a:pPr>
            <a:r>
              <a:rPr lang="en-US" altLang="en-US" sz="2200" dirty="0"/>
              <a:t>Many Types of anomaly detection schemes</a:t>
            </a:r>
          </a:p>
          <a:p>
            <a:pPr marL="914400" lvl="1" indent="-457200">
              <a:spcBef>
                <a:spcPts val="100"/>
              </a:spcBef>
              <a:spcAft>
                <a:spcPts val="100"/>
              </a:spcAft>
              <a:buFont typeface="+mj-lt"/>
              <a:buAutoNum type="arabicPeriod"/>
            </a:pPr>
            <a:r>
              <a:rPr lang="en-US" altLang="en-US" sz="2200" dirty="0"/>
              <a:t>Graphical</a:t>
            </a:r>
          </a:p>
          <a:p>
            <a:pPr marL="914400" lvl="1" indent="-457200">
              <a:spcBef>
                <a:spcPts val="100"/>
              </a:spcBef>
              <a:spcAft>
                <a:spcPts val="100"/>
              </a:spcAft>
              <a:buFont typeface="+mj-lt"/>
              <a:buAutoNum type="arabicPeriod"/>
            </a:pPr>
            <a:r>
              <a:rPr lang="en-US" altLang="en-US" sz="2200" dirty="0"/>
              <a:t>Model-based Statistical Approaches </a:t>
            </a:r>
          </a:p>
          <a:p>
            <a:pPr marL="914400" lvl="1" indent="-457200">
              <a:spcBef>
                <a:spcPts val="100"/>
              </a:spcBef>
              <a:spcAft>
                <a:spcPts val="100"/>
              </a:spcAft>
              <a:buFont typeface="+mj-lt"/>
              <a:buAutoNum type="arabicPeriod"/>
            </a:pPr>
            <a:r>
              <a:rPr lang="en-US" altLang="en-US" sz="2200" dirty="0"/>
              <a:t>Density-based without a Model </a:t>
            </a:r>
          </a:p>
          <a:p>
            <a:pPr marL="914400" lvl="1" indent="-457200">
              <a:spcBef>
                <a:spcPts val="100"/>
              </a:spcBef>
              <a:spcAft>
                <a:spcPts val="100"/>
              </a:spcAft>
              <a:buFont typeface="+mj-lt"/>
              <a:buAutoNum type="arabicPeriod"/>
            </a:pPr>
            <a:r>
              <a:rPr lang="en-US" altLang="en-US" sz="2200" dirty="0"/>
              <a:t>One-Class SVM Approach </a:t>
            </a:r>
          </a:p>
          <a:p>
            <a:pPr marL="914400" lvl="1" indent="-457200">
              <a:spcBef>
                <a:spcPts val="100"/>
              </a:spcBef>
              <a:spcAft>
                <a:spcPts val="100"/>
              </a:spcAft>
              <a:buFont typeface="+mj-lt"/>
              <a:buAutoNum type="arabicPeriod"/>
            </a:pPr>
            <a:r>
              <a:rPr lang="en-US" altLang="en-US" sz="2200" dirty="0"/>
              <a:t>Distance-based</a:t>
            </a:r>
          </a:p>
          <a:p>
            <a:pPr marL="914400" lvl="1" indent="-457200">
              <a:spcBef>
                <a:spcPts val="100"/>
              </a:spcBef>
              <a:spcAft>
                <a:spcPts val="100"/>
              </a:spcAft>
              <a:buFont typeface="+mj-lt"/>
              <a:buAutoNum type="arabicPeriod"/>
            </a:pPr>
            <a:r>
              <a:rPr lang="en-US" altLang="en-US" sz="2200" dirty="0"/>
              <a:t>Approaches which use Deep Generative Models (DGM)</a:t>
            </a:r>
          </a:p>
          <a:p>
            <a:pPr marL="914400" lvl="1" indent="-457200">
              <a:spcBef>
                <a:spcPts val="100"/>
              </a:spcBef>
              <a:spcAft>
                <a:spcPts val="100"/>
              </a:spcAft>
              <a:buFont typeface="+mj-lt"/>
              <a:buAutoNum type="arabicPeriod"/>
            </a:pPr>
            <a:r>
              <a:rPr lang="en-US" altLang="en-US" sz="2200" dirty="0"/>
              <a:t>Isolation Forests</a:t>
            </a:r>
            <a:r>
              <a:rPr lang="en-US" altLang="en-US" sz="2200" dirty="0">
                <a:ea typeface="+mn-ea"/>
              </a:rPr>
              <a:t>  </a:t>
            </a:r>
            <a:r>
              <a:rPr lang="en-US" altLang="en-US" sz="2000" b="1" dirty="0">
                <a:solidFill>
                  <a:schemeClr val="accent1">
                    <a:lumMod val="60000"/>
                    <a:lumOff val="40000"/>
                  </a:schemeClr>
                </a:solidFill>
                <a:latin typeface="Aptos" panose="020B0004020202020204" pitchFamily="34" charset="0"/>
                <a:ea typeface="BatangChe" panose="020B0503020000020004" pitchFamily="49" charset="-127"/>
              </a:rPr>
              <a:t> </a:t>
            </a:r>
            <a:endParaRPr lang="en-US" altLang="en-US" sz="2100" b="1" dirty="0">
              <a:solidFill>
                <a:schemeClr val="accent1">
                  <a:lumMod val="60000"/>
                  <a:lumOff val="40000"/>
                </a:schemeClr>
              </a:solidFill>
              <a:latin typeface="Aptos" panose="020B0004020202020204" pitchFamily="34" charset="0"/>
              <a:ea typeface="BatangChe" panose="020B0503020000020004" pitchFamily="49" charset="-127"/>
            </a:endParaRPr>
          </a:p>
          <a:p>
            <a:pPr marL="0" indent="-50800">
              <a:spcBef>
                <a:spcPts val="100"/>
              </a:spcBef>
              <a:spcAft>
                <a:spcPts val="100"/>
              </a:spcAft>
              <a:buNone/>
            </a:pPr>
            <a:r>
              <a:rPr lang="en-US" altLang="en-US" sz="2100" dirty="0"/>
              <a:t>Not Covered:  Profile-based Approaches which rely in Pattern Matching  </a:t>
            </a:r>
          </a:p>
          <a:p>
            <a:pPr>
              <a:spcBef>
                <a:spcPts val="100"/>
              </a:spcBef>
              <a:spcAft>
                <a:spcPts val="100"/>
              </a:spcAft>
            </a:pPr>
            <a:r>
              <a:rPr lang="en-US" altLang="en-US" sz="2100" dirty="0"/>
              <a:t>Build a profile of the “normal” behavior</a:t>
            </a:r>
          </a:p>
          <a:p>
            <a:pPr marL="1028700" lvl="1" indent="-228600">
              <a:spcBef>
                <a:spcPts val="100"/>
              </a:spcBef>
              <a:spcAft>
                <a:spcPts val="100"/>
              </a:spcAft>
            </a:pPr>
            <a:r>
              <a:rPr lang="en-US" altLang="en-US" sz="2100" dirty="0"/>
              <a:t>Profile can be patterns or summary statistics for the overall population</a:t>
            </a:r>
          </a:p>
          <a:p>
            <a:pPr marL="234950" indent="-285750">
              <a:spcBef>
                <a:spcPts val="100"/>
              </a:spcBef>
              <a:spcAft>
                <a:spcPts val="100"/>
              </a:spcAft>
            </a:pPr>
            <a:r>
              <a:rPr lang="en-US" altLang="en-US" sz="2100" dirty="0"/>
              <a:t>Use the “normal” profile to detect anomalies</a:t>
            </a:r>
          </a:p>
          <a:p>
            <a:pPr marL="1028700" lvl="1" indent="-228600">
              <a:spcBef>
                <a:spcPts val="100"/>
              </a:spcBef>
              <a:spcAft>
                <a:spcPts val="100"/>
              </a:spcAft>
            </a:pPr>
            <a:r>
              <a:rPr lang="en-US" altLang="en-US" sz="2100" dirty="0"/>
              <a:t>Anomalies are observations whose characteristics</a:t>
            </a:r>
            <a:br>
              <a:rPr lang="en-US" altLang="en-US" sz="2100" dirty="0"/>
            </a:br>
            <a:r>
              <a:rPr lang="en-US" altLang="en-US" sz="2100" dirty="0"/>
              <a:t>differ significantly from a set of profile. </a:t>
            </a:r>
          </a:p>
          <a:p>
            <a:pPr marL="457200" lvl="1" indent="0">
              <a:spcBef>
                <a:spcPts val="100"/>
              </a:spcBef>
              <a:spcAft>
                <a:spcPts val="100"/>
              </a:spcAft>
              <a:buNone/>
            </a:pPr>
            <a:endParaRPr lang="en-US" altLang="en-US" dirty="0"/>
          </a:p>
          <a:p>
            <a:pPr marL="914400" lvl="1" indent="-457200">
              <a:spcBef>
                <a:spcPts val="100"/>
              </a:spcBef>
              <a:spcAft>
                <a:spcPts val="100"/>
              </a:spcAft>
              <a:buFont typeface="+mj-lt"/>
              <a:buAutoNum type="arabicPeriod"/>
            </a:pPr>
            <a:endParaRPr lang="en-US" altLang="en-US" sz="2000" dirty="0"/>
          </a:p>
          <a:p>
            <a:pPr marL="914400" lvl="1" indent="-457200">
              <a:buFont typeface="+mj-lt"/>
              <a:buAutoNum type="arabicPeriod"/>
            </a:pPr>
            <a:endParaRPr lang="en-US" altLang="en-US" sz="2000" dirty="0"/>
          </a:p>
          <a:p>
            <a:pPr marL="914400" lvl="1" indent="-457200">
              <a:buFont typeface="+mj-lt"/>
              <a:buAutoNum type="arabicPeriod"/>
            </a:pPr>
            <a:endParaRPr lang="en-US" altLang="en-US" sz="2000" dirty="0"/>
          </a:p>
        </p:txBody>
      </p:sp>
    </p:spTree>
  </p:cSld>
  <p:clrMapOvr>
    <a:masterClrMapping/>
  </p:clrMapOvr>
</p:sld>
</file>

<file path=ppt/theme/theme1.xml><?xml version="1.0" encoding="utf-8"?>
<a:theme xmlns:a="http://schemas.openxmlformats.org/drawingml/2006/main" name="LC.BRev.FY97">
  <a:themeElements>
    <a:clrScheme name="">
      <a:dk1>
        <a:srgbClr val="000000"/>
      </a:dk1>
      <a:lt1>
        <a:srgbClr val="FFFFFF"/>
      </a:lt1>
      <a:dk2>
        <a:srgbClr val="006B61"/>
      </a:dk2>
      <a:lt2>
        <a:srgbClr val="C0C0C0"/>
      </a:lt2>
      <a:accent1>
        <a:srgbClr val="FF00FF"/>
      </a:accent1>
      <a:accent2>
        <a:srgbClr val="00C0C0"/>
      </a:accent2>
      <a:accent3>
        <a:srgbClr val="FFFFFF"/>
      </a:accent3>
      <a:accent4>
        <a:srgbClr val="000000"/>
      </a:accent4>
      <a:accent5>
        <a:srgbClr val="FFAAFF"/>
      </a:accent5>
      <a:accent6>
        <a:srgbClr val="00AEAE"/>
      </a:accent6>
      <a:hlink>
        <a:srgbClr val="00C000"/>
      </a:hlink>
      <a:folHlink>
        <a:srgbClr val="800080"/>
      </a:folHlink>
    </a:clrScheme>
    <a:fontScheme name="LC.BRev.FY97">
      <a:majorFont>
        <a:latin typeface="Tahom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LC.BRev.FY9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C.BRev.FY97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C.BRev.FY97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C.BRev.FY97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C.BRev.FY97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C.BRev.FY97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C.BRev.FY97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Porky:Words:ASCI:PSE:Budgets FY97:LC.BRev.FY97</Template>
  <TotalTime>146484478</TotalTime>
  <Pages>3</Pages>
  <Words>3495</Words>
  <Application>Microsoft Office PowerPoint</Application>
  <PresentationFormat>On-screen Show (4:3)</PresentationFormat>
  <Paragraphs>387</Paragraphs>
  <Slides>53</Slides>
  <Notes>16</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53</vt:i4>
      </vt:variant>
    </vt:vector>
  </HeadingPairs>
  <TitlesOfParts>
    <vt:vector size="63" baseType="lpstr">
      <vt:lpstr>SimSun</vt:lpstr>
      <vt:lpstr>Aptos</vt:lpstr>
      <vt:lpstr>Arial</vt:lpstr>
      <vt:lpstr>Monotype Sorts</vt:lpstr>
      <vt:lpstr>Symbol</vt:lpstr>
      <vt:lpstr>Tahoma</vt:lpstr>
      <vt:lpstr>Times New Roman</vt:lpstr>
      <vt:lpstr>Wingdings</vt:lpstr>
      <vt:lpstr>LC.BRev.FY97</vt:lpstr>
      <vt:lpstr>Equation</vt:lpstr>
      <vt:lpstr> Anomaly/Outlier Detection</vt:lpstr>
      <vt:lpstr>0. Anomaly/Outlier Detection</vt:lpstr>
      <vt:lpstr>How many Outliers? </vt:lpstr>
      <vt:lpstr>Causes of Anomalies</vt:lpstr>
      <vt:lpstr>News Feb. 10, 2024</vt:lpstr>
      <vt:lpstr>Outlier </vt:lpstr>
      <vt:lpstr>Lecture Organization </vt:lpstr>
      <vt:lpstr>Object vs. Attribute Anomalies</vt:lpstr>
      <vt:lpstr>Anomaly Detection Schemes </vt:lpstr>
      <vt:lpstr>General Issues: Anomaly Scoring</vt:lpstr>
      <vt:lpstr>Anomaly Detection: Supervised or not? </vt:lpstr>
      <vt:lpstr>Applications of Outlier Detection </vt:lpstr>
      <vt:lpstr>1. Graphical Approaches</vt:lpstr>
      <vt:lpstr>Boundary Methods</vt:lpstr>
      <vt:lpstr>Box-Plot Approach for Outlier Detection  </vt:lpstr>
      <vt:lpstr>Outlier Detection Example1</vt:lpstr>
      <vt:lpstr>2. Model-based Statistical Approaches</vt:lpstr>
      <vt:lpstr>Model-Based Anomaly Detection</vt:lpstr>
      <vt:lpstr>Normal Distribution</vt:lpstr>
      <vt:lpstr>Task5-2020-like Dataset</vt:lpstr>
      <vt:lpstr>Density Plot for a Dataset</vt:lpstr>
      <vt:lpstr>Another “Better” Density Contour Plot </vt:lpstr>
      <vt:lpstr>R-Code Used to Create the Complex9_gn16 Displays</vt:lpstr>
      <vt:lpstr>Statistical Approaches for Task 1 in 2026</vt:lpstr>
      <vt:lpstr>Likelihood-Ratio Outlier Detection </vt:lpstr>
      <vt:lpstr>Limitations of Statistical Approaches </vt:lpstr>
      <vt:lpstr>3. Density-Based Approaches Without Model </vt:lpstr>
      <vt:lpstr>4. One-Class SVM Approach  for Outlier Detection</vt:lpstr>
      <vt:lpstr>PowerPoint Presentation</vt:lpstr>
      <vt:lpstr>5. News Feb. 12, 2026</vt:lpstr>
      <vt:lpstr>5. Distance-based Approaches</vt:lpstr>
      <vt:lpstr>Nearest-Neighbor Based Approach</vt:lpstr>
      <vt:lpstr>One Nearest Neighbor - One Outlier</vt:lpstr>
      <vt:lpstr>One Nearest Neighbor - Two Outliers</vt:lpstr>
      <vt:lpstr>Five Nearest Neighbors - Small Cluster</vt:lpstr>
      <vt:lpstr>Five Nearest Neighbors - Differing Density</vt:lpstr>
      <vt:lpstr>LOF approach</vt:lpstr>
      <vt:lpstr>Relative Density Outlier Scores</vt:lpstr>
      <vt:lpstr>6. Clustering-based Outlier Detection </vt:lpstr>
      <vt:lpstr>Distance of Points from Closest Centroids</vt:lpstr>
      <vt:lpstr>7. Isolation Forest </vt:lpstr>
      <vt:lpstr>Example of an Isolation Forrest Tree </vt:lpstr>
      <vt:lpstr>Example of an Isolation Forrest</vt:lpstr>
      <vt:lpstr>How the Approach Works  </vt:lpstr>
      <vt:lpstr>Isolation Tree for Dataset Nine</vt:lpstr>
      <vt:lpstr>8. Outlier Detection with Deep Generative Models  </vt:lpstr>
      <vt:lpstr>9. Assessment </vt:lpstr>
      <vt:lpstr>Popular Approaches to Identify Attribute Outliers </vt:lpstr>
      <vt:lpstr>Dr. Eick’s Opinion about Approaches to Detect Object Outliers. </vt:lpstr>
      <vt:lpstr>10. Contextual Outliers </vt:lpstr>
      <vt:lpstr>11. Collective Outliers </vt:lpstr>
      <vt:lpstr>Grubbs’ Test</vt:lpstr>
      <vt:lpstr>General Idea EM Algorithm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Steven F. Ashby Center for Applied Scientific Computing  Month DD, 1997</dc:title>
  <dc:creator>Computations</dc:creator>
  <cp:lastModifiedBy>Eick, Christoph F</cp:lastModifiedBy>
  <cp:revision>647</cp:revision>
  <cp:lastPrinted>2016-04-22T14:41:18Z</cp:lastPrinted>
  <dcterms:created xsi:type="dcterms:W3CDTF">1998-03-18T13:44:31Z</dcterms:created>
  <dcterms:modified xsi:type="dcterms:W3CDTF">2026-02-12T15:08:54Z</dcterms:modified>
</cp:coreProperties>
</file>