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8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67" r:id="rId15"/>
    <p:sldId id="271" r:id="rId16"/>
    <p:sldId id="290" r:id="rId17"/>
    <p:sldId id="272" r:id="rId18"/>
    <p:sldId id="273" r:id="rId19"/>
    <p:sldId id="298" r:id="rId20"/>
    <p:sldId id="299" r:id="rId21"/>
    <p:sldId id="274" r:id="rId22"/>
    <p:sldId id="275" r:id="rId23"/>
    <p:sldId id="291" r:id="rId24"/>
    <p:sldId id="276" r:id="rId25"/>
    <p:sldId id="277" r:id="rId26"/>
    <p:sldId id="293" r:id="rId27"/>
    <p:sldId id="278" r:id="rId28"/>
    <p:sldId id="279" r:id="rId29"/>
    <p:sldId id="292" r:id="rId30"/>
    <p:sldId id="281" r:id="rId31"/>
    <p:sldId id="280" r:id="rId32"/>
    <p:sldId id="294" r:id="rId33"/>
    <p:sldId id="282" r:id="rId34"/>
    <p:sldId id="297" r:id="rId35"/>
    <p:sldId id="288" r:id="rId36"/>
    <p:sldId id="301" r:id="rId37"/>
    <p:sldId id="3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8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2"/>
    <p:restoredTop sz="96327"/>
  </p:normalViewPr>
  <p:slideViewPr>
    <p:cSldViewPr snapToGrid="0">
      <p:cViewPr varScale="1">
        <p:scale>
          <a:sx n="82" d="100"/>
          <a:sy n="82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0B8DE-2D37-7842-953D-E02EC904C19B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9C9F8-3F16-8D41-97C9-2FFD5EE1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0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097A0-37D2-654A-874F-99FA23BC11A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D10B-F86B-6F69-B83D-E5ADB40CF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69F15-9FAF-E8AB-4E52-B5D53B2AD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BB6ED-50B4-6D71-2890-477F405A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DAF6E-1F6A-01CB-3491-BF7057A2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52624-060C-4170-D95F-497E3756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2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8686-BEA0-8716-579F-4BDFB8B6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0BE3F-5326-A250-32BF-DC55284AC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E6A8B-2E7B-4CC9-F65C-6C07C8F5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6D5AE-821B-CE88-7A5C-5F89F44B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249AB-8345-3021-752C-8B22D58C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94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743BA6-0BD7-6064-4602-382BE29BA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E84D7-7206-1C98-04AB-228E1DCAB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36BE-E40E-436A-EF7D-65ED0071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18F49-0FBF-28AF-D112-A6097B94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C46B6-E839-E351-8EAD-C1F00C0E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7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894F-B89A-E656-6B0D-DF3E526F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5B2B4-4549-1102-9B4C-A6DF234DE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715A1-053A-A088-0F15-E0674A798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2BF7-0AB4-5E48-0CED-161D68B2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5615C-70A4-92E7-A681-C99F4F47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7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C36E-5E2B-A4F3-3B87-0A593EB6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08CE3-CB0C-D8E4-FC9A-3542708C9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39E99-235C-9D9A-422B-E29D8846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B6DC5-0738-DD0B-6DE6-AC9A7C67C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34406-B576-8B32-9EDD-523664A39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8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374A-640A-D613-CC7F-472A9962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60229-09BF-8412-8D70-A711510E5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33C85-8A16-373A-475A-227A1D912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6DB4F-8592-CEA8-839B-FA01BC39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06A62-38B0-A67E-CFE7-E217FFA8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2ABF-FF3A-24D8-E503-B7DCF444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6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D4744-82C6-15CE-1D22-EB3297CC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D0740-34B7-ED37-D3BF-A369D1795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D3CAF-D7F5-E79D-623D-D60791EF3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83F242-433F-6788-0B67-D1B4AE31A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4C76C-FA0F-4458-FDB8-F6AB36E5A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B01C47-3793-0825-337A-958FC0D6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822289-4E00-6D7E-0D64-E42D005E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66DCD-EBE4-2AD5-B692-4ABD981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12994-DFCA-6887-F3AA-6AE667A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0623A6-33CA-8C2D-6013-4BA77A1C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18362-AB2A-58BB-9188-66FAD33C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479CD-8E63-8F91-DC58-10B75C43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5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8A751-813D-6C5E-0C12-FB3CFD368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E837A-599C-77E3-6687-73FC2427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69F4C-C8B4-0A5E-A156-37A5BAAE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2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ADBA-5D60-2D27-6DDD-D65CC0ACE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05E31-8897-CA92-2BAB-28AD988C2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5297A-EE45-2712-F949-5F491EB0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32002-BE24-DA3C-DB47-BB82EFDC4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7BE8D-3AD3-BA4F-FAAE-E105695A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E2D98-3D2B-1470-6380-AE9C2D262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38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B95FC-D6C3-838D-CCE9-14EDBF69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F1757-6D3E-17A1-B7F4-6477EB57D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F6BEF-9DDD-7683-FBE4-7CFA2A0B1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DFD36-2D30-7A8B-82CE-79F2974A0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D6F76-AE14-CA8D-E3CA-B551A66B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95617-8500-22BB-C0A6-D5A7688B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8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A8335-B6C8-CF38-3AD3-15D7D003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C89B4-C84B-1B59-F193-E959B51B8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BCBE2-A5F2-F05A-FBF5-FC3D67FA7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228EF-1873-894B-AEDA-7FBA214980F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ACB38-9C12-EB01-0543-1055417B3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352C0-89A5-D36E-EB14-088BE67B2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0A6D-61C1-E08C-0682-59E0A5CE5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b="0" i="0" dirty="0">
                <a:solidFill>
                  <a:srgbClr val="212529"/>
                </a:solidFill>
                <a:effectLst/>
                <a:latin typeface="-apple-system"/>
              </a:rPr>
              <a:t>CM20315 - Machine Learning</a:t>
            </a:r>
            <a:br>
              <a:rPr lang="en-CA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311EE-E9F1-9F11-7353-2C7CDEE33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426"/>
            <a:ext cx="2730500" cy="1130300"/>
          </a:xfrm>
          <a:prstGeom prst="rect">
            <a:avLst/>
          </a:prstGeom>
        </p:spPr>
      </p:pic>
      <p:pic>
        <p:nvPicPr>
          <p:cNvPr id="1026" name="Picture 2" descr="How to silence your phone – Don't be an annoyance! | | Resource Centre by  Reliance Digital">
            <a:extLst>
              <a:ext uri="{FF2B5EF4-FFF2-40B4-BE49-F238E27FC236}">
                <a16:creationId xmlns:a16="http://schemas.microsoft.com/office/drawing/2014/main" id="{F08C61C2-4357-0DD0-BE11-0832EA1F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146" y="4426325"/>
            <a:ext cx="4315708" cy="18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7157D68-BF36-C895-B1E7-35863FF88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78759"/>
            <a:ext cx="9144000" cy="1398863"/>
          </a:xfrm>
        </p:spPr>
        <p:txBody>
          <a:bodyPr/>
          <a:lstStyle/>
          <a:p>
            <a:r>
              <a:rPr lang="en-US" dirty="0"/>
              <a:t>Prof. Simon Prince </a:t>
            </a:r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9. Regularization</a:t>
            </a:r>
            <a:endParaRPr lang="en-CA" dirty="0">
              <a:solidFill>
                <a:srgbClr val="212529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53407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D59A1A-3683-3A49-FE4E-2EC5E46D098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Maximum likelihood: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Regularization is equivalent to a adding a </a:t>
            </a:r>
            <a:r>
              <a:rPr lang="en-US" dirty="0">
                <a:solidFill>
                  <a:srgbClr val="D18362"/>
                </a:solidFill>
              </a:rPr>
              <a:t>prior</a:t>
            </a:r>
            <a:r>
              <a:rPr lang="en-US" dirty="0"/>
              <a:t> over parameters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… what you know about parameters </a:t>
            </a:r>
            <a:r>
              <a:rPr lang="en-US" i="1" dirty="0"/>
              <a:t>before</a:t>
            </a:r>
            <a:r>
              <a:rPr lang="en-US" dirty="0"/>
              <a:t> seeing the data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A8613-7EA9-CC43-2AD7-DE60A0871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interpretation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FA73C-2E31-6310-2D95-F8B282317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365" y="4291812"/>
            <a:ext cx="5411269" cy="1034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31FBF1-450D-7DD5-5FAA-96B0D4779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787" y="2413854"/>
            <a:ext cx="4395862" cy="10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0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16731-8995-65A3-7908-3F95ABEA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2EEF1-400A-3DEE-2894-91E76AD9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Explicit regularization: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Probabilistic interpretation: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Mapping: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857853-8EF8-67B4-19B0-892B45522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390" y="3995447"/>
            <a:ext cx="5411269" cy="1034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A10D-86C0-D5BF-B393-DAD9BB05D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39" y="2222238"/>
            <a:ext cx="5335320" cy="10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65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16731-8995-65A3-7908-3F95ABEA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2EEF1-400A-3DEE-2894-91E76AD9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Explicit regularization: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Probabilistic interpretation: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Mapping: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857853-8EF8-67B4-19B0-892B45522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390" y="3995447"/>
            <a:ext cx="5411269" cy="1034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A10D-86C0-D5BF-B393-DAD9BB05D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39" y="2222238"/>
            <a:ext cx="5335320" cy="1034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820A94-5558-B989-4456-8809681E2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505" y="5561784"/>
            <a:ext cx="4457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64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CDF9A-BC12-B524-DD9F-0D96B6801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CA0BF-1435-1917-ED79-70514F03F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only use very general terms</a:t>
            </a:r>
          </a:p>
          <a:p>
            <a:r>
              <a:rPr lang="en-US" dirty="0"/>
              <a:t>Most common is </a:t>
            </a:r>
            <a:r>
              <a:rPr lang="en-US" dirty="0">
                <a:solidFill>
                  <a:srgbClr val="D18362"/>
                </a:solidFill>
              </a:rPr>
              <a:t>L2 regularization </a:t>
            </a:r>
          </a:p>
          <a:p>
            <a:r>
              <a:rPr lang="en-US" dirty="0"/>
              <a:t>Favors smaller parameters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called </a:t>
            </a:r>
            <a:r>
              <a:rPr lang="en-US" dirty="0">
                <a:solidFill>
                  <a:srgbClr val="D18362"/>
                </a:solidFill>
              </a:rPr>
              <a:t>Tikhonov regularization, ridge regression</a:t>
            </a:r>
          </a:p>
          <a:p>
            <a:r>
              <a:rPr lang="en-US" dirty="0"/>
              <a:t>In neural networks, usually just for weights and called </a:t>
            </a:r>
            <a:r>
              <a:rPr lang="en-US" dirty="0">
                <a:solidFill>
                  <a:srgbClr val="D18362"/>
                </a:solidFill>
              </a:rPr>
              <a:t>weight decay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CDB8A-6DDD-E165-9DF0-938F024F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227" y="3268720"/>
            <a:ext cx="6683329" cy="14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2DEDB-AE6F-3640-CD30-0AB0B2CB4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L2 regularization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36B84-6B85-75F2-FF9C-5FDAD29A1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Discourages slavish adherence to the data (overfitting)</a:t>
            </a:r>
          </a:p>
          <a:p>
            <a:r>
              <a:rPr lang="en-US" dirty="0"/>
              <a:t>Encourages smoothness between datapoints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49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918FC-7471-8AC2-18F1-B3EA7F28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2ECAF-E358-6D44-9220-8C359D3AB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33" y="1412469"/>
            <a:ext cx="8595065" cy="53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34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>
                <a:solidFill>
                  <a:srgbClr val="D18362"/>
                </a:solidFill>
              </a:rPr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238545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3381-98F5-1FDE-F2FC-F832154E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regularization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175564E2-1926-C0EE-2BEE-762656C6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54" y="1388330"/>
            <a:ext cx="11399689" cy="44708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712BD-D382-673C-89C9-0B9BF08CF397}"/>
              </a:ext>
            </a:extLst>
          </p:cNvPr>
          <p:cNvSpPr txBox="1"/>
          <p:nvPr/>
        </p:nvSpPr>
        <p:spPr>
          <a:xfrm>
            <a:off x="838200" y="5859160"/>
            <a:ext cx="3405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Gradient descent approximates a differential equation </a:t>
            </a:r>
          </a:p>
          <a:p>
            <a:pPr algn="ctr"/>
            <a:r>
              <a:rPr lang="en-US" dirty="0"/>
              <a:t>(infinitesimal step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DEBEA-DA8E-0EC9-874F-F014B6F0577F}"/>
              </a:ext>
            </a:extLst>
          </p:cNvPr>
          <p:cNvSpPr txBox="1"/>
          <p:nvPr/>
        </p:nvSpPr>
        <p:spPr>
          <a:xfrm>
            <a:off x="4393454" y="5859160"/>
            <a:ext cx="3405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Finite step size equivalent to regularization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F6AA4-F6EB-41F4-78F6-66DAFCC9AEA5}"/>
              </a:ext>
            </a:extLst>
          </p:cNvPr>
          <p:cNvSpPr txBox="1"/>
          <p:nvPr/>
        </p:nvSpPr>
        <p:spPr>
          <a:xfrm>
            <a:off x="7948708" y="5859160"/>
            <a:ext cx="3405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 in that regularization and differential equation converges to same place</a:t>
            </a:r>
          </a:p>
        </p:txBody>
      </p:sp>
    </p:spTree>
    <p:extLst>
      <p:ext uri="{BB962C8B-B14F-4D97-AF65-F5344CB8AC3E}">
        <p14:creationId xmlns:p14="http://schemas.microsoft.com/office/powerpoint/2010/main" val="3474944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0820-CC25-C620-1A88-5D5F0FEB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A95D4-3A8F-411C-ED17-301594BAF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Gradient descent disfavors areas where gradients are steep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SGD likes all batches to have similar gradients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Depends on learning rate – perhaps why larger learning rates generalize better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FA273-298F-5787-5A86-90258FF7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653" y="2243034"/>
            <a:ext cx="4148924" cy="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1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0820-CC25-C620-1A88-5D5F0FEB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A95D4-3A8F-411C-ED17-301594BAF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Gradient descent disfavors areas where gradients are steep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SGD likes all batches to have similar gradients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Depends on learning rate – perhaps why larger learning rates generalize better.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FA273-298F-5787-5A86-90258FF7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653" y="2243034"/>
            <a:ext cx="4148924" cy="946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D0F35A-0063-3936-F5F2-B0831AF3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71" y="3996811"/>
            <a:ext cx="6028672" cy="17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95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FC147-9DD8-BD54-E4A7-018AC039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4273C-6746-2F42-E0FF-C23921451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there a generalization gap between training and test data?</a:t>
            </a:r>
          </a:p>
          <a:p>
            <a:pPr lvl="1"/>
            <a:r>
              <a:rPr lang="en-US" dirty="0"/>
              <a:t>Overfitting (model describes statistical peculiarities)</a:t>
            </a:r>
          </a:p>
          <a:p>
            <a:pPr lvl="1"/>
            <a:r>
              <a:rPr lang="en-US" dirty="0"/>
              <a:t>Model unconstrained in areas where there are no training examples</a:t>
            </a:r>
          </a:p>
          <a:p>
            <a:r>
              <a:rPr lang="en-US" dirty="0">
                <a:solidFill>
                  <a:srgbClr val="D18362"/>
                </a:solidFill>
              </a:rPr>
              <a:t>Regularization </a:t>
            </a:r>
            <a:r>
              <a:rPr lang="en-US" dirty="0"/>
              <a:t>= methods to reduce the generalization gap</a:t>
            </a:r>
          </a:p>
          <a:p>
            <a:r>
              <a:rPr lang="en-US" dirty="0"/>
              <a:t>Technically means adding terms to loss function</a:t>
            </a:r>
          </a:p>
          <a:p>
            <a:r>
              <a:rPr lang="en-US" dirty="0"/>
              <a:t>But colloquially means any method (hack) to reduce gap</a:t>
            </a:r>
          </a:p>
        </p:txBody>
      </p:sp>
    </p:spTree>
    <p:extLst>
      <p:ext uri="{BB962C8B-B14F-4D97-AF65-F5344CB8AC3E}">
        <p14:creationId xmlns:p14="http://schemas.microsoft.com/office/powerpoint/2010/main" val="1812238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0820-CC25-C620-1A88-5D5F0FEB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A95D4-3A8F-411C-ED17-301594BAF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Gradient descent disfavors areas where gradients are steep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SGD likes all batches to have similar gradients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Depends on learning rate – perhaps why larger learning rates generalize better.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FA273-298F-5787-5A86-90258FF7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653" y="2243034"/>
            <a:ext cx="4148924" cy="946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D0F35A-0063-3936-F5F2-B0831AF3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71" y="3996811"/>
            <a:ext cx="6028672" cy="17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3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40A09E68-7D35-BCD2-CA78-4E741DCA8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490" y="109234"/>
            <a:ext cx="6485020" cy="6748766"/>
          </a:xfrm>
        </p:spPr>
      </p:pic>
    </p:spTree>
    <p:extLst>
      <p:ext uri="{BB962C8B-B14F-4D97-AF65-F5344CB8AC3E}">
        <p14:creationId xmlns:p14="http://schemas.microsoft.com/office/powerpoint/2010/main" val="821973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C2DF02-221D-9229-7D0A-BF1D1937E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734" y="297889"/>
            <a:ext cx="11602532" cy="50567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90532-63C0-31EA-5A07-3B7746930606}"/>
              </a:ext>
            </a:extLst>
          </p:cNvPr>
          <p:cNvSpPr txBox="1"/>
          <p:nvPr/>
        </p:nvSpPr>
        <p:spPr>
          <a:xfrm>
            <a:off x="662440" y="5563913"/>
            <a:ext cx="9660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Generally performance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best for larger learning rates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best with smaller batches</a:t>
            </a:r>
          </a:p>
        </p:txBody>
      </p:sp>
    </p:spTree>
    <p:extLst>
      <p:ext uri="{BB962C8B-B14F-4D97-AF65-F5344CB8AC3E}">
        <p14:creationId xmlns:p14="http://schemas.microsoft.com/office/powerpoint/2010/main" val="2724422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>
                <a:solidFill>
                  <a:srgbClr val="D18362"/>
                </a:solidFill>
              </a:rPr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118515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8084-B049-3B86-70F3-53B40020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stopping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AC870-A17B-C6DF-182F-4F16ED50B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stop training early,  weights don’t have time to overfit to noise</a:t>
            </a:r>
          </a:p>
          <a:p>
            <a:r>
              <a:rPr lang="en-US" dirty="0"/>
              <a:t>Weights start small, don’t have time to get large</a:t>
            </a:r>
          </a:p>
          <a:p>
            <a:r>
              <a:rPr lang="en-US" dirty="0"/>
              <a:t>Reduces effective model complexity</a:t>
            </a:r>
          </a:p>
          <a:p>
            <a:r>
              <a:rPr lang="en-US" dirty="0"/>
              <a:t>Known as </a:t>
            </a:r>
            <a:r>
              <a:rPr lang="en-US" dirty="0">
                <a:solidFill>
                  <a:srgbClr val="D18362"/>
                </a:solidFill>
              </a:rPr>
              <a:t>early stopping</a:t>
            </a:r>
          </a:p>
          <a:p>
            <a:r>
              <a:rPr lang="en-US" dirty="0"/>
              <a:t>Don’t have to re-train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53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395550-78D9-B241-A39C-D664830D2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96" y="174077"/>
            <a:ext cx="10415752" cy="65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29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>
                <a:solidFill>
                  <a:srgbClr val="D18362"/>
                </a:solidFill>
              </a:rPr>
              <a:t>Ensembling</a:t>
            </a:r>
            <a:endParaRPr lang="en-US" dirty="0">
              <a:solidFill>
                <a:srgbClr val="D18362"/>
              </a:solidFill>
            </a:endParaRPr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2859698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F183D-EB43-B59C-74DC-22CE065A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Ensembling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3B7E4-BB5B-E071-6F8E-41C61954B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Average together several models – an </a:t>
            </a:r>
            <a:r>
              <a:rPr lang="en-US" dirty="0">
                <a:solidFill>
                  <a:srgbClr val="D18362"/>
                </a:solidFill>
              </a:rPr>
              <a:t>ensemble</a:t>
            </a:r>
          </a:p>
          <a:p>
            <a:r>
              <a:rPr lang="en-US" dirty="0"/>
              <a:t>Can take mean or median</a:t>
            </a:r>
          </a:p>
          <a:p>
            <a:r>
              <a:rPr lang="en-US" dirty="0"/>
              <a:t>Different initializations / different models </a:t>
            </a:r>
          </a:p>
          <a:p>
            <a:r>
              <a:rPr lang="en-US" dirty="0"/>
              <a:t>Different subsets of the data resampled with replacements -- </a:t>
            </a:r>
            <a:r>
              <a:rPr lang="en-US" dirty="0">
                <a:solidFill>
                  <a:srgbClr val="D18362"/>
                </a:solidFill>
              </a:rPr>
              <a:t>bagging</a:t>
            </a:r>
          </a:p>
        </p:txBody>
      </p:sp>
    </p:spTree>
    <p:extLst>
      <p:ext uri="{BB962C8B-B14F-4D97-AF65-F5344CB8AC3E}">
        <p14:creationId xmlns:p14="http://schemas.microsoft.com/office/powerpoint/2010/main" val="219042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8A532D-D556-EB02-2EFE-3F4B0FFBD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004" y="249406"/>
            <a:ext cx="10159796" cy="6359188"/>
          </a:xfrm>
        </p:spPr>
      </p:pic>
    </p:spTree>
    <p:extLst>
      <p:ext uri="{BB962C8B-B14F-4D97-AF65-F5344CB8AC3E}">
        <p14:creationId xmlns:p14="http://schemas.microsoft.com/office/powerpoint/2010/main" val="337775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>
                <a:solidFill>
                  <a:srgbClr val="D18362"/>
                </a:solidFill>
              </a:rPr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20064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D18362"/>
                </a:solidFill>
              </a:rPr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strike="dblStrike" dirty="0"/>
              <a:t>Bayesian approaches</a:t>
            </a:r>
          </a:p>
          <a:p>
            <a:r>
              <a:rPr lang="en-US" strike="dblStrike" dirty="0"/>
              <a:t>Transfer learning, multi-task learning, self-supervised learnin</a:t>
            </a:r>
            <a:r>
              <a:rPr lang="en-US" dirty="0"/>
              <a:t>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424226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7F5B-933D-3F1F-3206-EB8469FF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4D9586-80BE-26D8-89D3-348115512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612" y="1422399"/>
            <a:ext cx="8581298" cy="4960409"/>
          </a:xfrm>
        </p:spPr>
      </p:pic>
    </p:spTree>
    <p:extLst>
      <p:ext uri="{BB962C8B-B14F-4D97-AF65-F5344CB8AC3E}">
        <p14:creationId xmlns:p14="http://schemas.microsoft.com/office/powerpoint/2010/main" val="1935198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486AE-F1DA-1EEE-1A41-45331527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051F9-54C2-0E0C-7EA2-DA10DEB5E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62" y="1549399"/>
            <a:ext cx="10758676" cy="34459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DD131-A4F8-35EA-7AA1-AB1DAD6AC336}"/>
              </a:ext>
            </a:extLst>
          </p:cNvPr>
          <p:cNvSpPr txBox="1"/>
          <p:nvPr/>
        </p:nvSpPr>
        <p:spPr>
          <a:xfrm>
            <a:off x="1193800" y="5308601"/>
            <a:ext cx="10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eliminate kinks in function that are far from data and don’t contribute to training loss</a:t>
            </a:r>
          </a:p>
        </p:txBody>
      </p:sp>
    </p:spTree>
    <p:extLst>
      <p:ext uri="{BB962C8B-B14F-4D97-AF65-F5344CB8AC3E}">
        <p14:creationId xmlns:p14="http://schemas.microsoft.com/office/powerpoint/2010/main" val="1559253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>
                <a:solidFill>
                  <a:srgbClr val="D18362"/>
                </a:solidFill>
              </a:rPr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821699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661C4-900A-79C5-C649-B5EF3121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BB831-90E1-8D72-E446-11C859D615AD}"/>
              </a:ext>
            </a:extLst>
          </p:cNvPr>
          <p:cNvSpPr txBox="1"/>
          <p:nvPr/>
        </p:nvSpPr>
        <p:spPr>
          <a:xfrm>
            <a:off x="1041400" y="5384800"/>
            <a:ext cx="2190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outputs (labels)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6CD6E-E4D1-0531-65A4-CB2784CC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70" y="1690688"/>
            <a:ext cx="11603859" cy="35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41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>
                <a:solidFill>
                  <a:srgbClr val="D18362"/>
                </a:solidFill>
              </a:rPr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295026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0A675-ACEF-5DB4-2673-E6D44BB6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Content Placeholder 4" descr="A picture containing text, colorful, different, colors&#10;&#10;Description automatically generated">
            <a:extLst>
              <a:ext uri="{FF2B5EF4-FFF2-40B4-BE49-F238E27FC236}">
                <a16:creationId xmlns:a16="http://schemas.microsoft.com/office/drawing/2014/main" id="{0DE9A02D-DDAE-0595-914A-2B8355FDD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134" y="1442012"/>
            <a:ext cx="9177866" cy="5231682"/>
          </a:xfrm>
        </p:spPr>
      </p:pic>
    </p:spTree>
    <p:extLst>
      <p:ext uri="{BB962C8B-B14F-4D97-AF65-F5344CB8AC3E}">
        <p14:creationId xmlns:p14="http://schemas.microsoft.com/office/powerpoint/2010/main" val="4170010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78EA-AB2E-4D7D-CF47-87323E2A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F8AE8A-622B-EAE8-BC6A-55DA7644C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333" y="1690688"/>
            <a:ext cx="9866375" cy="4945018"/>
          </a:xfrm>
        </p:spPr>
      </p:pic>
    </p:spTree>
    <p:extLst>
      <p:ext uri="{BB962C8B-B14F-4D97-AF65-F5344CB8AC3E}">
        <p14:creationId xmlns:p14="http://schemas.microsoft.com/office/powerpoint/2010/main" val="4023797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3AA6773A-5A24-78A0-3BEE-5F05F922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28" y="1275047"/>
            <a:ext cx="3282295" cy="3282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BF0C17-2898-F059-1D26-6C4F2CC95FB9}"/>
              </a:ext>
            </a:extLst>
          </p:cNvPr>
          <p:cNvSpPr txBox="1"/>
          <p:nvPr/>
        </p:nvSpPr>
        <p:spPr>
          <a:xfrm>
            <a:off x="3703011" y="4700478"/>
            <a:ext cx="439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Feedback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CB30C9-DA78-C6BF-A517-7839229CD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5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C7ED-8CEE-E8E7-02A6-F8C70C3D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Standard loss function: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Regularization adds and extra term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Favors some parameters, disfavors others.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&gt;0 controls the strength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3E94E03-98D0-584C-ED22-4727D156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453" y="2239018"/>
            <a:ext cx="2715718" cy="13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7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C7ED-8CEE-E8E7-02A6-F8C70C3D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Standard loss function: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Regularization adds an extra term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Favors some parameters, disfavors others.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&gt;0 controls the strength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3E94E03-98D0-584C-ED22-4727D156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453" y="2239018"/>
            <a:ext cx="2715718" cy="1324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0146C-BB31-2EDE-263A-91115FA1A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289" y="4203256"/>
            <a:ext cx="3882046" cy="7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C7ED-8CEE-E8E7-02A6-F8C70C3D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Standard loss function: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Regularization adds an extra term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Favors some parameters, disfavors others.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&gt;0 controls the strength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3E94E03-98D0-584C-ED22-4727D156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453" y="2239018"/>
            <a:ext cx="2715718" cy="1324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0146C-BB31-2EDE-263A-91115FA1A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289" y="4203256"/>
            <a:ext cx="3882046" cy="7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79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1CCC-2CF7-3B80-60B1-78B6A944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p:pic>
        <p:nvPicPr>
          <p:cNvPr id="7" name="Content Placeholder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0373554-03A4-4785-7414-96CCDC97F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4493"/>
          <a:stretch/>
        </p:blipFill>
        <p:spPr>
          <a:xfrm>
            <a:off x="838200" y="1904227"/>
            <a:ext cx="3733800" cy="4194133"/>
          </a:xfrm>
        </p:spPr>
      </p:pic>
    </p:spTree>
    <p:extLst>
      <p:ext uri="{BB962C8B-B14F-4D97-AF65-F5344CB8AC3E}">
        <p14:creationId xmlns:p14="http://schemas.microsoft.com/office/powerpoint/2010/main" val="122080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1CCC-2CF7-3B80-60B1-78B6A944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p:pic>
        <p:nvPicPr>
          <p:cNvPr id="7" name="Content Placeholder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0373554-03A4-4785-7414-96CCDC97F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333"/>
          <a:stretch/>
        </p:blipFill>
        <p:spPr>
          <a:xfrm>
            <a:off x="838200" y="1904227"/>
            <a:ext cx="7010400" cy="4194133"/>
          </a:xfrm>
        </p:spPr>
      </p:pic>
    </p:spTree>
    <p:extLst>
      <p:ext uri="{BB962C8B-B14F-4D97-AF65-F5344CB8AC3E}">
        <p14:creationId xmlns:p14="http://schemas.microsoft.com/office/powerpoint/2010/main" val="428352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1CCC-2CF7-3B80-60B1-78B6A944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p:pic>
        <p:nvPicPr>
          <p:cNvPr id="7" name="Content Placeholder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0373554-03A4-4785-7414-96CCDC97F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4227"/>
            <a:ext cx="10515600" cy="4194133"/>
          </a:xfrm>
        </p:spPr>
      </p:pic>
    </p:spTree>
    <p:extLst>
      <p:ext uri="{BB962C8B-B14F-4D97-AF65-F5344CB8AC3E}">
        <p14:creationId xmlns:p14="http://schemas.microsoft.com/office/powerpoint/2010/main" val="2139753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4627</TotalTime>
  <Words>641</Words>
  <Application>Microsoft Office PowerPoint</Application>
  <PresentationFormat>Widescreen</PresentationFormat>
  <Paragraphs>229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-apple-system</vt:lpstr>
      <vt:lpstr>Arial</vt:lpstr>
      <vt:lpstr>Calibri</vt:lpstr>
      <vt:lpstr>Calibri Light</vt:lpstr>
      <vt:lpstr>Cambria Math</vt:lpstr>
      <vt:lpstr>Office Theme</vt:lpstr>
      <vt:lpstr>CM20315 - Machine Learning </vt:lpstr>
      <vt:lpstr>Regularization</vt:lpstr>
      <vt:lpstr>Regularization</vt:lpstr>
      <vt:lpstr>Explicit regularization</vt:lpstr>
      <vt:lpstr>Explicit regularization</vt:lpstr>
      <vt:lpstr>Explicit regularization</vt:lpstr>
      <vt:lpstr>Explicit regularization</vt:lpstr>
      <vt:lpstr>Explicit regularization</vt:lpstr>
      <vt:lpstr>Explicit regularization</vt:lpstr>
      <vt:lpstr>Probabilistic interpretation</vt:lpstr>
      <vt:lpstr>Equivalence</vt:lpstr>
      <vt:lpstr>Equivalence</vt:lpstr>
      <vt:lpstr>L2 Regularization</vt:lpstr>
      <vt:lpstr>Why does L2 regularization help?</vt:lpstr>
      <vt:lpstr>L2 regularization</vt:lpstr>
      <vt:lpstr>Regularization</vt:lpstr>
      <vt:lpstr>Implicit regularization</vt:lpstr>
      <vt:lpstr>Implicit regularization</vt:lpstr>
      <vt:lpstr>Implicit regularization</vt:lpstr>
      <vt:lpstr>Implicit regularization</vt:lpstr>
      <vt:lpstr>PowerPoint Presentation</vt:lpstr>
      <vt:lpstr>PowerPoint Presentation</vt:lpstr>
      <vt:lpstr>Regularization</vt:lpstr>
      <vt:lpstr>Early stopping</vt:lpstr>
      <vt:lpstr>PowerPoint Presentation</vt:lpstr>
      <vt:lpstr>Regularization</vt:lpstr>
      <vt:lpstr>Ensembling</vt:lpstr>
      <vt:lpstr>PowerPoint Presentation</vt:lpstr>
      <vt:lpstr>Regularization</vt:lpstr>
      <vt:lpstr>Dropout</vt:lpstr>
      <vt:lpstr>Dropout</vt:lpstr>
      <vt:lpstr>Regularization</vt:lpstr>
      <vt:lpstr>Adding noise</vt:lpstr>
      <vt:lpstr>Regularization</vt:lpstr>
      <vt:lpstr>Data augmentation</vt:lpstr>
      <vt:lpstr>Regularization overview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CM20315 - Machine Learning</dc:title>
  <dc:creator>Simon Prince</dc:creator>
  <cp:lastModifiedBy>Eick, Christoph F</cp:lastModifiedBy>
  <cp:revision>5</cp:revision>
  <dcterms:created xsi:type="dcterms:W3CDTF">2022-11-22T19:45:33Z</dcterms:created>
  <dcterms:modified xsi:type="dcterms:W3CDTF">2026-03-30T19:14:45Z</dcterms:modified>
</cp:coreProperties>
</file>