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0" r:id="rId2"/>
    <p:sldId id="306" r:id="rId3"/>
    <p:sldId id="302" r:id="rId4"/>
    <p:sldId id="303" r:id="rId5"/>
    <p:sldId id="305" r:id="rId6"/>
    <p:sldId id="304" r:id="rId7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9900"/>
    <a:srgbClr val="996633"/>
    <a:srgbClr val="FFD869"/>
    <a:srgbClr val="FFCB37"/>
    <a:srgbClr val="CC9900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82" autoAdjust="0"/>
  </p:normalViewPr>
  <p:slideViewPr>
    <p:cSldViewPr>
      <p:cViewPr>
        <p:scale>
          <a:sx n="70" d="100"/>
          <a:sy n="70" d="100"/>
        </p:scale>
        <p:origin x="-107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363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051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363" y="8807051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fld id="{D7F12D22-834A-439B-BEE5-9AE5E4A403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20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5325"/>
            <a:ext cx="4632325" cy="3475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4325"/>
            <a:ext cx="5598160" cy="417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45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067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05450"/>
            <a:ext cx="3032337" cy="4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067">
              <a:defRPr sz="1200"/>
            </a:lvl1pPr>
          </a:lstStyle>
          <a:p>
            <a:pPr>
              <a:defRPr/>
            </a:pPr>
            <a:fld id="{11670FC2-2435-402E-9ADF-58913218E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32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0"/>
            <a:ext cx="21717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627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42672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2672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gradFill rotWithShape="1">
            <a:gsLst>
              <a:gs pos="0">
                <a:srgbClr val="AAAAAA"/>
              </a:gs>
              <a:gs pos="100000">
                <a:srgbClr val="AAAAAA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solidFill>
                  <a:srgbClr val="FFFFFF"/>
                </a:solidFill>
              </a:rPr>
              <a:t>Data Mining &amp; Machine Learning Group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2057400" y="6630988"/>
          <a:ext cx="234950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Image" r:id="rId16" imgW="393512" imgH="380818" progId="">
                  <p:embed/>
                </p:oleObj>
              </mc:Choice>
              <mc:Fallback>
                <p:oleObj name="Image" r:id="rId16" imgW="393512" imgH="380818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630988"/>
                        <a:ext cx="234950" cy="22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550223"/>
            <a:ext cx="8531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0" dirty="0" smtClean="0">
                <a:solidFill>
                  <a:srgbClr val="FFC000"/>
                </a:solidFill>
              </a:rPr>
              <a:t>Ch. </a:t>
            </a:r>
            <a:r>
              <a:rPr lang="en-US" sz="1400" baseline="0" dirty="0" err="1" smtClean="0">
                <a:solidFill>
                  <a:srgbClr val="FFC000"/>
                </a:solidFill>
              </a:rPr>
              <a:t>Eick</a:t>
            </a:r>
            <a:endParaRPr lang="en-US" sz="1400" baseline="0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4101" y="6550223"/>
            <a:ext cx="1325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0" dirty="0" smtClean="0">
                <a:solidFill>
                  <a:srgbClr val="FFC000"/>
                </a:solidFill>
              </a:rPr>
              <a:t>Project 4 2011</a:t>
            </a:r>
            <a:endParaRPr lang="en-US" sz="1400" baseline="0" dirty="0">
              <a:solidFill>
                <a:srgbClr val="FFC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D869"/>
                </a:solidFill>
              </a:rPr>
              <a:t>COSC 6335 Project4 Fall 2011</a:t>
            </a:r>
            <a:endParaRPr lang="en-US" dirty="0">
              <a:solidFill>
                <a:srgbClr val="FFD8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/>
          <a:lstStyle/>
          <a:p>
            <a:r>
              <a:rPr lang="en-US" sz="1900" dirty="0" smtClean="0">
                <a:cs typeface="Times New Roman"/>
                <a:sym typeface="Symbol"/>
              </a:rPr>
              <a:t>Project4 is a group project (we will have 7 groups of 4 students and 1 group of 3 students). The goal of Project4 is to give a 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timed 9-minute presentations </a:t>
            </a:r>
            <a:r>
              <a:rPr lang="en-US" sz="1900" dirty="0" smtClean="0">
                <a:cs typeface="Times New Roman"/>
                <a:sym typeface="Symbol"/>
              </a:rPr>
              <a:t>“</a:t>
            </a:r>
            <a:r>
              <a:rPr lang="en-US" sz="1900" i="1" dirty="0" smtClean="0">
                <a:cs typeface="Times New Roman"/>
                <a:sym typeface="Symbol"/>
              </a:rPr>
              <a:t>about something interesting in data mining</a:t>
            </a:r>
            <a:r>
              <a:rPr lang="en-US" sz="1900" dirty="0" smtClean="0">
                <a:cs typeface="Times New Roman"/>
                <a:sym typeface="Symbol"/>
              </a:rPr>
              <a:t>” and to summarize your findings in </a:t>
            </a:r>
            <a:r>
              <a:rPr lang="en-US" sz="1900" dirty="0">
                <a:cs typeface="Times New Roman"/>
                <a:sym typeface="Symbol"/>
              </a:rPr>
              <a:t>a </a:t>
            </a:r>
            <a:r>
              <a:rPr lang="en-US" sz="1900" dirty="0" smtClean="0">
                <a:cs typeface="Times New Roman"/>
                <a:sym typeface="Symbol"/>
              </a:rPr>
              <a:t>(1.5 </a:t>
            </a:r>
            <a:r>
              <a:rPr lang="en-US" sz="1900" dirty="0">
                <a:cs typeface="Times New Roman"/>
                <a:sym typeface="Symbol"/>
              </a:rPr>
              <a:t>to 2.5 single </a:t>
            </a:r>
            <a:r>
              <a:rPr lang="en-US" sz="1900" dirty="0" smtClean="0">
                <a:cs typeface="Times New Roman"/>
                <a:sym typeface="Symbol"/>
              </a:rPr>
              <a:t>spaced page</a:t>
            </a:r>
            <a:r>
              <a:rPr lang="en-US" sz="1900" dirty="0">
                <a:cs typeface="Times New Roman"/>
                <a:sym typeface="Symbol"/>
              </a:rPr>
              <a:t>) report . </a:t>
            </a:r>
            <a:endParaRPr lang="en-US" sz="1900" dirty="0" smtClean="0">
              <a:cs typeface="Times New Roman"/>
              <a:sym typeface="Symbol"/>
            </a:endParaRPr>
          </a:p>
          <a:p>
            <a:r>
              <a:rPr lang="en-US" sz="1900" dirty="0" smtClean="0">
                <a:cs typeface="Times New Roman"/>
                <a:sym typeface="Symbol"/>
              </a:rPr>
              <a:t>The report should follow the “traditional” organization: Introduction-…(</a:t>
            </a:r>
            <a:r>
              <a:rPr lang="en-US" sz="1900" dirty="0" err="1" smtClean="0">
                <a:cs typeface="Times New Roman"/>
                <a:sym typeface="Symbol"/>
              </a:rPr>
              <a:t>Main_Part</a:t>
            </a:r>
            <a:r>
              <a:rPr lang="en-US" sz="1900" dirty="0" smtClean="0">
                <a:cs typeface="Times New Roman"/>
                <a:sym typeface="Symbol"/>
              </a:rPr>
              <a:t>)-Summary-References (references do not count towards the page limit; </a:t>
            </a:r>
            <a:r>
              <a:rPr lang="en-US" sz="1900" b="1" dirty="0" smtClean="0">
                <a:cs typeface="Times New Roman"/>
                <a:sym typeface="Symbol"/>
              </a:rPr>
              <a:t>no</a:t>
            </a:r>
            <a:r>
              <a:rPr lang="en-US" sz="1900" dirty="0" smtClean="0">
                <a:cs typeface="Times New Roman"/>
                <a:sym typeface="Symbol"/>
              </a:rPr>
              <a:t> abstract); alternatively, you can follow the format of a longer news paper article (e.g. New York Times)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Project 4 Student Presentations are scheduled for Thursday, November 17, 10-11:30a; 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each student should participate in the presentation, except evaluators might not be presenting</a:t>
            </a:r>
            <a:r>
              <a:rPr lang="en-US" sz="1900" dirty="0" smtClean="0">
                <a:cs typeface="Times New Roman"/>
                <a:sym typeface="Symbol"/>
              </a:rPr>
              <a:t>. Project Reports are due on Sa., November 19, 11p (electronic submission). </a:t>
            </a:r>
            <a:r>
              <a:rPr lang="en-US" sz="1900" dirty="0" smtClean="0">
                <a:solidFill>
                  <a:srgbClr val="FF0000"/>
                </a:solidFill>
                <a:cs typeface="Times New Roman"/>
                <a:sym typeface="Symbol"/>
              </a:rPr>
              <a:t>Presentation slides (for details see next slide) have to be submitted by Tuesday, November 17, 2p.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The course grade will be based 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interestingness of the project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content of the presentation and the report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900" dirty="0" smtClean="0">
                <a:cs typeface="Times New Roman"/>
                <a:sym typeface="Symbol"/>
              </a:rPr>
              <a:t>The form of the presentation and the report 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Presentations will be evaluated by the audience. The project reports will be graded by </a:t>
            </a:r>
            <a:r>
              <a:rPr lang="en-US" sz="1900" dirty="0" err="1" smtClean="0">
                <a:cs typeface="Times New Roman"/>
                <a:sym typeface="Symbol"/>
              </a:rPr>
              <a:t>Zechun</a:t>
            </a:r>
            <a:r>
              <a:rPr lang="en-US" sz="1900" dirty="0" smtClean="0">
                <a:cs typeface="Times New Roman"/>
                <a:sym typeface="Symbol"/>
              </a:rPr>
              <a:t> and Dr. </a:t>
            </a:r>
            <a:r>
              <a:rPr lang="en-US" sz="1900" dirty="0" err="1" smtClean="0">
                <a:cs typeface="Times New Roman"/>
                <a:sym typeface="Symbol"/>
              </a:rPr>
              <a:t>Eick</a:t>
            </a:r>
            <a:r>
              <a:rPr lang="en-US" sz="1900" dirty="0" smtClean="0">
                <a:cs typeface="Times New Roman"/>
                <a:sym typeface="Symbo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2" y="-36394"/>
            <a:ext cx="9115567" cy="685800"/>
          </a:xfrm>
        </p:spPr>
        <p:txBody>
          <a:bodyPr/>
          <a:lstStyle/>
          <a:p>
            <a:r>
              <a:rPr lang="en-US" dirty="0" smtClean="0">
                <a:solidFill>
                  <a:srgbClr val="FFD869"/>
                </a:solidFill>
              </a:rPr>
              <a:t>COSC 6335 Project4 Presentations</a:t>
            </a:r>
            <a:endParaRPr lang="en-US" dirty="0">
              <a:solidFill>
                <a:srgbClr val="FFD8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/>
          <a:lstStyle/>
          <a:p>
            <a:r>
              <a:rPr lang="en-US" sz="2000" dirty="0" smtClean="0">
                <a:cs typeface="Times New Roman"/>
                <a:sym typeface="Symbol"/>
              </a:rPr>
              <a:t>Presentation slides have to be submitted by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Tuesday, </a:t>
            </a:r>
            <a:r>
              <a:rPr lang="en-US" sz="2000" smtClean="0">
                <a:solidFill>
                  <a:srgbClr val="FF0000"/>
                </a:solidFill>
                <a:cs typeface="Times New Roman"/>
                <a:sym typeface="Symbol"/>
              </a:rPr>
              <a:t>November </a:t>
            </a:r>
            <a:r>
              <a:rPr lang="en-US" sz="2000" smtClean="0">
                <a:solidFill>
                  <a:srgbClr val="FF0000"/>
                </a:solidFill>
                <a:cs typeface="Times New Roman"/>
                <a:sym typeface="Symbol"/>
              </a:rPr>
              <a:t>15,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2p </a:t>
            </a:r>
            <a:r>
              <a:rPr lang="en-US" sz="2000" dirty="0" smtClean="0">
                <a:cs typeface="Times New Roman"/>
                <a:sym typeface="Symbol"/>
              </a:rPr>
              <a:t>to </a:t>
            </a:r>
            <a:r>
              <a:rPr lang="en-US" sz="2000" dirty="0" err="1" smtClean="0">
                <a:cs typeface="Times New Roman"/>
                <a:sym typeface="Symbol"/>
              </a:rPr>
              <a:t>Zechun</a:t>
            </a:r>
            <a:r>
              <a:rPr lang="en-US" sz="2000" dirty="0" smtClean="0">
                <a:cs typeface="Times New Roman"/>
                <a:sym typeface="Symbol"/>
              </a:rPr>
              <a:t>—this is a hard deadline!; presentations should be timed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9-minute </a:t>
            </a:r>
            <a:r>
              <a:rPr lang="en-US" sz="2000" dirty="0" smtClean="0">
                <a:cs typeface="Times New Roman"/>
                <a:sym typeface="Symbol"/>
              </a:rPr>
              <a:t>presentations (no more no less); followed by a </a:t>
            </a:r>
            <a:r>
              <a:rPr lang="en-US" sz="2000" dirty="0" smtClean="0">
                <a:solidFill>
                  <a:srgbClr val="FF0000"/>
                </a:solidFill>
                <a:cs typeface="Times New Roman"/>
                <a:sym typeface="Symbol"/>
              </a:rPr>
              <a:t>1-minute last slide </a:t>
            </a:r>
            <a:r>
              <a:rPr lang="en-US" sz="2000" dirty="0" smtClean="0">
                <a:cs typeface="Times New Roman"/>
                <a:sym typeface="Symbol"/>
              </a:rPr>
              <a:t>which carries the title (</a:t>
            </a:r>
            <a:r>
              <a:rPr lang="en-US" sz="2000" dirty="0" smtClean="0">
                <a:solidFill>
                  <a:srgbClr val="CC9900"/>
                </a:solidFill>
                <a:cs typeface="Times New Roman"/>
                <a:sym typeface="Symbol"/>
              </a:rPr>
              <a:t>Evaluate </a:t>
            </a:r>
            <a:r>
              <a:rPr lang="en-US" sz="2000" dirty="0" err="1" smtClean="0">
                <a:solidFill>
                  <a:srgbClr val="CC9900"/>
                </a:solidFill>
                <a:cs typeface="Times New Roman"/>
                <a:sym typeface="Symbol"/>
              </a:rPr>
              <a:t>GroupX</a:t>
            </a:r>
            <a:r>
              <a:rPr lang="en-US" sz="2000" dirty="0" smtClean="0">
                <a:solidFill>
                  <a:srgbClr val="CC9900"/>
                </a:solidFill>
                <a:cs typeface="Times New Roman"/>
                <a:sym typeface="Symbol"/>
              </a:rPr>
              <a:t>, please!</a:t>
            </a:r>
            <a:r>
              <a:rPr lang="en-US" sz="2000" dirty="0" smtClean="0">
                <a:cs typeface="Times New Roman"/>
                <a:sym typeface="Symbol"/>
              </a:rPr>
              <a:t>). The slides of all 8 groups will be concatenated to a 80 minute, un-interruptible event which will come to a conclusion exactly 80 minutes after it started.</a:t>
            </a:r>
          </a:p>
          <a:p>
            <a:r>
              <a:rPr lang="en-US" sz="2000" dirty="0" smtClean="0">
                <a:cs typeface="Times New Roman"/>
                <a:sym typeface="Symbol"/>
              </a:rPr>
              <a:t>Presentations will be evaluated by the other groups on a 1-10 scale (10=exceptional…1=very </a:t>
            </a:r>
            <a:r>
              <a:rPr lang="en-US" sz="2000" dirty="0" err="1" smtClean="0">
                <a:cs typeface="Times New Roman"/>
                <a:sym typeface="Symbol"/>
              </a:rPr>
              <a:t>very</a:t>
            </a:r>
            <a:r>
              <a:rPr lang="en-US" sz="2000" dirty="0" smtClean="0">
                <a:cs typeface="Times New Roman"/>
                <a:sym typeface="Symbol"/>
              </a:rPr>
              <a:t> bad). Typically, a score of 6 should be given to a middle of the field performance, but evaluators should not be hesitant to give 10’s, 9’s, 2’s, and 1’s, if appropriate.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interestingness of the project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content of the presentation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cs typeface="Times New Roman"/>
                <a:sym typeface="Symbol"/>
              </a:rPr>
              <a:t>The form of the presentation (is it clear and understandable, how appealing are the slides,…)</a:t>
            </a:r>
          </a:p>
          <a:p>
            <a:r>
              <a:rPr lang="en-US" sz="2000" dirty="0" smtClean="0">
                <a:cs typeface="Times New Roman"/>
                <a:sym typeface="Symbol"/>
              </a:rPr>
              <a:t>Each group should name by 11/15/10a one of its members who does the evaluation of group presentations</a:t>
            </a:r>
            <a:r>
              <a:rPr lang="en-US" sz="1900" dirty="0" smtClean="0">
                <a:cs typeface="Times New Roman"/>
                <a:sym typeface="Symbol"/>
              </a:rPr>
              <a:t>. We will use clickers for the evaluation.</a:t>
            </a:r>
          </a:p>
          <a:p>
            <a:r>
              <a:rPr lang="en-US" sz="1900" dirty="0" smtClean="0">
                <a:cs typeface="Times New Roman"/>
                <a:sym typeface="Symbol"/>
              </a:rPr>
              <a:t>Privacy: We will post the scores and average scores of each group</a:t>
            </a:r>
            <a:r>
              <a:rPr lang="en-US" sz="1900" dirty="0" smtClean="0">
                <a:solidFill>
                  <a:srgbClr val="CC9900"/>
                </a:solidFill>
                <a:cs typeface="Times New Roman"/>
                <a:sym typeface="Symbol"/>
              </a:rPr>
              <a:t>, but which group gave which score to the presenting group will not be revealed! </a:t>
            </a:r>
          </a:p>
        </p:txBody>
      </p:sp>
    </p:spTree>
    <p:extLst>
      <p:ext uri="{BB962C8B-B14F-4D97-AF65-F5344CB8AC3E}">
        <p14:creationId xmlns:p14="http://schemas.microsoft.com/office/powerpoint/2010/main" val="58994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791200"/>
          </a:xfrm>
        </p:spPr>
        <p:txBody>
          <a:bodyPr/>
          <a:lstStyle/>
          <a:p>
            <a:r>
              <a:rPr lang="en-US" sz="2800" dirty="0" smtClean="0"/>
              <a:t>speak loudly and freely --- do not read!</a:t>
            </a:r>
          </a:p>
          <a:p>
            <a:r>
              <a:rPr lang="en-US" sz="2800" dirty="0" smtClean="0"/>
              <a:t>make a plan for your presentation.</a:t>
            </a:r>
          </a:p>
          <a:p>
            <a:r>
              <a:rPr lang="en-US" sz="2800" dirty="0" smtClean="0"/>
              <a:t>Give a brief overview of your presentation at the beginning</a:t>
            </a:r>
          </a:p>
          <a:p>
            <a:r>
              <a:rPr lang="en-US" sz="2800" dirty="0" smtClean="0"/>
              <a:t>Introduce the topic of your presentation clearly.</a:t>
            </a:r>
          </a:p>
          <a:p>
            <a:r>
              <a:rPr lang="en-US" sz="2800" dirty="0" smtClean="0"/>
              <a:t>In general, a presentation consists of: introduction, main-part, conclusion.</a:t>
            </a:r>
          </a:p>
          <a:p>
            <a:r>
              <a:rPr lang="en-US" sz="2800" dirty="0" smtClean="0"/>
              <a:t>Finish your presentation with a conclusion that summarizes your results/</a:t>
            </a:r>
            <a:r>
              <a:rPr lang="en-US" sz="2800" dirty="0" err="1" smtClean="0"/>
              <a:t>findings</a:t>
            </a:r>
            <a:r>
              <a:rPr lang="en-US" sz="2800" dirty="0" err="1" smtClean="0">
                <a:sym typeface="Symbol"/>
              </a:rPr>
              <a:t>never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/>
              <a:t>skip the conclusion.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Presentations2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791200"/>
          </a:xfrm>
        </p:spPr>
        <p:txBody>
          <a:bodyPr/>
          <a:lstStyle/>
          <a:p>
            <a:r>
              <a:rPr lang="en-US" sz="2400" dirty="0" smtClean="0"/>
              <a:t>Establish goals for your presentation --- what is / are the message / messages of your presentation?</a:t>
            </a:r>
          </a:p>
          <a:p>
            <a:r>
              <a:rPr lang="en-US" sz="2400" dirty="0" smtClean="0"/>
              <a:t>Prepare the presentation taking the viewpoint of a person that will listen to your presentation.</a:t>
            </a:r>
          </a:p>
          <a:p>
            <a:r>
              <a:rPr lang="en-US" sz="2400" dirty="0" smtClean="0"/>
              <a:t>Make a "proud presentation" --- if you aren't, pretend to be proud.</a:t>
            </a:r>
          </a:p>
          <a:p>
            <a:r>
              <a:rPr lang="en-US" sz="2400" dirty="0" smtClean="0"/>
              <a:t>Interact with the audience; keep the audience awake (make a joke,</a:t>
            </a:r>
          </a:p>
          <a:p>
            <a:r>
              <a:rPr lang="en-US" sz="2400" dirty="0" smtClean="0"/>
              <a:t>Tell a story, challenge / tease / reward / punish / surprise the audience, use funny examples, ask questions.</a:t>
            </a:r>
          </a:p>
          <a:p>
            <a:r>
              <a:rPr lang="en-US" sz="2400" dirty="0" smtClean="0"/>
              <a:t>Try to refer to previous presentations.</a:t>
            </a:r>
          </a:p>
          <a:p>
            <a:r>
              <a:rPr lang="en-US" sz="2400" dirty="0" smtClean="0"/>
              <a:t>Establish contexts and context shifts clearly. </a:t>
            </a:r>
          </a:p>
          <a:p>
            <a:r>
              <a:rPr lang="en-US" sz="2400" dirty="0" smtClean="0"/>
              <a:t>Don't get lost in technical </a:t>
            </a:r>
            <a:r>
              <a:rPr lang="en-US" sz="2400" dirty="0" err="1" smtClean="0"/>
              <a:t>details</a:t>
            </a:r>
            <a:r>
              <a:rPr lang="en-US" sz="2400" dirty="0" err="1" smtClean="0">
                <a:sym typeface="Symbol"/>
              </a:rPr>
              <a:t></a:t>
            </a:r>
            <a:r>
              <a:rPr lang="en-US" sz="2400" dirty="0" err="1" smtClean="0"/>
              <a:t>unless</a:t>
            </a:r>
            <a:r>
              <a:rPr lang="en-US" sz="2400" dirty="0" smtClean="0"/>
              <a:t> they are important for the message of your talk.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Part3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5867400"/>
          </a:xfrm>
        </p:spPr>
        <p:txBody>
          <a:bodyPr/>
          <a:lstStyle/>
          <a:p>
            <a:r>
              <a:rPr lang="en-US" sz="2300" dirty="0" smtClean="0"/>
              <a:t>If you get completely lost in your presentation --- take a </a:t>
            </a:r>
            <a:r>
              <a:rPr lang="en-US" sz="2300" dirty="0" err="1" smtClean="0"/>
              <a:t>deap</a:t>
            </a:r>
            <a:r>
              <a:rPr lang="en-US" sz="2300" dirty="0" smtClean="0"/>
              <a:t> breath pause for a 20 seconds, and continue (?!?).</a:t>
            </a:r>
          </a:p>
          <a:p>
            <a:r>
              <a:rPr lang="en-US" sz="2300" dirty="0" smtClean="0"/>
              <a:t>Use transparencies and/or the blackboard.</a:t>
            </a:r>
          </a:p>
          <a:p>
            <a:r>
              <a:rPr lang="en-US" sz="2300" dirty="0" smtClean="0"/>
              <a:t>Do not write too much on a transparency (about 5-12 lines;</a:t>
            </a:r>
          </a:p>
          <a:p>
            <a:r>
              <a:rPr lang="en-US" sz="2300" dirty="0" smtClean="0"/>
              <a:t>does not apply to examples). Use large fonts.</a:t>
            </a:r>
          </a:p>
          <a:p>
            <a:r>
              <a:rPr lang="en-US" sz="2300" dirty="0" smtClean="0"/>
              <a:t>Use Large Fonts! Use Color!!</a:t>
            </a:r>
          </a:p>
          <a:p>
            <a:r>
              <a:rPr lang="en-US" sz="2300" dirty="0" smtClean="0"/>
              <a:t>Unreadable transparencies are unacceptable! Don't put unrelated things on the same transparency!</a:t>
            </a:r>
          </a:p>
          <a:p>
            <a:r>
              <a:rPr lang="en-US" sz="2300" dirty="0" smtClean="0"/>
              <a:t>Use examples; general descriptions of algorithms or concepts are very hard to understand.</a:t>
            </a:r>
          </a:p>
          <a:p>
            <a:r>
              <a:rPr lang="en-US" sz="2300" dirty="0" smtClean="0"/>
              <a:t>A picture is worth more than 1000 words!!</a:t>
            </a:r>
          </a:p>
          <a:p>
            <a:r>
              <a:rPr lang="en-US" sz="2300" dirty="0" smtClean="0"/>
              <a:t>Answer questions politely! You need not to answer questions immediately. Don't let questions mess up your presentation. You are allowed to postpone answering questions.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Part4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943600"/>
          </a:xfrm>
        </p:spPr>
        <p:txBody>
          <a:bodyPr/>
          <a:lstStyle/>
          <a:p>
            <a:r>
              <a:rPr lang="en-US" sz="2200" dirty="0" smtClean="0"/>
              <a:t>Important things should be said more than once.</a:t>
            </a:r>
          </a:p>
          <a:p>
            <a:r>
              <a:rPr lang="en-US" sz="2200" dirty="0" smtClean="0"/>
              <a:t>Take your time --- do not hurry through your presentation (unless near the end).</a:t>
            </a:r>
          </a:p>
          <a:p>
            <a:r>
              <a:rPr lang="en-US" sz="2200" dirty="0" smtClean="0"/>
              <a:t>Make a schedule for your presentation; check the schedule during your presentation. Subdivide your presentation into mandatory parts and optional parts (parts that can be skipped if you run out of time). </a:t>
            </a:r>
          </a:p>
          <a:p>
            <a:r>
              <a:rPr lang="en-US" sz="2200" dirty="0" smtClean="0"/>
              <a:t>Practice your presentation --- entertain your cat / grandmother /</a:t>
            </a:r>
          </a:p>
          <a:p>
            <a:r>
              <a:rPr lang="en-US" sz="2200" dirty="0" smtClean="0"/>
              <a:t>Don't stand in front whatever you present.</a:t>
            </a:r>
          </a:p>
          <a:p>
            <a:r>
              <a:rPr lang="en-US" sz="2200" dirty="0" smtClean="0"/>
              <a:t>Keep eye-contact with the audience! Try to read the audience reaction  to what you are presenting and use this know for the remainder/next presentation.  </a:t>
            </a:r>
          </a:p>
          <a:p>
            <a:r>
              <a:rPr lang="en-US" sz="2200" dirty="0" smtClean="0"/>
              <a:t>Smile from time to time --- this is not a funeral!</a:t>
            </a:r>
          </a:p>
          <a:p>
            <a:r>
              <a:rPr lang="en-US" sz="2200" dirty="0" smtClean="0"/>
              <a:t>Be emotional in the sense that the audience feels that you identify yourself with the contents of your presentation --- you have something important to tell! Try to </a:t>
            </a:r>
            <a:r>
              <a:rPr lang="en-US" sz="2200" dirty="0" err="1" smtClean="0"/>
              <a:t>convice</a:t>
            </a:r>
            <a:r>
              <a:rPr lang="en-US" sz="2200" dirty="0" smtClean="0"/>
              <a:t> the audience! 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Try to entertain!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913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Image</vt:lpstr>
      <vt:lpstr>COSC 6335 Project4 Fall 2011</vt:lpstr>
      <vt:lpstr>COSC 6335 Project4 Presentations</vt:lpstr>
      <vt:lpstr>Thoughts on Presentations</vt:lpstr>
      <vt:lpstr>Thoughts on Presentations2</vt:lpstr>
      <vt:lpstr>Presentations Part3</vt:lpstr>
      <vt:lpstr>Presentations Part4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Regional Knowledge in Spatial Dataset</dc:title>
  <dc:creator>SecurityLab</dc:creator>
  <cp:lastModifiedBy>Christoph Eick</cp:lastModifiedBy>
  <cp:revision>228</cp:revision>
  <dcterms:created xsi:type="dcterms:W3CDTF">2007-02-16T00:28:42Z</dcterms:created>
  <dcterms:modified xsi:type="dcterms:W3CDTF">2011-11-10T17:00:03Z</dcterms:modified>
</cp:coreProperties>
</file>