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41" r:id="rId2"/>
    <p:sldId id="651" r:id="rId3"/>
    <p:sldId id="652" r:id="rId4"/>
    <p:sldId id="653" r:id="rId5"/>
  </p:sldIdLst>
  <p:sldSz cx="9144000" cy="6858000" type="screen4x3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853" autoAdjust="0"/>
    <p:restoredTop sz="97778" autoAdjust="0"/>
  </p:normalViewPr>
  <p:slideViewPr>
    <p:cSldViewPr>
      <p:cViewPr>
        <p:scale>
          <a:sx n="116" d="100"/>
          <a:sy n="116" d="100"/>
        </p:scale>
        <p:origin x="-564" y="87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52" y="-84"/>
      </p:cViewPr>
      <p:guideLst>
        <p:guide orient="horz" pos="2933"/>
        <p:guide pos="221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7993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81" y="4422131"/>
            <a:ext cx="5153016" cy="4186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962" tIns="48483" rIns="96962" bIns="48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6438"/>
            <a:ext cx="4632325" cy="3475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4077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3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35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92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238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86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2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9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956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5236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9507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24"/>
          <p:cNvSpPr>
            <a:spLocks noChangeArrowheads="1"/>
          </p:cNvSpPr>
          <p:nvPr/>
        </p:nvSpPr>
        <p:spPr bwMode="auto">
          <a:xfrm>
            <a:off x="8153400" y="6601520"/>
            <a:ext cx="99060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lnSpc>
                <a:spcPts val="2000"/>
              </a:lnSpc>
            </a:pPr>
            <a:r>
              <a:rPr lang="en-US" sz="800" b="0" dirty="0" smtClean="0"/>
              <a:t>COSC</a:t>
            </a:r>
            <a:r>
              <a:rPr lang="en-US" sz="800" b="0" baseline="0" dirty="0" smtClean="0"/>
              <a:t> 6335: Project5</a:t>
            </a:r>
            <a:endParaRPr lang="en-US" sz="8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ityofchicago.org/Buildings/Building-Footprints/w2v3-isjw" TargetMode="External"/><Relationship Id="rId2" Type="http://schemas.openxmlformats.org/officeDocument/2006/relationships/hyperlink" Target="http://bloomington.in.gov/documents/viewDocument.php?document_id=2455;dir=building/buildingfootprints/shap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iki.landscapetoolbox.org/lib/exe/fetch.php/spatial_analysis_methods:esri-k.jpg?cache=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landscapetoolbox.org/doku.php/spatial_analysis_methods:ripley_s_k_and_pair_correlation_function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274" y="304800"/>
            <a:ext cx="8280400" cy="533400"/>
          </a:xfrm>
        </p:spPr>
        <p:txBody>
          <a:bodyPr/>
          <a:lstStyle/>
          <a:p>
            <a:r>
              <a:rPr lang="en-US" dirty="0" smtClean="0"/>
              <a:t>Motivation: Availability of Urban Data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2" tooltip="http://bloomington.in.gov/documents/viewDocument.php?document_id=2455;dir=building/buildingfootprints/shape"/>
              </a:rPr>
              <a:t>http</a:t>
            </a:r>
            <a:r>
              <a:rPr lang="en-US" sz="1200" dirty="0">
                <a:hlinkClick r:id="rId2" tooltip="http://bloomington.in.gov/documents/viewDocument.php?document_id=2455;dir=building/buildingfootprints/shape"/>
              </a:rPr>
              <a:t>://</a:t>
            </a:r>
            <a:r>
              <a:rPr lang="en-US" sz="1200" dirty="0" smtClean="0">
                <a:hlinkClick r:id="rId2" tooltip="http://bloomington.in.gov/documents/viewDocument.php?document_id=2455;dir=building/buildingfootprints/shape"/>
              </a:rPr>
              <a:t>bloomington.in.gov/documents/viewDocument.php?document_id=2455;dir=building/buildingfootprints/shape</a:t>
            </a:r>
            <a:endParaRPr lang="en-US" sz="1200" dirty="0" smtClean="0"/>
          </a:p>
          <a:p>
            <a:r>
              <a:rPr lang="en-US" sz="1200" dirty="0">
                <a:hlinkClick r:id="rId3" tooltip="https://data.cityofchicago.org/Buildings/Building-Footprints/w2v3-isjw"/>
              </a:rPr>
              <a:t>https://</a:t>
            </a:r>
            <a:r>
              <a:rPr lang="en-US" sz="1200" dirty="0" smtClean="0">
                <a:hlinkClick r:id="rId3" tooltip="https://data.cityofchicago.org/Buildings/Building-Footprints/w2v3-isjw"/>
              </a:rPr>
              <a:t>data.cityofchicago.org/Buildings/Building-Footprints/w2v3-isjw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 lot of POI datasets (e.g. in Google Earth) are becoming available now. </a:t>
            </a:r>
          </a:p>
          <a:p>
            <a:pPr marL="0" indent="0">
              <a:buNone/>
            </a:pPr>
            <a:r>
              <a:rPr lang="en-US" sz="1200" dirty="0" smtClean="0"/>
              <a:t>Buildings of the City of Chicago (830,000 Polygons) :</a:t>
            </a:r>
          </a:p>
          <a:p>
            <a:pPr marL="0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Challenges:</a:t>
            </a:r>
          </a:p>
          <a:p>
            <a:r>
              <a:rPr lang="en-US" sz="2400" dirty="0" smtClean="0"/>
              <a:t>Extract Valuable Knowledge from such datasets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>
                <a:sym typeface="Wingdings" pitchFamily="2" charset="2"/>
              </a:rPr>
              <a:t>Data Mining</a:t>
            </a:r>
          </a:p>
          <a:p>
            <a:r>
              <a:rPr lang="en-US" sz="2400" dirty="0" smtClean="0">
                <a:sym typeface="Wingdings" pitchFamily="2" charset="2"/>
              </a:rPr>
              <a:t>Facilitate Querying and Visualizing </a:t>
            </a:r>
            <a:r>
              <a:rPr lang="en-US" sz="2400" dirty="0" smtClean="0">
                <a:sym typeface="Wingdings" pitchFamily="2" charset="2"/>
              </a:rPr>
              <a:t>of such </a:t>
            </a:r>
            <a:r>
              <a:rPr lang="en-US" sz="2400" dirty="0" smtClean="0">
                <a:sym typeface="Wingdings" pitchFamily="2" charset="2"/>
              </a:rPr>
              <a:t>dataset </a:t>
            </a:r>
            <a:r>
              <a:rPr lang="en-US" sz="2400" i="1" dirty="0" smtClean="0">
                <a:sym typeface="Wingdings" pitchFamily="2" charset="2"/>
              </a:rPr>
              <a:t>HPC </a:t>
            </a:r>
            <a:r>
              <a:rPr lang="en-US" sz="2400" dirty="0" smtClean="0">
                <a:sym typeface="Wingdings" pitchFamily="2" charset="2"/>
              </a:rPr>
              <a:t>/ </a:t>
            </a:r>
            <a:r>
              <a:rPr lang="en-US" sz="2400" i="1" dirty="0" err="1" smtClean="0">
                <a:sym typeface="Wingdings" pitchFamily="2" charset="2"/>
              </a:rPr>
              <a:t>BigData</a:t>
            </a:r>
            <a:r>
              <a:rPr lang="en-US" sz="2400" i="1" dirty="0" smtClean="0">
                <a:sym typeface="Wingdings" pitchFamily="2" charset="2"/>
              </a:rPr>
              <a:t> Initiative</a:t>
            </a:r>
            <a:endParaRPr lang="en-US" sz="2400" i="1" dirty="0" smtClean="0"/>
          </a:p>
        </p:txBody>
      </p:sp>
      <p:pic>
        <p:nvPicPr>
          <p:cNvPr id="24579" name="Picture 3" descr="C:\Users\8yetula8\Desktop\Capture-OpenJUMP-1\Capture-OpenJUM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1981200"/>
            <a:ext cx="4897395" cy="2607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8yetula8\Desktop\Capture-OpenJUMP-1\Capture-OpenJU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92" y="1981199"/>
            <a:ext cx="3332208" cy="2613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8100" y="6657974"/>
            <a:ext cx="1905000" cy="20002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B9306E-F554-4843-B32D-54936A432091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 smtClean="0">
                <a:ea typeface="SimSun" charset="-122"/>
              </a:rPr>
              <a:t>Project5 Questions for Dataset </a:t>
            </a:r>
            <a:r>
              <a:rPr lang="en-US" altLang="zh-CN" dirty="0" err="1" smtClean="0">
                <a:ea typeface="SimSun" charset="-122"/>
              </a:rPr>
              <a:t>Zinj</a:t>
            </a:r>
            <a:r>
              <a:rPr lang="en-US" altLang="zh-CN" dirty="0" smtClean="0">
                <a:ea typeface="SimSun" charset="-122"/>
              </a:rPr>
              <a:t> </a:t>
            </a:r>
            <a:endParaRPr lang="en-US" altLang="zh-CN" sz="2800" dirty="0" smtClean="0">
              <a:ea typeface="SimSun" charset="-122"/>
            </a:endParaRPr>
          </a:p>
        </p:txBody>
      </p:sp>
      <p:pic>
        <p:nvPicPr>
          <p:cNvPr id="25602" name="Picture 2" descr="esri-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39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9906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David" pitchFamily="34" charset="-79"/>
                <a:ea typeface="Times New Roman"/>
                <a:cs typeface="David" pitchFamily="34" charset="-79"/>
              </a:rPr>
              <a:t>Are buildings randomly distributed or is there some clustering?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David" pitchFamily="34" charset="-79"/>
                <a:ea typeface="Times New Roman"/>
                <a:cs typeface="David" pitchFamily="34" charset="-79"/>
              </a:rPr>
              <a:t>Are buildings of the same building type collocated, anti-collocated or </a:t>
            </a:r>
            <a:r>
              <a:rPr lang="en-US" sz="2200" dirty="0" smtClean="0">
                <a:latin typeface="David" pitchFamily="34" charset="-79"/>
                <a:ea typeface="Times New Roman"/>
                <a:cs typeface="David" pitchFamily="34" charset="-79"/>
              </a:rPr>
              <a:t>not?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David" pitchFamily="34" charset="-79"/>
                <a:ea typeface="Times New Roman"/>
                <a:cs typeface="David" pitchFamily="34" charset="-79"/>
              </a:rPr>
              <a:t>Are </a:t>
            </a:r>
            <a:r>
              <a:rPr lang="en-US" sz="2200" dirty="0">
                <a:latin typeface="David" pitchFamily="34" charset="-79"/>
                <a:ea typeface="Times New Roman"/>
                <a:cs typeface="David" pitchFamily="34" charset="-79"/>
              </a:rPr>
              <a:t>building belonging to different building types collocated, anti-collocated or not—for example, you will try to answer the question if garages are collocated with commercial buildings. </a:t>
            </a:r>
            <a:endParaRPr lang="en-US" sz="2200" dirty="0" smtClean="0">
              <a:latin typeface="David" pitchFamily="34" charset="-79"/>
              <a:ea typeface="Times New Roman"/>
              <a:cs typeface="David" pitchFamily="34" charset="-79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C6D9C"/>
                </a:solidFill>
                <a:latin typeface="David" pitchFamily="34" charset="-79"/>
                <a:cs typeface="David" pitchFamily="34" charset="-79"/>
              </a:rPr>
              <a:t>Idea to answer question</a:t>
            </a:r>
            <a:r>
              <a:rPr lang="en-US" sz="2200" dirty="0" smtClean="0">
                <a:latin typeface="David" pitchFamily="34" charset="-79"/>
                <a:cs typeface="David" pitchFamily="34" charset="-79"/>
              </a:rPr>
              <a:t>: create curves based on number of objects within the radius of another object/</a:t>
            </a:r>
            <a:r>
              <a:rPr lang="en-US" sz="2200" dirty="0" err="1" smtClean="0">
                <a:latin typeface="David" pitchFamily="34" charset="-79"/>
                <a:cs typeface="David" pitchFamily="34" charset="-79"/>
              </a:rPr>
              <a:t>kNN</a:t>
            </a:r>
            <a:r>
              <a:rPr lang="en-US" sz="2200" dirty="0" smtClean="0">
                <a:latin typeface="David" pitchFamily="34" charset="-79"/>
                <a:cs typeface="David" pitchFamily="34" charset="-79"/>
              </a:rPr>
              <a:t>-distance,… and obtain answers by comparing curves generated for different contexts. </a:t>
            </a:r>
            <a:endParaRPr lang="en-US" sz="22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4343399"/>
            <a:ext cx="3752850" cy="2323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244" y="4113445"/>
            <a:ext cx="5973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See: </a:t>
            </a:r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wiki.landscapetoolbox.org/doku.php/spatial_analysis_methods:ripley_s_k_and_pair_correlation_function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798924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en-US" sz="3000" dirty="0" smtClean="0"/>
              <a:t>Example: Collocation Red and Green Objects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FOR radii r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,…,</a:t>
            </a:r>
            <a:r>
              <a:rPr lang="en-US" sz="2600" dirty="0" err="1" smtClean="0"/>
              <a:t>r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 DO</a:t>
            </a:r>
          </a:p>
          <a:p>
            <a:pPr marL="0" indent="0">
              <a:buNone/>
            </a:pPr>
            <a:r>
              <a:rPr lang="en-US" sz="2600" dirty="0" smtClean="0"/>
              <a:t>   FOR all green objects g DO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Compute #-of-red </a:t>
            </a:r>
            <a:r>
              <a:rPr lang="en-US" sz="2600" dirty="0"/>
              <a:t>objects </a:t>
            </a:r>
            <a:r>
              <a:rPr lang="en-US" sz="2600" dirty="0" smtClean="0"/>
              <a:t>within radius </a:t>
            </a:r>
            <a:r>
              <a:rPr lang="en-US" sz="2600" dirty="0" err="1" smtClean="0"/>
              <a:t>r</a:t>
            </a:r>
            <a:r>
              <a:rPr lang="en-US" sz="2600" baseline="-25000" dirty="0" err="1" smtClean="0"/>
              <a:t>j</a:t>
            </a:r>
            <a:r>
              <a:rPr lang="en-US" sz="2600" dirty="0" smtClean="0"/>
              <a:t> of g ENDDO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Compute average </a:t>
            </a:r>
            <a:r>
              <a:rPr lang="en-US" sz="2600" dirty="0" err="1" smtClean="0"/>
              <a:t>ro</a:t>
            </a:r>
            <a:r>
              <a:rPr lang="en-US" sz="2600" baseline="-25000" dirty="0" err="1" smtClean="0"/>
              <a:t>j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of values observed in previous loop</a:t>
            </a:r>
          </a:p>
          <a:p>
            <a:pPr marL="0" indent="0">
              <a:buNone/>
            </a:pPr>
            <a:r>
              <a:rPr lang="en-US" sz="2600" dirty="0"/>
              <a:t>  </a:t>
            </a:r>
            <a:r>
              <a:rPr lang="en-US" sz="2600" dirty="0" smtClean="0"/>
              <a:t> Put entry (</a:t>
            </a:r>
            <a:r>
              <a:rPr lang="en-US" sz="2600" dirty="0" err="1" smtClean="0"/>
              <a:t>r</a:t>
            </a:r>
            <a:r>
              <a:rPr lang="en-US" sz="2600" baseline="-25000" dirty="0" err="1" smtClean="0"/>
              <a:t>j</a:t>
            </a:r>
            <a:r>
              <a:rPr lang="en-US" sz="2600" dirty="0" smtClean="0"/>
              <a:t>, (</a:t>
            </a:r>
            <a:r>
              <a:rPr lang="en-US" sz="2600" dirty="0" err="1" smtClean="0"/>
              <a:t>ro</a:t>
            </a:r>
            <a:r>
              <a:rPr lang="en-US" sz="2600" baseline="-25000" dirty="0" err="1" smtClean="0"/>
              <a:t>j</a:t>
            </a:r>
            <a:r>
              <a:rPr lang="en-US" sz="2600" dirty="0" smtClean="0"/>
              <a:t>/</a:t>
            </a:r>
            <a:r>
              <a:rPr lang="en-US" sz="2600" dirty="0" err="1" smtClean="0"/>
              <a:t>total_number_of_red_objects</a:t>
            </a:r>
            <a:r>
              <a:rPr lang="en-US" sz="2600" dirty="0" smtClean="0"/>
              <a:t>)) into Curve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ENDDO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wiki.landscapetoolbox.org/lib/exe/fetch.php/spatial_analysis_methods:k-graph.jpg?cach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98" y="990601"/>
            <a:ext cx="2927927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42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2400" dirty="0" smtClean="0"/>
              <a:t>An Alternative Approach Using </a:t>
            </a:r>
            <a:br>
              <a:rPr lang="en-US" sz="2400" dirty="0" smtClean="0"/>
            </a:br>
            <a:r>
              <a:rPr lang="en-US" sz="2400" dirty="0" smtClean="0"/>
              <a:t>k-Nearest-Neighbor Distance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k=k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DO</a:t>
            </a:r>
          </a:p>
          <a:p>
            <a:pPr marL="0" indent="0">
              <a:buNone/>
            </a:pPr>
            <a:r>
              <a:rPr lang="en-US" sz="2400" dirty="0" smtClean="0"/>
              <a:t>   FOR all green objects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DO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Compute distance </a:t>
            </a:r>
            <a:r>
              <a:rPr lang="en-US" sz="2400" dirty="0" err="1" smtClean="0"/>
              <a:t>rd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to k-nearest red object to g ENDDO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smtClean="0"/>
              <a:t>Compute average </a:t>
            </a:r>
            <a:r>
              <a:rPr lang="en-US" sz="2400" dirty="0" err="1" smtClean="0"/>
              <a:t>rd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of values observed in previous loop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Put entry 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rd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into the Curve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ENDDO</a:t>
            </a:r>
          </a:p>
          <a:p>
            <a:pPr marL="0" indent="0">
              <a:buNone/>
            </a:pPr>
            <a:r>
              <a:rPr lang="en-US" sz="2400" dirty="0" smtClean="0"/>
              <a:t>Remark: For k-values use </a:t>
            </a:r>
            <a:r>
              <a:rPr lang="en-US" sz="2400" dirty="0" smtClean="0">
                <a:sym typeface="Symbol"/>
              </a:rPr>
              <a:t></a:t>
            </a:r>
            <a:r>
              <a:rPr lang="en-US" sz="2400" dirty="0" smtClean="0"/>
              <a:t>0.1% of the red objects</a:t>
            </a:r>
            <a:r>
              <a:rPr lang="en-US" sz="2400" dirty="0" smtClean="0">
                <a:sym typeface="Symbol"/>
              </a:rPr>
              <a:t></a:t>
            </a:r>
            <a:r>
              <a:rPr lang="en-US" sz="2400" dirty="0" smtClean="0"/>
              <a:t>; </a:t>
            </a:r>
            <a:r>
              <a:rPr lang="en-US" sz="2400" dirty="0" smtClean="0">
                <a:sym typeface="Symbol"/>
              </a:rPr>
              <a:t></a:t>
            </a:r>
            <a:r>
              <a:rPr lang="en-US" sz="2400" dirty="0" smtClean="0"/>
              <a:t>0.1*1.5 of the red objects</a:t>
            </a:r>
            <a:r>
              <a:rPr lang="en-US" sz="2400" dirty="0" smtClean="0">
                <a:sym typeface="Symbol"/>
              </a:rPr>
              <a:t>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/>
              </a:rPr>
              <a:t></a:t>
            </a:r>
            <a:r>
              <a:rPr lang="en-US" sz="2400" dirty="0" smtClean="0"/>
              <a:t>0.1%*1.5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of the red objects</a:t>
            </a:r>
            <a:r>
              <a:rPr lang="en-US" sz="2400" dirty="0" smtClean="0">
                <a:sym typeface="Symbol"/>
              </a:rPr>
              <a:t>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smtClean="0">
                <a:sym typeface="Symbol"/>
              </a:rPr>
              <a:t> </a:t>
            </a:r>
            <a:r>
              <a:rPr lang="en-US" sz="2400" dirty="0" smtClean="0"/>
              <a:t>0.1%*1.5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of the red objects</a:t>
            </a:r>
            <a:r>
              <a:rPr lang="en-US" sz="2400" dirty="0" smtClean="0">
                <a:sym typeface="Symbol"/>
              </a:rPr>
              <a:t></a:t>
            </a:r>
            <a:r>
              <a:rPr lang="en-US" sz="2400" dirty="0" smtClean="0"/>
              <a:t>,…, until at most 50% of the red objects—with </a:t>
            </a:r>
            <a:r>
              <a:rPr lang="en-US" sz="2400" dirty="0" smtClean="0">
                <a:sym typeface="Symbol"/>
              </a:rPr>
              <a:t>x</a:t>
            </a:r>
            <a:r>
              <a:rPr lang="en-US" sz="2400" dirty="0" smtClean="0"/>
              <a:t> being the ceiling function computing the smallest integer that is greater equal than x.</a:t>
            </a:r>
          </a:p>
          <a:p>
            <a:pPr marL="0" indent="0">
              <a:buNone/>
            </a:pPr>
            <a:r>
              <a:rPr lang="en-US" sz="2500" dirty="0" smtClean="0"/>
              <a:t> 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12939600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09600" y="6324600"/>
            <a:ext cx="687853" cy="685800"/>
          </a:xfrm>
          <a:prstGeom prst="rect">
            <a:avLst/>
          </a:prstGeom>
        </p:spPr>
      </p:pic>
      <p:pic>
        <p:nvPicPr>
          <p:cNvPr id="6" name="Picture 5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790414"/>
            <a:ext cx="539750" cy="534186"/>
          </a:xfrm>
          <a:prstGeom prst="rect">
            <a:avLst/>
          </a:prstGeom>
        </p:spPr>
      </p:pic>
      <p:pic>
        <p:nvPicPr>
          <p:cNvPr id="7" name="Picture 6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715000"/>
            <a:ext cx="539750" cy="534186"/>
          </a:xfrm>
          <a:prstGeom prst="rect">
            <a:avLst/>
          </a:prstGeom>
        </p:spPr>
      </p:pic>
      <p:pic>
        <p:nvPicPr>
          <p:cNvPr id="8" name="Picture 7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867400"/>
            <a:ext cx="539750" cy="534186"/>
          </a:xfrm>
          <a:prstGeom prst="rect">
            <a:avLst/>
          </a:prstGeom>
        </p:spPr>
      </p:pic>
      <p:pic>
        <p:nvPicPr>
          <p:cNvPr id="9" name="Picture 8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5562600"/>
            <a:ext cx="539750" cy="534186"/>
          </a:xfrm>
          <a:prstGeom prst="rect">
            <a:avLst/>
          </a:prstGeom>
        </p:spPr>
      </p:pic>
      <p:pic>
        <p:nvPicPr>
          <p:cNvPr id="10" name="Picture 9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638800"/>
            <a:ext cx="539750" cy="534186"/>
          </a:xfrm>
          <a:prstGeom prst="rect">
            <a:avLst/>
          </a:prstGeom>
        </p:spPr>
      </p:pic>
      <p:pic>
        <p:nvPicPr>
          <p:cNvPr id="11" name="Picture 10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791200"/>
            <a:ext cx="539750" cy="534186"/>
          </a:xfrm>
          <a:prstGeom prst="rect">
            <a:avLst/>
          </a:prstGeom>
        </p:spPr>
      </p:pic>
      <p:pic>
        <p:nvPicPr>
          <p:cNvPr id="12" name="Picture 11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791200"/>
            <a:ext cx="539750" cy="5341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1143000" y="6248400"/>
            <a:ext cx="76200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143000" y="6172200"/>
            <a:ext cx="19812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43000" y="6248400"/>
            <a:ext cx="388620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371600" y="62484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33600" y="61722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114800" y="60960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8242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146479617</TotalTime>
  <Pages>3</Pages>
  <Words>313</Words>
  <Application>Microsoft Office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LC.BRev.FY97</vt:lpstr>
      <vt:lpstr>Motivation: Availability of Urban Data </vt:lpstr>
      <vt:lpstr>Project5 Questions for Dataset Zinj </vt:lpstr>
      <vt:lpstr>Example: Collocation Red and Green Objects </vt:lpstr>
      <vt:lpstr>An Alternative Approach Using  k-Nearest-Neighbor Distance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ceick</cp:lastModifiedBy>
  <cp:revision>502</cp:revision>
  <cp:lastPrinted>2012-11-08T15:29:41Z</cp:lastPrinted>
  <dcterms:created xsi:type="dcterms:W3CDTF">1998-03-18T13:44:31Z</dcterms:created>
  <dcterms:modified xsi:type="dcterms:W3CDTF">2012-11-20T04:38:33Z</dcterms:modified>
</cp:coreProperties>
</file>