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304" r:id="rId2"/>
    <p:sldId id="303" r:id="rId3"/>
    <p:sldId id="305" r:id="rId4"/>
  </p:sldIdLst>
  <p:sldSz cx="9144000" cy="6858000" type="screen4x3"/>
  <p:notesSz cx="6997700" cy="9271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B8F828"/>
    <a:srgbClr val="FF0000"/>
    <a:srgbClr val="009900"/>
    <a:srgbClr val="C0C0C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42" autoAdjust="0"/>
    <p:restoredTop sz="94643" autoAdjust="0"/>
  </p:normalViewPr>
  <p:slideViewPr>
    <p:cSldViewPr>
      <p:cViewPr varScale="1">
        <p:scale>
          <a:sx n="73" d="100"/>
          <a:sy n="73"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2" y="0"/>
            <a:ext cx="3032337" cy="463550"/>
          </a:xfrm>
          <a:prstGeom prst="rect">
            <a:avLst/>
          </a:prstGeom>
          <a:noFill/>
          <a:ln w="9525">
            <a:noFill/>
            <a:miter lim="800000"/>
            <a:headEnd/>
            <a:tailEnd/>
          </a:ln>
          <a:effectLst/>
        </p:spPr>
        <p:txBody>
          <a:bodyPr vert="horz" wrap="square" lIns="92946" tIns="46473" rIns="92946" bIns="46473" numCol="1" anchor="t" anchorCtr="0" compatLnSpc="1">
            <a:prstTxWarp prst="textNoShape">
              <a:avLst/>
            </a:prstTxWarp>
          </a:bodyPr>
          <a:lstStyle>
            <a:lvl1pPr algn="l">
              <a:defRPr sz="1200"/>
            </a:lvl1pPr>
          </a:lstStyle>
          <a:p>
            <a:endParaRPr lang="en-US"/>
          </a:p>
        </p:txBody>
      </p:sp>
      <p:sp>
        <p:nvSpPr>
          <p:cNvPr id="101379" name="Rectangle 3"/>
          <p:cNvSpPr>
            <a:spLocks noGrp="1" noChangeArrowheads="1"/>
          </p:cNvSpPr>
          <p:nvPr>
            <p:ph type="dt" idx="1"/>
          </p:nvPr>
        </p:nvSpPr>
        <p:spPr bwMode="auto">
          <a:xfrm>
            <a:off x="3963746" y="0"/>
            <a:ext cx="3032337" cy="463550"/>
          </a:xfrm>
          <a:prstGeom prst="rect">
            <a:avLst/>
          </a:prstGeom>
          <a:noFill/>
          <a:ln w="9525">
            <a:noFill/>
            <a:miter lim="800000"/>
            <a:headEnd/>
            <a:tailEnd/>
          </a:ln>
          <a:effectLst/>
        </p:spPr>
        <p:txBody>
          <a:bodyPr vert="horz" wrap="square" lIns="92946" tIns="46473" rIns="92946" bIns="46473" numCol="1" anchor="t" anchorCtr="0" compatLnSpc="1">
            <a:prstTxWarp prst="textNoShape">
              <a:avLst/>
            </a:prstTxWarp>
          </a:bodyPr>
          <a:lstStyle>
            <a:lvl1pPr algn="r">
              <a:defRPr sz="1200"/>
            </a:lvl1pPr>
          </a:lstStyle>
          <a:p>
            <a:endParaRPr lang="en-US"/>
          </a:p>
        </p:txBody>
      </p:sp>
      <p:sp>
        <p:nvSpPr>
          <p:cNvPr id="101380"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a:effectLst/>
        </p:spPr>
      </p:sp>
      <p:sp>
        <p:nvSpPr>
          <p:cNvPr id="101381" name="Rectangle 5"/>
          <p:cNvSpPr>
            <a:spLocks noGrp="1" noChangeArrowheads="1"/>
          </p:cNvSpPr>
          <p:nvPr>
            <p:ph type="body" sz="quarter" idx="3"/>
          </p:nvPr>
        </p:nvSpPr>
        <p:spPr bwMode="auto">
          <a:xfrm>
            <a:off x="699770" y="4403727"/>
            <a:ext cx="5598160" cy="4171950"/>
          </a:xfrm>
          <a:prstGeom prst="rect">
            <a:avLst/>
          </a:prstGeom>
          <a:noFill/>
          <a:ln w="9525">
            <a:noFill/>
            <a:miter lim="800000"/>
            <a:headEnd/>
            <a:tailEnd/>
          </a:ln>
          <a:effectLst/>
        </p:spPr>
        <p:txBody>
          <a:bodyPr vert="horz" wrap="square" lIns="92946" tIns="46473" rIns="92946" bIns="4647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1382" name="Rectangle 6"/>
          <p:cNvSpPr>
            <a:spLocks noGrp="1" noChangeArrowheads="1"/>
          </p:cNvSpPr>
          <p:nvPr>
            <p:ph type="ftr" sz="quarter" idx="4"/>
          </p:nvPr>
        </p:nvSpPr>
        <p:spPr bwMode="auto">
          <a:xfrm>
            <a:off x="2" y="8805841"/>
            <a:ext cx="3032337" cy="463550"/>
          </a:xfrm>
          <a:prstGeom prst="rect">
            <a:avLst/>
          </a:prstGeom>
          <a:noFill/>
          <a:ln w="9525">
            <a:noFill/>
            <a:miter lim="800000"/>
            <a:headEnd/>
            <a:tailEnd/>
          </a:ln>
          <a:effectLst/>
        </p:spPr>
        <p:txBody>
          <a:bodyPr vert="horz" wrap="square" lIns="92946" tIns="46473" rIns="92946" bIns="46473" numCol="1" anchor="b" anchorCtr="0" compatLnSpc="1">
            <a:prstTxWarp prst="textNoShape">
              <a:avLst/>
            </a:prstTxWarp>
          </a:bodyPr>
          <a:lstStyle>
            <a:lvl1pPr algn="l">
              <a:defRPr sz="1200"/>
            </a:lvl1pPr>
          </a:lstStyle>
          <a:p>
            <a:endParaRPr lang="en-US"/>
          </a:p>
        </p:txBody>
      </p:sp>
      <p:sp>
        <p:nvSpPr>
          <p:cNvPr id="101383" name="Rectangle 7"/>
          <p:cNvSpPr>
            <a:spLocks noGrp="1" noChangeArrowheads="1"/>
          </p:cNvSpPr>
          <p:nvPr>
            <p:ph type="sldNum" sz="quarter" idx="5"/>
          </p:nvPr>
        </p:nvSpPr>
        <p:spPr bwMode="auto">
          <a:xfrm>
            <a:off x="3963746" y="8805841"/>
            <a:ext cx="3032337" cy="463550"/>
          </a:xfrm>
          <a:prstGeom prst="rect">
            <a:avLst/>
          </a:prstGeom>
          <a:noFill/>
          <a:ln w="9525">
            <a:noFill/>
            <a:miter lim="800000"/>
            <a:headEnd/>
            <a:tailEnd/>
          </a:ln>
          <a:effectLst/>
        </p:spPr>
        <p:txBody>
          <a:bodyPr vert="horz" wrap="square" lIns="92946" tIns="46473" rIns="92946" bIns="46473" numCol="1" anchor="b" anchorCtr="0" compatLnSpc="1">
            <a:prstTxWarp prst="textNoShape">
              <a:avLst/>
            </a:prstTxWarp>
          </a:bodyPr>
          <a:lstStyle>
            <a:lvl1pPr algn="r">
              <a:defRPr sz="1200"/>
            </a:lvl1pPr>
          </a:lstStyle>
          <a:p>
            <a:fld id="{F84BF631-2C4A-48C1-A746-FAA89BEDE2A7}" type="slidenum">
              <a:rPr lang="en-US"/>
              <a:pPr/>
              <a:t>‹#›</a:t>
            </a:fld>
            <a:endParaRPr lang="en-US"/>
          </a:p>
        </p:txBody>
      </p:sp>
    </p:spTree>
    <p:extLst>
      <p:ext uri="{BB962C8B-B14F-4D97-AF65-F5344CB8AC3E}">
        <p14:creationId xmlns:p14="http://schemas.microsoft.com/office/powerpoint/2010/main" val="33276818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D54C477F-8B1D-4020-BF33-0E132F2AA00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70C19AF-6513-4E2F-9F22-4E53C9E394B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6250"/>
            <a:ext cx="2057400" cy="56499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76250"/>
            <a:ext cx="6019800" cy="56499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D69FA68-D5A3-48CD-8E5F-FA6B9ADED0C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649288"/>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553200" y="6245225"/>
            <a:ext cx="2133600" cy="476250"/>
          </a:xfrm>
        </p:spPr>
        <p:txBody>
          <a:bodyPr/>
          <a:lstStyle>
            <a:lvl1pPr>
              <a:defRPr/>
            </a:lvl1pPr>
          </a:lstStyle>
          <a:p>
            <a:fld id="{1A0140B6-4E0A-4C42-98F3-61657411534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6492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553200" y="6245225"/>
            <a:ext cx="2133600" cy="476250"/>
          </a:xfrm>
        </p:spPr>
        <p:txBody>
          <a:bodyPr/>
          <a:lstStyle>
            <a:lvl1pPr>
              <a:defRPr/>
            </a:lvl1pPr>
          </a:lstStyle>
          <a:p>
            <a:fld id="{460F8877-46D1-40AB-8C6C-8A6296853827}"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6492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553200" y="6245225"/>
            <a:ext cx="2133600" cy="476250"/>
          </a:xfrm>
        </p:spPr>
        <p:txBody>
          <a:bodyPr/>
          <a:lstStyle>
            <a:lvl1pPr>
              <a:defRPr/>
            </a:lvl1pPr>
          </a:lstStyle>
          <a:p>
            <a:fld id="{FD2CF10E-1E6F-4AB6-A69A-B4A68C5CB0E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4D3581A3-5509-4285-BA21-6D79E789201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E3F7B5D4-89C4-45F2-8C42-799A870B37D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995182E9-9DEA-4D8A-8D77-1145D7A1BAE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80C673C-BB32-42D0-B2D7-FC3E4CA75E8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84F1789D-AC0C-4307-8D73-562A9CD141E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48FC95C5-DE8E-49A2-891A-1723F9F2C9E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070082B-AE6A-4AA1-8D8B-2556AAFA0E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2C15FFD-04C5-4710-AE3F-42F18783F5D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76250"/>
            <a:ext cx="8229600" cy="6492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63FCAE1-01A1-4F77-B9F9-DD0CEB93AAE4}" type="slidenum">
              <a:rPr lang="en-US"/>
              <a:pPr/>
              <a:t>‹#›</a:t>
            </a:fld>
            <a:endParaRPr lang="en-US"/>
          </a:p>
        </p:txBody>
      </p:sp>
      <p:sp>
        <p:nvSpPr>
          <p:cNvPr id="1031" name="Line 7"/>
          <p:cNvSpPr>
            <a:spLocks noChangeShapeType="1"/>
          </p:cNvSpPr>
          <p:nvPr userDrawn="1"/>
        </p:nvSpPr>
        <p:spPr bwMode="auto">
          <a:xfrm>
            <a:off x="361950" y="1125538"/>
            <a:ext cx="8424863" cy="0"/>
          </a:xfrm>
          <a:prstGeom prst="line">
            <a:avLst/>
          </a:prstGeom>
          <a:noFill/>
          <a:ln w="38100">
            <a:solidFill>
              <a:schemeClr val="accent2"/>
            </a:solidFill>
            <a:round/>
            <a:headEnd/>
            <a:tailEnd/>
          </a:ln>
          <a:effectLst/>
        </p:spPr>
        <p:txBody>
          <a:bodyPr>
            <a:spAutoFit/>
          </a:bodyPr>
          <a:lstStyle/>
          <a:p>
            <a:endParaRPr lang="en-US"/>
          </a:p>
        </p:txBody>
      </p:sp>
      <p:sp>
        <p:nvSpPr>
          <p:cNvPr id="1032" name="Text Box 8"/>
          <p:cNvSpPr txBox="1">
            <a:spLocks noChangeArrowheads="1"/>
          </p:cNvSpPr>
          <p:nvPr userDrawn="1"/>
        </p:nvSpPr>
        <p:spPr bwMode="auto">
          <a:xfrm>
            <a:off x="7858052" y="6627168"/>
            <a:ext cx="1285948" cy="230832"/>
          </a:xfrm>
          <a:prstGeom prst="rect">
            <a:avLst/>
          </a:prstGeom>
          <a:noFill/>
          <a:ln w="9525" algn="ctr">
            <a:noFill/>
            <a:miter lim="800000"/>
            <a:headEnd/>
            <a:tailEnd/>
          </a:ln>
          <a:effectLst/>
        </p:spPr>
        <p:txBody>
          <a:bodyPr wrap="square">
            <a:spAutoFit/>
          </a:bodyPr>
          <a:lstStyle/>
          <a:p>
            <a:pPr algn="l"/>
            <a:r>
              <a:rPr lang="en-US" sz="900" b="1" dirty="0" err="1" smtClean="0">
                <a:solidFill>
                  <a:srgbClr val="A50021"/>
                </a:solidFill>
              </a:rPr>
              <a:t>Christoph</a:t>
            </a:r>
            <a:r>
              <a:rPr lang="en-US" sz="900" b="1" dirty="0" smtClean="0">
                <a:solidFill>
                  <a:srgbClr val="A50021"/>
                </a:solidFill>
              </a:rPr>
              <a:t>  F</a:t>
            </a:r>
            <a:r>
              <a:rPr lang="en-US" sz="900" b="1" dirty="0">
                <a:solidFill>
                  <a:srgbClr val="A50021"/>
                </a:solidFill>
              </a:rPr>
              <a:t>. </a:t>
            </a:r>
            <a:r>
              <a:rPr lang="en-US" sz="900" b="1" dirty="0" err="1" smtClean="0">
                <a:solidFill>
                  <a:srgbClr val="A50021"/>
                </a:solidFill>
              </a:rPr>
              <a:t>Eick</a:t>
            </a:r>
            <a:endParaRPr lang="en-US" sz="900" b="1" dirty="0">
              <a:solidFill>
                <a:srgbClr val="A5002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defRPr>
      </a:lvl2pPr>
      <a:lvl3pPr marL="1143000" indent="-228600" algn="l" rtl="0" fontAlgn="base">
        <a:spcBef>
          <a:spcPct val="20000"/>
        </a:spcBef>
        <a:spcAft>
          <a:spcPct val="0"/>
        </a:spcAft>
        <a:buChar char="•"/>
        <a:defRPr sz="16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Multimoda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857256"/>
          </a:xfrm>
        </p:spPr>
        <p:txBody>
          <a:bodyPr/>
          <a:lstStyle/>
          <a:p>
            <a:r>
              <a:rPr lang="en-US" dirty="0" smtClean="0"/>
              <a:t>Questions Review1 October 4, 2011</a:t>
            </a:r>
            <a:endParaRPr lang="en-US" dirty="0"/>
          </a:p>
        </p:txBody>
      </p:sp>
      <p:sp>
        <p:nvSpPr>
          <p:cNvPr id="3" name="Content Placeholder 2"/>
          <p:cNvSpPr>
            <a:spLocks noGrp="1"/>
          </p:cNvSpPr>
          <p:nvPr>
            <p:ph idx="1"/>
          </p:nvPr>
        </p:nvSpPr>
        <p:spPr>
          <a:xfrm>
            <a:off x="0" y="1124744"/>
            <a:ext cx="9144000" cy="5733256"/>
          </a:xfrm>
        </p:spPr>
        <p:txBody>
          <a:bodyPr/>
          <a:lstStyle/>
          <a:p>
            <a:pPr>
              <a:buFont typeface="+mj-lt"/>
              <a:buAutoNum type="arabicPeriod"/>
              <a:tabLst>
                <a:tab pos="8915400" algn="l"/>
              </a:tabLst>
            </a:pPr>
            <a:r>
              <a:rPr lang="en-US" sz="1200" dirty="0" smtClean="0"/>
              <a:t>In the news clustering problem we computed the distance between two news entities based on their (key-) wordlists A and B as follows: distance(A,B)=1-(|A</a:t>
            </a:r>
            <a:r>
              <a:rPr lang="en-US" sz="1200" dirty="0" smtClean="0">
                <a:sym typeface="Symbol"/>
              </a:rPr>
              <a:t>B)|/|AB|) with ‘||’ denoting set cardinality; e.g. |{</a:t>
            </a:r>
            <a:r>
              <a:rPr lang="en-US" sz="1200" dirty="0" err="1" smtClean="0">
                <a:sym typeface="Symbol"/>
              </a:rPr>
              <a:t>a,b</a:t>
            </a:r>
            <a:r>
              <a:rPr lang="en-US" sz="1200" dirty="0" smtClean="0">
                <a:sym typeface="Symbol"/>
              </a:rPr>
              <a:t>}|=2. Why do we divide by (AB) in the formula?</a:t>
            </a:r>
          </a:p>
          <a:p>
            <a:pPr>
              <a:buFont typeface="+mj-lt"/>
              <a:buAutoNum type="arabicPeriod"/>
            </a:pPr>
            <a:r>
              <a:rPr lang="en-US" sz="1200" dirty="0" smtClean="0">
                <a:sym typeface="Symbol"/>
              </a:rPr>
              <a:t>What is the main difference between ordinal and a nominal attributes?</a:t>
            </a:r>
          </a:p>
          <a:p>
            <a:pPr>
              <a:buFont typeface="+mj-lt"/>
              <a:buAutoNum type="arabicPeriod"/>
            </a:pPr>
            <a:r>
              <a:rPr lang="en-US" sz="1200" dirty="0" smtClean="0">
                <a:sym typeface="Symbol"/>
              </a:rPr>
              <a:t>What role does exploratory data analysis play in a data mining project?</a:t>
            </a:r>
          </a:p>
          <a:p>
            <a:pPr>
              <a:buFont typeface="+mj-lt"/>
              <a:buAutoNum type="arabicPeriod"/>
            </a:pPr>
            <a:r>
              <a:rPr lang="en-US" sz="1200" dirty="0" smtClean="0">
                <a:sym typeface="Symbol"/>
              </a:rPr>
              <a:t>Assume we have a dataset in which the median of the first attribute is twice as large as the mean of the first attribute? What does this tell you about the distribution of the first attribute?</a:t>
            </a:r>
          </a:p>
          <a:p>
            <a:pPr>
              <a:buFont typeface="+mj-lt"/>
              <a:buAutoNum type="arabicPeriod"/>
            </a:pPr>
            <a:r>
              <a:rPr lang="en-US" sz="1200" dirty="0" smtClean="0">
                <a:sym typeface="Symbol"/>
              </a:rPr>
              <a:t>What is (are) the characteristic(s) of a good  histogram (for an attribute)?</a:t>
            </a:r>
          </a:p>
          <a:p>
            <a:pPr>
              <a:buFont typeface="+mj-lt"/>
              <a:buAutoNum type="arabicPeriod"/>
            </a:pPr>
            <a:r>
              <a:rPr lang="en-US" sz="1200" dirty="0" smtClean="0">
                <a:sym typeface="Symbol"/>
              </a:rPr>
              <a:t>Assume you find out that two attributes have a correlation of 0.02; what does this tell you about the relationship of the two attributes? Answer the same question assuming the correlation is </a:t>
            </a:r>
            <a:r>
              <a:rPr lang="en-US" sz="1200" dirty="0" smtClean="0"/>
              <a:t>-</a:t>
            </a:r>
            <a:r>
              <a:rPr lang="en-US" sz="1200" dirty="0" smtClean="0">
                <a:sym typeface="Symbol"/>
              </a:rPr>
              <a:t>0.98!</a:t>
            </a:r>
          </a:p>
          <a:p>
            <a:pPr>
              <a:buFont typeface="+mj-lt"/>
              <a:buAutoNum type="arabicPeriod"/>
            </a:pPr>
            <a:r>
              <a:rPr lang="en-US" sz="1200" dirty="0">
                <a:sym typeface="Symbol"/>
              </a:rPr>
              <a:t>What of the following cluster shapes K-means is capable to discover? a) triangles b) clusters inside clusters</a:t>
            </a:r>
          </a:p>
          <a:p>
            <a:pPr>
              <a:buNone/>
            </a:pPr>
            <a:r>
              <a:rPr lang="en-US" sz="1200" dirty="0">
                <a:sym typeface="Symbol"/>
              </a:rPr>
              <a:t>c) the letter ‘T ‘d) any polygon of 5 points e)  the letter ’I’</a:t>
            </a:r>
          </a:p>
          <a:p>
            <a:pPr>
              <a:buNone/>
            </a:pPr>
            <a:r>
              <a:rPr lang="en-US" sz="1200" dirty="0"/>
              <a:t>8</a:t>
            </a:r>
            <a:r>
              <a:rPr lang="en-US" sz="1200" dirty="0" smtClean="0"/>
              <a:t>.     </a:t>
            </a:r>
            <a:r>
              <a:rPr lang="en-US" sz="1200" dirty="0"/>
              <a:t>Assume we apply K-</a:t>
            </a:r>
            <a:r>
              <a:rPr lang="en-US" sz="1200" dirty="0" err="1"/>
              <a:t>medoids</a:t>
            </a:r>
            <a:r>
              <a:rPr lang="en-US" sz="1200" dirty="0"/>
              <a:t> for k=3 to a dataset consisting of 5 objects numbered 1,..5 with the following distance matrix:</a:t>
            </a:r>
          </a:p>
          <a:p>
            <a:pPr>
              <a:buNone/>
            </a:pPr>
            <a:r>
              <a:rPr lang="en-US" sz="1200" dirty="0"/>
              <a:t>Distance Matrix: </a:t>
            </a:r>
          </a:p>
          <a:p>
            <a:pPr>
              <a:buNone/>
            </a:pPr>
            <a:r>
              <a:rPr lang="en-US" sz="1200" dirty="0"/>
              <a:t>0 2 4 5 1 </a:t>
            </a:r>
            <a:r>
              <a:rPr lang="en-US" sz="1200" dirty="0">
                <a:sym typeface="Wingdings"/>
              </a:rPr>
              <a:t></a:t>
            </a:r>
            <a:r>
              <a:rPr lang="en-US" sz="1200" dirty="0"/>
              <a:t>object1</a:t>
            </a:r>
          </a:p>
          <a:p>
            <a:pPr>
              <a:buNone/>
            </a:pPr>
            <a:r>
              <a:rPr lang="en-US" sz="1200" dirty="0"/>
              <a:t>   0 2 3 3</a:t>
            </a:r>
          </a:p>
          <a:p>
            <a:pPr>
              <a:buNone/>
            </a:pPr>
            <a:r>
              <a:rPr lang="en-US" sz="1200" dirty="0"/>
              <a:t>      0 1 5</a:t>
            </a:r>
          </a:p>
          <a:p>
            <a:pPr>
              <a:buNone/>
            </a:pPr>
            <a:r>
              <a:rPr lang="en-US" sz="1200" dirty="0"/>
              <a:t>         0 2</a:t>
            </a:r>
          </a:p>
          <a:p>
            <a:pPr>
              <a:buNone/>
            </a:pPr>
            <a:r>
              <a:rPr lang="en-US" sz="1200" dirty="0"/>
              <a:t>            0</a:t>
            </a:r>
          </a:p>
          <a:p>
            <a:pPr>
              <a:buNone/>
            </a:pPr>
            <a:r>
              <a:rPr lang="en-US" sz="1200" dirty="0"/>
              <a:t>       The current set of representatives is {1,3,4}; indicate all computations k-</a:t>
            </a:r>
            <a:r>
              <a:rPr lang="en-US" sz="1200" dirty="0" err="1"/>
              <a:t>medoids</a:t>
            </a:r>
            <a:r>
              <a:rPr lang="en-US" sz="1200" dirty="0"/>
              <a:t> (PAM) performs in its next iteration</a:t>
            </a:r>
          </a:p>
          <a:p>
            <a:pPr marL="0" indent="0">
              <a:buNone/>
            </a:pPr>
            <a:r>
              <a:rPr lang="en-US" sz="1200" dirty="0" smtClean="0"/>
              <a:t>9.   What </a:t>
            </a:r>
            <a:r>
              <a:rPr lang="en-US" sz="1200" dirty="0"/>
              <a:t>are the characteristics of a border point in DBSCAN? </a:t>
            </a:r>
            <a:endParaRPr lang="en-US" sz="1200" dirty="0" smtClean="0"/>
          </a:p>
          <a:p>
            <a:pPr marL="228600" indent="-228600">
              <a:buAutoNum type="arabicPeriod" startAt="10"/>
            </a:pPr>
            <a:r>
              <a:rPr lang="en-US" sz="1200" dirty="0"/>
              <a:t> </a:t>
            </a:r>
            <a:r>
              <a:rPr lang="en-US" sz="1200" dirty="0" smtClean="0"/>
              <a:t>If </a:t>
            </a:r>
            <a:r>
              <a:rPr lang="en-US" sz="1200" dirty="0"/>
              <a:t>you increase the </a:t>
            </a:r>
            <a:r>
              <a:rPr lang="en-US" sz="1200" dirty="0" err="1"/>
              <a:t>MinPts</a:t>
            </a:r>
            <a:r>
              <a:rPr lang="en-US" sz="1200" dirty="0"/>
              <a:t> parameter of DBSCAN; how will this affect the clustering results? </a:t>
            </a:r>
            <a:endParaRPr lang="en-US" sz="1200" dirty="0" smtClean="0"/>
          </a:p>
          <a:p>
            <a:pPr marL="228600" indent="-228600">
              <a:buAutoNum type="arabicPeriod" startAt="10"/>
            </a:pPr>
            <a:r>
              <a:rPr lang="en-US" sz="1200" dirty="0"/>
              <a:t> </a:t>
            </a:r>
            <a:r>
              <a:rPr lang="en-US" sz="1200" dirty="0" smtClean="0"/>
              <a:t>DBSCAN </a:t>
            </a:r>
            <a:r>
              <a:rPr lang="en-US" sz="1200" dirty="0"/>
              <a:t>supports the notion of outliers. Why is this desirable? </a:t>
            </a:r>
            <a:endParaRPr lang="en-US" sz="1200" dirty="0" smtClean="0"/>
          </a:p>
          <a:p>
            <a:pPr marL="228600" indent="-228600">
              <a:buAutoNum type="arabicPeriod" startAt="10"/>
            </a:pPr>
            <a:r>
              <a:rPr lang="en-US" sz="1200" dirty="0"/>
              <a:t> </a:t>
            </a:r>
            <a:r>
              <a:rPr lang="en-US" sz="1200" dirty="0" smtClean="0"/>
              <a:t>What is the APRIORI property?</a:t>
            </a:r>
          </a:p>
          <a:p>
            <a:pPr marL="228600" indent="-228600">
              <a:buAutoNum type="arabicPeriod" startAt="10"/>
            </a:pPr>
            <a:r>
              <a:rPr lang="en-US" sz="1200" dirty="0"/>
              <a:t> </a:t>
            </a:r>
            <a:r>
              <a:rPr lang="en-US" sz="1200" dirty="0" smtClean="0"/>
              <a:t>Assume </a:t>
            </a:r>
            <a:r>
              <a:rPr lang="en-US" sz="1200" dirty="0"/>
              <a:t>the APRIORI algorithm identified the following 6 4-item sets that satisfy a user given support threshold: </a:t>
            </a:r>
            <a:r>
              <a:rPr lang="en-US" sz="1200" dirty="0" smtClean="0"/>
              <a:t> </a:t>
            </a:r>
            <a:r>
              <a:rPr lang="en-US" sz="1200" b="1" dirty="0" err="1" smtClean="0"/>
              <a:t>abcd</a:t>
            </a:r>
            <a:r>
              <a:rPr lang="en-US" sz="1200" b="1" dirty="0"/>
              <a:t>, </a:t>
            </a:r>
            <a:r>
              <a:rPr lang="en-US" sz="1200" b="1" dirty="0" err="1"/>
              <a:t>acde</a:t>
            </a:r>
            <a:r>
              <a:rPr lang="en-US" sz="1200" b="1" dirty="0"/>
              <a:t>, </a:t>
            </a:r>
            <a:r>
              <a:rPr lang="en-US" sz="1200" b="1" dirty="0" err="1"/>
              <a:t>acdf</a:t>
            </a:r>
            <a:r>
              <a:rPr lang="en-US" sz="1200" b="1" dirty="0"/>
              <a:t>, </a:t>
            </a:r>
            <a:r>
              <a:rPr lang="en-US" sz="1200" b="1" dirty="0" err="1"/>
              <a:t>adfg</a:t>
            </a:r>
            <a:r>
              <a:rPr lang="en-US" sz="1200" b="1" dirty="0"/>
              <a:t>, </a:t>
            </a:r>
            <a:r>
              <a:rPr lang="en-US" sz="1200" b="1" dirty="0" err="1"/>
              <a:t>bcde</a:t>
            </a:r>
            <a:r>
              <a:rPr lang="en-US" sz="1200" b="1" dirty="0"/>
              <a:t>, and </a:t>
            </a:r>
            <a:r>
              <a:rPr lang="en-US" sz="1200" b="1" dirty="0" err="1" smtClean="0"/>
              <a:t>bcdf</a:t>
            </a:r>
            <a:r>
              <a:rPr lang="en-US" sz="1200" b="1" dirty="0" smtClean="0"/>
              <a:t>;  </a:t>
            </a:r>
            <a:r>
              <a:rPr lang="en-US" sz="1200" dirty="0" smtClean="0"/>
              <a:t>what </a:t>
            </a:r>
            <a:r>
              <a:rPr lang="en-US" sz="1200" dirty="0"/>
              <a:t>initial candidate 5-itemsets are created by the APRIORI algorithm; which of those survive subset pruning?  </a:t>
            </a:r>
          </a:p>
          <a:p>
            <a:pPr marL="228600" indent="-228600">
              <a:buAutoNum type="arabicPeriod" startAt="10"/>
            </a:pPr>
            <a:endParaRPr lang="en-US" sz="1200" dirty="0"/>
          </a:p>
          <a:p>
            <a:pPr>
              <a:buFont typeface="+mj-lt"/>
              <a:buAutoNum type="arabicPeriod"/>
            </a:pPr>
            <a:endParaRPr lang="en-US" sz="1200" dirty="0" smtClean="0">
              <a:sym typeface="Symbol"/>
            </a:endParaRPr>
          </a:p>
          <a:p>
            <a:pPr>
              <a:buFont typeface="+mj-lt"/>
              <a:buAutoNum type="arabicPeriod"/>
            </a:pPr>
            <a:endParaRPr lang="en-US" sz="1200" dirty="0" smtClean="0"/>
          </a:p>
          <a:p>
            <a:pPr>
              <a:buFont typeface="+mj-lt"/>
              <a:buAutoNum type="arabicPeriod"/>
            </a:pPr>
            <a:endParaRPr lang="en-US" sz="1200" dirty="0" smtClean="0"/>
          </a:p>
          <a:p>
            <a:pPr>
              <a:buFont typeface="+mj-lt"/>
              <a:buAutoNum type="arabicPeriod"/>
            </a:pPr>
            <a:endParaRPr lang="en-US" dirty="0" smtClean="0">
              <a:latin typeface="Calibri" pitchFamily="34" charset="0"/>
            </a:endParaRPr>
          </a:p>
          <a:p>
            <a:pPr>
              <a:buFont typeface="+mj-lt"/>
              <a:buAutoNum type="arabicPeriod"/>
            </a:pPr>
            <a:endParaRPr lang="en-US" dirty="0" smtClean="0">
              <a:latin typeface="Calibri" pitchFamily="34" charset="0"/>
            </a:endParaRPr>
          </a:p>
          <a:p>
            <a:pPr>
              <a:buFont typeface="+mj-lt"/>
              <a:buAutoNum type="arabicPeriod"/>
            </a:pPr>
            <a:endParaRPr lang="en-US" dirty="0" smtClean="0">
              <a:latin typeface="Calibri" pitchFamily="34" charset="0"/>
            </a:endParaRPr>
          </a:p>
          <a:p>
            <a:pPr>
              <a:buFont typeface="+mj-lt"/>
              <a:buAutoNum type="arabicPeriod"/>
            </a:pPr>
            <a:endParaRPr lang="en-US" dirty="0" smtClean="0">
              <a:latin typeface="Cambria" pitchFamily="18" charset="0"/>
            </a:endParaRPr>
          </a:p>
          <a:p>
            <a:pPr>
              <a:buFont typeface="+mj-lt"/>
              <a:buAutoNum type="arabicPeriod"/>
            </a:pPr>
            <a:endParaRPr lang="en-US" dirty="0" smtClean="0">
              <a:latin typeface="Cambria" pitchFamily="18" charset="0"/>
            </a:endParaRPr>
          </a:p>
          <a:p>
            <a:pPr>
              <a:buFont typeface="+mj-lt"/>
              <a:buAutoNum type="arabicPeriod"/>
            </a:pPr>
            <a:endParaRPr lang="en-US" dirty="0" smtClean="0">
              <a:latin typeface="Cambr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713240"/>
          </a:xfrm>
        </p:spPr>
        <p:txBody>
          <a:bodyPr/>
          <a:lstStyle/>
          <a:p>
            <a:r>
              <a:rPr lang="en-US" sz="3200" dirty="0" smtClean="0"/>
              <a:t>A Few Answers Review September 23, 2010</a:t>
            </a:r>
            <a:endParaRPr lang="en-US" sz="3200" dirty="0"/>
          </a:p>
        </p:txBody>
      </p:sp>
      <p:sp>
        <p:nvSpPr>
          <p:cNvPr id="3" name="Content Placeholder 2"/>
          <p:cNvSpPr>
            <a:spLocks noGrp="1"/>
          </p:cNvSpPr>
          <p:nvPr>
            <p:ph idx="1"/>
          </p:nvPr>
        </p:nvSpPr>
        <p:spPr>
          <a:xfrm>
            <a:off x="0" y="1071546"/>
            <a:ext cx="9144000" cy="5786454"/>
          </a:xfrm>
        </p:spPr>
        <p:txBody>
          <a:bodyPr/>
          <a:lstStyle/>
          <a:p>
            <a:pPr>
              <a:buFont typeface="+mj-lt"/>
              <a:buAutoNum type="arabicPeriod"/>
              <a:tabLst>
                <a:tab pos="8915400" algn="l"/>
              </a:tabLst>
            </a:pPr>
            <a:r>
              <a:rPr lang="en-US" sz="1500" dirty="0" smtClean="0">
                <a:latin typeface="Calibri" pitchFamily="34" charset="0"/>
              </a:rPr>
              <a:t>In the news clustering problem we computed the distance between two news entities based on their (key-) wordlists A and B as follows: distance(A,B)=1</a:t>
            </a:r>
            <a:r>
              <a:rPr lang="en-US" sz="1500" dirty="0" smtClean="0">
                <a:latin typeface="Symbol" pitchFamily="18" charset="2"/>
              </a:rPr>
              <a:t>-</a:t>
            </a:r>
            <a:r>
              <a:rPr lang="en-US" sz="1500" dirty="0" smtClean="0">
                <a:latin typeface="Calibri" pitchFamily="34" charset="0"/>
              </a:rPr>
              <a:t>(|A</a:t>
            </a:r>
            <a:r>
              <a:rPr lang="en-US" sz="1500" dirty="0" smtClean="0">
                <a:latin typeface="Calibri" pitchFamily="34" charset="0"/>
                <a:sym typeface="Symbol"/>
              </a:rPr>
              <a:t>B)|/|AB|) with ‘||’ denoting set cardinality; e.g. |{</a:t>
            </a:r>
            <a:r>
              <a:rPr lang="en-US" sz="1500" dirty="0" err="1" smtClean="0">
                <a:latin typeface="Calibri" pitchFamily="34" charset="0"/>
                <a:sym typeface="Symbol"/>
              </a:rPr>
              <a:t>a,b</a:t>
            </a:r>
            <a:r>
              <a:rPr lang="en-US" sz="1500" dirty="0" smtClean="0">
                <a:latin typeface="Calibri" pitchFamily="34" charset="0"/>
                <a:sym typeface="Symbol"/>
              </a:rPr>
              <a:t>}|=2. Why do we divide by (AB) in the formula?</a:t>
            </a:r>
          </a:p>
          <a:p>
            <a:pPr>
              <a:buFont typeface="+mj-lt"/>
              <a:buAutoNum type="arabicPeriod"/>
            </a:pPr>
            <a:r>
              <a:rPr lang="en-US" sz="1500" dirty="0" smtClean="0">
                <a:latin typeface="Calibri" pitchFamily="34" charset="0"/>
                <a:sym typeface="Symbol"/>
              </a:rPr>
              <a:t>What is the main difference between ordinal and a nominal attributes?</a:t>
            </a:r>
          </a:p>
          <a:p>
            <a:pPr>
              <a:buNone/>
            </a:pPr>
            <a:r>
              <a:rPr lang="en-US" sz="1500" dirty="0" smtClean="0">
                <a:latin typeface="Calibri" pitchFamily="34" charset="0"/>
                <a:sym typeface="Symbol"/>
              </a:rPr>
              <a:t>The values of nominal attributes are ordered; this fact has to be considered when assessing similarity between two attribute values</a:t>
            </a:r>
          </a:p>
          <a:p>
            <a:pPr>
              <a:buFont typeface="+mj-lt"/>
              <a:buAutoNum type="arabicPeriod"/>
            </a:pPr>
            <a:r>
              <a:rPr lang="en-US" sz="1500" dirty="0" smtClean="0">
                <a:latin typeface="Calibri" pitchFamily="34" charset="0"/>
                <a:sym typeface="Symbol"/>
              </a:rPr>
              <a:t>Name two descriptive data mining methods!</a:t>
            </a:r>
          </a:p>
          <a:p>
            <a:pPr>
              <a:buFont typeface="+mj-lt"/>
              <a:buAutoNum type="arabicPeriod"/>
            </a:pPr>
            <a:r>
              <a:rPr lang="en-US" sz="1500" dirty="0" smtClean="0">
                <a:latin typeface="Calibri" pitchFamily="34" charset="0"/>
                <a:sym typeface="Symbol"/>
              </a:rPr>
              <a:t>What are the reasons for the current popularity of knowledge discovery in commercial and scientific applications?</a:t>
            </a:r>
          </a:p>
          <a:p>
            <a:pPr>
              <a:buFont typeface="+mj-lt"/>
              <a:buAutoNum type="arabicPeriod"/>
            </a:pPr>
            <a:r>
              <a:rPr lang="en-US" sz="1500" dirty="0" smtClean="0">
                <a:latin typeface="Calibri" pitchFamily="34" charset="0"/>
                <a:sym typeface="Symbol"/>
              </a:rPr>
              <a:t>Most prediction techniques employ supervised learning approaches. Explain!</a:t>
            </a:r>
          </a:p>
          <a:p>
            <a:pPr>
              <a:buFont typeface="+mj-lt"/>
              <a:buAutoNum type="arabicPeriod"/>
            </a:pPr>
            <a:r>
              <a:rPr lang="en-US" sz="1500" dirty="0" smtClean="0">
                <a:latin typeface="Calibri" pitchFamily="34" charset="0"/>
                <a:sym typeface="Symbol"/>
              </a:rPr>
              <a:t>What role does exploratory data analysis play in a data mining project?</a:t>
            </a:r>
          </a:p>
          <a:p>
            <a:pPr>
              <a:buFont typeface="+mj-lt"/>
              <a:buAutoNum type="arabicPeriod"/>
            </a:pPr>
            <a:r>
              <a:rPr lang="en-US" sz="1500" dirty="0" smtClean="0">
                <a:latin typeface="Calibri" pitchFamily="34" charset="0"/>
                <a:sym typeface="Symbol"/>
              </a:rPr>
              <a:t>Assume we have a dataset in which the median of the first attribute is twice as large as the mean of the first attribute? What does this tell you about the distribution of the first attribute?</a:t>
            </a:r>
          </a:p>
          <a:p>
            <a:pPr>
              <a:buFont typeface="+mj-lt"/>
              <a:buAutoNum type="arabicPeriod"/>
            </a:pPr>
            <a:r>
              <a:rPr lang="en-US" sz="1500" dirty="0" smtClean="0">
                <a:latin typeface="Calibri" pitchFamily="34" charset="0"/>
                <a:sym typeface="Symbol"/>
              </a:rPr>
              <a:t>What is (are) the characteristic(s) of a good  histogram (for an attribute)?</a:t>
            </a:r>
          </a:p>
          <a:p>
            <a:pPr>
              <a:buNone/>
            </a:pPr>
            <a:r>
              <a:rPr lang="en-US" sz="1500" dirty="0" smtClean="0">
                <a:latin typeface="Calibri" pitchFamily="34" charset="0"/>
                <a:sym typeface="Symbol"/>
              </a:rPr>
              <a:t>It captures the most important characteristics of the underlying density function.</a:t>
            </a:r>
          </a:p>
          <a:p>
            <a:pPr>
              <a:buFont typeface="+mj-lt"/>
              <a:buAutoNum type="arabicPeriod"/>
            </a:pPr>
            <a:r>
              <a:rPr lang="en-US" sz="1500" dirty="0" smtClean="0">
                <a:latin typeface="Calibri" pitchFamily="34" charset="0"/>
                <a:sym typeface="Symbol"/>
              </a:rPr>
              <a:t>Assume you find out that two attributes have a correlation of 0.02; what does this tell you about the relationship of the two attributes? Answer the same question assuming the correlation is </a:t>
            </a:r>
            <a:r>
              <a:rPr lang="en-US" sz="1500" dirty="0" smtClean="0">
                <a:latin typeface="Symbol" pitchFamily="18" charset="2"/>
              </a:rPr>
              <a:t>-</a:t>
            </a:r>
            <a:r>
              <a:rPr lang="en-US" sz="1500" dirty="0" smtClean="0">
                <a:latin typeface="Calibri" pitchFamily="34" charset="0"/>
                <a:sym typeface="Symbol"/>
              </a:rPr>
              <a:t>0.98!</a:t>
            </a:r>
          </a:p>
          <a:p>
            <a:pPr>
              <a:buNone/>
            </a:pPr>
            <a:r>
              <a:rPr lang="en-US" sz="1500" dirty="0" smtClean="0">
                <a:latin typeface="Calibri" pitchFamily="34" charset="0"/>
                <a:sym typeface="Symbol"/>
              </a:rPr>
              <a:t>0.02:= no linear relation. -0.98:=a strong linear relationship exists</a:t>
            </a:r>
            <a:r>
              <a:rPr lang="en-US" sz="1500" dirty="0" smtClean="0">
                <a:latin typeface="Times New Roman"/>
                <a:cs typeface="Times New Roman"/>
                <a:sym typeface="Symbol"/>
              </a:rPr>
              <a:t>—if the value of one attribute goes up the value of the other goes down</a:t>
            </a:r>
            <a:endParaRPr lang="en-US" sz="1500" dirty="0" smtClean="0">
              <a:latin typeface="Calibri" pitchFamily="34" charset="0"/>
              <a:sym typeface="Symbol"/>
            </a:endParaRPr>
          </a:p>
          <a:p>
            <a:pPr>
              <a:buNone/>
            </a:pPr>
            <a:endParaRPr lang="en-US" dirty="0" smtClean="0">
              <a:latin typeface="Calibri" pitchFamily="34" charset="0"/>
              <a:sym typeface="Symbol"/>
            </a:endParaRPr>
          </a:p>
          <a:p>
            <a:pPr>
              <a:buFont typeface="+mj-lt"/>
              <a:buAutoNum type="arabicPeriod"/>
            </a:pPr>
            <a:endParaRPr lang="en-US" dirty="0" smtClean="0">
              <a:latin typeface="Calibri" pitchFamily="34" charset="0"/>
            </a:endParaRPr>
          </a:p>
          <a:p>
            <a:pPr>
              <a:buFont typeface="+mj-lt"/>
              <a:buAutoNum type="arabicPeriod"/>
            </a:pPr>
            <a:endParaRPr lang="en-US" dirty="0" smtClean="0">
              <a:latin typeface="Calibri" pitchFamily="34" charset="0"/>
            </a:endParaRPr>
          </a:p>
          <a:p>
            <a:pPr>
              <a:buFont typeface="+mj-lt"/>
              <a:buAutoNum type="arabicPeriod"/>
            </a:pPr>
            <a:endParaRPr lang="en-US" dirty="0" smtClean="0">
              <a:latin typeface="Calibri" pitchFamily="34" charset="0"/>
            </a:endParaRPr>
          </a:p>
          <a:p>
            <a:pPr>
              <a:buFont typeface="+mj-lt"/>
              <a:buAutoNum type="arabicPeriod"/>
            </a:pPr>
            <a:endParaRPr lang="en-US" dirty="0" smtClean="0">
              <a:latin typeface="Calibri" pitchFamily="34" charset="0"/>
            </a:endParaRPr>
          </a:p>
          <a:p>
            <a:pPr>
              <a:buFont typeface="+mj-lt"/>
              <a:buAutoNum type="arabicPeriod"/>
            </a:pPr>
            <a:endParaRPr lang="en-US" dirty="0" smtClean="0">
              <a:latin typeface="Calibri" pitchFamily="34" charset="0"/>
            </a:endParaRPr>
          </a:p>
          <a:p>
            <a:pPr>
              <a:buFont typeface="+mj-lt"/>
              <a:buAutoNum type="arabicPeriod"/>
            </a:pPr>
            <a:endParaRPr lang="en-US" dirty="0" smtClean="0">
              <a:latin typeface="Cambria" pitchFamily="18" charset="0"/>
            </a:endParaRPr>
          </a:p>
          <a:p>
            <a:pPr>
              <a:buFont typeface="+mj-lt"/>
              <a:buAutoNum type="arabicPeriod"/>
            </a:pPr>
            <a:endParaRPr lang="en-US" dirty="0" smtClean="0">
              <a:latin typeface="Cambria" pitchFamily="18" charset="0"/>
            </a:endParaRPr>
          </a:p>
          <a:p>
            <a:pPr>
              <a:buFont typeface="+mj-lt"/>
              <a:buAutoNum type="arabicPeriod"/>
            </a:pPr>
            <a:endParaRPr lang="en-US" dirty="0" smtClean="0">
              <a:latin typeface="Cambr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Answers</a:t>
            </a:r>
            <a:endParaRPr lang="en-US" dirty="0"/>
          </a:p>
        </p:txBody>
      </p:sp>
      <p:sp>
        <p:nvSpPr>
          <p:cNvPr id="3" name="Content Placeholder 2"/>
          <p:cNvSpPr>
            <a:spLocks noGrp="1"/>
          </p:cNvSpPr>
          <p:nvPr>
            <p:ph idx="1"/>
          </p:nvPr>
        </p:nvSpPr>
        <p:spPr>
          <a:xfrm>
            <a:off x="251520" y="1124744"/>
            <a:ext cx="8435280" cy="5001419"/>
          </a:xfrm>
        </p:spPr>
        <p:txBody>
          <a:bodyPr/>
          <a:lstStyle/>
          <a:p>
            <a:pPr>
              <a:buFont typeface="+mj-lt"/>
              <a:buAutoNum type="arabicPeriod"/>
            </a:pPr>
            <a:r>
              <a:rPr lang="en-US" dirty="0" smtClean="0">
                <a:latin typeface="Calibri" pitchFamily="34" charset="0"/>
                <a:sym typeface="Symbol"/>
              </a:rPr>
              <a:t>The decision tree induction algorithm, discussed in class, is a greedy algorithm. Explain!</a:t>
            </a:r>
          </a:p>
          <a:p>
            <a:pPr>
              <a:buNone/>
            </a:pPr>
            <a:r>
              <a:rPr lang="en-US" dirty="0" smtClean="0">
                <a:latin typeface="Calibri" pitchFamily="34" charset="0"/>
                <a:sym typeface="Symbol"/>
              </a:rPr>
              <a:t>Does not backtrack/change previously made decisions; in general, greedy algorithms center on finding a path from the current state to the goal state, and do not  revise the currently taken path  from the initial state to the current state. </a:t>
            </a:r>
          </a:p>
          <a:p>
            <a:pPr>
              <a:buFont typeface="+mj-lt"/>
              <a:buAutoNum type="arabicPeriod"/>
            </a:pPr>
            <a:r>
              <a:rPr lang="en-US" dirty="0" smtClean="0">
                <a:latin typeface="Calibri" pitchFamily="34" charset="0"/>
                <a:sym typeface="Symbol"/>
              </a:rPr>
              <a:t>Compute the </a:t>
            </a:r>
            <a:r>
              <a:rPr lang="en-US" dirty="0" err="1" smtClean="0">
                <a:latin typeface="Calibri" pitchFamily="34" charset="0"/>
                <a:sym typeface="Symbol"/>
              </a:rPr>
              <a:t>Gini</a:t>
            </a:r>
            <a:r>
              <a:rPr lang="en-US" dirty="0" smtClean="0">
                <a:latin typeface="Calibri" pitchFamily="34" charset="0"/>
                <a:sym typeface="Symbol"/>
              </a:rPr>
              <a:t>-gain for a 3-way split for a 3-class classification problem; the class-distribution before the split is (10, 5, 5) and after the split the class distribution is (0,0,5), (9, 2,0) and (1,3,0). </a:t>
            </a:r>
          </a:p>
          <a:p>
            <a:pPr>
              <a:buNone/>
            </a:pPr>
            <a:r>
              <a:rPr lang="en-US" dirty="0" smtClean="0">
                <a:latin typeface="Calibri" pitchFamily="34" charset="0"/>
                <a:sym typeface="Symbol"/>
              </a:rPr>
              <a:t>G(1/2,1/4,1/4)-(1/4*0+11/20*G(9/11.2/11,0)+4/20*G(1/4,3/4))</a:t>
            </a:r>
          </a:p>
          <a:p>
            <a:pPr>
              <a:buFont typeface="+mj-lt"/>
              <a:buAutoNum type="arabicPeriod"/>
            </a:pPr>
            <a:r>
              <a:rPr lang="en-US" dirty="0" smtClean="0">
                <a:latin typeface="Calibri" pitchFamily="34" charset="0"/>
                <a:sym typeface="Symbol"/>
              </a:rPr>
              <a:t> What is </a:t>
            </a:r>
            <a:r>
              <a:rPr lang="en-US" dirty="0" err="1" smtClean="0">
                <a:latin typeface="Calibri" pitchFamily="34" charset="0"/>
                <a:sym typeface="Symbol"/>
              </a:rPr>
              <a:t>overfitting</a:t>
            </a:r>
            <a:r>
              <a:rPr lang="en-US" dirty="0" smtClean="0">
                <a:latin typeface="Calibri" pitchFamily="34" charset="0"/>
                <a:sym typeface="Symbol"/>
              </a:rPr>
              <a:t> ? What is </a:t>
            </a:r>
            <a:r>
              <a:rPr lang="en-US" dirty="0" err="1" smtClean="0">
                <a:latin typeface="Calibri" pitchFamily="34" charset="0"/>
                <a:sym typeface="Symbol"/>
              </a:rPr>
              <a:t>underfitting</a:t>
            </a:r>
            <a:r>
              <a:rPr lang="en-US" dirty="0" smtClean="0">
                <a:latin typeface="Calibri" pitchFamily="34" charset="0"/>
                <a:sym typeface="Symbol"/>
              </a:rPr>
              <a:t>? What can be done to address </a:t>
            </a:r>
            <a:r>
              <a:rPr lang="en-US" dirty="0" err="1" smtClean="0">
                <a:latin typeface="Calibri" pitchFamily="34" charset="0"/>
                <a:sym typeface="Symbol"/>
              </a:rPr>
              <a:t>overfitting</a:t>
            </a:r>
            <a:r>
              <a:rPr lang="en-US" dirty="0" smtClean="0">
                <a:latin typeface="Calibri" pitchFamily="34" charset="0"/>
                <a:sym typeface="Symbol"/>
              </a:rPr>
              <a:t>/</a:t>
            </a:r>
            <a:r>
              <a:rPr lang="en-US" dirty="0" err="1" smtClean="0">
                <a:latin typeface="Calibri" pitchFamily="34" charset="0"/>
                <a:sym typeface="Symbol"/>
              </a:rPr>
              <a:t>underfitting</a:t>
            </a:r>
            <a:r>
              <a:rPr lang="en-US" dirty="0" smtClean="0">
                <a:latin typeface="Calibri" pitchFamily="34" charset="0"/>
                <a:sym typeface="Symbol"/>
              </a:rPr>
              <a:t> in decision tree induction?</a:t>
            </a:r>
          </a:p>
          <a:p>
            <a:pPr>
              <a:buNone/>
            </a:pPr>
            <a:r>
              <a:rPr lang="en-US" dirty="0" err="1" smtClean="0">
                <a:latin typeface="Calibri" pitchFamily="34" charset="0"/>
                <a:sym typeface="Symbol"/>
              </a:rPr>
              <a:t>Overfitting</a:t>
            </a:r>
            <a:r>
              <a:rPr lang="en-US" dirty="0" smtClean="0">
                <a:latin typeface="Calibri" pitchFamily="34" charset="0"/>
                <a:sym typeface="Symbol"/>
              </a:rPr>
              <a:t>: the model is too complex, the training error is  very low but the testing error is not minimal.</a:t>
            </a:r>
          </a:p>
          <a:p>
            <a:pPr>
              <a:buNone/>
            </a:pPr>
            <a:r>
              <a:rPr lang="en-US" dirty="0" err="1" smtClean="0">
                <a:latin typeface="Calibri" pitchFamily="34" charset="0"/>
                <a:sym typeface="Symbol"/>
              </a:rPr>
              <a:t>Underfitting</a:t>
            </a:r>
            <a:r>
              <a:rPr lang="en-US" dirty="0" smtClean="0">
                <a:latin typeface="Calibri" pitchFamily="34" charset="0"/>
                <a:sym typeface="Symbol"/>
              </a:rPr>
              <a:t>: the model is too simple, both training error and testing error are high.</a:t>
            </a:r>
          </a:p>
          <a:p>
            <a:pPr>
              <a:buFont typeface="+mj-lt"/>
              <a:buAutoNum type="arabicPeriod"/>
            </a:pPr>
            <a:r>
              <a:rPr lang="en-US" dirty="0" smtClean="0">
                <a:latin typeface="Calibri" pitchFamily="34" charset="0"/>
                <a:sym typeface="Symbol"/>
              </a:rPr>
              <a:t>Most decision tree learning tools use gain-ratio and not information gain; why?</a:t>
            </a:r>
          </a:p>
          <a:p>
            <a:pPr>
              <a:buFont typeface="+mj-lt"/>
              <a:buAutoNum type="arabicPeriod"/>
            </a:pPr>
            <a:r>
              <a:rPr lang="en-US" dirty="0" smtClean="0">
                <a:latin typeface="Calibri" pitchFamily="34" charset="0"/>
                <a:sym typeface="Symbol"/>
              </a:rPr>
              <a:t>Are decision trees suitable for classification problems involving continuous attributes when classes have multi-modal (</a:t>
            </a:r>
            <a:r>
              <a:rPr lang="en-US" dirty="0" smtClean="0">
                <a:latin typeface="Calibri" pitchFamily="34" charset="0"/>
                <a:sym typeface="Symbol"/>
                <a:hlinkClick r:id="rId2"/>
              </a:rPr>
              <a:t>http://en.wikipedia.org/wiki/Multimodal</a:t>
            </a:r>
            <a:r>
              <a:rPr lang="en-US" dirty="0" smtClean="0">
                <a:latin typeface="Calibri" pitchFamily="34" charset="0"/>
                <a:sym typeface="Symbol"/>
              </a:rPr>
              <a:t>) distributions? Give reasons for your answer. </a:t>
            </a:r>
          </a:p>
          <a:p>
            <a:pPr>
              <a:buNone/>
            </a:pPr>
            <a:r>
              <a:rPr lang="en-US" dirty="0" smtClean="0">
                <a:latin typeface="Calibri" pitchFamily="34" charset="0"/>
                <a:sym typeface="Symbol"/>
              </a:rPr>
              <a:t>Yes, because</a:t>
            </a:r>
          </a:p>
          <a:p>
            <a:pPr>
              <a:buFont typeface="+mj-lt"/>
              <a:buAutoNum type="arabicPeriod"/>
            </a:pPr>
            <a:endParaRPr lang="en-US" dirty="0" smtClean="0">
              <a:latin typeface="Calibri" pitchFamily="34" charset="0"/>
              <a:sym typeface="Symbol"/>
            </a:endParaRPr>
          </a:p>
          <a:p>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12748</TotalTime>
  <Words>903</Words>
  <Application>Microsoft Office PowerPoint</Application>
  <PresentationFormat>On-screen Show (4:3)</PresentationFormat>
  <Paragraphs>61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Questions Review1 October 4, 2011</vt:lpstr>
      <vt:lpstr>A Few Answers Review September 23, 2010</vt:lpstr>
      <vt:lpstr>More Answers</vt:lpstr>
    </vt:vector>
  </TitlesOfParts>
  <Company>University of Oxford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Nearest Neighbour</dc:title>
  <dc:creator>David Claus</dc:creator>
  <cp:lastModifiedBy>Christoph Eick</cp:lastModifiedBy>
  <cp:revision>1130</cp:revision>
  <dcterms:created xsi:type="dcterms:W3CDTF">2004-02-17T10:26:15Z</dcterms:created>
  <dcterms:modified xsi:type="dcterms:W3CDTF">2011-09-26T18:28:34Z</dcterms:modified>
</cp:coreProperties>
</file>