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04" r:id="rId2"/>
    <p:sldId id="306" r:id="rId3"/>
    <p:sldId id="307" r:id="rId4"/>
  </p:sldIdLst>
  <p:sldSz cx="9144000" cy="6858000" type="screen4x3"/>
  <p:notesSz cx="6881813" cy="92964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B8F828"/>
    <a:srgbClr val="FF0000"/>
    <a:srgbClr val="009900"/>
    <a:srgbClr val="C0C0C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42" autoAdjust="0"/>
    <p:restoredTop sz="94643" autoAdjust="0"/>
  </p:normalViewPr>
  <p:slideViewPr>
    <p:cSldViewPr>
      <p:cViewPr varScale="1">
        <p:scale>
          <a:sx n="73" d="100"/>
          <a:sy n="73" d="100"/>
        </p:scale>
        <p:origin x="-156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82119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46" tIns="46473" rIns="92946" bIns="46473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8104" y="0"/>
            <a:ext cx="2982119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46" tIns="46473" rIns="92946" bIns="46473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013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7600" y="696913"/>
            <a:ext cx="4646613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1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182" y="4415792"/>
            <a:ext cx="550545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46" tIns="46473" rIns="92946" bIns="4647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1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8829967"/>
            <a:ext cx="2982119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46" tIns="46473" rIns="92946" bIns="46473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01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8104" y="8829967"/>
            <a:ext cx="2982119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46" tIns="46473" rIns="92946" bIns="4647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84BF631-2C4A-48C1-A746-FAA89BEDE2A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007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54C477F-8B1D-4020-BF33-0E132F2AA0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70C19AF-6513-4E2F-9F22-4E53C9E394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76250"/>
            <a:ext cx="2057400" cy="56499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76250"/>
            <a:ext cx="6019800" cy="56499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D69FA68-D5A3-48CD-8E5F-FA6B9ADED0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250"/>
            <a:ext cx="8229600" cy="6492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A0140B6-4E0A-4C42-98F3-6165741153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250"/>
            <a:ext cx="8229600" cy="6492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60F8877-46D1-40AB-8C6C-8A62968538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250"/>
            <a:ext cx="8229600" cy="6492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D2CF10E-1E6F-4AB6-A69A-B4A68C5CB0E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D3581A3-5509-4285-BA21-6D79E789201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3F7B5D4-89C4-45F2-8C42-799A870B37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95182E9-9DEA-4D8A-8D77-1145D7A1BA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80C673C-BB32-42D0-B2D7-FC3E4CA75E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4F1789D-AC0C-4307-8D73-562A9CD141E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8FC95C5-DE8E-49A2-891A-1723F9F2C9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070082B-AE6A-4AA1-8D8B-2556AAFA0E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2C15FFD-04C5-4710-AE3F-42F18783F5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76250"/>
            <a:ext cx="82296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63FCAE1-01A1-4F77-B9F9-DD0CEB93AAE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 userDrawn="1"/>
        </p:nvSpPr>
        <p:spPr bwMode="auto">
          <a:xfrm>
            <a:off x="361950" y="1125538"/>
            <a:ext cx="8424863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32" name="Text Box 8"/>
          <p:cNvSpPr txBox="1">
            <a:spLocks noChangeArrowheads="1"/>
          </p:cNvSpPr>
          <p:nvPr userDrawn="1"/>
        </p:nvSpPr>
        <p:spPr bwMode="auto">
          <a:xfrm>
            <a:off x="7858052" y="6627168"/>
            <a:ext cx="1285948" cy="2308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900" b="1" dirty="0" err="1" smtClean="0">
                <a:solidFill>
                  <a:srgbClr val="A50021"/>
                </a:solidFill>
              </a:rPr>
              <a:t>Christoph</a:t>
            </a:r>
            <a:r>
              <a:rPr lang="en-US" sz="900" b="1" dirty="0" smtClean="0">
                <a:solidFill>
                  <a:srgbClr val="A50021"/>
                </a:solidFill>
              </a:rPr>
              <a:t>  F</a:t>
            </a:r>
            <a:r>
              <a:rPr lang="en-US" sz="900" b="1" dirty="0">
                <a:solidFill>
                  <a:srgbClr val="A50021"/>
                </a:solidFill>
              </a:rPr>
              <a:t>. </a:t>
            </a:r>
            <a:r>
              <a:rPr lang="en-US" sz="900" b="1" dirty="0" err="1" smtClean="0">
                <a:solidFill>
                  <a:srgbClr val="A50021"/>
                </a:solidFill>
              </a:rPr>
              <a:t>Eick</a:t>
            </a:r>
            <a:endParaRPr lang="en-US" sz="900" b="1" dirty="0">
              <a:solidFill>
                <a:srgbClr val="A5002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Multimoda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857256"/>
          </a:xfrm>
        </p:spPr>
        <p:txBody>
          <a:bodyPr/>
          <a:lstStyle/>
          <a:p>
            <a:r>
              <a:rPr lang="en-US" dirty="0" smtClean="0"/>
              <a:t>Questions Review </a:t>
            </a:r>
            <a:r>
              <a:rPr lang="en-US" dirty="0" smtClean="0"/>
              <a:t>October 20, 2011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96751"/>
            <a:ext cx="9144000" cy="5668955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sz="1300" dirty="0" smtClean="0">
                <a:sym typeface="Symbol"/>
              </a:rPr>
              <a:t>The </a:t>
            </a:r>
            <a:r>
              <a:rPr lang="en-US" sz="1300" dirty="0" smtClean="0">
                <a:sym typeface="Symbol"/>
              </a:rPr>
              <a:t>decision tree induction algorithm, discussed in class, is a greedy algorithm. Explain!</a:t>
            </a:r>
          </a:p>
          <a:p>
            <a:pPr>
              <a:buFont typeface="+mj-lt"/>
              <a:buAutoNum type="arabicPeriod"/>
            </a:pPr>
            <a:r>
              <a:rPr lang="en-US" sz="1300" dirty="0" smtClean="0">
                <a:sym typeface="Symbol"/>
              </a:rPr>
              <a:t>Compute the </a:t>
            </a:r>
            <a:r>
              <a:rPr lang="en-US" sz="1300" dirty="0" err="1" smtClean="0">
                <a:sym typeface="Symbol"/>
              </a:rPr>
              <a:t>Gini</a:t>
            </a:r>
            <a:r>
              <a:rPr lang="en-US" sz="1300" dirty="0" smtClean="0">
                <a:sym typeface="Symbol"/>
              </a:rPr>
              <a:t>-gain for a 3-way split for a 3-class classification problem; the class-distribution before the split is (10, 5, 5) and after the split the class distribution is (0,0,5), (9, 2,0) and (1,3,0). </a:t>
            </a:r>
          </a:p>
          <a:p>
            <a:pPr>
              <a:buFont typeface="+mj-lt"/>
              <a:buAutoNum type="arabicPeriod"/>
            </a:pPr>
            <a:r>
              <a:rPr lang="en-US" sz="1300" dirty="0" smtClean="0">
                <a:sym typeface="Symbol"/>
              </a:rPr>
              <a:t> What is </a:t>
            </a:r>
            <a:r>
              <a:rPr lang="en-US" sz="1300" dirty="0" err="1" smtClean="0">
                <a:sym typeface="Symbol"/>
              </a:rPr>
              <a:t>overfitting</a:t>
            </a:r>
            <a:r>
              <a:rPr lang="en-US" sz="1300" dirty="0" smtClean="0">
                <a:sym typeface="Symbol"/>
              </a:rPr>
              <a:t> ? What is </a:t>
            </a:r>
            <a:r>
              <a:rPr lang="en-US" sz="1300" dirty="0" err="1" smtClean="0">
                <a:sym typeface="Symbol"/>
              </a:rPr>
              <a:t>underfitting</a:t>
            </a:r>
            <a:r>
              <a:rPr lang="en-US" sz="1300" dirty="0" smtClean="0">
                <a:sym typeface="Symbol"/>
              </a:rPr>
              <a:t>? What can be done to address </a:t>
            </a:r>
            <a:r>
              <a:rPr lang="en-US" sz="1300" dirty="0" err="1" smtClean="0">
                <a:sym typeface="Symbol"/>
              </a:rPr>
              <a:t>overfitting</a:t>
            </a:r>
            <a:r>
              <a:rPr lang="en-US" sz="1300" dirty="0" smtClean="0">
                <a:sym typeface="Symbol"/>
              </a:rPr>
              <a:t>/</a:t>
            </a:r>
            <a:r>
              <a:rPr lang="en-US" sz="1300" dirty="0" err="1" smtClean="0">
                <a:sym typeface="Symbol"/>
              </a:rPr>
              <a:t>underfitting</a:t>
            </a:r>
            <a:r>
              <a:rPr lang="en-US" sz="1300" dirty="0" smtClean="0">
                <a:sym typeface="Symbol"/>
              </a:rPr>
              <a:t> in decision tree induction?</a:t>
            </a:r>
          </a:p>
          <a:p>
            <a:pPr>
              <a:buFont typeface="+mj-lt"/>
              <a:buAutoNum type="arabicPeriod"/>
            </a:pPr>
            <a:r>
              <a:rPr lang="en-US" sz="1300" dirty="0" smtClean="0">
                <a:sym typeface="Symbol"/>
              </a:rPr>
              <a:t>Most decision tree learning tools use gain-ratio and not information gain; why?</a:t>
            </a:r>
          </a:p>
          <a:p>
            <a:pPr>
              <a:buFont typeface="+mj-lt"/>
              <a:buAutoNum type="arabicPeriod"/>
            </a:pPr>
            <a:r>
              <a:rPr lang="en-US" sz="1300" dirty="0" smtClean="0">
                <a:sym typeface="Symbol"/>
              </a:rPr>
              <a:t>Are decision trees suitable for classification problems involving continuous attributes when classes have multi-modal (</a:t>
            </a:r>
            <a:r>
              <a:rPr lang="en-US" sz="1300" dirty="0" smtClean="0">
                <a:sym typeface="Symbol"/>
                <a:hlinkClick r:id="rId2"/>
              </a:rPr>
              <a:t>http://en.wikipedia.org/wiki/Multimodal</a:t>
            </a:r>
            <a:r>
              <a:rPr lang="en-US" sz="1300" dirty="0" smtClean="0">
                <a:sym typeface="Symbol"/>
              </a:rPr>
              <a:t>) distributions? Give reasons for your answer. </a:t>
            </a:r>
            <a:endParaRPr lang="en-US" sz="1300" dirty="0" smtClean="0">
              <a:sym typeface="Symbol"/>
            </a:endParaRPr>
          </a:p>
          <a:p>
            <a:pPr>
              <a:buFont typeface="+mj-lt"/>
              <a:buAutoNum type="arabicPeriod"/>
            </a:pPr>
            <a:r>
              <a:rPr lang="en-US" sz="1300" dirty="0"/>
              <a:t>Assume an association rule if smoke then cancer has a confidence of 86% and a high lift of 5.4. What does this tell you about the relationship of smoking and cancer? </a:t>
            </a:r>
            <a:endParaRPr lang="en-US" sz="1300" dirty="0" smtClean="0">
              <a:sym typeface="Symbol"/>
            </a:endParaRPr>
          </a:p>
          <a:p>
            <a:pPr>
              <a:buFont typeface="+mj-lt"/>
              <a:buAutoNum type="arabicPeriod"/>
            </a:pPr>
            <a:r>
              <a:rPr lang="en-US" sz="1300" dirty="0" smtClean="0">
                <a:sym typeface="Symbol"/>
              </a:rPr>
              <a:t>See Next Slide</a:t>
            </a:r>
          </a:p>
          <a:p>
            <a:pPr>
              <a:buFont typeface="+mj-lt"/>
              <a:buAutoNum type="arabicPeriod"/>
            </a:pPr>
            <a:r>
              <a:rPr lang="en-US" sz="1300" dirty="0" smtClean="0">
                <a:sym typeface="Symbol"/>
              </a:rPr>
              <a:t>See Slide After Next </a:t>
            </a:r>
          </a:p>
          <a:p>
            <a:pPr>
              <a:buFont typeface="+mj-lt"/>
              <a:buAutoNum type="arabicPeriod"/>
            </a:pPr>
            <a:r>
              <a:rPr lang="en-US" sz="1300" dirty="0" smtClean="0">
                <a:ea typeface="Times New Roman"/>
              </a:rPr>
              <a:t>K-means </a:t>
            </a:r>
            <a:r>
              <a:rPr lang="en-US" sz="1300" dirty="0">
                <a:ea typeface="Times New Roman"/>
              </a:rPr>
              <a:t>has a complexity of </a:t>
            </a:r>
            <a:r>
              <a:rPr lang="en-US" sz="1300" i="1" dirty="0">
                <a:ea typeface="Times New Roman"/>
              </a:rPr>
              <a:t>O(t*k*n). </a:t>
            </a:r>
            <a:r>
              <a:rPr lang="en-US" sz="1300" dirty="0">
                <a:ea typeface="Times New Roman"/>
              </a:rPr>
              <a:t> Explain! </a:t>
            </a:r>
          </a:p>
          <a:p>
            <a:pPr>
              <a:buFont typeface="+mj-lt"/>
              <a:buAutoNum type="arabicPeriod"/>
            </a:pPr>
            <a:r>
              <a:rPr lang="en-US" sz="1300" dirty="0" smtClean="0"/>
              <a:t>Assume </a:t>
            </a:r>
            <a:r>
              <a:rPr lang="en-US" sz="1300" dirty="0"/>
              <a:t>the following dataset is given: (2,2), (4,4), (5,5), (6,6),(9,9) (0,4), (4,0) . K-Means is run with k=3 to cluster the dataset. Moreover, Manhattan distance is used as the distance function to compute distances between centroids and objects in the dataset. Moreover, K-Mean’s initial clusters C1, C2, and C3 are as follows:</a:t>
            </a:r>
          </a:p>
          <a:p>
            <a:pPr marL="400050" lvl="1" indent="0">
              <a:buNone/>
            </a:pPr>
            <a:r>
              <a:rPr lang="en-US" sz="1300" dirty="0"/>
              <a:t>C1: {(2,2), (4,4), (6,6)}     </a:t>
            </a:r>
          </a:p>
          <a:p>
            <a:pPr marL="400050" lvl="1" indent="0">
              <a:buNone/>
            </a:pPr>
            <a:r>
              <a:rPr lang="en-US" sz="1300" dirty="0"/>
              <a:t>C2: {(0,4), (4,0)}</a:t>
            </a:r>
          </a:p>
          <a:p>
            <a:pPr marL="400050" lvl="1" indent="0">
              <a:buNone/>
            </a:pPr>
            <a:r>
              <a:rPr lang="en-US" sz="1300" dirty="0"/>
              <a:t>C3: {(5,5), (9,9)}</a:t>
            </a:r>
          </a:p>
          <a:p>
            <a:pPr marL="400050" lvl="1" indent="0">
              <a:buNone/>
            </a:pPr>
            <a:r>
              <a:rPr lang="en-US" sz="1300" dirty="0"/>
              <a:t>Now K-means is run for a single iteration; what are the new clusters and what are their centroids? </a:t>
            </a:r>
          </a:p>
          <a:p>
            <a:pPr marL="400050" lvl="1" indent="0">
              <a:buNone/>
            </a:pPr>
            <a:r>
              <a:rPr lang="en-US" sz="1400" b="1" dirty="0"/>
              <a:t>d((x1,x2),(x1’,x2’))= |x1-x1’| + |x2-x2’|</a:t>
            </a:r>
            <a:endParaRPr lang="en-US" sz="1400" dirty="0"/>
          </a:p>
          <a:p>
            <a:pPr marL="0" indent="0">
              <a:buNone/>
            </a:pPr>
            <a:endParaRPr lang="en-US" sz="1300" b="1" dirty="0">
              <a:ea typeface="Times New Roman"/>
            </a:endParaRPr>
          </a:p>
          <a:p>
            <a:pPr marL="0" indent="0">
              <a:buNone/>
            </a:pPr>
            <a:endParaRPr lang="en-US" dirty="0" smtClean="0">
              <a:latin typeface="Calibri" pitchFamily="34" charset="0"/>
              <a:sym typeface="Symbol"/>
            </a:endParaRPr>
          </a:p>
          <a:p>
            <a:pPr>
              <a:buFont typeface="+mj-lt"/>
              <a:buAutoNum type="arabicPeriod"/>
            </a:pPr>
            <a:endParaRPr lang="en-US" dirty="0" smtClean="0">
              <a:latin typeface="Calibri" pitchFamily="34" charset="0"/>
            </a:endParaRPr>
          </a:p>
          <a:p>
            <a:pPr>
              <a:buFont typeface="+mj-lt"/>
              <a:buAutoNum type="arabicPeriod"/>
            </a:pPr>
            <a:endParaRPr lang="en-US" dirty="0" smtClean="0">
              <a:latin typeface="Calibri" pitchFamily="34" charset="0"/>
            </a:endParaRPr>
          </a:p>
          <a:p>
            <a:pPr>
              <a:buFont typeface="+mj-lt"/>
              <a:buAutoNum type="arabicPeriod"/>
            </a:pPr>
            <a:endParaRPr lang="en-US" dirty="0" smtClean="0">
              <a:latin typeface="Calibri" pitchFamily="34" charset="0"/>
            </a:endParaRPr>
          </a:p>
          <a:p>
            <a:pPr>
              <a:buFont typeface="+mj-lt"/>
              <a:buAutoNum type="arabicPeriod"/>
            </a:pPr>
            <a:endParaRPr lang="en-US" dirty="0" smtClean="0">
              <a:latin typeface="Calibri" pitchFamily="34" charset="0"/>
            </a:endParaRPr>
          </a:p>
          <a:p>
            <a:pPr>
              <a:buFont typeface="+mj-lt"/>
              <a:buAutoNum type="arabicPeriod"/>
            </a:pPr>
            <a:endParaRPr lang="en-US" dirty="0" smtClean="0">
              <a:latin typeface="Calibri" pitchFamily="34" charset="0"/>
            </a:endParaRPr>
          </a:p>
          <a:p>
            <a:pPr>
              <a:buFont typeface="+mj-lt"/>
              <a:buAutoNum type="arabicPeriod"/>
            </a:pPr>
            <a:endParaRPr lang="en-US" dirty="0" smtClean="0">
              <a:latin typeface="Cambria" pitchFamily="18" charset="0"/>
            </a:endParaRPr>
          </a:p>
          <a:p>
            <a:pPr>
              <a:buFont typeface="+mj-lt"/>
              <a:buAutoNum type="arabicPeriod"/>
            </a:pPr>
            <a:endParaRPr lang="en-US" dirty="0" smtClean="0">
              <a:latin typeface="Cambria" pitchFamily="18" charset="0"/>
            </a:endParaRPr>
          </a:p>
          <a:p>
            <a:pPr>
              <a:buFont typeface="+mj-lt"/>
              <a:buAutoNum type="arabicPeriod"/>
            </a:pPr>
            <a:endParaRPr lang="en-US" dirty="0" smtClean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Problem7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24744"/>
            <a:ext cx="8820472" cy="4525963"/>
          </a:xfrm>
        </p:spPr>
        <p:txBody>
          <a:bodyPr/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  <a:tabLst>
                <a:tab pos="2743200" algn="ctr"/>
                <a:tab pos="5486400" algn="r"/>
                <a:tab pos="457200" algn="l"/>
                <a:tab pos="2743200" algn="ctr"/>
                <a:tab pos="5486400" algn="r"/>
              </a:tabLst>
            </a:pPr>
            <a:r>
              <a:rPr lang="en-US" dirty="0">
                <a:latin typeface="Times New Roman"/>
                <a:ea typeface="MS Mincho"/>
              </a:rPr>
              <a:t>1) Similarity Assessment [9]</a:t>
            </a:r>
            <a:endParaRPr lang="en-US" sz="1600" dirty="0">
              <a:latin typeface="Times New Roman"/>
              <a:ea typeface="Times New Roman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  <a:tabLst>
                <a:tab pos="2743200" algn="ctr"/>
                <a:tab pos="5486400" algn="r"/>
                <a:tab pos="457200" algn="l"/>
                <a:tab pos="2743200" algn="ctr"/>
                <a:tab pos="5486400" algn="r"/>
              </a:tabLst>
            </a:pPr>
            <a:r>
              <a:rPr lang="en-US" dirty="0">
                <a:latin typeface="Times New Roman"/>
                <a:ea typeface="MS Mincho"/>
              </a:rPr>
              <a:t>Assume the following relation </a:t>
            </a:r>
            <a:r>
              <a:rPr lang="en-US" sz="1600" b="1" dirty="0">
                <a:latin typeface="Verdana"/>
                <a:ea typeface="MS Mincho"/>
              </a:rPr>
              <a:t>Students(</a:t>
            </a:r>
            <a:r>
              <a:rPr lang="en-US" sz="1600" b="1" dirty="0" err="1">
                <a:latin typeface="Verdana"/>
                <a:ea typeface="MS Mincho"/>
              </a:rPr>
              <a:t>ssn</a:t>
            </a:r>
            <a:r>
              <a:rPr lang="en-US" sz="1600" b="1" dirty="0">
                <a:latin typeface="Verdana"/>
                <a:ea typeface="MS Mincho"/>
              </a:rPr>
              <a:t>, age, </a:t>
            </a:r>
            <a:r>
              <a:rPr lang="en-US" sz="1600" b="1" dirty="0" err="1">
                <a:latin typeface="Verdana"/>
                <a:ea typeface="MS Mincho"/>
              </a:rPr>
              <a:t>gpa</a:t>
            </a:r>
            <a:r>
              <a:rPr lang="en-US" sz="1600" b="1" dirty="0">
                <a:latin typeface="Verdana"/>
                <a:ea typeface="MS Mincho"/>
              </a:rPr>
              <a:t>, </a:t>
            </a:r>
            <a:r>
              <a:rPr lang="en-US" sz="1600" b="1" dirty="0" err="1">
                <a:latin typeface="Verdana"/>
                <a:ea typeface="MS Mincho"/>
              </a:rPr>
              <a:t>avg_class_rank</a:t>
            </a:r>
            <a:r>
              <a:rPr lang="en-US" sz="1600" b="1" dirty="0">
                <a:latin typeface="Verdana"/>
                <a:ea typeface="MS Mincho"/>
              </a:rPr>
              <a:t>, set-languages)</a:t>
            </a:r>
            <a:r>
              <a:rPr lang="en-US" dirty="0">
                <a:latin typeface="Times New Roman"/>
                <a:ea typeface="MS Mincho"/>
              </a:rPr>
              <a:t> that contains students that were admitted in the year 2000 into our  undergraduate program is given. You can assume that </a:t>
            </a:r>
            <a:endParaRPr lang="en-US" dirty="0">
              <a:latin typeface="Times New Roman"/>
              <a:ea typeface="Times New Roman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  <a:tabLst>
                <a:tab pos="2743200" algn="ctr"/>
                <a:tab pos="5486400" algn="r"/>
                <a:tab pos="457200" algn="l"/>
                <a:tab pos="2743200" algn="ctr"/>
                <a:tab pos="5486400" algn="r"/>
              </a:tabLst>
            </a:pPr>
            <a:r>
              <a:rPr lang="en-US" dirty="0">
                <a:latin typeface="Times New Roman"/>
                <a:ea typeface="MS Mincho"/>
              </a:rPr>
              <a:t>Social security numbers (</a:t>
            </a:r>
            <a:r>
              <a:rPr lang="en-US" dirty="0" err="1">
                <a:latin typeface="Times New Roman"/>
                <a:ea typeface="MS Mincho"/>
              </a:rPr>
              <a:t>ssn</a:t>
            </a:r>
            <a:r>
              <a:rPr lang="en-US" dirty="0">
                <a:latin typeface="Times New Roman"/>
                <a:ea typeface="MS Mincho"/>
              </a:rPr>
              <a:t>) uniquely identify a student </a:t>
            </a:r>
            <a:endParaRPr lang="en-US" dirty="0">
              <a:latin typeface="Times New Roman"/>
              <a:ea typeface="Times New Roman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  <a:tabLst>
                <a:tab pos="2743200" algn="ctr"/>
                <a:tab pos="5486400" algn="r"/>
                <a:tab pos="457200" algn="l"/>
                <a:tab pos="2743200" algn="ctr"/>
                <a:tab pos="5486400" algn="r"/>
              </a:tabLst>
            </a:pPr>
            <a:r>
              <a:rPr lang="en-US" i="1" dirty="0">
                <a:latin typeface="Times New Roman"/>
                <a:ea typeface="MS Mincho"/>
              </a:rPr>
              <a:t>age</a:t>
            </a:r>
            <a:r>
              <a:rPr lang="en-US" dirty="0">
                <a:latin typeface="Times New Roman"/>
                <a:ea typeface="MS Mincho"/>
              </a:rPr>
              <a:t> is an integer; the maximum age is 50 the minimum age is 20, and the average age is 30 and the standard deviation is 10.</a:t>
            </a:r>
            <a:endParaRPr lang="en-US" dirty="0">
              <a:latin typeface="Times New Roman"/>
              <a:ea typeface="Times New Roman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  <a:tabLst>
                <a:tab pos="2743200" algn="ctr"/>
                <a:tab pos="5486400" algn="r"/>
                <a:tab pos="457200" algn="l"/>
                <a:tab pos="2743200" algn="ctr"/>
                <a:tab pos="5486400" algn="r"/>
              </a:tabLst>
            </a:pPr>
            <a:r>
              <a:rPr lang="en-US" i="1" dirty="0" err="1">
                <a:latin typeface="Times New Roman"/>
                <a:ea typeface="MS Mincho"/>
              </a:rPr>
              <a:t>gpa</a:t>
            </a:r>
            <a:r>
              <a:rPr lang="en-US" dirty="0">
                <a:latin typeface="Times New Roman"/>
                <a:ea typeface="MS Mincho"/>
              </a:rPr>
              <a:t> denotes the UH COSC </a:t>
            </a:r>
            <a:r>
              <a:rPr lang="en-US" dirty="0" err="1">
                <a:latin typeface="Times New Roman"/>
                <a:ea typeface="MS Mincho"/>
              </a:rPr>
              <a:t>gpa</a:t>
            </a:r>
            <a:r>
              <a:rPr lang="en-US" dirty="0">
                <a:latin typeface="Times New Roman"/>
                <a:ea typeface="MS Mincho"/>
              </a:rPr>
              <a:t>; the average </a:t>
            </a:r>
            <a:r>
              <a:rPr lang="en-US" dirty="0" err="1">
                <a:latin typeface="Times New Roman"/>
                <a:ea typeface="MS Mincho"/>
              </a:rPr>
              <a:t>gpa</a:t>
            </a:r>
            <a:r>
              <a:rPr lang="en-US" dirty="0">
                <a:latin typeface="Times New Roman"/>
                <a:ea typeface="MS Mincho"/>
              </a:rPr>
              <a:t> is 2.9 and the standard deviation is 0.6; the maximum </a:t>
            </a:r>
            <a:r>
              <a:rPr lang="en-US" dirty="0" err="1">
                <a:latin typeface="Times New Roman"/>
                <a:ea typeface="MS Mincho"/>
              </a:rPr>
              <a:t>gpa</a:t>
            </a:r>
            <a:r>
              <a:rPr lang="en-US" dirty="0">
                <a:latin typeface="Times New Roman"/>
                <a:ea typeface="MS Mincho"/>
              </a:rPr>
              <a:t> is 4.0 the minimum </a:t>
            </a:r>
            <a:r>
              <a:rPr lang="en-US" dirty="0" err="1">
                <a:latin typeface="Times New Roman"/>
                <a:ea typeface="MS Mincho"/>
              </a:rPr>
              <a:t>gpa</a:t>
            </a:r>
            <a:r>
              <a:rPr lang="en-US" dirty="0">
                <a:latin typeface="Times New Roman"/>
                <a:ea typeface="MS Mincho"/>
              </a:rPr>
              <a:t> is 0.</a:t>
            </a:r>
            <a:endParaRPr lang="en-US" dirty="0">
              <a:latin typeface="Times New Roman"/>
              <a:ea typeface="Times New Roman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  <a:tabLst>
                <a:tab pos="2743200" algn="ctr"/>
                <a:tab pos="5486400" algn="r"/>
                <a:tab pos="457200" algn="l"/>
                <a:tab pos="2743200" algn="ctr"/>
                <a:tab pos="5486400" algn="r"/>
              </a:tabLst>
            </a:pPr>
            <a:r>
              <a:rPr lang="en-US" i="1" dirty="0" err="1">
                <a:latin typeface="Times New Roman"/>
                <a:ea typeface="MS Mincho"/>
              </a:rPr>
              <a:t>Avg_class_rank</a:t>
            </a:r>
            <a:r>
              <a:rPr lang="en-US" dirty="0">
                <a:latin typeface="Times New Roman"/>
                <a:ea typeface="MS Mincho"/>
              </a:rPr>
              <a:t> has 5 values (4=top-5%, 3=top-10%, 2=top-20%  1=</a:t>
            </a:r>
            <a:r>
              <a:rPr lang="en-US" dirty="0" err="1">
                <a:latin typeface="Times New Roman"/>
                <a:ea typeface="MS Mincho"/>
              </a:rPr>
              <a:t>top_half</a:t>
            </a:r>
            <a:r>
              <a:rPr lang="en-US" dirty="0">
                <a:latin typeface="Times New Roman"/>
                <a:ea typeface="MS Mincho"/>
              </a:rPr>
              <a:t>, 0=bottom half)</a:t>
            </a:r>
            <a:endParaRPr lang="en-US" dirty="0">
              <a:latin typeface="Times New Roman"/>
              <a:ea typeface="Times New Roman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  <a:tabLst>
                <a:tab pos="2743200" algn="ctr"/>
                <a:tab pos="5486400" algn="r"/>
                <a:tab pos="457200" algn="l"/>
                <a:tab pos="2743200" algn="ctr"/>
                <a:tab pos="5486400" algn="r"/>
              </a:tabLst>
            </a:pPr>
            <a:r>
              <a:rPr lang="en-US" i="1" dirty="0">
                <a:latin typeface="Times New Roman"/>
                <a:ea typeface="MS Mincho"/>
              </a:rPr>
              <a:t>set-languages</a:t>
            </a:r>
            <a:r>
              <a:rPr lang="en-US" dirty="0">
                <a:latin typeface="Times New Roman"/>
                <a:ea typeface="MS Mincho"/>
              </a:rPr>
              <a:t> is the set of languages the student speaks; we assume the number of possible languages is not know in advance. </a:t>
            </a:r>
            <a:endParaRPr lang="en-US" dirty="0">
              <a:latin typeface="Times New Roman"/>
              <a:ea typeface="Times New Roman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  <a:tabLst>
                <a:tab pos="2743200" algn="ctr"/>
                <a:tab pos="5486400" algn="r"/>
                <a:tab pos="457200" algn="l"/>
                <a:tab pos="1371600" algn="l"/>
                <a:tab pos="1485900" algn="l"/>
                <a:tab pos="2743200" algn="ctr"/>
                <a:tab pos="5486400" algn="r"/>
              </a:tabLst>
            </a:pPr>
            <a:r>
              <a:rPr lang="en-US" dirty="0">
                <a:latin typeface="Times New Roman"/>
                <a:ea typeface="MS Mincho"/>
              </a:rPr>
              <a:t>Define a student distance measure that considers </a:t>
            </a:r>
            <a:r>
              <a:rPr lang="en-US" dirty="0" err="1">
                <a:latin typeface="Times New Roman"/>
                <a:ea typeface="MS Mincho"/>
              </a:rPr>
              <a:t>gpa</a:t>
            </a:r>
            <a:r>
              <a:rPr lang="en-US" dirty="0">
                <a:latin typeface="Times New Roman"/>
                <a:ea typeface="MS Mincho"/>
              </a:rPr>
              <a:t> and </a:t>
            </a:r>
            <a:r>
              <a:rPr lang="en-US" dirty="0" err="1">
                <a:latin typeface="Times New Roman"/>
                <a:ea typeface="MS Mincho"/>
              </a:rPr>
              <a:t>class_rank</a:t>
            </a:r>
            <a:r>
              <a:rPr lang="en-US" dirty="0">
                <a:latin typeface="Times New Roman"/>
                <a:ea typeface="MS Mincho"/>
              </a:rPr>
              <a:t> of being of major importance, and age and set-languages of being of minor importance. </a:t>
            </a:r>
            <a:endParaRPr lang="en-US" dirty="0">
              <a:latin typeface="Times New Roman"/>
              <a:ea typeface="Times New Roman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  <a:tabLst>
                <a:tab pos="2743200" algn="ctr"/>
                <a:tab pos="5486400" algn="r"/>
                <a:tab pos="457200" algn="l"/>
                <a:tab pos="1371600" algn="l"/>
                <a:tab pos="1485900" algn="l"/>
                <a:tab pos="2743200" algn="ctr"/>
                <a:tab pos="5486400" algn="r"/>
              </a:tabLst>
            </a:pPr>
            <a:r>
              <a:rPr lang="en-US" dirty="0">
                <a:latin typeface="Times New Roman"/>
                <a:ea typeface="MS Mincho"/>
              </a:rPr>
              <a:t>Using your distance measure compute the distances between the following 3 students</a:t>
            </a:r>
            <a:endParaRPr lang="en-US" dirty="0">
              <a:latin typeface="Times New Roman"/>
              <a:ea typeface="Times New Roman"/>
            </a:endParaRP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  <a:tabLst>
                <a:tab pos="2743200" algn="ctr"/>
                <a:tab pos="5486400" algn="r"/>
                <a:tab pos="914400" algn="l"/>
                <a:tab pos="1828800" algn="l"/>
                <a:tab pos="2743200" algn="ctr"/>
                <a:tab pos="5486400" algn="r"/>
              </a:tabLst>
            </a:pPr>
            <a:r>
              <a:rPr lang="en-US" dirty="0">
                <a:latin typeface="Times New Roman"/>
                <a:ea typeface="MS Mincho"/>
              </a:rPr>
              <a:t>(111111111, 25, 2.8, 1, {English, Hindi})</a:t>
            </a:r>
            <a:endParaRPr lang="en-US" dirty="0">
              <a:latin typeface="Times New Roman"/>
              <a:ea typeface="Times New Roman"/>
            </a:endParaRP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  <a:tabLst>
                <a:tab pos="2743200" algn="ctr"/>
                <a:tab pos="5486400" algn="r"/>
                <a:tab pos="914400" algn="l"/>
                <a:tab pos="1828800" algn="l"/>
                <a:tab pos="2743200" algn="ctr"/>
                <a:tab pos="5486400" algn="r"/>
              </a:tabLst>
            </a:pPr>
            <a:r>
              <a:rPr lang="en-US" dirty="0">
                <a:latin typeface="Times New Roman"/>
                <a:ea typeface="MS Mincho"/>
              </a:rPr>
              <a:t>(222222222, 24, 3.7, 2, {English, Hindi, Bengali, Tamil})</a:t>
            </a:r>
            <a:endParaRPr lang="en-US" dirty="0">
              <a:latin typeface="Times New Roman"/>
              <a:ea typeface="Times New Roman"/>
            </a:endParaRP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  <a:tabLst>
                <a:tab pos="2743200" algn="ctr"/>
                <a:tab pos="5486400" algn="r"/>
                <a:tab pos="914400" algn="l"/>
                <a:tab pos="1828800" algn="l"/>
                <a:tab pos="2743200" algn="ctr"/>
                <a:tab pos="5486400" algn="r"/>
              </a:tabLst>
            </a:pPr>
            <a:r>
              <a:rPr lang="en-US" dirty="0">
                <a:latin typeface="Times New Roman"/>
                <a:ea typeface="MS Mincho"/>
              </a:rPr>
              <a:t>(333333333, 73, 3.8,4, {English, Turkish, Chinese})</a:t>
            </a:r>
            <a:endParaRPr lang="en-US" dirty="0">
              <a:latin typeface="Times New Roman"/>
              <a:ea typeface="Times New Roman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Times New Roman"/>
                <a:ea typeface="Times New Roman"/>
              </a:rPr>
              <a:t>You can assume that minimum and maximum and other statistics were computed for past data; new data might not comply with these statistics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171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Interpret </a:t>
            </a:r>
            <a:r>
              <a:rPr lang="en-US" dirty="0"/>
              <a:t>the following scatter plot that describes dependencies between the eruption duration and eruption time of Old Faithful in Yellowstone National Park! [6</a:t>
            </a:r>
            <a:r>
              <a:rPr lang="en-US" dirty="0" smtClean="0"/>
              <a:t>]</a:t>
            </a:r>
            <a:r>
              <a:rPr lang="en-US" dirty="0"/>
              <a:t> 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708920"/>
            <a:ext cx="3829050" cy="3819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217062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12795</TotalTime>
  <Words>604</Words>
  <Application>Microsoft Office PowerPoint</Application>
  <PresentationFormat>On-screen Show (4:3)</PresentationFormat>
  <Paragraphs>42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Default Design</vt:lpstr>
      <vt:lpstr>Questions Review October 20, 2011</vt:lpstr>
      <vt:lpstr>Problem7 </vt:lpstr>
      <vt:lpstr>Problem 8</vt:lpstr>
    </vt:vector>
  </TitlesOfParts>
  <Company>University of Oxford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Nearest Neighbour</dc:title>
  <dc:creator>David Claus</dc:creator>
  <cp:lastModifiedBy>Christoph Eick</cp:lastModifiedBy>
  <cp:revision>1130</cp:revision>
  <cp:lastPrinted>2011-10-17T18:27:34Z</cp:lastPrinted>
  <dcterms:created xsi:type="dcterms:W3CDTF">2004-02-17T10:26:15Z</dcterms:created>
  <dcterms:modified xsi:type="dcterms:W3CDTF">2011-10-17T19:05:42Z</dcterms:modified>
</cp:coreProperties>
</file>