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8"/>
  </p:notesMasterIdLst>
  <p:sldIdLst>
    <p:sldId id="306" r:id="rId3"/>
    <p:sldId id="308" r:id="rId4"/>
    <p:sldId id="309" r:id="rId5"/>
    <p:sldId id="307" r:id="rId6"/>
    <p:sldId id="310" r:id="rId7"/>
  </p:sldIdLst>
  <p:sldSz cx="9144000" cy="6858000" type="screen4x3"/>
  <p:notesSz cx="6997700" cy="9271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B8F828"/>
    <a:srgbClr val="FF0000"/>
    <a:srgbClr val="009900"/>
    <a:srgbClr val="C0C0C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42" autoAdjust="0"/>
    <p:restoredTop sz="94643" autoAdjust="0"/>
  </p:normalViewPr>
  <p:slideViewPr>
    <p:cSldViewPr>
      <p:cViewPr varScale="1">
        <p:scale>
          <a:sx n="73" d="100"/>
          <a:sy n="73" d="100"/>
        </p:scale>
        <p:origin x="-15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23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3" rIns="92946" bIns="46473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746" y="0"/>
            <a:ext cx="30323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3" rIns="92946" bIns="4647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770" y="4403727"/>
            <a:ext cx="559816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3" rIns="92946" bIns="464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05841"/>
            <a:ext cx="30323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3" rIns="92946" bIns="46473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746" y="8805841"/>
            <a:ext cx="30323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3" rIns="92946" bIns="464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4BF631-2C4A-48C1-A746-FAA89BEDE2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26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4C477F-8B1D-4020-BF33-0E132F2AA0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0C19AF-6513-4E2F-9F22-4E53C9E394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76250"/>
            <a:ext cx="2057400" cy="5649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6250"/>
            <a:ext cx="6019800" cy="5649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69FA68-D5A3-48CD-8E5F-FA6B9ADED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A0140B6-4E0A-4C42-98F3-6165741153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60F8877-46D1-40AB-8C6C-8A62968538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D2CF10E-1E6F-4AB6-A69A-B4A68C5CB0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143000"/>
            <a:ext cx="40830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143000"/>
            <a:ext cx="40830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3581A3-5509-4285-BA21-6D79E78920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9875" y="152400"/>
            <a:ext cx="2079625" cy="6934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086475" cy="6934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F7B5D4-89C4-45F2-8C42-799A870B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5182E9-9DEA-4D8A-8D77-1145D7A1BA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0C673C-BB32-42D0-B2D7-FC3E4CA75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F1789D-AC0C-4307-8D73-562A9CD141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FC95C5-DE8E-49A2-891A-1723F9F2C9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70082B-AE6A-4AA1-8D8B-2556AAFA0E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C15FFD-04C5-4710-AE3F-42F18783F5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0"/>
            <a:ext cx="82296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63FCAE1-01A1-4F77-B9F9-DD0CEB93AAE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361950" y="1125538"/>
            <a:ext cx="8424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7858052" y="6627168"/>
            <a:ext cx="1285948" cy="2308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900" b="1" dirty="0" err="1" smtClean="0">
                <a:solidFill>
                  <a:srgbClr val="A50021"/>
                </a:solidFill>
              </a:rPr>
              <a:t>Christoph</a:t>
            </a:r>
            <a:r>
              <a:rPr lang="en-US" sz="900" b="1" dirty="0" smtClean="0">
                <a:solidFill>
                  <a:srgbClr val="A50021"/>
                </a:solidFill>
              </a:rPr>
              <a:t>  F</a:t>
            </a:r>
            <a:r>
              <a:rPr lang="en-US" sz="900" b="1" dirty="0">
                <a:solidFill>
                  <a:srgbClr val="A50021"/>
                </a:solidFill>
              </a:rPr>
              <a:t>. </a:t>
            </a:r>
            <a:r>
              <a:rPr lang="en-US" sz="900" b="1" dirty="0" err="1" smtClean="0">
                <a:solidFill>
                  <a:srgbClr val="A50021"/>
                </a:solidFill>
              </a:rPr>
              <a:t>Eick</a:t>
            </a:r>
            <a:endParaRPr lang="en-US" sz="900" b="1" dirty="0">
              <a:solidFill>
                <a:srgbClr val="A5002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2804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143000"/>
            <a:ext cx="8318500" cy="5943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 Third Level</a:t>
            </a:r>
          </a:p>
        </p:txBody>
      </p:sp>
      <p:grpSp>
        <p:nvGrpSpPr>
          <p:cNvPr id="2" name="Group 16"/>
          <p:cNvGrpSpPr>
            <a:grpSpLocks/>
          </p:cNvGrpSpPr>
          <p:nvPr userDrawn="1"/>
        </p:nvGrpSpPr>
        <p:grpSpPr bwMode="auto">
          <a:xfrm>
            <a:off x="304800" y="838200"/>
            <a:ext cx="8534400" cy="152400"/>
            <a:chOff x="264" y="788"/>
            <a:chExt cx="5232" cy="124"/>
          </a:xfrm>
        </p:grpSpPr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264" y="788"/>
              <a:ext cx="5232" cy="61"/>
            </a:xfrm>
            <a:prstGeom prst="rect">
              <a:avLst/>
            </a:prstGeom>
            <a:gradFill rotWithShape="0">
              <a:gsLst>
                <a:gs pos="0">
                  <a:srgbClr val="12C2E9">
                    <a:gamma/>
                    <a:shade val="80000"/>
                    <a:invGamma/>
                  </a:srgbClr>
                </a:gs>
                <a:gs pos="50000">
                  <a:srgbClr val="12C2E9"/>
                </a:gs>
                <a:gs pos="100000">
                  <a:srgbClr val="12C2E9">
                    <a:gamma/>
                    <a:shade val="80000"/>
                    <a:invGamma/>
                  </a:srgbClr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0" hangingPunct="0">
                <a:defRPr/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264" y="881"/>
              <a:ext cx="5232" cy="31"/>
            </a:xfrm>
            <a:prstGeom prst="rect">
              <a:avLst/>
            </a:prstGeom>
            <a:gradFill rotWithShape="0">
              <a:gsLst>
                <a:gs pos="0">
                  <a:srgbClr val="FF00FF">
                    <a:gamma/>
                    <a:shade val="69804"/>
                    <a:invGamma/>
                  </a:srgbClr>
                </a:gs>
                <a:gs pos="5000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0" hangingPunct="0">
                <a:defRPr/>
              </a:pPr>
              <a:endParaRPr lang="en-US" sz="1400" b="1">
                <a:solidFill>
                  <a:srgbClr val="000000"/>
                </a:solidFill>
              </a:endParaRPr>
            </a:p>
          </p:txBody>
        </p:sp>
      </p:grpSp>
      <p:sp>
        <p:nvSpPr>
          <p:cNvPr id="1052" name="Text Box 28"/>
          <p:cNvSpPr txBox="1">
            <a:spLocks noChangeArrowheads="1"/>
          </p:cNvSpPr>
          <p:nvPr userDrawn="1"/>
        </p:nvSpPr>
        <p:spPr bwMode="auto">
          <a:xfrm>
            <a:off x="441325" y="6688138"/>
            <a:ext cx="18415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endParaRPr lang="de-DE" sz="1000" b="1">
              <a:solidFill>
                <a:srgbClr val="000000"/>
              </a:solidFill>
            </a:endParaRPr>
          </a:p>
        </p:txBody>
      </p:sp>
      <p:sp>
        <p:nvSpPr>
          <p:cNvPr id="1056" name="Text Box 32"/>
          <p:cNvSpPr txBox="1">
            <a:spLocks noChangeArrowheads="1"/>
          </p:cNvSpPr>
          <p:nvPr userDrawn="1"/>
        </p:nvSpPr>
        <p:spPr bwMode="auto">
          <a:xfrm>
            <a:off x="4927600" y="6629400"/>
            <a:ext cx="42164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>
              <a:defRPr/>
            </a:pPr>
            <a:r>
              <a:rPr lang="en-US" sz="900" b="1">
                <a:solidFill>
                  <a:srgbClr val="000000"/>
                </a:solidFill>
              </a:rPr>
              <a:t>Tan, Steinbach, Kumar, Eick: NN-Classifiers and Support Vector Machines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5pPr>
      <a:lvl6pPr marL="4572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6pPr>
      <a:lvl7pPr marL="9144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7pPr>
      <a:lvl8pPr marL="13716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8pPr>
      <a:lvl9pPr marL="18288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9pPr>
    </p:titleStyle>
    <p:bodyStyle>
      <a:lvl1pPr marL="292100" indent="-2921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5000"/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100000"/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914400" algn="l" rtl="0" eaLnBrk="0" fontAlgn="base" hangingPunct="0">
        <a:spcBef>
          <a:spcPct val="10000"/>
        </a:spcBef>
        <a:spcAft>
          <a:spcPts val="400"/>
        </a:spcAft>
        <a:buClr>
          <a:srgbClr val="0C7B9C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7256"/>
          </a:xfrm>
        </p:spPr>
        <p:txBody>
          <a:bodyPr/>
          <a:lstStyle/>
          <a:p>
            <a:r>
              <a:rPr lang="en-US" dirty="0" smtClean="0"/>
              <a:t>Questions and Topics Review Nov. 22,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Assume you have to do feature selection for a classification task. </a:t>
            </a:r>
            <a:r>
              <a:rPr lang="en-US" sz="1600" dirty="0" smtClean="0"/>
              <a:t>What </a:t>
            </a:r>
            <a:r>
              <a:rPr lang="en-US" sz="1600" dirty="0"/>
              <a:t>are the characteristics of features (attributes) you might remove from the dataset prior to learning the classification algorithm</a:t>
            </a:r>
            <a:r>
              <a:rPr lang="en-US" sz="1600" dirty="0" smtClean="0"/>
              <a:t>?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How </a:t>
            </a:r>
            <a:r>
              <a:rPr lang="en-US" sz="1600" dirty="0"/>
              <a:t>is region discovery in spatial datasets different from traditional clustering?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What are the unique characteristics of hierarchical clustering?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Compute the Silhouette of the following clustering that consists of 2 clusters: {(0,0), (0,1), (2,2)} {(3,2), (3,3)}. </a:t>
            </a:r>
            <a:r>
              <a:rPr lang="en-US" sz="1400" b="1" i="1" dirty="0" smtClean="0">
                <a:solidFill>
                  <a:srgbClr val="A50021"/>
                </a:solidFill>
              </a:rPr>
              <a:t>To be discussed  in review on Dec. 1!</a:t>
            </a:r>
          </a:p>
          <a:p>
            <a:pPr>
              <a:spcBef>
                <a:spcPct val="0"/>
              </a:spcBef>
            </a:pPr>
            <a:r>
              <a:rPr lang="en-US" sz="1400" dirty="0"/>
              <a:t>Silhouette: For an individual point, </a:t>
            </a:r>
            <a:r>
              <a:rPr lang="en-US" sz="1400" i="1" dirty="0" err="1"/>
              <a:t>i</a:t>
            </a:r>
            <a:endParaRPr lang="en-US" sz="1400" i="1" dirty="0"/>
          </a:p>
          <a:p>
            <a:pPr lvl="1"/>
            <a:r>
              <a:rPr lang="en-US" sz="1400" dirty="0"/>
              <a:t>Calculate </a:t>
            </a:r>
            <a:r>
              <a:rPr lang="en-US" sz="1400" b="1" i="1" dirty="0"/>
              <a:t>a</a:t>
            </a:r>
            <a:r>
              <a:rPr lang="en-US" sz="1400" dirty="0"/>
              <a:t> = average distance of </a:t>
            </a:r>
            <a:r>
              <a:rPr lang="en-US" sz="1400" i="1" dirty="0" err="1"/>
              <a:t>i</a:t>
            </a:r>
            <a:r>
              <a:rPr lang="en-US" sz="1400" dirty="0"/>
              <a:t> to the points in its cluster</a:t>
            </a:r>
          </a:p>
          <a:p>
            <a:pPr lvl="1"/>
            <a:r>
              <a:rPr lang="en-US" sz="1400" dirty="0"/>
              <a:t>Calculate </a:t>
            </a:r>
            <a:r>
              <a:rPr lang="en-US" sz="1400" b="1" i="1" dirty="0"/>
              <a:t>b</a:t>
            </a:r>
            <a:r>
              <a:rPr lang="en-US" sz="1400" dirty="0"/>
              <a:t> = min (average distance of </a:t>
            </a:r>
            <a:r>
              <a:rPr lang="en-US" sz="1400" i="1" dirty="0" err="1"/>
              <a:t>i</a:t>
            </a:r>
            <a:r>
              <a:rPr lang="en-US" sz="1400" i="1" dirty="0"/>
              <a:t> </a:t>
            </a:r>
            <a:r>
              <a:rPr lang="en-US" sz="1400" dirty="0"/>
              <a:t> to points in another cluster)</a:t>
            </a:r>
          </a:p>
          <a:p>
            <a:pPr lvl="1"/>
            <a:r>
              <a:rPr lang="en-US" sz="1400" dirty="0"/>
              <a:t>The silhouette coefficient for a point is then given by:</a:t>
            </a:r>
            <a:br>
              <a:rPr lang="en-US" sz="1400" dirty="0"/>
            </a:br>
            <a:r>
              <a:rPr lang="en-US" sz="1400" dirty="0"/>
              <a:t>s = (b-a)/max(</a:t>
            </a:r>
            <a:r>
              <a:rPr lang="en-US" sz="1400" dirty="0" err="1"/>
              <a:t>a,b</a:t>
            </a:r>
            <a:r>
              <a:rPr lang="en-US" sz="1400" dirty="0"/>
              <a:t>) </a:t>
            </a:r>
            <a:endParaRPr lang="en-US" sz="1600" dirty="0" smtClean="0"/>
          </a:p>
          <a:p>
            <a:pPr>
              <a:buFont typeface="+mj-lt"/>
              <a:buAutoNum type="arabicPeriod" startAt="5"/>
            </a:pPr>
            <a:r>
              <a:rPr lang="en-US" sz="1600" dirty="0" smtClean="0"/>
              <a:t>Compare Decision Trees, Support Vector Machines, and K-NN with respect to the number of decision boundary each approach uses!</a:t>
            </a:r>
          </a:p>
          <a:p>
            <a:pPr>
              <a:buFont typeface="+mj-lt"/>
              <a:buAutoNum type="arabicPeriod" startAt="5"/>
            </a:pPr>
            <a:r>
              <a:rPr lang="en-US" sz="1600" dirty="0"/>
              <a:t>K-NN is a lazy approach; what does it mean? What are the disadvantages of K-NN’s lazy approach? Do you see any advantages in using K-NN’s lazy </a:t>
            </a:r>
            <a:r>
              <a:rPr lang="en-US" sz="1600" dirty="0" smtClean="0"/>
              <a:t>approach?</a:t>
            </a:r>
          </a:p>
          <a:p>
            <a:pPr>
              <a:buFont typeface="+mj-lt"/>
              <a:buAutoNum type="arabicPeriod" startAt="5"/>
            </a:pPr>
            <a:r>
              <a:rPr lang="en-US" sz="1600" dirty="0" smtClean="0">
                <a:ea typeface="Times New Roman"/>
              </a:rPr>
              <a:t>Why do some support vector machine approaches map examples from a lower dimensional space to a higher dimensional space? </a:t>
            </a:r>
          </a:p>
          <a:p>
            <a:pPr>
              <a:buFont typeface="+mj-lt"/>
              <a:buAutoNum type="arabicPeriod" startAt="5"/>
            </a:pPr>
            <a:r>
              <a:rPr lang="en-US" sz="1600" dirty="0" smtClean="0"/>
              <a:t>What is the role of slack variables in the Linear/SVM/Non-separable approach (textbook pages 266-270)—what do they measure? What properties of </a:t>
            </a:r>
            <a:r>
              <a:rPr lang="en-US" sz="1600" dirty="0" err="1" smtClean="0"/>
              <a:t>hyperplanes</a:t>
            </a:r>
            <a:r>
              <a:rPr lang="en-US" sz="1600" dirty="0" smtClean="0"/>
              <a:t> are maximized by the objective function f(w) (on page 268) in the approach? </a:t>
            </a:r>
          </a:p>
          <a:p>
            <a:pPr>
              <a:buFont typeface="+mj-lt"/>
              <a:buAutoNum type="arabicPeriod" startAt="5"/>
            </a:pPr>
            <a:endParaRPr lang="en-US" sz="800" dirty="0" smtClean="0"/>
          </a:p>
          <a:p>
            <a:pPr>
              <a:buNone/>
            </a:pPr>
            <a:endParaRPr lang="en-US" sz="1400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Support Vector Machines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if the problem is not linearly separable?</a:t>
            </a:r>
          </a:p>
        </p:txBody>
      </p:sp>
      <p:graphicFrame>
        <p:nvGraphicFramePr>
          <p:cNvPr id="1331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86000" y="1752600"/>
          <a:ext cx="4724400" cy="489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Visio" r:id="rId3" imgW="7432040" imgH="7017225" progId="Visio.Drawing.6">
                  <p:embed/>
                </p:oleObj>
              </mc:Choice>
              <mc:Fallback>
                <p:oleObj name="Visio" r:id="rId3" imgW="7432040" imgH="7017225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752600"/>
                        <a:ext cx="4724400" cy="489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590800" y="2667000"/>
            <a:ext cx="4038600" cy="3124200"/>
            <a:chOff x="1584" y="1632"/>
            <a:chExt cx="2544" cy="1968"/>
          </a:xfrm>
        </p:grpSpPr>
        <p:sp>
          <p:nvSpPr>
            <p:cNvPr id="13318" name="Oval 6"/>
            <p:cNvSpPr>
              <a:spLocks noChangeArrowheads="1"/>
            </p:cNvSpPr>
            <p:nvPr/>
          </p:nvSpPr>
          <p:spPr bwMode="auto">
            <a:xfrm>
              <a:off x="1584" y="1632"/>
              <a:ext cx="336" cy="336"/>
            </a:xfrm>
            <a:prstGeom prst="ellips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9" name="Oval 7"/>
            <p:cNvSpPr>
              <a:spLocks noChangeArrowheads="1"/>
            </p:cNvSpPr>
            <p:nvPr/>
          </p:nvSpPr>
          <p:spPr bwMode="auto">
            <a:xfrm>
              <a:off x="2304" y="2208"/>
              <a:ext cx="336" cy="336"/>
            </a:xfrm>
            <a:prstGeom prst="ellips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0" name="Oval 8"/>
            <p:cNvSpPr>
              <a:spLocks noChangeArrowheads="1"/>
            </p:cNvSpPr>
            <p:nvPr/>
          </p:nvSpPr>
          <p:spPr bwMode="auto">
            <a:xfrm>
              <a:off x="2208" y="1680"/>
              <a:ext cx="336" cy="336"/>
            </a:xfrm>
            <a:prstGeom prst="ellips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1" name="Oval 9"/>
            <p:cNvSpPr>
              <a:spLocks noChangeArrowheads="1"/>
            </p:cNvSpPr>
            <p:nvPr/>
          </p:nvSpPr>
          <p:spPr bwMode="auto">
            <a:xfrm>
              <a:off x="2832" y="3264"/>
              <a:ext cx="336" cy="336"/>
            </a:xfrm>
            <a:prstGeom prst="ellips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2" name="Oval 10"/>
            <p:cNvSpPr>
              <a:spLocks noChangeArrowheads="1"/>
            </p:cNvSpPr>
            <p:nvPr/>
          </p:nvSpPr>
          <p:spPr bwMode="auto">
            <a:xfrm>
              <a:off x="3312" y="2400"/>
              <a:ext cx="336" cy="336"/>
            </a:xfrm>
            <a:prstGeom prst="ellips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3" name="Oval 11"/>
            <p:cNvSpPr>
              <a:spLocks noChangeArrowheads="1"/>
            </p:cNvSpPr>
            <p:nvPr/>
          </p:nvSpPr>
          <p:spPr bwMode="auto">
            <a:xfrm>
              <a:off x="3792" y="2736"/>
              <a:ext cx="336" cy="336"/>
            </a:xfrm>
            <a:prstGeom prst="ellips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" name="Straight Connector 3"/>
          <p:cNvCxnSpPr/>
          <p:nvPr/>
        </p:nvCxnSpPr>
        <p:spPr bwMode="auto">
          <a:xfrm>
            <a:off x="5508104" y="5661248"/>
            <a:ext cx="17281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7159352" y="5503405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Square </a:t>
            </a:r>
            <a:r>
              <a:rPr lang="en-US" dirty="0" err="1" smtClean="0"/>
              <a:t>hyperplane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4427984" y="3356992"/>
            <a:ext cx="28083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105668" y="3213051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Circle </a:t>
            </a:r>
            <a:r>
              <a:rPr lang="en-US" dirty="0" err="1" smtClean="0"/>
              <a:t>hyperplane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r>
              <a:rPr lang="en-US" sz="2800" smtClean="0"/>
              <a:t>Linear SVM for Non-linearly Separable Problems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18500" cy="5867400"/>
          </a:xfrm>
        </p:spPr>
        <p:txBody>
          <a:bodyPr/>
          <a:lstStyle/>
          <a:p>
            <a:r>
              <a:rPr lang="en-US" smtClean="0"/>
              <a:t>What if the problem is not linearly separable?</a:t>
            </a:r>
          </a:p>
          <a:p>
            <a:pPr lvl="1"/>
            <a:r>
              <a:rPr lang="en-US" smtClean="0"/>
              <a:t>Introduce slack variables</a:t>
            </a:r>
          </a:p>
          <a:p>
            <a:pPr lvl="2"/>
            <a:r>
              <a:rPr lang="en-US" smtClean="0"/>
              <a:t> Need to minimize:</a:t>
            </a:r>
          </a:p>
          <a:p>
            <a:pPr lvl="2">
              <a:buFont typeface="Wingdings" pitchFamily="2" charset="2"/>
              <a:buNone/>
            </a:pPr>
            <a:endParaRPr lang="en-US" smtClean="0"/>
          </a:p>
          <a:p>
            <a:pPr lvl="2">
              <a:buFont typeface="Wingdings" pitchFamily="2" charset="2"/>
              <a:buNone/>
            </a:pPr>
            <a:endParaRPr lang="en-US" smtClean="0"/>
          </a:p>
          <a:p>
            <a:pPr lvl="2">
              <a:buFont typeface="Wingdings" pitchFamily="2" charset="2"/>
              <a:buNone/>
            </a:pPr>
            <a:endParaRPr lang="en-US" smtClean="0"/>
          </a:p>
          <a:p>
            <a:pPr lvl="2"/>
            <a:r>
              <a:rPr lang="en-US" smtClean="0"/>
              <a:t> Subject to (i=1,..,N): </a:t>
            </a:r>
          </a:p>
          <a:p>
            <a:pPr lvl="2"/>
            <a:endParaRPr lang="en-US" smtClean="0"/>
          </a:p>
          <a:p>
            <a:pPr lvl="2"/>
            <a:endParaRPr lang="en-US" smtClean="0"/>
          </a:p>
          <a:p>
            <a:pPr lvl="2"/>
            <a:endParaRPr lang="en-US" smtClean="0"/>
          </a:p>
          <a:p>
            <a:pPr lvl="2"/>
            <a:r>
              <a:rPr lang="en-US" smtClean="0"/>
              <a:t> C is chosen using a validation set trying to keep the margins wide while keeping the training error low.</a:t>
            </a:r>
          </a:p>
          <a:p>
            <a:pPr lvl="2"/>
            <a:endParaRPr lang="en-US" smtClean="0"/>
          </a:p>
          <a:p>
            <a:pPr lvl="2">
              <a:buFont typeface="Wingdings" pitchFamily="2" charset="2"/>
              <a:buNone/>
            </a:pPr>
            <a:endParaRPr lang="en-US" smtClean="0"/>
          </a:p>
          <a:p>
            <a:pPr lvl="2"/>
            <a:endParaRPr lang="en-US" smtClean="0"/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2362200" y="4419600"/>
          <a:ext cx="4560888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3" imgW="1777680" imgH="482400" progId="Equation.3">
                  <p:embed/>
                </p:oleObj>
              </mc:Choice>
              <mc:Fallback>
                <p:oleObj name="Equation" r:id="rId3" imgW="177768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419600"/>
                        <a:ext cx="4560888" cy="1085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40345"/>
              </p:ext>
            </p:extLst>
          </p:nvPr>
        </p:nvGraphicFramePr>
        <p:xfrm>
          <a:off x="4619625" y="2133600"/>
          <a:ext cx="3646488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5" imgW="1600200" imgH="457200" progId="Equation.3">
                  <p:embed/>
                </p:oleObj>
              </mc:Choice>
              <mc:Fallback>
                <p:oleObj name="Equation" r:id="rId5" imgW="16002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25" y="2133600"/>
                        <a:ext cx="3646488" cy="1042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6842125" y="3516313"/>
            <a:ext cx="147989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 smtClean="0">
                <a:solidFill>
                  <a:srgbClr val="FF0000"/>
                </a:solidFill>
              </a:rPr>
              <a:t>Measures </a:t>
            </a:r>
            <a:r>
              <a:rPr lang="en-US" sz="1400" b="1" smtClean="0">
                <a:solidFill>
                  <a:srgbClr val="FF0000"/>
                </a:solidFill>
              </a:rPr>
              <a:t>error</a:t>
            </a:r>
            <a:endParaRPr lang="de-DE" sz="1400" b="1" dirty="0" smtClean="0">
              <a:solidFill>
                <a:srgbClr val="FF0000"/>
              </a:solidFill>
            </a:endParaRPr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4479925" y="3440113"/>
            <a:ext cx="2046288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 smtClean="0">
                <a:solidFill>
                  <a:srgbClr val="FF0000"/>
                </a:solidFill>
              </a:rPr>
              <a:t>Inverse size of margin</a:t>
            </a:r>
          </a:p>
          <a:p>
            <a:pPr algn="l" eaLnBrk="0" hangingPunct="0"/>
            <a:r>
              <a:rPr lang="en-US" sz="1400" b="1" smtClean="0">
                <a:solidFill>
                  <a:srgbClr val="FF0000"/>
                </a:solidFill>
              </a:rPr>
              <a:t>between hyperplanes</a:t>
            </a:r>
            <a:endParaRPr lang="de-DE" sz="1400" b="1" smtClean="0">
              <a:solidFill>
                <a:srgbClr val="FF0000"/>
              </a:solidFill>
            </a:endParaRPr>
          </a:p>
        </p:txBody>
      </p:sp>
      <p:sp>
        <p:nvSpPr>
          <p:cNvPr id="14344" name="Line 10"/>
          <p:cNvSpPr>
            <a:spLocks noChangeShapeType="1"/>
          </p:cNvSpPr>
          <p:nvPr/>
        </p:nvSpPr>
        <p:spPr bwMode="auto">
          <a:xfrm flipV="1">
            <a:off x="5334000" y="2667000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eaLnBrk="0" hangingPunct="0"/>
            <a:endParaRPr lang="en-US" sz="1400" b="1" smtClean="0">
              <a:solidFill>
                <a:srgbClr val="000000"/>
              </a:solidFill>
            </a:endParaRPr>
          </a:p>
        </p:txBody>
      </p:sp>
      <p:sp>
        <p:nvSpPr>
          <p:cNvPr id="14345" name="Line 11"/>
          <p:cNvSpPr>
            <a:spLocks noChangeShapeType="1"/>
          </p:cNvSpPr>
          <p:nvPr/>
        </p:nvSpPr>
        <p:spPr bwMode="auto">
          <a:xfrm flipV="1">
            <a:off x="7620000" y="2971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eaLnBrk="0" hangingPunct="0"/>
            <a:endParaRPr lang="en-US" sz="1400" b="1" smtClean="0">
              <a:solidFill>
                <a:srgbClr val="000000"/>
              </a:solidFill>
            </a:endParaRPr>
          </a:p>
        </p:txBody>
      </p:sp>
      <p:sp>
        <p:nvSpPr>
          <p:cNvPr id="14346" name="Text Box 13"/>
          <p:cNvSpPr txBox="1">
            <a:spLocks noChangeArrowheads="1"/>
          </p:cNvSpPr>
          <p:nvPr/>
        </p:nvSpPr>
        <p:spPr bwMode="auto">
          <a:xfrm>
            <a:off x="6553200" y="1600200"/>
            <a:ext cx="10541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 smtClean="0">
                <a:solidFill>
                  <a:srgbClr val="FF0000"/>
                </a:solidFill>
              </a:rPr>
              <a:t>Parameter</a:t>
            </a:r>
            <a:endParaRPr lang="de-DE" sz="1400" b="1" smtClean="0">
              <a:solidFill>
                <a:srgbClr val="FF0000"/>
              </a:solidFill>
            </a:endParaRPr>
          </a:p>
        </p:txBody>
      </p:sp>
      <p:sp>
        <p:nvSpPr>
          <p:cNvPr id="14347" name="Line 14"/>
          <p:cNvSpPr>
            <a:spLocks noChangeShapeType="1"/>
          </p:cNvSpPr>
          <p:nvPr/>
        </p:nvSpPr>
        <p:spPr bwMode="auto">
          <a:xfrm flipH="1">
            <a:off x="6934200" y="18288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eaLnBrk="0" hangingPunct="0"/>
            <a:endParaRPr lang="en-US" sz="1400" b="1" smtClean="0">
              <a:solidFill>
                <a:srgbClr val="000000"/>
              </a:solidFill>
            </a:endParaRPr>
          </a:p>
        </p:txBody>
      </p:sp>
      <p:sp>
        <p:nvSpPr>
          <p:cNvPr id="14348" name="Text Box 15"/>
          <p:cNvSpPr txBox="1">
            <a:spLocks noChangeArrowheads="1"/>
          </p:cNvSpPr>
          <p:nvPr/>
        </p:nvSpPr>
        <p:spPr bwMode="auto">
          <a:xfrm>
            <a:off x="6918325" y="3973513"/>
            <a:ext cx="13668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 smtClean="0">
                <a:solidFill>
                  <a:srgbClr val="FF0000"/>
                </a:solidFill>
              </a:rPr>
              <a:t>Slack variable</a:t>
            </a:r>
            <a:endParaRPr lang="de-DE" sz="1400" b="1" smtClean="0">
              <a:solidFill>
                <a:srgbClr val="FF0000"/>
              </a:solidFill>
            </a:endParaRPr>
          </a:p>
        </p:txBody>
      </p:sp>
      <p:sp>
        <p:nvSpPr>
          <p:cNvPr id="14349" name="Line 16"/>
          <p:cNvSpPr>
            <a:spLocks noChangeShapeType="1"/>
          </p:cNvSpPr>
          <p:nvPr/>
        </p:nvSpPr>
        <p:spPr bwMode="auto">
          <a:xfrm flipV="1">
            <a:off x="6705600" y="4191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eaLnBrk="0" hangingPunct="0"/>
            <a:endParaRPr lang="en-US" sz="1400" b="1" smtClean="0">
              <a:solidFill>
                <a:srgbClr val="000000"/>
              </a:solidFill>
            </a:endParaRPr>
          </a:p>
        </p:txBody>
      </p:sp>
      <p:sp>
        <p:nvSpPr>
          <p:cNvPr id="14350" name="Line 17"/>
          <p:cNvSpPr>
            <a:spLocks noChangeShapeType="1"/>
          </p:cNvSpPr>
          <p:nvPr/>
        </p:nvSpPr>
        <p:spPr bwMode="auto">
          <a:xfrm>
            <a:off x="7010400" y="1828800"/>
            <a:ext cx="914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eaLnBrk="0" hangingPunct="0"/>
            <a:endParaRPr lang="en-US" sz="1400" b="1" smtClean="0">
              <a:solidFill>
                <a:srgbClr val="000000"/>
              </a:solidFill>
            </a:endParaRPr>
          </a:p>
        </p:txBody>
      </p:sp>
      <p:cxnSp>
        <p:nvCxnSpPr>
          <p:cNvPr id="14351" name="Straight Connector 15"/>
          <p:cNvCxnSpPr>
            <a:cxnSpLocks noChangeShapeType="1"/>
          </p:cNvCxnSpPr>
          <p:nvPr/>
        </p:nvCxnSpPr>
        <p:spPr bwMode="auto">
          <a:xfrm rot="16200000" flipH="1">
            <a:off x="6781800" y="4724400"/>
            <a:ext cx="381000" cy="381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4352" name="TextBox 16"/>
          <p:cNvSpPr txBox="1">
            <a:spLocks noChangeArrowheads="1"/>
          </p:cNvSpPr>
          <p:nvPr/>
        </p:nvSpPr>
        <p:spPr bwMode="auto">
          <a:xfrm>
            <a:off x="6684963" y="5181600"/>
            <a:ext cx="24590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b="1" smtClean="0">
                <a:solidFill>
                  <a:srgbClr val="FF0000"/>
                </a:solidFill>
              </a:rPr>
              <a:t>allows constraint violation</a:t>
            </a:r>
          </a:p>
          <a:p>
            <a:pPr algn="l" eaLnBrk="0" hangingPunct="0"/>
            <a:r>
              <a:rPr lang="en-US" sz="1400" b="1" smtClean="0">
                <a:solidFill>
                  <a:srgbClr val="FF0000"/>
                </a:solidFill>
              </a:rPr>
              <a:t>to a certain degree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7256"/>
          </a:xfrm>
        </p:spPr>
        <p:txBody>
          <a:bodyPr/>
          <a:lstStyle/>
          <a:p>
            <a:r>
              <a:rPr lang="en-US" dirty="0" smtClean="0"/>
              <a:t>Answers Review Nov. 22,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Assume you have to do feature selection for a classification task. What are the characteristics of features (attributes) you might remove from the dataset prior to learning the classification algorithm</a:t>
            </a:r>
            <a:r>
              <a:rPr lang="en-US" sz="1600" dirty="0" smtClean="0"/>
              <a:t>? </a:t>
            </a:r>
            <a:r>
              <a:rPr lang="en-US" sz="1600" b="1" dirty="0" smtClean="0">
                <a:solidFill>
                  <a:srgbClr val="0070C0"/>
                </a:solidFill>
              </a:rPr>
              <a:t>Redundant attributes; irrelevant attributes</a:t>
            </a:r>
            <a:endParaRPr lang="en-US" sz="1600" b="1" dirty="0">
              <a:solidFill>
                <a:srgbClr val="0070C0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600" dirty="0"/>
              <a:t>How is region discovery in spatial datasets different from traditional clustering</a:t>
            </a:r>
            <a:r>
              <a:rPr lang="en-US" sz="1600" dirty="0" smtClean="0"/>
              <a:t>? </a:t>
            </a:r>
            <a:r>
              <a:rPr lang="en-US" sz="1600" b="1" dirty="0" smtClean="0">
                <a:solidFill>
                  <a:srgbClr val="0070C0"/>
                </a:solidFill>
              </a:rPr>
              <a:t>Clustering is performed in the subspace of spatial attributes; e.g. clusters are contiguous in the space of the spatial attributes; separation between spatial and non-spatial attributes---non-spatial attributes are on used by objective functions/cluster evaluation measures. </a:t>
            </a:r>
            <a:endParaRPr lang="en-US" sz="1600" b="1" dirty="0">
              <a:solidFill>
                <a:srgbClr val="0070C0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600" dirty="0"/>
              <a:t>What are the unique characteristics of hierarchical clustering</a:t>
            </a:r>
            <a:r>
              <a:rPr lang="en-US" sz="1600" dirty="0" smtClean="0"/>
              <a:t>? </a:t>
            </a:r>
            <a:r>
              <a:rPr lang="en-US" sz="1600" b="1" dirty="0" smtClean="0">
                <a:solidFill>
                  <a:srgbClr val="0070C0"/>
                </a:solidFill>
              </a:rPr>
              <a:t>Computes a </a:t>
            </a:r>
            <a:r>
              <a:rPr lang="en-US" sz="1600" b="1" dirty="0" err="1" smtClean="0">
                <a:solidFill>
                  <a:srgbClr val="0070C0"/>
                </a:solidFill>
              </a:rPr>
              <a:t>dendrogram</a:t>
            </a:r>
            <a:r>
              <a:rPr lang="en-US" sz="1600" b="1" dirty="0" smtClean="0">
                <a:solidFill>
                  <a:srgbClr val="0070C0"/>
                </a:solidFill>
              </a:rPr>
              <a:t> and multiple </a:t>
            </a:r>
            <a:r>
              <a:rPr lang="en-US" sz="1600" b="1" dirty="0" err="1" smtClean="0">
                <a:solidFill>
                  <a:srgbClr val="0070C0"/>
                </a:solidFill>
              </a:rPr>
              <a:t>clusterings</a:t>
            </a:r>
            <a:r>
              <a:rPr lang="en-US" sz="1600" b="1" dirty="0" smtClean="0">
                <a:solidFill>
                  <a:srgbClr val="0070C0"/>
                </a:solidFill>
              </a:rPr>
              <a:t>; a </a:t>
            </a:r>
            <a:r>
              <a:rPr lang="en-US" sz="1600" b="1" dirty="0" err="1" smtClean="0">
                <a:solidFill>
                  <a:srgbClr val="0070C0"/>
                </a:solidFill>
              </a:rPr>
              <a:t>dendrogram</a:t>
            </a:r>
            <a:r>
              <a:rPr lang="en-US" sz="1600" b="1" dirty="0" smtClean="0">
                <a:solidFill>
                  <a:srgbClr val="0070C0"/>
                </a:solidFill>
              </a:rPr>
              <a:t> captures hierarchical relationships between clusters; HC relies on agglomerative/divisive approaches to compute clusters based on an union operator: C=C1</a:t>
            </a:r>
            <a:r>
              <a:rPr lang="en-US" sz="1600" b="1" dirty="0" smtClean="0">
                <a:solidFill>
                  <a:srgbClr val="0070C0"/>
                </a:solidFill>
                <a:sym typeface="Symbol"/>
              </a:rPr>
              <a:t>C2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endParaRPr lang="en-US" sz="1600" b="1" dirty="0">
              <a:solidFill>
                <a:srgbClr val="0070C0"/>
              </a:solidFill>
            </a:endParaRPr>
          </a:p>
          <a:p>
            <a:pPr>
              <a:buAutoNum type="arabicPeriod"/>
            </a:pPr>
            <a:r>
              <a:rPr lang="en-US" sz="1600" dirty="0" smtClean="0"/>
              <a:t>…</a:t>
            </a:r>
            <a:endParaRPr lang="en-US" sz="1600" dirty="0"/>
          </a:p>
          <a:p>
            <a:pPr>
              <a:buAutoNum type="arabicPeriod"/>
            </a:pPr>
            <a:r>
              <a:rPr lang="en-US" sz="1600" dirty="0" smtClean="0"/>
              <a:t>Compare Decision Trees, Support Vector Machines, and K-NN with respect to the number of decision boundary each approach uses!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DT: many, rectangular for numerical attributes  K-NN: many, convex polygons (</a:t>
            </a:r>
            <a:r>
              <a:rPr lang="en-US" sz="1600" b="1" dirty="0" err="1" smtClean="0">
                <a:solidFill>
                  <a:srgbClr val="0070C0"/>
                </a:solidFill>
              </a:rPr>
              <a:t>Voronoi</a:t>
            </a:r>
            <a:r>
              <a:rPr lang="en-US" sz="1600" b="1" dirty="0" smtClean="0">
                <a:solidFill>
                  <a:srgbClr val="0070C0"/>
                </a:solidFill>
              </a:rPr>
              <a:t> cells), SVM: one, a single </a:t>
            </a:r>
            <a:r>
              <a:rPr lang="en-US" sz="1600" b="1" dirty="0" err="1" smtClean="0">
                <a:solidFill>
                  <a:srgbClr val="0070C0"/>
                </a:solidFill>
              </a:rPr>
              <a:t>hyperplane</a:t>
            </a:r>
            <a:endParaRPr lang="en-US" sz="1600" b="1" dirty="0" smtClean="0">
              <a:solidFill>
                <a:srgbClr val="0070C0"/>
              </a:solidFill>
            </a:endParaRPr>
          </a:p>
          <a:p>
            <a:pPr>
              <a:buAutoNum type="arabicPeriod" startAt="7"/>
            </a:pPr>
            <a:r>
              <a:rPr lang="en-US" sz="1600" dirty="0" smtClean="0">
                <a:ea typeface="Times New Roman"/>
              </a:rPr>
              <a:t>Why do some support vector machine approaches map examples from a lower dimensional space to a higher dimensional space? 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  <a:ea typeface="Times New Roman"/>
              </a:rPr>
              <a:t>To make them linearly separable</a:t>
            </a:r>
            <a:r>
              <a:rPr lang="en-US" sz="1600" dirty="0" smtClean="0">
                <a:ea typeface="Times New Roman"/>
              </a:rPr>
              <a:t>. </a:t>
            </a:r>
          </a:p>
          <a:p>
            <a:pPr marL="0" indent="0">
              <a:buNone/>
            </a:pPr>
            <a:endParaRPr lang="en-US" sz="1600" dirty="0" smtClean="0"/>
          </a:p>
          <a:p>
            <a:pPr>
              <a:buAutoNum type="arabicPeriod" startAt="6"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  <a:sym typeface="Symbol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7256"/>
          </a:xfrm>
        </p:spPr>
        <p:txBody>
          <a:bodyPr/>
          <a:lstStyle/>
          <a:p>
            <a:r>
              <a:rPr lang="en-US" smtClean="0"/>
              <a:t>Answers2 </a:t>
            </a:r>
            <a:r>
              <a:rPr lang="en-US" dirty="0" smtClean="0"/>
              <a:t>Review Nov. 22,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6. K-NN </a:t>
            </a:r>
            <a:r>
              <a:rPr lang="en-US" sz="1600" dirty="0"/>
              <a:t>is a lazy approach; what does it mean? What are the disadvantages of K-NN’s lazy approach? Do you see any advantages in using K-NN’s lazy approach.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Lazy: postpones “learning a model”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disadvantages: slow as the model is “obtained” when classifying an object and not beforehand…; (other disadvantage (not asked for here)): there is no explicit model and therefore no way to show it to a domain expert which makes it difficult to establish trust into the learnt model.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Advantage of “being lazy”: </a:t>
            </a:r>
            <a:r>
              <a:rPr lang="en-US" sz="1600" b="1" dirty="0">
                <a:solidFill>
                  <a:srgbClr val="0070C0"/>
                </a:solidFill>
              </a:rPr>
              <a:t>for quickly changing streaming data learning the model might be a waste of </a:t>
            </a:r>
            <a:r>
              <a:rPr lang="en-US" sz="1600" b="1" dirty="0" smtClean="0">
                <a:solidFill>
                  <a:srgbClr val="0070C0"/>
                </a:solidFill>
              </a:rPr>
              <a:t>time as the model changes quickly over time </a:t>
            </a:r>
            <a:r>
              <a:rPr lang="en-US" sz="1600" b="1" dirty="0">
                <a:solidFill>
                  <a:srgbClr val="0070C0"/>
                </a:solidFill>
              </a:rPr>
              <a:t>and a lazy approach might be better…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8. What is the role of slack variables in the Linear/SVM/Non-separable approach (textbook pages 266-270)—what do they measure? What properties of </a:t>
            </a:r>
            <a:r>
              <a:rPr lang="en-US" sz="1600" dirty="0" err="1" smtClean="0"/>
              <a:t>hyperplanes</a:t>
            </a:r>
            <a:r>
              <a:rPr lang="en-US" sz="1600" dirty="0" smtClean="0"/>
              <a:t> are maximized by the objective function f(w) (on page 268) in the approach? 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The slack variables </a:t>
            </a:r>
            <a:r>
              <a:rPr lang="en-US" sz="1600" b="1" dirty="0" smtClean="0">
                <a:solidFill>
                  <a:srgbClr val="FF0000"/>
                </a:solidFill>
                <a:sym typeface="Symbol"/>
              </a:rPr>
              <a:t></a:t>
            </a:r>
            <a:r>
              <a:rPr lang="en-US" sz="1600" b="1" baseline="-25000" dirty="0" err="1" smtClean="0">
                <a:solidFill>
                  <a:srgbClr val="FF0000"/>
                </a:solidFill>
                <a:sym typeface="Symbol"/>
              </a:rPr>
              <a:t>i</a:t>
            </a:r>
            <a:r>
              <a:rPr lang="en-US" sz="16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sym typeface="Symbol"/>
              </a:rPr>
              <a:t>measure the distance of an object </a:t>
            </a:r>
            <a:r>
              <a:rPr lang="en-US" sz="1600" b="1" dirty="0" err="1" smtClean="0">
                <a:solidFill>
                  <a:srgbClr val="0070C0"/>
                </a:solidFill>
                <a:sym typeface="Symbol"/>
              </a:rPr>
              <a:t>i</a:t>
            </a:r>
            <a:r>
              <a:rPr lang="en-US" sz="1600" b="1" dirty="0" smtClean="0">
                <a:solidFill>
                  <a:srgbClr val="0070C0"/>
                </a:solidFill>
                <a:sym typeface="Symbol"/>
              </a:rPr>
              <a:t> to the object’s class </a:t>
            </a:r>
            <a:r>
              <a:rPr lang="en-US" sz="1600" b="1" dirty="0" err="1" smtClean="0">
                <a:solidFill>
                  <a:srgbClr val="0070C0"/>
                </a:solidFill>
                <a:sym typeface="Symbol"/>
              </a:rPr>
              <a:t>hyperplane</a:t>
            </a:r>
            <a:r>
              <a:rPr lang="en-US" sz="1600" b="1" dirty="0" smtClean="0">
                <a:solidFill>
                  <a:srgbClr val="0070C0"/>
                </a:solidFill>
                <a:sym typeface="Symbol"/>
              </a:rPr>
              <a:t> if it is on the wrong side of the object’s class </a:t>
            </a:r>
            <a:r>
              <a:rPr lang="en-US" sz="1600" b="1" dirty="0" err="1" smtClean="0">
                <a:solidFill>
                  <a:srgbClr val="0070C0"/>
                </a:solidFill>
                <a:sym typeface="Symbol"/>
              </a:rPr>
              <a:t>hyperplane</a:t>
            </a:r>
            <a:r>
              <a:rPr lang="en-US" sz="1600" b="1" dirty="0" smtClean="0">
                <a:solidFill>
                  <a:srgbClr val="0070C0"/>
                </a:solidFill>
                <a:sym typeface="Symbol"/>
              </a:rPr>
              <a:t>, and 0 if the example is on the correct side of the </a:t>
            </a:r>
            <a:r>
              <a:rPr lang="en-US" sz="1600" b="1" dirty="0" err="1" smtClean="0">
                <a:solidFill>
                  <a:srgbClr val="0070C0"/>
                </a:solidFill>
                <a:sym typeface="Symbol"/>
              </a:rPr>
              <a:t>hyperplane</a:t>
            </a:r>
            <a:r>
              <a:rPr lang="en-US" sz="1600" b="1" dirty="0">
                <a:solidFill>
                  <a:srgbClr val="0070C0"/>
                </a:solidFill>
                <a:sym typeface="Symbol"/>
              </a:rPr>
              <a:t>. </a:t>
            </a:r>
            <a:r>
              <a:rPr lang="en-US" sz="1600" b="1" dirty="0">
                <a:solidFill>
                  <a:srgbClr val="FF0000"/>
                </a:solidFill>
                <a:sym typeface="Symbol"/>
              </a:rPr>
              <a:t></a:t>
            </a:r>
            <a:r>
              <a:rPr lang="en-US" sz="1600" b="1" baseline="-25000" dirty="0" err="1">
                <a:solidFill>
                  <a:srgbClr val="FF0000"/>
                </a:solidFill>
                <a:sym typeface="Symbol"/>
              </a:rPr>
              <a:t>i</a:t>
            </a:r>
            <a:r>
              <a:rPr lang="en-US" sz="1600" b="1" baseline="-250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1600" b="1" dirty="0">
                <a:solidFill>
                  <a:srgbClr val="0070C0"/>
                </a:solidFill>
                <a:sym typeface="Symbol"/>
              </a:rPr>
              <a:t>measures </a:t>
            </a:r>
            <a:r>
              <a:rPr lang="en-US" sz="1600" b="1" dirty="0" smtClean="0">
                <a:solidFill>
                  <a:srgbClr val="0070C0"/>
                </a:solidFill>
                <a:sym typeface="Symbol"/>
              </a:rPr>
              <a:t>the error associated with the i’s example. Soft Margin SVM  solve a 2-objective optimization problem, trying to minimize the errors associated with the examples (</a:t>
            </a:r>
            <a:r>
              <a:rPr lang="en-US" sz="1600" b="1" dirty="0" smtClean="0">
                <a:solidFill>
                  <a:srgbClr val="FF0000"/>
                </a:solidFill>
                <a:sym typeface="Symbol"/>
              </a:rPr>
              <a:t></a:t>
            </a:r>
            <a:r>
              <a:rPr lang="en-US" sz="1600" b="1" baseline="-25000" dirty="0" err="1" smtClean="0">
                <a:solidFill>
                  <a:srgbClr val="FF0000"/>
                </a:solidFill>
                <a:sym typeface="Symbol"/>
              </a:rPr>
              <a:t>i</a:t>
            </a:r>
            <a:r>
              <a:rPr lang="en-US" sz="1600" b="1" dirty="0" smtClean="0">
                <a:solidFill>
                  <a:srgbClr val="0070C0"/>
                </a:solidFill>
                <a:sym typeface="Symbol"/>
              </a:rPr>
              <a:t>) while keeping the margins as wide as possible (minimizing </a:t>
            </a:r>
            <a:r>
              <a:rPr lang="en-US" sz="1600" b="1" dirty="0" smtClean="0">
                <a:solidFill>
                  <a:srgbClr val="FF0000"/>
                </a:solidFill>
                <a:sym typeface="Symbol"/>
              </a:rPr>
              <a:t>||w|</a:t>
            </a:r>
            <a:r>
              <a:rPr lang="en-US" sz="1600" b="1" dirty="0" smtClean="0">
                <a:solidFill>
                  <a:srgbClr val="0070C0"/>
                </a:solidFill>
                <a:sym typeface="Symbol"/>
              </a:rPr>
              <a:t>|)—the parameter C determines how much emphasis is put on each of the two objectives. </a:t>
            </a:r>
            <a:endParaRPr lang="en-US" sz="1600" b="1" dirty="0" smtClean="0">
              <a:solidFill>
                <a:srgbClr val="0070C0"/>
              </a:solidFill>
            </a:endParaRPr>
          </a:p>
          <a:p>
            <a:pPr>
              <a:buFont typeface="+mj-lt"/>
              <a:buAutoNum type="arabicPeriod" startAt="5"/>
            </a:pPr>
            <a:endParaRPr lang="en-US" sz="800" dirty="0" smtClean="0"/>
          </a:p>
          <a:p>
            <a:pPr>
              <a:buNone/>
            </a:pPr>
            <a:endParaRPr lang="en-US" sz="1400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40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C.BRev.FY97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LC.BRev.FY97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C.BRev.FY9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C.BRev.FY97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C.BRev.FY9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13112</TotalTime>
  <Words>737</Words>
  <Application>Microsoft Office PowerPoint</Application>
  <PresentationFormat>On-screen Show (4:3)</PresentationFormat>
  <Paragraphs>78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Default Design</vt:lpstr>
      <vt:lpstr>LC.BRev.FY97</vt:lpstr>
      <vt:lpstr>Visio</vt:lpstr>
      <vt:lpstr>Equation</vt:lpstr>
      <vt:lpstr>Microsoft Equation 3.0</vt:lpstr>
      <vt:lpstr>Questions and Topics Review Nov. 22, 2011</vt:lpstr>
      <vt:lpstr>Support Vector Machines</vt:lpstr>
      <vt:lpstr>Linear SVM for Non-linearly Separable Problems</vt:lpstr>
      <vt:lpstr>Answers Review Nov. 22, 2011</vt:lpstr>
      <vt:lpstr>Answers2 Review Nov. 22, 2011</vt:lpstr>
    </vt:vector>
  </TitlesOfParts>
  <Company>University of Oxford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Nearest Neighbour</dc:title>
  <dc:creator>David Claus</dc:creator>
  <cp:lastModifiedBy>Christoph Eick</cp:lastModifiedBy>
  <cp:revision>1166</cp:revision>
  <dcterms:created xsi:type="dcterms:W3CDTF">2004-02-17T10:26:15Z</dcterms:created>
  <dcterms:modified xsi:type="dcterms:W3CDTF">2011-11-22T15:03:57Z</dcterms:modified>
</cp:coreProperties>
</file>