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6" r:id="rId2"/>
    <p:sldId id="312" r:id="rId3"/>
    <p:sldId id="308" r:id="rId4"/>
    <p:sldId id="311" r:id="rId5"/>
    <p:sldId id="310" r:id="rId6"/>
    <p:sldId id="307" r:id="rId7"/>
    <p:sldId id="309" r:id="rId8"/>
  </p:sldIdLst>
  <p:sldSz cx="9144000" cy="6858000" type="screen4x3"/>
  <p:notesSz cx="6997700" cy="9271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B8F828"/>
    <a:srgbClr val="FF0000"/>
    <a:srgbClr val="009900"/>
    <a:srgbClr val="C0C0C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42" autoAdjust="0"/>
    <p:restoredTop sz="94643" autoAdjust="0"/>
  </p:normalViewPr>
  <p:slideViewPr>
    <p:cSldViewPr>
      <p:cViewPr>
        <p:scale>
          <a:sx n="81" d="100"/>
          <a:sy n="81" d="100"/>
        </p:scale>
        <p:origin x="-16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323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6" tIns="46473" rIns="92946" bIns="46473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746" y="0"/>
            <a:ext cx="30323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6" tIns="46473" rIns="92946" bIns="4647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13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770" y="4403727"/>
            <a:ext cx="559816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6" tIns="46473" rIns="92946" bIns="464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05841"/>
            <a:ext cx="30323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6" tIns="46473" rIns="92946" bIns="46473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746" y="8805841"/>
            <a:ext cx="30323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6" tIns="46473" rIns="92946" bIns="4647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4BF631-2C4A-48C1-A746-FAA89BEDE2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075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4C477F-8B1D-4020-BF33-0E132F2AA0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0C19AF-6513-4E2F-9F22-4E53C9E39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76250"/>
            <a:ext cx="2057400" cy="56499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76250"/>
            <a:ext cx="6019800" cy="56499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D69FA68-D5A3-48CD-8E5F-FA6B9ADED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A0140B6-4E0A-4C42-98F3-6165741153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60F8877-46D1-40AB-8C6C-8A62968538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D2CF10E-1E6F-4AB6-A69A-B4A68C5CB0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D3581A3-5509-4285-BA21-6D79E78920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F7B5D4-89C4-45F2-8C42-799A870B37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95182E9-9DEA-4D8A-8D77-1145D7A1BA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0C673C-BB32-42D0-B2D7-FC3E4CA75E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F1789D-AC0C-4307-8D73-562A9CD141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FC95C5-DE8E-49A2-891A-1723F9F2C9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070082B-AE6A-4AA1-8D8B-2556AAFA0E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C15FFD-04C5-4710-AE3F-42F18783F5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76250"/>
            <a:ext cx="82296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3FCAE1-01A1-4F77-B9F9-DD0CEB93AAE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361950" y="1125538"/>
            <a:ext cx="8424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858052" y="6627168"/>
            <a:ext cx="1285948" cy="2308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900" b="1" dirty="0" err="1" smtClean="0">
                <a:solidFill>
                  <a:srgbClr val="A50021"/>
                </a:solidFill>
              </a:rPr>
              <a:t>Christoph</a:t>
            </a:r>
            <a:r>
              <a:rPr lang="en-US" sz="900" b="1" dirty="0" smtClean="0">
                <a:solidFill>
                  <a:srgbClr val="A50021"/>
                </a:solidFill>
              </a:rPr>
              <a:t>  F</a:t>
            </a:r>
            <a:r>
              <a:rPr lang="en-US" sz="900" b="1" dirty="0">
                <a:solidFill>
                  <a:srgbClr val="A50021"/>
                </a:solidFill>
              </a:rPr>
              <a:t>. </a:t>
            </a:r>
            <a:r>
              <a:rPr lang="en-US" sz="900" b="1" dirty="0" err="1" smtClean="0">
                <a:solidFill>
                  <a:srgbClr val="A50021"/>
                </a:solidFill>
              </a:rPr>
              <a:t>Eick</a:t>
            </a:r>
            <a:endParaRPr lang="en-US" sz="900" b="1" dirty="0">
              <a:solidFill>
                <a:srgbClr val="A5002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857256"/>
          </a:xfrm>
        </p:spPr>
        <p:txBody>
          <a:bodyPr/>
          <a:lstStyle/>
          <a:p>
            <a:r>
              <a:rPr lang="en-US" dirty="0" smtClean="0"/>
              <a:t>Questions and Topics Review Dec. 6,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Calibri" pitchFamily="34" charset="0"/>
                <a:sym typeface="Symbol"/>
              </a:rPr>
              <a:t>1.    Compare </a:t>
            </a:r>
            <a:r>
              <a:rPr lang="en-US" sz="1600" dirty="0">
                <a:latin typeface="Calibri" pitchFamily="34" charset="0"/>
                <a:sym typeface="Symbol"/>
              </a:rPr>
              <a:t>AGNES /Hierarchical clustering with K-means; what are the main </a:t>
            </a:r>
            <a:r>
              <a:rPr lang="en-US" sz="1600" dirty="0" smtClean="0">
                <a:latin typeface="Calibri" pitchFamily="34" charset="0"/>
                <a:sym typeface="Symbol"/>
              </a:rPr>
              <a:t>differences?</a:t>
            </a:r>
            <a:endParaRPr lang="en-US" sz="1600" dirty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1600" dirty="0" smtClean="0"/>
              <a:t>2    Compute the Silhouette of the following clustering that consists of 2 clusters: {(0,0), (0,1), (2,2)}</a:t>
            </a:r>
          </a:p>
          <a:p>
            <a:pPr>
              <a:buNone/>
            </a:pPr>
            <a:r>
              <a:rPr lang="en-US" sz="1600" dirty="0" smtClean="0"/>
              <a:t>       {(3,2), (3,3)}. Assume Manhattan Distance is used. </a:t>
            </a:r>
          </a:p>
          <a:p>
            <a:pPr>
              <a:spcBef>
                <a:spcPct val="0"/>
              </a:spcBef>
            </a:pPr>
            <a:r>
              <a:rPr lang="en-US" sz="1400" dirty="0" smtClean="0"/>
              <a:t>Silhouette: For an individual point, </a:t>
            </a:r>
            <a:r>
              <a:rPr lang="en-US" sz="1400" i="1" dirty="0" err="1" smtClean="0"/>
              <a:t>i</a:t>
            </a:r>
            <a:endParaRPr lang="en-US" sz="1400" i="1" dirty="0" smtClean="0"/>
          </a:p>
          <a:p>
            <a:pPr lvl="1"/>
            <a:r>
              <a:rPr lang="en-US" sz="1400" dirty="0" smtClean="0"/>
              <a:t>Calculate </a:t>
            </a:r>
            <a:r>
              <a:rPr lang="en-US" sz="1400" b="1" i="1" dirty="0" smtClean="0"/>
              <a:t>a</a:t>
            </a:r>
            <a:r>
              <a:rPr lang="en-US" sz="1400" dirty="0" smtClean="0"/>
              <a:t> = average distance of </a:t>
            </a:r>
            <a:r>
              <a:rPr lang="en-US" sz="1400" i="1" dirty="0" err="1" smtClean="0"/>
              <a:t>i</a:t>
            </a:r>
            <a:r>
              <a:rPr lang="en-US" sz="1400" dirty="0" smtClean="0"/>
              <a:t> to the points in its cluster</a:t>
            </a:r>
          </a:p>
          <a:p>
            <a:pPr lvl="1"/>
            <a:r>
              <a:rPr lang="en-US" sz="1400" dirty="0" smtClean="0"/>
              <a:t>Calculate </a:t>
            </a:r>
            <a:r>
              <a:rPr lang="en-US" sz="1400" b="1" i="1" dirty="0" smtClean="0"/>
              <a:t>b</a:t>
            </a:r>
            <a:r>
              <a:rPr lang="en-US" sz="1400" dirty="0" smtClean="0"/>
              <a:t> = min (average distance of </a:t>
            </a:r>
            <a:r>
              <a:rPr lang="en-US" sz="1400" i="1" dirty="0" err="1" smtClean="0"/>
              <a:t>i</a:t>
            </a:r>
            <a:r>
              <a:rPr lang="en-US" sz="1400" i="1" dirty="0" smtClean="0"/>
              <a:t> </a:t>
            </a:r>
            <a:r>
              <a:rPr lang="en-US" sz="1400" dirty="0" smtClean="0"/>
              <a:t> to points in another cluster)</a:t>
            </a:r>
          </a:p>
          <a:p>
            <a:pPr lvl="1"/>
            <a:r>
              <a:rPr lang="en-US" sz="1400" dirty="0" smtClean="0"/>
              <a:t>The silhouette coefficient for a point is then given by:</a:t>
            </a:r>
            <a:br>
              <a:rPr lang="en-US" sz="1400" dirty="0" smtClean="0"/>
            </a:br>
            <a:r>
              <a:rPr lang="en-US" sz="1400" dirty="0" smtClean="0"/>
              <a:t>s = (b-a)/max(</a:t>
            </a:r>
            <a:r>
              <a:rPr lang="en-US" sz="1400" dirty="0" err="1" smtClean="0"/>
              <a:t>a,b</a:t>
            </a:r>
            <a:r>
              <a:rPr lang="en-US" sz="1400" dirty="0" smtClean="0"/>
              <a:t>) </a:t>
            </a:r>
          </a:p>
          <a:p>
            <a:pPr lvl="0">
              <a:buFont typeface="+mj-lt"/>
              <a:buAutoNum type="arabicPeriod" startAt="3"/>
            </a:pPr>
            <a:r>
              <a:rPr lang="en-US" sz="1600" dirty="0">
                <a:solidFill>
                  <a:srgbClr val="000000"/>
                </a:solidFill>
              </a:rPr>
              <a:t>APRIORI has been generalized for mining sequential patterns. How is the APRIORI property defined and used in the context of sequence mining? </a:t>
            </a:r>
          </a:p>
          <a:p>
            <a:pPr lvl="0">
              <a:buFont typeface="+mj-lt"/>
              <a:buAutoNum type="arabicPeriod" startAt="3"/>
            </a:pPr>
            <a:r>
              <a:rPr lang="en-US" sz="1600" dirty="0" smtClean="0">
                <a:solidFill>
                  <a:srgbClr val="000000"/>
                </a:solidFill>
              </a:rPr>
              <a:t>Assume </a:t>
            </a:r>
            <a:r>
              <a:rPr lang="en-US" sz="1600" dirty="0">
                <a:solidFill>
                  <a:srgbClr val="000000"/>
                </a:solidFill>
              </a:rPr>
              <a:t>the </a:t>
            </a:r>
            <a:r>
              <a:rPr lang="en-US" sz="1600" dirty="0" err="1">
                <a:solidFill>
                  <a:srgbClr val="000000"/>
                </a:solidFill>
              </a:rPr>
              <a:t>Apriori</a:t>
            </a:r>
            <a:r>
              <a:rPr lang="en-US" sz="1600" dirty="0">
                <a:solidFill>
                  <a:srgbClr val="000000"/>
                </a:solidFill>
              </a:rPr>
              <a:t>-style sequence mining algorithm described at pages 429-435 is used and the algorithm generated 3-sequences listed </a:t>
            </a:r>
            <a:r>
              <a:rPr lang="en-US" sz="1600" dirty="0" smtClean="0">
                <a:solidFill>
                  <a:srgbClr val="000000"/>
                </a:solidFill>
              </a:rPr>
              <a:t>below (see 2007 Final Exam!):</a:t>
            </a:r>
            <a:endParaRPr lang="en-US" sz="1600" dirty="0">
              <a:solidFill>
                <a:srgbClr val="000000"/>
              </a:solidFill>
            </a:endParaRPr>
          </a:p>
          <a:p>
            <a:pPr lvl="0">
              <a:buNone/>
            </a:pPr>
            <a:r>
              <a:rPr lang="en-US" sz="1600" dirty="0">
                <a:solidFill>
                  <a:srgbClr val="000000"/>
                </a:solidFill>
              </a:rPr>
              <a:t> </a:t>
            </a:r>
            <a:r>
              <a:rPr lang="en-US" sz="1400" dirty="0">
                <a:solidFill>
                  <a:srgbClr val="000000"/>
                </a:solidFill>
              </a:rPr>
              <a:t>Frequent 3-sequences    Candidate Generation    Candidates that survived pruning 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&lt;(1) (2) (3)&gt;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&lt;(1 2 3)&gt;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&lt;(1) (2) (4)&gt;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&lt;(1) (3) (4)&gt;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&lt;(1 2) (3)&gt;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&lt;(2 3) (4)&gt;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&lt;(2) (3) (4)&gt;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&lt;(3) (4 5)&gt;</a:t>
            </a:r>
          </a:p>
          <a:p>
            <a:pPr>
              <a:buFont typeface="+mj-lt"/>
              <a:buAutoNum type="arabicPeriod" startAt="3"/>
            </a:pPr>
            <a:endParaRPr lang="en-US" sz="1400" dirty="0" smtClean="0"/>
          </a:p>
          <a:p>
            <a:pPr>
              <a:buNone/>
            </a:pPr>
            <a:endParaRPr lang="en-US" sz="1400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857256"/>
          </a:xfrm>
        </p:spPr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Calibri" pitchFamily="34" charset="0"/>
                <a:sym typeface="Symbol"/>
              </a:rPr>
              <a:t>1.    </a:t>
            </a:r>
          </a:p>
          <a:p>
            <a:pPr lvl="1">
              <a:buFont typeface="+mj-lt"/>
              <a:buAutoNum type="alphaLcPeriod"/>
            </a:pPr>
            <a:r>
              <a:rPr lang="en-US" sz="1600" dirty="0" smtClean="0">
                <a:latin typeface="Calibri" pitchFamily="34" charset="0"/>
                <a:sym typeface="Symbol"/>
              </a:rPr>
              <a:t>AGNES creates set of clustering/a </a:t>
            </a:r>
            <a:r>
              <a:rPr lang="en-US" sz="1600" dirty="0" err="1" smtClean="0">
                <a:latin typeface="Calibri" pitchFamily="34" charset="0"/>
                <a:sym typeface="Symbol"/>
              </a:rPr>
              <a:t>dendrogram</a:t>
            </a:r>
            <a:r>
              <a:rPr lang="en-US" sz="1600" dirty="0" smtClean="0">
                <a:latin typeface="Calibri" pitchFamily="34" charset="0"/>
                <a:sym typeface="Symbol"/>
              </a:rPr>
              <a:t>; K-Means creates a single clustering</a:t>
            </a:r>
          </a:p>
          <a:p>
            <a:pPr lvl="1">
              <a:buFont typeface="+mj-lt"/>
              <a:buAutoNum type="alphaLcPeriod"/>
            </a:pPr>
            <a:r>
              <a:rPr lang="en-US" sz="1600" dirty="0" smtClean="0">
                <a:latin typeface="Calibri" pitchFamily="34" charset="0"/>
                <a:sym typeface="Symbol"/>
              </a:rPr>
              <a:t>K-means forms cluster by using an iteration procedure which minimizes an objective functions, AGNES forms the </a:t>
            </a:r>
            <a:r>
              <a:rPr lang="en-US" sz="1600" dirty="0" err="1" smtClean="0">
                <a:latin typeface="Calibri" pitchFamily="34" charset="0"/>
                <a:sym typeface="Symbol"/>
              </a:rPr>
              <a:t>dendrogram</a:t>
            </a:r>
            <a:r>
              <a:rPr lang="en-US" sz="1600" dirty="0" smtClean="0">
                <a:latin typeface="Calibri" pitchFamily="34" charset="0"/>
                <a:sym typeface="Symbol"/>
              </a:rPr>
              <a:t> by merging the closest 2 clusters until a single cluster is obtained</a:t>
            </a:r>
          </a:p>
          <a:p>
            <a:pPr lvl="1">
              <a:buFont typeface="+mj-lt"/>
              <a:buAutoNum type="alphaLcPeriod"/>
            </a:pPr>
            <a:r>
              <a:rPr lang="en-US" sz="1600" dirty="0" smtClean="0">
                <a:latin typeface="Calibri" pitchFamily="34" charset="0"/>
                <a:sym typeface="Symbol"/>
              </a:rPr>
              <a:t>…</a:t>
            </a:r>
          </a:p>
          <a:p>
            <a:pPr marL="457200" lvl="1" indent="0">
              <a:buNone/>
            </a:pPr>
            <a:endParaRPr lang="en-US" sz="1600" dirty="0" smtClean="0">
              <a:latin typeface="Calibri" pitchFamily="34" charset="0"/>
              <a:sym typeface="Symbol"/>
            </a:endParaRPr>
          </a:p>
          <a:p>
            <a:pPr marL="57150" indent="0">
              <a:buNone/>
            </a:pPr>
            <a:r>
              <a:rPr lang="en-US" dirty="0" smtClean="0">
                <a:latin typeface="Calibri" pitchFamily="34" charset="0"/>
                <a:sym typeface="Symbol"/>
              </a:rPr>
              <a:t>3. If a k-sequence s is frequent than all its (k-1) subsequences are frequent</a:t>
            </a:r>
          </a:p>
          <a:p>
            <a:pPr marL="57150" indent="0">
              <a:buNone/>
            </a:pPr>
            <a:r>
              <a:rPr lang="en-US" dirty="0" smtClean="0">
                <a:latin typeface="Calibri" pitchFamily="34" charset="0"/>
                <a:sym typeface="Symbol"/>
              </a:rPr>
              <a:t>How used by the algorithm?</a:t>
            </a:r>
          </a:p>
          <a:p>
            <a:pPr marL="800100" lvl="1">
              <a:buFont typeface="+mj-lt"/>
              <a:buAutoNum type="alphaLcPeriod"/>
            </a:pPr>
            <a:r>
              <a:rPr lang="en-US" dirty="0" smtClean="0">
                <a:latin typeface="Calibri" pitchFamily="34" charset="0"/>
                <a:sym typeface="Symbol"/>
              </a:rPr>
              <a:t>Frequent k-sequences are computed by combining frequent (k-1)-sequences</a:t>
            </a:r>
          </a:p>
          <a:p>
            <a:pPr marL="800100" lvl="1">
              <a:buFont typeface="+mj-lt"/>
              <a:buAutoNum type="alphaLcPeriod"/>
            </a:pPr>
            <a:r>
              <a:rPr lang="en-US" dirty="0" smtClean="0">
                <a:latin typeface="Calibri" pitchFamily="34" charset="0"/>
                <a:sym typeface="Symbol"/>
              </a:rPr>
              <a:t>For subset pruning: if a k-sequence s has a (k-1)-subsequence which not frequent, then s is not frequent.</a:t>
            </a:r>
            <a:endParaRPr lang="en-US" dirty="0" smtClean="0"/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 marL="0" indent="0">
              <a:buNone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mbria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699935"/>
            <a:ext cx="3459163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657769"/>
              </p:ext>
            </p:extLst>
          </p:nvPr>
        </p:nvGraphicFramePr>
        <p:xfrm>
          <a:off x="611560" y="4542834"/>
          <a:ext cx="2387348" cy="247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Visio" r:id="rId4" imgW="7432040" imgH="7017225" progId="Visio.Drawing.6">
                  <p:embed/>
                </p:oleObj>
              </mc:Choice>
              <mc:Fallback>
                <p:oleObj name="Visio" r:id="rId4" imgW="7432040" imgH="7017225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542834"/>
                        <a:ext cx="2387348" cy="247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17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857256"/>
          </a:xfrm>
        </p:spPr>
        <p:txBody>
          <a:bodyPr/>
          <a:lstStyle/>
          <a:p>
            <a:r>
              <a:rPr lang="en-US" dirty="0"/>
              <a:t>Questions and Topics Review Dec. </a:t>
            </a:r>
            <a:r>
              <a:rPr lang="en-US" dirty="0" smtClean="0"/>
              <a:t>6, 2012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5. The </a:t>
            </a:r>
            <a:r>
              <a:rPr lang="en-US" sz="1600" dirty="0"/>
              <a:t>Top 10 Data Mining Algorithms article says about k-means “</a:t>
            </a:r>
            <a:r>
              <a:rPr lang="en-US" sz="1600" i="1" dirty="0"/>
              <a:t>The greedy-descent nature of k-means on a non-convex cost also implies that the convergence is only to a local optimum, and indeed the algorithm is typically quite sensitive to the initial centroid locations…</a:t>
            </a:r>
            <a:r>
              <a:rPr lang="en-US" sz="1600" dirty="0"/>
              <a:t>The local minima problem can be countered </a:t>
            </a:r>
            <a:r>
              <a:rPr lang="en-US" sz="1600" b="1" dirty="0"/>
              <a:t>to some extent by running the algorithm multiple times with different initial centroids.</a:t>
            </a:r>
            <a:r>
              <a:rPr lang="en-US" sz="1600" dirty="0"/>
              <a:t>” Explain why the suggestion in boldface is a potential solution to the local maximum problem. Propose a modification of the k-means algorithm that uses the suggestion</a:t>
            </a:r>
            <a:r>
              <a:rPr lang="en-US" sz="1600" dirty="0" smtClean="0"/>
              <a:t>!</a:t>
            </a:r>
          </a:p>
          <a:p>
            <a:pPr marL="0" indent="0">
              <a:buNone/>
            </a:pPr>
            <a:r>
              <a:rPr lang="en-US" sz="1600" dirty="0" smtClean="0"/>
              <a:t>6. </a:t>
            </a:r>
            <a:r>
              <a:rPr lang="en-US" sz="1600" dirty="0"/>
              <a:t>What is the role of slack variables in the Linear/SVM/Non-separable approach (textbook pages 266-270)—what do they measure? What properties of </a:t>
            </a:r>
            <a:r>
              <a:rPr lang="en-US" sz="1600" dirty="0" err="1"/>
              <a:t>hyperplanes</a:t>
            </a:r>
            <a:r>
              <a:rPr lang="en-US" sz="1600" dirty="0"/>
              <a:t> are maximized by the objective function f(w) (on page 268) in the approach? </a:t>
            </a:r>
          </a:p>
          <a:p>
            <a:pPr marL="0" indent="0">
              <a:buNone/>
            </a:pPr>
            <a:r>
              <a:rPr lang="en-US" sz="1400" dirty="0" smtClean="0"/>
              <a:t>7</a:t>
            </a:r>
            <a:r>
              <a:rPr lang="en-US" sz="1600" dirty="0" smtClean="0"/>
              <a:t>. Give the equation system that PAGERANK would use for the webpage structure given on the </a:t>
            </a:r>
            <a:r>
              <a:rPr lang="en-US" sz="1600" dirty="0" smtClean="0"/>
              <a:t>below. </a:t>
            </a:r>
            <a:r>
              <a:rPr lang="en-US" sz="1600" dirty="0" smtClean="0"/>
              <a:t>give a sketch of an approach that determines the page rank of the 4 pages from the equation </a:t>
            </a:r>
            <a:r>
              <a:rPr lang="en-US" sz="1600" dirty="0" smtClean="0"/>
              <a:t>system!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>
                <a:sym typeface="Symbol"/>
              </a:rPr>
              <a:t>8. What is a data warehouse; how is it different from a traditional database?</a:t>
            </a:r>
          </a:p>
          <a:p>
            <a:pPr marL="0" indent="0">
              <a:buNone/>
            </a:pPr>
            <a:r>
              <a:rPr lang="en-US" sz="1600" dirty="0" smtClean="0">
                <a:sym typeface="Symbol"/>
              </a:rPr>
              <a:t>9. Example Essay-style Question: </a:t>
            </a:r>
            <a:r>
              <a:rPr lang="en-US" sz="1600" i="1" dirty="0"/>
              <a:t>Assume you own an online book store which sells books over the internet. How can your business benefit from data mining? Limit your answer to 7-10 sentences! </a:t>
            </a:r>
            <a:endParaRPr lang="en-US" sz="1600" b="1" i="1" dirty="0"/>
          </a:p>
          <a:p>
            <a:pPr marL="0" indent="0">
              <a:buNone/>
            </a:pPr>
            <a:endParaRPr lang="en-US" sz="1600" i="1" dirty="0" smtClean="0">
              <a:sym typeface="Symbol"/>
            </a:endParaRPr>
          </a:p>
          <a:p>
            <a:pPr marL="0" indent="0">
              <a:buNone/>
            </a:pPr>
            <a:endParaRPr lang="en-US" sz="1600" dirty="0" smtClean="0">
              <a:sym typeface="Symbol"/>
            </a:endParaRPr>
          </a:p>
          <a:p>
            <a:pPr marL="0" indent="0">
              <a:buNone/>
            </a:pPr>
            <a:endParaRPr lang="en-US" dirty="0" smtClean="0">
              <a:latin typeface="Calibri" pitchFamily="34" charset="0"/>
            </a:endParaRPr>
          </a:p>
          <a:p>
            <a:pPr marL="0" indent="0">
              <a:buNone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mbria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599590"/>
              </p:ext>
            </p:extLst>
          </p:nvPr>
        </p:nvGraphicFramePr>
        <p:xfrm>
          <a:off x="2771800" y="5815012"/>
          <a:ext cx="358775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574800" imgH="457200" progId="Equation.3">
                  <p:embed/>
                </p:oleObj>
              </mc:Choice>
              <mc:Fallback>
                <p:oleObj name="Equation" r:id="rId3" imgW="15748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815012"/>
                        <a:ext cx="3587750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20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Network Structure 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2057019" y="1988840"/>
            <a:ext cx="1008112" cy="51935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4284149" y="1988840"/>
            <a:ext cx="1008112" cy="51935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216042" y="3139335"/>
            <a:ext cx="1008112" cy="51935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P3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302859" y="4293096"/>
            <a:ext cx="1008112" cy="51935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P4</a:t>
            </a:r>
          </a:p>
        </p:txBody>
      </p:sp>
      <p:cxnSp>
        <p:nvCxnSpPr>
          <p:cNvPr id="9" name="Straight Arrow Connector 8"/>
          <p:cNvCxnSpPr>
            <a:stCxn id="7" idx="0"/>
            <a:endCxn id="6" idx="4"/>
          </p:cNvCxnSpPr>
          <p:nvPr/>
        </p:nvCxnSpPr>
        <p:spPr bwMode="auto">
          <a:xfrm flipH="1" flipV="1">
            <a:off x="3720098" y="3658686"/>
            <a:ext cx="86817" cy="6344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3832067" y="2508191"/>
            <a:ext cx="739933" cy="6327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endCxn id="5" idx="2"/>
          </p:cNvCxnSpPr>
          <p:nvPr/>
        </p:nvCxnSpPr>
        <p:spPr bwMode="auto">
          <a:xfrm>
            <a:off x="3077707" y="2248516"/>
            <a:ext cx="120644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6" idx="1"/>
          </p:cNvCxnSpPr>
          <p:nvPr/>
        </p:nvCxnSpPr>
        <p:spPr bwMode="auto">
          <a:xfrm flipH="1" flipV="1">
            <a:off x="2566119" y="2506559"/>
            <a:ext cx="797558" cy="7088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7" idx="0"/>
            <a:endCxn id="5" idx="4"/>
          </p:cNvCxnSpPr>
          <p:nvPr/>
        </p:nvCxnSpPr>
        <p:spPr bwMode="auto">
          <a:xfrm flipV="1">
            <a:off x="3806915" y="2508191"/>
            <a:ext cx="981290" cy="178490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194840" y="5341276"/>
            <a:ext cx="8754320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PR(A) = (1-d) + d (PR(T1)/C(T1) + ... + PR(</a:t>
            </a:r>
            <a:r>
              <a:rPr lang="en-US" sz="2800" dirty="0" err="1"/>
              <a:t>Tn</a:t>
            </a:r>
            <a:r>
              <a:rPr lang="en-US" sz="2800" dirty="0"/>
              <a:t>)/C(</a:t>
            </a:r>
            <a:r>
              <a:rPr lang="en-US" sz="2800" dirty="0" err="1"/>
              <a:t>Tn</a:t>
            </a:r>
            <a:r>
              <a:rPr lang="en-US" sz="2800" dirty="0" smtClean="0"/>
              <a:t>))</a:t>
            </a:r>
          </a:p>
          <a:p>
            <a:pPr algn="l"/>
            <a:r>
              <a:rPr lang="en-US" sz="2400" smtClean="0"/>
              <a:t>PR(P4)= (1-d) + d*PR(P3)/3</a:t>
            </a:r>
            <a:endParaRPr lang="en-US" sz="2400" dirty="0" smtClean="0"/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  <p:cxnSp>
        <p:nvCxnSpPr>
          <p:cNvPr id="18" name="Straight Arrow Connector 17"/>
          <p:cNvCxnSpPr>
            <a:stCxn id="7" idx="0"/>
          </p:cNvCxnSpPr>
          <p:nvPr/>
        </p:nvCxnSpPr>
        <p:spPr bwMode="auto">
          <a:xfrm flipH="1" flipV="1">
            <a:off x="2427784" y="2508192"/>
            <a:ext cx="1379131" cy="17849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4712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857256"/>
          </a:xfrm>
        </p:spPr>
        <p:txBody>
          <a:bodyPr/>
          <a:lstStyle/>
          <a:p>
            <a:r>
              <a:rPr lang="en-US" dirty="0" smtClean="0"/>
              <a:t>Questions and Topics Review Dec. 1,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1600" dirty="0" smtClean="0"/>
              <a:t>Give an example of a problem that might benefit from feature creation </a:t>
            </a:r>
          </a:p>
          <a:p>
            <a:pPr>
              <a:buFont typeface="+mj-lt"/>
              <a:buAutoNum type="arabicPeriod"/>
            </a:pPr>
            <a:r>
              <a:rPr lang="en-US" sz="1600" dirty="0" smtClean="0"/>
              <a:t>Compute the Silhouette of the following clustering that consists of 2 clusters: {(0,0), (0,1), (2,2)}</a:t>
            </a:r>
          </a:p>
          <a:p>
            <a:pPr>
              <a:buNone/>
            </a:pPr>
            <a:r>
              <a:rPr lang="en-US" sz="1600" dirty="0" smtClean="0"/>
              <a:t>       {(3,2), (3,3)}. </a:t>
            </a:r>
          </a:p>
          <a:p>
            <a:pPr>
              <a:spcBef>
                <a:spcPct val="0"/>
              </a:spcBef>
            </a:pPr>
            <a:r>
              <a:rPr lang="en-US" sz="1400" dirty="0" smtClean="0"/>
              <a:t>Silhouette: For an individual point, </a:t>
            </a:r>
            <a:r>
              <a:rPr lang="en-US" sz="1400" i="1" dirty="0" err="1" smtClean="0"/>
              <a:t>i</a:t>
            </a:r>
            <a:endParaRPr lang="en-US" sz="1400" i="1" dirty="0" smtClean="0"/>
          </a:p>
          <a:p>
            <a:pPr lvl="1"/>
            <a:r>
              <a:rPr lang="en-US" sz="1400" dirty="0" smtClean="0"/>
              <a:t>Calculate </a:t>
            </a:r>
            <a:r>
              <a:rPr lang="en-US" sz="1400" b="1" i="1" dirty="0" smtClean="0"/>
              <a:t>a</a:t>
            </a:r>
            <a:r>
              <a:rPr lang="en-US" sz="1400" dirty="0" smtClean="0"/>
              <a:t> = average distance of </a:t>
            </a:r>
            <a:r>
              <a:rPr lang="en-US" sz="1400" i="1" dirty="0" err="1" smtClean="0"/>
              <a:t>i</a:t>
            </a:r>
            <a:r>
              <a:rPr lang="en-US" sz="1400" dirty="0" smtClean="0"/>
              <a:t> to the points in its cluster</a:t>
            </a:r>
          </a:p>
          <a:p>
            <a:pPr lvl="1"/>
            <a:r>
              <a:rPr lang="en-US" sz="1400" dirty="0" smtClean="0"/>
              <a:t>Calculate </a:t>
            </a:r>
            <a:r>
              <a:rPr lang="en-US" sz="1400" b="1" i="1" dirty="0" smtClean="0"/>
              <a:t>b</a:t>
            </a:r>
            <a:r>
              <a:rPr lang="en-US" sz="1400" dirty="0" smtClean="0"/>
              <a:t> = min (average distance of </a:t>
            </a:r>
            <a:r>
              <a:rPr lang="en-US" sz="1400" i="1" dirty="0" err="1" smtClean="0"/>
              <a:t>i</a:t>
            </a:r>
            <a:r>
              <a:rPr lang="en-US" sz="1400" i="1" dirty="0" smtClean="0"/>
              <a:t> </a:t>
            </a:r>
            <a:r>
              <a:rPr lang="en-US" sz="1400" dirty="0" smtClean="0"/>
              <a:t> to points in another cluster)</a:t>
            </a:r>
          </a:p>
          <a:p>
            <a:pPr lvl="1"/>
            <a:r>
              <a:rPr lang="en-US" sz="1400" dirty="0" smtClean="0"/>
              <a:t>The silhouette coefficient for a point is then given by:</a:t>
            </a:r>
            <a:br>
              <a:rPr lang="en-US" sz="1400" dirty="0" smtClean="0"/>
            </a:br>
            <a:r>
              <a:rPr lang="en-US" sz="1400" dirty="0" smtClean="0"/>
              <a:t>s = (b-a)/max(</a:t>
            </a:r>
            <a:r>
              <a:rPr lang="en-US" sz="1400" dirty="0" err="1" smtClean="0"/>
              <a:t>a,b</a:t>
            </a:r>
            <a:r>
              <a:rPr lang="en-US" sz="1400" dirty="0" smtClean="0"/>
              <a:t>) </a:t>
            </a:r>
          </a:p>
          <a:p>
            <a:pPr lvl="0">
              <a:buFont typeface="+mj-lt"/>
              <a:buAutoNum type="arabicPeriod" startAt="3"/>
            </a:pPr>
            <a:r>
              <a:rPr lang="en-US" sz="1600" dirty="0">
                <a:solidFill>
                  <a:srgbClr val="000000"/>
                </a:solidFill>
              </a:rPr>
              <a:t>APRIORI has been generalized for mining sequential patterns. How is the APRIORI property defined and used in the context of sequence mining? </a:t>
            </a:r>
            <a:endParaRPr lang="en-US" sz="1600" dirty="0" smtClean="0">
              <a:solidFill>
                <a:srgbClr val="000000"/>
              </a:solidFill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FF0000"/>
                </a:solidFill>
                <a:latin typeface="Times New Roman"/>
                <a:ea typeface="Times New Roman"/>
              </a:rPr>
              <a:t>Property: </a:t>
            </a:r>
            <a:r>
              <a:rPr lang="en-US" sz="1600" dirty="0">
                <a:solidFill>
                  <a:srgbClr val="0070C0"/>
                </a:solidFill>
                <a:latin typeface="Times New Roman"/>
                <a:ea typeface="Times New Roman"/>
              </a:rPr>
              <a:t>see text book [2]</a:t>
            </a:r>
            <a:endParaRPr lang="en-US" sz="1600" dirty="0">
              <a:latin typeface="Times New Roman"/>
              <a:ea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FF0000"/>
                </a:solidFill>
                <a:latin typeface="Times New Roman"/>
                <a:ea typeface="Times New Roman"/>
              </a:rPr>
              <a:t>Use: Combine sequences that a frequent and which agree in all elements except the first element of the first sequence, and the last element of the second sequence.</a:t>
            </a:r>
            <a:endParaRPr lang="en-US" sz="1600" dirty="0">
              <a:latin typeface="Times New Roman"/>
              <a:ea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FF0000"/>
                </a:solidFill>
                <a:latin typeface="Times New Roman"/>
                <a:ea typeface="Times New Roman"/>
              </a:rPr>
              <a:t>Prune sequences if not all subsequences that can be obtained by removing a single element are frequent. [3]</a:t>
            </a:r>
            <a:endParaRPr lang="en-US" sz="1600" dirty="0">
              <a:latin typeface="Times New Roman"/>
              <a:ea typeface="Times New Roman"/>
            </a:endParaRPr>
          </a:p>
          <a:p>
            <a:pPr marL="0" lvl="0" indent="0">
              <a:buNone/>
            </a:pPr>
            <a:endParaRPr lang="en-US" sz="1600" dirty="0">
              <a:solidFill>
                <a:srgbClr val="000000"/>
              </a:solidFill>
            </a:endParaRPr>
          </a:p>
          <a:p>
            <a:pPr lvl="0">
              <a:buFont typeface="+mj-lt"/>
              <a:buAutoNum type="arabicPeriod" startAt="3"/>
            </a:pPr>
            <a:r>
              <a:rPr lang="en-US" sz="1600" dirty="0" smtClean="0">
                <a:solidFill>
                  <a:srgbClr val="000000"/>
                </a:solidFill>
              </a:rPr>
              <a:t>Assume </a:t>
            </a:r>
            <a:r>
              <a:rPr lang="en-US" sz="1600" dirty="0">
                <a:solidFill>
                  <a:srgbClr val="000000"/>
                </a:solidFill>
              </a:rPr>
              <a:t>the </a:t>
            </a:r>
            <a:r>
              <a:rPr lang="en-US" sz="1600" dirty="0" err="1">
                <a:solidFill>
                  <a:srgbClr val="000000"/>
                </a:solidFill>
              </a:rPr>
              <a:t>Apriori</a:t>
            </a:r>
            <a:r>
              <a:rPr lang="en-US" sz="1600" dirty="0">
                <a:solidFill>
                  <a:srgbClr val="000000"/>
                </a:solidFill>
              </a:rPr>
              <a:t>-style sequence mining algorithm described at pages 429-435 is used and the algorithm generated 3-sequences listed below:</a:t>
            </a:r>
          </a:p>
          <a:p>
            <a:pPr lvl="0">
              <a:buNone/>
            </a:pPr>
            <a:r>
              <a:rPr lang="en-US" sz="1600" dirty="0">
                <a:solidFill>
                  <a:srgbClr val="000000"/>
                </a:solidFill>
              </a:rPr>
              <a:t> </a:t>
            </a:r>
            <a:r>
              <a:rPr lang="en-US" sz="1400" dirty="0">
                <a:solidFill>
                  <a:srgbClr val="000000"/>
                </a:solidFill>
              </a:rPr>
              <a:t>Frequent 3-sequences    Candidate Generation    Candidates that survived pruning 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&lt;(1) (2) (3)&gt;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&lt;(1 2 3)&gt;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&lt;(1) (2) (4)&gt;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&lt;(1) (3) (4)&gt;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&lt;(1 2) (3)&gt;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&lt;(2 3) (4)&gt;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&lt;(2) (3) (4)&gt;</a:t>
            </a:r>
          </a:p>
          <a:p>
            <a:pPr lvl="0">
              <a:buNone/>
            </a:pPr>
            <a:r>
              <a:rPr lang="en-US" sz="1400" dirty="0">
                <a:solidFill>
                  <a:srgbClr val="000000"/>
                </a:solidFill>
              </a:rPr>
              <a:t>&lt;(3) (4 5)&gt;</a:t>
            </a:r>
          </a:p>
          <a:p>
            <a:pPr>
              <a:buFont typeface="+mj-lt"/>
              <a:buAutoNum type="arabicPeriod" startAt="3"/>
            </a:pPr>
            <a:endParaRPr lang="en-US" sz="1400" dirty="0" smtClean="0"/>
          </a:p>
          <a:p>
            <a:pPr>
              <a:buNone/>
            </a:pPr>
            <a:endParaRPr lang="en-US" sz="1400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4"/>
            </a:pPr>
            <a:endParaRPr lang="en-US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64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857256"/>
          </a:xfrm>
        </p:spPr>
        <p:txBody>
          <a:bodyPr/>
          <a:lstStyle/>
          <a:p>
            <a:r>
              <a:rPr lang="en-US" dirty="0" smtClean="0"/>
              <a:t>Questions and Topics Review Dec. 1,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pPr marL="0" lvl="0" indent="0">
              <a:buNone/>
            </a:pPr>
            <a:endParaRPr lang="en-US" sz="1600" dirty="0">
              <a:solidFill>
                <a:srgbClr val="000000"/>
              </a:solidFill>
            </a:endParaRPr>
          </a:p>
          <a:p>
            <a:pPr lvl="0">
              <a:buFont typeface="+mj-lt"/>
              <a:buAutoNum type="arabicPeriod" startAt="3"/>
            </a:pPr>
            <a:r>
              <a:rPr lang="en-US" sz="1600" dirty="0">
                <a:solidFill>
                  <a:srgbClr val="000000"/>
                </a:solidFill>
              </a:rPr>
              <a:t>Assume the </a:t>
            </a:r>
            <a:r>
              <a:rPr lang="en-US" sz="1600" dirty="0" err="1">
                <a:solidFill>
                  <a:srgbClr val="000000"/>
                </a:solidFill>
              </a:rPr>
              <a:t>Apriori</a:t>
            </a:r>
            <a:r>
              <a:rPr lang="en-US" sz="1600" dirty="0">
                <a:solidFill>
                  <a:srgbClr val="000000"/>
                </a:solidFill>
              </a:rPr>
              <a:t>-style sequence mining algorithm described at pages 429-435 is used and the algorithm generated 3-sequences listed below:</a:t>
            </a:r>
          </a:p>
          <a:p>
            <a:pPr lvl="0">
              <a:buNone/>
            </a:pPr>
            <a:r>
              <a:rPr lang="en-US" sz="1600" dirty="0">
                <a:solidFill>
                  <a:srgbClr val="000000"/>
                </a:solidFill>
              </a:rPr>
              <a:t> Frequent 3-sequences    Candidate Generation    Candidates that survived pruning </a:t>
            </a:r>
          </a:p>
          <a:p>
            <a:r>
              <a:rPr lang="en-US" sz="1600" b="1" dirty="0"/>
              <a:t>3) Association Rule and Sequence Mining [15]</a:t>
            </a:r>
            <a:endParaRPr lang="en-US" sz="1600" dirty="0"/>
          </a:p>
          <a:p>
            <a:r>
              <a:rPr lang="en-US" sz="1600" dirty="0"/>
              <a:t>a) Assume the </a:t>
            </a:r>
            <a:r>
              <a:rPr lang="en-US" sz="1600" dirty="0" err="1"/>
              <a:t>Apriori</a:t>
            </a:r>
            <a:r>
              <a:rPr lang="en-US" sz="1600" dirty="0"/>
              <a:t>-style sequence mining algorithm described at pages 429-435 is used and the algorithm generated 3-sequences listed below:</a:t>
            </a:r>
          </a:p>
          <a:p>
            <a:r>
              <a:rPr lang="en-US" sz="1600" dirty="0"/>
              <a:t>Candidates that survived pruning:</a:t>
            </a:r>
          </a:p>
          <a:p>
            <a:r>
              <a:rPr lang="en-US" sz="1600" dirty="0"/>
              <a:t>&lt;(1) (2) (3) (4)&gt;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Candidate Generation:</a:t>
            </a:r>
          </a:p>
          <a:p>
            <a:r>
              <a:rPr lang="en-US" sz="1600" dirty="0"/>
              <a:t>&lt;(1) (2) (3) (4)&gt; </a:t>
            </a:r>
            <a:r>
              <a:rPr lang="en-US" sz="1600" dirty="0">
                <a:sym typeface="Wingdings"/>
              </a:rPr>
              <a:t></a:t>
            </a:r>
            <a:r>
              <a:rPr lang="en-US" sz="1600" dirty="0"/>
              <a:t> survived</a:t>
            </a:r>
          </a:p>
          <a:p>
            <a:r>
              <a:rPr lang="en-US" sz="1600" dirty="0"/>
              <a:t>&lt;(1 2 3) (4)&gt; </a:t>
            </a:r>
            <a:r>
              <a:rPr lang="en-US" sz="1600" dirty="0">
                <a:sym typeface="Wingdings"/>
              </a:rPr>
              <a:t></a:t>
            </a:r>
            <a:r>
              <a:rPr lang="en-US" sz="1600" dirty="0"/>
              <a:t> pruned, (1 3) (4) is infrequent</a:t>
            </a:r>
          </a:p>
          <a:p>
            <a:r>
              <a:rPr lang="en-US" sz="1600" dirty="0"/>
              <a:t>&lt;(1) (3) (4 5)&gt;</a:t>
            </a:r>
            <a:r>
              <a:rPr lang="en-US" sz="1600" dirty="0">
                <a:sym typeface="Wingdings"/>
              </a:rPr>
              <a:t></a:t>
            </a:r>
            <a:r>
              <a:rPr lang="en-US" sz="1600" dirty="0"/>
              <a:t> pruned (1) (4 5) is infrequent</a:t>
            </a:r>
          </a:p>
          <a:p>
            <a:r>
              <a:rPr lang="en-US" sz="1600" dirty="0"/>
              <a:t>&lt;(1 2) (3) (4)&gt;</a:t>
            </a:r>
            <a:r>
              <a:rPr lang="en-US" sz="1600" dirty="0">
                <a:sym typeface="Wingdings"/>
              </a:rPr>
              <a:t></a:t>
            </a:r>
            <a:r>
              <a:rPr lang="en-US" sz="1600" dirty="0"/>
              <a:t> pruned, (1 2) (4) is infrequent</a:t>
            </a:r>
          </a:p>
          <a:p>
            <a:r>
              <a:rPr lang="en-US" sz="1600" dirty="0"/>
              <a:t>&lt;(2 3) (4 5)&gt;</a:t>
            </a:r>
            <a:r>
              <a:rPr lang="en-US" sz="1600" dirty="0">
                <a:sym typeface="Wingdings"/>
              </a:rPr>
              <a:t></a:t>
            </a:r>
            <a:r>
              <a:rPr lang="en-US" sz="1600" dirty="0"/>
              <a:t> pruned,  (2) (4 5) is infrequent</a:t>
            </a:r>
          </a:p>
          <a:p>
            <a:r>
              <a:rPr lang="en-US" sz="1600" dirty="0"/>
              <a:t>&lt;(2) (3) (4 5)&gt;</a:t>
            </a:r>
            <a:r>
              <a:rPr lang="en-US" sz="1600" dirty="0">
                <a:sym typeface="Wingdings"/>
              </a:rPr>
              <a:t></a:t>
            </a:r>
            <a:r>
              <a:rPr lang="en-US" sz="1600" dirty="0"/>
              <a:t>pruned, (2) (4 5) is infrequent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What if the </a:t>
            </a:r>
            <a:r>
              <a:rPr lang="en-US" sz="1600" dirty="0" err="1"/>
              <a:t>ans</a:t>
            </a:r>
            <a:r>
              <a:rPr lang="en-US" sz="1600" dirty="0"/>
              <a:t> are correct, but this part of description isn’t giving??  Do I need to take any points off?? </a:t>
            </a:r>
            <a:r>
              <a:rPr lang="en-US" sz="1600" b="1" dirty="0"/>
              <a:t>Give an extra point if explanation is correct and present; otherwise subtract a point; more than 2 errors: 2 points or less!</a:t>
            </a:r>
            <a:endParaRPr lang="en-US" sz="1600" dirty="0"/>
          </a:p>
          <a:p>
            <a:r>
              <a:rPr lang="en-US" sz="1600" dirty="0"/>
              <a:t>Frequent 3-sequences    Candidate Generation    Candidates that survived pruning &lt;(1) (2) (3)&gt;</a:t>
            </a:r>
          </a:p>
          <a:p>
            <a:r>
              <a:rPr lang="en-US" sz="1600" dirty="0"/>
              <a:t>&lt;(1 2 3)&gt;</a:t>
            </a:r>
          </a:p>
          <a:p>
            <a:r>
              <a:rPr lang="en-US" sz="1600" dirty="0"/>
              <a:t>&lt;(1) (2) (4)&gt;</a:t>
            </a:r>
          </a:p>
          <a:p>
            <a:r>
              <a:rPr lang="en-US" sz="1600" dirty="0"/>
              <a:t>&lt;(1) (3) (4)&gt;</a:t>
            </a:r>
          </a:p>
          <a:p>
            <a:r>
              <a:rPr lang="en-US" sz="1600" dirty="0"/>
              <a:t>&lt;(1 2) (3)&gt;</a:t>
            </a:r>
          </a:p>
          <a:p>
            <a:r>
              <a:rPr lang="en-US" sz="1600" dirty="0"/>
              <a:t>&lt;(2 3) (4)&gt;</a:t>
            </a:r>
          </a:p>
          <a:p>
            <a:r>
              <a:rPr lang="en-US" sz="1600" dirty="0"/>
              <a:t>&lt;(2) (3) (4)&gt;</a:t>
            </a:r>
          </a:p>
          <a:p>
            <a:r>
              <a:rPr lang="en-US" sz="1600" dirty="0"/>
              <a:t>&lt;(3) (4 5)&gt;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/>
              <a:t>What candidate 4-sequences are generated from this 3-sequence set? Which of the generated 4-sequences survive the pruning step? Use format of Figure 7.6 in the textbook on page 435 to describe your answer! [7]</a:t>
            </a:r>
          </a:p>
          <a:p>
            <a:r>
              <a:rPr lang="en-US" sz="1600" dirty="0"/>
              <a:t> </a:t>
            </a:r>
          </a:p>
          <a:p>
            <a:pPr>
              <a:buFont typeface="+mj-lt"/>
              <a:buAutoNum type="arabicPeriod" startAt="4"/>
            </a:pPr>
            <a:endParaRPr lang="en-US" sz="1600" dirty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sz="1600" dirty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sz="1600" dirty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sz="1600" dirty="0">
              <a:latin typeface="Calibri" pitchFamily="34" charset="0"/>
            </a:endParaRPr>
          </a:p>
          <a:p>
            <a:pPr>
              <a:buFont typeface="+mj-lt"/>
              <a:buAutoNum type="arabicPeriod" startAt="4"/>
            </a:pPr>
            <a:endParaRPr lang="en-US" sz="1600" dirty="0">
              <a:latin typeface="Cambria" pitchFamily="18" charset="0"/>
            </a:endParaRPr>
          </a:p>
          <a:p>
            <a:pPr>
              <a:buFont typeface="+mj-lt"/>
              <a:buAutoNum type="arabicPeriod" startAt="4"/>
            </a:pPr>
            <a:endParaRPr lang="en-US" sz="1600" dirty="0">
              <a:latin typeface="Cambria" pitchFamily="18" charset="0"/>
            </a:endParaRPr>
          </a:p>
          <a:p>
            <a:pPr>
              <a:buFont typeface="+mj-lt"/>
              <a:buAutoNum type="arabicPeriod" startAt="4"/>
            </a:pPr>
            <a:endParaRPr lang="en-US" sz="1600" dirty="0">
              <a:latin typeface="Cambria" pitchFamily="18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572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5. The </a:t>
            </a:r>
            <a:r>
              <a:rPr lang="en-US" sz="1600" dirty="0"/>
              <a:t>Top 10 Data Mining Algorithms article says about k-means “</a:t>
            </a:r>
            <a:r>
              <a:rPr lang="en-US" sz="1600" i="1" dirty="0"/>
              <a:t>The greedy-descent nature of k-means on a non-convex cost also implies that the convergence is only to a local optimum, and indeed the algorithm is typically quite sensitive to the initial centroid locations…</a:t>
            </a:r>
            <a:r>
              <a:rPr lang="en-US" sz="1600" dirty="0"/>
              <a:t>The local minima problem can be countered </a:t>
            </a:r>
            <a:r>
              <a:rPr lang="en-US" sz="1600" b="1" dirty="0"/>
              <a:t>to some extent by running the algorithm multiple times with different initial centroids.</a:t>
            </a:r>
            <a:r>
              <a:rPr lang="en-US" sz="1600" dirty="0"/>
              <a:t>” Explain why the suggestion in boldface is a potential solution to the local maximum problem. Propose a modification of the k-means algorithm that uses the suggestion! </a:t>
            </a: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Font typeface="+mj-lt"/>
              <a:buAutoNum type="arabicPeriod" startAt="5"/>
            </a:pPr>
            <a:endParaRPr lang="en-US" dirty="0" smtClean="0">
              <a:latin typeface="Calibri" pitchFamily="34" charset="0"/>
              <a:sym typeface="Symbol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Using k-means with different seeds will find different local maxima of K-mean’s objective function; therefore, running k-means with different initial seeds that are in proximity of different local maxima will produce alternative results.[2]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Run k-means with different seeds multiple times (e.g. 20 times), then compute the SSE of each clustering, return the clustering with the lowest SSE value as the result. [3]</a:t>
            </a:r>
          </a:p>
          <a:p>
            <a:pPr marL="0" indent="0">
              <a:buNone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libri" pitchFamily="34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mbria" pitchFamily="18" charset="0"/>
            </a:endParaRPr>
          </a:p>
          <a:p>
            <a:pPr>
              <a:buFont typeface="+mj-lt"/>
              <a:buAutoNum type="arabicPeriod" startAt="5"/>
            </a:pPr>
            <a:endParaRPr lang="en-US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0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13070</TotalTime>
  <Words>784</Words>
  <Application>Microsoft Office PowerPoint</Application>
  <PresentationFormat>On-screen Show (4:3)</PresentationFormat>
  <Paragraphs>147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Default Design</vt:lpstr>
      <vt:lpstr>Visio</vt:lpstr>
      <vt:lpstr>Equation</vt:lpstr>
      <vt:lpstr>Questions and Topics Review Dec. 6, 2012</vt:lpstr>
      <vt:lpstr>Answers</vt:lpstr>
      <vt:lpstr>Questions and Topics Review Dec. 6, 2012</vt:lpstr>
      <vt:lpstr>Sample Network Structure N</vt:lpstr>
      <vt:lpstr>Questions and Topics Review Dec. 1, 2011</vt:lpstr>
      <vt:lpstr>Questions and Topics Review Dec. 1, 2011</vt:lpstr>
      <vt:lpstr>PowerPoint Presentation</vt:lpstr>
    </vt:vector>
  </TitlesOfParts>
  <Company>University of Oxford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Nearest Neighbour</dc:title>
  <dc:creator>David Claus</dc:creator>
  <cp:lastModifiedBy>C. Eick</cp:lastModifiedBy>
  <cp:revision>1169</cp:revision>
  <dcterms:created xsi:type="dcterms:W3CDTF">2004-02-17T10:26:15Z</dcterms:created>
  <dcterms:modified xsi:type="dcterms:W3CDTF">2012-12-07T23:57:42Z</dcterms:modified>
</cp:coreProperties>
</file>