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10" r:id="rId3"/>
    <p:sldId id="307" r:id="rId4"/>
    <p:sldId id="308" r:id="rId5"/>
    <p:sldId id="309" r:id="rId6"/>
  </p:sldIdLst>
  <p:sldSz cx="9144000" cy="6858000" type="screen4x3"/>
  <p:notesSz cx="6997700" cy="9271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B8F828"/>
    <a:srgbClr val="FF0000"/>
    <a:srgbClr val="009900"/>
    <a:srgbClr val="C0C0C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42" autoAdjust="0"/>
    <p:restoredTop sz="94643" autoAdjust="0"/>
  </p:normalViewPr>
  <p:slideViewPr>
    <p:cSldViewPr>
      <p:cViewPr>
        <p:scale>
          <a:sx n="81" d="100"/>
          <a:sy n="81" d="100"/>
        </p:scale>
        <p:origin x="-1344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6" y="0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770" y="4403727"/>
            <a:ext cx="559816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05841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6" y="8805841"/>
            <a:ext cx="30323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46" tIns="46473" rIns="92946" bIns="46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84BF631-2C4A-48C1-A746-FAA89BEDE2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075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54C477F-8B1D-4020-BF33-0E132F2AA0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70C19AF-6513-4E2F-9F22-4E53C9E394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76250"/>
            <a:ext cx="2057400" cy="5649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76250"/>
            <a:ext cx="6019800" cy="5649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69FA68-D5A3-48CD-8E5F-FA6B9ADED0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A0140B6-4E0A-4C42-98F3-6165741153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0F8877-46D1-40AB-8C6C-8A62968538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6492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D2CF10E-1E6F-4AB6-A69A-B4A68C5CB0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3581A3-5509-4285-BA21-6D79E78920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F7B5D4-89C4-45F2-8C42-799A870B3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5182E9-9DEA-4D8A-8D77-1145D7A1BA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80C673C-BB32-42D0-B2D7-FC3E4CA75E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4F1789D-AC0C-4307-8D73-562A9CD141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8FC95C5-DE8E-49A2-891A-1723F9F2C9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070082B-AE6A-4AA1-8D8B-2556AAFA0E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2C15FFD-04C5-4710-AE3F-42F18783F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76250"/>
            <a:ext cx="82296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63FCAE1-01A1-4F77-B9F9-DD0CEB93AAE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361950" y="1125538"/>
            <a:ext cx="8424863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858052" y="6627168"/>
            <a:ext cx="1285948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900" b="1" dirty="0" err="1" smtClean="0">
                <a:solidFill>
                  <a:srgbClr val="A50021"/>
                </a:solidFill>
              </a:rPr>
              <a:t>Christoph</a:t>
            </a:r>
            <a:r>
              <a:rPr lang="en-US" sz="900" b="1" dirty="0" smtClean="0">
                <a:solidFill>
                  <a:srgbClr val="A50021"/>
                </a:solidFill>
              </a:rPr>
              <a:t>  F</a:t>
            </a:r>
            <a:r>
              <a:rPr lang="en-US" sz="900" b="1" dirty="0">
                <a:solidFill>
                  <a:srgbClr val="A50021"/>
                </a:solidFill>
              </a:rPr>
              <a:t>. </a:t>
            </a:r>
            <a:r>
              <a:rPr lang="en-US" sz="900" b="1" dirty="0" err="1" smtClean="0">
                <a:solidFill>
                  <a:srgbClr val="A50021"/>
                </a:solidFill>
              </a:rPr>
              <a:t>Eick</a:t>
            </a:r>
            <a:endParaRPr lang="en-US" sz="900" b="1" dirty="0">
              <a:solidFill>
                <a:srgbClr val="A5002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</p:spPr>
        <p:txBody>
          <a:bodyPr/>
          <a:lstStyle/>
          <a:p>
            <a:r>
              <a:rPr lang="en-US" dirty="0" smtClean="0"/>
              <a:t>Questions and Topics Review Dec. 1,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Give an example of a problem that might benefit from feature creation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Compute the Silhouette of the following clustering that consists of 2 clusters: {(0,0), (0,1), (2,2)}</a:t>
            </a:r>
          </a:p>
          <a:p>
            <a:pPr>
              <a:buNone/>
            </a:pPr>
            <a:r>
              <a:rPr lang="en-US" sz="1600" dirty="0" smtClean="0"/>
              <a:t>       {(3,2), (3,3)}. </a:t>
            </a:r>
            <a:r>
              <a:rPr lang="en-US" sz="1600" dirty="0" smtClean="0"/>
              <a:t>Assume Manhattan Distance is used. </a:t>
            </a: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400" dirty="0" smtClean="0"/>
              <a:t>Silhouette: For an individual point, </a:t>
            </a:r>
            <a:r>
              <a:rPr lang="en-US" sz="1400" i="1" dirty="0" err="1" smtClean="0"/>
              <a:t>i</a:t>
            </a:r>
            <a:endParaRPr lang="en-US" sz="1400" i="1" dirty="0" smtClean="0"/>
          </a:p>
          <a:p>
            <a:pPr lvl="1"/>
            <a:r>
              <a:rPr lang="en-US" sz="1400" dirty="0" smtClean="0"/>
              <a:t>Calculate </a:t>
            </a:r>
            <a:r>
              <a:rPr lang="en-US" sz="1400" b="1" i="1" dirty="0" smtClean="0"/>
              <a:t>a</a:t>
            </a:r>
            <a:r>
              <a:rPr lang="en-US" sz="1400" dirty="0" smtClean="0"/>
              <a:t> = average distance of </a:t>
            </a:r>
            <a:r>
              <a:rPr lang="en-US" sz="1400" i="1" dirty="0" err="1" smtClean="0"/>
              <a:t>i</a:t>
            </a:r>
            <a:r>
              <a:rPr lang="en-US" sz="1400" dirty="0" smtClean="0"/>
              <a:t> to the points in its cluster</a:t>
            </a:r>
          </a:p>
          <a:p>
            <a:pPr lvl="1"/>
            <a:r>
              <a:rPr lang="en-US" sz="1400" dirty="0" smtClean="0"/>
              <a:t>Calculate </a:t>
            </a:r>
            <a:r>
              <a:rPr lang="en-US" sz="1400" b="1" i="1" dirty="0" smtClean="0"/>
              <a:t>b</a:t>
            </a:r>
            <a:r>
              <a:rPr lang="en-US" sz="1400" dirty="0" smtClean="0"/>
              <a:t> = min (average distance of 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</a:t>
            </a:r>
            <a:r>
              <a:rPr lang="en-US" sz="1400" dirty="0" smtClean="0"/>
              <a:t> to points in another cluster)</a:t>
            </a:r>
          </a:p>
          <a:p>
            <a:pPr lvl="1"/>
            <a:r>
              <a:rPr lang="en-US" sz="1400" dirty="0" smtClean="0"/>
              <a:t>The silhouette coefficient for a point is then given by:</a:t>
            </a:r>
            <a:br>
              <a:rPr lang="en-US" sz="1400" dirty="0" smtClean="0"/>
            </a:br>
            <a:r>
              <a:rPr lang="en-US" sz="1400" dirty="0" smtClean="0"/>
              <a:t>s = (b-a)/max(</a:t>
            </a:r>
            <a:r>
              <a:rPr lang="en-US" sz="1400" dirty="0" err="1" smtClean="0"/>
              <a:t>a,b</a:t>
            </a:r>
            <a:r>
              <a:rPr lang="en-US" sz="1400" dirty="0" smtClean="0"/>
              <a:t>) </a:t>
            </a:r>
          </a:p>
          <a:p>
            <a:pPr lvl="0">
              <a:buFont typeface="+mj-lt"/>
              <a:buAutoNum type="arabicPeriod" startAt="3"/>
            </a:pPr>
            <a:r>
              <a:rPr lang="en-US" sz="1600" dirty="0">
                <a:solidFill>
                  <a:srgbClr val="000000"/>
                </a:solidFill>
              </a:rPr>
              <a:t>APRIORI has been generalized for mining sequential patterns. How is the APRIORI property defined and used in the context of sequence mining? </a:t>
            </a:r>
          </a:p>
          <a:p>
            <a:pPr lvl="0">
              <a:buFont typeface="+mj-lt"/>
              <a:buAutoNum type="arabicPeriod" startAt="3"/>
            </a:pPr>
            <a:r>
              <a:rPr lang="en-US" sz="1600" dirty="0" smtClean="0">
                <a:solidFill>
                  <a:srgbClr val="000000"/>
                </a:solidFill>
              </a:rPr>
              <a:t>Assume </a:t>
            </a:r>
            <a:r>
              <a:rPr lang="en-US" sz="1600" dirty="0">
                <a:solidFill>
                  <a:srgbClr val="000000"/>
                </a:solidFill>
              </a:rPr>
              <a:t>the </a:t>
            </a:r>
            <a:r>
              <a:rPr lang="en-US" sz="1600" dirty="0" err="1">
                <a:solidFill>
                  <a:srgbClr val="000000"/>
                </a:solidFill>
              </a:rPr>
              <a:t>Apriori</a:t>
            </a:r>
            <a:r>
              <a:rPr lang="en-US" sz="1600" dirty="0">
                <a:solidFill>
                  <a:srgbClr val="000000"/>
                </a:solidFill>
              </a:rPr>
              <a:t>-style sequence mining algorithm described at pages 429-435 is used and the algorithm generated 3-sequences listed </a:t>
            </a:r>
            <a:r>
              <a:rPr lang="en-US" sz="1600" dirty="0" smtClean="0">
                <a:solidFill>
                  <a:srgbClr val="000000"/>
                </a:solidFill>
              </a:rPr>
              <a:t>below (see </a:t>
            </a:r>
            <a:r>
              <a:rPr lang="en-US" sz="1600" smtClean="0">
                <a:solidFill>
                  <a:srgbClr val="000000"/>
                </a:solidFill>
              </a:rPr>
              <a:t>2007 Final Exam!):</a:t>
            </a:r>
            <a:endParaRPr lang="en-US" sz="1600" dirty="0">
              <a:solidFill>
                <a:srgbClr val="000000"/>
              </a:solidFill>
            </a:endParaRPr>
          </a:p>
          <a:p>
            <a:pPr lvl="0">
              <a:buNone/>
            </a:pPr>
            <a:r>
              <a:rPr lang="en-US" sz="1600" dirty="0">
                <a:solidFill>
                  <a:srgbClr val="000000"/>
                </a:solidFill>
              </a:rPr>
              <a:t> </a:t>
            </a:r>
            <a:r>
              <a:rPr lang="en-US" sz="1400" dirty="0">
                <a:solidFill>
                  <a:srgbClr val="000000"/>
                </a:solidFill>
              </a:rPr>
              <a:t>Frequent 3-sequences    Candidate Generation    Candidates that survived pruning 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(2) (3)&gt;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 2 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(2)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 2) (3)&gt;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&lt;(2 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&lt;(2) (3)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&lt;(3) (4 5)&gt;</a:t>
            </a:r>
          </a:p>
          <a:p>
            <a:pPr>
              <a:buFont typeface="+mj-lt"/>
              <a:buAutoNum type="arabicPeriod" startAt="3"/>
            </a:pPr>
            <a:endParaRPr lang="en-US" sz="1400" dirty="0" smtClean="0"/>
          </a:p>
          <a:p>
            <a:pPr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</p:spPr>
        <p:txBody>
          <a:bodyPr/>
          <a:lstStyle/>
          <a:p>
            <a:r>
              <a:rPr lang="en-US" dirty="0" smtClean="0"/>
              <a:t>Questions and Topics Review Dec. 1,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Give an example of a problem that might benefit from feature creation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Compute the Silhouette of the following clustering that consists of 2 clusters: {(0,0), (0,1), (2,2)}</a:t>
            </a:r>
          </a:p>
          <a:p>
            <a:pPr>
              <a:buNone/>
            </a:pPr>
            <a:r>
              <a:rPr lang="en-US" sz="1600" dirty="0" smtClean="0"/>
              <a:t>       {(3,2), (3,3)}. 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Silhouette: For an individual point, </a:t>
            </a:r>
            <a:r>
              <a:rPr lang="en-US" sz="1400" i="1" dirty="0" err="1" smtClean="0"/>
              <a:t>i</a:t>
            </a:r>
            <a:endParaRPr lang="en-US" sz="1400" i="1" dirty="0" smtClean="0"/>
          </a:p>
          <a:p>
            <a:pPr lvl="1"/>
            <a:r>
              <a:rPr lang="en-US" sz="1400" dirty="0" smtClean="0"/>
              <a:t>Calculate </a:t>
            </a:r>
            <a:r>
              <a:rPr lang="en-US" sz="1400" b="1" i="1" dirty="0" smtClean="0"/>
              <a:t>a</a:t>
            </a:r>
            <a:r>
              <a:rPr lang="en-US" sz="1400" dirty="0" smtClean="0"/>
              <a:t> = average distance of </a:t>
            </a:r>
            <a:r>
              <a:rPr lang="en-US" sz="1400" i="1" dirty="0" err="1" smtClean="0"/>
              <a:t>i</a:t>
            </a:r>
            <a:r>
              <a:rPr lang="en-US" sz="1400" dirty="0" smtClean="0"/>
              <a:t> to the points in its cluster</a:t>
            </a:r>
          </a:p>
          <a:p>
            <a:pPr lvl="1"/>
            <a:r>
              <a:rPr lang="en-US" sz="1400" dirty="0" smtClean="0"/>
              <a:t>Calculate </a:t>
            </a:r>
            <a:r>
              <a:rPr lang="en-US" sz="1400" b="1" i="1" dirty="0" smtClean="0"/>
              <a:t>b</a:t>
            </a:r>
            <a:r>
              <a:rPr lang="en-US" sz="1400" dirty="0" smtClean="0"/>
              <a:t> = min (average distance of </a:t>
            </a:r>
            <a:r>
              <a:rPr lang="en-US" sz="1400" i="1" dirty="0" err="1" smtClean="0"/>
              <a:t>i</a:t>
            </a:r>
            <a:r>
              <a:rPr lang="en-US" sz="1400" i="1" dirty="0" smtClean="0"/>
              <a:t> </a:t>
            </a:r>
            <a:r>
              <a:rPr lang="en-US" sz="1400" dirty="0" smtClean="0"/>
              <a:t> to points in another cluster)</a:t>
            </a:r>
          </a:p>
          <a:p>
            <a:pPr lvl="1"/>
            <a:r>
              <a:rPr lang="en-US" sz="1400" dirty="0" smtClean="0"/>
              <a:t>The silhouette coefficient for a point is then given by:</a:t>
            </a:r>
            <a:br>
              <a:rPr lang="en-US" sz="1400" dirty="0" smtClean="0"/>
            </a:br>
            <a:r>
              <a:rPr lang="en-US" sz="1400" dirty="0" smtClean="0"/>
              <a:t>s = (b-a)/max(</a:t>
            </a:r>
            <a:r>
              <a:rPr lang="en-US" sz="1400" dirty="0" err="1" smtClean="0"/>
              <a:t>a,b</a:t>
            </a:r>
            <a:r>
              <a:rPr lang="en-US" sz="1400" dirty="0" smtClean="0"/>
              <a:t>) </a:t>
            </a:r>
          </a:p>
          <a:p>
            <a:pPr lvl="0">
              <a:buFont typeface="+mj-lt"/>
              <a:buAutoNum type="arabicPeriod" startAt="3"/>
            </a:pPr>
            <a:r>
              <a:rPr lang="en-US" sz="1600" dirty="0">
                <a:solidFill>
                  <a:srgbClr val="000000"/>
                </a:solidFill>
              </a:rPr>
              <a:t>APRIORI has been generalized for mining sequential patterns. How is the APRIORI property defined and used in the context of sequence mining? 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latin typeface="Times New Roman"/>
                <a:ea typeface="Times New Roman"/>
              </a:rPr>
              <a:t>Property: </a:t>
            </a:r>
            <a:r>
              <a:rPr lang="en-US" sz="1600" dirty="0">
                <a:solidFill>
                  <a:srgbClr val="0070C0"/>
                </a:solidFill>
                <a:latin typeface="Times New Roman"/>
                <a:ea typeface="Times New Roman"/>
              </a:rPr>
              <a:t>see text book [2]</a:t>
            </a:r>
            <a:endParaRPr lang="en-US" sz="16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latin typeface="Times New Roman"/>
                <a:ea typeface="Times New Roman"/>
              </a:rPr>
              <a:t>Use: Combine sequences that a frequent and which agree in all elements except the first element of the first sequence, and the last element of the second sequence.</a:t>
            </a:r>
            <a:endParaRPr lang="en-US" sz="16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FF0000"/>
                </a:solidFill>
                <a:latin typeface="Times New Roman"/>
                <a:ea typeface="Times New Roman"/>
              </a:rPr>
              <a:t>Prune sequences if not all subsequences that can be obtained by removing a single element are frequent. [3]</a:t>
            </a:r>
            <a:endParaRPr lang="en-US" sz="1600" dirty="0">
              <a:latin typeface="Times New Roman"/>
              <a:ea typeface="Times New Roman"/>
            </a:endParaRPr>
          </a:p>
          <a:p>
            <a:pPr marL="0" lvl="0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>
              <a:buFont typeface="+mj-lt"/>
              <a:buAutoNum type="arabicPeriod" startAt="3"/>
            </a:pPr>
            <a:r>
              <a:rPr lang="en-US" sz="1600" dirty="0" smtClean="0">
                <a:solidFill>
                  <a:srgbClr val="000000"/>
                </a:solidFill>
              </a:rPr>
              <a:t>Assume </a:t>
            </a:r>
            <a:r>
              <a:rPr lang="en-US" sz="1600" dirty="0">
                <a:solidFill>
                  <a:srgbClr val="000000"/>
                </a:solidFill>
              </a:rPr>
              <a:t>the </a:t>
            </a:r>
            <a:r>
              <a:rPr lang="en-US" sz="1600" dirty="0" err="1">
                <a:solidFill>
                  <a:srgbClr val="000000"/>
                </a:solidFill>
              </a:rPr>
              <a:t>Apriori</a:t>
            </a:r>
            <a:r>
              <a:rPr lang="en-US" sz="1600" dirty="0">
                <a:solidFill>
                  <a:srgbClr val="000000"/>
                </a:solidFill>
              </a:rPr>
              <a:t>-style sequence mining algorithm described at pages 429-435 is used and the algorithm generated 3-sequences listed below:</a:t>
            </a:r>
          </a:p>
          <a:p>
            <a:pPr lvl="0">
              <a:buNone/>
            </a:pPr>
            <a:r>
              <a:rPr lang="en-US" sz="1600" dirty="0">
                <a:solidFill>
                  <a:srgbClr val="000000"/>
                </a:solidFill>
              </a:rPr>
              <a:t> </a:t>
            </a:r>
            <a:r>
              <a:rPr lang="en-US" sz="1400" dirty="0">
                <a:solidFill>
                  <a:srgbClr val="000000"/>
                </a:solidFill>
              </a:rPr>
              <a:t>Frequent 3-sequences    Candidate Generation    Candidates that survived pruning 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(2) (3)&gt;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 2 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(2)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&lt;(1) (3)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&lt;(1 2) (3)&gt;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&lt;(2 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&lt;(2) (3) (4)&gt;</a:t>
            </a:r>
          </a:p>
          <a:p>
            <a:pPr lvl="0">
              <a:buNone/>
            </a:pPr>
            <a:r>
              <a:rPr lang="en-US" sz="1400" dirty="0">
                <a:solidFill>
                  <a:srgbClr val="000000"/>
                </a:solidFill>
              </a:rPr>
              <a:t>&lt;(3) (4 5)&gt;</a:t>
            </a:r>
          </a:p>
          <a:p>
            <a:pPr>
              <a:buFont typeface="+mj-lt"/>
              <a:buAutoNum type="arabicPeriod" startAt="3"/>
            </a:pPr>
            <a:endParaRPr lang="en-US" sz="1400" dirty="0" smtClean="0"/>
          </a:p>
          <a:p>
            <a:pPr>
              <a:buNone/>
            </a:pPr>
            <a:endParaRPr lang="en-US" sz="1400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6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</p:spPr>
        <p:txBody>
          <a:bodyPr/>
          <a:lstStyle/>
          <a:p>
            <a:r>
              <a:rPr lang="en-US" dirty="0" smtClean="0"/>
              <a:t>Questions and Topics Review Dec. 1, 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0" lvl="0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>
              <a:buFont typeface="+mj-lt"/>
              <a:buAutoNum type="arabicPeriod" startAt="3"/>
            </a:pPr>
            <a:r>
              <a:rPr lang="en-US" sz="1600" dirty="0">
                <a:solidFill>
                  <a:srgbClr val="000000"/>
                </a:solidFill>
              </a:rPr>
              <a:t>Assume the </a:t>
            </a:r>
            <a:r>
              <a:rPr lang="en-US" sz="1600" dirty="0" err="1">
                <a:solidFill>
                  <a:srgbClr val="000000"/>
                </a:solidFill>
              </a:rPr>
              <a:t>Apriori</a:t>
            </a:r>
            <a:r>
              <a:rPr lang="en-US" sz="1600" dirty="0">
                <a:solidFill>
                  <a:srgbClr val="000000"/>
                </a:solidFill>
              </a:rPr>
              <a:t>-style sequence mining algorithm described at pages 429-435 is used and the algorithm generated 3-sequences listed below:</a:t>
            </a:r>
          </a:p>
          <a:p>
            <a:pPr lvl="0">
              <a:buNone/>
            </a:pPr>
            <a:r>
              <a:rPr lang="en-US" sz="1600" dirty="0">
                <a:solidFill>
                  <a:srgbClr val="000000"/>
                </a:solidFill>
              </a:rPr>
              <a:t> Frequent 3-sequences    Candidate Generation    Candidates that survived pruning </a:t>
            </a:r>
          </a:p>
          <a:p>
            <a:r>
              <a:rPr lang="en-US" sz="1600" b="1" dirty="0"/>
              <a:t>3) Association Rule and Sequence Mining [15]</a:t>
            </a:r>
            <a:endParaRPr lang="en-US" sz="1600" dirty="0"/>
          </a:p>
          <a:p>
            <a:r>
              <a:rPr lang="en-US" sz="1600" dirty="0"/>
              <a:t>a) Assume the </a:t>
            </a:r>
            <a:r>
              <a:rPr lang="en-US" sz="1600" dirty="0" err="1"/>
              <a:t>Apriori</a:t>
            </a:r>
            <a:r>
              <a:rPr lang="en-US" sz="1600" dirty="0"/>
              <a:t>-style sequence mining algorithm described at pages 429-435 is used and the algorithm generated 3-sequences listed below:</a:t>
            </a:r>
          </a:p>
          <a:p>
            <a:r>
              <a:rPr lang="en-US" sz="1600" dirty="0"/>
              <a:t>Candidates that survived pruning:</a:t>
            </a:r>
          </a:p>
          <a:p>
            <a:r>
              <a:rPr lang="en-US" sz="1600" dirty="0"/>
              <a:t>&lt;(1) (2) (3) (4)&gt;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Candidate Generation:</a:t>
            </a:r>
          </a:p>
          <a:p>
            <a:r>
              <a:rPr lang="en-US" sz="1600" dirty="0"/>
              <a:t>&lt;(1) (2) (3) (4)&gt; 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survived</a:t>
            </a:r>
          </a:p>
          <a:p>
            <a:r>
              <a:rPr lang="en-US" sz="1600" dirty="0"/>
              <a:t>&lt;(1 2 3) (4)&gt; 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pruned, (1 3) (4) is infrequent</a:t>
            </a:r>
          </a:p>
          <a:p>
            <a:r>
              <a:rPr lang="en-US" sz="1600" dirty="0"/>
              <a:t>&lt;(1) (3) (4 5)&gt;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pruned (1) (4 5) is infrequent</a:t>
            </a:r>
          </a:p>
          <a:p>
            <a:r>
              <a:rPr lang="en-US" sz="1600" dirty="0"/>
              <a:t>&lt;(1 2) (3) (4)&gt;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pruned, (1 2) (4) is infrequent</a:t>
            </a:r>
          </a:p>
          <a:p>
            <a:r>
              <a:rPr lang="en-US" sz="1600" dirty="0"/>
              <a:t>&lt;(2 3) (4 5)&gt;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 pruned,  (2) (4 5) is infrequent</a:t>
            </a:r>
          </a:p>
          <a:p>
            <a:r>
              <a:rPr lang="en-US" sz="1600" dirty="0"/>
              <a:t>&lt;(2) (3) (4 5)&gt;</a:t>
            </a:r>
            <a:r>
              <a:rPr lang="en-US" sz="1600" dirty="0">
                <a:sym typeface="Wingdings"/>
              </a:rPr>
              <a:t></a:t>
            </a:r>
            <a:r>
              <a:rPr lang="en-US" sz="1600" dirty="0"/>
              <a:t>pruned, (2) (4 5) is infrequent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What if the </a:t>
            </a:r>
            <a:r>
              <a:rPr lang="en-US" sz="1600" dirty="0" err="1"/>
              <a:t>ans</a:t>
            </a:r>
            <a:r>
              <a:rPr lang="en-US" sz="1600" dirty="0"/>
              <a:t> are correct, but this part of description isn’t giving??  Do I need to take any points off?? </a:t>
            </a:r>
            <a:r>
              <a:rPr lang="en-US" sz="1600" b="1" dirty="0"/>
              <a:t>Give an extra point if explanation is correct and present; otherwise subtract a point; more than 2 errors: 2 points or less!</a:t>
            </a:r>
            <a:endParaRPr lang="en-US" sz="1600" dirty="0"/>
          </a:p>
          <a:p>
            <a:r>
              <a:rPr lang="en-US" sz="1600" dirty="0"/>
              <a:t>Frequent 3-sequences    Candidate Generation    Candidates that survived pruning</a:t>
            </a:r>
            <a:r>
              <a:rPr lang="en-US" sz="1600" dirty="0"/>
              <a:t> </a:t>
            </a:r>
            <a:r>
              <a:rPr lang="en-US" sz="1600" dirty="0"/>
              <a:t>&lt;(1) (2) (3)&gt;</a:t>
            </a:r>
          </a:p>
          <a:p>
            <a:r>
              <a:rPr lang="en-US" sz="1600" dirty="0"/>
              <a:t>&lt;(1 2 3)&gt;</a:t>
            </a:r>
          </a:p>
          <a:p>
            <a:r>
              <a:rPr lang="en-US" sz="1600" dirty="0"/>
              <a:t>&lt;(1) (2) (4)&gt;</a:t>
            </a:r>
          </a:p>
          <a:p>
            <a:r>
              <a:rPr lang="en-US" sz="1600" dirty="0"/>
              <a:t>&lt;(1) (3) (4)&gt;</a:t>
            </a:r>
          </a:p>
          <a:p>
            <a:r>
              <a:rPr lang="en-US" sz="1600" dirty="0"/>
              <a:t>&lt;(1 2) (3)&gt;</a:t>
            </a:r>
          </a:p>
          <a:p>
            <a:r>
              <a:rPr lang="en-US" sz="1600" dirty="0"/>
              <a:t>&lt;(2 3) (4)&gt;</a:t>
            </a:r>
          </a:p>
          <a:p>
            <a:r>
              <a:rPr lang="en-US" sz="1600" dirty="0"/>
              <a:t>&lt;(2) (3) (4)&gt;</a:t>
            </a:r>
          </a:p>
          <a:p>
            <a:r>
              <a:rPr lang="en-US" sz="1600" dirty="0"/>
              <a:t>&lt;(3) (4 5)&gt;</a:t>
            </a:r>
          </a:p>
          <a:p>
            <a:r>
              <a:rPr lang="en-US" sz="1600" dirty="0"/>
              <a:t> </a:t>
            </a:r>
          </a:p>
          <a:p>
            <a:r>
              <a:rPr lang="en-US" sz="1600" dirty="0"/>
              <a:t>What candidate 4-sequences are generated from this 3-sequence set? Which of the generated 4-sequences survive the pruning step? Use format of Figure 7.6 in the textbook on page 435 to describe your answer! [7]</a:t>
            </a:r>
          </a:p>
          <a:p>
            <a:r>
              <a:rPr lang="en-US" sz="1600" dirty="0"/>
              <a:t> </a:t>
            </a:r>
          </a:p>
          <a:p>
            <a:pPr>
              <a:buFont typeface="+mj-lt"/>
              <a:buAutoNum type="arabicPeriod" startAt="4"/>
            </a:pPr>
            <a:endParaRPr lang="en-US" sz="1600" dirty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libri" pitchFamily="34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mbria" pitchFamily="18" charset="0"/>
            </a:endParaRPr>
          </a:p>
          <a:p>
            <a:pPr>
              <a:buFont typeface="+mj-lt"/>
              <a:buAutoNum type="arabicPeriod" startAt="4"/>
            </a:pPr>
            <a:endParaRPr lang="en-US" sz="1600" dirty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857256"/>
          </a:xfrm>
        </p:spPr>
        <p:txBody>
          <a:bodyPr/>
          <a:lstStyle/>
          <a:p>
            <a:r>
              <a:rPr lang="en-US" dirty="0"/>
              <a:t>Questions and Topics Review Dec. 1</a:t>
            </a:r>
            <a:r>
              <a:rPr lang="en-US"/>
              <a:t>, </a:t>
            </a:r>
            <a:r>
              <a:rPr lang="en-US" smtClean="0"/>
              <a:t>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5. The </a:t>
            </a:r>
            <a:r>
              <a:rPr lang="en-US" sz="1600" dirty="0"/>
              <a:t>Top 10 Data Mining Algorithms article says about k-means “</a:t>
            </a:r>
            <a:r>
              <a:rPr lang="en-US" sz="1600" i="1" dirty="0"/>
              <a:t>The greedy-descent nature of k-means on a non-convex cost also implies that the convergence is only to a local optimum, and indeed the algorithm is typically quite sensitive to the initial centroid locations…</a:t>
            </a:r>
            <a:r>
              <a:rPr lang="en-US" sz="1600" dirty="0"/>
              <a:t>The local minima problem can be countered </a:t>
            </a:r>
            <a:r>
              <a:rPr lang="en-US" sz="1600" b="1" dirty="0"/>
              <a:t>to some extent by running the algorithm multiple times with different initial centroids.</a:t>
            </a:r>
            <a:r>
              <a:rPr lang="en-US" sz="1600" dirty="0"/>
              <a:t>” Explain why the suggestion in boldface is a potential solution to the local maximum problem. Propose a modification of the k-means algorithm that uses the suggestion! 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dirty="0" smtClean="0">
              <a:latin typeface="Calibri" pitchFamily="34" charset="0"/>
              <a:sym typeface="Symbol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/>
              <a:t>5. The </a:t>
            </a:r>
            <a:r>
              <a:rPr lang="en-US" sz="1600" dirty="0"/>
              <a:t>Top 10 Data Mining Algorithms article says about k-means “</a:t>
            </a:r>
            <a:r>
              <a:rPr lang="en-US" sz="1600" i="1" dirty="0"/>
              <a:t>The greedy-descent nature of k-means on a non-convex cost also implies that the convergence is only to a local optimum, and indeed the algorithm is typically quite sensitive to the initial centroid locations…</a:t>
            </a:r>
            <a:r>
              <a:rPr lang="en-US" sz="1600" dirty="0"/>
              <a:t>The local minima problem can be countered </a:t>
            </a:r>
            <a:r>
              <a:rPr lang="en-US" sz="1600" b="1" dirty="0"/>
              <a:t>to some extent by running the algorithm multiple times with different initial centroids.</a:t>
            </a:r>
            <a:r>
              <a:rPr lang="en-US" sz="1600" dirty="0"/>
              <a:t>” Explain why the suggestion in boldface is a potential solution to the local maximum problem. Propose a modification of the k-means algorithm that uses the suggestion! </a:t>
            </a:r>
            <a:endParaRPr lang="en-US" sz="1400" dirty="0" smtClean="0"/>
          </a:p>
          <a:p>
            <a:pPr>
              <a:buNone/>
            </a:pPr>
            <a:endParaRPr lang="en-US" sz="1400" dirty="0" smtClean="0"/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  <a:sym typeface="Symbol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Using k-means with different seeds will find different local maxima of K-mean’s objective function; therefore, running k-means with different initial seeds that are in proximity of different local maxima will produce alternative results.[2]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Run k-means with different seeds multiple times (e.g. 20 times), then compute the SSE of each clustering, return the clustering with the lowest SSE value as the result. [3]</a:t>
            </a:r>
          </a:p>
          <a:p>
            <a:pPr marL="0" indent="0">
              <a:buNone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libri" pitchFamily="34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  <a:p>
            <a:pPr>
              <a:buFont typeface="+mj-lt"/>
              <a:buAutoNum type="arabicPeriod" startAt="5"/>
            </a:pPr>
            <a:endParaRPr lang="en-US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0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12957</TotalTime>
  <Words>502</Words>
  <Application>Microsoft Office PowerPoint</Application>
  <PresentationFormat>On-screen Show (4:3)</PresentationFormat>
  <Paragraphs>119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Questions and Topics Review Dec. 1, 2011</vt:lpstr>
      <vt:lpstr>Questions and Topics Review Dec. 1, 2011</vt:lpstr>
      <vt:lpstr>Questions and Topics Review Dec. 1, 2011</vt:lpstr>
      <vt:lpstr>Questions and Topics Review Dec. 1, 2011</vt:lpstr>
      <vt:lpstr>PowerPoint Presentation</vt:lpstr>
    </vt:vector>
  </TitlesOfParts>
  <Company>University of Oxford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Nearest Neighbour</dc:title>
  <dc:creator>David Claus</dc:creator>
  <cp:lastModifiedBy>Christoph Eick</cp:lastModifiedBy>
  <cp:revision>1159</cp:revision>
  <dcterms:created xsi:type="dcterms:W3CDTF">2004-02-17T10:26:15Z</dcterms:created>
  <dcterms:modified xsi:type="dcterms:W3CDTF">2011-11-30T22:01:05Z</dcterms:modified>
</cp:coreProperties>
</file>