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49" r:id="rId1"/>
  </p:sldMasterIdLst>
  <p:notesMasterIdLst>
    <p:notesMasterId r:id="rId27"/>
  </p:notesMasterIdLst>
  <p:handoutMasterIdLst>
    <p:handoutMasterId r:id="rId28"/>
  </p:handoutMasterIdLst>
  <p:sldIdLst>
    <p:sldId id="1170" r:id="rId2"/>
    <p:sldId id="1008" r:id="rId3"/>
    <p:sldId id="1178" r:id="rId4"/>
    <p:sldId id="1196" r:id="rId5"/>
    <p:sldId id="1197" r:id="rId6"/>
    <p:sldId id="1224" r:id="rId7"/>
    <p:sldId id="1225" r:id="rId8"/>
    <p:sldId id="1226" r:id="rId9"/>
    <p:sldId id="1227" r:id="rId10"/>
    <p:sldId id="1228" r:id="rId11"/>
    <p:sldId id="1229" r:id="rId12"/>
    <p:sldId id="1230" r:id="rId13"/>
    <p:sldId id="1231" r:id="rId14"/>
    <p:sldId id="1232" r:id="rId15"/>
    <p:sldId id="1191" r:id="rId16"/>
    <p:sldId id="1233" r:id="rId17"/>
    <p:sldId id="1192" r:id="rId18"/>
    <p:sldId id="1234" r:id="rId19"/>
    <p:sldId id="1235" r:id="rId20"/>
    <p:sldId id="1188" r:id="rId21"/>
    <p:sldId id="1236" r:id="rId22"/>
    <p:sldId id="1237" r:id="rId23"/>
    <p:sldId id="1238" r:id="rId24"/>
    <p:sldId id="1189" r:id="rId25"/>
    <p:sldId id="1184" r:id="rId26"/>
  </p:sldIdLst>
  <p:sldSz cx="9144000" cy="6858000" type="screen4x3"/>
  <p:notesSz cx="6858000" cy="9199563"/>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extLst>
    <p:ext uri="{521415D9-36F7-43E2-AB2F-B90AF26B5E84}">
      <p14:sectionLst xmlns:p14="http://schemas.microsoft.com/office/powerpoint/2010/main">
        <p14:section name="Default Section" id="{30128503-82C4-48F8-87F9-2C785AFA849F}">
          <p14:sldIdLst>
            <p14:sldId id="1170"/>
            <p14:sldId id="1008"/>
            <p14:sldId id="1178"/>
            <p14:sldId id="1196"/>
            <p14:sldId id="1197"/>
            <p14:sldId id="1224"/>
            <p14:sldId id="1225"/>
            <p14:sldId id="1226"/>
            <p14:sldId id="1227"/>
            <p14:sldId id="1228"/>
            <p14:sldId id="1229"/>
            <p14:sldId id="1230"/>
            <p14:sldId id="1231"/>
            <p14:sldId id="1232"/>
            <p14:sldId id="1191"/>
            <p14:sldId id="1233"/>
            <p14:sldId id="1192"/>
            <p14:sldId id="1234"/>
            <p14:sldId id="1235"/>
            <p14:sldId id="1188"/>
            <p14:sldId id="1236"/>
            <p14:sldId id="1237"/>
            <p14:sldId id="1238"/>
            <p14:sldId id="1189"/>
            <p14:sldId id="1184"/>
          </p14:sldIdLst>
        </p14:section>
        <p14:section name="Untitled Section" id="{7E9B5471-B55A-4BEF-BC4D-F55EBEAA6B0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98">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ick, Christoph F" initials="ECF" lastIdx="1" clrIdx="0">
    <p:extLst>
      <p:ext uri="{19B8F6BF-5375-455C-9EA6-DF929625EA0E}">
        <p15:presenceInfo xmlns:p15="http://schemas.microsoft.com/office/powerpoint/2012/main" userId="S::ceick@CougarNet.UH.EDU::a950c3c6-b708-4d19-b5d4-d48ed107da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E6EA"/>
    <a:srgbClr val="FAE2F6"/>
    <a:srgbClr val="170981"/>
    <a:srgbClr val="121328"/>
    <a:srgbClr val="D7FDF9"/>
    <a:srgbClr val="003366"/>
    <a:srgbClr val="CC0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298" autoAdjust="0"/>
    <p:restoredTop sz="92868" autoAdjust="0"/>
  </p:normalViewPr>
  <p:slideViewPr>
    <p:cSldViewPr>
      <p:cViewPr varScale="1">
        <p:scale>
          <a:sx n="55" d="100"/>
          <a:sy n="55" d="100"/>
        </p:scale>
        <p:origin x="1512" y="53"/>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38" d="100"/>
          <a:sy n="38" d="100"/>
        </p:scale>
        <p:origin x="-1530" y="-72"/>
      </p:cViewPr>
      <p:guideLst>
        <p:guide orient="horz" pos="2898"/>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3906"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749" tIns="45875" rIns="91749" bIns="45875" numCol="1" anchor="t" anchorCtr="0" compatLnSpc="1">
            <a:prstTxWarp prst="textNoShape">
              <a:avLst/>
            </a:prstTxWarp>
          </a:bodyPr>
          <a:lstStyle>
            <a:lvl1pPr defTabSz="917575" eaLnBrk="0" hangingPunct="0">
              <a:defRPr sz="1200">
                <a:latin typeface="Times New Roman" pitchFamily="18" charset="0"/>
              </a:defRPr>
            </a:lvl1pPr>
          </a:lstStyle>
          <a:p>
            <a:pPr>
              <a:defRPr/>
            </a:pPr>
            <a:endParaRPr lang="en-US"/>
          </a:p>
        </p:txBody>
      </p:sp>
      <p:sp>
        <p:nvSpPr>
          <p:cNvPr id="123907" name="Rectangle 3"/>
          <p:cNvSpPr>
            <a:spLocks noGrp="1" noChangeArrowheads="1"/>
          </p:cNvSpPr>
          <p:nvPr>
            <p:ph type="dt" sz="quarter" idx="1"/>
          </p:nvPr>
        </p:nvSpPr>
        <p:spPr bwMode="auto">
          <a:xfrm>
            <a:off x="3886200" y="0"/>
            <a:ext cx="2971800" cy="460375"/>
          </a:xfrm>
          <a:prstGeom prst="rect">
            <a:avLst/>
          </a:prstGeom>
          <a:noFill/>
          <a:ln w="9525">
            <a:noFill/>
            <a:miter lim="800000"/>
            <a:headEnd/>
            <a:tailEnd/>
          </a:ln>
          <a:effectLst/>
        </p:spPr>
        <p:txBody>
          <a:bodyPr vert="horz" wrap="square" lIns="91749" tIns="45875" rIns="91749" bIns="45875" numCol="1" anchor="t" anchorCtr="0" compatLnSpc="1">
            <a:prstTxWarp prst="textNoShape">
              <a:avLst/>
            </a:prstTxWarp>
          </a:bodyPr>
          <a:lstStyle>
            <a:lvl1pPr algn="r" defTabSz="917575" eaLnBrk="0" hangingPunct="0">
              <a:defRPr sz="1200">
                <a:latin typeface="Times New Roman" pitchFamily="18" charset="0"/>
              </a:defRPr>
            </a:lvl1pPr>
          </a:lstStyle>
          <a:p>
            <a:pPr>
              <a:defRPr/>
            </a:pPr>
            <a:endParaRPr lang="en-US"/>
          </a:p>
        </p:txBody>
      </p:sp>
      <p:sp>
        <p:nvSpPr>
          <p:cNvPr id="123908" name="Rectangle 4"/>
          <p:cNvSpPr>
            <a:spLocks noGrp="1" noChangeArrowheads="1"/>
          </p:cNvSpPr>
          <p:nvPr>
            <p:ph type="ftr" sz="quarter" idx="2"/>
          </p:nvPr>
        </p:nvSpPr>
        <p:spPr bwMode="auto">
          <a:xfrm>
            <a:off x="0" y="8739188"/>
            <a:ext cx="2971800" cy="460375"/>
          </a:xfrm>
          <a:prstGeom prst="rect">
            <a:avLst/>
          </a:prstGeom>
          <a:noFill/>
          <a:ln w="9525">
            <a:noFill/>
            <a:miter lim="800000"/>
            <a:headEnd/>
            <a:tailEnd/>
          </a:ln>
          <a:effectLst/>
        </p:spPr>
        <p:txBody>
          <a:bodyPr vert="horz" wrap="square" lIns="91749" tIns="45875" rIns="91749" bIns="45875" numCol="1" anchor="b" anchorCtr="0" compatLnSpc="1">
            <a:prstTxWarp prst="textNoShape">
              <a:avLst/>
            </a:prstTxWarp>
          </a:bodyPr>
          <a:lstStyle>
            <a:lvl1pPr defTabSz="917575" eaLnBrk="0" hangingPunct="0">
              <a:defRPr sz="1200">
                <a:latin typeface="Times New Roman" pitchFamily="18" charset="0"/>
              </a:defRPr>
            </a:lvl1pPr>
          </a:lstStyle>
          <a:p>
            <a:pPr>
              <a:defRPr/>
            </a:pPr>
            <a:endParaRPr lang="en-US"/>
          </a:p>
        </p:txBody>
      </p:sp>
      <p:sp>
        <p:nvSpPr>
          <p:cNvPr id="123909" name="Rectangle 5"/>
          <p:cNvSpPr>
            <a:spLocks noGrp="1" noChangeArrowheads="1"/>
          </p:cNvSpPr>
          <p:nvPr>
            <p:ph type="sldNum" sz="quarter" idx="3"/>
          </p:nvPr>
        </p:nvSpPr>
        <p:spPr bwMode="auto">
          <a:xfrm>
            <a:off x="3886200" y="8739188"/>
            <a:ext cx="2971800" cy="460375"/>
          </a:xfrm>
          <a:prstGeom prst="rect">
            <a:avLst/>
          </a:prstGeom>
          <a:noFill/>
          <a:ln w="9525">
            <a:noFill/>
            <a:miter lim="800000"/>
            <a:headEnd/>
            <a:tailEnd/>
          </a:ln>
          <a:effectLst/>
        </p:spPr>
        <p:txBody>
          <a:bodyPr vert="horz" wrap="square" lIns="91749" tIns="45875" rIns="91749" bIns="45875" numCol="1" anchor="b" anchorCtr="0" compatLnSpc="1">
            <a:prstTxWarp prst="textNoShape">
              <a:avLst/>
            </a:prstTxWarp>
          </a:bodyPr>
          <a:lstStyle>
            <a:lvl1pPr algn="r" defTabSz="917575" eaLnBrk="0" hangingPunct="0">
              <a:defRPr sz="1200">
                <a:latin typeface="Times New Roman" pitchFamily="18" charset="0"/>
              </a:defRPr>
            </a:lvl1pPr>
          </a:lstStyle>
          <a:p>
            <a:pPr>
              <a:defRPr/>
            </a:pPr>
            <a:fld id="{11016833-FD99-49B1-8979-944EEF44B398}" type="slidenum">
              <a:rPr lang="en-US"/>
              <a:pPr>
                <a:defRPr/>
              </a:pPr>
              <a:t>‹#›</a:t>
            </a:fld>
            <a:endParaRPr lang="en-US"/>
          </a:p>
        </p:txBody>
      </p:sp>
    </p:spTree>
    <p:extLst>
      <p:ext uri="{BB962C8B-B14F-4D97-AF65-F5344CB8AC3E}">
        <p14:creationId xmlns:p14="http://schemas.microsoft.com/office/powerpoint/2010/main" val="41128754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749" tIns="45875" rIns="91749" bIns="45875" numCol="1" anchor="t" anchorCtr="0" compatLnSpc="1">
            <a:prstTxWarp prst="textNoShape">
              <a:avLst/>
            </a:prstTxWarp>
          </a:bodyPr>
          <a:lstStyle>
            <a:lvl1pPr defTabSz="917575" eaLnBrk="0" hangingPunct="0">
              <a:defRPr sz="1200">
                <a:latin typeface="Times New Roman" pitchFamily="18" charset="0"/>
              </a:defRPr>
            </a:lvl1pPr>
          </a:lstStyle>
          <a:p>
            <a:pPr>
              <a:defRPr/>
            </a:pPr>
            <a:endParaRPr lang="en-US"/>
          </a:p>
        </p:txBody>
      </p:sp>
      <p:sp>
        <p:nvSpPr>
          <p:cNvPr id="13315" name="Rectangle 3"/>
          <p:cNvSpPr>
            <a:spLocks noGrp="1" noChangeArrowheads="1"/>
          </p:cNvSpPr>
          <p:nvPr>
            <p:ph type="dt" idx="1"/>
          </p:nvPr>
        </p:nvSpPr>
        <p:spPr bwMode="auto">
          <a:xfrm>
            <a:off x="3886200" y="0"/>
            <a:ext cx="2971800" cy="460375"/>
          </a:xfrm>
          <a:prstGeom prst="rect">
            <a:avLst/>
          </a:prstGeom>
          <a:noFill/>
          <a:ln w="9525">
            <a:noFill/>
            <a:miter lim="800000"/>
            <a:headEnd/>
            <a:tailEnd/>
          </a:ln>
          <a:effectLst/>
        </p:spPr>
        <p:txBody>
          <a:bodyPr vert="horz" wrap="square" lIns="91749" tIns="45875" rIns="91749" bIns="45875" numCol="1" anchor="t" anchorCtr="0" compatLnSpc="1">
            <a:prstTxWarp prst="textNoShape">
              <a:avLst/>
            </a:prstTxWarp>
          </a:bodyPr>
          <a:lstStyle>
            <a:lvl1pPr algn="r" defTabSz="917575" eaLnBrk="0" hangingPunct="0">
              <a:defRPr sz="1200">
                <a:latin typeface="Times New Roman" pitchFamily="18"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30300" y="690563"/>
            <a:ext cx="4597400" cy="3448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7" name="Rectangle 5"/>
          <p:cNvSpPr>
            <a:spLocks noGrp="1" noChangeArrowheads="1"/>
          </p:cNvSpPr>
          <p:nvPr>
            <p:ph type="body" sz="quarter" idx="3"/>
          </p:nvPr>
        </p:nvSpPr>
        <p:spPr bwMode="auto">
          <a:xfrm>
            <a:off x="914400" y="4370388"/>
            <a:ext cx="5029200" cy="4138612"/>
          </a:xfrm>
          <a:prstGeom prst="rect">
            <a:avLst/>
          </a:prstGeom>
          <a:noFill/>
          <a:ln w="9525">
            <a:noFill/>
            <a:miter lim="800000"/>
            <a:headEnd/>
            <a:tailEnd/>
          </a:ln>
          <a:effectLst/>
        </p:spPr>
        <p:txBody>
          <a:bodyPr vert="horz" wrap="square" lIns="91749" tIns="45875" rIns="91749" bIns="4587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318" name="Rectangle 6"/>
          <p:cNvSpPr>
            <a:spLocks noGrp="1" noChangeArrowheads="1"/>
          </p:cNvSpPr>
          <p:nvPr>
            <p:ph type="ftr" sz="quarter" idx="4"/>
          </p:nvPr>
        </p:nvSpPr>
        <p:spPr bwMode="auto">
          <a:xfrm>
            <a:off x="0" y="8739188"/>
            <a:ext cx="2971800" cy="460375"/>
          </a:xfrm>
          <a:prstGeom prst="rect">
            <a:avLst/>
          </a:prstGeom>
          <a:noFill/>
          <a:ln w="9525">
            <a:noFill/>
            <a:miter lim="800000"/>
            <a:headEnd/>
            <a:tailEnd/>
          </a:ln>
          <a:effectLst/>
        </p:spPr>
        <p:txBody>
          <a:bodyPr vert="horz" wrap="square" lIns="91749" tIns="45875" rIns="91749" bIns="45875" numCol="1" anchor="b" anchorCtr="0" compatLnSpc="1">
            <a:prstTxWarp prst="textNoShape">
              <a:avLst/>
            </a:prstTxWarp>
          </a:bodyPr>
          <a:lstStyle>
            <a:lvl1pPr defTabSz="917575" eaLnBrk="0" hangingPunct="0">
              <a:defRPr sz="1200">
                <a:latin typeface="Times New Roman" pitchFamily="18" charset="0"/>
              </a:defRPr>
            </a:lvl1pPr>
          </a:lstStyle>
          <a:p>
            <a:pPr>
              <a:defRPr/>
            </a:pPr>
            <a:endParaRPr lang="en-US"/>
          </a:p>
        </p:txBody>
      </p:sp>
      <p:sp>
        <p:nvSpPr>
          <p:cNvPr id="13319" name="Rectangle 7"/>
          <p:cNvSpPr>
            <a:spLocks noGrp="1" noChangeArrowheads="1"/>
          </p:cNvSpPr>
          <p:nvPr>
            <p:ph type="sldNum" sz="quarter" idx="5"/>
          </p:nvPr>
        </p:nvSpPr>
        <p:spPr bwMode="auto">
          <a:xfrm>
            <a:off x="3886200" y="8739188"/>
            <a:ext cx="2971800" cy="460375"/>
          </a:xfrm>
          <a:prstGeom prst="rect">
            <a:avLst/>
          </a:prstGeom>
          <a:noFill/>
          <a:ln w="9525">
            <a:noFill/>
            <a:miter lim="800000"/>
            <a:headEnd/>
            <a:tailEnd/>
          </a:ln>
          <a:effectLst/>
        </p:spPr>
        <p:txBody>
          <a:bodyPr vert="horz" wrap="square" lIns="91749" tIns="45875" rIns="91749" bIns="45875" numCol="1" anchor="b" anchorCtr="0" compatLnSpc="1">
            <a:prstTxWarp prst="textNoShape">
              <a:avLst/>
            </a:prstTxWarp>
          </a:bodyPr>
          <a:lstStyle>
            <a:lvl1pPr algn="r" defTabSz="917575" eaLnBrk="0" hangingPunct="0">
              <a:defRPr sz="1200">
                <a:latin typeface="Times New Roman" pitchFamily="18" charset="0"/>
              </a:defRPr>
            </a:lvl1pPr>
          </a:lstStyle>
          <a:p>
            <a:pPr>
              <a:defRPr/>
            </a:pPr>
            <a:fld id="{EC4F0067-956A-4CB2-927E-B0FF6BEC385A}" type="slidenum">
              <a:rPr lang="en-US"/>
              <a:pPr>
                <a:defRPr/>
              </a:pPr>
              <a:t>‹#›</a:t>
            </a:fld>
            <a:endParaRPr lang="en-US"/>
          </a:p>
        </p:txBody>
      </p:sp>
    </p:spTree>
    <p:extLst>
      <p:ext uri="{BB962C8B-B14F-4D97-AF65-F5344CB8AC3E}">
        <p14:creationId xmlns:p14="http://schemas.microsoft.com/office/powerpoint/2010/main" val="27394491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eaLnBrk="0" hangingPunct="0">
              <a:defRPr sz="2400">
                <a:solidFill>
                  <a:schemeClr val="tx1"/>
                </a:solidFill>
                <a:latin typeface="Tahoma" pitchFamily="34" charset="0"/>
              </a:defRPr>
            </a:lvl1pPr>
            <a:lvl2pPr marL="742950" indent="-285750" defTabSz="917575" eaLnBrk="0" hangingPunct="0">
              <a:defRPr sz="2400">
                <a:solidFill>
                  <a:schemeClr val="tx1"/>
                </a:solidFill>
                <a:latin typeface="Tahoma" pitchFamily="34" charset="0"/>
              </a:defRPr>
            </a:lvl2pPr>
            <a:lvl3pPr marL="1143000" indent="-228600" defTabSz="917575" eaLnBrk="0" hangingPunct="0">
              <a:defRPr sz="2400">
                <a:solidFill>
                  <a:schemeClr val="tx1"/>
                </a:solidFill>
                <a:latin typeface="Tahoma" pitchFamily="34" charset="0"/>
              </a:defRPr>
            </a:lvl3pPr>
            <a:lvl4pPr marL="1600200" indent="-228600" defTabSz="917575" eaLnBrk="0" hangingPunct="0">
              <a:defRPr sz="2400">
                <a:solidFill>
                  <a:schemeClr val="tx1"/>
                </a:solidFill>
                <a:latin typeface="Tahoma" pitchFamily="34" charset="0"/>
              </a:defRPr>
            </a:lvl4pPr>
            <a:lvl5pPr marL="2057400" indent="-228600" defTabSz="917575" eaLnBrk="0" hangingPunct="0">
              <a:defRPr sz="2400">
                <a:solidFill>
                  <a:schemeClr val="tx1"/>
                </a:solidFill>
                <a:latin typeface="Tahoma" pitchFamily="34" charset="0"/>
              </a:defRPr>
            </a:lvl5pPr>
            <a:lvl6pPr marL="2514600" indent="-228600" defTabSz="917575" eaLnBrk="0" fontAlgn="base" hangingPunct="0">
              <a:spcBef>
                <a:spcPct val="0"/>
              </a:spcBef>
              <a:spcAft>
                <a:spcPct val="0"/>
              </a:spcAft>
              <a:defRPr sz="2400">
                <a:solidFill>
                  <a:schemeClr val="tx1"/>
                </a:solidFill>
                <a:latin typeface="Tahoma" pitchFamily="34" charset="0"/>
              </a:defRPr>
            </a:lvl6pPr>
            <a:lvl7pPr marL="2971800" indent="-228600" defTabSz="917575" eaLnBrk="0" fontAlgn="base" hangingPunct="0">
              <a:spcBef>
                <a:spcPct val="0"/>
              </a:spcBef>
              <a:spcAft>
                <a:spcPct val="0"/>
              </a:spcAft>
              <a:defRPr sz="2400">
                <a:solidFill>
                  <a:schemeClr val="tx1"/>
                </a:solidFill>
                <a:latin typeface="Tahoma" pitchFamily="34" charset="0"/>
              </a:defRPr>
            </a:lvl7pPr>
            <a:lvl8pPr marL="3429000" indent="-228600" defTabSz="917575" eaLnBrk="0" fontAlgn="base" hangingPunct="0">
              <a:spcBef>
                <a:spcPct val="0"/>
              </a:spcBef>
              <a:spcAft>
                <a:spcPct val="0"/>
              </a:spcAft>
              <a:defRPr sz="2400">
                <a:solidFill>
                  <a:schemeClr val="tx1"/>
                </a:solidFill>
                <a:latin typeface="Tahoma" pitchFamily="34" charset="0"/>
              </a:defRPr>
            </a:lvl8pPr>
            <a:lvl9pPr marL="3886200" indent="-228600" defTabSz="917575" eaLnBrk="0" fontAlgn="base" hangingPunct="0">
              <a:spcBef>
                <a:spcPct val="0"/>
              </a:spcBef>
              <a:spcAft>
                <a:spcPct val="0"/>
              </a:spcAft>
              <a:defRPr sz="2400">
                <a:solidFill>
                  <a:schemeClr val="tx1"/>
                </a:solidFill>
                <a:latin typeface="Tahoma" pitchFamily="34" charset="0"/>
              </a:defRPr>
            </a:lvl9pPr>
          </a:lstStyle>
          <a:p>
            <a:fld id="{C6F6CEE3-C338-400C-A774-A2F3D8F02FC4}" type="slidenum">
              <a:rPr lang="en-US" sz="1200" smtClean="0">
                <a:latin typeface="Times New Roman" pitchFamily="18" charset="0"/>
              </a:rPr>
              <a:pPr/>
              <a:t>2</a:t>
            </a:fld>
            <a:endParaRPr lang="en-US" sz="1200">
              <a:latin typeface="Times New Roman" pitchFamily="18" charset="0"/>
            </a:endParaRPr>
          </a:p>
        </p:txBody>
      </p:sp>
    </p:spTree>
    <p:extLst>
      <p:ext uri="{BB962C8B-B14F-4D97-AF65-F5344CB8AC3E}">
        <p14:creationId xmlns:p14="http://schemas.microsoft.com/office/powerpoint/2010/main" val="9236616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eaLnBrk="0" hangingPunct="0">
              <a:defRPr sz="2400">
                <a:solidFill>
                  <a:schemeClr val="tx1"/>
                </a:solidFill>
                <a:latin typeface="Tahoma" pitchFamily="34" charset="0"/>
              </a:defRPr>
            </a:lvl1pPr>
            <a:lvl2pPr marL="742950" indent="-285750" defTabSz="917575" eaLnBrk="0" hangingPunct="0">
              <a:defRPr sz="2400">
                <a:solidFill>
                  <a:schemeClr val="tx1"/>
                </a:solidFill>
                <a:latin typeface="Tahoma" pitchFamily="34" charset="0"/>
              </a:defRPr>
            </a:lvl2pPr>
            <a:lvl3pPr marL="1143000" indent="-228600" defTabSz="917575" eaLnBrk="0" hangingPunct="0">
              <a:defRPr sz="2400">
                <a:solidFill>
                  <a:schemeClr val="tx1"/>
                </a:solidFill>
                <a:latin typeface="Tahoma" pitchFamily="34" charset="0"/>
              </a:defRPr>
            </a:lvl3pPr>
            <a:lvl4pPr marL="1600200" indent="-228600" defTabSz="917575" eaLnBrk="0" hangingPunct="0">
              <a:defRPr sz="2400">
                <a:solidFill>
                  <a:schemeClr val="tx1"/>
                </a:solidFill>
                <a:latin typeface="Tahoma" pitchFamily="34" charset="0"/>
              </a:defRPr>
            </a:lvl4pPr>
            <a:lvl5pPr marL="2057400" indent="-228600" defTabSz="917575" eaLnBrk="0" hangingPunct="0">
              <a:defRPr sz="2400">
                <a:solidFill>
                  <a:schemeClr val="tx1"/>
                </a:solidFill>
                <a:latin typeface="Tahoma" pitchFamily="34" charset="0"/>
              </a:defRPr>
            </a:lvl5pPr>
            <a:lvl6pPr marL="2514600" indent="-228600" defTabSz="917575" eaLnBrk="0" fontAlgn="base" hangingPunct="0">
              <a:spcBef>
                <a:spcPct val="0"/>
              </a:spcBef>
              <a:spcAft>
                <a:spcPct val="0"/>
              </a:spcAft>
              <a:defRPr sz="2400">
                <a:solidFill>
                  <a:schemeClr val="tx1"/>
                </a:solidFill>
                <a:latin typeface="Tahoma" pitchFamily="34" charset="0"/>
              </a:defRPr>
            </a:lvl6pPr>
            <a:lvl7pPr marL="2971800" indent="-228600" defTabSz="917575" eaLnBrk="0" fontAlgn="base" hangingPunct="0">
              <a:spcBef>
                <a:spcPct val="0"/>
              </a:spcBef>
              <a:spcAft>
                <a:spcPct val="0"/>
              </a:spcAft>
              <a:defRPr sz="2400">
                <a:solidFill>
                  <a:schemeClr val="tx1"/>
                </a:solidFill>
                <a:latin typeface="Tahoma" pitchFamily="34" charset="0"/>
              </a:defRPr>
            </a:lvl7pPr>
            <a:lvl8pPr marL="3429000" indent="-228600" defTabSz="917575" eaLnBrk="0" fontAlgn="base" hangingPunct="0">
              <a:spcBef>
                <a:spcPct val="0"/>
              </a:spcBef>
              <a:spcAft>
                <a:spcPct val="0"/>
              </a:spcAft>
              <a:defRPr sz="2400">
                <a:solidFill>
                  <a:schemeClr val="tx1"/>
                </a:solidFill>
                <a:latin typeface="Tahoma" pitchFamily="34" charset="0"/>
              </a:defRPr>
            </a:lvl8pPr>
            <a:lvl9pPr marL="3886200" indent="-228600" defTabSz="917575" eaLnBrk="0" fontAlgn="base" hangingPunct="0">
              <a:spcBef>
                <a:spcPct val="0"/>
              </a:spcBef>
              <a:spcAft>
                <a:spcPct val="0"/>
              </a:spcAft>
              <a:defRPr sz="2400">
                <a:solidFill>
                  <a:schemeClr val="tx1"/>
                </a:solidFill>
                <a:latin typeface="Tahoma" pitchFamily="34" charset="0"/>
              </a:defRPr>
            </a:lvl9pPr>
          </a:lstStyle>
          <a:p>
            <a:fld id="{C6F6CEE3-C338-400C-A774-A2F3D8F02FC4}" type="slidenum">
              <a:rPr lang="en-US" sz="1200" smtClean="0">
                <a:latin typeface="Times New Roman" pitchFamily="18" charset="0"/>
              </a:rPr>
              <a:pPr/>
              <a:t>3</a:t>
            </a:fld>
            <a:endParaRPr lang="en-US" sz="1200">
              <a:latin typeface="Times New Roman" pitchFamily="18" charset="0"/>
            </a:endParaRPr>
          </a:p>
        </p:txBody>
      </p:sp>
    </p:spTree>
    <p:extLst>
      <p:ext uri="{BB962C8B-B14F-4D97-AF65-F5344CB8AC3E}">
        <p14:creationId xmlns:p14="http://schemas.microsoft.com/office/powerpoint/2010/main" val="37900284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eaLnBrk="0" hangingPunct="0">
              <a:defRPr sz="2400">
                <a:solidFill>
                  <a:schemeClr val="tx1"/>
                </a:solidFill>
                <a:latin typeface="Tahoma" pitchFamily="34" charset="0"/>
              </a:defRPr>
            </a:lvl1pPr>
            <a:lvl2pPr marL="742950" indent="-285750" defTabSz="917575" eaLnBrk="0" hangingPunct="0">
              <a:defRPr sz="2400">
                <a:solidFill>
                  <a:schemeClr val="tx1"/>
                </a:solidFill>
                <a:latin typeface="Tahoma" pitchFamily="34" charset="0"/>
              </a:defRPr>
            </a:lvl2pPr>
            <a:lvl3pPr marL="1143000" indent="-228600" defTabSz="917575" eaLnBrk="0" hangingPunct="0">
              <a:defRPr sz="2400">
                <a:solidFill>
                  <a:schemeClr val="tx1"/>
                </a:solidFill>
                <a:latin typeface="Tahoma" pitchFamily="34" charset="0"/>
              </a:defRPr>
            </a:lvl3pPr>
            <a:lvl4pPr marL="1600200" indent="-228600" defTabSz="917575" eaLnBrk="0" hangingPunct="0">
              <a:defRPr sz="2400">
                <a:solidFill>
                  <a:schemeClr val="tx1"/>
                </a:solidFill>
                <a:latin typeface="Tahoma" pitchFamily="34" charset="0"/>
              </a:defRPr>
            </a:lvl4pPr>
            <a:lvl5pPr marL="2057400" indent="-228600" defTabSz="917575" eaLnBrk="0" hangingPunct="0">
              <a:defRPr sz="2400">
                <a:solidFill>
                  <a:schemeClr val="tx1"/>
                </a:solidFill>
                <a:latin typeface="Tahoma" pitchFamily="34" charset="0"/>
              </a:defRPr>
            </a:lvl5pPr>
            <a:lvl6pPr marL="2514600" indent="-228600" defTabSz="917575" eaLnBrk="0" fontAlgn="base" hangingPunct="0">
              <a:spcBef>
                <a:spcPct val="0"/>
              </a:spcBef>
              <a:spcAft>
                <a:spcPct val="0"/>
              </a:spcAft>
              <a:defRPr sz="2400">
                <a:solidFill>
                  <a:schemeClr val="tx1"/>
                </a:solidFill>
                <a:latin typeface="Tahoma" pitchFamily="34" charset="0"/>
              </a:defRPr>
            </a:lvl6pPr>
            <a:lvl7pPr marL="2971800" indent="-228600" defTabSz="917575" eaLnBrk="0" fontAlgn="base" hangingPunct="0">
              <a:spcBef>
                <a:spcPct val="0"/>
              </a:spcBef>
              <a:spcAft>
                <a:spcPct val="0"/>
              </a:spcAft>
              <a:defRPr sz="2400">
                <a:solidFill>
                  <a:schemeClr val="tx1"/>
                </a:solidFill>
                <a:latin typeface="Tahoma" pitchFamily="34" charset="0"/>
              </a:defRPr>
            </a:lvl7pPr>
            <a:lvl8pPr marL="3429000" indent="-228600" defTabSz="917575" eaLnBrk="0" fontAlgn="base" hangingPunct="0">
              <a:spcBef>
                <a:spcPct val="0"/>
              </a:spcBef>
              <a:spcAft>
                <a:spcPct val="0"/>
              </a:spcAft>
              <a:defRPr sz="2400">
                <a:solidFill>
                  <a:schemeClr val="tx1"/>
                </a:solidFill>
                <a:latin typeface="Tahoma" pitchFamily="34" charset="0"/>
              </a:defRPr>
            </a:lvl8pPr>
            <a:lvl9pPr marL="3886200" indent="-228600" defTabSz="917575" eaLnBrk="0" fontAlgn="base" hangingPunct="0">
              <a:spcBef>
                <a:spcPct val="0"/>
              </a:spcBef>
              <a:spcAft>
                <a:spcPct val="0"/>
              </a:spcAft>
              <a:defRPr sz="2400">
                <a:solidFill>
                  <a:schemeClr val="tx1"/>
                </a:solidFill>
                <a:latin typeface="Tahoma" pitchFamily="34" charset="0"/>
              </a:defRPr>
            </a:lvl9pPr>
          </a:lstStyle>
          <a:p>
            <a:fld id="{C732909E-8384-427F-8330-500416E7E62A}" type="slidenum">
              <a:rPr lang="en-US" sz="1200" smtClean="0">
                <a:latin typeface="Times New Roman" pitchFamily="18" charset="0"/>
              </a:rPr>
              <a:pPr/>
              <a:t>5</a:t>
            </a:fld>
            <a:endParaRPr lang="en-US" sz="1200">
              <a:latin typeface="Times New Roman" pitchFamily="18" charset="0"/>
            </a:endParaRPr>
          </a:p>
        </p:txBody>
      </p:sp>
    </p:spTree>
    <p:extLst>
      <p:ext uri="{BB962C8B-B14F-4D97-AF65-F5344CB8AC3E}">
        <p14:creationId xmlns:p14="http://schemas.microsoft.com/office/powerpoint/2010/main" val="197462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grpSp>
      <p:sp>
        <p:nvSpPr>
          <p:cNvPr id="929804"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929805"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defRPr sz="1400">
                <a:solidFill>
                  <a:schemeClr val="bg2"/>
                </a:solidFill>
              </a:defRPr>
            </a:lvl1pPr>
          </a:lstStyle>
          <a:p>
            <a:pPr>
              <a:defRPr/>
            </a:pPr>
            <a:fld id="{90424CFB-93D0-4996-88AD-E62A2F32E1F1}" type="datetime4">
              <a:rPr lang="en-US"/>
              <a:pPr>
                <a:defRPr/>
              </a:pPr>
              <a:t>January 28, 2026</a:t>
            </a:fld>
            <a:endParaRPr lang="en-US"/>
          </a:p>
        </p:txBody>
      </p:sp>
      <p:sp>
        <p:nvSpPr>
          <p:cNvPr id="15" name="Rectangle 15"/>
          <p:cNvSpPr>
            <a:spLocks noGrp="1" noChangeArrowheads="1"/>
          </p:cNvSpPr>
          <p:nvPr>
            <p:ph type="ftr" sz="quarter" idx="11"/>
          </p:nvPr>
        </p:nvSpPr>
        <p:spPr bwMode="auto">
          <a:xfrm>
            <a:off x="3429000" y="6248400"/>
            <a:ext cx="2895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ctr">
              <a:defRPr sz="1400">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p:spPr>
        <p:txBody>
          <a:bodyPr/>
          <a:lstStyle>
            <a:lvl1pPr>
              <a:defRPr sz="1400">
                <a:solidFill>
                  <a:schemeClr val="bg2"/>
                </a:solidFill>
              </a:defRPr>
            </a:lvl1pPr>
          </a:lstStyle>
          <a:p>
            <a:pPr>
              <a:defRPr/>
            </a:pPr>
            <a:fld id="{A97C7202-FE67-43C7-8EEF-FFF05D2A4B4E}" type="slidenum">
              <a:rPr lang="en-US"/>
              <a:pPr>
                <a:defRPr/>
              </a:pPr>
              <a:t>‹#›</a:t>
            </a:fld>
            <a:endParaRPr lang="en-US"/>
          </a:p>
        </p:txBody>
      </p:sp>
    </p:spTree>
    <p:extLst>
      <p:ext uri="{BB962C8B-B14F-4D97-AF65-F5344CB8AC3E}">
        <p14:creationId xmlns:p14="http://schemas.microsoft.com/office/powerpoint/2010/main" val="3295448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61"/>
          <p:cNvSpPr>
            <a:spLocks noGrp="1" noChangeArrowheads="1"/>
          </p:cNvSpPr>
          <p:nvPr>
            <p:ph type="sldNum" sz="quarter" idx="10"/>
          </p:nvPr>
        </p:nvSpPr>
        <p:spPr>
          <a:ln/>
        </p:spPr>
        <p:txBody>
          <a:bodyPr/>
          <a:lstStyle>
            <a:lvl1pPr>
              <a:defRPr/>
            </a:lvl1pPr>
          </a:lstStyle>
          <a:p>
            <a:pPr>
              <a:defRPr/>
            </a:pPr>
            <a:fld id="{90211B59-E599-4007-A1EE-281698AC3DFD}" type="slidenum">
              <a:rPr lang="en-US"/>
              <a:pPr>
                <a:defRPr/>
              </a:pPr>
              <a:t>‹#›</a:t>
            </a:fld>
            <a:endParaRPr lang="en-US"/>
          </a:p>
        </p:txBody>
      </p:sp>
    </p:spTree>
    <p:extLst>
      <p:ext uri="{BB962C8B-B14F-4D97-AF65-F5344CB8AC3E}">
        <p14:creationId xmlns:p14="http://schemas.microsoft.com/office/powerpoint/2010/main" val="361252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3875" y="685800"/>
            <a:ext cx="2062163"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85800"/>
            <a:ext cx="6035675"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61"/>
          <p:cNvSpPr>
            <a:spLocks noGrp="1" noChangeArrowheads="1"/>
          </p:cNvSpPr>
          <p:nvPr>
            <p:ph type="sldNum" sz="quarter" idx="10"/>
          </p:nvPr>
        </p:nvSpPr>
        <p:spPr>
          <a:ln/>
        </p:spPr>
        <p:txBody>
          <a:bodyPr/>
          <a:lstStyle>
            <a:lvl1pPr>
              <a:defRPr/>
            </a:lvl1pPr>
          </a:lstStyle>
          <a:p>
            <a:pPr>
              <a:defRPr/>
            </a:pPr>
            <a:fld id="{96024428-3894-4799-A7D7-1EE24799AD83}" type="slidenum">
              <a:rPr lang="en-US"/>
              <a:pPr>
                <a:defRPr/>
              </a:pPr>
              <a:t>‹#›</a:t>
            </a:fld>
            <a:endParaRPr lang="en-US"/>
          </a:p>
        </p:txBody>
      </p:sp>
    </p:spTree>
    <p:extLst>
      <p:ext uri="{BB962C8B-B14F-4D97-AF65-F5344CB8AC3E}">
        <p14:creationId xmlns:p14="http://schemas.microsoft.com/office/powerpoint/2010/main" val="1703092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43000" y="685800"/>
            <a:ext cx="7793038" cy="6096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962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9624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61"/>
          <p:cNvSpPr>
            <a:spLocks noGrp="1" noChangeArrowheads="1"/>
          </p:cNvSpPr>
          <p:nvPr>
            <p:ph type="sldNum" sz="quarter" idx="10"/>
          </p:nvPr>
        </p:nvSpPr>
        <p:spPr>
          <a:ln/>
        </p:spPr>
        <p:txBody>
          <a:bodyPr/>
          <a:lstStyle>
            <a:lvl1pPr>
              <a:defRPr/>
            </a:lvl1pPr>
          </a:lstStyle>
          <a:p>
            <a:pPr>
              <a:defRPr/>
            </a:pPr>
            <a:fld id="{9BF4F5E8-D2E6-41D3-8965-BB92D4BBEFA9}" type="slidenum">
              <a:rPr lang="en-US"/>
              <a:pPr>
                <a:defRPr/>
              </a:pPr>
              <a:t>‹#›</a:t>
            </a:fld>
            <a:endParaRPr lang="en-US"/>
          </a:p>
        </p:txBody>
      </p:sp>
    </p:spTree>
    <p:extLst>
      <p:ext uri="{BB962C8B-B14F-4D97-AF65-F5344CB8AC3E}">
        <p14:creationId xmlns:p14="http://schemas.microsoft.com/office/powerpoint/2010/main" val="95925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61"/>
          <p:cNvSpPr>
            <a:spLocks noGrp="1" noChangeArrowheads="1"/>
          </p:cNvSpPr>
          <p:nvPr>
            <p:ph type="sldNum" sz="quarter" idx="10"/>
          </p:nvPr>
        </p:nvSpPr>
        <p:spPr>
          <a:ln/>
        </p:spPr>
        <p:txBody>
          <a:bodyPr/>
          <a:lstStyle>
            <a:lvl1pPr>
              <a:defRPr/>
            </a:lvl1pPr>
          </a:lstStyle>
          <a:p>
            <a:pPr>
              <a:defRPr/>
            </a:pPr>
            <a:fld id="{D52C3971-C4E5-4896-9E62-8BE33C2B6ED9}" type="slidenum">
              <a:rPr lang="en-US"/>
              <a:pPr>
                <a:defRPr/>
              </a:pPr>
              <a:t>‹#›</a:t>
            </a:fld>
            <a:endParaRPr lang="en-US"/>
          </a:p>
        </p:txBody>
      </p:sp>
    </p:spTree>
    <p:extLst>
      <p:ext uri="{BB962C8B-B14F-4D97-AF65-F5344CB8AC3E}">
        <p14:creationId xmlns:p14="http://schemas.microsoft.com/office/powerpoint/2010/main" val="4230735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61"/>
          <p:cNvSpPr>
            <a:spLocks noGrp="1" noChangeArrowheads="1"/>
          </p:cNvSpPr>
          <p:nvPr>
            <p:ph type="sldNum" sz="quarter" idx="10"/>
          </p:nvPr>
        </p:nvSpPr>
        <p:spPr>
          <a:ln/>
        </p:spPr>
        <p:txBody>
          <a:bodyPr/>
          <a:lstStyle>
            <a:lvl1pPr>
              <a:defRPr/>
            </a:lvl1pPr>
          </a:lstStyle>
          <a:p>
            <a:pPr>
              <a:defRPr/>
            </a:pPr>
            <a:fld id="{774DC765-B6F7-4D69-9C1F-7C94943FF2B5}" type="slidenum">
              <a:rPr lang="en-US"/>
              <a:pPr>
                <a:defRPr/>
              </a:pPr>
              <a:t>‹#›</a:t>
            </a:fld>
            <a:endParaRPr lang="en-US"/>
          </a:p>
        </p:txBody>
      </p:sp>
    </p:spTree>
    <p:extLst>
      <p:ext uri="{BB962C8B-B14F-4D97-AF65-F5344CB8AC3E}">
        <p14:creationId xmlns:p14="http://schemas.microsoft.com/office/powerpoint/2010/main" val="3046489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9624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61"/>
          <p:cNvSpPr>
            <a:spLocks noGrp="1" noChangeArrowheads="1"/>
          </p:cNvSpPr>
          <p:nvPr>
            <p:ph type="sldNum" sz="quarter" idx="10"/>
          </p:nvPr>
        </p:nvSpPr>
        <p:spPr>
          <a:ln/>
        </p:spPr>
        <p:txBody>
          <a:bodyPr/>
          <a:lstStyle>
            <a:lvl1pPr>
              <a:defRPr/>
            </a:lvl1pPr>
          </a:lstStyle>
          <a:p>
            <a:pPr>
              <a:defRPr/>
            </a:pPr>
            <a:fld id="{83B0DF77-B21B-4C5A-8417-4BC6B7E1C087}" type="slidenum">
              <a:rPr lang="en-US"/>
              <a:pPr>
                <a:defRPr/>
              </a:pPr>
              <a:t>‹#›</a:t>
            </a:fld>
            <a:endParaRPr lang="en-US"/>
          </a:p>
        </p:txBody>
      </p:sp>
    </p:spTree>
    <p:extLst>
      <p:ext uri="{BB962C8B-B14F-4D97-AF65-F5344CB8AC3E}">
        <p14:creationId xmlns:p14="http://schemas.microsoft.com/office/powerpoint/2010/main" val="22034896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61"/>
          <p:cNvSpPr>
            <a:spLocks noGrp="1" noChangeArrowheads="1"/>
          </p:cNvSpPr>
          <p:nvPr>
            <p:ph type="sldNum" sz="quarter" idx="10"/>
          </p:nvPr>
        </p:nvSpPr>
        <p:spPr>
          <a:ln/>
        </p:spPr>
        <p:txBody>
          <a:bodyPr/>
          <a:lstStyle>
            <a:lvl1pPr>
              <a:defRPr/>
            </a:lvl1pPr>
          </a:lstStyle>
          <a:p>
            <a:pPr>
              <a:defRPr/>
            </a:pPr>
            <a:fld id="{E76413CE-C7E2-4DE1-98B7-4A3AC0B09443}" type="slidenum">
              <a:rPr lang="en-US"/>
              <a:pPr>
                <a:defRPr/>
              </a:pPr>
              <a:t>‹#›</a:t>
            </a:fld>
            <a:endParaRPr lang="en-US"/>
          </a:p>
        </p:txBody>
      </p:sp>
    </p:spTree>
    <p:extLst>
      <p:ext uri="{BB962C8B-B14F-4D97-AF65-F5344CB8AC3E}">
        <p14:creationId xmlns:p14="http://schemas.microsoft.com/office/powerpoint/2010/main" val="1391452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61"/>
          <p:cNvSpPr>
            <a:spLocks noGrp="1" noChangeArrowheads="1"/>
          </p:cNvSpPr>
          <p:nvPr>
            <p:ph type="sldNum" sz="quarter" idx="10"/>
          </p:nvPr>
        </p:nvSpPr>
        <p:spPr>
          <a:ln/>
        </p:spPr>
        <p:txBody>
          <a:bodyPr/>
          <a:lstStyle>
            <a:lvl1pPr>
              <a:defRPr/>
            </a:lvl1pPr>
          </a:lstStyle>
          <a:p>
            <a:pPr>
              <a:defRPr/>
            </a:pPr>
            <a:fld id="{01273646-4B7C-46D1-B918-D1BD39A0D40B}" type="slidenum">
              <a:rPr lang="en-US"/>
              <a:pPr>
                <a:defRPr/>
              </a:pPr>
              <a:t>‹#›</a:t>
            </a:fld>
            <a:endParaRPr lang="en-US"/>
          </a:p>
        </p:txBody>
      </p:sp>
    </p:spTree>
    <p:extLst>
      <p:ext uri="{BB962C8B-B14F-4D97-AF65-F5344CB8AC3E}">
        <p14:creationId xmlns:p14="http://schemas.microsoft.com/office/powerpoint/2010/main" val="3127685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61"/>
          <p:cNvSpPr>
            <a:spLocks noGrp="1" noChangeArrowheads="1"/>
          </p:cNvSpPr>
          <p:nvPr>
            <p:ph type="sldNum" sz="quarter" idx="10"/>
          </p:nvPr>
        </p:nvSpPr>
        <p:spPr>
          <a:ln/>
        </p:spPr>
        <p:txBody>
          <a:bodyPr/>
          <a:lstStyle>
            <a:lvl1pPr>
              <a:defRPr/>
            </a:lvl1pPr>
          </a:lstStyle>
          <a:p>
            <a:pPr>
              <a:defRPr/>
            </a:pPr>
            <a:fld id="{2525BF6C-5890-4274-9FF3-DD3DB92B38F6}" type="slidenum">
              <a:rPr lang="en-US"/>
              <a:pPr>
                <a:defRPr/>
              </a:pPr>
              <a:t>‹#›</a:t>
            </a:fld>
            <a:endParaRPr lang="en-US"/>
          </a:p>
        </p:txBody>
      </p:sp>
    </p:spTree>
    <p:extLst>
      <p:ext uri="{BB962C8B-B14F-4D97-AF65-F5344CB8AC3E}">
        <p14:creationId xmlns:p14="http://schemas.microsoft.com/office/powerpoint/2010/main" val="11172634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61"/>
          <p:cNvSpPr>
            <a:spLocks noGrp="1" noChangeArrowheads="1"/>
          </p:cNvSpPr>
          <p:nvPr>
            <p:ph type="sldNum" sz="quarter" idx="10"/>
          </p:nvPr>
        </p:nvSpPr>
        <p:spPr>
          <a:ln/>
        </p:spPr>
        <p:txBody>
          <a:bodyPr/>
          <a:lstStyle>
            <a:lvl1pPr>
              <a:defRPr/>
            </a:lvl1pPr>
          </a:lstStyle>
          <a:p>
            <a:pPr>
              <a:defRPr/>
            </a:pPr>
            <a:fld id="{2FDA7ABC-D218-4F52-9291-00F65B949618}" type="slidenum">
              <a:rPr lang="en-US"/>
              <a:pPr>
                <a:defRPr/>
              </a:pPr>
              <a:t>‹#›</a:t>
            </a:fld>
            <a:endParaRPr lang="en-US"/>
          </a:p>
        </p:txBody>
      </p:sp>
    </p:spTree>
    <p:extLst>
      <p:ext uri="{BB962C8B-B14F-4D97-AF65-F5344CB8AC3E}">
        <p14:creationId xmlns:p14="http://schemas.microsoft.com/office/powerpoint/2010/main" val="2778679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61"/>
          <p:cNvSpPr>
            <a:spLocks noGrp="1" noChangeArrowheads="1"/>
          </p:cNvSpPr>
          <p:nvPr>
            <p:ph type="sldNum" sz="quarter" idx="10"/>
          </p:nvPr>
        </p:nvSpPr>
        <p:spPr>
          <a:ln/>
        </p:spPr>
        <p:txBody>
          <a:bodyPr/>
          <a:lstStyle>
            <a:lvl1pPr>
              <a:defRPr/>
            </a:lvl1pPr>
          </a:lstStyle>
          <a:p>
            <a:pPr>
              <a:defRPr/>
            </a:pPr>
            <a:fld id="{EF573488-5ED4-4FF0-8CF5-795DD22D29B0}" type="slidenum">
              <a:rPr lang="en-US"/>
              <a:pPr>
                <a:defRPr/>
              </a:pPr>
              <a:t>‹#›</a:t>
            </a:fld>
            <a:endParaRPr lang="en-US"/>
          </a:p>
        </p:txBody>
      </p:sp>
    </p:spTree>
    <p:extLst>
      <p:ext uri="{BB962C8B-B14F-4D97-AF65-F5344CB8AC3E}">
        <p14:creationId xmlns:p14="http://schemas.microsoft.com/office/powerpoint/2010/main" val="1873632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gi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050"/>
          <p:cNvSpPr>
            <a:spLocks noChangeArrowheads="1"/>
          </p:cNvSpPr>
          <p:nvPr/>
        </p:nvSpPr>
        <p:spPr bwMode="ltGray">
          <a:xfrm>
            <a:off x="333375" y="720725"/>
            <a:ext cx="438150"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7" name="Rectangle 2051"/>
          <p:cNvSpPr>
            <a:spLocks noChangeArrowheads="1"/>
          </p:cNvSpPr>
          <p:nvPr/>
        </p:nvSpPr>
        <p:spPr bwMode="ltGray">
          <a:xfrm>
            <a:off x="715963" y="720725"/>
            <a:ext cx="328612"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8" name="Rectangle 2052"/>
          <p:cNvSpPr>
            <a:spLocks noChangeArrowheads="1"/>
          </p:cNvSpPr>
          <p:nvPr/>
        </p:nvSpPr>
        <p:spPr bwMode="ltGray">
          <a:xfrm>
            <a:off x="457200" y="1143000"/>
            <a:ext cx="422275"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29" name="Rectangle 2053"/>
          <p:cNvSpPr>
            <a:spLocks noChangeArrowheads="1"/>
          </p:cNvSpPr>
          <p:nvPr/>
        </p:nvSpPr>
        <p:spPr bwMode="ltGray">
          <a:xfrm>
            <a:off x="827088" y="1143000"/>
            <a:ext cx="368300"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0" name="Rectangle 2054"/>
          <p:cNvSpPr>
            <a:spLocks noChangeArrowheads="1"/>
          </p:cNvSpPr>
          <p:nvPr/>
        </p:nvSpPr>
        <p:spPr bwMode="ltGray">
          <a:xfrm>
            <a:off x="157163" y="1254125"/>
            <a:ext cx="560387"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1" name="Rectangle 2055"/>
          <p:cNvSpPr>
            <a:spLocks noChangeArrowheads="1"/>
          </p:cNvSpPr>
          <p:nvPr/>
        </p:nvSpPr>
        <p:spPr bwMode="gray">
          <a:xfrm>
            <a:off x="677863" y="612775"/>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2" name="Rectangle 2056"/>
          <p:cNvSpPr>
            <a:spLocks noChangeArrowheads="1"/>
          </p:cNvSpPr>
          <p:nvPr/>
        </p:nvSpPr>
        <p:spPr bwMode="gray">
          <a:xfrm>
            <a:off x="358775" y="1403350"/>
            <a:ext cx="8226425"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kumimoji="1" lang="en-US"/>
          </a:p>
        </p:txBody>
      </p:sp>
      <p:sp>
        <p:nvSpPr>
          <p:cNvPr id="1033" name="Rectangle 2057"/>
          <p:cNvSpPr>
            <a:spLocks noGrp="1" noChangeArrowheads="1"/>
          </p:cNvSpPr>
          <p:nvPr>
            <p:ph type="title"/>
          </p:nvPr>
        </p:nvSpPr>
        <p:spPr bwMode="auto">
          <a:xfrm>
            <a:off x="1143000" y="685800"/>
            <a:ext cx="7793038"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4" name="Rectangle 2058"/>
          <p:cNvSpPr>
            <a:spLocks noGrp="1" noChangeArrowheads="1"/>
          </p:cNvSpPr>
          <p:nvPr>
            <p:ph type="body" idx="1"/>
          </p:nvPr>
        </p:nvSpPr>
        <p:spPr bwMode="auto">
          <a:xfrm>
            <a:off x="685800" y="1981200"/>
            <a:ext cx="80772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28781" name="Rectangle 2061"/>
          <p:cNvSpPr>
            <a:spLocks noGrp="1" noChangeArrowheads="1"/>
          </p:cNvSpPr>
          <p:nvPr>
            <p:ph type="sldNum" sz="quarter" idx="4"/>
          </p:nvPr>
        </p:nvSpPr>
        <p:spPr bwMode="auto">
          <a:xfrm>
            <a:off x="7239000" y="6477000"/>
            <a:ext cx="1905000" cy="381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9E462E7-996D-4A7B-87CC-E43B347343AD}" type="slidenum">
              <a:rPr lang="en-US"/>
              <a:pPr>
                <a:defRPr/>
              </a:pPr>
              <a:t>‹#›</a:t>
            </a:fld>
            <a:endParaRPr lang="en-US"/>
          </a:p>
        </p:txBody>
      </p:sp>
      <p:sp>
        <p:nvSpPr>
          <p:cNvPr id="1036" name="Text Box 2063"/>
          <p:cNvSpPr txBox="1">
            <a:spLocks noChangeArrowheads="1"/>
          </p:cNvSpPr>
          <p:nvPr userDrawn="1"/>
        </p:nvSpPr>
        <p:spPr bwMode="auto">
          <a:xfrm>
            <a:off x="0" y="6400800"/>
            <a:ext cx="3968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en-US"/>
          </a:p>
        </p:txBody>
      </p:sp>
      <p:sp>
        <p:nvSpPr>
          <p:cNvPr id="1037" name="Text Box 2064"/>
          <p:cNvSpPr txBox="1">
            <a:spLocks noChangeArrowheads="1"/>
          </p:cNvSpPr>
          <p:nvPr userDrawn="1"/>
        </p:nvSpPr>
        <p:spPr bwMode="auto">
          <a:xfrm>
            <a:off x="0" y="6629400"/>
            <a:ext cx="38227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r>
              <a:rPr lang="en-US" sz="900"/>
              <a:t>Han, Kamber, Eick: Introduction to Clustering and Similarity Assessment</a:t>
            </a:r>
          </a:p>
        </p:txBody>
      </p:sp>
      <p:pic>
        <p:nvPicPr>
          <p:cNvPr id="1038" name="Picture 2066" descr="AG00388_"/>
          <p:cNvPicPr>
            <a:picLocks noChangeAspect="1" noChangeArrowheads="1" noCrop="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0" y="0"/>
            <a:ext cx="879475"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9" name="Picture 2067" descr="AG00388_"/>
          <p:cNvPicPr>
            <a:picLocks noChangeAspect="1" noChangeArrowheads="1" noCrop="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924800" y="0"/>
            <a:ext cx="879475"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0" name="Picture 2068" descr="AG00388_"/>
          <p:cNvPicPr>
            <a:picLocks noChangeAspect="1" noChangeArrowheads="1" noCrop="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64525" y="-331788"/>
            <a:ext cx="879475" cy="663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47" r:id="rId1"/>
    <p:sldLayoutId id="2147483936" r:id="rId2"/>
    <p:sldLayoutId id="2147483937" r:id="rId3"/>
    <p:sldLayoutId id="2147483938" r:id="rId4"/>
    <p:sldLayoutId id="2147483939" r:id="rId5"/>
    <p:sldLayoutId id="2147483940" r:id="rId6"/>
    <p:sldLayoutId id="2147483941" r:id="rId7"/>
    <p:sldLayoutId id="2147483942" r:id="rId8"/>
    <p:sldLayoutId id="2147483943" r:id="rId9"/>
    <p:sldLayoutId id="2147483944" r:id="rId10"/>
    <p:sldLayoutId id="2147483945" r:id="rId11"/>
    <p:sldLayoutId id="2147483946" r:id="rId12"/>
  </p:sldLayoutIdLst>
  <p:hf hdr="0" ftr="0" dt="0"/>
  <p:txStyles>
    <p:titleStyle>
      <a:lvl1pPr algn="l" rtl="0" eaLnBrk="0" fontAlgn="base" hangingPunct="0">
        <a:spcBef>
          <a:spcPct val="0"/>
        </a:spcBef>
        <a:spcAft>
          <a:spcPct val="0"/>
        </a:spcAft>
        <a:defRPr sz="3600">
          <a:solidFill>
            <a:schemeClr val="folHlink"/>
          </a:solidFill>
          <a:latin typeface="+mj-lt"/>
          <a:ea typeface="+mj-ea"/>
          <a:cs typeface="+mj-cs"/>
        </a:defRPr>
      </a:lvl1pPr>
      <a:lvl2pPr algn="l" rtl="0" eaLnBrk="0" fontAlgn="base" hangingPunct="0">
        <a:spcBef>
          <a:spcPct val="0"/>
        </a:spcBef>
        <a:spcAft>
          <a:spcPct val="0"/>
        </a:spcAft>
        <a:defRPr sz="3600">
          <a:solidFill>
            <a:schemeClr val="folHlink"/>
          </a:solidFill>
          <a:latin typeface="Tahoma" pitchFamily="34" charset="0"/>
        </a:defRPr>
      </a:lvl2pPr>
      <a:lvl3pPr algn="l" rtl="0" eaLnBrk="0" fontAlgn="base" hangingPunct="0">
        <a:spcBef>
          <a:spcPct val="0"/>
        </a:spcBef>
        <a:spcAft>
          <a:spcPct val="0"/>
        </a:spcAft>
        <a:defRPr sz="3600">
          <a:solidFill>
            <a:schemeClr val="folHlink"/>
          </a:solidFill>
          <a:latin typeface="Tahoma" pitchFamily="34" charset="0"/>
        </a:defRPr>
      </a:lvl3pPr>
      <a:lvl4pPr algn="l" rtl="0" eaLnBrk="0" fontAlgn="base" hangingPunct="0">
        <a:spcBef>
          <a:spcPct val="0"/>
        </a:spcBef>
        <a:spcAft>
          <a:spcPct val="0"/>
        </a:spcAft>
        <a:defRPr sz="3600">
          <a:solidFill>
            <a:schemeClr val="folHlink"/>
          </a:solidFill>
          <a:latin typeface="Tahoma" pitchFamily="34" charset="0"/>
        </a:defRPr>
      </a:lvl4pPr>
      <a:lvl5pPr algn="l" rtl="0" eaLnBrk="0" fontAlgn="base" hangingPunct="0">
        <a:spcBef>
          <a:spcPct val="0"/>
        </a:spcBef>
        <a:spcAft>
          <a:spcPct val="0"/>
        </a:spcAft>
        <a:defRPr sz="3600">
          <a:solidFill>
            <a:schemeClr val="folHlink"/>
          </a:solidFill>
          <a:latin typeface="Tahoma" pitchFamily="34" charset="0"/>
        </a:defRPr>
      </a:lvl5pPr>
      <a:lvl6pPr marL="457200" algn="l" rtl="0" fontAlgn="base">
        <a:spcBef>
          <a:spcPct val="0"/>
        </a:spcBef>
        <a:spcAft>
          <a:spcPct val="0"/>
        </a:spcAft>
        <a:defRPr sz="3600">
          <a:solidFill>
            <a:schemeClr val="folHlink"/>
          </a:solidFill>
          <a:latin typeface="Tahoma" pitchFamily="34" charset="0"/>
        </a:defRPr>
      </a:lvl6pPr>
      <a:lvl7pPr marL="914400" algn="l" rtl="0" fontAlgn="base">
        <a:spcBef>
          <a:spcPct val="0"/>
        </a:spcBef>
        <a:spcAft>
          <a:spcPct val="0"/>
        </a:spcAft>
        <a:defRPr sz="3600">
          <a:solidFill>
            <a:schemeClr val="folHlink"/>
          </a:solidFill>
          <a:latin typeface="Tahoma" pitchFamily="34" charset="0"/>
        </a:defRPr>
      </a:lvl7pPr>
      <a:lvl8pPr marL="1371600" algn="l" rtl="0" fontAlgn="base">
        <a:spcBef>
          <a:spcPct val="0"/>
        </a:spcBef>
        <a:spcAft>
          <a:spcPct val="0"/>
        </a:spcAft>
        <a:defRPr sz="3600">
          <a:solidFill>
            <a:schemeClr val="folHlink"/>
          </a:solidFill>
          <a:latin typeface="Tahoma" pitchFamily="34" charset="0"/>
        </a:defRPr>
      </a:lvl8pPr>
      <a:lvl9pPr marL="1828800" algn="l" rtl="0" fontAlgn="base">
        <a:spcBef>
          <a:spcPct val="0"/>
        </a:spcBef>
        <a:spcAft>
          <a:spcPct val="0"/>
        </a:spcAft>
        <a:defRPr sz="3600">
          <a:solidFill>
            <a:schemeClr val="folHlink"/>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8.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9.bin"/><Relationship Id="rId1" Type="http://schemas.openxmlformats.org/officeDocument/2006/relationships/slideLayout" Target="../slideLayouts/slideLayout2.xml"/><Relationship Id="rId5"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oleObject" Target="../embeddings/oleObject9.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http://www.google.com/patents/US7299245" TargetMode="External"/><Relationship Id="rId3" Type="http://schemas.openxmlformats.org/officeDocument/2006/relationships/hyperlink" Target="http://en.wikipedia.org/wiki/Distance" TargetMode="External"/><Relationship Id="rId7" Type="http://schemas.openxmlformats.org/officeDocument/2006/relationships/hyperlink" Target="https://en.wikipedia.org/wiki/Edit_distanc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en.wikipedia.org/wiki/Fr%C3%A9chet_distance" TargetMode="External"/><Relationship Id="rId5" Type="http://schemas.openxmlformats.org/officeDocument/2006/relationships/hyperlink" Target="http://www.quora.com/Graph-Theory/What-is-the-standard-measurement-for-the-distance-between-two-groups-of-nodes-e-g-cliques" TargetMode="External"/><Relationship Id="rId4" Type="http://schemas.openxmlformats.org/officeDocument/2006/relationships/hyperlink" Target="http://en.wikipedia.org/wiki/Jaccard_index"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questionpro.com/blog/nominal-ordinal-interval-rati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 Id="rId4" Type="http://schemas.openxmlformats.org/officeDocument/2006/relationships/hyperlink" Target="http://en.wikipedia.org/wiki/Standard_score"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69A943AE-184D-4DF0-BB4C-BE6C00F79063}" type="slidenum">
              <a:rPr lang="en-US" sz="1200" smtClean="0"/>
              <a:pPr eaLnBrk="1" hangingPunct="1"/>
              <a:t>1</a:t>
            </a:fld>
            <a:endParaRPr lang="en-US" sz="1200"/>
          </a:p>
        </p:txBody>
      </p:sp>
      <p:sp>
        <p:nvSpPr>
          <p:cNvPr id="3075" name="Rectangle 2"/>
          <p:cNvSpPr>
            <a:spLocks noGrp="1" noChangeArrowheads="1"/>
          </p:cNvSpPr>
          <p:nvPr>
            <p:ph type="title"/>
          </p:nvPr>
        </p:nvSpPr>
        <p:spPr>
          <a:xfrm>
            <a:off x="762000" y="228600"/>
            <a:ext cx="8077200" cy="1219200"/>
          </a:xfrm>
        </p:spPr>
        <p:txBody>
          <a:bodyPr/>
          <a:lstStyle/>
          <a:p>
            <a:pPr algn="ctr" eaLnBrk="1" hangingPunct="1">
              <a:defRPr/>
            </a:pPr>
            <a:r>
              <a:rPr lang="en-US" sz="4400" dirty="0"/>
              <a:t>Introduction to Similarity Assessment</a:t>
            </a:r>
          </a:p>
        </p:txBody>
      </p:sp>
      <p:sp>
        <p:nvSpPr>
          <p:cNvPr id="2" name="Rectangle 3">
            <a:extLst>
              <a:ext uri="{FF2B5EF4-FFF2-40B4-BE49-F238E27FC236}">
                <a16:creationId xmlns:a16="http://schemas.microsoft.com/office/drawing/2014/main" id="{973FA462-054F-8724-84F4-C482E5C3BE04}"/>
              </a:ext>
            </a:extLst>
          </p:cNvPr>
          <p:cNvSpPr txBox="1">
            <a:spLocks noChangeArrowheads="1"/>
          </p:cNvSpPr>
          <p:nvPr/>
        </p:nvSpPr>
        <p:spPr bwMode="auto">
          <a:xfrm>
            <a:off x="762000" y="1600200"/>
            <a:ext cx="79248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eaLnBrk="1" hangingPunct="1">
              <a:lnSpc>
                <a:spcPct val="140000"/>
              </a:lnSpc>
            </a:pPr>
            <a:r>
              <a:rPr lang="en-US" kern="0">
                <a:solidFill>
                  <a:schemeClr val="hlink"/>
                </a:solidFill>
              </a:rPr>
              <a:t>Given a Set of Objects of the same Type T</a:t>
            </a:r>
          </a:p>
          <a:p>
            <a:pPr eaLnBrk="1" hangingPunct="1">
              <a:lnSpc>
                <a:spcPct val="140000"/>
              </a:lnSpc>
            </a:pPr>
            <a:r>
              <a:rPr lang="en-US" kern="0"/>
              <a:t>The goal of similarity assessment is the definition of distance functions for object u,v</a:t>
            </a:r>
            <a:r>
              <a:rPr lang="en-US" kern="0">
                <a:sym typeface="Symbol"/>
              </a:rPr>
              <a:t>T</a:t>
            </a:r>
            <a:r>
              <a:rPr lang="en-US" kern="0"/>
              <a:t> </a:t>
            </a:r>
            <a:r>
              <a:rPr lang="en-US" b="1" i="1" kern="0">
                <a:latin typeface="Times New Roman" pitchFamily="18" charset="0"/>
              </a:rPr>
              <a:t>d</a:t>
            </a:r>
            <a:r>
              <a:rPr lang="en-US" b="1" kern="0" baseline="-25000"/>
              <a:t> </a:t>
            </a:r>
            <a:r>
              <a:rPr lang="en-US" b="1" kern="0"/>
              <a:t>(u</a:t>
            </a:r>
            <a:r>
              <a:rPr lang="en-US" b="1" i="1" kern="0"/>
              <a:t>, v</a:t>
            </a:r>
            <a:r>
              <a:rPr lang="en-US" b="1" kern="0"/>
              <a:t>)</a:t>
            </a:r>
            <a:r>
              <a:rPr lang="en-US" kern="0"/>
              <a:t> that belong to the same type T; d: T</a:t>
            </a:r>
            <a:r>
              <a:rPr lang="en-US" kern="0">
                <a:sym typeface="Symbol"/>
              </a:rPr>
              <a:t>T</a:t>
            </a:r>
            <a:r>
              <a:rPr lang="en-US" kern="0">
                <a:sym typeface="Wingdings" panose="05000000000000000000" pitchFamily="2" charset="2"/>
              </a:rPr>
              <a:t></a:t>
            </a:r>
            <a:r>
              <a:rPr lang="en-US" kern="0">
                <a:sym typeface="Symbol"/>
              </a:rPr>
              <a:t>[0,)</a:t>
            </a:r>
          </a:p>
          <a:p>
            <a:pPr eaLnBrk="1" hangingPunct="1">
              <a:lnSpc>
                <a:spcPct val="140000"/>
              </a:lnSpc>
            </a:pPr>
            <a:r>
              <a:rPr lang="en-US" kern="0">
                <a:sym typeface="Symbol"/>
              </a:rPr>
              <a:t>Alternatively, similarity functions which take high values of objects are similar can be developed. </a:t>
            </a:r>
            <a:endParaRPr lang="en-US" kern="0"/>
          </a:p>
          <a:p>
            <a:pPr marL="0" indent="0" eaLnBrk="1" hangingPunct="1">
              <a:lnSpc>
                <a:spcPct val="140000"/>
              </a:lnSpc>
              <a:buFont typeface="Wingdings" pitchFamily="2" charset="2"/>
              <a:buNone/>
            </a:pPr>
            <a:endParaRPr lang="en-US" kern="0" dirty="0"/>
          </a:p>
        </p:txBody>
      </p:sp>
    </p:spTree>
  </p:cSld>
  <p:clrMapOvr>
    <a:masterClrMapping/>
  </p:clrMapOvr>
  <p:transition>
    <p:strips dir="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5AAC145-A356-4CE0-A6C3-5CDFFBCE7E07}" type="slidenum">
              <a:rPr lang="en-US" sz="1200" smtClean="0"/>
              <a:pPr eaLnBrk="1" hangingPunct="1"/>
              <a:t>10</a:t>
            </a:fld>
            <a:endParaRPr lang="en-US" sz="1200"/>
          </a:p>
        </p:txBody>
      </p:sp>
      <p:sp>
        <p:nvSpPr>
          <p:cNvPr id="19459" name="Rectangle 2"/>
          <p:cNvSpPr>
            <a:spLocks noGrp="1" noChangeArrowheads="1"/>
          </p:cNvSpPr>
          <p:nvPr>
            <p:ph type="title"/>
          </p:nvPr>
        </p:nvSpPr>
        <p:spPr>
          <a:xfrm>
            <a:off x="1524000" y="152400"/>
            <a:ext cx="7315200" cy="1219200"/>
          </a:xfrm>
        </p:spPr>
        <p:txBody>
          <a:bodyPr/>
          <a:lstStyle/>
          <a:p>
            <a:pPr eaLnBrk="1" hangingPunct="1"/>
            <a:r>
              <a:rPr lang="en-US" sz="3200"/>
              <a:t>Similarity Between Objects</a:t>
            </a:r>
            <a:endParaRPr lang="en-US"/>
          </a:p>
        </p:txBody>
      </p:sp>
      <p:sp>
        <p:nvSpPr>
          <p:cNvPr id="19460" name="Rectangle 3"/>
          <p:cNvSpPr>
            <a:spLocks noGrp="1" noChangeArrowheads="1"/>
          </p:cNvSpPr>
          <p:nvPr>
            <p:ph type="body" idx="1"/>
          </p:nvPr>
        </p:nvSpPr>
        <p:spPr>
          <a:xfrm>
            <a:off x="381000" y="1600200"/>
            <a:ext cx="8229600" cy="4724400"/>
          </a:xfrm>
        </p:spPr>
        <p:txBody>
          <a:bodyPr/>
          <a:lstStyle/>
          <a:p>
            <a:pPr eaLnBrk="1" hangingPunct="1">
              <a:lnSpc>
                <a:spcPct val="120000"/>
              </a:lnSpc>
            </a:pPr>
            <a:r>
              <a:rPr lang="en-US" sz="2400" u="sng"/>
              <a:t>Distances</a:t>
            </a:r>
            <a:r>
              <a:rPr lang="en-US" sz="2400"/>
              <a:t> are normally used to measure the </a:t>
            </a:r>
            <a:r>
              <a:rPr lang="en-US" sz="2400" u="sng"/>
              <a:t>similarity</a:t>
            </a:r>
            <a:r>
              <a:rPr lang="en-US" sz="2400"/>
              <a:t> or </a:t>
            </a:r>
            <a:r>
              <a:rPr lang="en-US" sz="2400" u="sng"/>
              <a:t>dissimilarity</a:t>
            </a:r>
            <a:r>
              <a:rPr lang="en-US" sz="2400"/>
              <a:t> between two data objects</a:t>
            </a:r>
          </a:p>
          <a:p>
            <a:pPr eaLnBrk="1" hangingPunct="1">
              <a:lnSpc>
                <a:spcPct val="120000"/>
              </a:lnSpc>
            </a:pPr>
            <a:r>
              <a:rPr lang="en-US" sz="2400"/>
              <a:t>Some popular ones include: </a:t>
            </a:r>
            <a:r>
              <a:rPr lang="en-US" sz="2400" i="1"/>
              <a:t>Minkowski distance</a:t>
            </a:r>
            <a:r>
              <a:rPr lang="en-US" sz="2400"/>
              <a:t>:</a:t>
            </a:r>
          </a:p>
          <a:p>
            <a:pPr eaLnBrk="1" hangingPunct="1">
              <a:lnSpc>
                <a:spcPct val="120000"/>
              </a:lnSpc>
            </a:pPr>
            <a:endParaRPr lang="en-US" sz="2400"/>
          </a:p>
          <a:p>
            <a:pPr lvl="1" eaLnBrk="1" hangingPunct="1">
              <a:lnSpc>
                <a:spcPct val="120000"/>
              </a:lnSpc>
              <a:buFont typeface="Wingdings" pitchFamily="2" charset="2"/>
              <a:buNone/>
            </a:pPr>
            <a:r>
              <a:rPr lang="en-US" sz="2400"/>
              <a:t>where  </a:t>
            </a:r>
            <a:r>
              <a:rPr lang="en-US" sz="2400" i="1"/>
              <a:t>i</a:t>
            </a:r>
            <a:r>
              <a:rPr lang="en-US" sz="2400"/>
              <a:t> = (</a:t>
            </a:r>
            <a:r>
              <a:rPr lang="en-US" sz="2400" i="1"/>
              <a:t>x</a:t>
            </a:r>
            <a:r>
              <a:rPr lang="en-US" sz="2400" baseline="-25000"/>
              <a:t>i1</a:t>
            </a:r>
            <a:r>
              <a:rPr lang="en-US" sz="2400"/>
              <a:t>, </a:t>
            </a:r>
            <a:r>
              <a:rPr lang="en-US" sz="2400" i="1"/>
              <a:t>x</a:t>
            </a:r>
            <a:r>
              <a:rPr lang="en-US" sz="2400" baseline="-25000"/>
              <a:t>i2</a:t>
            </a:r>
            <a:r>
              <a:rPr lang="en-US" sz="2400"/>
              <a:t>, …, </a:t>
            </a:r>
            <a:r>
              <a:rPr lang="en-US" sz="2400" i="1"/>
              <a:t>x</a:t>
            </a:r>
            <a:r>
              <a:rPr lang="en-US" sz="2400" baseline="-25000"/>
              <a:t>ip</a:t>
            </a:r>
            <a:r>
              <a:rPr lang="en-US" sz="2400"/>
              <a:t>) and</a:t>
            </a:r>
            <a:r>
              <a:rPr lang="en-US" sz="2400" i="1"/>
              <a:t> j</a:t>
            </a:r>
            <a:r>
              <a:rPr lang="en-US" sz="2400"/>
              <a:t> = (</a:t>
            </a:r>
            <a:r>
              <a:rPr lang="en-US" sz="2400" i="1"/>
              <a:t>x</a:t>
            </a:r>
            <a:r>
              <a:rPr lang="en-US" sz="2400" baseline="-25000"/>
              <a:t>j1</a:t>
            </a:r>
            <a:r>
              <a:rPr lang="en-US" sz="2400"/>
              <a:t>, </a:t>
            </a:r>
            <a:r>
              <a:rPr lang="en-US" sz="2400" i="1"/>
              <a:t>x</a:t>
            </a:r>
            <a:r>
              <a:rPr lang="en-US" sz="2400" baseline="-25000"/>
              <a:t>j2</a:t>
            </a:r>
            <a:r>
              <a:rPr lang="en-US" sz="2400"/>
              <a:t>, …, </a:t>
            </a:r>
            <a:r>
              <a:rPr lang="en-US" sz="2400" i="1"/>
              <a:t>x</a:t>
            </a:r>
            <a:r>
              <a:rPr lang="en-US" sz="2400" baseline="-25000"/>
              <a:t>jp</a:t>
            </a:r>
            <a:r>
              <a:rPr lang="en-US" sz="2400"/>
              <a:t>) are two </a:t>
            </a:r>
            <a:r>
              <a:rPr lang="en-US" sz="2400" i="1"/>
              <a:t>p</a:t>
            </a:r>
            <a:r>
              <a:rPr lang="en-US" sz="2400"/>
              <a:t>-dimensional data objects, and </a:t>
            </a:r>
            <a:r>
              <a:rPr lang="en-US" sz="2400" i="1"/>
              <a:t>q</a:t>
            </a:r>
            <a:r>
              <a:rPr lang="en-US" sz="2400"/>
              <a:t> is a positive integer</a:t>
            </a:r>
          </a:p>
          <a:p>
            <a:pPr eaLnBrk="1" hangingPunct="1">
              <a:lnSpc>
                <a:spcPct val="120000"/>
              </a:lnSpc>
            </a:pPr>
            <a:r>
              <a:rPr lang="en-US" sz="2400"/>
              <a:t>If </a:t>
            </a:r>
            <a:r>
              <a:rPr lang="en-US" sz="2400" i="1"/>
              <a:t>q</a:t>
            </a:r>
            <a:r>
              <a:rPr lang="en-US" sz="2400"/>
              <a:t> = </a:t>
            </a:r>
            <a:r>
              <a:rPr lang="en-US" sz="2400" i="1"/>
              <a:t>1</a:t>
            </a:r>
            <a:r>
              <a:rPr lang="en-US" sz="2400"/>
              <a:t>, </a:t>
            </a:r>
            <a:r>
              <a:rPr lang="en-US" sz="2400" i="1"/>
              <a:t>d</a:t>
            </a:r>
            <a:r>
              <a:rPr lang="en-US" sz="2400"/>
              <a:t> is Manhattan distance</a:t>
            </a:r>
            <a:endParaRPr lang="en-US" sz="2400" i="1"/>
          </a:p>
          <a:p>
            <a:pPr eaLnBrk="1" hangingPunct="1">
              <a:lnSpc>
                <a:spcPct val="120000"/>
              </a:lnSpc>
            </a:pPr>
            <a:endParaRPr lang="en-US" sz="2400" i="1"/>
          </a:p>
          <a:p>
            <a:pPr lvl="1" eaLnBrk="1" hangingPunct="1">
              <a:lnSpc>
                <a:spcPct val="120000"/>
              </a:lnSpc>
              <a:buFont typeface="Wingdings" pitchFamily="2" charset="2"/>
              <a:buNone/>
            </a:pPr>
            <a:endParaRPr lang="en-US" sz="2400"/>
          </a:p>
        </p:txBody>
      </p:sp>
      <p:graphicFrame>
        <p:nvGraphicFramePr>
          <p:cNvPr id="19461" name="Object 4"/>
          <p:cNvGraphicFramePr>
            <a:graphicFrameLocks noChangeAspect="1"/>
          </p:cNvGraphicFramePr>
          <p:nvPr/>
        </p:nvGraphicFramePr>
        <p:xfrm>
          <a:off x="1905000" y="3124200"/>
          <a:ext cx="5181600" cy="596900"/>
        </p:xfrm>
        <a:graphic>
          <a:graphicData uri="http://schemas.openxmlformats.org/presentationml/2006/ole">
            <mc:AlternateContent xmlns:mc="http://schemas.openxmlformats.org/markup-compatibility/2006">
              <mc:Choice xmlns:v="urn:schemas-microsoft-com:vml" Requires="v">
                <p:oleObj name="Equation" r:id="rId2" imgW="5181600" imgH="596900" progId="Equation.3">
                  <p:embed/>
                </p:oleObj>
              </mc:Choice>
              <mc:Fallback>
                <p:oleObj name="Equation" r:id="rId2" imgW="5181600" imgH="596900" progId="Equation.3">
                  <p:embed/>
                  <p:pic>
                    <p:nvPicPr>
                      <p:cNvPr id="19461"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3124200"/>
                        <a:ext cx="5181600" cy="596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9462" name="Object 5"/>
          <p:cNvGraphicFramePr>
            <a:graphicFrameLocks noChangeAspect="1"/>
          </p:cNvGraphicFramePr>
          <p:nvPr/>
        </p:nvGraphicFramePr>
        <p:xfrm>
          <a:off x="2514600" y="5562600"/>
          <a:ext cx="4521200" cy="546100"/>
        </p:xfrm>
        <a:graphic>
          <a:graphicData uri="http://schemas.openxmlformats.org/presentationml/2006/ole">
            <mc:AlternateContent xmlns:mc="http://schemas.openxmlformats.org/markup-compatibility/2006">
              <mc:Choice xmlns:v="urn:schemas-microsoft-com:vml" Requires="v">
                <p:oleObj name="Equation" r:id="rId4" imgW="4292600" imgH="431800" progId="Equation.3">
                  <p:embed/>
                </p:oleObj>
              </mc:Choice>
              <mc:Fallback>
                <p:oleObj name="Equation" r:id="rId4" imgW="4292600" imgH="431800" progId="Equation.3">
                  <p:embed/>
                  <p:pic>
                    <p:nvPicPr>
                      <p:cNvPr id="19462"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5562600"/>
                        <a:ext cx="4521200"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dir="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ABA64A9-D982-4DBD-BC61-ED74D4CBF6C3}" type="slidenum">
              <a:rPr lang="en-US" sz="1200" smtClean="0"/>
              <a:pPr eaLnBrk="1" hangingPunct="1"/>
              <a:t>11</a:t>
            </a:fld>
            <a:endParaRPr lang="en-US" sz="1200"/>
          </a:p>
        </p:txBody>
      </p:sp>
      <p:sp>
        <p:nvSpPr>
          <p:cNvPr id="20483" name="Rectangle 2"/>
          <p:cNvSpPr>
            <a:spLocks noGrp="1" noChangeArrowheads="1"/>
          </p:cNvSpPr>
          <p:nvPr>
            <p:ph type="title"/>
          </p:nvPr>
        </p:nvSpPr>
        <p:spPr>
          <a:xfrm>
            <a:off x="1447800" y="685800"/>
            <a:ext cx="7391400" cy="609600"/>
          </a:xfrm>
        </p:spPr>
        <p:txBody>
          <a:bodyPr/>
          <a:lstStyle/>
          <a:p>
            <a:pPr eaLnBrk="1" hangingPunct="1"/>
            <a:r>
              <a:rPr lang="en-US" sz="3200"/>
              <a:t>Similarity Between Objects (Cont.)</a:t>
            </a:r>
            <a:endParaRPr lang="en-US"/>
          </a:p>
        </p:txBody>
      </p:sp>
      <p:sp>
        <p:nvSpPr>
          <p:cNvPr id="20484" name="Rectangle 3"/>
          <p:cNvSpPr>
            <a:spLocks noGrp="1" noChangeArrowheads="1"/>
          </p:cNvSpPr>
          <p:nvPr>
            <p:ph type="body" idx="1"/>
          </p:nvPr>
        </p:nvSpPr>
        <p:spPr>
          <a:xfrm>
            <a:off x="457200" y="1600200"/>
            <a:ext cx="8229600" cy="4953000"/>
          </a:xfrm>
        </p:spPr>
        <p:txBody>
          <a:bodyPr/>
          <a:lstStyle/>
          <a:p>
            <a:pPr eaLnBrk="1" hangingPunct="1">
              <a:lnSpc>
                <a:spcPct val="110000"/>
              </a:lnSpc>
            </a:pPr>
            <a:r>
              <a:rPr lang="en-US" sz="2400" i="1" dirty="0"/>
              <a:t>If q</a:t>
            </a:r>
            <a:r>
              <a:rPr lang="en-US" sz="2400" dirty="0"/>
              <a:t> = </a:t>
            </a:r>
            <a:r>
              <a:rPr lang="en-US" sz="2400" i="1" dirty="0"/>
              <a:t>2</a:t>
            </a:r>
            <a:r>
              <a:rPr lang="en-US" sz="2400" dirty="0"/>
              <a:t>,</a:t>
            </a:r>
            <a:r>
              <a:rPr lang="en-US" sz="2400" i="1" dirty="0"/>
              <a:t> d </a:t>
            </a:r>
            <a:r>
              <a:rPr lang="en-US" sz="2400" dirty="0"/>
              <a:t>is Euclidean distance:</a:t>
            </a:r>
          </a:p>
          <a:p>
            <a:pPr eaLnBrk="1" hangingPunct="1">
              <a:lnSpc>
                <a:spcPct val="110000"/>
              </a:lnSpc>
            </a:pPr>
            <a:endParaRPr lang="en-US" sz="2400" dirty="0"/>
          </a:p>
          <a:p>
            <a:pPr eaLnBrk="1" hangingPunct="1">
              <a:lnSpc>
                <a:spcPct val="110000"/>
              </a:lnSpc>
            </a:pPr>
            <a:r>
              <a:rPr lang="en-US" sz="2400" dirty="0"/>
              <a:t>Distance Functions Properties </a:t>
            </a:r>
          </a:p>
          <a:p>
            <a:pPr lvl="1" eaLnBrk="1" hangingPunct="1">
              <a:lnSpc>
                <a:spcPct val="110000"/>
              </a:lnSpc>
            </a:pPr>
            <a:r>
              <a:rPr lang="en-US" i="1" dirty="0"/>
              <a:t>d(</a:t>
            </a:r>
            <a:r>
              <a:rPr lang="en-US" i="1" dirty="0" err="1"/>
              <a:t>i,j</a:t>
            </a:r>
            <a:r>
              <a:rPr lang="en-US" i="1" dirty="0"/>
              <a:t>)</a:t>
            </a:r>
            <a:r>
              <a:rPr lang="en-US" dirty="0"/>
              <a:t> </a:t>
            </a:r>
            <a:r>
              <a:rPr lang="en-US" dirty="0">
                <a:sym typeface="Symbol" pitchFamily="18" charset="2"/>
              </a:rPr>
              <a:t> 0 </a:t>
            </a:r>
            <a:r>
              <a:rPr lang="en-US" sz="2400" i="1" dirty="0">
                <a:latin typeface="Lucida Handwriting" panose="03010101010101010101" pitchFamily="66" charset="0"/>
                <a:sym typeface="Symbol" pitchFamily="18" charset="2"/>
              </a:rPr>
              <a:t>important </a:t>
            </a:r>
            <a:endParaRPr lang="en-US" sz="2400" dirty="0"/>
          </a:p>
          <a:p>
            <a:pPr lvl="1" eaLnBrk="1" hangingPunct="1">
              <a:lnSpc>
                <a:spcPct val="110000"/>
              </a:lnSpc>
            </a:pPr>
            <a:r>
              <a:rPr lang="en-US" i="1" dirty="0"/>
              <a:t>d(</a:t>
            </a:r>
            <a:r>
              <a:rPr lang="en-US" i="1" dirty="0" err="1"/>
              <a:t>i,i</a:t>
            </a:r>
            <a:r>
              <a:rPr lang="en-US" i="1" dirty="0"/>
              <a:t>)</a:t>
            </a:r>
            <a:r>
              <a:rPr lang="en-US" dirty="0"/>
              <a:t> </a:t>
            </a:r>
            <a:r>
              <a:rPr lang="en-US" dirty="0">
                <a:sym typeface="Symbol" pitchFamily="18" charset="2"/>
              </a:rPr>
              <a:t>= 0 </a:t>
            </a:r>
            <a:r>
              <a:rPr lang="en-US" sz="2400" i="1" dirty="0">
                <a:latin typeface="Lucida Handwriting" panose="03010101010101010101" pitchFamily="66" charset="0"/>
                <a:sym typeface="Symbol" pitchFamily="18" charset="2"/>
              </a:rPr>
              <a:t>important </a:t>
            </a:r>
            <a:endParaRPr lang="en-US" sz="2400" i="1" dirty="0">
              <a:latin typeface="Lucida Handwriting" panose="03010101010101010101" pitchFamily="66" charset="0"/>
            </a:endParaRPr>
          </a:p>
          <a:p>
            <a:pPr lvl="1" eaLnBrk="1" hangingPunct="1">
              <a:lnSpc>
                <a:spcPct val="110000"/>
              </a:lnSpc>
            </a:pPr>
            <a:r>
              <a:rPr lang="en-US" i="1" dirty="0"/>
              <a:t>d(</a:t>
            </a:r>
            <a:r>
              <a:rPr lang="en-US" i="1" dirty="0" err="1"/>
              <a:t>i,j</a:t>
            </a:r>
            <a:r>
              <a:rPr lang="en-US" i="1" dirty="0"/>
              <a:t>)</a:t>
            </a:r>
            <a:r>
              <a:rPr lang="en-US" dirty="0"/>
              <a:t> </a:t>
            </a:r>
            <a:r>
              <a:rPr lang="en-US" dirty="0">
                <a:sym typeface="Symbol" pitchFamily="18" charset="2"/>
              </a:rPr>
              <a:t>= </a:t>
            </a:r>
            <a:r>
              <a:rPr lang="en-US" i="1" dirty="0"/>
              <a:t>d(</a:t>
            </a:r>
            <a:r>
              <a:rPr lang="en-US" i="1" dirty="0" err="1"/>
              <a:t>j,i</a:t>
            </a:r>
            <a:r>
              <a:rPr lang="en-US" i="1" dirty="0"/>
              <a:t>) </a:t>
            </a:r>
            <a:r>
              <a:rPr lang="en-US" i="1" dirty="0">
                <a:latin typeface="Lucida Handwriting" panose="03010101010101010101" pitchFamily="66" charset="0"/>
                <a:sym typeface="Symbol" pitchFamily="18" charset="2"/>
              </a:rPr>
              <a:t>not always true </a:t>
            </a:r>
            <a:endParaRPr lang="en-US" dirty="0"/>
          </a:p>
          <a:p>
            <a:pPr lvl="1" eaLnBrk="1" hangingPunct="1">
              <a:lnSpc>
                <a:spcPct val="110000"/>
              </a:lnSpc>
            </a:pPr>
            <a:r>
              <a:rPr lang="en-US" i="1" dirty="0"/>
              <a:t>d(</a:t>
            </a:r>
            <a:r>
              <a:rPr lang="en-US" i="1" dirty="0" err="1"/>
              <a:t>i,j</a:t>
            </a:r>
            <a:r>
              <a:rPr lang="en-US" i="1" dirty="0"/>
              <a:t>)</a:t>
            </a:r>
            <a:r>
              <a:rPr lang="en-US" dirty="0"/>
              <a:t> </a:t>
            </a:r>
            <a:r>
              <a:rPr lang="en-US" dirty="0">
                <a:sym typeface="Symbol" pitchFamily="18" charset="2"/>
              </a:rPr>
              <a:t> </a:t>
            </a:r>
            <a:r>
              <a:rPr lang="en-US" i="1" dirty="0"/>
              <a:t>d(</a:t>
            </a:r>
            <a:r>
              <a:rPr lang="en-US" i="1" dirty="0" err="1"/>
              <a:t>i,k</a:t>
            </a:r>
            <a:r>
              <a:rPr lang="en-US" i="1" dirty="0"/>
              <a:t>)</a:t>
            </a:r>
            <a:r>
              <a:rPr lang="en-US" dirty="0"/>
              <a:t> </a:t>
            </a:r>
            <a:r>
              <a:rPr lang="en-US" dirty="0">
                <a:sym typeface="Symbol" pitchFamily="18" charset="2"/>
              </a:rPr>
              <a:t>+ </a:t>
            </a:r>
            <a:r>
              <a:rPr lang="en-US" i="1" dirty="0"/>
              <a:t>d(</a:t>
            </a:r>
            <a:r>
              <a:rPr lang="en-US" i="1" dirty="0" err="1"/>
              <a:t>k,j</a:t>
            </a:r>
            <a:r>
              <a:rPr lang="en-US" i="1" dirty="0"/>
              <a:t>) </a:t>
            </a:r>
            <a:r>
              <a:rPr lang="en-US" sz="2400" i="1" dirty="0">
                <a:latin typeface="Lucida Handwriting" panose="03010101010101010101" pitchFamily="66" charset="0"/>
                <a:sym typeface="Symbol" pitchFamily="18" charset="2"/>
              </a:rPr>
              <a:t>important </a:t>
            </a:r>
            <a:endParaRPr lang="en-US" sz="2400" i="1" dirty="0">
              <a:latin typeface="Lucida Handwriting" panose="03010101010101010101" pitchFamily="66" charset="0"/>
            </a:endParaRPr>
          </a:p>
        </p:txBody>
      </p:sp>
      <p:graphicFrame>
        <p:nvGraphicFramePr>
          <p:cNvPr id="20485" name="Object 4"/>
          <p:cNvGraphicFramePr>
            <a:graphicFrameLocks noChangeAspect="1"/>
          </p:cNvGraphicFramePr>
          <p:nvPr/>
        </p:nvGraphicFramePr>
        <p:xfrm>
          <a:off x="1981200" y="2133600"/>
          <a:ext cx="5170488" cy="582613"/>
        </p:xfrm>
        <a:graphic>
          <a:graphicData uri="http://schemas.openxmlformats.org/presentationml/2006/ole">
            <mc:AlternateContent xmlns:mc="http://schemas.openxmlformats.org/markup-compatibility/2006">
              <mc:Choice xmlns:v="urn:schemas-microsoft-com:vml" Requires="v">
                <p:oleObj name="Equation" r:id="rId2" imgW="5168900" imgH="584200" progId="Equation.3">
                  <p:embed/>
                </p:oleObj>
              </mc:Choice>
              <mc:Fallback>
                <p:oleObj name="Equation" r:id="rId2" imgW="5168900" imgH="584200" progId="Equation.3">
                  <p:embed/>
                  <p:pic>
                    <p:nvPicPr>
                      <p:cNvPr id="2048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2133600"/>
                        <a:ext cx="5170488" cy="582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dir="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2A737242-D380-498A-914D-B2AB79D62C46}" type="slidenum">
              <a:rPr lang="en-US" sz="1200" smtClean="0"/>
              <a:pPr eaLnBrk="1" hangingPunct="1"/>
              <a:t>12</a:t>
            </a:fld>
            <a:endParaRPr lang="en-US" sz="1200"/>
          </a:p>
        </p:txBody>
      </p:sp>
      <p:sp>
        <p:nvSpPr>
          <p:cNvPr id="21507" name="Rectangle 2"/>
          <p:cNvSpPr>
            <a:spLocks noGrp="1" noChangeArrowheads="1"/>
          </p:cNvSpPr>
          <p:nvPr>
            <p:ph type="title"/>
          </p:nvPr>
        </p:nvSpPr>
        <p:spPr>
          <a:xfrm>
            <a:off x="1284288" y="381000"/>
            <a:ext cx="7326312" cy="1066800"/>
          </a:xfrm>
          <a:noFill/>
        </p:spPr>
        <p:txBody>
          <a:bodyPr lIns="92075" tIns="46038" rIns="92075" bIns="46038" anchor="ctr"/>
          <a:lstStyle/>
          <a:p>
            <a:pPr eaLnBrk="1" hangingPunct="1"/>
            <a:r>
              <a:rPr lang="en-US" sz="3200"/>
              <a:t>Similarity with respect to </a:t>
            </a:r>
            <a:br>
              <a:rPr lang="en-US" sz="3200"/>
            </a:br>
            <a:r>
              <a:rPr lang="en-US" sz="3200"/>
              <a:t>a Set of Binary Variables</a:t>
            </a:r>
          </a:p>
        </p:txBody>
      </p:sp>
      <p:sp>
        <p:nvSpPr>
          <p:cNvPr id="21508" name="Rectangle 3"/>
          <p:cNvSpPr>
            <a:spLocks noGrp="1" noChangeArrowheads="1"/>
          </p:cNvSpPr>
          <p:nvPr>
            <p:ph type="body" idx="1"/>
          </p:nvPr>
        </p:nvSpPr>
        <p:spPr>
          <a:xfrm>
            <a:off x="381000" y="1295400"/>
            <a:ext cx="8305800" cy="4876800"/>
          </a:xfrm>
          <a:noFill/>
        </p:spPr>
        <p:txBody>
          <a:bodyPr lIns="92075" tIns="46038" rIns="92075" bIns="46038"/>
          <a:lstStyle/>
          <a:p>
            <a:pPr eaLnBrk="1" hangingPunct="1">
              <a:lnSpc>
                <a:spcPct val="130000"/>
              </a:lnSpc>
            </a:pPr>
            <a:r>
              <a:rPr lang="en-US"/>
              <a:t>A contingency table for binary data</a:t>
            </a:r>
          </a:p>
          <a:p>
            <a:pPr eaLnBrk="1" hangingPunct="1">
              <a:lnSpc>
                <a:spcPct val="130000"/>
              </a:lnSpc>
            </a:pPr>
            <a:endParaRPr lang="en-US"/>
          </a:p>
          <a:p>
            <a:pPr eaLnBrk="1" hangingPunct="1">
              <a:lnSpc>
                <a:spcPct val="130000"/>
              </a:lnSpc>
            </a:pPr>
            <a:endParaRPr lang="en-US"/>
          </a:p>
          <a:p>
            <a:pPr eaLnBrk="1" hangingPunct="1">
              <a:lnSpc>
                <a:spcPct val="130000"/>
              </a:lnSpc>
            </a:pPr>
            <a:endParaRPr lang="en-US"/>
          </a:p>
          <a:p>
            <a:pPr eaLnBrk="1" hangingPunct="1">
              <a:lnSpc>
                <a:spcPct val="130000"/>
              </a:lnSpc>
              <a:buFont typeface="Wingdings" pitchFamily="2" charset="2"/>
              <a:buNone/>
            </a:pPr>
            <a:endParaRPr lang="en-US"/>
          </a:p>
        </p:txBody>
      </p:sp>
      <p:graphicFrame>
        <p:nvGraphicFramePr>
          <p:cNvPr id="21509" name="Object 5"/>
          <p:cNvGraphicFramePr>
            <a:graphicFrameLocks noChangeAspect="1"/>
          </p:cNvGraphicFramePr>
          <p:nvPr/>
        </p:nvGraphicFramePr>
        <p:xfrm>
          <a:off x="2743200" y="2286000"/>
          <a:ext cx="2895600" cy="1651000"/>
        </p:xfrm>
        <a:graphic>
          <a:graphicData uri="http://schemas.openxmlformats.org/presentationml/2006/ole">
            <mc:AlternateContent xmlns:mc="http://schemas.openxmlformats.org/markup-compatibility/2006">
              <mc:Choice xmlns:v="urn:schemas-microsoft-com:vml" Requires="v">
                <p:oleObj name="Equation" r:id="rId2" imgW="2540000" imgH="1447800" progId="Equation.3">
                  <p:embed/>
                </p:oleObj>
              </mc:Choice>
              <mc:Fallback>
                <p:oleObj name="Equation" r:id="rId2" imgW="2540000" imgH="1447800" progId="Equation.3">
                  <p:embed/>
                  <p:pic>
                    <p:nvPicPr>
                      <p:cNvPr id="21509"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2286000"/>
                        <a:ext cx="2895600" cy="1651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0" name="Line 7"/>
          <p:cNvSpPr>
            <a:spLocks noChangeShapeType="1"/>
          </p:cNvSpPr>
          <p:nvPr/>
        </p:nvSpPr>
        <p:spPr bwMode="auto">
          <a:xfrm>
            <a:off x="1905000" y="2590800"/>
            <a:ext cx="487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11" name="Line 8"/>
          <p:cNvSpPr>
            <a:spLocks noChangeShapeType="1"/>
          </p:cNvSpPr>
          <p:nvPr/>
        </p:nvSpPr>
        <p:spPr bwMode="auto">
          <a:xfrm>
            <a:off x="3429000" y="2133600"/>
            <a:ext cx="0" cy="1981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512" name="Text Box 9"/>
          <p:cNvSpPr txBox="1">
            <a:spLocks noChangeArrowheads="1"/>
          </p:cNvSpPr>
          <p:nvPr/>
        </p:nvSpPr>
        <p:spPr bwMode="auto">
          <a:xfrm>
            <a:off x="1524000" y="3124200"/>
            <a:ext cx="10668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spcBef>
                <a:spcPct val="50000"/>
              </a:spcBef>
            </a:pPr>
            <a:r>
              <a:rPr lang="en-US" sz="2000" b="1">
                <a:latin typeface="Times New Roman" pitchFamily="18" charset="0"/>
              </a:rPr>
              <a:t>Object </a:t>
            </a:r>
            <a:r>
              <a:rPr lang="en-US" sz="2000" b="1" i="1">
                <a:latin typeface="Times New Roman" pitchFamily="18" charset="0"/>
              </a:rPr>
              <a:t>i</a:t>
            </a:r>
            <a:endParaRPr lang="en-US" sz="2000" b="1">
              <a:latin typeface="Times New Roman" pitchFamily="18" charset="0"/>
            </a:endParaRPr>
          </a:p>
        </p:txBody>
      </p:sp>
      <p:sp>
        <p:nvSpPr>
          <p:cNvPr id="21513" name="Text Box 10"/>
          <p:cNvSpPr txBox="1">
            <a:spLocks noChangeArrowheads="1"/>
          </p:cNvSpPr>
          <p:nvPr/>
        </p:nvSpPr>
        <p:spPr bwMode="auto">
          <a:xfrm>
            <a:off x="4038600" y="1828800"/>
            <a:ext cx="1219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spcBef>
                <a:spcPct val="50000"/>
              </a:spcBef>
            </a:pPr>
            <a:r>
              <a:rPr lang="en-US" sz="2000" b="1">
                <a:latin typeface="Times New Roman" pitchFamily="18" charset="0"/>
              </a:rPr>
              <a:t>Object  </a:t>
            </a:r>
            <a:r>
              <a:rPr lang="en-US" sz="2000" b="1" i="1">
                <a:latin typeface="Times New Roman" pitchFamily="18" charset="0"/>
              </a:rPr>
              <a:t>j</a:t>
            </a:r>
          </a:p>
        </p:txBody>
      </p:sp>
      <p:graphicFrame>
        <p:nvGraphicFramePr>
          <p:cNvPr id="21514" name="Object 11"/>
          <p:cNvGraphicFramePr>
            <a:graphicFrameLocks noChangeAspect="1"/>
          </p:cNvGraphicFramePr>
          <p:nvPr/>
        </p:nvGraphicFramePr>
        <p:xfrm>
          <a:off x="381000" y="4038600"/>
          <a:ext cx="5616575" cy="2552700"/>
        </p:xfrm>
        <a:graphic>
          <a:graphicData uri="http://schemas.openxmlformats.org/presentationml/2006/ole">
            <mc:AlternateContent xmlns:mc="http://schemas.openxmlformats.org/markup-compatibility/2006">
              <mc:Choice xmlns:v="urn:schemas-microsoft-com:vml" Requires="v">
                <p:oleObj name="Equation" r:id="rId4" imgW="1511300" imgH="685800" progId="Equation.3">
                  <p:embed/>
                </p:oleObj>
              </mc:Choice>
              <mc:Fallback>
                <p:oleObj name="Equation" r:id="rId4" imgW="1511300" imgH="685800" progId="Equation.3">
                  <p:embed/>
                  <p:pic>
                    <p:nvPicPr>
                      <p:cNvPr id="21514" name="Object 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4038600"/>
                        <a:ext cx="5616575" cy="2552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515" name="Text Box 12"/>
          <p:cNvSpPr txBox="1">
            <a:spLocks noChangeArrowheads="1"/>
          </p:cNvSpPr>
          <p:nvPr/>
        </p:nvSpPr>
        <p:spPr bwMode="auto">
          <a:xfrm>
            <a:off x="6400800" y="4267200"/>
            <a:ext cx="21732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t>Ignores agree-</a:t>
            </a:r>
          </a:p>
          <a:p>
            <a:pPr eaLnBrk="1" hangingPunct="1"/>
            <a:r>
              <a:rPr lang="en-US"/>
              <a:t>ments in O’s</a:t>
            </a:r>
          </a:p>
        </p:txBody>
      </p:sp>
      <p:sp>
        <p:nvSpPr>
          <p:cNvPr id="21516" name="Text Box 13"/>
          <p:cNvSpPr txBox="1">
            <a:spLocks noChangeArrowheads="1"/>
          </p:cNvSpPr>
          <p:nvPr/>
        </p:nvSpPr>
        <p:spPr bwMode="auto">
          <a:xfrm>
            <a:off x="6280150" y="5334000"/>
            <a:ext cx="286385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r>
              <a:rPr lang="en-US"/>
              <a:t>Considers agree-</a:t>
            </a:r>
          </a:p>
          <a:p>
            <a:pPr eaLnBrk="1" hangingPunct="1"/>
            <a:r>
              <a:rPr lang="en-US"/>
              <a:t>ments in 0’s and 1’s</a:t>
            </a:r>
          </a:p>
          <a:p>
            <a:pPr eaLnBrk="1" hangingPunct="1"/>
            <a:r>
              <a:rPr lang="en-US"/>
              <a:t>to be equivalent.</a:t>
            </a:r>
          </a:p>
        </p:txBody>
      </p:sp>
    </p:spTree>
  </p:cSld>
  <p:clrMapOvr>
    <a:masterClrMapping/>
  </p:clrMapOvr>
  <p:transition>
    <p:strips dir="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4"/>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8CB26DB5-02EB-48E5-A790-B52F75A4965F}" type="slidenum">
              <a:rPr lang="en-US" sz="1200" smtClean="0"/>
              <a:pPr eaLnBrk="1" hangingPunct="1"/>
              <a:t>13</a:t>
            </a:fld>
            <a:endParaRPr lang="en-US" sz="1200"/>
          </a:p>
        </p:txBody>
      </p:sp>
      <p:sp>
        <p:nvSpPr>
          <p:cNvPr id="22531" name="Rectangle 5"/>
          <p:cNvSpPr>
            <a:spLocks noGrp="1" noChangeArrowheads="1"/>
          </p:cNvSpPr>
          <p:nvPr>
            <p:ph type="title"/>
          </p:nvPr>
        </p:nvSpPr>
        <p:spPr/>
        <p:txBody>
          <a:bodyPr/>
          <a:lstStyle/>
          <a:p>
            <a:pPr eaLnBrk="1" hangingPunct="1"/>
            <a:r>
              <a:rPr lang="en-US" sz="3200"/>
              <a:t>Example </a:t>
            </a:r>
          </a:p>
        </p:txBody>
      </p:sp>
      <p:sp>
        <p:nvSpPr>
          <p:cNvPr id="22532" name="Rectangle 3"/>
          <p:cNvSpPr>
            <a:spLocks noGrp="1" noChangeArrowheads="1"/>
          </p:cNvSpPr>
          <p:nvPr>
            <p:ph type="body" sz="half" idx="1"/>
          </p:nvPr>
        </p:nvSpPr>
        <p:spPr>
          <a:xfrm>
            <a:off x="685800" y="1981200"/>
            <a:ext cx="7467600" cy="4495800"/>
          </a:xfrm>
        </p:spPr>
        <p:txBody>
          <a:bodyPr/>
          <a:lstStyle/>
          <a:p>
            <a:pPr eaLnBrk="1" hangingPunct="1"/>
            <a:r>
              <a:rPr lang="en-US" sz="2400" dirty="0"/>
              <a:t>Example: Books bought by different Customers</a:t>
            </a:r>
          </a:p>
          <a:p>
            <a:pPr eaLnBrk="1" hangingPunct="1">
              <a:buFont typeface="Wingdings" pitchFamily="2" charset="2"/>
              <a:buNone/>
            </a:pPr>
            <a:r>
              <a:rPr lang="en-US" sz="2400" dirty="0"/>
              <a:t>   </a:t>
            </a:r>
            <a:r>
              <a:rPr lang="en-US" sz="2400" dirty="0" err="1"/>
              <a:t>i</a:t>
            </a:r>
            <a:r>
              <a:rPr lang="en-US" sz="2400" dirty="0"/>
              <a:t>=(1,0,0,0,0,0,0,1) j=(1,1,0,0,0,0,0,0)</a:t>
            </a:r>
          </a:p>
          <a:p>
            <a:pPr eaLnBrk="1" hangingPunct="1">
              <a:buFont typeface="Wingdings" pitchFamily="2" charset="2"/>
              <a:buNone/>
            </a:pPr>
            <a:r>
              <a:rPr lang="en-US" sz="2400" dirty="0"/>
              <a:t>   </a:t>
            </a:r>
            <a:r>
              <a:rPr lang="en-US" sz="2400" dirty="0">
                <a:sym typeface="Symbol" pitchFamily="18" charset="2"/>
              </a:rPr>
              <a:t></a:t>
            </a:r>
            <a:r>
              <a:rPr lang="en-US" sz="2400" baseline="-25000" dirty="0" err="1">
                <a:sym typeface="Symbol" pitchFamily="18" charset="2"/>
              </a:rPr>
              <a:t>Jaccard</a:t>
            </a:r>
            <a:r>
              <a:rPr lang="en-US" sz="2400" dirty="0">
                <a:sym typeface="Symbol" pitchFamily="18" charset="2"/>
              </a:rPr>
              <a:t>(</a:t>
            </a:r>
            <a:r>
              <a:rPr lang="en-US" sz="2400" dirty="0" err="1">
                <a:sym typeface="Symbol" pitchFamily="18" charset="2"/>
              </a:rPr>
              <a:t>i,j</a:t>
            </a:r>
            <a:r>
              <a:rPr lang="en-US" sz="2400" dirty="0">
                <a:sym typeface="Symbol" pitchFamily="18" charset="2"/>
              </a:rPr>
              <a:t>)=1/3 “excludes agreements in O’s”</a:t>
            </a:r>
          </a:p>
          <a:p>
            <a:pPr eaLnBrk="1" hangingPunct="1">
              <a:buFont typeface="Wingdings" pitchFamily="2" charset="2"/>
              <a:buNone/>
            </a:pPr>
            <a:r>
              <a:rPr lang="en-US" sz="2400" dirty="0">
                <a:sym typeface="Symbol" pitchFamily="18" charset="2"/>
              </a:rPr>
              <a:t>   </a:t>
            </a:r>
            <a:r>
              <a:rPr lang="en-US" sz="2400" baseline="-25000" dirty="0" err="1">
                <a:sym typeface="Symbol" pitchFamily="18" charset="2"/>
              </a:rPr>
              <a:t>sym</a:t>
            </a:r>
            <a:r>
              <a:rPr lang="en-US" sz="2400" dirty="0">
                <a:sym typeface="Symbol" pitchFamily="18" charset="2"/>
              </a:rPr>
              <a:t>(</a:t>
            </a:r>
            <a:r>
              <a:rPr lang="en-US" sz="2400" dirty="0" err="1">
                <a:sym typeface="Symbol" pitchFamily="18" charset="2"/>
              </a:rPr>
              <a:t>i,j</a:t>
            </a:r>
            <a:r>
              <a:rPr lang="en-US" sz="2400" dirty="0">
                <a:sym typeface="Symbol" pitchFamily="18" charset="2"/>
              </a:rPr>
              <a:t>)=6/8     “computes percentage of agreement considering 1’s and 0’s. </a:t>
            </a:r>
          </a:p>
          <a:p>
            <a:pPr eaLnBrk="1" hangingPunct="1"/>
            <a:r>
              <a:rPr lang="en-US" sz="2400" dirty="0" err="1">
                <a:sym typeface="Symbol" pitchFamily="18" charset="2"/>
              </a:rPr>
              <a:t>Jaccard</a:t>
            </a:r>
            <a:r>
              <a:rPr lang="en-US" sz="2400" dirty="0">
                <a:sym typeface="Symbol" pitchFamily="18" charset="2"/>
              </a:rPr>
              <a:t> is used for asymmetric binary variable for which we only care for agreement with respect to 1’s and not 0’s. For symmetric binary variable we care for both agreement with respect to 1’s and 0’s. </a:t>
            </a:r>
          </a:p>
          <a:p>
            <a:pPr eaLnBrk="1" hangingPunct="1">
              <a:buFont typeface="Wingdings" pitchFamily="2" charset="2"/>
              <a:buNone/>
            </a:pP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7FAFFF51-F370-4A10-A069-8FDAAC3662FB}" type="slidenum">
              <a:rPr lang="en-US" sz="1200" smtClean="0"/>
              <a:pPr eaLnBrk="1" hangingPunct="1"/>
              <a:t>14</a:t>
            </a:fld>
            <a:endParaRPr lang="en-US" sz="1200"/>
          </a:p>
        </p:txBody>
      </p:sp>
      <p:sp>
        <p:nvSpPr>
          <p:cNvPr id="23555" name="Rectangle 2"/>
          <p:cNvSpPr>
            <a:spLocks noGrp="1" noChangeArrowheads="1"/>
          </p:cNvSpPr>
          <p:nvPr>
            <p:ph type="title"/>
          </p:nvPr>
        </p:nvSpPr>
        <p:spPr>
          <a:xfrm>
            <a:off x="1284288" y="457200"/>
            <a:ext cx="7297737" cy="1066800"/>
          </a:xfrm>
          <a:noFill/>
        </p:spPr>
        <p:txBody>
          <a:bodyPr lIns="92075" tIns="46038" rIns="92075" bIns="46038" anchor="ctr"/>
          <a:lstStyle/>
          <a:p>
            <a:pPr eaLnBrk="1" hangingPunct="1"/>
            <a:r>
              <a:rPr lang="en-US" sz="3200"/>
              <a:t>Nominal Variables</a:t>
            </a:r>
          </a:p>
        </p:txBody>
      </p:sp>
      <p:sp>
        <p:nvSpPr>
          <p:cNvPr id="23556" name="Rectangle 3"/>
          <p:cNvSpPr>
            <a:spLocks noGrp="1" noChangeArrowheads="1"/>
          </p:cNvSpPr>
          <p:nvPr>
            <p:ph type="body" idx="1"/>
          </p:nvPr>
        </p:nvSpPr>
        <p:spPr>
          <a:xfrm>
            <a:off x="381000" y="1676400"/>
            <a:ext cx="8458200" cy="4419600"/>
          </a:xfrm>
          <a:noFill/>
        </p:spPr>
        <p:txBody>
          <a:bodyPr lIns="92075" tIns="46038" rIns="92075" bIns="46038"/>
          <a:lstStyle/>
          <a:p>
            <a:pPr eaLnBrk="1" hangingPunct="1">
              <a:lnSpc>
                <a:spcPct val="120000"/>
              </a:lnSpc>
            </a:pPr>
            <a:r>
              <a:rPr lang="en-US" sz="2400" dirty="0"/>
              <a:t>A generalization of the binary variable in that it can take more than 2 states, e.g., red, yellow, blue, green</a:t>
            </a:r>
          </a:p>
          <a:p>
            <a:pPr eaLnBrk="1" hangingPunct="1">
              <a:lnSpc>
                <a:spcPct val="120000"/>
              </a:lnSpc>
            </a:pPr>
            <a:r>
              <a:rPr lang="en-US" sz="2400" dirty="0"/>
              <a:t>Method 1: Just store their values and do simple matching</a:t>
            </a:r>
            <a:endParaRPr lang="en-US" sz="2400" i="1" dirty="0"/>
          </a:p>
          <a:p>
            <a:pPr lvl="1" eaLnBrk="1" hangingPunct="1">
              <a:lnSpc>
                <a:spcPct val="120000"/>
              </a:lnSpc>
            </a:pPr>
            <a:r>
              <a:rPr lang="en-US" sz="2400" i="1" dirty="0"/>
              <a:t>m</a:t>
            </a:r>
            <a:r>
              <a:rPr lang="en-US" sz="2400" dirty="0"/>
              <a:t>: # of matches,</a:t>
            </a:r>
            <a:r>
              <a:rPr lang="en-US" sz="2400" i="1" dirty="0"/>
              <a:t> p</a:t>
            </a:r>
            <a:r>
              <a:rPr lang="en-US" sz="2400" dirty="0"/>
              <a:t>: total # of variables</a:t>
            </a:r>
          </a:p>
          <a:p>
            <a:pPr marL="0" indent="0" eaLnBrk="1" hangingPunct="1">
              <a:lnSpc>
                <a:spcPct val="120000"/>
              </a:lnSpc>
              <a:buNone/>
            </a:pPr>
            <a:endParaRPr lang="en-US" sz="2400" dirty="0"/>
          </a:p>
          <a:p>
            <a:pPr eaLnBrk="1" hangingPunct="1">
              <a:lnSpc>
                <a:spcPct val="120000"/>
              </a:lnSpc>
            </a:pPr>
            <a:r>
              <a:rPr lang="en-US" sz="2400" dirty="0"/>
              <a:t>Method 2: use a large number of binary variables</a:t>
            </a:r>
          </a:p>
          <a:p>
            <a:pPr lvl="1" eaLnBrk="1" hangingPunct="1">
              <a:lnSpc>
                <a:spcPct val="120000"/>
              </a:lnSpc>
            </a:pPr>
            <a:r>
              <a:rPr lang="en-US" sz="2400" dirty="0"/>
              <a:t>creating a new binary variable for each of the </a:t>
            </a:r>
            <a:r>
              <a:rPr lang="en-US" sz="2400" i="1" dirty="0"/>
              <a:t>M</a:t>
            </a:r>
            <a:r>
              <a:rPr lang="en-US" sz="2400" dirty="0"/>
              <a:t> nominal states; e.g. BLUE,YELLOW, RED, GREEN</a:t>
            </a:r>
          </a:p>
          <a:p>
            <a:pPr lvl="1" eaLnBrk="1" hangingPunct="1">
              <a:lnSpc>
                <a:spcPct val="120000"/>
              </a:lnSpc>
            </a:pPr>
            <a:r>
              <a:rPr lang="en-US" sz="2400" dirty="0"/>
              <a:t>Use methods introduced earlier to assess similarity with respect to the created binary variables. </a:t>
            </a:r>
          </a:p>
        </p:txBody>
      </p:sp>
      <p:graphicFrame>
        <p:nvGraphicFramePr>
          <p:cNvPr id="23557" name="Object 4"/>
          <p:cNvGraphicFramePr>
            <a:graphicFrameLocks noChangeAspect="1"/>
          </p:cNvGraphicFramePr>
          <p:nvPr/>
        </p:nvGraphicFramePr>
        <p:xfrm>
          <a:off x="3124200" y="3619500"/>
          <a:ext cx="2290762" cy="533400"/>
        </p:xfrm>
        <a:graphic>
          <a:graphicData uri="http://schemas.openxmlformats.org/presentationml/2006/ole">
            <mc:AlternateContent xmlns:mc="http://schemas.openxmlformats.org/markup-compatibility/2006">
              <mc:Choice xmlns:v="urn:schemas-microsoft-com:vml" Requires="v">
                <p:oleObj name="Equation" r:id="rId2" imgW="1485900" imgH="469900" progId="Equation.3">
                  <p:embed/>
                </p:oleObj>
              </mc:Choice>
              <mc:Fallback>
                <p:oleObj name="Equation" r:id="rId2" imgW="1485900" imgH="469900" progId="Equation.3">
                  <p:embed/>
                  <p:pic>
                    <p:nvPicPr>
                      <p:cNvPr id="23557"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3619500"/>
                        <a:ext cx="2290762"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dir="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09600"/>
            <a:ext cx="8534400" cy="609600"/>
          </a:xfrm>
        </p:spPr>
        <p:txBody>
          <a:bodyPr/>
          <a:lstStyle/>
          <a:p>
            <a:r>
              <a:rPr lang="en-US" sz="3300" dirty="0"/>
              <a:t>Boolean Variables For Nominal Variables</a:t>
            </a:r>
          </a:p>
        </p:txBody>
      </p:sp>
      <p:sp>
        <p:nvSpPr>
          <p:cNvPr id="3" name="Content Placeholder 2"/>
          <p:cNvSpPr>
            <a:spLocks noGrp="1"/>
          </p:cNvSpPr>
          <p:nvPr>
            <p:ph idx="1"/>
          </p:nvPr>
        </p:nvSpPr>
        <p:spPr>
          <a:xfrm>
            <a:off x="381000" y="1828800"/>
            <a:ext cx="8305800" cy="4495800"/>
          </a:xfrm>
        </p:spPr>
        <p:txBody>
          <a:bodyPr/>
          <a:lstStyle/>
          <a:p>
            <a:pPr marL="0" indent="0">
              <a:buNone/>
            </a:pPr>
            <a:r>
              <a:rPr lang="en-US" dirty="0"/>
              <a:t>RED is represented as  RED BLUE GREEN YELLOW</a:t>
            </a:r>
          </a:p>
          <a:p>
            <a:pPr marL="0" indent="0">
              <a:buNone/>
            </a:pPr>
            <a:r>
              <a:rPr lang="en-US" dirty="0"/>
              <a:t>                                   1       0      0          0</a:t>
            </a:r>
          </a:p>
          <a:p>
            <a:pPr marL="0" indent="0">
              <a:buNone/>
            </a:pPr>
            <a:endParaRPr lang="en-US" dirty="0"/>
          </a:p>
          <a:p>
            <a:pPr marL="0" indent="0">
              <a:buNone/>
            </a:pPr>
            <a:r>
              <a:rPr lang="en-US" dirty="0"/>
              <a:t>BLUE is represented as  RED BLUE GREEN YELLOW</a:t>
            </a:r>
          </a:p>
          <a:p>
            <a:pPr marL="0" indent="0">
              <a:buNone/>
            </a:pPr>
            <a:r>
              <a:rPr lang="en-US" dirty="0"/>
              <a:t>                                     0      1        0          0</a:t>
            </a:r>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D52C3971-C4E5-4896-9E62-8BE33C2B6ED9}" type="slidenum">
              <a:rPr lang="en-US" smtClean="0"/>
              <a:pPr>
                <a:defRPr/>
              </a:pPr>
              <a:t>15</a:t>
            </a:fld>
            <a:endParaRPr lang="en-US"/>
          </a:p>
        </p:txBody>
      </p:sp>
    </p:spTree>
    <p:extLst>
      <p:ext uri="{BB962C8B-B14F-4D97-AF65-F5344CB8AC3E}">
        <p14:creationId xmlns:p14="http://schemas.microsoft.com/office/powerpoint/2010/main" val="3647227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6A567CB3-1DB4-499B-9365-BCFF4004DB45}" type="slidenum">
              <a:rPr lang="en-US" sz="1200" smtClean="0"/>
              <a:pPr eaLnBrk="1" hangingPunct="1"/>
              <a:t>16</a:t>
            </a:fld>
            <a:endParaRPr lang="en-US" sz="1200"/>
          </a:p>
        </p:txBody>
      </p:sp>
      <p:sp>
        <p:nvSpPr>
          <p:cNvPr id="24579" name="Rectangle 2"/>
          <p:cNvSpPr>
            <a:spLocks noGrp="1" noChangeArrowheads="1"/>
          </p:cNvSpPr>
          <p:nvPr>
            <p:ph type="title"/>
          </p:nvPr>
        </p:nvSpPr>
        <p:spPr>
          <a:xfrm>
            <a:off x="1524000" y="609600"/>
            <a:ext cx="4495800" cy="838200"/>
          </a:xfrm>
          <a:noFill/>
        </p:spPr>
        <p:txBody>
          <a:bodyPr lIns="92075" tIns="46038" rIns="92075" bIns="46038" anchor="ctr"/>
          <a:lstStyle/>
          <a:p>
            <a:pPr eaLnBrk="1" hangingPunct="1"/>
            <a:r>
              <a:rPr lang="en-US" sz="3200"/>
              <a:t>Ordinal Variables</a:t>
            </a:r>
          </a:p>
        </p:txBody>
      </p:sp>
      <p:sp>
        <p:nvSpPr>
          <p:cNvPr id="24580" name="Rectangle 3"/>
          <p:cNvSpPr>
            <a:spLocks noGrp="1" noChangeArrowheads="1"/>
          </p:cNvSpPr>
          <p:nvPr>
            <p:ph type="body" idx="1"/>
          </p:nvPr>
        </p:nvSpPr>
        <p:spPr>
          <a:xfrm>
            <a:off x="457200" y="1676400"/>
            <a:ext cx="8458200" cy="4724400"/>
          </a:xfrm>
          <a:noFill/>
        </p:spPr>
        <p:txBody>
          <a:bodyPr lIns="92075" tIns="46038" rIns="92075" bIns="46038"/>
          <a:lstStyle/>
          <a:p>
            <a:pPr eaLnBrk="1" hangingPunct="1">
              <a:lnSpc>
                <a:spcPct val="110000"/>
              </a:lnSpc>
            </a:pPr>
            <a:r>
              <a:rPr lang="en-US" sz="2400" dirty="0"/>
              <a:t>An ordinal variable can be discrete or continuous</a:t>
            </a:r>
          </a:p>
          <a:p>
            <a:pPr eaLnBrk="1" hangingPunct="1">
              <a:lnSpc>
                <a:spcPct val="110000"/>
              </a:lnSpc>
            </a:pPr>
            <a:r>
              <a:rPr lang="en-US" sz="2400" dirty="0"/>
              <a:t>order is important (e.g. UH-grade, hotel-rating)</a:t>
            </a:r>
          </a:p>
          <a:p>
            <a:pPr eaLnBrk="1" hangingPunct="1">
              <a:lnSpc>
                <a:spcPct val="110000"/>
              </a:lnSpc>
            </a:pPr>
            <a:r>
              <a:rPr lang="en-US" sz="2400" dirty="0"/>
              <a:t>Can be treated like interval-scaled </a:t>
            </a:r>
          </a:p>
          <a:p>
            <a:pPr lvl="1" eaLnBrk="1" hangingPunct="1">
              <a:lnSpc>
                <a:spcPct val="110000"/>
              </a:lnSpc>
            </a:pPr>
            <a:r>
              <a:rPr lang="en-US" sz="2400" dirty="0"/>
              <a:t>replacing </a:t>
            </a:r>
            <a:r>
              <a:rPr lang="en-US" sz="2400" i="1" dirty="0" err="1"/>
              <a:t>x</a:t>
            </a:r>
            <a:r>
              <a:rPr lang="en-US" sz="2400" i="1" baseline="-25000" dirty="0" err="1"/>
              <a:t>if</a:t>
            </a:r>
            <a:r>
              <a:rPr lang="en-US" sz="2400" baseline="-25000" dirty="0"/>
              <a:t> </a:t>
            </a:r>
            <a:r>
              <a:rPr lang="en-US" sz="2400" dirty="0"/>
              <a:t> by their rank: </a:t>
            </a:r>
          </a:p>
          <a:p>
            <a:pPr lvl="1" eaLnBrk="1" hangingPunct="1">
              <a:lnSpc>
                <a:spcPct val="110000"/>
              </a:lnSpc>
            </a:pPr>
            <a:r>
              <a:rPr lang="en-US" sz="2400" dirty="0"/>
              <a:t>map the range of each variable onto [0, 1] by replacing</a:t>
            </a:r>
            <a:r>
              <a:rPr lang="en-US" sz="2400" i="1" dirty="0"/>
              <a:t> </a:t>
            </a:r>
            <a:r>
              <a:rPr lang="en-US" sz="2400" dirty="0"/>
              <a:t>the </a:t>
            </a:r>
            <a:r>
              <a:rPr lang="en-US" sz="2400" i="1" dirty="0"/>
              <a:t>f</a:t>
            </a:r>
            <a:r>
              <a:rPr lang="en-US" sz="2400" dirty="0"/>
              <a:t>-</a:t>
            </a:r>
            <a:r>
              <a:rPr lang="en-US" sz="2400" dirty="0" err="1"/>
              <a:t>th</a:t>
            </a:r>
            <a:r>
              <a:rPr lang="en-US" sz="2400" dirty="0"/>
              <a:t> variable of </a:t>
            </a:r>
            <a:r>
              <a:rPr lang="en-US" sz="2400" i="1" dirty="0" err="1"/>
              <a:t>i</a:t>
            </a:r>
            <a:r>
              <a:rPr lang="en-US" sz="2400" dirty="0" err="1"/>
              <a:t>-th</a:t>
            </a:r>
            <a:r>
              <a:rPr lang="en-US" sz="2400" dirty="0"/>
              <a:t> object by</a:t>
            </a:r>
          </a:p>
          <a:p>
            <a:pPr lvl="1" eaLnBrk="1" hangingPunct="1">
              <a:lnSpc>
                <a:spcPct val="110000"/>
              </a:lnSpc>
            </a:pPr>
            <a:endParaRPr lang="en-US" sz="2400" dirty="0"/>
          </a:p>
          <a:p>
            <a:pPr lvl="1" eaLnBrk="1" hangingPunct="1">
              <a:lnSpc>
                <a:spcPct val="110000"/>
              </a:lnSpc>
            </a:pPr>
            <a:endParaRPr lang="en-US" sz="2400" dirty="0"/>
          </a:p>
          <a:p>
            <a:pPr lvl="1" eaLnBrk="1" hangingPunct="1">
              <a:lnSpc>
                <a:spcPct val="110000"/>
              </a:lnSpc>
            </a:pPr>
            <a:r>
              <a:rPr lang="en-US" sz="2400" dirty="0"/>
              <a:t>compute the dissimilarity using methods for interval-scaled variables</a:t>
            </a:r>
          </a:p>
        </p:txBody>
      </p:sp>
      <p:graphicFrame>
        <p:nvGraphicFramePr>
          <p:cNvPr id="24581" name="Object 4"/>
          <p:cNvGraphicFramePr>
            <a:graphicFrameLocks noChangeAspect="1"/>
          </p:cNvGraphicFramePr>
          <p:nvPr/>
        </p:nvGraphicFramePr>
        <p:xfrm>
          <a:off x="3509963" y="4629150"/>
          <a:ext cx="2041525" cy="857250"/>
        </p:xfrm>
        <a:graphic>
          <a:graphicData uri="http://schemas.openxmlformats.org/presentationml/2006/ole">
            <mc:AlternateContent xmlns:mc="http://schemas.openxmlformats.org/markup-compatibility/2006">
              <mc:Choice xmlns:v="urn:schemas-microsoft-com:vml" Requires="v">
                <p:oleObj name="Equation" r:id="rId2" imgW="977476" imgH="583947" progId="Equation.3">
                  <p:embed/>
                </p:oleObj>
              </mc:Choice>
              <mc:Fallback>
                <p:oleObj name="Equation" r:id="rId2" imgW="977476" imgH="583947" progId="Equation.3">
                  <p:embed/>
                  <p:pic>
                    <p:nvPicPr>
                      <p:cNvPr id="24581"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9963" y="4629150"/>
                        <a:ext cx="2041525"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mc:AlternateContent xmlns:mc="http://schemas.openxmlformats.org/markup-compatibility/2006" xmlns:a14="http://schemas.microsoft.com/office/drawing/2010/main">
        <mc:Choice Requires="a14">
          <p:sp>
            <p:nvSpPr>
              <p:cNvPr id="24582" name="Object 5"/>
              <p:cNvSpPr txBox="1"/>
              <p:nvPr/>
            </p:nvSpPr>
            <p:spPr bwMode="auto">
              <a:xfrm>
                <a:off x="4876800" y="3076575"/>
                <a:ext cx="2133600" cy="704850"/>
              </a:xfrm>
              <a:prstGeom prst="rect">
                <a:avLst/>
              </a:prstGeom>
              <a:no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𝑟</m:t>
                          </m:r>
                        </m:e>
                        <m:sub>
                          <m:r>
                            <a:rPr lang="en-US" i="1">
                              <a:solidFill>
                                <a:srgbClr val="000000"/>
                              </a:solidFill>
                              <a:latin typeface="Cambria Math" panose="02040503050406030204" pitchFamily="18" charset="0"/>
                            </a:rPr>
                            <m:t>𝑖𝑓</m:t>
                          </m:r>
                        </m:sub>
                      </m:sSub>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𝑀</m:t>
                          </m:r>
                        </m:e>
                        <m:sub>
                          <m:r>
                            <a:rPr lang="en-US" i="1">
                              <a:solidFill>
                                <a:srgbClr val="000000"/>
                              </a:solidFill>
                              <a:latin typeface="Cambria Math" panose="02040503050406030204" pitchFamily="18" charset="0"/>
                            </a:rPr>
                            <m:t>𝑓</m:t>
                          </m:r>
                        </m:sub>
                      </m:sSub>
                      <m:r>
                        <a:rPr lang="en-US" i="1">
                          <a:solidFill>
                            <a:srgbClr val="000000"/>
                          </a:solidFill>
                          <a:latin typeface="Cambria Math" panose="02040503050406030204" pitchFamily="18" charset="0"/>
                        </a:rPr>
                        <m:t>}</m:t>
                      </m:r>
                    </m:oMath>
                  </m:oMathPara>
                </a14:m>
                <a:endParaRPr lang="en-US" dirty="0"/>
              </a:p>
            </p:txBody>
          </p:sp>
        </mc:Choice>
        <mc:Fallback xmlns="">
          <p:sp>
            <p:nvSpPr>
              <p:cNvPr id="24582" name="Object 5"/>
              <p:cNvSpPr txBox="1">
                <a:spLocks noRot="1" noChangeAspect="1" noMove="1" noResize="1" noEditPoints="1" noAdjustHandles="1" noChangeArrowheads="1" noChangeShapeType="1" noTextEdit="1"/>
              </p:cNvSpPr>
              <p:nvPr/>
            </p:nvSpPr>
            <p:spPr bwMode="auto">
              <a:xfrm>
                <a:off x="4876800" y="3076575"/>
                <a:ext cx="2133600" cy="704850"/>
              </a:xfrm>
              <a:prstGeom prst="rect">
                <a:avLst/>
              </a:prstGeom>
              <a:blipFill>
                <a:blip r:embed="rId5"/>
                <a:stretch>
                  <a:fillRect/>
                </a:stretch>
              </a:blipFill>
              <a:ln>
                <a:noFill/>
              </a:ln>
              <a:effectLst/>
            </p:spPr>
            <p:txBody>
              <a:bodyPr/>
              <a:lstStyle/>
              <a:p>
                <a:r>
                  <a:rPr lang="en-US">
                    <a:noFill/>
                  </a:rPr>
                  <a:t> </a:t>
                </a:r>
              </a:p>
            </p:txBody>
          </p:sp>
        </mc:Fallback>
      </mc:AlternateContent>
    </p:spTree>
  </p:cSld>
  <p:clrMapOvr>
    <a:masterClrMapping/>
  </p:clrMapOvr>
  <p:transition>
    <p:strips dir="rd"/>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685800"/>
            <a:ext cx="8138160" cy="609600"/>
          </a:xfrm>
        </p:spPr>
        <p:txBody>
          <a:bodyPr/>
          <a:lstStyle/>
          <a:p>
            <a:r>
              <a:rPr lang="en-US" sz="3100" dirty="0"/>
              <a:t>Assessing the Similarity of Ordinal Variables </a:t>
            </a:r>
          </a:p>
        </p:txBody>
      </p:sp>
      <p:sp>
        <p:nvSpPr>
          <p:cNvPr id="3" name="Content Placeholder 2"/>
          <p:cNvSpPr>
            <a:spLocks noGrp="1"/>
          </p:cNvSpPr>
          <p:nvPr>
            <p:ph idx="1"/>
          </p:nvPr>
        </p:nvSpPr>
        <p:spPr/>
        <p:txBody>
          <a:bodyPr/>
          <a:lstStyle/>
          <a:p>
            <a:pPr marL="0" indent="0">
              <a:buNone/>
            </a:pPr>
            <a:r>
              <a:rPr lang="en-US" dirty="0"/>
              <a:t>Grades:    A   B   C    D    F</a:t>
            </a:r>
          </a:p>
          <a:p>
            <a:pPr marL="0" indent="0">
              <a:buNone/>
            </a:pPr>
            <a:r>
              <a:rPr lang="en-US" dirty="0"/>
              <a:t>Rank        1   2    3    4    5</a:t>
            </a:r>
          </a:p>
          <a:p>
            <a:pPr marL="0" indent="0">
              <a:buNone/>
            </a:pPr>
            <a:r>
              <a:rPr lang="en-US" dirty="0"/>
              <a:t>   z           0   ¼  ½  ¾   1 </a:t>
            </a:r>
          </a:p>
          <a:p>
            <a:pPr marL="0" indent="0">
              <a:buNone/>
            </a:pPr>
            <a:endParaRPr lang="en-US" dirty="0"/>
          </a:p>
          <a:p>
            <a:pPr marL="0" indent="0">
              <a:buNone/>
            </a:pPr>
            <a:r>
              <a:rPr lang="en-US" dirty="0"/>
              <a:t>d(B,F)= |</a:t>
            </a:r>
            <a:r>
              <a:rPr lang="en-US" dirty="0">
                <a:sym typeface="Symbol" panose="05050102010706020507" pitchFamily="18" charset="2"/>
              </a:rPr>
              <a:t>(B)-(F)|=|1/4-1|=3/4</a:t>
            </a:r>
          </a:p>
          <a:p>
            <a:pPr marL="0" indent="0">
              <a:buNone/>
            </a:pPr>
            <a:r>
              <a:rPr lang="en-US" sz="2000" dirty="0">
                <a:sym typeface="Symbol" panose="05050102010706020507" pitchFamily="18" charset="2"/>
              </a:rPr>
              <a:t>Where  maps the ordinal variable values into numbers in [0,1]; e.g.</a:t>
            </a:r>
          </a:p>
          <a:p>
            <a:pPr marL="0" indent="0">
              <a:buNone/>
            </a:pPr>
            <a:r>
              <a:rPr lang="en-US" sz="2000" dirty="0">
                <a:sym typeface="Symbol" panose="05050102010706020507" pitchFamily="18" charset="2"/>
              </a:rPr>
              <a:t>(D)=3/4. </a:t>
            </a:r>
          </a:p>
          <a:p>
            <a:pPr marL="0" indent="0">
              <a:buNone/>
            </a:pPr>
            <a:r>
              <a:rPr lang="en-US" sz="2000" dirty="0">
                <a:sym typeface="Symbol" panose="05050102010706020507" pitchFamily="18" charset="2"/>
              </a:rPr>
              <a:t>Need to define  in your </a:t>
            </a:r>
            <a:r>
              <a:rPr lang="en-US" sz="2000">
                <a:sym typeface="Symbol" panose="05050102010706020507" pitchFamily="18" charset="2"/>
              </a:rPr>
              <a:t>distance function. </a:t>
            </a:r>
            <a:endParaRPr lang="en-US" sz="2000" dirty="0"/>
          </a:p>
        </p:txBody>
      </p:sp>
      <p:sp>
        <p:nvSpPr>
          <p:cNvPr id="4" name="Slide Number Placeholder 3"/>
          <p:cNvSpPr>
            <a:spLocks noGrp="1"/>
          </p:cNvSpPr>
          <p:nvPr>
            <p:ph type="sldNum" sz="quarter" idx="10"/>
          </p:nvPr>
        </p:nvSpPr>
        <p:spPr/>
        <p:txBody>
          <a:bodyPr/>
          <a:lstStyle/>
          <a:p>
            <a:pPr>
              <a:defRPr/>
            </a:pPr>
            <a:fld id="{D52C3971-C4E5-4896-9E62-8BE33C2B6ED9}" type="slidenum">
              <a:rPr lang="en-US" smtClean="0"/>
              <a:pPr>
                <a:defRPr/>
              </a:pPr>
              <a:t>17</a:t>
            </a:fld>
            <a:endParaRPr lang="en-US"/>
          </a:p>
        </p:txBody>
      </p:sp>
      <p:graphicFrame>
        <p:nvGraphicFramePr>
          <p:cNvPr id="5" name="Object 4"/>
          <p:cNvGraphicFramePr>
            <a:graphicFrameLocks noChangeAspect="1"/>
          </p:cNvGraphicFramePr>
          <p:nvPr/>
        </p:nvGraphicFramePr>
        <p:xfrm>
          <a:off x="6553200" y="2133600"/>
          <a:ext cx="2041525" cy="857250"/>
        </p:xfrm>
        <a:graphic>
          <a:graphicData uri="http://schemas.openxmlformats.org/presentationml/2006/ole">
            <mc:AlternateContent xmlns:mc="http://schemas.openxmlformats.org/markup-compatibility/2006">
              <mc:Choice xmlns:v="urn:schemas-microsoft-com:vml" Requires="v">
                <p:oleObj name="Equation" r:id="rId2" imgW="977476" imgH="583947" progId="Equation.3">
                  <p:embed/>
                </p:oleObj>
              </mc:Choice>
              <mc:Fallback>
                <p:oleObj name="Equation" r:id="rId2" imgW="977476" imgH="583947" progId="Equation.3">
                  <p:embed/>
                  <p:pic>
                    <p:nvPicPr>
                      <p:cNvPr id="5"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53200" y="2133600"/>
                        <a:ext cx="2041525" cy="857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57231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0ACE7B2-B1B9-4A85-8341-664040C17545}" type="slidenum">
              <a:rPr lang="en-US" sz="1200" smtClean="0"/>
              <a:pPr eaLnBrk="1" hangingPunct="1"/>
              <a:t>18</a:t>
            </a:fld>
            <a:endParaRPr lang="en-US" sz="1200"/>
          </a:p>
        </p:txBody>
      </p:sp>
      <p:sp>
        <p:nvSpPr>
          <p:cNvPr id="25603" name="Rectangle 2"/>
          <p:cNvSpPr>
            <a:spLocks noGrp="1" noChangeArrowheads="1"/>
          </p:cNvSpPr>
          <p:nvPr>
            <p:ph type="title"/>
          </p:nvPr>
        </p:nvSpPr>
        <p:spPr>
          <a:xfrm>
            <a:off x="1524000" y="609600"/>
            <a:ext cx="7315200" cy="838200"/>
          </a:xfrm>
          <a:noFill/>
        </p:spPr>
        <p:txBody>
          <a:bodyPr lIns="92075" tIns="46038" rIns="92075" bIns="46038" anchor="ctr"/>
          <a:lstStyle/>
          <a:p>
            <a:pPr eaLnBrk="1" hangingPunct="1"/>
            <a:r>
              <a:rPr lang="en-US" sz="3200"/>
              <a:t>Continuous Variables (Interval or Ratio)</a:t>
            </a:r>
          </a:p>
        </p:txBody>
      </p:sp>
      <p:sp>
        <p:nvSpPr>
          <p:cNvPr id="25604" name="Rectangle 3"/>
          <p:cNvSpPr>
            <a:spLocks noGrp="1" noChangeArrowheads="1"/>
          </p:cNvSpPr>
          <p:nvPr>
            <p:ph type="body" idx="1"/>
          </p:nvPr>
        </p:nvSpPr>
        <p:spPr>
          <a:xfrm>
            <a:off x="457200" y="1676400"/>
            <a:ext cx="8458200" cy="4724400"/>
          </a:xfrm>
          <a:noFill/>
        </p:spPr>
        <p:txBody>
          <a:bodyPr lIns="92075" tIns="46038" rIns="92075" bIns="46038"/>
          <a:lstStyle/>
          <a:p>
            <a:pPr eaLnBrk="1" hangingPunct="1">
              <a:lnSpc>
                <a:spcPct val="110000"/>
              </a:lnSpc>
            </a:pPr>
            <a:r>
              <a:rPr lang="en-US"/>
              <a:t>Usually no problem (but see next transparencies); traditional distance functions do a good job…</a:t>
            </a:r>
          </a:p>
        </p:txBody>
      </p:sp>
    </p:spTree>
  </p:cSld>
  <p:clrMapOvr>
    <a:masterClrMapping/>
  </p:clrMapOvr>
  <p:transition>
    <p:strips dir="rd"/>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18B941F2-710A-4684-B5EC-4A87F2284605}" type="slidenum">
              <a:rPr lang="en-US" sz="1200" smtClean="0"/>
              <a:pPr eaLnBrk="1" hangingPunct="1"/>
              <a:t>19</a:t>
            </a:fld>
            <a:endParaRPr lang="en-US" sz="1200"/>
          </a:p>
        </p:txBody>
      </p:sp>
      <p:sp>
        <p:nvSpPr>
          <p:cNvPr id="26627" name="Rectangle 2"/>
          <p:cNvSpPr>
            <a:spLocks noGrp="1" noChangeArrowheads="1"/>
          </p:cNvSpPr>
          <p:nvPr>
            <p:ph type="title"/>
          </p:nvPr>
        </p:nvSpPr>
        <p:spPr>
          <a:xfrm>
            <a:off x="1284288" y="762000"/>
            <a:ext cx="4735512" cy="609600"/>
          </a:xfrm>
          <a:noFill/>
        </p:spPr>
        <p:txBody>
          <a:bodyPr lIns="92075" tIns="46038" rIns="92075" bIns="46038" anchor="ctr"/>
          <a:lstStyle/>
          <a:p>
            <a:pPr eaLnBrk="1" hangingPunct="1"/>
            <a:r>
              <a:rPr lang="en-US" sz="3200"/>
              <a:t>Ratio-Scaled Variables</a:t>
            </a:r>
          </a:p>
        </p:txBody>
      </p:sp>
      <p:sp>
        <p:nvSpPr>
          <p:cNvPr id="26628" name="Rectangle 3"/>
          <p:cNvSpPr>
            <a:spLocks noGrp="1" noChangeArrowheads="1"/>
          </p:cNvSpPr>
          <p:nvPr>
            <p:ph type="body" idx="1"/>
          </p:nvPr>
        </p:nvSpPr>
        <p:spPr>
          <a:xfrm>
            <a:off x="457200" y="1600200"/>
            <a:ext cx="8458200" cy="4724400"/>
          </a:xfrm>
          <a:noFill/>
        </p:spPr>
        <p:txBody>
          <a:bodyPr lIns="92075" tIns="46038" rIns="92075" bIns="46038"/>
          <a:lstStyle/>
          <a:p>
            <a:pPr eaLnBrk="1" hangingPunct="1">
              <a:lnSpc>
                <a:spcPct val="120000"/>
              </a:lnSpc>
            </a:pPr>
            <a:r>
              <a:rPr lang="en-US" sz="2400" u="sng" dirty="0"/>
              <a:t>Ratio-scaled variable</a:t>
            </a:r>
            <a:r>
              <a:rPr lang="en-US" sz="2400" dirty="0"/>
              <a:t>: a positive measurement often on a nonlinear scale, approximately at exponential scale, 		such as </a:t>
            </a:r>
            <a:r>
              <a:rPr lang="en-US" sz="2400" i="1" dirty="0" err="1"/>
              <a:t>Ae</a:t>
            </a:r>
            <a:r>
              <a:rPr lang="en-US" sz="2400" i="1" baseline="30000" dirty="0" err="1"/>
              <a:t>Bt</a:t>
            </a:r>
            <a:r>
              <a:rPr lang="en-US" sz="2400" dirty="0"/>
              <a:t> or </a:t>
            </a:r>
            <a:r>
              <a:rPr lang="en-US" sz="2400" i="1" dirty="0"/>
              <a:t>Ae</a:t>
            </a:r>
            <a:r>
              <a:rPr lang="en-US" sz="2400" i="1" baseline="30000" dirty="0"/>
              <a:t>-</a:t>
            </a:r>
            <a:r>
              <a:rPr lang="en-US" sz="2400" i="1" baseline="30000" dirty="0" err="1"/>
              <a:t>Bt</a:t>
            </a:r>
            <a:r>
              <a:rPr lang="en-US" sz="2400" dirty="0"/>
              <a:t> </a:t>
            </a:r>
          </a:p>
          <a:p>
            <a:pPr eaLnBrk="1" hangingPunct="1">
              <a:lnSpc>
                <a:spcPct val="120000"/>
              </a:lnSpc>
            </a:pPr>
            <a:r>
              <a:rPr lang="en-US" sz="2400" dirty="0"/>
              <a:t>Methods:</a:t>
            </a:r>
          </a:p>
          <a:p>
            <a:pPr lvl="1" eaLnBrk="1" hangingPunct="1">
              <a:lnSpc>
                <a:spcPct val="120000"/>
              </a:lnSpc>
            </a:pPr>
            <a:r>
              <a:rPr lang="en-US" sz="2400" dirty="0"/>
              <a:t>treat them like interval-scaled variables — </a:t>
            </a:r>
            <a:r>
              <a:rPr lang="en-US" sz="2400" i="1" dirty="0">
                <a:solidFill>
                  <a:schemeClr val="hlink"/>
                </a:solidFill>
              </a:rPr>
              <a:t>not a good choice in some cases. </a:t>
            </a:r>
            <a:endParaRPr lang="en-US" sz="2400" dirty="0">
              <a:solidFill>
                <a:schemeClr val="hlink"/>
              </a:solidFill>
            </a:endParaRPr>
          </a:p>
          <a:p>
            <a:pPr lvl="1" eaLnBrk="1" hangingPunct="1">
              <a:lnSpc>
                <a:spcPct val="120000"/>
              </a:lnSpc>
            </a:pPr>
            <a:r>
              <a:rPr lang="en-US" sz="2400" dirty="0"/>
              <a:t>apply logarithmic transformation</a:t>
            </a:r>
          </a:p>
          <a:p>
            <a:pPr algn="ctr" eaLnBrk="1" hangingPunct="1">
              <a:lnSpc>
                <a:spcPct val="120000"/>
              </a:lnSpc>
              <a:buFont typeface="Wingdings" pitchFamily="2" charset="2"/>
              <a:buNone/>
            </a:pPr>
            <a:r>
              <a:rPr lang="en-US" sz="2400" i="1" dirty="0" err="1"/>
              <a:t>y</a:t>
            </a:r>
            <a:r>
              <a:rPr lang="en-US" sz="2400" i="1" baseline="-25000" dirty="0" err="1"/>
              <a:t>if</a:t>
            </a:r>
            <a:r>
              <a:rPr lang="en-US" sz="2400" i="1" baseline="-25000" dirty="0"/>
              <a:t> </a:t>
            </a:r>
            <a:r>
              <a:rPr lang="en-US" sz="2400" dirty="0"/>
              <a:t>=</a:t>
            </a:r>
            <a:r>
              <a:rPr lang="en-US" sz="2400" i="1" dirty="0"/>
              <a:t> log(</a:t>
            </a:r>
            <a:r>
              <a:rPr lang="en-US" sz="2400" i="1" dirty="0" err="1"/>
              <a:t>x</a:t>
            </a:r>
            <a:r>
              <a:rPr lang="en-US" sz="2400" i="1" baseline="-25000" dirty="0" err="1"/>
              <a:t>if</a:t>
            </a:r>
            <a:r>
              <a:rPr lang="en-US" sz="2400" i="1" dirty="0"/>
              <a:t>)</a:t>
            </a:r>
          </a:p>
          <a:p>
            <a:pPr lvl="1" eaLnBrk="1" hangingPunct="1">
              <a:lnSpc>
                <a:spcPct val="120000"/>
              </a:lnSpc>
            </a:pPr>
            <a:r>
              <a:rPr lang="en-US" sz="2400" dirty="0"/>
              <a:t>Discretize their values and treat them as continuous ordinal data treat their rank as interval-scaled.</a:t>
            </a:r>
          </a:p>
        </p:txBody>
      </p:sp>
    </p:spTree>
  </p:cSld>
  <p:clrMapOvr>
    <a:masterClrMapping/>
  </p:clrMapOvr>
  <p:transition>
    <p:strips dir="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A37721D-6DB7-4356-BD43-C8A2EF16347B}" type="slidenum">
              <a:rPr lang="en-US" sz="1200" smtClean="0"/>
              <a:pPr eaLnBrk="1" hangingPunct="1"/>
              <a:t>2</a:t>
            </a:fld>
            <a:endParaRPr lang="en-US" sz="1200"/>
          </a:p>
        </p:txBody>
      </p:sp>
      <p:sp>
        <p:nvSpPr>
          <p:cNvPr id="11267" name="Rectangle 2"/>
          <p:cNvSpPr>
            <a:spLocks noGrp="1" noChangeArrowheads="1"/>
          </p:cNvSpPr>
          <p:nvPr>
            <p:ph type="title"/>
          </p:nvPr>
        </p:nvSpPr>
        <p:spPr>
          <a:xfrm>
            <a:off x="1371600" y="533400"/>
            <a:ext cx="6705600" cy="838200"/>
          </a:xfrm>
          <a:noFill/>
        </p:spPr>
        <p:txBody>
          <a:bodyPr lIns="92075" tIns="46038" rIns="92075" bIns="46038" anchor="ctr"/>
          <a:lstStyle/>
          <a:p>
            <a:pPr eaLnBrk="1" hangingPunct="1"/>
            <a:r>
              <a:rPr lang="en-US" sz="3200" dirty="0"/>
              <a:t>Useful Distance Functions </a:t>
            </a:r>
          </a:p>
        </p:txBody>
      </p:sp>
      <p:sp>
        <p:nvSpPr>
          <p:cNvPr id="11268" name="Rectangle 3"/>
          <p:cNvSpPr>
            <a:spLocks noGrp="1" noChangeArrowheads="1"/>
          </p:cNvSpPr>
          <p:nvPr>
            <p:ph type="body" idx="1"/>
          </p:nvPr>
        </p:nvSpPr>
        <p:spPr>
          <a:xfrm>
            <a:off x="381000" y="1676400"/>
            <a:ext cx="8458200" cy="4724400"/>
          </a:xfrm>
          <a:noFill/>
        </p:spPr>
        <p:txBody>
          <a:bodyPr lIns="92075" tIns="46038" rIns="92075" bIns="46038"/>
          <a:lstStyle/>
          <a:p>
            <a:pPr eaLnBrk="1" hangingPunct="1">
              <a:lnSpc>
                <a:spcPct val="90000"/>
              </a:lnSpc>
            </a:pPr>
            <a:r>
              <a:rPr lang="en-US" sz="2400" dirty="0"/>
              <a:t> </a:t>
            </a:r>
            <a:r>
              <a:rPr lang="en-US" sz="1600" dirty="0">
                <a:hlinkClick r:id="rId3"/>
              </a:rPr>
              <a:t>http://en.wikipedia.org/wiki/Distance</a:t>
            </a:r>
            <a:r>
              <a:rPr lang="en-US" sz="1600" dirty="0"/>
              <a:t> </a:t>
            </a:r>
          </a:p>
          <a:p>
            <a:pPr eaLnBrk="1" hangingPunct="1">
              <a:lnSpc>
                <a:spcPct val="90000"/>
              </a:lnSpc>
            </a:pPr>
            <a:r>
              <a:rPr lang="en-US" sz="2400" dirty="0" err="1"/>
              <a:t>Jaccard</a:t>
            </a:r>
            <a:r>
              <a:rPr lang="en-US" sz="2400" dirty="0"/>
              <a:t>: </a:t>
            </a:r>
            <a:r>
              <a:rPr lang="en-US" sz="1600" dirty="0">
                <a:hlinkClick r:id="rId4"/>
              </a:rPr>
              <a:t>http://en.wikipedia.org/wiki/Jaccard_index</a:t>
            </a:r>
            <a:endParaRPr lang="en-US" sz="1600" dirty="0"/>
          </a:p>
          <a:p>
            <a:pPr eaLnBrk="1" hangingPunct="1">
              <a:lnSpc>
                <a:spcPct val="90000"/>
              </a:lnSpc>
            </a:pPr>
            <a:r>
              <a:rPr lang="en-US" sz="2400" dirty="0">
                <a:sym typeface="Symbol" pitchFamily="18" charset="2"/>
              </a:rPr>
              <a:t>Other: </a:t>
            </a:r>
            <a:r>
              <a:rPr lang="en-US" sz="1600" dirty="0">
                <a:sym typeface="Symbol" pitchFamily="18" charset="2"/>
                <a:hlinkClick r:id="rId5"/>
              </a:rPr>
              <a:t>http://www.quora.com/Graph-Theory/What-is-the-standard-measurement-for-the-distance-between-two-groups-of-nodes-e-g-cliques</a:t>
            </a:r>
            <a:r>
              <a:rPr lang="en-US" sz="1600" dirty="0">
                <a:sym typeface="Symbol" pitchFamily="18" charset="2"/>
              </a:rPr>
              <a:t> , </a:t>
            </a:r>
            <a:r>
              <a:rPr lang="en-US" sz="1600" dirty="0">
                <a:sym typeface="Symbol" pitchFamily="18" charset="2"/>
                <a:hlinkClick r:id="rId6"/>
              </a:rPr>
              <a:t>http://en.wikipedia.org/wiki/Fr%C3%A9chet_distance</a:t>
            </a:r>
            <a:r>
              <a:rPr lang="en-US" sz="1600" dirty="0">
                <a:sym typeface="Symbol" pitchFamily="18" charset="2"/>
              </a:rPr>
              <a:t>, </a:t>
            </a:r>
          </a:p>
          <a:p>
            <a:pPr marL="0" indent="0" eaLnBrk="1" hangingPunct="1">
              <a:spcBef>
                <a:spcPts val="0"/>
              </a:spcBef>
              <a:buNone/>
            </a:pPr>
            <a:r>
              <a:rPr lang="en-US" sz="1600" dirty="0">
                <a:hlinkClick r:id="rId7"/>
              </a:rPr>
              <a:t>Edit distance - Wikipedia</a:t>
            </a:r>
            <a:endParaRPr lang="en-US" sz="1600" dirty="0">
              <a:sym typeface="Symbol" pitchFamily="18" charset="2"/>
            </a:endParaRPr>
          </a:p>
          <a:p>
            <a:pPr marL="0" indent="0" eaLnBrk="1" hangingPunct="1">
              <a:spcBef>
                <a:spcPts val="0"/>
              </a:spcBef>
              <a:buNone/>
            </a:pPr>
            <a:r>
              <a:rPr lang="en-US" sz="1600" dirty="0">
                <a:sym typeface="Symbol" pitchFamily="18" charset="2"/>
                <a:hlinkClick r:id="rId8"/>
              </a:rPr>
              <a:t>http://www.google.com/patents/US7299245</a:t>
            </a:r>
            <a:r>
              <a:rPr lang="en-US" sz="1600" dirty="0">
                <a:sym typeface="Symbol" pitchFamily="18" charset="2"/>
              </a:rPr>
              <a:t>  </a:t>
            </a:r>
          </a:p>
          <a:p>
            <a:pPr marL="0" indent="0" eaLnBrk="1" hangingPunct="1">
              <a:spcBef>
                <a:spcPts val="0"/>
              </a:spcBef>
              <a:buNone/>
            </a:pPr>
            <a:endParaRPr lang="en-US" sz="1600" dirty="0">
              <a:sym typeface="Symbol" pitchFamily="18" charset="2"/>
            </a:endParaRPr>
          </a:p>
        </p:txBody>
      </p:sp>
    </p:spTree>
  </p:cSld>
  <p:clrMapOvr>
    <a:masterClrMapping/>
  </p:clrMapOvr>
  <p:transition>
    <p:strips dir="rd"/>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Distance between Two Sets </a:t>
            </a:r>
          </a:p>
        </p:txBody>
      </p:sp>
      <p:sp>
        <p:nvSpPr>
          <p:cNvPr id="4" name="Slide Number Placeholder 3"/>
          <p:cNvSpPr>
            <a:spLocks noGrp="1"/>
          </p:cNvSpPr>
          <p:nvPr>
            <p:ph type="sldNum" sz="quarter" idx="10"/>
          </p:nvPr>
        </p:nvSpPr>
        <p:spPr/>
        <p:txBody>
          <a:bodyPr/>
          <a:lstStyle/>
          <a:p>
            <a:pPr>
              <a:defRPr/>
            </a:pPr>
            <a:fld id="{D52C3971-C4E5-4896-9E62-8BE33C2B6ED9}" type="slidenum">
              <a:rPr lang="en-US" smtClean="0"/>
              <a:pPr>
                <a:defRPr/>
              </a:pPr>
              <a:t>20</a:t>
            </a:fld>
            <a:endParaRPr lang="en-US"/>
          </a:p>
        </p:txBody>
      </p:sp>
      <p:sp>
        <p:nvSpPr>
          <p:cNvPr id="6" name="AutoShape 2" descr=" d_J(A,B) = 1 - J(A,B) = { { |A \cup B| - |A \cap B| } \over |A \cup B| }."/>
          <p:cNvSpPr>
            <a:spLocks noChangeAspect="1" noChangeArrowheads="1"/>
          </p:cNvSpPr>
          <p:nvPr/>
        </p:nvSpPr>
        <p:spPr bwMode="auto">
          <a:xfrm>
            <a:off x="288925" y="1603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2" descr=" d_J(A,B) = 1 - J(A,B) = { { |A \cup B| - |A \cap B| } \over |A \cup B| }."/>
          <p:cNvSpPr>
            <a:spLocks noChangeAspect="1" noChangeArrowheads="1"/>
          </p:cNvSpPr>
          <p:nvPr/>
        </p:nvSpPr>
        <p:spPr bwMode="auto">
          <a:xfrm>
            <a:off x="441325" y="3127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4" descr=" d_J(A,B) = 1 - J(A,B) = { { |A \cup B| - |A \cap B| } \over |A \cup B| }."/>
          <p:cNvSpPr>
            <a:spLocks noGrp="1" noChangeAspect="1" noChangeArrowheads="1"/>
          </p:cNvSpPr>
          <p:nvPr>
            <p:ph idx="1"/>
          </p:nvPr>
        </p:nvSpPr>
        <p:spPr bwMode="auto">
          <a:xfrm>
            <a:off x="76200" y="1638300"/>
            <a:ext cx="9067800" cy="4495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lvl="0" indent="0">
              <a:spcBef>
                <a:spcPct val="0"/>
              </a:spcBef>
              <a:buClrTx/>
              <a:buSzTx/>
              <a:buNone/>
            </a:pPr>
            <a:r>
              <a:rPr lang="en-US" altLang="en-US" dirty="0">
                <a:solidFill>
                  <a:srgbClr val="202122"/>
                </a:solidFill>
                <a:latin typeface="Arial" panose="020B0604020202020204" pitchFamily="34" charset="0"/>
              </a:rPr>
              <a:t>The </a:t>
            </a:r>
            <a:r>
              <a:rPr lang="en-US" altLang="en-US" b="1" dirty="0" err="1">
                <a:solidFill>
                  <a:srgbClr val="202122"/>
                </a:solidFill>
                <a:latin typeface="Arial" panose="020B0604020202020204" pitchFamily="34" charset="0"/>
              </a:rPr>
              <a:t>Jaccard</a:t>
            </a:r>
            <a:r>
              <a:rPr lang="en-US" altLang="en-US" b="1" dirty="0">
                <a:solidFill>
                  <a:srgbClr val="202122"/>
                </a:solidFill>
                <a:latin typeface="Arial" panose="020B0604020202020204" pitchFamily="34" charset="0"/>
              </a:rPr>
              <a:t> distance </a:t>
            </a:r>
            <a:r>
              <a:rPr lang="en-US" altLang="en-US" dirty="0">
                <a:solidFill>
                  <a:srgbClr val="202122"/>
                </a:solidFill>
                <a:latin typeface="Arial" panose="020B0604020202020204" pitchFamily="34" charset="0"/>
              </a:rPr>
              <a:t>J(A,B) </a:t>
            </a:r>
            <a:r>
              <a:rPr lang="en-US" altLang="en-US" b="1" dirty="0">
                <a:solidFill>
                  <a:srgbClr val="202122"/>
                </a:solidFill>
                <a:latin typeface="Arial" panose="020B0604020202020204" pitchFamily="34" charset="0"/>
              </a:rPr>
              <a:t> </a:t>
            </a:r>
            <a:r>
              <a:rPr lang="en-US" altLang="en-US" dirty="0">
                <a:solidFill>
                  <a:srgbClr val="202122"/>
                </a:solidFill>
                <a:latin typeface="Arial" panose="020B0604020202020204" pitchFamily="34" charset="0"/>
              </a:rPr>
              <a:t>measures </a:t>
            </a:r>
            <a:r>
              <a:rPr lang="en-US" altLang="en-US" i="1" dirty="0">
                <a:solidFill>
                  <a:srgbClr val="202122"/>
                </a:solidFill>
                <a:latin typeface="Arial" panose="020B0604020202020204" pitchFamily="34" charset="0"/>
              </a:rPr>
              <a:t>dis</a:t>
            </a:r>
            <a:r>
              <a:rPr lang="en-US" altLang="en-US" dirty="0">
                <a:solidFill>
                  <a:srgbClr val="202122"/>
                </a:solidFill>
                <a:latin typeface="Arial" panose="020B0604020202020204" pitchFamily="34" charset="0"/>
              </a:rPr>
              <a:t>similarity between sample sets A and B. It subtracts the </a:t>
            </a:r>
            <a:r>
              <a:rPr lang="en-US" altLang="en-US" dirty="0" err="1">
                <a:solidFill>
                  <a:srgbClr val="202122"/>
                </a:solidFill>
                <a:latin typeface="Arial" panose="020B0604020202020204" pitchFamily="34" charset="0"/>
              </a:rPr>
              <a:t>Jaccard</a:t>
            </a:r>
            <a:r>
              <a:rPr lang="en-US" altLang="en-US" dirty="0">
                <a:solidFill>
                  <a:srgbClr val="202122"/>
                </a:solidFill>
                <a:latin typeface="Arial" panose="020B0604020202020204" pitchFamily="34" charset="0"/>
              </a:rPr>
              <a:t> coefficient from 1, or, equivalently, it divides the size of the union of the two sets by the size of the union of the two sets and subtracts this number from 1:</a:t>
            </a:r>
          </a:p>
          <a:p>
            <a:pPr marL="0" lvl="0" indent="0">
              <a:spcBef>
                <a:spcPct val="0"/>
              </a:spcBef>
              <a:buClrTx/>
              <a:buSzTx/>
              <a:buNone/>
            </a:pPr>
            <a:endParaRPr lang="en-US" altLang="en-US" sz="800" dirty="0">
              <a:solidFill>
                <a:srgbClr val="202122"/>
              </a:solidFill>
              <a:latin typeface="Arial" panose="020B0604020202020204" pitchFamily="34" charset="0"/>
            </a:endParaRPr>
          </a:p>
          <a:p>
            <a:pPr marL="0" lvl="0" indent="0">
              <a:spcBef>
                <a:spcPct val="0"/>
              </a:spcBef>
              <a:buClrTx/>
              <a:buSzTx/>
              <a:buNone/>
            </a:pPr>
            <a:endParaRPr lang="en-US" altLang="en-US" sz="800" dirty="0">
              <a:solidFill>
                <a:srgbClr val="202122"/>
              </a:solidFill>
              <a:latin typeface="Arial" panose="020B0604020202020204" pitchFamily="34" charset="0"/>
            </a:endParaRPr>
          </a:p>
          <a:p>
            <a:pPr marL="0" lvl="0" indent="0">
              <a:spcBef>
                <a:spcPct val="0"/>
              </a:spcBef>
              <a:buClrTx/>
              <a:buSzTx/>
              <a:buNone/>
            </a:pPr>
            <a:r>
              <a:rPr lang="en-US" altLang="en-US" sz="3200" dirty="0">
                <a:solidFill>
                  <a:srgbClr val="202122"/>
                </a:solidFill>
                <a:latin typeface="+mj-lt"/>
              </a:rPr>
              <a:t>              J(A,B)= 1- </a:t>
            </a:r>
            <a:r>
              <a:rPr lang="en-US" altLang="en-US" sz="3200" dirty="0">
                <a:solidFill>
                  <a:srgbClr val="FF0000"/>
                </a:solidFill>
                <a:latin typeface="+mj-lt"/>
              </a:rPr>
              <a:t>((|A</a:t>
            </a:r>
            <a:r>
              <a:rPr lang="en-US" altLang="en-US" sz="3200" dirty="0">
                <a:solidFill>
                  <a:srgbClr val="FF0000"/>
                </a:solidFill>
                <a:latin typeface="+mj-lt"/>
                <a:sym typeface="Symbol" panose="05050102010706020507" pitchFamily="18" charset="2"/>
              </a:rPr>
              <a:t>B|/|AB|))</a:t>
            </a:r>
            <a:endParaRPr lang="en-US" altLang="en-US" sz="3200" dirty="0">
              <a:solidFill>
                <a:srgbClr val="FF0000"/>
              </a:solidFill>
              <a:latin typeface="+mj-lt"/>
            </a:endParaRPr>
          </a:p>
          <a:p>
            <a:pPr marL="0" indent="0">
              <a:buNone/>
            </a:pPr>
            <a:endParaRPr lang="en-US" dirty="0"/>
          </a:p>
        </p:txBody>
      </p:sp>
      <p:sp>
        <p:nvSpPr>
          <p:cNvPr id="10" name="AutoShape 6" descr=" d_J(A,B) = 1 - J(A,B) = { { |A \cup B| - |A \cap B| } \over |A \cup B|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8" descr=" d_J(A,B) = 1 - J(A,B) = { { |A \cup B| - |A \cap B| } \over |A \cup B|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993951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3115" y="649436"/>
            <a:ext cx="7793038" cy="609600"/>
          </a:xfrm>
        </p:spPr>
        <p:txBody>
          <a:bodyPr/>
          <a:lstStyle/>
          <a:p>
            <a:r>
              <a:rPr lang="en-US" dirty="0"/>
              <a:t>Examples </a:t>
            </a:r>
            <a:r>
              <a:rPr lang="en-US" dirty="0" err="1"/>
              <a:t>Jaccard</a:t>
            </a:r>
            <a:r>
              <a:rPr lang="en-US" dirty="0"/>
              <a:t> Distance </a:t>
            </a:r>
          </a:p>
        </p:txBody>
      </p:sp>
      <p:sp>
        <p:nvSpPr>
          <p:cNvPr id="4" name="Slide Number Placeholder 3"/>
          <p:cNvSpPr>
            <a:spLocks noGrp="1"/>
          </p:cNvSpPr>
          <p:nvPr>
            <p:ph type="sldNum" sz="quarter" idx="10"/>
          </p:nvPr>
        </p:nvSpPr>
        <p:spPr/>
        <p:txBody>
          <a:bodyPr/>
          <a:lstStyle/>
          <a:p>
            <a:pPr>
              <a:defRPr/>
            </a:pPr>
            <a:fld id="{D52C3971-C4E5-4896-9E62-8BE33C2B6ED9}" type="slidenum">
              <a:rPr lang="en-US" smtClean="0"/>
              <a:pPr>
                <a:defRPr/>
              </a:pPr>
              <a:t>21</a:t>
            </a:fld>
            <a:endParaRPr lang="en-US"/>
          </a:p>
        </p:txBody>
      </p:sp>
      <p:sp>
        <p:nvSpPr>
          <p:cNvPr id="6" name="AutoShape 2" descr=" d_J(A,B) = 1 - J(A,B) = { { |A \cup B| - |A \cap B| } \over |A \cup B| }."/>
          <p:cNvSpPr>
            <a:spLocks noChangeAspect="1" noChangeArrowheads="1"/>
          </p:cNvSpPr>
          <p:nvPr/>
        </p:nvSpPr>
        <p:spPr bwMode="auto">
          <a:xfrm>
            <a:off x="288925" y="1603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2" descr=" d_J(A,B) = 1 - J(A,B) = { { |A \cup B| - |A \cap B| } \over |A \cup B| }."/>
          <p:cNvSpPr>
            <a:spLocks noChangeAspect="1" noChangeArrowheads="1"/>
          </p:cNvSpPr>
          <p:nvPr/>
        </p:nvSpPr>
        <p:spPr bwMode="auto">
          <a:xfrm>
            <a:off x="441325" y="312738"/>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4" descr=" d_J(A,B) = 1 - J(A,B) = { { |A \cup B| - |A \cap B| } \over |A \cup B| }."/>
          <p:cNvSpPr>
            <a:spLocks noGrp="1" noChangeAspect="1" noChangeArrowheads="1"/>
          </p:cNvSpPr>
          <p:nvPr>
            <p:ph idx="1"/>
          </p:nvPr>
        </p:nvSpPr>
        <p:spPr bwMode="auto">
          <a:xfrm>
            <a:off x="0" y="1638300"/>
            <a:ext cx="9143999" cy="4495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lvl="0" indent="0">
              <a:spcBef>
                <a:spcPct val="0"/>
              </a:spcBef>
              <a:buClrTx/>
              <a:buSzTx/>
              <a:buNone/>
            </a:pPr>
            <a:endParaRPr lang="en-US" altLang="en-US" sz="800" dirty="0">
              <a:solidFill>
                <a:srgbClr val="202122"/>
              </a:solidFill>
              <a:latin typeface="Arial" panose="020B0604020202020204" pitchFamily="34" charset="0"/>
            </a:endParaRPr>
          </a:p>
          <a:p>
            <a:pPr marL="0" lvl="0" indent="0">
              <a:spcBef>
                <a:spcPct val="0"/>
              </a:spcBef>
              <a:buClrTx/>
              <a:buSzTx/>
              <a:buNone/>
            </a:pPr>
            <a:endParaRPr lang="en-US" altLang="en-US" sz="800" dirty="0">
              <a:solidFill>
                <a:srgbClr val="202122"/>
              </a:solidFill>
              <a:latin typeface="Arial" panose="020B0604020202020204" pitchFamily="34" charset="0"/>
            </a:endParaRPr>
          </a:p>
          <a:p>
            <a:pPr marL="0" lvl="0" indent="0">
              <a:spcBef>
                <a:spcPct val="0"/>
              </a:spcBef>
              <a:buClrTx/>
              <a:buSzTx/>
              <a:buNone/>
            </a:pPr>
            <a:r>
              <a:rPr lang="en-US" altLang="en-US" sz="2400" dirty="0">
                <a:solidFill>
                  <a:srgbClr val="202122"/>
                </a:solidFill>
                <a:latin typeface="+mj-lt"/>
              </a:rPr>
              <a:t>Let A and B be sets. </a:t>
            </a:r>
          </a:p>
          <a:p>
            <a:pPr marL="0" lvl="0" indent="0">
              <a:spcBef>
                <a:spcPct val="0"/>
              </a:spcBef>
              <a:buClrTx/>
              <a:buSzTx/>
              <a:buNone/>
            </a:pPr>
            <a:endParaRPr lang="en-US" altLang="en-US" sz="900" dirty="0">
              <a:solidFill>
                <a:srgbClr val="202122"/>
              </a:solidFill>
              <a:latin typeface="+mj-lt"/>
            </a:endParaRPr>
          </a:p>
          <a:p>
            <a:pPr marL="0" lvl="0" indent="0">
              <a:spcBef>
                <a:spcPct val="0"/>
              </a:spcBef>
              <a:buClrTx/>
              <a:buSzTx/>
              <a:buNone/>
            </a:pPr>
            <a:r>
              <a:rPr lang="en-US" altLang="en-US" sz="3200" dirty="0">
                <a:solidFill>
                  <a:srgbClr val="202122"/>
                </a:solidFill>
                <a:latin typeface="+mj-lt"/>
              </a:rPr>
              <a:t>J(A,B)= 1- ((</a:t>
            </a:r>
            <a:r>
              <a:rPr lang="en-US" altLang="en-US" sz="3200" dirty="0">
                <a:solidFill>
                  <a:srgbClr val="FF0000"/>
                </a:solidFill>
                <a:latin typeface="+mj-lt"/>
              </a:rPr>
              <a:t>|A</a:t>
            </a:r>
            <a:r>
              <a:rPr lang="en-US" altLang="en-US" sz="3200" dirty="0">
                <a:solidFill>
                  <a:srgbClr val="FF0000"/>
                </a:solidFill>
                <a:latin typeface="+mj-lt"/>
                <a:sym typeface="Symbol" panose="05050102010706020507" pitchFamily="18" charset="2"/>
              </a:rPr>
              <a:t>B|/|AB|</a:t>
            </a:r>
            <a:r>
              <a:rPr lang="en-US" altLang="en-US" sz="3200" dirty="0">
                <a:solidFill>
                  <a:srgbClr val="202122"/>
                </a:solidFill>
                <a:latin typeface="+mj-lt"/>
                <a:sym typeface="Symbol" panose="05050102010706020507" pitchFamily="18" charset="2"/>
              </a:rPr>
              <a:t>)) </a:t>
            </a:r>
            <a:endParaRPr lang="en-US" altLang="en-US" sz="2000" dirty="0">
              <a:solidFill>
                <a:srgbClr val="202122"/>
              </a:solidFill>
              <a:latin typeface="+mj-lt"/>
              <a:sym typeface="Symbol" panose="05050102010706020507" pitchFamily="18" charset="2"/>
            </a:endParaRPr>
          </a:p>
          <a:p>
            <a:pPr marL="0" lvl="0" indent="0">
              <a:spcBef>
                <a:spcPct val="0"/>
              </a:spcBef>
              <a:buClrTx/>
              <a:buSzTx/>
              <a:buNone/>
            </a:pPr>
            <a:endParaRPr lang="en-US" altLang="en-US" sz="2400" dirty="0">
              <a:solidFill>
                <a:srgbClr val="202122"/>
              </a:solidFill>
              <a:latin typeface="+mj-lt"/>
              <a:sym typeface="Symbol" panose="05050102010706020507" pitchFamily="18" charset="2"/>
            </a:endParaRPr>
          </a:p>
          <a:p>
            <a:pPr marL="0" lvl="0" indent="0">
              <a:spcBef>
                <a:spcPct val="0"/>
              </a:spcBef>
              <a:buClrTx/>
              <a:buSzTx/>
              <a:buNone/>
            </a:pPr>
            <a:r>
              <a:rPr lang="en-US" altLang="en-US" sz="2400" dirty="0">
                <a:solidFill>
                  <a:srgbClr val="202122"/>
                </a:solidFill>
                <a:latin typeface="+mj-lt"/>
                <a:sym typeface="Symbol" panose="05050102010706020507" pitchFamily="18" charset="2"/>
              </a:rPr>
              <a:t>J({A1,A2,A3},{A3,A4})= 1- (|{A3}|/|{A1,A2,A3,A4}|=1-1/4=3/4</a:t>
            </a:r>
          </a:p>
          <a:p>
            <a:pPr marL="0" lvl="0" indent="0">
              <a:spcBef>
                <a:spcPct val="0"/>
              </a:spcBef>
              <a:buClrTx/>
              <a:buSzTx/>
              <a:buNone/>
            </a:pPr>
            <a:endParaRPr lang="en-US" altLang="en-US" sz="2400" dirty="0">
              <a:solidFill>
                <a:srgbClr val="202122"/>
              </a:solidFill>
              <a:latin typeface="+mj-lt"/>
              <a:sym typeface="Symbol" panose="05050102010706020507" pitchFamily="18" charset="2"/>
            </a:endParaRPr>
          </a:p>
          <a:p>
            <a:pPr marL="0" indent="0">
              <a:spcBef>
                <a:spcPct val="0"/>
              </a:spcBef>
              <a:buClrTx/>
              <a:buSzTx/>
              <a:buNone/>
            </a:pPr>
            <a:r>
              <a:rPr lang="en-US" altLang="en-US" sz="2400" dirty="0">
                <a:solidFill>
                  <a:srgbClr val="202122"/>
                </a:solidFill>
                <a:sym typeface="Symbol" panose="05050102010706020507" pitchFamily="18" charset="2"/>
              </a:rPr>
              <a:t>J({A1,A2},{A1,A2})=1- 2/2=0</a:t>
            </a:r>
          </a:p>
          <a:p>
            <a:pPr marL="0" indent="0">
              <a:spcBef>
                <a:spcPct val="0"/>
              </a:spcBef>
              <a:buClrTx/>
              <a:buSzTx/>
              <a:buNone/>
            </a:pPr>
            <a:endParaRPr lang="en-US" altLang="en-US" sz="2400" dirty="0">
              <a:solidFill>
                <a:srgbClr val="202122"/>
              </a:solidFill>
              <a:sym typeface="Symbol" panose="05050102010706020507" pitchFamily="18" charset="2"/>
            </a:endParaRPr>
          </a:p>
          <a:p>
            <a:pPr marL="0" indent="0">
              <a:spcBef>
                <a:spcPct val="0"/>
              </a:spcBef>
              <a:buClrTx/>
              <a:buSzTx/>
              <a:buNone/>
            </a:pPr>
            <a:r>
              <a:rPr lang="en-US" altLang="en-US" sz="2400" dirty="0">
                <a:solidFill>
                  <a:srgbClr val="202122"/>
                </a:solidFill>
                <a:sym typeface="Symbol" panose="05050102010706020507" pitchFamily="18" charset="2"/>
              </a:rPr>
              <a:t>J({A1,A2},{A3})=1- 0/3=1 “maximum value for J(A,B)”</a:t>
            </a:r>
          </a:p>
          <a:p>
            <a:pPr marL="0" indent="0">
              <a:spcBef>
                <a:spcPct val="0"/>
              </a:spcBef>
              <a:buClrTx/>
              <a:buSzTx/>
              <a:buNone/>
            </a:pPr>
            <a:endParaRPr lang="en-US" altLang="en-US" sz="2400" dirty="0">
              <a:solidFill>
                <a:srgbClr val="202122"/>
              </a:solidFill>
              <a:sym typeface="Symbol" panose="05050102010706020507" pitchFamily="18" charset="2"/>
            </a:endParaRPr>
          </a:p>
          <a:p>
            <a:pPr marL="0" indent="0">
              <a:spcBef>
                <a:spcPct val="0"/>
              </a:spcBef>
              <a:buClrTx/>
              <a:buSzTx/>
              <a:buNone/>
            </a:pPr>
            <a:r>
              <a:rPr lang="en-US" altLang="en-US" sz="2400" dirty="0">
                <a:solidFill>
                  <a:srgbClr val="202122"/>
                </a:solidFill>
                <a:sym typeface="Symbol" panose="05050102010706020507" pitchFamily="18" charset="2"/>
              </a:rPr>
              <a:t>J({A1,A2,A3},{A2,A3})= 1- 2/3=1/3</a:t>
            </a:r>
          </a:p>
          <a:p>
            <a:pPr marL="0" lvl="0" indent="0">
              <a:spcBef>
                <a:spcPct val="0"/>
              </a:spcBef>
              <a:buClrTx/>
              <a:buSzTx/>
              <a:buNone/>
            </a:pPr>
            <a:endParaRPr lang="en-US" altLang="en-US" sz="2000" dirty="0">
              <a:solidFill>
                <a:srgbClr val="202122"/>
              </a:solidFill>
              <a:sym typeface="Symbol" panose="05050102010706020507" pitchFamily="18" charset="2"/>
            </a:endParaRPr>
          </a:p>
          <a:p>
            <a:pPr marL="0" lvl="0" indent="0">
              <a:spcBef>
                <a:spcPct val="0"/>
              </a:spcBef>
              <a:buClrTx/>
              <a:buSzTx/>
              <a:buNone/>
            </a:pPr>
            <a:endParaRPr lang="en-US" altLang="en-US" sz="2000" dirty="0">
              <a:solidFill>
                <a:srgbClr val="202122"/>
              </a:solidFill>
              <a:sym typeface="Symbol" panose="05050102010706020507" pitchFamily="18" charset="2"/>
            </a:endParaRPr>
          </a:p>
          <a:p>
            <a:pPr marL="0" lvl="0" indent="0">
              <a:spcBef>
                <a:spcPct val="0"/>
              </a:spcBef>
              <a:buClrTx/>
              <a:buSzTx/>
              <a:buNone/>
            </a:pPr>
            <a:endParaRPr lang="en-US" altLang="en-US" sz="2000" dirty="0">
              <a:solidFill>
                <a:srgbClr val="202122"/>
              </a:solidFill>
              <a:sym typeface="Symbol" panose="05050102010706020507" pitchFamily="18" charset="2"/>
            </a:endParaRPr>
          </a:p>
        </p:txBody>
      </p:sp>
      <p:sp>
        <p:nvSpPr>
          <p:cNvPr id="10" name="AutoShape 6" descr=" d_J(A,B) = 1 - J(A,B) = { { |A \cup B| - |A \cap B| } \over |A \cup B|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AutoShape 8" descr=" d_J(A,B) = 1 - J(A,B) = { { |A \cup B| - |A \cap B| } \over |A \cup B|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057048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0FA5B6AF-183B-4CCE-8411-D7DF9636ECC9}" type="slidenum">
              <a:rPr lang="en-US" sz="1200" smtClean="0"/>
              <a:pPr eaLnBrk="1" hangingPunct="1"/>
              <a:t>22</a:t>
            </a:fld>
            <a:endParaRPr lang="en-US" sz="1200"/>
          </a:p>
        </p:txBody>
      </p:sp>
      <p:sp>
        <p:nvSpPr>
          <p:cNvPr id="27651" name="Rectangle 1026"/>
          <p:cNvSpPr>
            <a:spLocks noGrp="1" noChangeArrowheads="1"/>
          </p:cNvSpPr>
          <p:nvPr>
            <p:ph type="title"/>
          </p:nvPr>
        </p:nvSpPr>
        <p:spPr/>
        <p:txBody>
          <a:bodyPr/>
          <a:lstStyle/>
          <a:p>
            <a:pPr eaLnBrk="1" hangingPunct="1"/>
            <a:r>
              <a:rPr lang="en-US"/>
              <a:t>Case Study --- Normalization</a:t>
            </a:r>
          </a:p>
        </p:txBody>
      </p:sp>
      <p:sp>
        <p:nvSpPr>
          <p:cNvPr id="27652" name="Rectangle 1027"/>
          <p:cNvSpPr>
            <a:spLocks noGrp="1" noChangeArrowheads="1"/>
          </p:cNvSpPr>
          <p:nvPr>
            <p:ph type="body" idx="1"/>
          </p:nvPr>
        </p:nvSpPr>
        <p:spPr>
          <a:xfrm>
            <a:off x="0" y="1524000"/>
            <a:ext cx="9144000" cy="4953000"/>
          </a:xfrm>
        </p:spPr>
        <p:txBody>
          <a:bodyPr/>
          <a:lstStyle/>
          <a:p>
            <a:pPr eaLnBrk="1" hangingPunct="1">
              <a:lnSpc>
                <a:spcPct val="90000"/>
              </a:lnSpc>
              <a:buFont typeface="Wingdings" pitchFamily="2" charset="2"/>
              <a:buNone/>
            </a:pPr>
            <a:r>
              <a:rPr lang="en-US" sz="2400" dirty="0">
                <a:solidFill>
                  <a:schemeClr val="folHlink"/>
                </a:solidFill>
              </a:rPr>
              <a:t>Patient(</a:t>
            </a:r>
            <a:r>
              <a:rPr lang="en-US" sz="2400" dirty="0" err="1">
                <a:solidFill>
                  <a:schemeClr val="folHlink"/>
                </a:solidFill>
              </a:rPr>
              <a:t>ssn</a:t>
            </a:r>
            <a:r>
              <a:rPr lang="en-US" sz="2400" dirty="0">
                <a:solidFill>
                  <a:schemeClr val="folHlink"/>
                </a:solidFill>
              </a:rPr>
              <a:t>, weight, height, cancer-</a:t>
            </a:r>
            <a:r>
              <a:rPr lang="en-US" sz="2400" dirty="0" err="1">
                <a:solidFill>
                  <a:schemeClr val="folHlink"/>
                </a:solidFill>
              </a:rPr>
              <a:t>sev</a:t>
            </a:r>
            <a:r>
              <a:rPr lang="en-US" sz="2400" dirty="0">
                <a:solidFill>
                  <a:schemeClr val="folHlink"/>
                </a:solidFill>
              </a:rPr>
              <a:t>, eye-color, age)</a:t>
            </a:r>
          </a:p>
          <a:p>
            <a:pPr eaLnBrk="1" hangingPunct="1">
              <a:lnSpc>
                <a:spcPct val="90000"/>
              </a:lnSpc>
            </a:pPr>
            <a:r>
              <a:rPr lang="en-US" sz="2400" dirty="0"/>
              <a:t>Attribute Relevance: </a:t>
            </a:r>
            <a:r>
              <a:rPr lang="en-US" sz="2400" dirty="0" err="1"/>
              <a:t>ssn</a:t>
            </a:r>
            <a:r>
              <a:rPr lang="en-US" sz="2400" dirty="0"/>
              <a:t> no; eye-color minor; other major</a:t>
            </a:r>
          </a:p>
          <a:p>
            <a:pPr eaLnBrk="1" hangingPunct="1">
              <a:lnSpc>
                <a:spcPct val="90000"/>
              </a:lnSpc>
            </a:pPr>
            <a:r>
              <a:rPr lang="en-US" sz="2400" dirty="0"/>
              <a:t>Attribute Normalization:</a:t>
            </a:r>
          </a:p>
          <a:p>
            <a:pPr lvl="1" eaLnBrk="1" hangingPunct="1">
              <a:lnSpc>
                <a:spcPct val="110000"/>
              </a:lnSpc>
            </a:pPr>
            <a:r>
              <a:rPr lang="en-US" sz="2400" dirty="0" err="1"/>
              <a:t>ssn</a:t>
            </a:r>
            <a:r>
              <a:rPr lang="en-US" sz="2400" dirty="0"/>
              <a:t> </a:t>
            </a:r>
            <a:r>
              <a:rPr lang="en-US" sz="2400" b="1" dirty="0">
                <a:solidFill>
                  <a:srgbClr val="CC0000"/>
                </a:solidFill>
              </a:rPr>
              <a:t>remove!</a:t>
            </a:r>
          </a:p>
          <a:p>
            <a:pPr lvl="1" eaLnBrk="1" hangingPunct="1">
              <a:lnSpc>
                <a:spcPct val="110000"/>
              </a:lnSpc>
            </a:pPr>
            <a:r>
              <a:rPr lang="en-US" sz="2400" dirty="0"/>
              <a:t>weight between 30 and 650; </a:t>
            </a:r>
            <a:r>
              <a:rPr lang="en-US" sz="2400" dirty="0" err="1"/>
              <a:t>m</a:t>
            </a:r>
            <a:r>
              <a:rPr lang="en-US" sz="2400" baseline="-25000" dirty="0" err="1"/>
              <a:t>weight</a:t>
            </a:r>
            <a:r>
              <a:rPr lang="en-US" sz="2400" dirty="0"/>
              <a:t>=158 </a:t>
            </a:r>
            <a:r>
              <a:rPr lang="en-US" sz="2400" dirty="0" err="1"/>
              <a:t>s</a:t>
            </a:r>
            <a:r>
              <a:rPr lang="en-US" sz="2400" baseline="-25000" dirty="0" err="1"/>
              <a:t>weight</a:t>
            </a:r>
            <a:r>
              <a:rPr lang="en-US" sz="2400" dirty="0"/>
              <a:t>=24.20; </a:t>
            </a:r>
            <a:r>
              <a:rPr lang="en-US" sz="2400" b="1" dirty="0">
                <a:solidFill>
                  <a:srgbClr val="CC0000"/>
                </a:solidFill>
              </a:rPr>
              <a:t>transform to</a:t>
            </a:r>
            <a:r>
              <a:rPr lang="en-US" sz="2400" b="1" dirty="0"/>
              <a:t> </a:t>
            </a:r>
            <a:r>
              <a:rPr lang="en-US" sz="2400" b="1" dirty="0" err="1"/>
              <a:t>z</a:t>
            </a:r>
            <a:r>
              <a:rPr lang="en-US" sz="2400" b="1" baseline="-25000" dirty="0" err="1"/>
              <a:t>weight</a:t>
            </a:r>
            <a:r>
              <a:rPr lang="en-US" sz="2400" dirty="0"/>
              <a:t>= (x</a:t>
            </a:r>
            <a:r>
              <a:rPr lang="en-US" sz="2400" baseline="-25000" dirty="0"/>
              <a:t>weight</a:t>
            </a:r>
            <a:r>
              <a:rPr lang="en-US" sz="2400" dirty="0"/>
              <a:t>-158)/24.20 (alternatively, </a:t>
            </a:r>
            <a:r>
              <a:rPr lang="en-US" sz="2400" dirty="0" err="1"/>
              <a:t>z</a:t>
            </a:r>
            <a:r>
              <a:rPr lang="en-US" sz="2400" baseline="-25000" dirty="0" err="1"/>
              <a:t>weight</a:t>
            </a:r>
            <a:r>
              <a:rPr lang="en-US" sz="2400" dirty="0"/>
              <a:t>=(x</a:t>
            </a:r>
            <a:r>
              <a:rPr lang="en-US" sz="2400" baseline="-25000" dirty="0"/>
              <a:t>weight</a:t>
            </a:r>
            <a:r>
              <a:rPr lang="en-US" sz="2400" dirty="0"/>
              <a:t>-30)/620));  </a:t>
            </a:r>
          </a:p>
          <a:p>
            <a:pPr lvl="1" eaLnBrk="1" hangingPunct="1">
              <a:lnSpc>
                <a:spcPct val="110000"/>
              </a:lnSpc>
            </a:pPr>
            <a:r>
              <a:rPr lang="en-US" sz="2400" dirty="0"/>
              <a:t>height </a:t>
            </a:r>
            <a:r>
              <a:rPr lang="en-US" sz="2400" b="1" dirty="0">
                <a:solidFill>
                  <a:srgbClr val="CC0000"/>
                </a:solidFill>
              </a:rPr>
              <a:t>normalize like weight!</a:t>
            </a:r>
            <a:r>
              <a:rPr lang="en-US" sz="2400" b="1" dirty="0"/>
              <a:t> </a:t>
            </a:r>
          </a:p>
          <a:p>
            <a:pPr lvl="1" eaLnBrk="1" hangingPunct="1">
              <a:lnSpc>
                <a:spcPct val="110000"/>
              </a:lnSpc>
            </a:pPr>
            <a:r>
              <a:rPr lang="en-US" sz="2400" dirty="0" err="1"/>
              <a:t>cancer_sev</a:t>
            </a:r>
            <a:r>
              <a:rPr lang="en-US" sz="2400" dirty="0"/>
              <a:t>: 4=serious 3=</a:t>
            </a:r>
            <a:r>
              <a:rPr lang="en-US" sz="2400" dirty="0" err="1"/>
              <a:t>quite_serious</a:t>
            </a:r>
            <a:r>
              <a:rPr lang="en-US" sz="2400" dirty="0"/>
              <a:t> 2=medium 1=minor; </a:t>
            </a:r>
            <a:r>
              <a:rPr lang="en-US" sz="2400" b="1" dirty="0">
                <a:solidFill>
                  <a:srgbClr val="CC0000"/>
                </a:solidFill>
              </a:rPr>
              <a:t>transform 4 to 1, 3 to 2/3, 2 to 1/3, 1 to 0 (and maybe normalize it)</a:t>
            </a:r>
          </a:p>
          <a:p>
            <a:pPr lvl="1" eaLnBrk="1" hangingPunct="1">
              <a:lnSpc>
                <a:spcPct val="110000"/>
              </a:lnSpc>
            </a:pPr>
            <a:r>
              <a:rPr lang="en-US" sz="2400" dirty="0"/>
              <a:t>age: </a:t>
            </a:r>
            <a:r>
              <a:rPr lang="en-US" sz="2400" b="1" dirty="0">
                <a:solidFill>
                  <a:srgbClr val="CC0000"/>
                </a:solidFill>
              </a:rPr>
              <a:t>normalize like weight!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C03834CB-0707-427C-A33A-F42BA45217B8}" type="slidenum">
              <a:rPr lang="en-US" sz="1200" smtClean="0"/>
              <a:pPr eaLnBrk="1" hangingPunct="1"/>
              <a:t>23</a:t>
            </a:fld>
            <a:endParaRPr lang="en-US" sz="1200"/>
          </a:p>
        </p:txBody>
      </p:sp>
      <p:sp>
        <p:nvSpPr>
          <p:cNvPr id="28675" name="Rectangle 2"/>
          <p:cNvSpPr>
            <a:spLocks noGrp="1" noChangeArrowheads="1"/>
          </p:cNvSpPr>
          <p:nvPr>
            <p:ph type="title"/>
          </p:nvPr>
        </p:nvSpPr>
        <p:spPr/>
        <p:txBody>
          <a:bodyPr/>
          <a:lstStyle/>
          <a:p>
            <a:pPr eaLnBrk="1" hangingPunct="1"/>
            <a:r>
              <a:rPr lang="en-US" dirty="0"/>
              <a:t>Case Study --- Weight Selection </a:t>
            </a:r>
            <a:br>
              <a:rPr lang="en-US" dirty="0"/>
            </a:br>
            <a:r>
              <a:rPr lang="en-US" dirty="0"/>
              <a:t>and Distance Measure Selection</a:t>
            </a:r>
          </a:p>
        </p:txBody>
      </p:sp>
      <p:sp>
        <p:nvSpPr>
          <p:cNvPr id="28676" name="Rectangle 3"/>
          <p:cNvSpPr>
            <a:spLocks noGrp="1" noChangeArrowheads="1"/>
          </p:cNvSpPr>
          <p:nvPr>
            <p:ph type="body" idx="1"/>
          </p:nvPr>
        </p:nvSpPr>
        <p:spPr>
          <a:xfrm>
            <a:off x="-8238" y="1447800"/>
            <a:ext cx="9144000" cy="4953000"/>
          </a:xfrm>
        </p:spPr>
        <p:txBody>
          <a:bodyPr/>
          <a:lstStyle/>
          <a:p>
            <a:pPr eaLnBrk="1" hangingPunct="1">
              <a:buFont typeface="Wingdings" pitchFamily="2" charset="2"/>
              <a:buNone/>
            </a:pPr>
            <a:r>
              <a:rPr lang="en-US" sz="1800" dirty="0">
                <a:solidFill>
                  <a:schemeClr val="folHlink"/>
                </a:solidFill>
              </a:rPr>
              <a:t>Patient(</a:t>
            </a:r>
            <a:r>
              <a:rPr lang="en-US" sz="1800" dirty="0" err="1">
                <a:solidFill>
                  <a:schemeClr val="folHlink"/>
                </a:solidFill>
              </a:rPr>
              <a:t>ssn</a:t>
            </a:r>
            <a:r>
              <a:rPr lang="en-US" sz="1800" dirty="0">
                <a:solidFill>
                  <a:schemeClr val="folHlink"/>
                </a:solidFill>
              </a:rPr>
              <a:t>, weight, height, cancer-</a:t>
            </a:r>
            <a:r>
              <a:rPr lang="en-US" sz="1800" dirty="0" err="1">
                <a:solidFill>
                  <a:schemeClr val="folHlink"/>
                </a:solidFill>
              </a:rPr>
              <a:t>sev</a:t>
            </a:r>
            <a:r>
              <a:rPr lang="en-US" sz="1800" dirty="0">
                <a:solidFill>
                  <a:schemeClr val="folHlink"/>
                </a:solidFill>
              </a:rPr>
              <a:t>, eye-color, age)</a:t>
            </a:r>
          </a:p>
          <a:p>
            <a:pPr eaLnBrk="1" hangingPunct="1">
              <a:lnSpc>
                <a:spcPct val="110000"/>
              </a:lnSpc>
            </a:pPr>
            <a:r>
              <a:rPr lang="en-US" sz="1800" dirty="0"/>
              <a:t>For z-score normalized attributes </a:t>
            </a:r>
            <a:r>
              <a:rPr lang="en-US" sz="1800" b="1" dirty="0">
                <a:solidFill>
                  <a:srgbClr val="CC0000"/>
                </a:solidFill>
              </a:rPr>
              <a:t>use Manhattan distance function</a:t>
            </a:r>
            <a:r>
              <a:rPr lang="en-US" sz="1800" dirty="0"/>
              <a:t>; e.g.: </a:t>
            </a:r>
          </a:p>
          <a:p>
            <a:pPr eaLnBrk="1" hangingPunct="1">
              <a:lnSpc>
                <a:spcPct val="110000"/>
              </a:lnSpc>
              <a:buFont typeface="Symbol"/>
              <a:buChar char=" "/>
            </a:pPr>
            <a:r>
              <a:rPr lang="en-US" sz="1800" dirty="0" err="1">
                <a:latin typeface="+mj-lt"/>
              </a:rPr>
              <a:t>d</a:t>
            </a:r>
            <a:r>
              <a:rPr lang="en-US" sz="1800" baseline="-25000" dirty="0" err="1"/>
              <a:t>weight</a:t>
            </a:r>
            <a:r>
              <a:rPr lang="en-US" sz="1800" dirty="0"/>
              <a:t>(w1,w2)= | ((w1-158)/24.20) </a:t>
            </a:r>
            <a:r>
              <a:rPr lang="en-US" sz="1800" dirty="0">
                <a:latin typeface="Symbol" pitchFamily="18" charset="2"/>
              </a:rPr>
              <a:t>-</a:t>
            </a:r>
            <a:r>
              <a:rPr lang="en-US" sz="1800" dirty="0"/>
              <a:t> ((w2-158)/24.20)|</a:t>
            </a:r>
          </a:p>
          <a:p>
            <a:pPr eaLnBrk="1" hangingPunct="1">
              <a:lnSpc>
                <a:spcPct val="110000"/>
              </a:lnSpc>
              <a:buFont typeface="Symbol"/>
              <a:buChar char=" "/>
            </a:pPr>
            <a:r>
              <a:rPr lang="en-US" sz="1800" dirty="0" err="1"/>
              <a:t>d</a:t>
            </a:r>
            <a:r>
              <a:rPr lang="en-US" sz="1800" baseline="-25000" dirty="0" err="1"/>
              <a:t>height</a:t>
            </a:r>
            <a:r>
              <a:rPr lang="en-US" sz="1800" dirty="0"/>
              <a:t>(w1,w2)= |(w1-w2)/19.2|</a:t>
            </a:r>
          </a:p>
          <a:p>
            <a:pPr eaLnBrk="1" hangingPunct="1">
              <a:lnSpc>
                <a:spcPct val="110000"/>
              </a:lnSpc>
              <a:buFont typeface="Symbol"/>
              <a:buChar char=" "/>
            </a:pPr>
            <a:r>
              <a:rPr lang="en-US" sz="1800" dirty="0" err="1"/>
              <a:t>d</a:t>
            </a:r>
            <a:r>
              <a:rPr lang="en-US" sz="1800" baseline="-25000" dirty="0" err="1"/>
              <a:t>age</a:t>
            </a:r>
            <a:r>
              <a:rPr lang="en-US" sz="1800" dirty="0"/>
              <a:t>(w1,w2)= | (w1-w2)/13.2|</a:t>
            </a:r>
          </a:p>
          <a:p>
            <a:pPr eaLnBrk="1" hangingPunct="1">
              <a:lnSpc>
                <a:spcPct val="110000"/>
              </a:lnSpc>
              <a:buFont typeface="Symbol"/>
              <a:buChar char=" "/>
            </a:pPr>
            <a:r>
              <a:rPr lang="en-US" sz="1800" dirty="0" err="1"/>
              <a:t>D</a:t>
            </a:r>
            <a:r>
              <a:rPr lang="en-US" sz="1800" baseline="-25000" dirty="0" err="1"/>
              <a:t>cancer-sev</a:t>
            </a:r>
            <a:r>
              <a:rPr lang="en-US" sz="1800" dirty="0"/>
              <a:t>(w1,w2) |</a:t>
            </a:r>
            <a:r>
              <a:rPr lang="en-US" sz="1800" dirty="0">
                <a:sym typeface="Symbol"/>
              </a:rPr>
              <a:t>(w1)-(w2)|</a:t>
            </a:r>
            <a:endParaRPr lang="en-US" sz="1800" dirty="0"/>
          </a:p>
          <a:p>
            <a:pPr eaLnBrk="1" hangingPunct="1">
              <a:lnSpc>
                <a:spcPct val="110000"/>
              </a:lnSpc>
              <a:buFont typeface="Symbol"/>
              <a:buChar char=" "/>
            </a:pPr>
            <a:r>
              <a:rPr lang="en-US" sz="1800" dirty="0"/>
              <a:t>With 1=</a:t>
            </a:r>
            <a:r>
              <a:rPr lang="en-US" sz="1800" dirty="0">
                <a:sym typeface="Symbol"/>
              </a:rPr>
              <a:t> (</a:t>
            </a:r>
            <a:r>
              <a:rPr lang="en-US" sz="1800" dirty="0"/>
              <a:t>serious), 2/3=</a:t>
            </a:r>
            <a:r>
              <a:rPr lang="en-US" sz="1800" dirty="0">
                <a:sym typeface="Symbol"/>
              </a:rPr>
              <a:t>(</a:t>
            </a:r>
            <a:r>
              <a:rPr lang="en-US" sz="1800" dirty="0" err="1"/>
              <a:t>quite_serious</a:t>
            </a:r>
            <a:r>
              <a:rPr lang="en-US" sz="1800" dirty="0"/>
              <a:t>), 1/3=</a:t>
            </a:r>
            <a:r>
              <a:rPr lang="en-US" sz="1800" dirty="0">
                <a:sym typeface="Symbol"/>
              </a:rPr>
              <a:t>(</a:t>
            </a:r>
            <a:r>
              <a:rPr lang="en-US" sz="1800" dirty="0"/>
              <a:t>medium) and 0=</a:t>
            </a:r>
            <a:r>
              <a:rPr lang="en-US" sz="1800" dirty="0">
                <a:sym typeface="Symbol"/>
              </a:rPr>
              <a:t>(</a:t>
            </a:r>
            <a:r>
              <a:rPr lang="en-US" sz="1800" dirty="0"/>
              <a:t>minor)</a:t>
            </a:r>
          </a:p>
          <a:p>
            <a:pPr eaLnBrk="1" hangingPunct="1">
              <a:lnSpc>
                <a:spcPct val="110000"/>
              </a:lnSpc>
            </a:pPr>
            <a:r>
              <a:rPr lang="en-US" sz="1800" dirty="0"/>
              <a:t>For eye-color use: </a:t>
            </a:r>
            <a:r>
              <a:rPr lang="en-US" sz="1800" b="1" dirty="0" err="1">
                <a:solidFill>
                  <a:srgbClr val="CC0000"/>
                </a:solidFill>
                <a:latin typeface="+mj-lt"/>
              </a:rPr>
              <a:t>d</a:t>
            </a:r>
            <a:r>
              <a:rPr lang="en-US" sz="1800" b="1" baseline="-25000" dirty="0" err="1">
                <a:solidFill>
                  <a:srgbClr val="CC0000"/>
                </a:solidFill>
              </a:rPr>
              <a:t>eye</a:t>
            </a:r>
            <a:r>
              <a:rPr lang="en-US" sz="1800" b="1" baseline="-25000" dirty="0">
                <a:solidFill>
                  <a:srgbClr val="CC0000"/>
                </a:solidFill>
              </a:rPr>
              <a:t>-color</a:t>
            </a:r>
            <a:r>
              <a:rPr lang="en-US" sz="1800" dirty="0"/>
              <a:t>(c1,c2)= if c1=c2 then 0 else 1</a:t>
            </a:r>
            <a:endParaRPr lang="en-US" sz="1800" b="1" dirty="0"/>
          </a:p>
          <a:p>
            <a:pPr eaLnBrk="1" hangingPunct="1">
              <a:lnSpc>
                <a:spcPct val="110000"/>
              </a:lnSpc>
            </a:pPr>
            <a:r>
              <a:rPr lang="en-US" sz="1800" b="1" dirty="0">
                <a:solidFill>
                  <a:srgbClr val="CC0000"/>
                </a:solidFill>
              </a:rPr>
              <a:t>Weight Assignment</a:t>
            </a:r>
            <a:r>
              <a:rPr lang="en-US" sz="1800" dirty="0"/>
              <a:t>: 0.2 for eye-color; 1 for all others</a:t>
            </a:r>
          </a:p>
          <a:p>
            <a:pPr eaLnBrk="1" hangingPunct="1">
              <a:lnSpc>
                <a:spcPct val="110000"/>
              </a:lnSpc>
              <a:buFont typeface="Wingdings" pitchFamily="2" charset="2"/>
              <a:buNone/>
            </a:pPr>
            <a:r>
              <a:rPr lang="en-US" sz="1800" b="1" dirty="0">
                <a:solidFill>
                  <a:schemeClr val="accent1"/>
                </a:solidFill>
              </a:rPr>
              <a:t>Final Solution --- chosen distance measure </a:t>
            </a:r>
            <a:r>
              <a:rPr lang="en-US" sz="1800" b="1" dirty="0">
                <a:solidFill>
                  <a:srgbClr val="CC0000"/>
                </a:solidFill>
                <a:latin typeface="Arial" panose="020B0604020202020204" pitchFamily="34" charset="0"/>
              </a:rPr>
              <a:t>d</a:t>
            </a:r>
            <a:r>
              <a:rPr lang="en-US" sz="1800" b="1" dirty="0">
                <a:solidFill>
                  <a:schemeClr val="accent1"/>
                </a:solidFill>
              </a:rPr>
              <a:t>:</a:t>
            </a:r>
          </a:p>
          <a:p>
            <a:pPr eaLnBrk="1" hangingPunct="1">
              <a:lnSpc>
                <a:spcPct val="110000"/>
              </a:lnSpc>
              <a:buFont typeface="Wingdings" pitchFamily="2" charset="2"/>
              <a:buNone/>
            </a:pPr>
            <a:r>
              <a:rPr lang="en-US" sz="1800" dirty="0"/>
              <a:t>Let o1=(s1,w1,h1,cs1,e1,a1) and o2=(s2,w2,h2,cs2,e2,a2)</a:t>
            </a:r>
          </a:p>
          <a:p>
            <a:pPr eaLnBrk="1" hangingPunct="1">
              <a:lnSpc>
                <a:spcPct val="120000"/>
              </a:lnSpc>
              <a:buNone/>
            </a:pPr>
            <a:r>
              <a:rPr lang="en-US" sz="1800" b="1" dirty="0">
                <a:solidFill>
                  <a:srgbClr val="C00000"/>
                </a:solidFill>
              </a:rPr>
              <a:t>d</a:t>
            </a:r>
            <a:r>
              <a:rPr lang="en-US" sz="1800" b="1" dirty="0"/>
              <a:t>(o1,o2):= (</a:t>
            </a:r>
            <a:r>
              <a:rPr lang="en-US" sz="1800" dirty="0" err="1"/>
              <a:t>d</a:t>
            </a:r>
            <a:r>
              <a:rPr lang="en-US" sz="1800" b="1" baseline="-25000" dirty="0" err="1"/>
              <a:t>weight</a:t>
            </a:r>
            <a:r>
              <a:rPr lang="en-US" sz="1800" b="1" dirty="0"/>
              <a:t>(w1,w2) + </a:t>
            </a:r>
            <a:r>
              <a:rPr lang="en-US" sz="1800" dirty="0" err="1"/>
              <a:t>d</a:t>
            </a:r>
            <a:r>
              <a:rPr lang="en-US" sz="1800" b="1" baseline="-25000" dirty="0" err="1"/>
              <a:t>height</a:t>
            </a:r>
            <a:r>
              <a:rPr lang="en-US" sz="1800" b="1" dirty="0"/>
              <a:t>(h1,h2) + </a:t>
            </a:r>
            <a:r>
              <a:rPr lang="en-US" sz="1800" dirty="0" err="1"/>
              <a:t>d</a:t>
            </a:r>
            <a:r>
              <a:rPr lang="en-US" sz="1800" b="1" baseline="-25000" dirty="0" err="1"/>
              <a:t>cancer-sev</a:t>
            </a:r>
            <a:r>
              <a:rPr lang="en-US" sz="1800" b="1" dirty="0"/>
              <a:t>(cs1,cs2) + </a:t>
            </a:r>
            <a:r>
              <a:rPr lang="en-US" sz="1800" dirty="0" err="1"/>
              <a:t>d</a:t>
            </a:r>
            <a:r>
              <a:rPr lang="en-US" sz="1800" b="1" baseline="-25000" dirty="0" err="1"/>
              <a:t>age</a:t>
            </a:r>
            <a:r>
              <a:rPr lang="en-US" sz="1800" b="1" dirty="0"/>
              <a:t>(a1,a2) + 0.2* </a:t>
            </a:r>
            <a:r>
              <a:rPr lang="en-US" sz="1800" dirty="0" err="1"/>
              <a:t>d</a:t>
            </a:r>
            <a:r>
              <a:rPr lang="en-US" sz="1800" b="1" baseline="-25000" dirty="0" err="1"/>
              <a:t>eye</a:t>
            </a:r>
            <a:r>
              <a:rPr lang="en-US" sz="1800" b="1" baseline="-25000" dirty="0"/>
              <a:t>-color</a:t>
            </a:r>
            <a:r>
              <a:rPr lang="en-US" sz="1800" b="1" dirty="0"/>
              <a:t>(e1,e2)) /4.2</a:t>
            </a:r>
          </a:p>
          <a:p>
            <a:pPr eaLnBrk="1" hangingPunct="1">
              <a:lnSpc>
                <a:spcPct val="120000"/>
              </a:lnSpc>
              <a:buNone/>
            </a:pPr>
            <a:r>
              <a:rPr lang="en-US" sz="1700" b="1" dirty="0"/>
              <a:t>d((111111111,170,182,serious,blue,55),(222222222,160,174,medium,blue,58)=</a:t>
            </a:r>
          </a:p>
          <a:p>
            <a:pPr eaLnBrk="1" hangingPunct="1">
              <a:lnSpc>
                <a:spcPct val="120000"/>
              </a:lnSpc>
              <a:buNone/>
            </a:pPr>
            <a:r>
              <a:rPr lang="en-US" sz="1700" b="1" dirty="0"/>
              <a:t>(10/24.2 + 8/19.2 + 2/3 + 0.2*0 + 3/13.2)/4.2= 0.4104355</a:t>
            </a:r>
          </a:p>
          <a:p>
            <a:pPr eaLnBrk="1" hangingPunct="1">
              <a:lnSpc>
                <a:spcPct val="120000"/>
              </a:lnSpc>
              <a:buNone/>
            </a:pPr>
            <a:endParaRPr lang="en-US" sz="1800" b="1" dirty="0"/>
          </a:p>
          <a:p>
            <a:pPr lvl="1" eaLnBrk="1" hangingPunct="1">
              <a:lnSpc>
                <a:spcPct val="85000"/>
              </a:lnSpc>
              <a:buFont typeface="Wingdings" pitchFamily="2" charset="2"/>
              <a:buNone/>
            </a:pPr>
            <a:endParaRPr lang="en-US" sz="2400" dirty="0"/>
          </a:p>
          <a:p>
            <a:pPr lvl="1" eaLnBrk="1" hangingPunct="1">
              <a:buFont typeface="Wingdings" pitchFamily="2" charset="2"/>
              <a:buNone/>
            </a:pPr>
            <a:endParaRPr lang="en-US" sz="2400"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6581"/>
            <a:ext cx="7793038" cy="609600"/>
          </a:xfrm>
        </p:spPr>
        <p:txBody>
          <a:bodyPr/>
          <a:lstStyle/>
          <a:p>
            <a:r>
              <a:rPr lang="en-US" dirty="0"/>
              <a:t>Example: Design a Distance Function</a:t>
            </a:r>
          </a:p>
        </p:txBody>
      </p:sp>
      <p:sp>
        <p:nvSpPr>
          <p:cNvPr id="3" name="Content Placeholder 2"/>
          <p:cNvSpPr>
            <a:spLocks noGrp="1"/>
          </p:cNvSpPr>
          <p:nvPr>
            <p:ph idx="1"/>
          </p:nvPr>
        </p:nvSpPr>
        <p:spPr>
          <a:xfrm>
            <a:off x="152400" y="658331"/>
            <a:ext cx="9144000" cy="4495800"/>
          </a:xfrm>
        </p:spPr>
        <p:txBody>
          <a:bodyPr/>
          <a:lstStyle/>
          <a:p>
            <a:pPr marL="0" indent="0">
              <a:buNone/>
            </a:pPr>
            <a:r>
              <a:rPr lang="en-US" sz="2000" dirty="0"/>
              <a:t>Design a distance function to assess the similarity of electricity company customers; each customer is characterized by the following attributes:</a:t>
            </a:r>
          </a:p>
          <a:p>
            <a:r>
              <a:rPr lang="en-US" sz="1700" dirty="0" err="1"/>
              <a:t>Ssn</a:t>
            </a:r>
            <a:endParaRPr lang="en-US" sz="1700" dirty="0"/>
          </a:p>
          <a:p>
            <a:pPr lvl="0"/>
            <a:r>
              <a:rPr lang="en-US" sz="1700" dirty="0" err="1"/>
              <a:t>Oph</a:t>
            </a:r>
            <a:r>
              <a:rPr lang="en-US" sz="1700" dirty="0"/>
              <a:t> (“</a:t>
            </a:r>
            <a:r>
              <a:rPr lang="en-US" sz="1700" i="1" dirty="0"/>
              <a:t>on-time payment history</a:t>
            </a:r>
            <a:r>
              <a:rPr lang="en-US" sz="1700" dirty="0"/>
              <a:t>”) which is ordinal attribute with values ‘very good’, ‘good, ‘medium’, and ‘poor’.</a:t>
            </a:r>
          </a:p>
          <a:p>
            <a:pPr lvl="0"/>
            <a:r>
              <a:rPr lang="en-US" sz="1700" dirty="0"/>
              <a:t>Power-used  (which is a real number with mean 40, standard deviation is 10, the maximum 300 and minimum 6)</a:t>
            </a:r>
          </a:p>
          <a:p>
            <a:pPr lvl="0"/>
            <a:r>
              <a:rPr lang="en-US" sz="1700" dirty="0"/>
              <a:t>Age  (which is an integer with mean value 39, standard deviation 15, maximum 103 and minimum 18)</a:t>
            </a:r>
          </a:p>
          <a:p>
            <a:r>
              <a:rPr lang="en-US" sz="1700" dirty="0"/>
              <a:t>Assume that the attributes </a:t>
            </a:r>
            <a:r>
              <a:rPr lang="en-US" sz="1700" dirty="0" err="1"/>
              <a:t>Oph</a:t>
            </a:r>
            <a:r>
              <a:rPr lang="en-US" sz="1700" dirty="0"/>
              <a:t> and Power-used are of major importance and the attribute Age is of a minor importance when assessing the similarity between customers. </a:t>
            </a:r>
          </a:p>
          <a:p>
            <a:r>
              <a:rPr lang="en-US" sz="1700" dirty="0"/>
              <a:t>E.g. (111234232, poor, 41.41, 46) is an example of a customer description.</a:t>
            </a:r>
          </a:p>
          <a:p>
            <a:pPr marL="0" indent="0">
              <a:buNone/>
            </a:pPr>
            <a:r>
              <a:rPr lang="en-US" sz="1700" b="1" dirty="0"/>
              <a:t>Example Solution—uses z-scores (</a:t>
            </a:r>
            <a:r>
              <a:rPr lang="en-US" sz="1700" i="1" dirty="0"/>
              <a:t>there many other correct solutions</a:t>
            </a:r>
            <a:r>
              <a:rPr lang="en-US" sz="1700" b="1" dirty="0"/>
              <a:t>):</a:t>
            </a:r>
            <a:endParaRPr lang="en-US" sz="1700" dirty="0"/>
          </a:p>
          <a:p>
            <a:pPr lvl="0"/>
            <a:r>
              <a:rPr lang="en-US" sz="1700" dirty="0"/>
              <a:t>We assume that the values of the attribute </a:t>
            </a:r>
            <a:r>
              <a:rPr lang="en-US" sz="1700" i="1" dirty="0" err="1"/>
              <a:t>Oph</a:t>
            </a:r>
            <a:r>
              <a:rPr lang="en-US" sz="1700" dirty="0"/>
              <a:t> are converted to numbers as follows: </a:t>
            </a:r>
            <a:r>
              <a:rPr lang="en-US" sz="1700" dirty="0">
                <a:sym typeface="Symbol" panose="05050102010706020507" pitchFamily="18" charset="2"/>
              </a:rPr>
              <a:t>(</a:t>
            </a:r>
            <a:r>
              <a:rPr lang="en-US" sz="1700" dirty="0"/>
              <a:t>‘very good’)=3, </a:t>
            </a:r>
            <a:r>
              <a:rPr lang="en-US" sz="1700" dirty="0">
                <a:sym typeface="Symbol" panose="05050102010706020507" pitchFamily="18" charset="2"/>
              </a:rPr>
              <a:t>(</a:t>
            </a:r>
            <a:r>
              <a:rPr lang="en-US" sz="1700" dirty="0"/>
              <a:t>‘good’)=2,</a:t>
            </a:r>
            <a:r>
              <a:rPr lang="en-US" sz="1700" dirty="0">
                <a:sym typeface="Symbol" panose="05050102010706020507" pitchFamily="18" charset="2"/>
              </a:rPr>
              <a:t> (</a:t>
            </a:r>
            <a:r>
              <a:rPr lang="en-US" sz="1700" dirty="0"/>
              <a:t>‘medium’)=1), and </a:t>
            </a:r>
            <a:r>
              <a:rPr lang="en-US" sz="1700" dirty="0">
                <a:sym typeface="Symbol" panose="05050102010706020507" pitchFamily="18" charset="2"/>
              </a:rPr>
              <a:t>( </a:t>
            </a:r>
            <a:r>
              <a:rPr lang="en-US" sz="1700" dirty="0"/>
              <a:t>‘poor’)=0.</a:t>
            </a:r>
          </a:p>
          <a:p>
            <a:pPr lvl="0"/>
            <a:r>
              <a:rPr lang="en-US" sz="1700" dirty="0"/>
              <a:t>Let u and v be two customers; their distance is measured as follows using d: </a:t>
            </a:r>
          </a:p>
          <a:p>
            <a:pPr marL="0" lvl="0" indent="0">
              <a:buNone/>
            </a:pPr>
            <a:endParaRPr lang="en-US" sz="300" dirty="0"/>
          </a:p>
          <a:p>
            <a:pPr marL="0" indent="0">
              <a:buNone/>
            </a:pPr>
            <a:r>
              <a:rPr lang="en-US" sz="2000" b="1" dirty="0"/>
              <a:t>d(</a:t>
            </a:r>
            <a:r>
              <a:rPr lang="en-US" sz="2000" b="1" dirty="0" err="1"/>
              <a:t>u,v</a:t>
            </a:r>
            <a:r>
              <a:rPr lang="en-US" sz="2000" b="1" dirty="0"/>
              <a:t>) = (1*|</a:t>
            </a:r>
            <a:r>
              <a:rPr lang="en-US" sz="2000" b="1" dirty="0">
                <a:sym typeface="Symbol" panose="05050102010706020507" pitchFamily="18" charset="2"/>
              </a:rPr>
              <a:t>(</a:t>
            </a:r>
            <a:r>
              <a:rPr lang="en-US" sz="2000" b="1" dirty="0" err="1"/>
              <a:t>u.Oph</a:t>
            </a:r>
            <a:r>
              <a:rPr lang="en-US" sz="2000" b="1" dirty="0"/>
              <a:t>) - </a:t>
            </a:r>
            <a:r>
              <a:rPr lang="en-US" sz="2000" b="1" dirty="0">
                <a:sym typeface="Symbol" panose="05050102010706020507" pitchFamily="18" charset="2"/>
              </a:rPr>
              <a:t>(</a:t>
            </a:r>
            <a:r>
              <a:rPr lang="en-US" sz="2000" b="1" dirty="0" err="1"/>
              <a:t>v.Oph</a:t>
            </a:r>
            <a:r>
              <a:rPr lang="en-US" sz="2000" b="1" dirty="0"/>
              <a:t>)|/3 </a:t>
            </a:r>
            <a:endParaRPr lang="en-US" sz="2000" dirty="0"/>
          </a:p>
          <a:p>
            <a:pPr marL="0" indent="0">
              <a:buNone/>
            </a:pPr>
            <a:r>
              <a:rPr lang="en-US" sz="2000" b="1" dirty="0"/>
              <a:t>+ 1*|(u.Power-used-40)/10 - (v.Power-used-40)/10| </a:t>
            </a:r>
            <a:endParaRPr lang="en-US" sz="2000" dirty="0"/>
          </a:p>
          <a:p>
            <a:pPr marL="0" indent="0">
              <a:buNone/>
            </a:pPr>
            <a:r>
              <a:rPr lang="en-US" sz="2000" b="1" dirty="0"/>
              <a:t>+ 0.2*|(u.Age-39)/15 -v.Age-39)/15|)/2.2 </a:t>
            </a:r>
            <a:endParaRPr lang="en-US" sz="2000" dirty="0"/>
          </a:p>
          <a:p>
            <a:pPr marL="0" indent="0">
              <a:buNone/>
            </a:pPr>
            <a:r>
              <a:rPr lang="en-US" sz="1800" b="1" dirty="0"/>
              <a:t>  </a:t>
            </a:r>
            <a:br>
              <a:rPr lang="en-US" dirty="0"/>
            </a:br>
            <a:br>
              <a:rPr lang="en-US" dirty="0"/>
            </a:br>
            <a:endParaRPr lang="en-US" dirty="0"/>
          </a:p>
          <a:p>
            <a:endParaRPr lang="en-US" dirty="0"/>
          </a:p>
        </p:txBody>
      </p:sp>
      <p:sp>
        <p:nvSpPr>
          <p:cNvPr id="4" name="Slide Number Placeholder 3"/>
          <p:cNvSpPr>
            <a:spLocks noGrp="1"/>
          </p:cNvSpPr>
          <p:nvPr>
            <p:ph type="sldNum" sz="quarter" idx="10"/>
          </p:nvPr>
        </p:nvSpPr>
        <p:spPr/>
        <p:txBody>
          <a:bodyPr/>
          <a:lstStyle/>
          <a:p>
            <a:pPr>
              <a:defRPr/>
            </a:pPr>
            <a:fld id="{D52C3971-C4E5-4896-9E62-8BE33C2B6ED9}" type="slidenum">
              <a:rPr lang="en-US" smtClean="0"/>
              <a:pPr>
                <a:defRPr/>
              </a:pPr>
              <a:t>24</a:t>
            </a:fld>
            <a:endParaRPr lang="en-US"/>
          </a:p>
        </p:txBody>
      </p:sp>
    </p:spTree>
    <p:extLst>
      <p:ext uri="{BB962C8B-B14F-4D97-AF65-F5344CB8AC3E}">
        <p14:creationId xmlns:p14="http://schemas.microsoft.com/office/powerpoint/2010/main" val="125390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50ACE7B2-B1B9-4A85-8341-664040C17545}" type="slidenum">
              <a:rPr lang="en-US" sz="1200" smtClean="0"/>
              <a:pPr eaLnBrk="1" hangingPunct="1"/>
              <a:t>25</a:t>
            </a:fld>
            <a:endParaRPr lang="en-US" sz="1200" dirty="0"/>
          </a:p>
        </p:txBody>
      </p:sp>
      <p:sp>
        <p:nvSpPr>
          <p:cNvPr id="25603" name="Rectangle 2"/>
          <p:cNvSpPr>
            <a:spLocks noGrp="1" noChangeArrowheads="1"/>
          </p:cNvSpPr>
          <p:nvPr>
            <p:ph type="title"/>
          </p:nvPr>
        </p:nvSpPr>
        <p:spPr>
          <a:xfrm>
            <a:off x="914400" y="609600"/>
            <a:ext cx="8229600" cy="838200"/>
          </a:xfrm>
          <a:noFill/>
        </p:spPr>
        <p:txBody>
          <a:bodyPr lIns="92075" tIns="46038" rIns="92075" bIns="46038" anchor="ctr"/>
          <a:lstStyle/>
          <a:p>
            <a:pPr eaLnBrk="1" hangingPunct="1"/>
            <a:r>
              <a:rPr lang="en-US" sz="2800" dirty="0"/>
              <a:t>Another Example of Creating a Distance Function </a:t>
            </a:r>
          </a:p>
        </p:txBody>
      </p:sp>
      <p:sp>
        <p:nvSpPr>
          <p:cNvPr id="25604" name="Rectangle 3"/>
          <p:cNvSpPr>
            <a:spLocks noGrp="1" noChangeArrowheads="1"/>
          </p:cNvSpPr>
          <p:nvPr>
            <p:ph type="body" idx="1"/>
          </p:nvPr>
        </p:nvSpPr>
        <p:spPr>
          <a:xfrm>
            <a:off x="0" y="1524000"/>
            <a:ext cx="9144000" cy="4648200"/>
          </a:xfrm>
          <a:noFill/>
        </p:spPr>
        <p:txBody>
          <a:bodyPr lIns="92075" tIns="46038" rIns="92075" bIns="46038"/>
          <a:lstStyle/>
          <a:p>
            <a:pPr marL="0" indent="0">
              <a:buNone/>
            </a:pPr>
            <a:r>
              <a:rPr lang="en-US" sz="1800" b="1" dirty="0"/>
              <a:t> </a:t>
            </a:r>
            <a:r>
              <a:rPr lang="en-US" sz="1800" dirty="0"/>
              <a:t>Design a distance function to assess the similarity of bank customers; each customer is characterized by the following attributes:</a:t>
            </a:r>
          </a:p>
          <a:p>
            <a:pPr lvl="0"/>
            <a:r>
              <a:rPr lang="en-US" sz="1800" dirty="0" err="1"/>
              <a:t>Ssn</a:t>
            </a:r>
            <a:endParaRPr lang="en-US" sz="1800" dirty="0"/>
          </a:p>
          <a:p>
            <a:pPr lvl="0"/>
            <a:r>
              <a:rPr lang="en-US" sz="1800" i="1" dirty="0"/>
              <a:t>Cr </a:t>
            </a:r>
            <a:r>
              <a:rPr lang="en-US" sz="1800" dirty="0"/>
              <a:t>(“</a:t>
            </a:r>
            <a:r>
              <a:rPr lang="en-US" sz="1800" i="1" dirty="0"/>
              <a:t>credit rating</a:t>
            </a:r>
            <a:r>
              <a:rPr lang="en-US" sz="1800" dirty="0"/>
              <a:t>”) which is ordinal attribute with values ‘very good’, ‘good, ‘medium’, ‘poor’, and ‘very poor’.</a:t>
            </a:r>
          </a:p>
          <a:p>
            <a:pPr lvl="0"/>
            <a:r>
              <a:rPr lang="en-US" sz="1800" i="1" dirty="0"/>
              <a:t>Av-</a:t>
            </a:r>
            <a:r>
              <a:rPr lang="en-US" sz="1800" i="1" dirty="0" err="1"/>
              <a:t>bal</a:t>
            </a:r>
            <a:r>
              <a:rPr lang="en-US" sz="1800" dirty="0"/>
              <a:t>  (</a:t>
            </a:r>
            <a:r>
              <a:rPr lang="en-US" sz="1800" dirty="0" err="1"/>
              <a:t>avg</a:t>
            </a:r>
            <a:r>
              <a:rPr lang="en-US" sz="1800" dirty="0"/>
              <a:t> account balance, which is a real number with mean 7000, standard deviation is 4000, the maximum 3,000,000 and minimum -20,000)</a:t>
            </a:r>
          </a:p>
          <a:p>
            <a:pPr lvl="0"/>
            <a:r>
              <a:rPr lang="en-US" sz="1800" dirty="0"/>
              <a:t>Services (set of bank services the customer uses)</a:t>
            </a:r>
          </a:p>
          <a:p>
            <a:pPr marL="0" lvl="0" indent="0">
              <a:buNone/>
            </a:pPr>
            <a:r>
              <a:rPr lang="en-US" sz="1800" dirty="0"/>
              <a:t>Assume that the attributes Cr and Av-</a:t>
            </a:r>
            <a:r>
              <a:rPr lang="en-US" sz="1800" dirty="0" err="1"/>
              <a:t>bal</a:t>
            </a:r>
            <a:r>
              <a:rPr lang="en-US" sz="1800" dirty="0"/>
              <a:t> are of major importance and the attribute Services is of a medium importance. </a:t>
            </a:r>
          </a:p>
          <a:p>
            <a:pPr marL="0" indent="0">
              <a:buNone/>
            </a:pPr>
            <a:endParaRPr lang="en-US" sz="1200" dirty="0"/>
          </a:p>
          <a:p>
            <a:pPr marL="0" indent="0">
              <a:buNone/>
            </a:pPr>
            <a:r>
              <a:rPr lang="en-US" sz="1600" dirty="0"/>
              <a:t>Using your distance function compute the distances between the following 3 customers: c1</a:t>
            </a:r>
            <a:r>
              <a:rPr lang="en-US" sz="1600" b="1" dirty="0"/>
              <a:t>=(111111111, good, 7000, {S1,S2})</a:t>
            </a:r>
            <a:r>
              <a:rPr lang="en-US" sz="1600" dirty="0"/>
              <a:t> and </a:t>
            </a:r>
            <a:r>
              <a:rPr lang="en-US" sz="1600" b="1" dirty="0"/>
              <a:t>c2=(222222222, poor, 1000, {S2,S3,S4}</a:t>
            </a:r>
            <a:r>
              <a:rPr lang="en-US" sz="1600" dirty="0"/>
              <a:t>) and c3=(</a:t>
            </a:r>
            <a:r>
              <a:rPr lang="en-US" sz="1600" b="1" dirty="0"/>
              <a:t>333333333,very poor,-3000,{S2,S4,S5}</a:t>
            </a:r>
            <a:r>
              <a:rPr lang="en-US" sz="1600" dirty="0"/>
              <a:t>) </a:t>
            </a:r>
          </a:p>
        </p:txBody>
      </p:sp>
    </p:spTree>
    <p:extLst>
      <p:ext uri="{BB962C8B-B14F-4D97-AF65-F5344CB8AC3E}">
        <p14:creationId xmlns:p14="http://schemas.microsoft.com/office/powerpoint/2010/main" val="3271584550"/>
      </p:ext>
    </p:extLst>
  </p:cSld>
  <p:clrMapOvr>
    <a:masterClrMapping/>
  </p:clrMapOvr>
  <p:transition>
    <p:strips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A37721D-6DB7-4356-BD43-C8A2EF16347B}" type="slidenum">
              <a:rPr lang="en-US" sz="1200" smtClean="0"/>
              <a:pPr eaLnBrk="1" hangingPunct="1"/>
              <a:t>3</a:t>
            </a:fld>
            <a:endParaRPr lang="en-US" sz="1200"/>
          </a:p>
        </p:txBody>
      </p:sp>
      <p:sp>
        <p:nvSpPr>
          <p:cNvPr id="11267" name="Rectangle 2"/>
          <p:cNvSpPr>
            <a:spLocks noGrp="1" noChangeArrowheads="1"/>
          </p:cNvSpPr>
          <p:nvPr>
            <p:ph type="title"/>
          </p:nvPr>
        </p:nvSpPr>
        <p:spPr>
          <a:xfrm>
            <a:off x="1371600" y="533400"/>
            <a:ext cx="6705600" cy="838200"/>
          </a:xfrm>
          <a:noFill/>
        </p:spPr>
        <p:txBody>
          <a:bodyPr lIns="92075" tIns="46038" rIns="92075" bIns="46038" anchor="ctr"/>
          <a:lstStyle/>
          <a:p>
            <a:pPr eaLnBrk="1" hangingPunct="1"/>
            <a:r>
              <a:rPr lang="en-US" sz="3200" dirty="0"/>
              <a:t>Similarity Assessment Framework </a:t>
            </a:r>
          </a:p>
        </p:txBody>
      </p:sp>
      <p:sp>
        <p:nvSpPr>
          <p:cNvPr id="11268" name="Rectangle 3"/>
          <p:cNvSpPr>
            <a:spLocks noGrp="1" noChangeArrowheads="1"/>
          </p:cNvSpPr>
          <p:nvPr>
            <p:ph type="body" idx="1"/>
          </p:nvPr>
        </p:nvSpPr>
        <p:spPr>
          <a:xfrm>
            <a:off x="381000" y="1676400"/>
            <a:ext cx="8458200" cy="4724400"/>
          </a:xfrm>
          <a:noFill/>
        </p:spPr>
        <p:txBody>
          <a:bodyPr lIns="92075" tIns="46038" rIns="92075" bIns="46038"/>
          <a:lstStyle/>
          <a:p>
            <a:pPr eaLnBrk="1" hangingPunct="1">
              <a:lnSpc>
                <a:spcPct val="90000"/>
              </a:lnSpc>
            </a:pPr>
            <a:r>
              <a:rPr lang="en-US" sz="2400" dirty="0"/>
              <a:t>Dissimilarity/Similarity metric: Similarity is expressed in terms of a normalized distance function d, which is typically metric; typically: </a:t>
            </a:r>
            <a:r>
              <a:rPr lang="en-US" b="1" i="1" dirty="0">
                <a:latin typeface="Symbol" pitchFamily="18" charset="2"/>
              </a:rPr>
              <a:t>d</a:t>
            </a:r>
            <a:r>
              <a:rPr lang="en-US" b="1" baseline="-25000" dirty="0"/>
              <a:t> </a:t>
            </a:r>
            <a:r>
              <a:rPr lang="en-US" b="1" dirty="0"/>
              <a:t>(</a:t>
            </a:r>
            <a:r>
              <a:rPr lang="en-US" b="1" dirty="0" err="1"/>
              <a:t>o</a:t>
            </a:r>
            <a:r>
              <a:rPr lang="en-US" b="1" i="1" baseline="-25000" dirty="0" err="1"/>
              <a:t>i</a:t>
            </a:r>
            <a:r>
              <a:rPr lang="en-US" b="1" i="1" dirty="0"/>
              <a:t>, </a:t>
            </a:r>
            <a:r>
              <a:rPr lang="en-US" b="1" i="1" dirty="0" err="1"/>
              <a:t>o</a:t>
            </a:r>
            <a:r>
              <a:rPr lang="en-US" b="1" i="1" baseline="-25000" dirty="0" err="1"/>
              <a:t>j</a:t>
            </a:r>
            <a:r>
              <a:rPr lang="en-US" b="1" dirty="0"/>
              <a:t>)</a:t>
            </a:r>
            <a:r>
              <a:rPr lang="en-US" dirty="0"/>
              <a:t>  = 1 - </a:t>
            </a:r>
            <a:r>
              <a:rPr lang="en-US" b="1" i="1" dirty="0">
                <a:latin typeface="Times New Roman" pitchFamily="18" charset="0"/>
              </a:rPr>
              <a:t>d</a:t>
            </a:r>
            <a:r>
              <a:rPr lang="en-US" b="1" baseline="-25000" dirty="0"/>
              <a:t> </a:t>
            </a:r>
            <a:r>
              <a:rPr lang="en-US" b="1" dirty="0"/>
              <a:t>(</a:t>
            </a:r>
            <a:r>
              <a:rPr lang="en-US" b="1" dirty="0" err="1"/>
              <a:t>o</a:t>
            </a:r>
            <a:r>
              <a:rPr lang="en-US" b="1" i="1" baseline="-25000" dirty="0" err="1"/>
              <a:t>i</a:t>
            </a:r>
            <a:r>
              <a:rPr lang="en-US" b="1" i="1" dirty="0"/>
              <a:t>, </a:t>
            </a:r>
            <a:r>
              <a:rPr lang="en-US" b="1" i="1" dirty="0" err="1"/>
              <a:t>o</a:t>
            </a:r>
            <a:r>
              <a:rPr lang="en-US" b="1" i="1" baseline="-25000" dirty="0" err="1"/>
              <a:t>j</a:t>
            </a:r>
            <a:r>
              <a:rPr lang="en-US" b="1" dirty="0"/>
              <a:t>)</a:t>
            </a:r>
            <a:r>
              <a:rPr lang="en-US" dirty="0"/>
              <a:t> </a:t>
            </a:r>
          </a:p>
          <a:p>
            <a:pPr eaLnBrk="1" hangingPunct="1">
              <a:lnSpc>
                <a:spcPct val="90000"/>
              </a:lnSpc>
            </a:pPr>
            <a:r>
              <a:rPr lang="en-US" sz="2400" dirty="0"/>
              <a:t>The definitions of similarity functions are usually very different for interval-scaled, </a:t>
            </a:r>
            <a:r>
              <a:rPr lang="en-US" sz="2400" dirty="0" err="1"/>
              <a:t>boolean</a:t>
            </a:r>
            <a:r>
              <a:rPr lang="en-US" sz="2400" dirty="0"/>
              <a:t>, categorical, ordinal and ratio-scaled variables.</a:t>
            </a:r>
          </a:p>
          <a:p>
            <a:pPr eaLnBrk="1" hangingPunct="1">
              <a:lnSpc>
                <a:spcPct val="90000"/>
              </a:lnSpc>
            </a:pPr>
            <a:r>
              <a:rPr lang="en-US" sz="2400" dirty="0"/>
              <a:t>Weights should be associated with different variables based on applications and data semantics.</a:t>
            </a:r>
          </a:p>
          <a:p>
            <a:pPr eaLnBrk="1" hangingPunct="1">
              <a:lnSpc>
                <a:spcPct val="90000"/>
              </a:lnSpc>
            </a:pPr>
            <a:r>
              <a:rPr lang="en-US" sz="2400" dirty="0">
                <a:sym typeface="Symbol" pitchFamily="18" charset="2"/>
              </a:rPr>
              <a:t>Variables need to be normalized to “even their influence”</a:t>
            </a:r>
          </a:p>
          <a:p>
            <a:pPr eaLnBrk="1" hangingPunct="1">
              <a:lnSpc>
                <a:spcPct val="90000"/>
              </a:lnSpc>
            </a:pPr>
            <a:r>
              <a:rPr lang="en-US" sz="2400" dirty="0">
                <a:sym typeface="Symbol" pitchFamily="18" charset="2"/>
              </a:rPr>
              <a:t>It is hard to define “similar enough” or “good enough” </a:t>
            </a:r>
          </a:p>
          <a:p>
            <a:pPr lvl="1" eaLnBrk="1" hangingPunct="1">
              <a:lnSpc>
                <a:spcPct val="90000"/>
              </a:lnSpc>
            </a:pPr>
            <a:r>
              <a:rPr lang="en-US" sz="2400" dirty="0">
                <a:sym typeface="Symbol" pitchFamily="18" charset="2"/>
              </a:rPr>
              <a:t> the answer is typically highly subjective.</a:t>
            </a:r>
          </a:p>
        </p:txBody>
      </p:sp>
    </p:spTree>
    <p:extLst>
      <p:ext uri="{BB962C8B-B14F-4D97-AF65-F5344CB8AC3E}">
        <p14:creationId xmlns:p14="http://schemas.microsoft.com/office/powerpoint/2010/main" val="384256610"/>
      </p:ext>
    </p:extLst>
  </p:cSld>
  <p:clrMapOvr>
    <a:masterClrMapping/>
  </p:clrMapOvr>
  <p:transition>
    <p:strips dir="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E85524D-29A1-4B8B-A461-D7308E02070F}" type="slidenum">
              <a:rPr lang="en-US" sz="1200" smtClean="0"/>
              <a:pPr eaLnBrk="1" hangingPunct="1"/>
              <a:t>4</a:t>
            </a:fld>
            <a:endParaRPr lang="en-US" sz="1200"/>
          </a:p>
        </p:txBody>
      </p:sp>
      <p:sp>
        <p:nvSpPr>
          <p:cNvPr id="13315" name="Rectangle 2"/>
          <p:cNvSpPr>
            <a:spLocks noGrp="1" noChangeArrowheads="1"/>
          </p:cNvSpPr>
          <p:nvPr>
            <p:ph type="title"/>
          </p:nvPr>
        </p:nvSpPr>
        <p:spPr/>
        <p:txBody>
          <a:bodyPr/>
          <a:lstStyle/>
          <a:p>
            <a:pPr eaLnBrk="1" hangingPunct="1"/>
            <a:r>
              <a:rPr lang="en-US"/>
              <a:t>Case Study: Patient Similarity</a:t>
            </a:r>
          </a:p>
        </p:txBody>
      </p:sp>
      <p:sp>
        <p:nvSpPr>
          <p:cNvPr id="13316" name="Rectangle 3"/>
          <p:cNvSpPr>
            <a:spLocks noGrp="1" noChangeArrowheads="1"/>
          </p:cNvSpPr>
          <p:nvPr>
            <p:ph type="body" idx="1"/>
          </p:nvPr>
        </p:nvSpPr>
        <p:spPr>
          <a:xfrm>
            <a:off x="0" y="1600200"/>
            <a:ext cx="9144000" cy="4876800"/>
          </a:xfrm>
        </p:spPr>
        <p:txBody>
          <a:bodyPr/>
          <a:lstStyle/>
          <a:p>
            <a:pPr eaLnBrk="1" hangingPunct="1">
              <a:lnSpc>
                <a:spcPct val="90000"/>
              </a:lnSpc>
            </a:pPr>
            <a:r>
              <a:rPr lang="en-US" sz="2400"/>
              <a:t>The following relation is given (with 10000 tuples):</a:t>
            </a:r>
          </a:p>
          <a:p>
            <a:pPr eaLnBrk="1" hangingPunct="1">
              <a:lnSpc>
                <a:spcPct val="90000"/>
              </a:lnSpc>
              <a:buFont typeface="Wingdings" pitchFamily="2" charset="2"/>
              <a:buNone/>
            </a:pPr>
            <a:r>
              <a:rPr lang="en-US" sz="2400">
                <a:solidFill>
                  <a:schemeClr val="folHlink"/>
                </a:solidFill>
                <a:latin typeface="Verdana" pitchFamily="34" charset="0"/>
              </a:rPr>
              <a:t>Patient(ssn, weight, height, cancer-sev, eye-color, age)</a:t>
            </a:r>
          </a:p>
          <a:p>
            <a:pPr eaLnBrk="1" hangingPunct="1">
              <a:lnSpc>
                <a:spcPct val="90000"/>
              </a:lnSpc>
            </a:pPr>
            <a:r>
              <a:rPr lang="en-US" sz="2400"/>
              <a:t>Attribute Domains</a:t>
            </a:r>
          </a:p>
          <a:p>
            <a:pPr lvl="1" eaLnBrk="1" hangingPunct="1">
              <a:lnSpc>
                <a:spcPct val="110000"/>
              </a:lnSpc>
            </a:pPr>
            <a:r>
              <a:rPr lang="en-US" sz="2400"/>
              <a:t>ssn: 9 digits</a:t>
            </a:r>
          </a:p>
          <a:p>
            <a:pPr lvl="1" eaLnBrk="1" hangingPunct="1">
              <a:lnSpc>
                <a:spcPct val="110000"/>
              </a:lnSpc>
            </a:pPr>
            <a:r>
              <a:rPr lang="en-US" sz="2400"/>
              <a:t>weight between 30 and 650; m</a:t>
            </a:r>
            <a:r>
              <a:rPr lang="en-US" sz="2400" baseline="-25000"/>
              <a:t>weight</a:t>
            </a:r>
            <a:r>
              <a:rPr lang="en-US" sz="2400"/>
              <a:t>=158 s</a:t>
            </a:r>
            <a:r>
              <a:rPr lang="en-US" sz="2400" baseline="-25000"/>
              <a:t>weight</a:t>
            </a:r>
            <a:r>
              <a:rPr lang="en-US" sz="2400"/>
              <a:t>=24.20</a:t>
            </a:r>
          </a:p>
          <a:p>
            <a:pPr lvl="1" eaLnBrk="1" hangingPunct="1">
              <a:lnSpc>
                <a:spcPct val="110000"/>
              </a:lnSpc>
            </a:pPr>
            <a:r>
              <a:rPr lang="en-US" sz="2400"/>
              <a:t>height between 0.30 and 2.20 in meters; m</a:t>
            </a:r>
            <a:r>
              <a:rPr lang="en-US" sz="2400" baseline="-25000"/>
              <a:t>height</a:t>
            </a:r>
            <a:r>
              <a:rPr lang="en-US" sz="2400"/>
              <a:t>=1.52 s</a:t>
            </a:r>
            <a:r>
              <a:rPr lang="en-US" sz="2400" baseline="-25000"/>
              <a:t>height</a:t>
            </a:r>
            <a:r>
              <a:rPr lang="en-US" sz="2400"/>
              <a:t>=19.2</a:t>
            </a:r>
          </a:p>
          <a:p>
            <a:pPr lvl="1" eaLnBrk="1" hangingPunct="1">
              <a:lnSpc>
                <a:spcPct val="110000"/>
              </a:lnSpc>
            </a:pPr>
            <a:r>
              <a:rPr lang="en-US" sz="2400"/>
              <a:t>cancer-sev: 4=serious 3=quite_serious 2=medium 1=minor</a:t>
            </a:r>
          </a:p>
          <a:p>
            <a:pPr lvl="1" eaLnBrk="1" hangingPunct="1">
              <a:lnSpc>
                <a:spcPct val="110000"/>
              </a:lnSpc>
            </a:pPr>
            <a:r>
              <a:rPr lang="en-US" sz="2400"/>
              <a:t>eye-color: {brown, blue, green, grey}</a:t>
            </a:r>
          </a:p>
          <a:p>
            <a:pPr lvl="1" eaLnBrk="1" hangingPunct="1">
              <a:lnSpc>
                <a:spcPct val="110000"/>
              </a:lnSpc>
            </a:pPr>
            <a:r>
              <a:rPr lang="en-US" sz="2400"/>
              <a:t>age: between 3 and 100; m</a:t>
            </a:r>
            <a:r>
              <a:rPr lang="en-US" sz="2400" baseline="-25000"/>
              <a:t>age</a:t>
            </a:r>
            <a:r>
              <a:rPr lang="en-US" sz="2400"/>
              <a:t>=45 s</a:t>
            </a:r>
            <a:r>
              <a:rPr lang="en-US" sz="2400" baseline="-25000"/>
              <a:t>age</a:t>
            </a:r>
            <a:r>
              <a:rPr lang="en-US" sz="2400"/>
              <a:t>=13.2</a:t>
            </a:r>
          </a:p>
          <a:p>
            <a:pPr lvl="1" eaLnBrk="1" hangingPunct="1">
              <a:lnSpc>
                <a:spcPct val="85000"/>
              </a:lnSpc>
              <a:buFont typeface="Wingdings" pitchFamily="2" charset="2"/>
              <a:buNone/>
            </a:pPr>
            <a:endParaRPr lang="en-US" sz="2400"/>
          </a:p>
          <a:p>
            <a:pPr eaLnBrk="1" hangingPunct="1">
              <a:lnSpc>
                <a:spcPct val="75000"/>
              </a:lnSpc>
              <a:buFont typeface="Wingdings" pitchFamily="2" charset="2"/>
              <a:buNone/>
            </a:pPr>
            <a:r>
              <a:rPr lang="en-US" sz="2400" b="1">
                <a:solidFill>
                  <a:schemeClr val="hlink"/>
                </a:solidFill>
              </a:rPr>
              <a:t>Task</a:t>
            </a:r>
            <a:r>
              <a:rPr lang="en-US" sz="2400"/>
              <a:t>: </a:t>
            </a:r>
            <a:r>
              <a:rPr lang="en-US" sz="2400" b="1"/>
              <a:t>Define Patient Similarity</a:t>
            </a:r>
          </a:p>
          <a:p>
            <a:pPr lvl="1" eaLnBrk="1" hangingPunct="1">
              <a:lnSpc>
                <a:spcPct val="90000"/>
              </a:lnSpc>
            </a:pPr>
            <a:endParaRPr lang="en-US" sz="2400"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9DADA591-E492-4AB7-993D-FFB71311F6BA}" type="slidenum">
              <a:rPr lang="en-US" sz="1200" smtClean="0"/>
              <a:pPr eaLnBrk="1" hangingPunct="1"/>
              <a:t>5</a:t>
            </a:fld>
            <a:endParaRPr lang="en-US" sz="1200"/>
          </a:p>
        </p:txBody>
      </p:sp>
      <p:sp>
        <p:nvSpPr>
          <p:cNvPr id="12291" name="Rectangle 2"/>
          <p:cNvSpPr>
            <a:spLocks noGrp="1" noChangeArrowheads="1"/>
          </p:cNvSpPr>
          <p:nvPr>
            <p:ph type="title"/>
          </p:nvPr>
        </p:nvSpPr>
        <p:spPr>
          <a:xfrm>
            <a:off x="1371600" y="533400"/>
            <a:ext cx="7210425" cy="838200"/>
          </a:xfrm>
          <a:noFill/>
        </p:spPr>
        <p:txBody>
          <a:bodyPr lIns="92075" tIns="46038" rIns="92075" bIns="46038" anchor="ctr"/>
          <a:lstStyle/>
          <a:p>
            <a:pPr eaLnBrk="1" hangingPunct="1"/>
            <a:r>
              <a:rPr lang="en-US" sz="3200"/>
              <a:t>Challenges in Obtaining </a:t>
            </a:r>
            <a:br>
              <a:rPr lang="en-US" sz="3200"/>
            </a:br>
            <a:r>
              <a:rPr lang="en-US" sz="3200"/>
              <a:t>Object Similarity Measures</a:t>
            </a:r>
          </a:p>
        </p:txBody>
      </p:sp>
      <p:sp>
        <p:nvSpPr>
          <p:cNvPr id="12292" name="Rectangle 3"/>
          <p:cNvSpPr>
            <a:spLocks noGrp="1" noChangeArrowheads="1"/>
          </p:cNvSpPr>
          <p:nvPr>
            <p:ph type="body" idx="1"/>
          </p:nvPr>
        </p:nvSpPr>
        <p:spPr>
          <a:xfrm>
            <a:off x="228600" y="1600200"/>
            <a:ext cx="8458200" cy="4876800"/>
          </a:xfrm>
          <a:noFill/>
        </p:spPr>
        <p:txBody>
          <a:bodyPr lIns="92075" tIns="46038" rIns="92075" bIns="46038"/>
          <a:lstStyle/>
          <a:p>
            <a:pPr eaLnBrk="1" hangingPunct="1">
              <a:lnSpc>
                <a:spcPct val="140000"/>
              </a:lnSpc>
            </a:pPr>
            <a:r>
              <a:rPr lang="en-US" sz="2400" dirty="0">
                <a:solidFill>
                  <a:schemeClr val="hlink"/>
                </a:solidFill>
              </a:rPr>
              <a:t>Many Types</a:t>
            </a:r>
            <a:r>
              <a:rPr lang="en-US" sz="2400" dirty="0"/>
              <a:t> of Variables</a:t>
            </a:r>
          </a:p>
          <a:p>
            <a:pPr lvl="1" eaLnBrk="1" hangingPunct="1">
              <a:lnSpc>
                <a:spcPct val="105000"/>
              </a:lnSpc>
            </a:pPr>
            <a:r>
              <a:rPr lang="en-US" sz="2400" dirty="0"/>
              <a:t>Binary variables and nominal variables</a:t>
            </a:r>
          </a:p>
          <a:p>
            <a:pPr lvl="1" eaLnBrk="1" hangingPunct="1">
              <a:lnSpc>
                <a:spcPct val="105000"/>
              </a:lnSpc>
            </a:pPr>
            <a:r>
              <a:rPr lang="en-US" sz="2400" dirty="0"/>
              <a:t>Ordinal variables (nominal variables with ordering)</a:t>
            </a:r>
          </a:p>
          <a:p>
            <a:pPr lvl="1" eaLnBrk="1" hangingPunct="1">
              <a:lnSpc>
                <a:spcPct val="105000"/>
              </a:lnSpc>
            </a:pPr>
            <a:r>
              <a:rPr lang="en-US" sz="2400" dirty="0"/>
              <a:t>Numerical Variables </a:t>
            </a:r>
            <a:r>
              <a:rPr lang="en-US" sz="1200" dirty="0">
                <a:hlinkClick r:id="rId3"/>
              </a:rPr>
              <a:t>Nominal, Ordinal, Interval, Ratio Scales with Examples | </a:t>
            </a:r>
            <a:r>
              <a:rPr lang="en-US" sz="1200" dirty="0" err="1">
                <a:hlinkClick r:id="rId3"/>
              </a:rPr>
              <a:t>QuestionPro</a:t>
            </a:r>
            <a:endParaRPr lang="en-US" sz="1200" dirty="0"/>
          </a:p>
          <a:p>
            <a:pPr lvl="2" eaLnBrk="1" hangingPunct="1">
              <a:lnSpc>
                <a:spcPct val="105000"/>
              </a:lnSpc>
            </a:pPr>
            <a:r>
              <a:rPr lang="en-US" sz="2000" dirty="0"/>
              <a:t>Interval-scaled variables</a:t>
            </a:r>
          </a:p>
          <a:p>
            <a:pPr lvl="2" eaLnBrk="1" hangingPunct="1">
              <a:lnSpc>
                <a:spcPct val="105000"/>
              </a:lnSpc>
            </a:pPr>
            <a:r>
              <a:rPr lang="en-US" sz="2000" dirty="0"/>
              <a:t>Ratio-scaled variables (have a true 0 and no negative numbers; allow for the division of variable values)</a:t>
            </a:r>
          </a:p>
          <a:p>
            <a:pPr eaLnBrk="1" hangingPunct="1">
              <a:lnSpc>
                <a:spcPct val="140000"/>
              </a:lnSpc>
            </a:pPr>
            <a:r>
              <a:rPr lang="en-US" sz="2400" dirty="0"/>
              <a:t>Objects are characterized by variables belonging to different types (</a:t>
            </a:r>
            <a:r>
              <a:rPr lang="en-US" sz="2400" dirty="0">
                <a:solidFill>
                  <a:schemeClr val="hlink"/>
                </a:solidFill>
              </a:rPr>
              <a:t>mixture</a:t>
            </a:r>
            <a:r>
              <a:rPr lang="en-US" sz="2400" dirty="0"/>
              <a:t> of variables)</a:t>
            </a:r>
          </a:p>
        </p:txBody>
      </p:sp>
    </p:spTree>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5F8314-3DDC-6FD9-AD47-FD7927711FED}"/>
            </a:ext>
          </a:extLst>
        </p:cNvPr>
        <p:cNvGrpSpPr/>
        <p:nvPr/>
      </p:nvGrpSpPr>
      <p:grpSpPr>
        <a:xfrm>
          <a:off x="0" y="0"/>
          <a:ext cx="0" cy="0"/>
          <a:chOff x="0" y="0"/>
          <a:chExt cx="0" cy="0"/>
        </a:xfrm>
      </p:grpSpPr>
      <p:sp>
        <p:nvSpPr>
          <p:cNvPr id="15362" name="Slide Number Placeholder 3">
            <a:extLst>
              <a:ext uri="{FF2B5EF4-FFF2-40B4-BE49-F238E27FC236}">
                <a16:creationId xmlns:a16="http://schemas.microsoft.com/office/drawing/2014/main" id="{366D9AF8-04A7-0CFB-92F1-BC3A88AA2FB6}"/>
              </a:ext>
            </a:extLst>
          </p:cNvPr>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D6B8444-9B84-4A58-87DC-F31B0BDAC964}" type="slidenum">
              <a:rPr lang="en-US" sz="1200" smtClean="0"/>
              <a:pPr eaLnBrk="1" hangingPunct="1"/>
              <a:t>6</a:t>
            </a:fld>
            <a:endParaRPr lang="en-US" sz="1200"/>
          </a:p>
        </p:txBody>
      </p:sp>
      <p:sp>
        <p:nvSpPr>
          <p:cNvPr id="15363" name="Rectangle 1026">
            <a:extLst>
              <a:ext uri="{FF2B5EF4-FFF2-40B4-BE49-F238E27FC236}">
                <a16:creationId xmlns:a16="http://schemas.microsoft.com/office/drawing/2014/main" id="{1C46B5AE-3475-56D7-58DE-C654529133F9}"/>
              </a:ext>
            </a:extLst>
          </p:cNvPr>
          <p:cNvSpPr>
            <a:spLocks noGrp="1" noChangeArrowheads="1"/>
          </p:cNvSpPr>
          <p:nvPr>
            <p:ph type="title"/>
          </p:nvPr>
        </p:nvSpPr>
        <p:spPr>
          <a:xfrm>
            <a:off x="990600" y="685800"/>
            <a:ext cx="8153400" cy="762000"/>
          </a:xfrm>
        </p:spPr>
        <p:txBody>
          <a:bodyPr/>
          <a:lstStyle/>
          <a:p>
            <a:pPr algn="ctr" eaLnBrk="1" hangingPunct="1"/>
            <a:r>
              <a:rPr lang="en-US" sz="3200" dirty="0"/>
              <a:t>A Methodology to Obtain a Similarity/Distance Matrix</a:t>
            </a:r>
          </a:p>
        </p:txBody>
      </p:sp>
      <p:sp>
        <p:nvSpPr>
          <p:cNvPr id="15364" name="Rectangle 1027">
            <a:extLst>
              <a:ext uri="{FF2B5EF4-FFF2-40B4-BE49-F238E27FC236}">
                <a16:creationId xmlns:a16="http://schemas.microsoft.com/office/drawing/2014/main" id="{64F35C09-A325-3084-F13E-9841C210652B}"/>
              </a:ext>
            </a:extLst>
          </p:cNvPr>
          <p:cNvSpPr>
            <a:spLocks noGrp="1" noChangeArrowheads="1"/>
          </p:cNvSpPr>
          <p:nvPr>
            <p:ph type="body" idx="1"/>
          </p:nvPr>
        </p:nvSpPr>
        <p:spPr>
          <a:xfrm>
            <a:off x="685800" y="1752600"/>
            <a:ext cx="8458200" cy="4724400"/>
          </a:xfrm>
        </p:spPr>
        <p:txBody>
          <a:bodyPr/>
          <a:lstStyle/>
          <a:p>
            <a:pPr marL="533400" indent="-533400" eaLnBrk="1" hangingPunct="1">
              <a:lnSpc>
                <a:spcPct val="90000"/>
              </a:lnSpc>
              <a:buSzPct val="95000"/>
              <a:buFont typeface="Wingdings" pitchFamily="2" charset="2"/>
              <a:buAutoNum type="arabicPeriod"/>
            </a:pPr>
            <a:r>
              <a:rPr lang="en-US" sz="2400"/>
              <a:t>Understand Variables </a:t>
            </a:r>
          </a:p>
          <a:p>
            <a:pPr marL="533400" indent="-533400" eaLnBrk="1" hangingPunct="1">
              <a:lnSpc>
                <a:spcPct val="90000"/>
              </a:lnSpc>
              <a:buSzPct val="95000"/>
              <a:buFont typeface="Wingdings" pitchFamily="2" charset="2"/>
              <a:buAutoNum type="arabicPeriod"/>
            </a:pPr>
            <a:r>
              <a:rPr lang="en-US" sz="2400"/>
              <a:t>Remove (non-relevant and redundant) Variables</a:t>
            </a:r>
          </a:p>
          <a:p>
            <a:pPr marL="533400" indent="-533400" eaLnBrk="1" hangingPunct="1">
              <a:lnSpc>
                <a:spcPct val="90000"/>
              </a:lnSpc>
              <a:buSzPct val="95000"/>
              <a:buFont typeface="Wingdings" pitchFamily="2" charset="2"/>
              <a:buAutoNum type="arabicPeriod"/>
            </a:pPr>
            <a:r>
              <a:rPr lang="en-US" sz="2400"/>
              <a:t>(Standardize and) Normalize Variables (typically using z-scores or variable values are transformed to numbers in [0,1])</a:t>
            </a:r>
          </a:p>
          <a:p>
            <a:pPr marL="533400" indent="-533400" eaLnBrk="1" hangingPunct="1">
              <a:lnSpc>
                <a:spcPct val="90000"/>
              </a:lnSpc>
              <a:buSzPct val="95000"/>
              <a:buFont typeface="Wingdings" pitchFamily="2" charset="2"/>
              <a:buAutoNum type="arabicPeriod"/>
            </a:pPr>
            <a:r>
              <a:rPr lang="en-US" sz="2400"/>
              <a:t>Associate (Dis)Similarity Measure </a:t>
            </a:r>
            <a:r>
              <a:rPr lang="en-US" sz="2400" b="1"/>
              <a:t>d</a:t>
            </a:r>
            <a:r>
              <a:rPr lang="en-US" sz="2400" b="1" baseline="-25000"/>
              <a:t>f</a:t>
            </a:r>
            <a:r>
              <a:rPr lang="en-US" sz="2400"/>
              <a:t>/</a:t>
            </a:r>
            <a:r>
              <a:rPr lang="en-US" sz="2400" b="1">
                <a:latin typeface="Symbol" pitchFamily="18" charset="2"/>
              </a:rPr>
              <a:t>d</a:t>
            </a:r>
            <a:r>
              <a:rPr lang="en-US" sz="2400" b="1" baseline="-25000"/>
              <a:t>f</a:t>
            </a:r>
            <a:r>
              <a:rPr lang="en-US" sz="2400"/>
              <a:t> with each Variable</a:t>
            </a:r>
          </a:p>
          <a:p>
            <a:pPr marL="533400" indent="-533400" eaLnBrk="1" hangingPunct="1">
              <a:lnSpc>
                <a:spcPct val="90000"/>
              </a:lnSpc>
              <a:buSzPct val="95000"/>
              <a:buFont typeface="Wingdings" pitchFamily="2" charset="2"/>
              <a:buAutoNum type="arabicPeriod"/>
            </a:pPr>
            <a:r>
              <a:rPr lang="en-US" sz="2400"/>
              <a:t>Associate a Weight (measuring its importance) with each Variable</a:t>
            </a:r>
          </a:p>
          <a:p>
            <a:pPr marL="533400" indent="-533400" eaLnBrk="1" hangingPunct="1">
              <a:lnSpc>
                <a:spcPct val="90000"/>
              </a:lnSpc>
              <a:buSzPct val="95000"/>
              <a:buFont typeface="Wingdings" pitchFamily="2" charset="2"/>
              <a:buAutoNum type="arabicPeriod"/>
            </a:pPr>
            <a:r>
              <a:rPr lang="en-US" sz="2400"/>
              <a:t>Compute the (Dis)Similarity Matrix</a:t>
            </a:r>
          </a:p>
          <a:p>
            <a:pPr marL="533400" indent="-533400" eaLnBrk="1" hangingPunct="1">
              <a:lnSpc>
                <a:spcPct val="90000"/>
              </a:lnSpc>
              <a:buSzPct val="95000"/>
              <a:buFont typeface="Wingdings" pitchFamily="2" charset="2"/>
              <a:buAutoNum type="arabicPeriod"/>
            </a:pPr>
            <a:r>
              <a:rPr lang="en-US" sz="2400"/>
              <a:t>Apply Similarity-based Data Mining Technique (e.g. Clustering, Nearest Neighbor, Multi-dimensional Scaling,…)</a:t>
            </a:r>
          </a:p>
        </p:txBody>
      </p:sp>
    </p:spTree>
    <p:extLst>
      <p:ext uri="{BB962C8B-B14F-4D97-AF65-F5344CB8AC3E}">
        <p14:creationId xmlns:p14="http://schemas.microsoft.com/office/powerpoint/2010/main" val="28368589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E5E852A6-78E7-4F71-81D4-DFB19FE89318}" type="slidenum">
              <a:rPr lang="en-US" sz="1200" smtClean="0"/>
              <a:pPr eaLnBrk="1" hangingPunct="1"/>
              <a:t>7</a:t>
            </a:fld>
            <a:endParaRPr lang="en-US" sz="1200"/>
          </a:p>
        </p:txBody>
      </p:sp>
      <p:sp>
        <p:nvSpPr>
          <p:cNvPr id="14339" name="Rectangle 2"/>
          <p:cNvSpPr>
            <a:spLocks noGrp="1" noChangeArrowheads="1"/>
          </p:cNvSpPr>
          <p:nvPr>
            <p:ph type="title"/>
          </p:nvPr>
        </p:nvSpPr>
        <p:spPr>
          <a:xfrm>
            <a:off x="838200" y="381000"/>
            <a:ext cx="8001000" cy="858838"/>
          </a:xfrm>
          <a:noFill/>
        </p:spPr>
        <p:txBody>
          <a:bodyPr lIns="92075" tIns="46038" rIns="92075" bIns="46038" anchor="ctr"/>
          <a:lstStyle/>
          <a:p>
            <a:pPr eaLnBrk="1" hangingPunct="1"/>
            <a:r>
              <a:rPr lang="en-US" sz="3200"/>
              <a:t>Generating a Global Similarity Measure from Single Variable Similarity Measures </a:t>
            </a:r>
          </a:p>
        </p:txBody>
      </p:sp>
      <p:sp>
        <p:nvSpPr>
          <p:cNvPr id="14340" name="Rectangle 3"/>
          <p:cNvSpPr>
            <a:spLocks noGrp="1" noChangeArrowheads="1"/>
          </p:cNvSpPr>
          <p:nvPr>
            <p:ph type="body" idx="1"/>
          </p:nvPr>
        </p:nvSpPr>
        <p:spPr>
          <a:xfrm>
            <a:off x="381000" y="1600200"/>
            <a:ext cx="8305800" cy="4648200"/>
          </a:xfrm>
          <a:noFill/>
        </p:spPr>
        <p:txBody>
          <a:bodyPr lIns="92075" tIns="46038" rIns="92075" bIns="46038"/>
          <a:lstStyle/>
          <a:p>
            <a:pPr marL="457200" indent="-457200" eaLnBrk="1" hangingPunct="1">
              <a:buFont typeface="Wingdings" pitchFamily="2" charset="2"/>
              <a:buNone/>
            </a:pPr>
            <a:r>
              <a:rPr lang="en-US" dirty="0"/>
              <a:t>Assumption: A database may contain up to six types of variables: symmetric binary, asymmetric binary, nominal, ordinal, interval and ratio.</a:t>
            </a:r>
          </a:p>
          <a:p>
            <a:pPr marL="457200" indent="-457200" eaLnBrk="1" hangingPunct="1">
              <a:buSzPct val="95000"/>
              <a:buFont typeface="Wingdings" pitchFamily="2" charset="2"/>
              <a:buAutoNum type="arabicPeriod"/>
            </a:pPr>
            <a:r>
              <a:rPr lang="en-US" dirty="0"/>
              <a:t>Standardize/Normalize variables and associate similarity measure </a:t>
            </a:r>
            <a:r>
              <a:rPr lang="en-US" b="1" dirty="0">
                <a:solidFill>
                  <a:srgbClr val="CC0000"/>
                </a:solidFill>
                <a:latin typeface="Symbol" pitchFamily="18" charset="2"/>
              </a:rPr>
              <a:t>d</a:t>
            </a:r>
            <a:r>
              <a:rPr lang="en-US" b="1" baseline="-25000" dirty="0">
                <a:solidFill>
                  <a:srgbClr val="CC0000"/>
                </a:solidFill>
              </a:rPr>
              <a:t>i</a:t>
            </a:r>
            <a:r>
              <a:rPr lang="en-US" dirty="0"/>
              <a:t> with the standardized </a:t>
            </a:r>
            <a:r>
              <a:rPr lang="en-US" dirty="0" err="1"/>
              <a:t>i-th</a:t>
            </a:r>
            <a:r>
              <a:rPr lang="en-US" dirty="0"/>
              <a:t> variable and determine weight </a:t>
            </a:r>
            <a:r>
              <a:rPr lang="en-US" dirty="0" err="1"/>
              <a:t>w</a:t>
            </a:r>
            <a:r>
              <a:rPr lang="en-US" baseline="-25000" dirty="0" err="1"/>
              <a:t>i</a:t>
            </a:r>
            <a:r>
              <a:rPr lang="en-US" dirty="0"/>
              <a:t> of the </a:t>
            </a:r>
            <a:r>
              <a:rPr lang="en-US" dirty="0" err="1"/>
              <a:t>i-th</a:t>
            </a:r>
            <a:r>
              <a:rPr lang="en-US" dirty="0"/>
              <a:t> variable.</a:t>
            </a:r>
          </a:p>
          <a:p>
            <a:pPr marL="457200" indent="-457200" eaLnBrk="1" hangingPunct="1">
              <a:buSzPct val="95000"/>
              <a:buFont typeface="Wingdings" pitchFamily="2" charset="2"/>
              <a:buAutoNum type="arabicPeriod"/>
            </a:pPr>
            <a:r>
              <a:rPr lang="en-US" dirty="0"/>
              <a:t>Create the following global (dis)similarity measure </a:t>
            </a:r>
            <a:r>
              <a:rPr lang="en-US" b="1" dirty="0">
                <a:solidFill>
                  <a:srgbClr val="CC0000"/>
                </a:solidFill>
                <a:latin typeface="Symbol" pitchFamily="18" charset="2"/>
              </a:rPr>
              <a:t>d</a:t>
            </a:r>
            <a:r>
              <a:rPr lang="en-US" dirty="0"/>
              <a:t>:</a:t>
            </a:r>
          </a:p>
          <a:p>
            <a:pPr marL="457200" indent="-457200" eaLnBrk="1" hangingPunct="1"/>
            <a:endParaRPr lang="en-US" dirty="0"/>
          </a:p>
          <a:p>
            <a:pPr marL="457200" indent="-457200" eaLnBrk="1" hangingPunct="1"/>
            <a:endParaRPr lang="en-US" dirty="0"/>
          </a:p>
        </p:txBody>
      </p:sp>
      <p:graphicFrame>
        <p:nvGraphicFramePr>
          <p:cNvPr id="14341" name="Object 4"/>
          <p:cNvGraphicFramePr>
            <a:graphicFrameLocks noChangeAspect="1"/>
          </p:cNvGraphicFramePr>
          <p:nvPr/>
        </p:nvGraphicFramePr>
        <p:xfrm>
          <a:off x="3082925" y="5461000"/>
          <a:ext cx="4841875" cy="1397000"/>
        </p:xfrm>
        <a:graphic>
          <a:graphicData uri="http://schemas.openxmlformats.org/presentationml/2006/ole">
            <mc:AlternateContent xmlns:mc="http://schemas.openxmlformats.org/markup-compatibility/2006">
              <mc:Choice xmlns:v="urn:schemas-microsoft-com:vml" Requires="v">
                <p:oleObj name="Equation" r:id="rId2" imgW="2133600" imgH="736600" progId="Equation.3">
                  <p:embed/>
                </p:oleObj>
              </mc:Choice>
              <mc:Fallback>
                <p:oleObj name="Equation" r:id="rId2" imgW="2133600" imgH="736600" progId="Equation.3">
                  <p:embed/>
                  <p:pic>
                    <p:nvPicPr>
                      <p:cNvPr id="14341"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82925" y="5461000"/>
                        <a:ext cx="4841875" cy="139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p:strips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38B8EFF3-F89D-4601-A5B4-EAD7244E4DEB}" type="slidenum">
              <a:rPr lang="en-US" sz="1200" smtClean="0"/>
              <a:pPr eaLnBrk="1" hangingPunct="1"/>
              <a:t>8</a:t>
            </a:fld>
            <a:endParaRPr lang="en-US" sz="1200"/>
          </a:p>
        </p:txBody>
      </p:sp>
      <p:sp>
        <p:nvSpPr>
          <p:cNvPr id="16387" name="Rectangle 2"/>
          <p:cNvSpPr>
            <a:spLocks noGrp="1" noChangeArrowheads="1"/>
          </p:cNvSpPr>
          <p:nvPr>
            <p:ph type="title"/>
          </p:nvPr>
        </p:nvSpPr>
        <p:spPr>
          <a:xfrm>
            <a:off x="1284288" y="796925"/>
            <a:ext cx="7297737" cy="442913"/>
          </a:xfrm>
          <a:noFill/>
        </p:spPr>
        <p:txBody>
          <a:bodyPr lIns="92075" tIns="46038" rIns="92075" bIns="46038" anchor="ctr"/>
          <a:lstStyle/>
          <a:p>
            <a:pPr eaLnBrk="1" hangingPunct="1"/>
            <a:r>
              <a:rPr lang="en-US" sz="3200"/>
              <a:t>Standardization --- Z-scores</a:t>
            </a:r>
          </a:p>
        </p:txBody>
      </p:sp>
      <p:sp>
        <p:nvSpPr>
          <p:cNvPr id="16388" name="Rectangle 3"/>
          <p:cNvSpPr>
            <a:spLocks noGrp="1" noChangeArrowheads="1"/>
          </p:cNvSpPr>
          <p:nvPr>
            <p:ph type="body" idx="1"/>
          </p:nvPr>
        </p:nvSpPr>
        <p:spPr>
          <a:xfrm>
            <a:off x="381000" y="1600200"/>
            <a:ext cx="8305800" cy="4876800"/>
          </a:xfrm>
          <a:noFill/>
        </p:spPr>
        <p:txBody>
          <a:bodyPr lIns="92075" tIns="46038" rIns="92075" bIns="46038"/>
          <a:lstStyle/>
          <a:p>
            <a:pPr eaLnBrk="1" hangingPunct="1">
              <a:lnSpc>
                <a:spcPct val="140000"/>
              </a:lnSpc>
            </a:pPr>
            <a:r>
              <a:rPr lang="en-US"/>
              <a:t>Standardize data using z-scores</a:t>
            </a:r>
          </a:p>
          <a:p>
            <a:pPr lvl="1" eaLnBrk="1" hangingPunct="1">
              <a:lnSpc>
                <a:spcPct val="140000"/>
              </a:lnSpc>
            </a:pPr>
            <a:r>
              <a:rPr lang="en-US"/>
              <a:t>Calculate the mean, the standard deviation s</a:t>
            </a:r>
            <a:r>
              <a:rPr lang="en-US" baseline="-25000"/>
              <a:t>f</a:t>
            </a:r>
            <a:r>
              <a:rPr lang="en-US"/>
              <a:t> :</a:t>
            </a:r>
          </a:p>
          <a:p>
            <a:pPr lvl="1" eaLnBrk="1" hangingPunct="1">
              <a:lnSpc>
                <a:spcPct val="140000"/>
              </a:lnSpc>
            </a:pPr>
            <a:r>
              <a:rPr lang="en-US"/>
              <a:t>Calculate the standardized measurement (</a:t>
            </a:r>
            <a:r>
              <a:rPr lang="en-US" i="1"/>
              <a:t>z-score</a:t>
            </a:r>
            <a:r>
              <a:rPr lang="en-US"/>
              <a:t>)</a:t>
            </a:r>
          </a:p>
          <a:p>
            <a:pPr eaLnBrk="1" hangingPunct="1">
              <a:lnSpc>
                <a:spcPct val="140000"/>
              </a:lnSpc>
            </a:pPr>
            <a:endParaRPr lang="en-US"/>
          </a:p>
          <a:p>
            <a:pPr eaLnBrk="1" hangingPunct="1">
              <a:lnSpc>
                <a:spcPct val="140000"/>
              </a:lnSpc>
            </a:pPr>
            <a:r>
              <a:rPr lang="en-US"/>
              <a:t>Using mean absolute deviation is more robust than using standard deviation </a:t>
            </a:r>
          </a:p>
          <a:p>
            <a:pPr eaLnBrk="1" hangingPunct="1">
              <a:lnSpc>
                <a:spcPct val="140000"/>
              </a:lnSpc>
              <a:buFont typeface="Wingdings" pitchFamily="2" charset="2"/>
              <a:buNone/>
            </a:pPr>
            <a:endParaRPr lang="en-US"/>
          </a:p>
        </p:txBody>
      </p:sp>
      <p:graphicFrame>
        <p:nvGraphicFramePr>
          <p:cNvPr id="16389" name="Object 6"/>
          <p:cNvGraphicFramePr>
            <a:graphicFrameLocks noChangeAspect="1"/>
          </p:cNvGraphicFramePr>
          <p:nvPr/>
        </p:nvGraphicFramePr>
        <p:xfrm>
          <a:off x="3429000" y="4267200"/>
          <a:ext cx="1409700" cy="660400"/>
        </p:xfrm>
        <a:graphic>
          <a:graphicData uri="http://schemas.openxmlformats.org/presentationml/2006/ole">
            <mc:AlternateContent xmlns:mc="http://schemas.openxmlformats.org/markup-compatibility/2006">
              <mc:Choice xmlns:v="urn:schemas-microsoft-com:vml" Requires="v">
                <p:oleObj name="Equation" r:id="rId2" imgW="1409088" imgH="660113" progId="Equation.3">
                  <p:embed/>
                </p:oleObj>
              </mc:Choice>
              <mc:Fallback>
                <p:oleObj name="Equation" r:id="rId2" imgW="1409088" imgH="660113" progId="Equation.3">
                  <p:embed/>
                  <p:pic>
                    <p:nvPicPr>
                      <p:cNvPr id="16389"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4267200"/>
                        <a:ext cx="1409700" cy="660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TextBox 1"/>
          <p:cNvSpPr txBox="1"/>
          <p:nvPr/>
        </p:nvSpPr>
        <p:spPr>
          <a:xfrm>
            <a:off x="6019800" y="6324600"/>
            <a:ext cx="3223639" cy="276999"/>
          </a:xfrm>
          <a:prstGeom prst="rect">
            <a:avLst/>
          </a:prstGeom>
          <a:noFill/>
        </p:spPr>
        <p:txBody>
          <a:bodyPr wrap="none" rtlCol="0">
            <a:spAutoFit/>
          </a:bodyPr>
          <a:lstStyle/>
          <a:p>
            <a:r>
              <a:rPr lang="en-US" sz="1200" dirty="0">
                <a:hlinkClick r:id="rId4"/>
              </a:rPr>
              <a:t>http://en.wikipedia.org/wiki/Standard_score</a:t>
            </a:r>
            <a:r>
              <a:rPr lang="en-US" sz="1200" dirty="0"/>
              <a:t> </a:t>
            </a:r>
          </a:p>
        </p:txBody>
      </p:sp>
    </p:spTree>
  </p:cSld>
  <p:clrMapOvr>
    <a:masterClrMapping/>
  </p:clrMapOvr>
  <p:transition>
    <p:strips dir="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fld id="{D5928129-E61E-42FC-8B8E-60F9AC574498}" type="slidenum">
              <a:rPr lang="en-US" sz="1200" smtClean="0"/>
              <a:pPr eaLnBrk="1" hangingPunct="1"/>
              <a:t>9</a:t>
            </a:fld>
            <a:endParaRPr lang="en-US" sz="1200"/>
          </a:p>
        </p:txBody>
      </p:sp>
      <p:sp>
        <p:nvSpPr>
          <p:cNvPr id="17411" name="Rectangle 2"/>
          <p:cNvSpPr>
            <a:spLocks noGrp="1" noChangeArrowheads="1"/>
          </p:cNvSpPr>
          <p:nvPr>
            <p:ph type="title"/>
          </p:nvPr>
        </p:nvSpPr>
        <p:spPr>
          <a:xfrm>
            <a:off x="1284288" y="796925"/>
            <a:ext cx="7297737" cy="442913"/>
          </a:xfrm>
          <a:noFill/>
        </p:spPr>
        <p:txBody>
          <a:bodyPr lIns="92075" tIns="46038" rIns="92075" bIns="46038" anchor="ctr"/>
          <a:lstStyle/>
          <a:p>
            <a:pPr eaLnBrk="1" hangingPunct="1"/>
            <a:r>
              <a:rPr lang="en-US" sz="3200"/>
              <a:t>Normalization in [0,1]</a:t>
            </a:r>
          </a:p>
        </p:txBody>
      </p:sp>
      <p:sp>
        <p:nvSpPr>
          <p:cNvPr id="17412" name="Rectangle 3"/>
          <p:cNvSpPr>
            <a:spLocks noGrp="1" noChangeArrowheads="1"/>
          </p:cNvSpPr>
          <p:nvPr>
            <p:ph type="body" idx="1"/>
          </p:nvPr>
        </p:nvSpPr>
        <p:spPr>
          <a:xfrm>
            <a:off x="381000" y="1600200"/>
            <a:ext cx="8763000" cy="4876800"/>
          </a:xfrm>
          <a:noFill/>
        </p:spPr>
        <p:txBody>
          <a:bodyPr lIns="92075" tIns="46038" rIns="92075" bIns="46038"/>
          <a:lstStyle/>
          <a:p>
            <a:pPr eaLnBrk="1" hangingPunct="1">
              <a:lnSpc>
                <a:spcPct val="140000"/>
              </a:lnSpc>
              <a:buFont typeface="Wingdings" pitchFamily="2" charset="2"/>
              <a:buNone/>
            </a:pPr>
            <a:r>
              <a:rPr lang="en-US" sz="2400" b="1" dirty="0">
                <a:solidFill>
                  <a:schemeClr val="folHlink"/>
                </a:solidFill>
              </a:rPr>
              <a:t>Solution</a:t>
            </a:r>
            <a:r>
              <a:rPr lang="en-US" sz="2400" dirty="0"/>
              <a:t>: Normalize interval-scaled variables using</a:t>
            </a:r>
          </a:p>
          <a:p>
            <a:pPr eaLnBrk="1" hangingPunct="1">
              <a:lnSpc>
                <a:spcPct val="140000"/>
              </a:lnSpc>
              <a:buFont typeface="Wingdings" pitchFamily="2" charset="2"/>
              <a:buNone/>
            </a:pPr>
            <a:endParaRPr lang="en-US" sz="2400" dirty="0"/>
          </a:p>
          <a:p>
            <a:pPr marL="0" lvl="1" eaLnBrk="1" hangingPunct="1">
              <a:lnSpc>
                <a:spcPct val="140000"/>
              </a:lnSpc>
              <a:spcBef>
                <a:spcPct val="0"/>
              </a:spcBef>
              <a:buFont typeface="Wingdings" pitchFamily="2" charset="2"/>
              <a:buNone/>
            </a:pPr>
            <a:r>
              <a:rPr lang="en-US" sz="2200" dirty="0"/>
              <a:t>where </a:t>
            </a:r>
            <a:r>
              <a:rPr lang="en-US" sz="2200" dirty="0" err="1">
                <a:latin typeface="Times New Roman" pitchFamily="18" charset="0"/>
              </a:rPr>
              <a:t>min</a:t>
            </a:r>
            <a:r>
              <a:rPr lang="en-US" sz="2200" baseline="-25000" dirty="0" err="1">
                <a:latin typeface="Times New Roman" pitchFamily="18" charset="0"/>
              </a:rPr>
              <a:t>f</a:t>
            </a:r>
            <a:r>
              <a:rPr lang="en-US" sz="2200" dirty="0"/>
              <a:t> denotes the minimum value and </a:t>
            </a:r>
            <a:r>
              <a:rPr lang="en-US" sz="2200" dirty="0" err="1">
                <a:latin typeface="Times New Roman" pitchFamily="18" charset="0"/>
              </a:rPr>
              <a:t>max</a:t>
            </a:r>
            <a:r>
              <a:rPr lang="en-US" sz="2200" baseline="-25000" dirty="0" err="1">
                <a:latin typeface="Times New Roman" pitchFamily="18" charset="0"/>
              </a:rPr>
              <a:t>f</a:t>
            </a:r>
            <a:r>
              <a:rPr lang="en-US" sz="2200" dirty="0">
                <a:latin typeface="Times New Roman" pitchFamily="18" charset="0"/>
              </a:rPr>
              <a:t> </a:t>
            </a:r>
            <a:r>
              <a:rPr lang="en-US" sz="2200" dirty="0"/>
              <a:t>denotes the maximum value of the f-</a:t>
            </a:r>
            <a:r>
              <a:rPr lang="en-US" sz="2200" dirty="0" err="1"/>
              <a:t>th</a:t>
            </a:r>
            <a:r>
              <a:rPr lang="en-US" sz="2200" dirty="0"/>
              <a:t> attribute in the data set.</a:t>
            </a:r>
          </a:p>
          <a:p>
            <a:pPr marL="0" lvl="1" eaLnBrk="1" hangingPunct="1">
              <a:lnSpc>
                <a:spcPct val="140000"/>
              </a:lnSpc>
              <a:spcBef>
                <a:spcPct val="0"/>
              </a:spcBef>
              <a:buFont typeface="Wingdings" pitchFamily="2" charset="2"/>
              <a:buNone/>
            </a:pPr>
            <a:r>
              <a:rPr lang="en-US" sz="2200" dirty="0"/>
              <a:t>Remark: frequently used after applying some form of outlier removal. </a:t>
            </a:r>
          </a:p>
          <a:p>
            <a:pPr eaLnBrk="1" hangingPunct="1">
              <a:lnSpc>
                <a:spcPct val="140000"/>
              </a:lnSpc>
              <a:buFont typeface="Wingdings" pitchFamily="2" charset="2"/>
              <a:buNone/>
            </a:pPr>
            <a:endParaRPr lang="en-US" sz="2400" dirty="0"/>
          </a:p>
        </p:txBody>
      </p:sp>
      <mc:AlternateContent xmlns:mc="http://schemas.openxmlformats.org/markup-compatibility/2006" xmlns:a14="http://schemas.microsoft.com/office/drawing/2010/main">
        <mc:Choice Requires="a14">
          <p:sp>
            <p:nvSpPr>
              <p:cNvPr id="17413" name="Object 5"/>
              <p:cNvSpPr txBox="1"/>
              <p:nvPr/>
            </p:nvSpPr>
            <p:spPr bwMode="auto">
              <a:xfrm>
                <a:off x="609600" y="2209800"/>
                <a:ext cx="7086600" cy="733425"/>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𝑧</m:t>
                          </m:r>
                        </m:e>
                        <m:sub>
                          <m:r>
                            <a:rPr lang="en-US" i="1">
                              <a:solidFill>
                                <a:srgbClr val="000000"/>
                              </a:solidFill>
                              <a:latin typeface="Cambria Math" panose="02040503050406030204" pitchFamily="18" charset="0"/>
                            </a:rPr>
                            <m:t>𝑖𝑓</m:t>
                          </m:r>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𝑥</m:t>
                          </m:r>
                        </m:e>
                        <m:sub>
                          <m:r>
                            <a:rPr lang="en-US" i="1">
                              <a:solidFill>
                                <a:srgbClr val="000000"/>
                              </a:solidFill>
                              <a:latin typeface="Cambria Math" panose="02040503050406030204" pitchFamily="18" charset="0"/>
                            </a:rPr>
                            <m:t>𝑖𝑓</m:t>
                          </m:r>
                        </m:sub>
                      </m:sSub>
                      <m:r>
                        <a:rPr lang="en-US" i="1">
                          <a:solidFill>
                            <a:srgbClr val="000000"/>
                          </a:solidFill>
                          <a:latin typeface="Cambria Math" panose="02040503050406030204" pitchFamily="18" charset="0"/>
                        </a:rPr>
                        <m:t>−</m:t>
                      </m:r>
                      <m:func>
                        <m:funcPr>
                          <m:ctrlPr>
                            <a:rPr lang="en-US" i="1">
                              <a:solidFill>
                                <a:srgbClr val="000000"/>
                              </a:solidFill>
                              <a:latin typeface="Cambria Math" panose="02040503050406030204" pitchFamily="18" charset="0"/>
                            </a:rPr>
                          </m:ctrlPr>
                        </m:funcPr>
                        <m:fName>
                          <m:sSub>
                            <m:sSubPr>
                              <m:ctrlPr>
                                <a:rPr lang="en-US" i="1">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min</m:t>
                              </m:r>
                            </m:e>
                            <m:sub>
                              <m:r>
                                <a:rPr lang="en-US" i="1">
                                  <a:solidFill>
                                    <a:srgbClr val="000000"/>
                                  </a:solidFill>
                                  <a:latin typeface="Cambria Math" panose="02040503050406030204" pitchFamily="18" charset="0"/>
                                </a:rPr>
                                <m:t>𝑓</m:t>
                              </m:r>
                            </m:sub>
                          </m:sSub>
                        </m:fName>
                        <m:e>
                          <m:r>
                            <a:rPr lang="en-US" i="1">
                              <a:solidFill>
                                <a:srgbClr val="000000"/>
                              </a:solidFill>
                              <a:latin typeface="Cambria Math" panose="02040503050406030204" pitchFamily="18" charset="0"/>
                            </a:rPr>
                            <m:t>)</m:t>
                          </m:r>
                        </m:e>
                      </m:func>
                      <m:r>
                        <a:rPr lang="en-US" i="1">
                          <a:solidFill>
                            <a:srgbClr val="000000"/>
                          </a:solidFill>
                          <a:latin typeface="Cambria Math" panose="02040503050406030204" pitchFamily="18" charset="0"/>
                        </a:rPr>
                        <m:t>/((</m:t>
                      </m:r>
                      <m:func>
                        <m:funcPr>
                          <m:ctrlPr>
                            <a:rPr lang="en-US" i="1">
                              <a:solidFill>
                                <a:srgbClr val="000000"/>
                              </a:solidFill>
                              <a:latin typeface="Cambria Math" panose="02040503050406030204" pitchFamily="18" charset="0"/>
                            </a:rPr>
                          </m:ctrlPr>
                        </m:funcPr>
                        <m:fName>
                          <m:sSub>
                            <m:sSubPr>
                              <m:ctrlPr>
                                <a:rPr lang="en-US" i="1">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max</m:t>
                              </m:r>
                            </m:e>
                            <m:sub>
                              <m:r>
                                <a:rPr lang="en-US" i="1">
                                  <a:solidFill>
                                    <a:srgbClr val="000000"/>
                                  </a:solidFill>
                                  <a:latin typeface="Cambria Math" panose="02040503050406030204" pitchFamily="18" charset="0"/>
                                </a:rPr>
                                <m:t>𝑓</m:t>
                              </m:r>
                            </m:sub>
                          </m:sSub>
                        </m:fName>
                        <m:e>
                          <m:r>
                            <a:rPr lang="en-US" i="1">
                              <a:solidFill>
                                <a:srgbClr val="000000"/>
                              </a:solidFill>
                              <a:latin typeface="Cambria Math" panose="02040503050406030204" pitchFamily="18" charset="0"/>
                            </a:rPr>
                            <m:t>−</m:t>
                          </m:r>
                        </m:e>
                      </m:func>
                      <m:func>
                        <m:funcPr>
                          <m:ctrlPr>
                            <a:rPr lang="en-US" i="1">
                              <a:solidFill>
                                <a:srgbClr val="000000"/>
                              </a:solidFill>
                              <a:latin typeface="Cambria Math" panose="02040503050406030204" pitchFamily="18" charset="0"/>
                            </a:rPr>
                          </m:ctrlPr>
                        </m:funcPr>
                        <m:fName>
                          <m:sSub>
                            <m:sSubPr>
                              <m:ctrlPr>
                                <a:rPr lang="en-US" i="1">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min</m:t>
                              </m:r>
                            </m:e>
                            <m:sub>
                              <m:r>
                                <a:rPr lang="en-US" i="1">
                                  <a:solidFill>
                                    <a:srgbClr val="000000"/>
                                  </a:solidFill>
                                  <a:latin typeface="Cambria Math" panose="02040503050406030204" pitchFamily="18" charset="0"/>
                                </a:rPr>
                                <m:t>𝑓</m:t>
                              </m:r>
                            </m:sub>
                          </m:sSub>
                        </m:fName>
                        <m:e>
                          <m:r>
                            <a:rPr lang="en-US" i="1">
                              <a:solidFill>
                                <a:srgbClr val="000000"/>
                              </a:solidFill>
                              <a:latin typeface="Cambria Math" panose="02040503050406030204" pitchFamily="18" charset="0"/>
                            </a:rPr>
                            <m:t>)</m:t>
                          </m:r>
                        </m:e>
                      </m:func>
                    </m:oMath>
                  </m:oMathPara>
                </a14:m>
                <a:endParaRPr lang="en-US" dirty="0"/>
              </a:p>
            </p:txBody>
          </p:sp>
        </mc:Choice>
        <mc:Fallback xmlns="">
          <p:sp>
            <p:nvSpPr>
              <p:cNvPr id="17413" name="Object 5"/>
              <p:cNvSpPr txBox="1">
                <a:spLocks noRot="1" noChangeAspect="1" noMove="1" noResize="1" noEditPoints="1" noAdjustHandles="1" noChangeArrowheads="1" noChangeShapeType="1" noTextEdit="1"/>
              </p:cNvSpPr>
              <p:nvPr/>
            </p:nvSpPr>
            <p:spPr bwMode="auto">
              <a:xfrm>
                <a:off x="609600" y="2209800"/>
                <a:ext cx="7086600" cy="733425"/>
              </a:xfrm>
              <a:prstGeom prst="rect">
                <a:avLst/>
              </a:prstGeom>
              <a:blipFill>
                <a:blip r:embed="rId2"/>
                <a:stretch>
                  <a:fillRect/>
                </a:stretch>
              </a:blipFill>
              <a:ln>
                <a:noFill/>
              </a:ln>
              <a:effectLst/>
            </p:spPr>
            <p:txBody>
              <a:bodyPr/>
              <a:lstStyle/>
              <a:p>
                <a:r>
                  <a:rPr lang="en-US">
                    <a:noFill/>
                  </a:rPr>
                  <a:t> </a:t>
                </a:r>
              </a:p>
            </p:txBody>
          </p:sp>
        </mc:Fallback>
      </mc:AlternateContent>
    </p:spTree>
  </p:cSld>
  <p:clrMapOvr>
    <a:masterClrMapping/>
  </p:clrMapOvr>
  <p:transition>
    <p:strips dir="rd"/>
  </p:transition>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8132</TotalTime>
  <Words>2372</Words>
  <Application>Microsoft Office PowerPoint</Application>
  <PresentationFormat>On-screen Show (4:3)</PresentationFormat>
  <Paragraphs>234</Paragraphs>
  <Slides>25</Slides>
  <Notes>3</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5" baseType="lpstr">
      <vt:lpstr>Arial</vt:lpstr>
      <vt:lpstr>Cambria Math</vt:lpstr>
      <vt:lpstr>Lucida Handwriting</vt:lpstr>
      <vt:lpstr>Symbol</vt:lpstr>
      <vt:lpstr>Tahoma</vt:lpstr>
      <vt:lpstr>Times New Roman</vt:lpstr>
      <vt:lpstr>Verdana</vt:lpstr>
      <vt:lpstr>Wingdings</vt:lpstr>
      <vt:lpstr>Blends</vt:lpstr>
      <vt:lpstr>Equation</vt:lpstr>
      <vt:lpstr>Introduction to Similarity Assessment</vt:lpstr>
      <vt:lpstr>Useful Distance Functions </vt:lpstr>
      <vt:lpstr>Similarity Assessment Framework </vt:lpstr>
      <vt:lpstr>Case Study: Patient Similarity</vt:lpstr>
      <vt:lpstr>Challenges in Obtaining  Object Similarity Measures</vt:lpstr>
      <vt:lpstr>A Methodology to Obtain a Similarity/Distance Matrix</vt:lpstr>
      <vt:lpstr>Generating a Global Similarity Measure from Single Variable Similarity Measures </vt:lpstr>
      <vt:lpstr>Standardization --- Z-scores</vt:lpstr>
      <vt:lpstr>Normalization in [0,1]</vt:lpstr>
      <vt:lpstr>Similarity Between Objects</vt:lpstr>
      <vt:lpstr>Similarity Between Objects (Cont.)</vt:lpstr>
      <vt:lpstr>Similarity with respect to  a Set of Binary Variables</vt:lpstr>
      <vt:lpstr>Example </vt:lpstr>
      <vt:lpstr>Nominal Variables</vt:lpstr>
      <vt:lpstr>Boolean Variables For Nominal Variables</vt:lpstr>
      <vt:lpstr>Ordinal Variables</vt:lpstr>
      <vt:lpstr>Assessing the Similarity of Ordinal Variables </vt:lpstr>
      <vt:lpstr>Continuous Variables (Interval or Ratio)</vt:lpstr>
      <vt:lpstr>Ratio-Scaled Variables</vt:lpstr>
      <vt:lpstr>Distance between Two Sets </vt:lpstr>
      <vt:lpstr>Examples Jaccard Distance </vt:lpstr>
      <vt:lpstr>Case Study --- Normalization</vt:lpstr>
      <vt:lpstr>Case Study --- Weight Selection  and Distance Measure Selection</vt:lpstr>
      <vt:lpstr>Example: Design a Distance Function</vt:lpstr>
      <vt:lpstr>Another Example of Creating a Distance Function </vt:lpstr>
    </vt:vector>
  </TitlesOfParts>
  <Company>S.F.U.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Jiawei Han</dc:creator>
  <cp:lastModifiedBy>Eick, Christoph F</cp:lastModifiedBy>
  <cp:revision>418</cp:revision>
  <cp:lastPrinted>1999-09-10T20:38:56Z</cp:lastPrinted>
  <dcterms:created xsi:type="dcterms:W3CDTF">1998-06-19T04:38:52Z</dcterms:created>
  <dcterms:modified xsi:type="dcterms:W3CDTF">2026-01-28T16:32:24Z</dcterms:modified>
</cp:coreProperties>
</file>