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sldIdLst>
    <p:sldId id="294" r:id="rId2"/>
    <p:sldId id="295" r:id="rId3"/>
    <p:sldId id="256" r:id="rId4"/>
    <p:sldId id="257" r:id="rId5"/>
    <p:sldId id="281" r:id="rId6"/>
    <p:sldId id="259" r:id="rId7"/>
    <p:sldId id="260" r:id="rId8"/>
    <p:sldId id="258" r:id="rId9"/>
    <p:sldId id="261" r:id="rId10"/>
    <p:sldId id="262" r:id="rId11"/>
    <p:sldId id="263" r:id="rId12"/>
    <p:sldId id="264" r:id="rId13"/>
    <p:sldId id="265" r:id="rId14"/>
    <p:sldId id="266" r:id="rId15"/>
    <p:sldId id="267" r:id="rId16"/>
    <p:sldId id="268" r:id="rId17"/>
    <p:sldId id="269" r:id="rId18"/>
    <p:sldId id="271" r:id="rId19"/>
    <p:sldId id="270" r:id="rId20"/>
    <p:sldId id="272" r:id="rId21"/>
    <p:sldId id="296" r:id="rId22"/>
    <p:sldId id="273" r:id="rId23"/>
    <p:sldId id="274" r:id="rId24"/>
    <p:sldId id="275" r:id="rId25"/>
    <p:sldId id="276" r:id="rId26"/>
    <p:sldId id="277" r:id="rId27"/>
    <p:sldId id="278" r:id="rId28"/>
    <p:sldId id="279" r:id="rId29"/>
    <p:sldId id="280" r:id="rId30"/>
    <p:sldId id="283" r:id="rId31"/>
    <p:sldId id="285" r:id="rId32"/>
    <p:sldId id="284" r:id="rId33"/>
    <p:sldId id="286" r:id="rId34"/>
    <p:sldId id="287" r:id="rId35"/>
    <p:sldId id="289" r:id="rId36"/>
    <p:sldId id="288" r:id="rId37"/>
    <p:sldId id="290" r:id="rId38"/>
    <p:sldId id="291" r:id="rId39"/>
    <p:sldId id="292" r:id="rId40"/>
    <p:sldId id="293" r:id="rId41"/>
    <p:sldId id="282" r:id="rId4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9" d="100"/>
          <a:sy n="109" d="100"/>
        </p:scale>
        <p:origin x="-1038"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01AD-7FEB-4680-A57E-55A7939EC2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372CD-1736-4830-A4C6-A4D7BB23CC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9B44F-52E7-4783-8CD6-5134648B9B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91DC8-73B5-40C5-AB7D-1C8136FECC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C981-EBF6-41F9-A907-9AE95E637B0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922C3-68C9-4A31-963A-A8B2956466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3374B8-40B8-4303-AD15-2166B444CE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FF3EFF-5F13-4252-9167-5F3CC97A3A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4A0783-A130-4BFF-815B-4788F5073E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5C04A-0D23-40A7-9444-2EA1A5BC8F8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53873EAD-3498-49CA-984F-3442382BD21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82F61B1-8478-4BBB-ACEA-017F87D7A66C}"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en.wikipedia.org/wiki/Random_walk" TargetMode="External"/><Relationship Id="rId7" Type="http://schemas.openxmlformats.org/officeDocument/2006/relationships/hyperlink" Target="http://infolab.stanford.edu/~backrub/google.html" TargetMode="External"/><Relationship Id="rId2" Type="http://schemas.openxmlformats.org/officeDocument/2006/relationships/hyperlink" Target="http://en.wikipedia.org/wiki/Probability_distribution" TargetMode="External"/><Relationship Id="rId1" Type="http://schemas.openxmlformats.org/officeDocument/2006/relationships/slideLayout" Target="../slideLayouts/slideLayout2.xml"/><Relationship Id="rId6" Type="http://schemas.openxmlformats.org/officeDocument/2006/relationships/hyperlink" Target="http://www.slideshare.net/dgleich/gleich-2009defense" TargetMode="External"/><Relationship Id="rId5" Type="http://schemas.openxmlformats.org/officeDocument/2006/relationships/hyperlink" Target="http://en.wikipedia.org/wiki/PageRank" TargetMode="External"/><Relationship Id="rId4" Type="http://schemas.openxmlformats.org/officeDocument/2006/relationships/hyperlink" Target="http://www.prchecker.info/check_page_rank.php"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google.com/technology/" TargetMode="External"/><Relationship Id="rId2" Type="http://schemas.openxmlformats.org/officeDocument/2006/relationships/hyperlink" Target="http://pr.efactory.de/"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9600" dirty="0" smtClean="0"/>
              <a:t>PageRank</a:t>
            </a:r>
          </a:p>
        </p:txBody>
      </p:sp>
      <p:sp>
        <p:nvSpPr>
          <p:cNvPr id="7171" name="Rectangle 3"/>
          <p:cNvSpPr>
            <a:spLocks noGrp="1" noChangeArrowheads="1"/>
          </p:cNvSpPr>
          <p:nvPr>
            <p:ph idx="1"/>
          </p:nvPr>
        </p:nvSpPr>
        <p:spPr>
          <a:xfrm>
            <a:off x="0" y="1731764"/>
            <a:ext cx="9144000" cy="5126235"/>
          </a:xfrm>
        </p:spPr>
        <p:txBody>
          <a:bodyPr>
            <a:normAutofit fontScale="92500"/>
          </a:bodyPr>
          <a:lstStyle/>
          <a:p>
            <a:r>
              <a:rPr lang="en-US" sz="2200" dirty="0" smtClean="0">
                <a:solidFill>
                  <a:srgbClr val="2A8487"/>
                </a:solidFill>
              </a:rPr>
              <a:t>PAGE RANK (determines the importance of webpages based on link structure)</a:t>
            </a:r>
          </a:p>
          <a:p>
            <a:pPr lvl="1"/>
            <a:r>
              <a:rPr lang="en-US" sz="2200" dirty="0" smtClean="0">
                <a:solidFill>
                  <a:srgbClr val="2A8487"/>
                </a:solidFill>
              </a:rPr>
              <a:t>Solves a complex system of score equations</a:t>
            </a:r>
          </a:p>
          <a:p>
            <a:pPr lvl="1"/>
            <a:r>
              <a:rPr lang="en-US" sz="2200" dirty="0" smtClean="0">
                <a:solidFill>
                  <a:srgbClr val="2A8487"/>
                </a:solidFill>
              </a:rPr>
              <a:t>PageRank is a </a:t>
            </a:r>
            <a:r>
              <a:rPr lang="en-US" sz="2200" dirty="0" smtClean="0">
                <a:solidFill>
                  <a:srgbClr val="2A8487"/>
                </a:solidFill>
                <a:hlinkClick r:id="rId2" action="ppaction://hlinkfile" tooltip="Probability distribution"/>
              </a:rPr>
              <a:t>probability distribution</a:t>
            </a:r>
            <a:r>
              <a:rPr lang="en-US" sz="2200" dirty="0" smtClean="0">
                <a:solidFill>
                  <a:srgbClr val="2A8487"/>
                </a:solidFill>
              </a:rPr>
              <a:t> used to represent the likelihood that a person randomly clicking on links will arrive at any particular page. </a:t>
            </a:r>
          </a:p>
          <a:p>
            <a:pPr lvl="1"/>
            <a:r>
              <a:rPr lang="en-US" sz="2200" dirty="0" smtClean="0">
                <a:solidFill>
                  <a:srgbClr val="2A8487"/>
                </a:solidFill>
              </a:rPr>
              <a:t>Uses random walk </a:t>
            </a:r>
            <a:r>
              <a:rPr lang="en-US" sz="2200" dirty="0">
                <a:solidFill>
                  <a:srgbClr val="2A8487"/>
                </a:solidFill>
              </a:rPr>
              <a:t>(</a:t>
            </a:r>
            <a:r>
              <a:rPr lang="en-US" sz="2200" dirty="0">
                <a:solidFill>
                  <a:srgbClr val="2A8487"/>
                </a:solidFill>
                <a:hlinkClick r:id="rId3"/>
              </a:rPr>
              <a:t>http://</a:t>
            </a:r>
            <a:r>
              <a:rPr lang="en-US" sz="2200" dirty="0" smtClean="0">
                <a:solidFill>
                  <a:srgbClr val="2A8487"/>
                </a:solidFill>
                <a:hlinkClick r:id="rId3"/>
              </a:rPr>
              <a:t>en.wikipedia.org/wiki/Random_walk</a:t>
            </a:r>
            <a:r>
              <a:rPr lang="en-US" sz="2200" dirty="0" smtClean="0">
                <a:solidFill>
                  <a:srgbClr val="2A8487"/>
                </a:solidFill>
              </a:rPr>
              <a:t>) to determine page importance; you can check your page rank using: </a:t>
            </a:r>
            <a:r>
              <a:rPr lang="en-US" sz="2200" dirty="0">
                <a:solidFill>
                  <a:srgbClr val="2A8487"/>
                </a:solidFill>
                <a:hlinkClick r:id="rId4"/>
              </a:rPr>
              <a:t>http://www.prchecker.info/check_page_rank.php</a:t>
            </a:r>
            <a:r>
              <a:rPr lang="en-US" sz="2200" dirty="0">
                <a:solidFill>
                  <a:srgbClr val="2A8487"/>
                </a:solidFill>
              </a:rPr>
              <a:t> </a:t>
            </a:r>
            <a:endParaRPr lang="en-US" sz="2200" dirty="0" smtClean="0">
              <a:solidFill>
                <a:srgbClr val="2A8487"/>
              </a:solidFill>
            </a:endParaRPr>
          </a:p>
          <a:p>
            <a:pPr lvl="1"/>
            <a:r>
              <a:rPr lang="en-US" sz="2200" dirty="0" smtClean="0">
                <a:solidFill>
                  <a:srgbClr val="2A8487"/>
                </a:solidFill>
              </a:rPr>
              <a:t>What do we cover in COSC 6335? </a:t>
            </a:r>
          </a:p>
          <a:p>
            <a:pPr marL="1120140" lvl="2" indent="-342900">
              <a:buFont typeface="+mj-lt"/>
              <a:buAutoNum type="arabicPeriod"/>
            </a:pPr>
            <a:r>
              <a:rPr lang="en-US" dirty="0" smtClean="0">
                <a:solidFill>
                  <a:srgbClr val="2A8487"/>
                </a:solidFill>
                <a:hlinkClick r:id="rId5"/>
              </a:rPr>
              <a:t>http://en.wikipedia.org/wiki/PageRank</a:t>
            </a:r>
            <a:r>
              <a:rPr lang="en-US" dirty="0" smtClean="0">
                <a:solidFill>
                  <a:srgbClr val="2A8487"/>
                </a:solidFill>
              </a:rPr>
              <a:t> (Wikipedia Page)</a:t>
            </a:r>
          </a:p>
          <a:p>
            <a:pPr marL="1120140" lvl="2" indent="-342900">
              <a:buFont typeface="+mj-lt"/>
              <a:buAutoNum type="arabicPeriod"/>
            </a:pPr>
            <a:r>
              <a:rPr lang="en-US" dirty="0"/>
              <a:t>S</a:t>
            </a:r>
            <a:r>
              <a:rPr lang="hu-HU" dirty="0"/>
              <a:t>zékely </a:t>
            </a:r>
            <a:r>
              <a:rPr lang="hu-HU" dirty="0" smtClean="0"/>
              <a:t>Endre</a:t>
            </a:r>
            <a:r>
              <a:rPr lang="en-US" dirty="0" smtClean="0"/>
              <a:t> Presentation (in part) (follows)</a:t>
            </a:r>
          </a:p>
          <a:p>
            <a:pPr marL="1120140" lvl="2" indent="-342900">
              <a:buFont typeface="+mj-lt"/>
              <a:buAutoNum type="arabicPeriod"/>
            </a:pPr>
            <a:r>
              <a:rPr lang="en-US" dirty="0" err="1" smtClean="0"/>
              <a:t>Gleich’s</a:t>
            </a:r>
            <a:r>
              <a:rPr lang="en-US" dirty="0" smtClean="0"/>
              <a:t> Stanford University 2009 PhD Dissertation Defense (in part): </a:t>
            </a:r>
            <a:r>
              <a:rPr lang="en-US" b="1" dirty="0">
                <a:hlinkClick r:id="rId6"/>
              </a:rPr>
              <a:t>http://</a:t>
            </a:r>
            <a:r>
              <a:rPr lang="en-US" b="1" dirty="0" smtClean="0">
                <a:hlinkClick r:id="rId6"/>
              </a:rPr>
              <a:t>www.slideshare.net/dgleich/gleich-2009defense</a:t>
            </a:r>
            <a:r>
              <a:rPr lang="en-US" b="1" dirty="0" smtClean="0"/>
              <a:t> </a:t>
            </a:r>
            <a:endParaRPr lang="en-US" dirty="0" smtClean="0"/>
          </a:p>
          <a:p>
            <a:pPr marL="777240" lvl="2" indent="0">
              <a:buNone/>
            </a:pPr>
            <a:endParaRPr lang="en-US" dirty="0"/>
          </a:p>
          <a:p>
            <a:pPr marL="411480" lvl="1" indent="0">
              <a:buNone/>
            </a:pPr>
            <a:r>
              <a:rPr lang="en-US" dirty="0" smtClean="0"/>
              <a:t>Additional Reading: </a:t>
            </a:r>
            <a:r>
              <a:rPr lang="en-US" dirty="0" smtClean="0">
                <a:solidFill>
                  <a:srgbClr val="2A8487"/>
                </a:solidFill>
                <a:hlinkClick r:id="rId7"/>
              </a:rPr>
              <a:t>http://infolab.stanford.edu/~backrub/google.html</a:t>
            </a:r>
            <a:r>
              <a:rPr lang="en-US" dirty="0" smtClean="0">
                <a:solidFill>
                  <a:srgbClr val="2A8487"/>
                </a:solidFill>
              </a:rPr>
              <a:t> (original PageRank paper)</a:t>
            </a:r>
          </a:p>
          <a:p>
            <a:pPr>
              <a:buFont typeface="Monotype Sorts" pitchFamily="2" charset="2"/>
              <a:buNone/>
            </a:pPr>
            <a:endParaRPr lang="en-US" dirty="0" smtClean="0">
              <a:solidFill>
                <a:srgbClr val="1C5A61"/>
              </a:solidFill>
            </a:endParaRPr>
          </a:p>
          <a:p>
            <a:pPr lvl="1"/>
            <a:endParaRPr lang="en-US" dirty="0" smtClean="0">
              <a:solidFill>
                <a:srgbClr val="1C5A61"/>
              </a:solidFill>
            </a:endParaRPr>
          </a:p>
          <a:p>
            <a:endParaRPr lang="en-US" dirty="0" smtClean="0">
              <a:solidFill>
                <a:srgbClr val="1C5A61"/>
              </a:solidFill>
            </a:endParaRPr>
          </a:p>
          <a:p>
            <a:endParaRPr lang="en-US" dirty="0" smtClean="0"/>
          </a:p>
        </p:txBody>
      </p:sp>
      <p:pic>
        <p:nvPicPr>
          <p:cNvPr id="7172" name="Picture 3" descr="400px-PageRanks-Example_svg.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934200" y="76200"/>
            <a:ext cx="2057400" cy="1655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343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hu-HU" sz="4000"/>
              <a:t>PR(T1)</a:t>
            </a:r>
            <a:r>
              <a:rPr lang="hu-HU" sz="4000">
                <a:solidFill>
                  <a:srgbClr val="FF3300"/>
                </a:solidFill>
              </a:rPr>
              <a:t>/C(T1)</a:t>
            </a:r>
            <a:r>
              <a:rPr lang="hu-HU" sz="4000"/>
              <a:t> + ... + PR(Tn</a:t>
            </a:r>
            <a:r>
              <a:rPr lang="hu-HU" sz="4000">
                <a:solidFill>
                  <a:srgbClr val="FF3300"/>
                </a:solidFill>
              </a:rPr>
              <a:t>)/C(Tn)</a:t>
            </a:r>
            <a:r>
              <a:rPr lang="en-US" sz="4000"/>
              <a:t> </a:t>
            </a:r>
          </a:p>
        </p:txBody>
      </p:sp>
      <p:sp>
        <p:nvSpPr>
          <p:cNvPr id="45059" name="Rectangle 3"/>
          <p:cNvSpPr>
            <a:spLocks noGrp="1" noChangeArrowheads="1"/>
          </p:cNvSpPr>
          <p:nvPr>
            <p:ph idx="1"/>
          </p:nvPr>
        </p:nvSpPr>
        <p:spPr>
          <a:xfrm>
            <a:off x="457200" y="1600200"/>
            <a:ext cx="8001000" cy="5105400"/>
          </a:xfrm>
        </p:spPr>
        <p:txBody>
          <a:bodyPr/>
          <a:lstStyle/>
          <a:p>
            <a:r>
              <a:rPr lang="en-US" dirty="0"/>
              <a:t>The PageRank™ of pages Ti which link to page A does not influence the PageRank™ of page A uniformly.</a:t>
            </a:r>
          </a:p>
          <a:p>
            <a:r>
              <a:rPr lang="en-US" dirty="0"/>
              <a:t>The PageRank™ of a page T is always weighted by the number of outbound links C(T) on page T.</a:t>
            </a:r>
          </a:p>
          <a:p>
            <a:r>
              <a:rPr lang="en-US" dirty="0"/>
              <a:t>Which means that the more outbound links a page T has, the less will page A benefit from a link to it on page 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hu-HU" sz="4000"/>
              <a:t>PR(T1)/C(T1) </a:t>
            </a:r>
            <a:r>
              <a:rPr lang="hu-HU" sz="4000">
                <a:solidFill>
                  <a:srgbClr val="FF3300"/>
                </a:solidFill>
              </a:rPr>
              <a:t>+ ... +</a:t>
            </a:r>
            <a:r>
              <a:rPr lang="hu-HU" sz="4000"/>
              <a:t> PR(Tn)/C(Tn)</a:t>
            </a:r>
            <a:r>
              <a:rPr lang="en-US" sz="4000"/>
              <a:t> </a:t>
            </a:r>
          </a:p>
        </p:txBody>
      </p:sp>
      <p:sp>
        <p:nvSpPr>
          <p:cNvPr id="46083" name="Rectangle 3"/>
          <p:cNvSpPr>
            <a:spLocks noGrp="1" noChangeArrowheads="1"/>
          </p:cNvSpPr>
          <p:nvPr>
            <p:ph idx="1"/>
          </p:nvPr>
        </p:nvSpPr>
        <p:spPr>
          <a:xfrm>
            <a:off x="457200" y="2057400"/>
            <a:ext cx="8229600" cy="4530725"/>
          </a:xfrm>
        </p:spPr>
        <p:txBody>
          <a:bodyPr/>
          <a:lstStyle/>
          <a:p>
            <a:r>
              <a:rPr lang="en-US"/>
              <a:t>The weighted PageRank™  of pages Ti is then added up. The outcome of this is that an additional inbound link for page A will always increase page A's PageRank™.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4000"/>
              <a:t>PR(A) = (1-</a:t>
            </a:r>
            <a:r>
              <a:rPr lang="en-US" sz="4000">
                <a:solidFill>
                  <a:srgbClr val="FF3300"/>
                </a:solidFill>
              </a:rPr>
              <a:t>d</a:t>
            </a:r>
            <a:r>
              <a:rPr lang="en-US" sz="4000"/>
              <a:t>) + </a:t>
            </a:r>
            <a:r>
              <a:rPr lang="en-US" sz="4000">
                <a:solidFill>
                  <a:srgbClr val="FF3300"/>
                </a:solidFill>
              </a:rPr>
              <a:t>d *</a:t>
            </a:r>
            <a:r>
              <a:rPr lang="en-US" sz="4000"/>
              <a:t> (PR(T1)/C(T1) + ... + PR(Tn)/C(Tn))</a:t>
            </a:r>
          </a:p>
        </p:txBody>
      </p:sp>
      <p:sp>
        <p:nvSpPr>
          <p:cNvPr id="47107" name="Rectangle 3"/>
          <p:cNvSpPr>
            <a:spLocks noGrp="1" noChangeArrowheads="1"/>
          </p:cNvSpPr>
          <p:nvPr>
            <p:ph idx="1"/>
          </p:nvPr>
        </p:nvSpPr>
        <p:spPr>
          <a:xfrm>
            <a:off x="457200" y="1981200"/>
            <a:ext cx="8001000" cy="4530725"/>
          </a:xfrm>
        </p:spPr>
        <p:txBody>
          <a:bodyPr/>
          <a:lstStyle/>
          <a:p>
            <a:r>
              <a:rPr lang="en-US" dirty="0"/>
              <a:t>After all, the sum of the weighted </a:t>
            </a:r>
            <a:r>
              <a:rPr lang="en-US" dirty="0" err="1"/>
              <a:t>PageRanks</a:t>
            </a:r>
            <a:r>
              <a:rPr lang="en-US" dirty="0"/>
              <a:t> of all pages Ti is </a:t>
            </a:r>
            <a:r>
              <a:rPr lang="en-US" dirty="0">
                <a:solidFill>
                  <a:srgbClr val="FF3300"/>
                </a:solidFill>
              </a:rPr>
              <a:t>multiplied</a:t>
            </a:r>
            <a:r>
              <a:rPr lang="en-US" dirty="0"/>
              <a:t> with a damping factor </a:t>
            </a:r>
            <a:r>
              <a:rPr lang="en-US" dirty="0">
                <a:solidFill>
                  <a:srgbClr val="FF3300"/>
                </a:solidFill>
              </a:rPr>
              <a:t>d</a:t>
            </a:r>
            <a:r>
              <a:rPr lang="en-US" dirty="0"/>
              <a:t> which can be set between 0 and 1. Thereby, the extend of PageRank benefit for a page by another page linking to it is reduced.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The Random Surfer Model</a:t>
            </a:r>
          </a:p>
        </p:txBody>
      </p:sp>
      <p:sp>
        <p:nvSpPr>
          <p:cNvPr id="48131" name="Rectangle 3"/>
          <p:cNvSpPr>
            <a:spLocks noGrp="1" noChangeArrowheads="1"/>
          </p:cNvSpPr>
          <p:nvPr>
            <p:ph idx="1"/>
          </p:nvPr>
        </p:nvSpPr>
        <p:spPr>
          <a:xfrm>
            <a:off x="457200" y="1600200"/>
            <a:ext cx="8229600" cy="5257800"/>
          </a:xfrm>
        </p:spPr>
        <p:txBody>
          <a:bodyPr/>
          <a:lstStyle/>
          <a:p>
            <a:pPr>
              <a:lnSpc>
                <a:spcPct val="80000"/>
              </a:lnSpc>
            </a:pPr>
            <a:r>
              <a:rPr lang="en-US" sz="2800"/>
              <a:t>PageRank™ is considered as a model of user behaviour, where a surfer clicks on links at random with no regard towards content.</a:t>
            </a:r>
          </a:p>
          <a:p>
            <a:pPr>
              <a:lnSpc>
                <a:spcPct val="80000"/>
              </a:lnSpc>
            </a:pPr>
            <a:r>
              <a:rPr lang="en-US" sz="2800"/>
              <a:t>The random surfer visits a web page with a certain probability which derives from the page's PageRank. </a:t>
            </a:r>
          </a:p>
          <a:p>
            <a:pPr>
              <a:lnSpc>
                <a:spcPct val="80000"/>
              </a:lnSpc>
            </a:pPr>
            <a:r>
              <a:rPr lang="en-US" sz="2800"/>
              <a:t>The probability that the random surfer clicks on one link is solely given by the number of links on that page. </a:t>
            </a:r>
          </a:p>
          <a:p>
            <a:pPr>
              <a:lnSpc>
                <a:spcPct val="80000"/>
              </a:lnSpc>
            </a:pPr>
            <a:r>
              <a:rPr lang="en-US" sz="2800"/>
              <a:t>This is why one page's PageRank is not completely passed on to a page it links to, but is devided by the number of links on the page.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The Random Surfer Model (2)</a:t>
            </a:r>
          </a:p>
        </p:txBody>
      </p:sp>
      <p:sp>
        <p:nvSpPr>
          <p:cNvPr id="49155" name="Rectangle 3"/>
          <p:cNvSpPr>
            <a:spLocks noGrp="1" noChangeArrowheads="1"/>
          </p:cNvSpPr>
          <p:nvPr>
            <p:ph idx="1"/>
          </p:nvPr>
        </p:nvSpPr>
        <p:spPr>
          <a:xfrm>
            <a:off x="457200" y="1600200"/>
            <a:ext cx="8229600" cy="4953000"/>
          </a:xfrm>
        </p:spPr>
        <p:txBody>
          <a:bodyPr/>
          <a:lstStyle/>
          <a:p>
            <a:r>
              <a:rPr lang="en-US" sz="2800"/>
              <a:t>So, the probability for the random surfer reaching one page is the </a:t>
            </a:r>
            <a:r>
              <a:rPr lang="en-US" sz="2800">
                <a:solidFill>
                  <a:srgbClr val="FF3300"/>
                </a:solidFill>
              </a:rPr>
              <a:t>sum</a:t>
            </a:r>
            <a:r>
              <a:rPr lang="en-US" sz="2800"/>
              <a:t> of probabilities for the random surfer following links to this page. </a:t>
            </a:r>
          </a:p>
          <a:p>
            <a:r>
              <a:rPr lang="en-US" sz="2800"/>
              <a:t>This probability is reduced by the damping factor </a:t>
            </a:r>
            <a:r>
              <a:rPr lang="en-US" sz="2800">
                <a:solidFill>
                  <a:srgbClr val="FF3300"/>
                </a:solidFill>
              </a:rPr>
              <a:t>d</a:t>
            </a:r>
            <a:r>
              <a:rPr lang="en-US" sz="2800"/>
              <a:t>. The justification within the Random Surfer Model, therefore, is that the surfer does not click on an infinite number of links, but gets bored sometimes and jumps to another page at random.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The damping factor </a:t>
            </a:r>
            <a:r>
              <a:rPr lang="en-US">
                <a:solidFill>
                  <a:srgbClr val="FF3300"/>
                </a:solidFill>
              </a:rPr>
              <a:t>d</a:t>
            </a:r>
          </a:p>
        </p:txBody>
      </p:sp>
      <p:sp>
        <p:nvSpPr>
          <p:cNvPr id="50179" name="Rectangle 3"/>
          <p:cNvSpPr>
            <a:spLocks noGrp="1" noChangeArrowheads="1"/>
          </p:cNvSpPr>
          <p:nvPr>
            <p:ph idx="1"/>
          </p:nvPr>
        </p:nvSpPr>
        <p:spPr>
          <a:xfrm>
            <a:off x="304800" y="1295400"/>
            <a:ext cx="8229600" cy="5410200"/>
          </a:xfrm>
        </p:spPr>
        <p:txBody>
          <a:bodyPr/>
          <a:lstStyle/>
          <a:p>
            <a:pPr>
              <a:lnSpc>
                <a:spcPct val="80000"/>
              </a:lnSpc>
            </a:pPr>
            <a:r>
              <a:rPr lang="en-US" sz="2800" dirty="0"/>
              <a:t>The probability for the random surfer not stopping to click on links is given by the damping factor </a:t>
            </a:r>
            <a:r>
              <a:rPr lang="en-US" sz="2800" dirty="0">
                <a:solidFill>
                  <a:srgbClr val="FF3300"/>
                </a:solidFill>
              </a:rPr>
              <a:t>d</a:t>
            </a:r>
            <a:r>
              <a:rPr lang="en-US" sz="2800" dirty="0"/>
              <a:t>, which depends on probability therefore, is set between 0 and 1</a:t>
            </a:r>
          </a:p>
          <a:p>
            <a:pPr>
              <a:lnSpc>
                <a:spcPct val="80000"/>
              </a:lnSpc>
            </a:pPr>
            <a:r>
              <a:rPr lang="en-US" sz="2800" dirty="0"/>
              <a:t>The higher d is, the more likely will the random surfer keep clicking links. Since the surfer jumps to another page at random after he stopped clicking links, the probability therefore is implemented as a constant (1-d) into the algorithm. </a:t>
            </a:r>
          </a:p>
          <a:p>
            <a:pPr>
              <a:lnSpc>
                <a:spcPct val="80000"/>
              </a:lnSpc>
            </a:pPr>
            <a:r>
              <a:rPr lang="en-US" sz="2800" dirty="0"/>
              <a:t>Regardless of inbound links, the probability for the random surfer jumping to a page is always (1-d), so a page has always a minimum PageRank.</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4000"/>
              <a:t>A Different Notation of the PageRank Algorithm</a:t>
            </a:r>
          </a:p>
        </p:txBody>
      </p:sp>
      <p:sp>
        <p:nvSpPr>
          <p:cNvPr id="51203" name="Rectangle 3"/>
          <p:cNvSpPr>
            <a:spLocks noGrp="1" noChangeArrowheads="1"/>
          </p:cNvSpPr>
          <p:nvPr>
            <p:ph idx="1"/>
          </p:nvPr>
        </p:nvSpPr>
        <p:spPr>
          <a:xfrm>
            <a:off x="0" y="1600200"/>
            <a:ext cx="8382000" cy="4800600"/>
          </a:xfrm>
        </p:spPr>
        <p:txBody>
          <a:bodyPr/>
          <a:lstStyle/>
          <a:p>
            <a:pPr algn="ctr">
              <a:lnSpc>
                <a:spcPct val="90000"/>
              </a:lnSpc>
              <a:buFont typeface="Wingdings" pitchFamily="2" charset="2"/>
              <a:buNone/>
            </a:pPr>
            <a:r>
              <a:rPr lang="fr-FR" sz="2800"/>
              <a:t>PR(A) = (1-d) / N + d (PR(T1)/C(T1) + ... + PR(Tn)/C(Tn))</a:t>
            </a:r>
          </a:p>
          <a:p>
            <a:pPr>
              <a:lnSpc>
                <a:spcPct val="90000"/>
              </a:lnSpc>
            </a:pPr>
            <a:r>
              <a:rPr lang="en-US" sz="2800"/>
              <a:t>where N is the total number of all pages on the web. </a:t>
            </a:r>
          </a:p>
          <a:p>
            <a:pPr>
              <a:lnSpc>
                <a:spcPct val="90000"/>
              </a:lnSpc>
            </a:pPr>
            <a:r>
              <a:rPr lang="en-US" sz="2800"/>
              <a:t>Regarding the Random Surfer Model, the second version's PageRank™  of a page is the actual probability for a surfer reaching that page after clicking on many links. The PageRanks then form a probability distribution over web pages, so the sum of all pages' PageRanks will be one.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000"/>
              <a:t>The Characteristics of PageRank™ </a:t>
            </a:r>
          </a:p>
        </p:txBody>
      </p:sp>
      <p:sp>
        <p:nvSpPr>
          <p:cNvPr id="52227" name="Rectangle 3"/>
          <p:cNvSpPr>
            <a:spLocks noGrp="1" noChangeArrowheads="1"/>
          </p:cNvSpPr>
          <p:nvPr>
            <p:ph idx="1"/>
          </p:nvPr>
        </p:nvSpPr>
        <p:spPr>
          <a:xfrm>
            <a:off x="457200" y="1295400"/>
            <a:ext cx="6858000" cy="2438400"/>
          </a:xfrm>
        </p:spPr>
        <p:txBody>
          <a:bodyPr/>
          <a:lstStyle/>
          <a:p>
            <a:pPr>
              <a:lnSpc>
                <a:spcPct val="80000"/>
              </a:lnSpc>
            </a:pPr>
            <a:r>
              <a:rPr lang="en-US" sz="2400"/>
              <a:t>We regard a small web consisting of three pages A, B and C, whereby page A links to the pages B and C, page B links to page C and page C links to page A. According to Page and Brin, the damping factor d is usually set to 0.85, but to keep the calculation simple we set it to 0.5.</a:t>
            </a:r>
          </a:p>
        </p:txBody>
      </p:sp>
      <p:pic>
        <p:nvPicPr>
          <p:cNvPr id="52228" name="Picture 4" descr="pagerank-leirasa-pelda-1"/>
          <p:cNvPicPr>
            <a:picLocks noChangeAspect="1" noChangeArrowheads="1"/>
          </p:cNvPicPr>
          <p:nvPr/>
        </p:nvPicPr>
        <p:blipFill>
          <a:blip r:embed="rId2">
            <a:extLst>
              <a:ext uri="{28A0092B-C50C-407E-A947-70E740481C1C}">
                <a14:useLocalDpi xmlns:a14="http://schemas.microsoft.com/office/drawing/2010/main" val="0"/>
              </a:ext>
            </a:extLst>
          </a:blip>
          <a:srcRect t="3448" r="10420" b="10345"/>
          <a:stretch>
            <a:fillRect/>
          </a:stretch>
        </p:blipFill>
        <p:spPr bwMode="auto">
          <a:xfrm>
            <a:off x="7315200" y="1371600"/>
            <a:ext cx="1828800" cy="1905000"/>
          </a:xfrm>
          <a:prstGeom prst="rect">
            <a:avLst/>
          </a:prstGeom>
          <a:noFill/>
          <a:extLst>
            <a:ext uri="{909E8E84-426E-40DD-AFC4-6F175D3DCCD1}">
              <a14:hiddenFill xmlns:a14="http://schemas.microsoft.com/office/drawing/2010/main">
                <a:solidFill>
                  <a:srgbClr val="FFFFFF"/>
                </a:solidFill>
              </a14:hiddenFill>
            </a:ext>
          </a:extLst>
        </p:spPr>
      </p:pic>
      <p:sp>
        <p:nvSpPr>
          <p:cNvPr id="52229" name="Text Box 5"/>
          <p:cNvSpPr txBox="1">
            <a:spLocks noChangeArrowheads="1"/>
          </p:cNvSpPr>
          <p:nvPr/>
        </p:nvSpPr>
        <p:spPr bwMode="auto">
          <a:xfrm>
            <a:off x="838200" y="3810000"/>
            <a:ext cx="8077200"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t>PR(A) = 0.5 + 0.5 PR(C)</a:t>
            </a:r>
          </a:p>
          <a:p>
            <a:r>
              <a:rPr lang="en-US"/>
              <a:t>PR(B) = 0.5 + 0.5 (PR(A) / 2)</a:t>
            </a:r>
          </a:p>
          <a:p>
            <a:r>
              <a:rPr lang="en-US"/>
              <a:t>PR(C) = 0.5 + 0.5 (PR(A) / 2 + PR(B))</a:t>
            </a:r>
          </a:p>
          <a:p>
            <a:r>
              <a:rPr lang="en-US"/>
              <a:t>We get the following </a:t>
            </a:r>
            <a:r>
              <a:rPr lang="en-US">
                <a:effectLst>
                  <a:outerShdw blurRad="38100" dist="38100" dir="2700000" algn="tl">
                    <a:srgbClr val="000000"/>
                  </a:outerShdw>
                </a:effectLst>
              </a:rPr>
              <a:t>PageRank™</a:t>
            </a:r>
            <a:r>
              <a:rPr lang="en-US"/>
              <a:t>  values for the single pages:</a:t>
            </a:r>
          </a:p>
          <a:p>
            <a:r>
              <a:rPr lang="en-US"/>
              <a:t>PR(A) = 14/13 = 1.07692308</a:t>
            </a:r>
          </a:p>
          <a:p>
            <a:r>
              <a:rPr lang="en-US"/>
              <a:t>PR(B) = 10/13 = 0.76923077</a:t>
            </a:r>
          </a:p>
          <a:p>
            <a:r>
              <a:rPr lang="en-US"/>
              <a:t>PR(C) = 15/13 = 1.15384615</a:t>
            </a:r>
          </a:p>
          <a:p>
            <a:endParaRPr lang="en-US"/>
          </a:p>
          <a:p>
            <a:r>
              <a:rPr lang="en-US"/>
              <a:t>The sum of all pages' PageRanks is 3 and thus equals the total number of web pages.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4000"/>
              <a:t>The Iterative Computation of PageRank</a:t>
            </a:r>
          </a:p>
        </p:txBody>
      </p:sp>
      <p:sp>
        <p:nvSpPr>
          <p:cNvPr id="54275" name="Rectangle 3"/>
          <p:cNvSpPr>
            <a:spLocks noGrp="1" noChangeArrowheads="1"/>
          </p:cNvSpPr>
          <p:nvPr>
            <p:ph idx="1"/>
          </p:nvPr>
        </p:nvSpPr>
        <p:spPr>
          <a:xfrm>
            <a:off x="457200" y="1600200"/>
            <a:ext cx="8229600" cy="4953000"/>
          </a:xfrm>
        </p:spPr>
        <p:txBody>
          <a:bodyPr/>
          <a:lstStyle/>
          <a:p>
            <a:pPr>
              <a:lnSpc>
                <a:spcPct val="80000"/>
              </a:lnSpc>
            </a:pPr>
            <a:r>
              <a:rPr lang="en-US" sz="2400"/>
              <a:t>For the simple three-page example it is easy to solve the according equation system to determine PageRank values. In practice, the web consists of billions of documents and it is not possible to find a solution by inspection.</a:t>
            </a:r>
          </a:p>
          <a:p>
            <a:pPr>
              <a:lnSpc>
                <a:spcPct val="80000"/>
              </a:lnSpc>
            </a:pPr>
            <a:r>
              <a:rPr lang="en-US" sz="2400"/>
              <a:t>Because of the size of the actual web, the Google search engine uses an approximative, iterative computation of PageRank values. This means that each page is assigned an initial starting value and the PageRanks of all pages are then calculated in several computation circles based on the equations determined by the PageRank algorithm. The iterative calculation shall again be illustrated by the three-page example, whereby each page is assigned a starting PageRank value of 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4000"/>
              <a:t>The Iterative Computation of PageRank (example)</a:t>
            </a:r>
          </a:p>
        </p:txBody>
      </p:sp>
      <p:sp>
        <p:nvSpPr>
          <p:cNvPr id="53251" name="Rectangle 3"/>
          <p:cNvSpPr>
            <a:spLocks noGrp="1" noChangeArrowheads="1"/>
          </p:cNvSpPr>
          <p:nvPr>
            <p:ph idx="1"/>
          </p:nvPr>
        </p:nvSpPr>
        <p:spPr>
          <a:xfrm>
            <a:off x="457200" y="1600200"/>
            <a:ext cx="8229600" cy="4953000"/>
          </a:xfrm>
        </p:spPr>
        <p:txBody>
          <a:bodyPr/>
          <a:lstStyle/>
          <a:p>
            <a:pPr>
              <a:lnSpc>
                <a:spcPct val="80000"/>
              </a:lnSpc>
            </a:pPr>
            <a:r>
              <a:rPr lang="en-US" sz="2000"/>
              <a:t>Iteration	PR(A)		PR(B)		PR(C)</a:t>
            </a:r>
          </a:p>
          <a:p>
            <a:pPr>
              <a:lnSpc>
                <a:spcPct val="80000"/>
              </a:lnSpc>
            </a:pPr>
            <a:endParaRPr lang="en-US" sz="2000"/>
          </a:p>
          <a:p>
            <a:pPr>
              <a:lnSpc>
                <a:spcPct val="80000"/>
              </a:lnSpc>
            </a:pPr>
            <a:r>
              <a:rPr lang="en-US" sz="2000"/>
              <a:t>0		1		1		1</a:t>
            </a:r>
          </a:p>
          <a:p>
            <a:pPr>
              <a:lnSpc>
                <a:spcPct val="80000"/>
              </a:lnSpc>
            </a:pPr>
            <a:r>
              <a:rPr lang="en-US" sz="2000"/>
              <a:t>1		1		0.75		1.125</a:t>
            </a:r>
          </a:p>
          <a:p>
            <a:pPr>
              <a:lnSpc>
                <a:spcPct val="80000"/>
              </a:lnSpc>
            </a:pPr>
            <a:r>
              <a:rPr lang="en-US" sz="2000"/>
              <a:t>2		1.0625		0.765625	1.1484375</a:t>
            </a:r>
          </a:p>
          <a:p>
            <a:pPr>
              <a:lnSpc>
                <a:spcPct val="80000"/>
              </a:lnSpc>
            </a:pPr>
            <a:r>
              <a:rPr lang="en-US" sz="2000"/>
              <a:t>3		1.07421875	0.76855469	1.15283203</a:t>
            </a:r>
          </a:p>
          <a:p>
            <a:pPr>
              <a:lnSpc>
                <a:spcPct val="80000"/>
              </a:lnSpc>
            </a:pPr>
            <a:r>
              <a:rPr lang="en-US" sz="2000"/>
              <a:t>4		1.07641602	0.76910400	1.15365601</a:t>
            </a:r>
          </a:p>
          <a:p>
            <a:pPr>
              <a:lnSpc>
                <a:spcPct val="80000"/>
              </a:lnSpc>
            </a:pPr>
            <a:r>
              <a:rPr lang="en-US" sz="2000"/>
              <a:t>5		1.07682800	0.76920700	1.15381050</a:t>
            </a:r>
          </a:p>
          <a:p>
            <a:pPr>
              <a:lnSpc>
                <a:spcPct val="80000"/>
              </a:lnSpc>
            </a:pPr>
            <a:r>
              <a:rPr lang="en-US" sz="2000"/>
              <a:t>6		1.07690525	0.76922631	1.15383947</a:t>
            </a:r>
          </a:p>
          <a:p>
            <a:pPr>
              <a:lnSpc>
                <a:spcPct val="80000"/>
              </a:lnSpc>
            </a:pPr>
            <a:r>
              <a:rPr lang="en-US" sz="2000"/>
              <a:t>7		1.07691973	0.76922993	1.15384490</a:t>
            </a:r>
          </a:p>
          <a:p>
            <a:pPr>
              <a:lnSpc>
                <a:spcPct val="80000"/>
              </a:lnSpc>
            </a:pPr>
            <a:r>
              <a:rPr lang="en-US" sz="2000"/>
              <a:t>8		1.07692245	0.76923061	1.15384592</a:t>
            </a:r>
          </a:p>
          <a:p>
            <a:pPr>
              <a:lnSpc>
                <a:spcPct val="80000"/>
              </a:lnSpc>
            </a:pPr>
            <a:r>
              <a:rPr lang="en-US" sz="2000"/>
              <a:t>9		1.07692296	0.76923074	1.15384611</a:t>
            </a:r>
          </a:p>
          <a:p>
            <a:pPr>
              <a:lnSpc>
                <a:spcPct val="80000"/>
              </a:lnSpc>
            </a:pPr>
            <a:r>
              <a:rPr lang="en-US" sz="2000"/>
              <a:t>10		1.07692305	0.76923076	1.15384615</a:t>
            </a:r>
          </a:p>
          <a:p>
            <a:pPr>
              <a:lnSpc>
                <a:spcPct val="80000"/>
              </a:lnSpc>
            </a:pPr>
            <a:r>
              <a:rPr lang="en-US" sz="2000"/>
              <a:t>11		1.07692307	0.76923077	1.15384615</a:t>
            </a:r>
          </a:p>
          <a:p>
            <a:pPr>
              <a:lnSpc>
                <a:spcPct val="80000"/>
              </a:lnSpc>
            </a:pPr>
            <a:r>
              <a:rPr lang="en-US" sz="2000"/>
              <a:t>12		1.07692308	0.76923077	1.15384615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228600"/>
            <a:ext cx="8305800" cy="1143000"/>
          </a:xfrm>
        </p:spPr>
        <p:txBody>
          <a:bodyPr/>
          <a:lstStyle/>
          <a:p>
            <a:r>
              <a:rPr lang="en-US" sz="6000" dirty="0" smtClean="0"/>
              <a:t>PageRank’s  Surfer Model</a:t>
            </a:r>
          </a:p>
        </p:txBody>
      </p:sp>
      <p:sp>
        <p:nvSpPr>
          <p:cNvPr id="7171" name="Rectangle 3"/>
          <p:cNvSpPr>
            <a:spLocks noGrp="1" noChangeArrowheads="1"/>
          </p:cNvSpPr>
          <p:nvPr>
            <p:ph idx="1"/>
          </p:nvPr>
        </p:nvSpPr>
        <p:spPr>
          <a:xfrm>
            <a:off x="0" y="1371600"/>
            <a:ext cx="9144000" cy="5486399"/>
          </a:xfrm>
        </p:spPr>
        <p:txBody>
          <a:bodyPr>
            <a:normAutofit/>
          </a:bodyPr>
          <a:lstStyle/>
          <a:p>
            <a:pPr marL="571500" indent="-457200">
              <a:buFont typeface="+mj-lt"/>
              <a:buAutoNum type="arabicPeriod"/>
            </a:pPr>
            <a:r>
              <a:rPr lang="en-US" sz="2800" dirty="0"/>
              <a:t>F</a:t>
            </a:r>
            <a:r>
              <a:rPr lang="en-US" sz="2800" dirty="0" smtClean="0"/>
              <a:t>ollow </a:t>
            </a:r>
            <a:r>
              <a:rPr lang="en-US" sz="2800" dirty="0"/>
              <a:t>edges uniformly </a:t>
            </a:r>
            <a:r>
              <a:rPr lang="en-US" sz="2800" dirty="0" smtClean="0"/>
              <a:t>with probability </a:t>
            </a:r>
            <a:r>
              <a:rPr lang="en-US" sz="2800" i="1" dirty="0" smtClean="0">
                <a:sym typeface="Symbol"/>
              </a:rPr>
              <a:t></a:t>
            </a:r>
            <a:r>
              <a:rPr lang="en-US" sz="2800" dirty="0" smtClean="0"/>
              <a:t>, </a:t>
            </a:r>
            <a:r>
              <a:rPr lang="en-US" sz="2800" dirty="0"/>
              <a:t>and</a:t>
            </a:r>
          </a:p>
          <a:p>
            <a:pPr marL="571500" indent="-457200">
              <a:spcBef>
                <a:spcPts val="100"/>
              </a:spcBef>
              <a:buFont typeface="+mj-lt"/>
              <a:buAutoNum type="arabicPeriod"/>
            </a:pPr>
            <a:r>
              <a:rPr lang="en-US" sz="2800" dirty="0"/>
              <a:t>R</a:t>
            </a:r>
            <a:r>
              <a:rPr lang="en-US" sz="2800" dirty="0" smtClean="0"/>
              <a:t>andomly jump to any page </a:t>
            </a:r>
            <a:r>
              <a:rPr lang="en-US" sz="2800" dirty="0"/>
              <a:t>with </a:t>
            </a:r>
            <a:r>
              <a:rPr lang="en-US" sz="2800" dirty="0" smtClean="0"/>
              <a:t>probability 1-</a:t>
            </a:r>
            <a:r>
              <a:rPr lang="en-US" sz="2800" i="1" dirty="0" smtClean="0">
                <a:sym typeface="Symbol"/>
              </a:rPr>
              <a:t></a:t>
            </a:r>
            <a:r>
              <a:rPr lang="en-US" sz="2800" dirty="0">
                <a:latin typeface="Lucida Bright"/>
                <a:sym typeface="Symbol"/>
              </a:rPr>
              <a:t>—</a:t>
            </a:r>
            <a:r>
              <a:rPr lang="en-US" sz="2800" dirty="0" smtClean="0"/>
              <a:t>we’ll </a:t>
            </a:r>
            <a:r>
              <a:rPr lang="en-US" sz="2800" dirty="0"/>
              <a:t>assume </a:t>
            </a:r>
            <a:r>
              <a:rPr lang="en-US" sz="2800" dirty="0" smtClean="0"/>
              <a:t>everywhere is </a:t>
            </a:r>
            <a:r>
              <a:rPr lang="en-US" sz="2800" dirty="0"/>
              <a:t>equally </a:t>
            </a:r>
            <a:r>
              <a:rPr lang="en-US" sz="2800" dirty="0" smtClean="0"/>
              <a:t>likely</a:t>
            </a:r>
          </a:p>
          <a:p>
            <a:pPr marL="114300" indent="0">
              <a:spcBef>
                <a:spcPts val="100"/>
              </a:spcBef>
              <a:buNone/>
            </a:pPr>
            <a:r>
              <a:rPr lang="en-US" sz="2400" dirty="0" smtClean="0">
                <a:solidFill>
                  <a:srgbClr val="1C5A61"/>
                </a:solidFill>
              </a:rPr>
              <a:t>Using this Surfer Model for a given Web structure PageRank obtains a probability distribution; for example:</a:t>
            </a:r>
          </a:p>
          <a:p>
            <a:endParaRPr lang="en-US" dirty="0" smtClean="0">
              <a:solidFill>
                <a:srgbClr val="1C5A61"/>
              </a:solidFill>
            </a:endParaRPr>
          </a:p>
          <a:p>
            <a:pPr marL="114300" indent="0">
              <a:buNone/>
            </a:pPr>
            <a:endParaRPr lang="en-US" dirty="0" smtClean="0"/>
          </a:p>
        </p:txBody>
      </p:sp>
      <p:pic>
        <p:nvPicPr>
          <p:cNvPr id="7172" name="Picture 3" descr="400px-PageRanks-Example_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622612"/>
            <a:ext cx="4050436" cy="325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876800" y="3787348"/>
            <a:ext cx="4267200" cy="646331"/>
          </a:xfrm>
          <a:prstGeom prst="rect">
            <a:avLst/>
          </a:prstGeom>
          <a:noFill/>
        </p:spPr>
        <p:txBody>
          <a:bodyPr wrap="square" rtlCol="0">
            <a:spAutoFit/>
          </a:bodyPr>
          <a:lstStyle/>
          <a:p>
            <a:r>
              <a:rPr lang="en-US" dirty="0" smtClean="0"/>
              <a:t>“</a:t>
            </a:r>
            <a:r>
              <a:rPr lang="en-US" dirty="0" smtClean="0">
                <a:solidFill>
                  <a:srgbClr val="FF0000"/>
                </a:solidFill>
              </a:rPr>
              <a:t>The </a:t>
            </a:r>
            <a:r>
              <a:rPr lang="en-US" dirty="0">
                <a:solidFill>
                  <a:srgbClr val="FF0000"/>
                </a:solidFill>
              </a:rPr>
              <a:t>places we find </a:t>
            </a:r>
            <a:r>
              <a:rPr lang="en-US" dirty="0" smtClean="0">
                <a:solidFill>
                  <a:srgbClr val="FF0000"/>
                </a:solidFill>
              </a:rPr>
              <a:t>the surfer </a:t>
            </a:r>
            <a:r>
              <a:rPr lang="en-US" dirty="0">
                <a:solidFill>
                  <a:srgbClr val="FF0000"/>
                </a:solidFill>
              </a:rPr>
              <a:t>most often are </a:t>
            </a:r>
            <a:r>
              <a:rPr lang="en-US" dirty="0" smtClean="0">
                <a:solidFill>
                  <a:srgbClr val="FF0000"/>
                </a:solidFill>
              </a:rPr>
              <a:t>important pages</a:t>
            </a:r>
            <a:r>
              <a:rPr lang="en-US" dirty="0" smtClean="0"/>
              <a:t>”</a:t>
            </a:r>
            <a:endParaRPr lang="en-US" dirty="0">
              <a:solidFill>
                <a:srgbClr val="FF0000"/>
              </a:solidFill>
            </a:endParaRPr>
          </a:p>
        </p:txBody>
      </p:sp>
      <p:pic>
        <p:nvPicPr>
          <p:cNvPr id="880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4425987"/>
            <a:ext cx="3505200" cy="2406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64287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4000"/>
              <a:t>The Iterative Computation of PageRank™ (3)</a:t>
            </a:r>
          </a:p>
        </p:txBody>
      </p:sp>
      <p:sp>
        <p:nvSpPr>
          <p:cNvPr id="55299" name="Rectangle 3"/>
          <p:cNvSpPr>
            <a:spLocks noGrp="1" noChangeArrowheads="1"/>
          </p:cNvSpPr>
          <p:nvPr>
            <p:ph idx="1"/>
          </p:nvPr>
        </p:nvSpPr>
        <p:spPr/>
        <p:txBody>
          <a:bodyPr/>
          <a:lstStyle/>
          <a:p>
            <a:pPr>
              <a:lnSpc>
                <a:spcPct val="90000"/>
              </a:lnSpc>
            </a:pPr>
            <a:r>
              <a:rPr lang="en-US" sz="2800"/>
              <a:t>We get a good approximation of the real PageRank values after only a few iterations. According to publications of Lawrence Page and Sergey Brin, about 100 iterations are necessary to get a good approximation of the PageRank values of the whole web.</a:t>
            </a:r>
          </a:p>
          <a:p>
            <a:pPr>
              <a:lnSpc>
                <a:spcPct val="90000"/>
              </a:lnSpc>
            </a:pPr>
            <a:r>
              <a:rPr lang="en-US" sz="2800"/>
              <a:t>The sum of all pages' PageRanks still converges to the total number of web pages. So the average PageRank of a web page is 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err="1" smtClean="0"/>
              <a:t>Webstructure</a:t>
            </a:r>
            <a:endParaRPr lang="en-US" dirty="0"/>
          </a:p>
        </p:txBody>
      </p:sp>
      <p:pic>
        <p:nvPicPr>
          <p:cNvPr id="4" name="Content Placeholder 3" descr="400px-PageRanks-Example_svg.pn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1752600"/>
            <a:ext cx="7162800" cy="4968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7647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a:t>The Implementation of PageRank in the Google Search Engine </a:t>
            </a:r>
          </a:p>
        </p:txBody>
      </p:sp>
      <p:sp>
        <p:nvSpPr>
          <p:cNvPr id="56323" name="Rectangle 3"/>
          <p:cNvSpPr>
            <a:spLocks noGrp="1" noChangeArrowheads="1"/>
          </p:cNvSpPr>
          <p:nvPr>
            <p:ph idx="1"/>
          </p:nvPr>
        </p:nvSpPr>
        <p:spPr>
          <a:xfrm>
            <a:off x="457200" y="1600200"/>
            <a:ext cx="8001000" cy="5029200"/>
          </a:xfrm>
        </p:spPr>
        <p:txBody>
          <a:bodyPr/>
          <a:lstStyle/>
          <a:p>
            <a:pPr>
              <a:lnSpc>
                <a:spcPct val="90000"/>
              </a:lnSpc>
            </a:pPr>
            <a:r>
              <a:rPr lang="en-US" sz="2800" dirty="0"/>
              <a:t>Initially, the ranking of web pages by the Google search engine was determined by three factors:</a:t>
            </a:r>
          </a:p>
          <a:p>
            <a:pPr lvl="1">
              <a:lnSpc>
                <a:spcPct val="90000"/>
              </a:lnSpc>
            </a:pPr>
            <a:r>
              <a:rPr lang="en-US" sz="2400" dirty="0"/>
              <a:t> Page specific factors</a:t>
            </a:r>
          </a:p>
          <a:p>
            <a:pPr lvl="1">
              <a:lnSpc>
                <a:spcPct val="90000"/>
              </a:lnSpc>
            </a:pPr>
            <a:r>
              <a:rPr lang="en-US" sz="2400" dirty="0"/>
              <a:t> Anchor text of inbound links</a:t>
            </a:r>
          </a:p>
          <a:p>
            <a:pPr lvl="1">
              <a:lnSpc>
                <a:spcPct val="90000"/>
              </a:lnSpc>
            </a:pPr>
            <a:r>
              <a:rPr lang="en-US" sz="2400" dirty="0"/>
              <a:t> PageRank</a:t>
            </a:r>
          </a:p>
          <a:p>
            <a:pPr>
              <a:lnSpc>
                <a:spcPct val="90000"/>
              </a:lnSpc>
            </a:pPr>
            <a:r>
              <a:rPr lang="en-US" sz="2800" dirty="0"/>
              <a:t>Page specific factors are, besides the body text, for instance the content of the title tag or the URL of the document. </a:t>
            </a:r>
          </a:p>
          <a:p>
            <a:pPr>
              <a:lnSpc>
                <a:spcPct val="90000"/>
              </a:lnSpc>
            </a:pPr>
            <a:r>
              <a:rPr lang="en-US" sz="2800" dirty="0"/>
              <a:t>Since the publications of Page and </a:t>
            </a:r>
            <a:r>
              <a:rPr lang="en-US" sz="2800" dirty="0" err="1"/>
              <a:t>Brin</a:t>
            </a:r>
            <a:r>
              <a:rPr lang="en-US" sz="2800" dirty="0"/>
              <a:t> more factors have joined the ranking methods of the Google search engine. </a:t>
            </a:r>
          </a:p>
          <a:p>
            <a:pPr>
              <a:lnSpc>
                <a:spcPct val="90000"/>
              </a:lnSpc>
            </a:pP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z="4000"/>
              <a:t>The Implementation of PageRank in the Google Search Engine (2)</a:t>
            </a:r>
          </a:p>
        </p:txBody>
      </p:sp>
      <p:sp>
        <p:nvSpPr>
          <p:cNvPr id="57347" name="Rectangle 3"/>
          <p:cNvSpPr>
            <a:spLocks noGrp="1" noChangeArrowheads="1"/>
          </p:cNvSpPr>
          <p:nvPr>
            <p:ph idx="1"/>
          </p:nvPr>
        </p:nvSpPr>
        <p:spPr>
          <a:xfrm>
            <a:off x="0" y="1600200"/>
            <a:ext cx="8458200" cy="4953000"/>
          </a:xfrm>
        </p:spPr>
        <p:txBody>
          <a:bodyPr/>
          <a:lstStyle/>
          <a:p>
            <a:pPr>
              <a:lnSpc>
                <a:spcPct val="90000"/>
              </a:lnSpc>
            </a:pPr>
            <a:r>
              <a:rPr lang="en-US" sz="2400" dirty="0"/>
              <a:t>In order to provide search results, Google computes an </a:t>
            </a:r>
            <a:r>
              <a:rPr lang="en-US" sz="2400" dirty="0">
                <a:solidFill>
                  <a:srgbClr val="FF3300"/>
                </a:solidFill>
              </a:rPr>
              <a:t>IR score</a:t>
            </a:r>
            <a:r>
              <a:rPr lang="en-US" sz="2400" dirty="0"/>
              <a:t> out of page specific factors and the anchor text of inbound links of a page, which is weighted by position and accentuation of the search term within the document.</a:t>
            </a:r>
          </a:p>
          <a:p>
            <a:pPr>
              <a:lnSpc>
                <a:spcPct val="90000"/>
              </a:lnSpc>
            </a:pPr>
            <a:r>
              <a:rPr lang="en-US" sz="2400" dirty="0"/>
              <a:t> This way the relevance of a document for a query is determined. </a:t>
            </a:r>
          </a:p>
          <a:p>
            <a:pPr>
              <a:lnSpc>
                <a:spcPct val="90000"/>
              </a:lnSpc>
            </a:pPr>
            <a:r>
              <a:rPr lang="en-US" sz="2400" dirty="0"/>
              <a:t>The IR-score is then combined with PageRank as an indicator for the general importance of the page.</a:t>
            </a:r>
          </a:p>
          <a:p>
            <a:pPr>
              <a:lnSpc>
                <a:spcPct val="90000"/>
              </a:lnSpc>
            </a:pPr>
            <a:r>
              <a:rPr lang="en-US" sz="2400" dirty="0"/>
              <a:t> To </a:t>
            </a:r>
            <a:r>
              <a:rPr lang="en-US" sz="2400" dirty="0">
                <a:solidFill>
                  <a:srgbClr val="FF0000"/>
                </a:solidFill>
              </a:rPr>
              <a:t>combine the IR score with PageRank the two values are </a:t>
            </a:r>
            <a:r>
              <a:rPr lang="en-US" sz="2400" dirty="0" smtClean="0">
                <a:solidFill>
                  <a:srgbClr val="FF0000"/>
                </a:solidFill>
              </a:rPr>
              <a:t>multiplied</a:t>
            </a:r>
            <a:r>
              <a:rPr lang="en-US" sz="2400" dirty="0"/>
              <a:t>. Obviously that they cannot be added, since otherwise pages with a very high PageRank would rank high in search results even if the page is not related to the search query.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z="4000"/>
              <a:t>The Implementation of PageRank in the Google Search Engine (3)</a:t>
            </a:r>
          </a:p>
        </p:txBody>
      </p:sp>
      <p:sp>
        <p:nvSpPr>
          <p:cNvPr id="58371" name="Rectangle 3"/>
          <p:cNvSpPr>
            <a:spLocks noGrp="1" noChangeArrowheads="1"/>
          </p:cNvSpPr>
          <p:nvPr>
            <p:ph idx="1"/>
          </p:nvPr>
        </p:nvSpPr>
        <p:spPr>
          <a:xfrm>
            <a:off x="228600" y="1600200"/>
            <a:ext cx="8686800" cy="4953000"/>
          </a:xfrm>
        </p:spPr>
        <p:txBody>
          <a:bodyPr/>
          <a:lstStyle/>
          <a:p>
            <a:r>
              <a:rPr lang="en-US" sz="2800"/>
              <a:t>For queries consisting of two or more search terms, there is a far bigger influence of the content related ranking criteria, whereas the impact of PageRank is mainly visible for unspecific single word queries.</a:t>
            </a:r>
          </a:p>
          <a:p>
            <a:r>
              <a:rPr lang="en-US" sz="2800"/>
              <a:t> If webmasters target search phrases of two or more words it is possible for them to achieve better rankings than pages with high PageRank by means of classical search engine optimisation.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The Effect of Inbound Links </a:t>
            </a:r>
          </a:p>
        </p:txBody>
      </p:sp>
      <p:sp>
        <p:nvSpPr>
          <p:cNvPr id="59395" name="Rectangle 3"/>
          <p:cNvSpPr>
            <a:spLocks noGrp="1" noChangeArrowheads="1"/>
          </p:cNvSpPr>
          <p:nvPr>
            <p:ph idx="1"/>
          </p:nvPr>
        </p:nvSpPr>
        <p:spPr/>
        <p:txBody>
          <a:bodyPr/>
          <a:lstStyle/>
          <a:p>
            <a:pPr>
              <a:lnSpc>
                <a:spcPct val="90000"/>
              </a:lnSpc>
            </a:pPr>
            <a:r>
              <a:rPr lang="en-US" sz="2400"/>
              <a:t>each additional inbound link for a web page always increases that page's PageRank. Taking a look at the PageRank algorithm, which is given by</a:t>
            </a:r>
          </a:p>
          <a:p>
            <a:pPr algn="ctr">
              <a:lnSpc>
                <a:spcPct val="90000"/>
              </a:lnSpc>
              <a:buFont typeface="Wingdings" pitchFamily="2" charset="2"/>
              <a:buNone/>
            </a:pPr>
            <a:r>
              <a:rPr lang="en-US" sz="2400"/>
              <a:t>		PR(A) = (1-d) + d (PR(T1)/C(T1) + ... + PR(Tn)/C(Tn))</a:t>
            </a:r>
          </a:p>
          <a:p>
            <a:pPr>
              <a:lnSpc>
                <a:spcPct val="90000"/>
              </a:lnSpc>
            </a:pPr>
            <a:r>
              <a:rPr lang="en-US" sz="2400"/>
              <a:t>one may assume that an additional inbound link from page X increases the PageRank of page A by</a:t>
            </a:r>
          </a:p>
          <a:p>
            <a:pPr algn="ctr">
              <a:lnSpc>
                <a:spcPct val="90000"/>
              </a:lnSpc>
              <a:buFont typeface="Wingdings" pitchFamily="2" charset="2"/>
              <a:buNone/>
            </a:pPr>
            <a:r>
              <a:rPr lang="en-US" sz="2400"/>
              <a:t>d × PR(X) / C(X)</a:t>
            </a:r>
          </a:p>
          <a:p>
            <a:pPr>
              <a:lnSpc>
                <a:spcPct val="90000"/>
              </a:lnSpc>
              <a:buFont typeface="Wingdings" pitchFamily="2" charset="2"/>
              <a:buNone/>
            </a:pPr>
            <a:r>
              <a:rPr lang="en-US" sz="2400"/>
              <a:t>where PR(X) is the PageRank of page X and C(X) is the total number of its outbound links.</a:t>
            </a:r>
          </a:p>
        </p:txBody>
      </p:sp>
      <p:sp>
        <p:nvSpPr>
          <p:cNvPr id="2" name="TextBox 1"/>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The Effect of Inbound Links (2)</a:t>
            </a:r>
          </a:p>
        </p:txBody>
      </p:sp>
      <p:sp>
        <p:nvSpPr>
          <p:cNvPr id="60419" name="Rectangle 3"/>
          <p:cNvSpPr>
            <a:spLocks noGrp="1" noChangeArrowheads="1"/>
          </p:cNvSpPr>
          <p:nvPr>
            <p:ph idx="1"/>
          </p:nvPr>
        </p:nvSpPr>
        <p:spPr>
          <a:xfrm>
            <a:off x="457200" y="1600200"/>
            <a:ext cx="8229600" cy="3048000"/>
          </a:xfrm>
        </p:spPr>
        <p:txBody>
          <a:bodyPr/>
          <a:lstStyle/>
          <a:p>
            <a:pPr>
              <a:lnSpc>
                <a:spcPct val="80000"/>
              </a:lnSpc>
            </a:pPr>
            <a:r>
              <a:rPr lang="en-US" sz="2800"/>
              <a:t>Furthermore A usually links to other pages itself. Thus, these pages get a PageRank benefit also. If these pages link back to page A, page A will have an even higher PageRank benefit from its additional inbound link. </a:t>
            </a:r>
          </a:p>
          <a:p>
            <a:pPr>
              <a:lnSpc>
                <a:spcPct val="80000"/>
              </a:lnSpc>
            </a:pPr>
            <a:r>
              <a:rPr lang="en-US" sz="2800"/>
              <a:t>The single effects of additional inbound links illustrated by an example:</a:t>
            </a:r>
          </a:p>
        </p:txBody>
      </p:sp>
      <p:pic>
        <p:nvPicPr>
          <p:cNvPr id="60420" name="Picture 4" descr="bsp_eingehende_links"/>
          <p:cNvPicPr>
            <a:picLocks noChangeAspect="1" noChangeArrowheads="1"/>
          </p:cNvPicPr>
          <p:nvPr/>
        </p:nvPicPr>
        <p:blipFill>
          <a:blip r:embed="rId2">
            <a:extLst>
              <a:ext uri="{28A0092B-C50C-407E-A947-70E740481C1C}">
                <a14:useLocalDpi xmlns:a14="http://schemas.microsoft.com/office/drawing/2010/main" val="0"/>
              </a:ext>
            </a:extLst>
          </a:blip>
          <a:srcRect t="3484" r="8824" b="9435"/>
          <a:stretch>
            <a:fillRect/>
          </a:stretch>
        </p:blipFill>
        <p:spPr bwMode="auto">
          <a:xfrm>
            <a:off x="914400" y="4724400"/>
            <a:ext cx="2362200"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315200" y="1524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The Effect of Inbound Links (3) </a:t>
            </a:r>
          </a:p>
        </p:txBody>
      </p:sp>
      <p:sp>
        <p:nvSpPr>
          <p:cNvPr id="61443" name="Rectangle 3"/>
          <p:cNvSpPr>
            <a:spLocks noGrp="1" noChangeArrowheads="1"/>
          </p:cNvSpPr>
          <p:nvPr>
            <p:ph idx="1"/>
          </p:nvPr>
        </p:nvSpPr>
        <p:spPr>
          <a:xfrm>
            <a:off x="457200" y="1905000"/>
            <a:ext cx="6477000" cy="5334000"/>
          </a:xfrm>
        </p:spPr>
        <p:txBody>
          <a:bodyPr/>
          <a:lstStyle/>
          <a:p>
            <a:pPr>
              <a:lnSpc>
                <a:spcPct val="80000"/>
              </a:lnSpc>
            </a:pPr>
            <a:r>
              <a:rPr lang="en-US" sz="1400"/>
              <a:t>We regard a website consisting of four pages A, B, C and D which are linked to each other in circle. Without external inbound links to one of these pages, each of them obviously has a PageRank of 1. We now add a page X to our example, for which we presume a constant Pagerank PR(X) of 10. Further, page X links to page A by its only outbound link. Setting the damping factor d to 0.5, we get the following equations for the PageRank values of the single pages of our site:</a:t>
            </a:r>
            <a:br>
              <a:rPr lang="en-US" sz="1400"/>
            </a:br>
            <a:r>
              <a:rPr lang="en-US" sz="1400"/>
              <a:t/>
            </a:r>
            <a:br>
              <a:rPr lang="en-US" sz="1400"/>
            </a:br>
            <a:endParaRPr lang="en-US" sz="1400"/>
          </a:p>
          <a:p>
            <a:pPr>
              <a:lnSpc>
                <a:spcPct val="80000"/>
              </a:lnSpc>
              <a:buFont typeface="Wingdings" pitchFamily="2" charset="2"/>
              <a:buNone/>
            </a:pPr>
            <a:r>
              <a:rPr lang="en-US" sz="1400"/>
              <a:t>	PR(A) = 0.5 + 0.5 (PR(X) + PR(D)) = 5.5 + 0.5 PR(D)</a:t>
            </a:r>
            <a:br>
              <a:rPr lang="en-US" sz="1400"/>
            </a:br>
            <a:r>
              <a:rPr lang="en-US" sz="1400"/>
              <a:t>PR(B) = 0.5 + 0.5 PR(A)</a:t>
            </a:r>
            <a:br>
              <a:rPr lang="en-US" sz="1400"/>
            </a:br>
            <a:r>
              <a:rPr lang="en-US" sz="1400"/>
              <a:t>PR(C) = 0.5 + 0.5 PR(B)</a:t>
            </a:r>
            <a:br>
              <a:rPr lang="en-US" sz="1400"/>
            </a:br>
            <a:r>
              <a:rPr lang="en-US" sz="1400"/>
              <a:t>PR(D) = 0.5 + 0.5 PR(C)</a:t>
            </a:r>
          </a:p>
          <a:p>
            <a:pPr>
              <a:lnSpc>
                <a:spcPct val="80000"/>
              </a:lnSpc>
            </a:pPr>
            <a:r>
              <a:rPr lang="en-US" sz="1400"/>
              <a:t>Since the total number of outbound links for each page is one, the outbound links do not need to be considered in the equations. Solving them gives us the following PageRank values:</a:t>
            </a:r>
          </a:p>
          <a:p>
            <a:pPr>
              <a:lnSpc>
                <a:spcPct val="80000"/>
              </a:lnSpc>
            </a:pPr>
            <a:r>
              <a:rPr lang="en-US" sz="1400"/>
              <a:t>PR(A) = 19/3 = 6.33</a:t>
            </a:r>
            <a:br>
              <a:rPr lang="en-US" sz="1400"/>
            </a:br>
            <a:r>
              <a:rPr lang="en-US" sz="1400"/>
              <a:t>PR(B) = 11/3 = 3.67</a:t>
            </a:r>
            <a:br>
              <a:rPr lang="en-US" sz="1400"/>
            </a:br>
            <a:r>
              <a:rPr lang="en-US" sz="1400"/>
              <a:t>PR(C) = 7/3 = 2.33</a:t>
            </a:r>
            <a:br>
              <a:rPr lang="en-US" sz="1400"/>
            </a:br>
            <a:r>
              <a:rPr lang="en-US" sz="1400"/>
              <a:t>PR(D) = 5/3 = 1.67</a:t>
            </a:r>
          </a:p>
          <a:p>
            <a:pPr>
              <a:lnSpc>
                <a:spcPct val="80000"/>
              </a:lnSpc>
            </a:pPr>
            <a:r>
              <a:rPr lang="en-US" sz="1400"/>
              <a:t>We see that the initial effect of the additional inbound link of page A, which was given by</a:t>
            </a:r>
          </a:p>
          <a:p>
            <a:pPr>
              <a:lnSpc>
                <a:spcPct val="80000"/>
              </a:lnSpc>
            </a:pPr>
            <a:r>
              <a:rPr lang="en-US" sz="1400"/>
              <a:t>d × PR(X) / C(X) = 0,5 × 10 / 1 = 5</a:t>
            </a:r>
          </a:p>
          <a:p>
            <a:pPr>
              <a:lnSpc>
                <a:spcPct val="80000"/>
              </a:lnSpc>
            </a:pPr>
            <a:r>
              <a:rPr lang="en-US" sz="1400"/>
              <a:t>is passed on by the links on our site.</a:t>
            </a:r>
          </a:p>
        </p:txBody>
      </p:sp>
      <p:pic>
        <p:nvPicPr>
          <p:cNvPr id="61445" name="Picture 5" descr="bsp_eingehende_links"/>
          <p:cNvPicPr>
            <a:picLocks noChangeAspect="1" noChangeArrowheads="1"/>
          </p:cNvPicPr>
          <p:nvPr/>
        </p:nvPicPr>
        <p:blipFill>
          <a:blip r:embed="rId2">
            <a:extLst>
              <a:ext uri="{28A0092B-C50C-407E-A947-70E740481C1C}">
                <a14:useLocalDpi xmlns:a14="http://schemas.microsoft.com/office/drawing/2010/main" val="0"/>
              </a:ext>
            </a:extLst>
          </a:blip>
          <a:srcRect t="3484" r="8824" b="9435"/>
          <a:stretch>
            <a:fillRect/>
          </a:stretch>
        </p:blipFill>
        <p:spPr bwMode="auto">
          <a:xfrm>
            <a:off x="6781800" y="3200400"/>
            <a:ext cx="2362200"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z="4000"/>
              <a:t>The Influence of the Damping Factor </a:t>
            </a:r>
          </a:p>
        </p:txBody>
      </p:sp>
      <p:sp>
        <p:nvSpPr>
          <p:cNvPr id="63491" name="Rectangle 3"/>
          <p:cNvSpPr>
            <a:spLocks noGrp="1" noChangeArrowheads="1"/>
          </p:cNvSpPr>
          <p:nvPr>
            <p:ph idx="1"/>
          </p:nvPr>
        </p:nvSpPr>
        <p:spPr>
          <a:xfrm>
            <a:off x="457200" y="1600200"/>
            <a:ext cx="8001000" cy="4876800"/>
          </a:xfrm>
        </p:spPr>
        <p:txBody>
          <a:bodyPr/>
          <a:lstStyle/>
          <a:p>
            <a:pPr>
              <a:lnSpc>
                <a:spcPct val="80000"/>
              </a:lnSpc>
            </a:pPr>
            <a:r>
              <a:rPr lang="en-US" sz="2000" dirty="0"/>
              <a:t>The degree of PageRank propagation from one page to another by a link is primarily determined by the damping factor d. If we set d to 0.75 we get the following equations for our above example:</a:t>
            </a:r>
          </a:p>
          <a:p>
            <a:pPr>
              <a:lnSpc>
                <a:spcPct val="80000"/>
              </a:lnSpc>
              <a:buFont typeface="Wingdings" pitchFamily="2" charset="2"/>
              <a:buNone/>
            </a:pPr>
            <a:r>
              <a:rPr lang="en-US" sz="2000" dirty="0"/>
              <a:t>	PR(A) = 0.25 + 0.75 (PR(X) + PR(D)) = 7.75 + 0.75 PR(D)</a:t>
            </a:r>
            <a:br>
              <a:rPr lang="en-US" sz="2000" dirty="0"/>
            </a:br>
            <a:r>
              <a:rPr lang="en-US" sz="2000" dirty="0"/>
              <a:t>PR(B) = 0.25 + 0.75 PR(A)</a:t>
            </a:r>
            <a:br>
              <a:rPr lang="en-US" sz="2000" dirty="0"/>
            </a:br>
            <a:r>
              <a:rPr lang="en-US" sz="2000" dirty="0"/>
              <a:t>PR(C) = 0.25 + 0.75 PR(B)</a:t>
            </a:r>
            <a:br>
              <a:rPr lang="en-US" sz="2000" dirty="0"/>
            </a:br>
            <a:r>
              <a:rPr lang="en-US" sz="2000" dirty="0"/>
              <a:t>PR(D) = 0.25 + 0.75 PR(C)</a:t>
            </a:r>
          </a:p>
          <a:p>
            <a:pPr>
              <a:lnSpc>
                <a:spcPct val="80000"/>
              </a:lnSpc>
            </a:pPr>
            <a:r>
              <a:rPr lang="en-US" sz="2000" dirty="0"/>
              <a:t>The results gives us the following PageRank values:</a:t>
            </a:r>
          </a:p>
          <a:p>
            <a:pPr>
              <a:lnSpc>
                <a:spcPct val="80000"/>
              </a:lnSpc>
              <a:buFont typeface="Wingdings" pitchFamily="2" charset="2"/>
              <a:buNone/>
            </a:pPr>
            <a:r>
              <a:rPr lang="en-US" sz="2000" dirty="0"/>
              <a:t>	PR(A) = 419/35 = 11.97</a:t>
            </a:r>
            <a:br>
              <a:rPr lang="en-US" sz="2000" dirty="0"/>
            </a:br>
            <a:r>
              <a:rPr lang="en-US" sz="2000" dirty="0"/>
              <a:t>PR(B) = 323/35 = 9.23</a:t>
            </a:r>
            <a:br>
              <a:rPr lang="en-US" sz="2000" dirty="0"/>
            </a:br>
            <a:r>
              <a:rPr lang="en-US" sz="2000" dirty="0"/>
              <a:t>PR(C) = 251/35 = 7.17</a:t>
            </a:r>
            <a:br>
              <a:rPr lang="en-US" sz="2000" dirty="0"/>
            </a:br>
            <a:r>
              <a:rPr lang="en-US" sz="2000" dirty="0"/>
              <a:t>PR(D) = 197/35 = 5.63</a:t>
            </a:r>
          </a:p>
          <a:p>
            <a:pPr>
              <a:lnSpc>
                <a:spcPct val="80000"/>
              </a:lnSpc>
            </a:pPr>
            <a:r>
              <a:rPr lang="en-US" sz="2000" dirty="0"/>
              <a:t>First of all, we see that there is a significantly higher initial effect of additional inbound link for page A which is given by</a:t>
            </a:r>
          </a:p>
          <a:p>
            <a:pPr algn="ctr">
              <a:lnSpc>
                <a:spcPct val="80000"/>
              </a:lnSpc>
              <a:buFont typeface="Wingdings" pitchFamily="2" charset="2"/>
              <a:buNone/>
            </a:pPr>
            <a:r>
              <a:rPr lang="en-US" sz="2000" dirty="0"/>
              <a:t>d × PR(X) / C(X) = 0.75 × 10 / 1 = 7.5</a:t>
            </a:r>
          </a:p>
          <a:p>
            <a:pPr>
              <a:lnSpc>
                <a:spcPct val="80000"/>
              </a:lnSpc>
              <a:buFont typeface="Wingdings" pitchFamily="2" charset="2"/>
              <a:buNone/>
            </a:pPr>
            <a:endParaRPr lang="en-US" sz="2000" dirty="0"/>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4000"/>
              <a:t>The Influence of the Damping Factor (2)</a:t>
            </a:r>
          </a:p>
        </p:txBody>
      </p:sp>
      <p:sp>
        <p:nvSpPr>
          <p:cNvPr id="64515" name="Rectangle 3"/>
          <p:cNvSpPr>
            <a:spLocks noGrp="1" noChangeArrowheads="1"/>
          </p:cNvSpPr>
          <p:nvPr>
            <p:ph idx="1"/>
          </p:nvPr>
        </p:nvSpPr>
        <p:spPr>
          <a:xfrm>
            <a:off x="457200" y="1600200"/>
            <a:ext cx="8077200" cy="5029200"/>
          </a:xfrm>
        </p:spPr>
        <p:txBody>
          <a:bodyPr/>
          <a:lstStyle/>
          <a:p>
            <a:pPr>
              <a:lnSpc>
                <a:spcPct val="90000"/>
              </a:lnSpc>
            </a:pPr>
            <a:r>
              <a:rPr lang="en-US" sz="2400" dirty="0"/>
              <a:t>The PageRank of page A is almost twice as high at a damping factor of 0.75 than it is at a damping factor of 0.5. </a:t>
            </a:r>
          </a:p>
          <a:p>
            <a:pPr>
              <a:lnSpc>
                <a:spcPct val="90000"/>
              </a:lnSpc>
            </a:pPr>
            <a:r>
              <a:rPr lang="en-US" sz="2400" dirty="0"/>
              <a:t>At a damping factor of 0.5 the PageRank of page A is almost four times superior to the PageRank of page D, while at a damping factor of 0.75 it is only a little more than twice as high. </a:t>
            </a:r>
          </a:p>
          <a:p>
            <a:pPr>
              <a:lnSpc>
                <a:spcPct val="90000"/>
              </a:lnSpc>
            </a:pPr>
            <a:r>
              <a:rPr lang="en-US" sz="2400" dirty="0"/>
              <a:t>So, the higher the damping factor, the larger is the effect of an additional inbound link for the PageRank of the page that receives the link and the more evenly distributes PageRank over the other pages of a site. </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Google and the Page Rank Algorithm</a:t>
            </a:r>
          </a:p>
        </p:txBody>
      </p:sp>
      <p:sp>
        <p:nvSpPr>
          <p:cNvPr id="2051" name="Rectangle 3"/>
          <p:cNvSpPr>
            <a:spLocks noGrp="1" noChangeArrowheads="1"/>
          </p:cNvSpPr>
          <p:nvPr>
            <p:ph type="subTitle" idx="1"/>
          </p:nvPr>
        </p:nvSpPr>
        <p:spPr>
          <a:xfrm>
            <a:off x="1600200" y="5029200"/>
            <a:ext cx="6400800" cy="1752600"/>
          </a:xfrm>
        </p:spPr>
        <p:txBody>
          <a:bodyPr/>
          <a:lstStyle/>
          <a:p>
            <a:pPr algn="r"/>
            <a:r>
              <a:rPr lang="en-US" dirty="0"/>
              <a:t>S</a:t>
            </a:r>
            <a:r>
              <a:rPr lang="hu-HU" dirty="0"/>
              <a:t>zékely Endre</a:t>
            </a:r>
          </a:p>
          <a:p>
            <a:pPr algn="r"/>
            <a:r>
              <a:rPr lang="hu-HU" dirty="0"/>
              <a:t>2007. 01. 1</a:t>
            </a:r>
            <a:r>
              <a:rPr lang="en-US" dirty="0"/>
              <a:t>8</a:t>
            </a:r>
            <a:r>
              <a:rPr lang="hu-HU" dirty="0"/>
              <a: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z="4000"/>
              <a:t>Tips for raising your website’s PageRank™ value</a:t>
            </a:r>
          </a:p>
        </p:txBody>
      </p:sp>
      <p:sp>
        <p:nvSpPr>
          <p:cNvPr id="68611" name="Rectangle 3"/>
          <p:cNvSpPr>
            <a:spLocks noGrp="1" noChangeArrowheads="1"/>
          </p:cNvSpPr>
          <p:nvPr>
            <p:ph idx="1"/>
          </p:nvPr>
        </p:nvSpPr>
        <p:spPr/>
        <p:txBody>
          <a:bodyPr/>
          <a:lstStyle/>
          <a:p>
            <a:r>
              <a:rPr lang="en-US"/>
              <a:t>Add new pages to your website (as many as you can)</a:t>
            </a:r>
          </a:p>
          <a:p>
            <a:r>
              <a:rPr lang="en-US"/>
              <a:t>Swap links with websites which have high PageRank™ value</a:t>
            </a:r>
          </a:p>
          <a:p>
            <a:r>
              <a:rPr lang="en-US"/>
              <a:t>Raise the number of inbound links (Advertise your website on other sites)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z="4000"/>
              <a:t>Tips for raising your website’s PageRank™ value (2)</a:t>
            </a:r>
          </a:p>
        </p:txBody>
      </p:sp>
      <p:sp>
        <p:nvSpPr>
          <p:cNvPr id="71683" name="Rectangle 3"/>
          <p:cNvSpPr>
            <a:spLocks noGrp="1" noChangeArrowheads="1"/>
          </p:cNvSpPr>
          <p:nvPr>
            <p:ph idx="1"/>
          </p:nvPr>
        </p:nvSpPr>
        <p:spPr>
          <a:xfrm>
            <a:off x="457200" y="1600200"/>
            <a:ext cx="8229600" cy="4953000"/>
          </a:xfrm>
        </p:spPr>
        <p:txBody>
          <a:bodyPr/>
          <a:lstStyle/>
          <a:p>
            <a:pPr>
              <a:lnSpc>
                <a:spcPct val="90000"/>
              </a:lnSpc>
            </a:pPr>
            <a:r>
              <a:rPr lang="en-US" sz="2800"/>
              <a:t>As you can see the sum of PageRanks is the same, unless you create new web pages</a:t>
            </a:r>
          </a:p>
          <a:p>
            <a:pPr>
              <a:lnSpc>
                <a:spcPct val="90000"/>
              </a:lnSpc>
            </a:pPr>
            <a:r>
              <a:rPr lang="en-US" sz="2800"/>
              <a:t>An isolated website can be considered as a mini web, so if you want to raise it’s PageRank you need to add new pages to it or you can make links to it from outside pages</a:t>
            </a:r>
          </a:p>
          <a:p>
            <a:pPr>
              <a:lnSpc>
                <a:spcPct val="90000"/>
              </a:lnSpc>
            </a:pPr>
            <a:r>
              <a:rPr lang="en-US" sz="2800"/>
              <a:t>The pages that refer to our (isolated) website are like the newly created pages from our point of view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Add new pages to your website</a:t>
            </a:r>
          </a:p>
        </p:txBody>
      </p:sp>
      <p:sp>
        <p:nvSpPr>
          <p:cNvPr id="69635" name="Rectangle 3"/>
          <p:cNvSpPr>
            <a:spLocks noGrp="1" noChangeArrowheads="1"/>
          </p:cNvSpPr>
          <p:nvPr>
            <p:ph idx="1"/>
          </p:nvPr>
        </p:nvSpPr>
        <p:spPr>
          <a:xfrm>
            <a:off x="457200" y="1600200"/>
            <a:ext cx="6400800" cy="5029200"/>
          </a:xfrm>
        </p:spPr>
        <p:txBody>
          <a:bodyPr/>
          <a:lstStyle/>
          <a:p>
            <a:pPr>
              <a:lnSpc>
                <a:spcPct val="90000"/>
              </a:lnSpc>
            </a:pPr>
            <a:r>
              <a:rPr lang="en-US"/>
              <a:t>When you add a new page to your site, be sure to link it to your front page and vice versa as it is shown on the picture</a:t>
            </a:r>
          </a:p>
          <a:p>
            <a:pPr>
              <a:lnSpc>
                <a:spcPct val="90000"/>
              </a:lnSpc>
            </a:pPr>
            <a:r>
              <a:rPr lang="en-US"/>
              <a:t>If you want to reduce your front page’s PageRank, then you can make circular references as you see on the second picture </a:t>
            </a:r>
            <a:r>
              <a:rPr lang="en-US">
                <a:sym typeface="Wingdings" pitchFamily="2" charset="2"/>
              </a:rPr>
              <a:t></a:t>
            </a:r>
            <a:endParaRPr lang="en-US"/>
          </a:p>
        </p:txBody>
      </p:sp>
      <p:pic>
        <p:nvPicPr>
          <p:cNvPr id="69636" name="Picture 4" descr="bsp_anzahl_seiten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752600"/>
            <a:ext cx="1924050" cy="1895475"/>
          </a:xfrm>
          <a:prstGeom prst="rect">
            <a:avLst/>
          </a:prstGeom>
          <a:noFill/>
          <a:extLst>
            <a:ext uri="{909E8E84-426E-40DD-AFC4-6F175D3DCCD1}">
              <a14:hiddenFill xmlns:a14="http://schemas.microsoft.com/office/drawing/2010/main">
                <a:solidFill>
                  <a:srgbClr val="FFFFFF"/>
                </a:solidFill>
              </a14:hiddenFill>
            </a:ext>
          </a:extLst>
        </p:spPr>
      </p:pic>
      <p:pic>
        <p:nvPicPr>
          <p:cNvPr id="69637" name="Picture 5" descr="bsp_anzahl_seiten_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4267200"/>
            <a:ext cx="1952625" cy="2286000"/>
          </a:xfrm>
          <a:prstGeom prst="rect">
            <a:avLst/>
          </a:prstGeom>
          <a:noFill/>
          <a:extLst>
            <a:ext uri="{909E8E84-426E-40DD-AFC4-6F175D3DCCD1}">
              <a14:hiddenFill xmlns:a14="http://schemas.microsoft.com/office/drawing/2010/main">
                <a:solidFill>
                  <a:srgbClr val="FFFFFF"/>
                </a:solidFill>
              </a14:hiddenFill>
            </a:ext>
          </a:extLst>
        </p:spPr>
      </p:pic>
      <p:sp>
        <p:nvSpPr>
          <p:cNvPr id="69638" name="Text Box 6"/>
          <p:cNvSpPr txBox="1">
            <a:spLocks noChangeArrowheads="1"/>
          </p:cNvSpPr>
          <p:nvPr/>
        </p:nvSpPr>
        <p:spPr bwMode="auto">
          <a:xfrm>
            <a:off x="7620000" y="1371600"/>
            <a:ext cx="106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Right</a:t>
            </a:r>
          </a:p>
        </p:txBody>
      </p:sp>
      <p:sp>
        <p:nvSpPr>
          <p:cNvPr id="69639" name="Text Box 7"/>
          <p:cNvSpPr txBox="1">
            <a:spLocks noChangeArrowheads="1"/>
          </p:cNvSpPr>
          <p:nvPr/>
        </p:nvSpPr>
        <p:spPr bwMode="auto">
          <a:xfrm>
            <a:off x="7620000" y="3886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Wrong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The effect of additional pages</a:t>
            </a:r>
          </a:p>
        </p:txBody>
      </p:sp>
      <p:sp>
        <p:nvSpPr>
          <p:cNvPr id="78851" name="Rectangle 3"/>
          <p:cNvSpPr>
            <a:spLocks noGrp="1" noChangeArrowheads="1"/>
          </p:cNvSpPr>
          <p:nvPr>
            <p:ph idx="1"/>
          </p:nvPr>
        </p:nvSpPr>
        <p:spPr>
          <a:xfrm>
            <a:off x="2057400" y="1600200"/>
            <a:ext cx="6324600" cy="4987925"/>
          </a:xfrm>
        </p:spPr>
        <p:txBody>
          <a:bodyPr/>
          <a:lstStyle/>
          <a:p>
            <a:pPr>
              <a:lnSpc>
                <a:spcPct val="70000"/>
              </a:lnSpc>
              <a:buFont typeface="Wingdings" pitchFamily="2" charset="2"/>
              <a:buNone/>
            </a:pPr>
            <a:r>
              <a:rPr lang="en-US" sz="2400"/>
              <a:t>Sub-pages	PageRank of the front page</a:t>
            </a:r>
          </a:p>
          <a:p>
            <a:pPr>
              <a:lnSpc>
                <a:spcPct val="70000"/>
              </a:lnSpc>
              <a:buFont typeface="Wingdings" pitchFamily="2" charset="2"/>
              <a:buNone/>
            </a:pPr>
            <a:endParaRPr lang="en-US" sz="2400"/>
          </a:p>
          <a:p>
            <a:pPr>
              <a:lnSpc>
                <a:spcPct val="70000"/>
              </a:lnSpc>
              <a:buFont typeface="Wingdings" pitchFamily="2" charset="2"/>
              <a:buNone/>
            </a:pPr>
            <a:r>
              <a:rPr lang="en-US" sz="2400"/>
              <a:t>1			1.000000</a:t>
            </a:r>
          </a:p>
          <a:p>
            <a:pPr>
              <a:lnSpc>
                <a:spcPct val="70000"/>
              </a:lnSpc>
              <a:buFont typeface="Wingdings" pitchFamily="2" charset="2"/>
              <a:buNone/>
            </a:pPr>
            <a:r>
              <a:rPr lang="en-US" sz="2400"/>
              <a:t>2			1.428673</a:t>
            </a:r>
          </a:p>
          <a:p>
            <a:pPr>
              <a:lnSpc>
                <a:spcPct val="70000"/>
              </a:lnSpc>
              <a:buFont typeface="Wingdings" pitchFamily="2" charset="2"/>
              <a:buNone/>
            </a:pPr>
            <a:r>
              <a:rPr lang="en-US" sz="2400"/>
              <a:t>3			1.857347</a:t>
            </a:r>
          </a:p>
          <a:p>
            <a:pPr>
              <a:lnSpc>
                <a:spcPct val="70000"/>
              </a:lnSpc>
              <a:buFont typeface="Wingdings" pitchFamily="2" charset="2"/>
              <a:buNone/>
            </a:pPr>
            <a:r>
              <a:rPr lang="en-US" sz="2400"/>
              <a:t>4			2.286020</a:t>
            </a:r>
          </a:p>
          <a:p>
            <a:pPr>
              <a:lnSpc>
                <a:spcPct val="70000"/>
              </a:lnSpc>
              <a:buFont typeface="Wingdings" pitchFamily="2" charset="2"/>
              <a:buNone/>
            </a:pPr>
            <a:r>
              <a:rPr lang="en-US" sz="2400"/>
              <a:t>5			2.714694</a:t>
            </a:r>
          </a:p>
          <a:p>
            <a:pPr>
              <a:lnSpc>
                <a:spcPct val="70000"/>
              </a:lnSpc>
              <a:buFont typeface="Wingdings" pitchFamily="2" charset="2"/>
              <a:buNone/>
            </a:pPr>
            <a:r>
              <a:rPr lang="en-US" sz="2400"/>
              <a:t>10		4.858060</a:t>
            </a:r>
          </a:p>
          <a:p>
            <a:pPr>
              <a:lnSpc>
                <a:spcPct val="70000"/>
              </a:lnSpc>
              <a:buFont typeface="Wingdings" pitchFamily="2" charset="2"/>
              <a:buNone/>
            </a:pPr>
            <a:r>
              <a:rPr lang="en-US" sz="2400"/>
              <a:t>20		9.144795</a:t>
            </a:r>
          </a:p>
          <a:p>
            <a:pPr>
              <a:lnSpc>
                <a:spcPct val="70000"/>
              </a:lnSpc>
              <a:buFont typeface="Wingdings" pitchFamily="2" charset="2"/>
              <a:buNone/>
            </a:pPr>
            <a:r>
              <a:rPr lang="en-US" sz="2400"/>
              <a:t>50		22.005003</a:t>
            </a:r>
          </a:p>
          <a:p>
            <a:pPr>
              <a:lnSpc>
                <a:spcPct val="70000"/>
              </a:lnSpc>
              <a:buFont typeface="Wingdings" pitchFamily="2" charset="2"/>
              <a:buNone/>
            </a:pPr>
            <a:r>
              <a:rPr lang="en-US" sz="2400"/>
              <a:t>100		43.438648</a:t>
            </a:r>
          </a:p>
          <a:p>
            <a:pPr>
              <a:lnSpc>
                <a:spcPct val="70000"/>
              </a:lnSpc>
              <a:buFont typeface="Wingdings" pitchFamily="2" charset="2"/>
              <a:buNone/>
            </a:pPr>
            <a:r>
              <a:rPr lang="en-US" sz="2400"/>
              <a:t>250		107.739838</a:t>
            </a:r>
          </a:p>
          <a:p>
            <a:pPr>
              <a:lnSpc>
                <a:spcPct val="70000"/>
              </a:lnSpc>
              <a:buFont typeface="Wingdings" pitchFamily="2" charset="2"/>
              <a:buNone/>
            </a:pPr>
            <a:r>
              <a:rPr lang="en-US" sz="2400"/>
              <a:t>500		214.907135</a:t>
            </a:r>
          </a:p>
          <a:p>
            <a:pPr>
              <a:lnSpc>
                <a:spcPct val="70000"/>
              </a:lnSpc>
              <a:buFont typeface="Wingdings" pitchFamily="2" charset="2"/>
              <a:buNone/>
            </a:pPr>
            <a:r>
              <a:rPr lang="en-US" sz="2400"/>
              <a:t>700		300.642426</a:t>
            </a:r>
          </a:p>
          <a:p>
            <a:pPr>
              <a:lnSpc>
                <a:spcPct val="70000"/>
              </a:lnSpc>
              <a:buFont typeface="Wingdings" pitchFamily="2" charset="2"/>
              <a:buNone/>
            </a:pPr>
            <a:r>
              <a:rPr lang="en-US" sz="2400"/>
              <a:t>1000		429.246613</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The effect of additional pages</a:t>
            </a:r>
          </a:p>
        </p:txBody>
      </p:sp>
      <p:sp>
        <p:nvSpPr>
          <p:cNvPr id="80899" name="Rectangle 3"/>
          <p:cNvSpPr>
            <a:spLocks noGrp="1" noChangeArrowheads="1"/>
          </p:cNvSpPr>
          <p:nvPr>
            <p:ph idx="1"/>
          </p:nvPr>
        </p:nvSpPr>
        <p:spPr>
          <a:xfrm>
            <a:off x="304800" y="1600200"/>
            <a:ext cx="8686800" cy="4530725"/>
          </a:xfrm>
        </p:spPr>
        <p:txBody>
          <a:bodyPr/>
          <a:lstStyle/>
          <a:p>
            <a:r>
              <a:rPr lang="en-US">
                <a:effectLst/>
              </a:rPr>
              <a:t>As you can see:</a:t>
            </a:r>
          </a:p>
          <a:p>
            <a:pPr>
              <a:buFont typeface="Wingdings" pitchFamily="2" charset="2"/>
              <a:buNone/>
            </a:pPr>
            <a:r>
              <a:rPr lang="en-US">
                <a:effectLst/>
              </a:rPr>
              <a:t>PageRank ≈ 1+0.428*NumberOfPages</a:t>
            </a:r>
          </a:p>
          <a:p>
            <a:r>
              <a:rPr lang="en-US">
                <a:effectLst/>
              </a:rPr>
              <a:t>So, if you add a web page to your website it will increase your page’s rank by ≈0.428. Of course you need to do as it is shown on the picture</a:t>
            </a:r>
          </a:p>
        </p:txBody>
      </p:sp>
      <p:pic>
        <p:nvPicPr>
          <p:cNvPr id="80900" name="Picture 4" descr="bsp_anzahl_seiten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9950" y="4962525"/>
            <a:ext cx="1924050" cy="18954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The effect of additional pages</a:t>
            </a:r>
          </a:p>
        </p:txBody>
      </p:sp>
      <p:sp>
        <p:nvSpPr>
          <p:cNvPr id="82947" name="Rectangle 3"/>
          <p:cNvSpPr>
            <a:spLocks noGrp="1" noChangeArrowheads="1"/>
          </p:cNvSpPr>
          <p:nvPr>
            <p:ph idx="1"/>
          </p:nvPr>
        </p:nvSpPr>
        <p:spPr/>
        <p:txBody>
          <a:bodyPr/>
          <a:lstStyle/>
          <a:p>
            <a:r>
              <a:rPr lang="en-US"/>
              <a:t>The problem with this method is that if you increase your front page’s PageRank by adding additional pages, than the rank of your other pages will go down</a:t>
            </a:r>
          </a:p>
          <a:p>
            <a:r>
              <a:rPr lang="en-US"/>
              <a:t>The next method will correct this problem</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sz="4000"/>
              <a:t>Swap links with websites which have high PageRank™ value</a:t>
            </a:r>
          </a:p>
        </p:txBody>
      </p:sp>
      <p:sp>
        <p:nvSpPr>
          <p:cNvPr id="81923" name="Rectangle 3"/>
          <p:cNvSpPr>
            <a:spLocks noGrp="1" noChangeArrowheads="1"/>
          </p:cNvSpPr>
          <p:nvPr>
            <p:ph idx="1"/>
          </p:nvPr>
        </p:nvSpPr>
        <p:spPr/>
        <p:txBody>
          <a:bodyPr/>
          <a:lstStyle/>
          <a:p>
            <a:r>
              <a:rPr lang="en-US"/>
              <a:t>The easiest way to do this is to make a page with high PageRank and link it to your front page (but take care to not to be punished by Google with a PageRank=0 value </a:t>
            </a:r>
            <a:r>
              <a:rPr lang="en-US">
                <a:sym typeface="Wingdings" pitchFamily="2" charset="2"/>
              </a:rPr>
              <a:t></a:t>
            </a:r>
            <a:r>
              <a:rPr lang="en-US"/>
              <a:t>)</a:t>
            </a:r>
          </a:p>
          <a:p>
            <a:r>
              <a:rPr lang="en-US"/>
              <a:t>You can get a higher PageRank if you link your front page the outside’s sub-pages</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Example</a:t>
            </a:r>
          </a:p>
        </p:txBody>
      </p:sp>
      <p:sp>
        <p:nvSpPr>
          <p:cNvPr id="83971" name="Rectangle 3"/>
          <p:cNvSpPr>
            <a:spLocks noGrp="1" noChangeArrowheads="1"/>
          </p:cNvSpPr>
          <p:nvPr>
            <p:ph idx="1"/>
          </p:nvPr>
        </p:nvSpPr>
        <p:spPr>
          <a:xfrm>
            <a:off x="457200" y="1600200"/>
            <a:ext cx="3581400" cy="4530725"/>
          </a:xfrm>
        </p:spPr>
        <p:txBody>
          <a:bodyPr/>
          <a:lstStyle/>
          <a:p>
            <a:pPr>
              <a:lnSpc>
                <a:spcPct val="80000"/>
              </a:lnSpc>
              <a:buFont typeface="Wingdings" pitchFamily="2" charset="2"/>
              <a:buNone/>
            </a:pPr>
            <a:r>
              <a:rPr lang="en-US" sz="2800"/>
              <a:t>2.520614 </a:t>
            </a:r>
          </a:p>
          <a:p>
            <a:pPr>
              <a:lnSpc>
                <a:spcPct val="80000"/>
              </a:lnSpc>
              <a:buFont typeface="Wingdings" pitchFamily="2" charset="2"/>
              <a:buNone/>
            </a:pPr>
            <a:r>
              <a:rPr lang="en-US" sz="2800"/>
              <a:t>0 1 1 1 1 1 0 0 0</a:t>
            </a:r>
          </a:p>
          <a:p>
            <a:pPr>
              <a:lnSpc>
                <a:spcPct val="80000"/>
              </a:lnSpc>
              <a:buFont typeface="Wingdings" pitchFamily="2" charset="2"/>
              <a:buNone/>
            </a:pPr>
            <a:r>
              <a:rPr lang="en-US" sz="2800"/>
              <a:t>1 0 0 0 0 0 0 0 0</a:t>
            </a:r>
          </a:p>
          <a:p>
            <a:pPr>
              <a:lnSpc>
                <a:spcPct val="80000"/>
              </a:lnSpc>
              <a:buFont typeface="Wingdings" pitchFamily="2" charset="2"/>
              <a:buNone/>
            </a:pPr>
            <a:r>
              <a:rPr lang="en-US" sz="2800"/>
              <a:t>1 0 0 0 0 0 0 0 0</a:t>
            </a:r>
          </a:p>
          <a:p>
            <a:pPr>
              <a:lnSpc>
                <a:spcPct val="80000"/>
              </a:lnSpc>
              <a:buFont typeface="Wingdings" pitchFamily="2" charset="2"/>
              <a:buNone/>
            </a:pPr>
            <a:r>
              <a:rPr lang="en-US" sz="2800"/>
              <a:t>1 0 0 0 0 0 0 0 0</a:t>
            </a:r>
          </a:p>
          <a:p>
            <a:pPr>
              <a:lnSpc>
                <a:spcPct val="80000"/>
              </a:lnSpc>
              <a:buFont typeface="Wingdings" pitchFamily="2" charset="2"/>
              <a:buNone/>
            </a:pPr>
            <a:r>
              <a:rPr lang="en-US" sz="2800"/>
              <a:t>1 0 0 0 0 0 0 0 0</a:t>
            </a:r>
          </a:p>
          <a:p>
            <a:pPr>
              <a:lnSpc>
                <a:spcPct val="80000"/>
              </a:lnSpc>
              <a:buFont typeface="Wingdings" pitchFamily="2" charset="2"/>
              <a:buNone/>
            </a:pPr>
            <a:r>
              <a:rPr lang="en-US" sz="2800">
                <a:solidFill>
                  <a:srgbClr val="FF3300"/>
                </a:solidFill>
              </a:rPr>
              <a:t>1</a:t>
            </a:r>
            <a:r>
              <a:rPr lang="en-US" sz="2800"/>
              <a:t> 0 0 0 0 0 </a:t>
            </a:r>
            <a:r>
              <a:rPr lang="en-US" sz="2800">
                <a:solidFill>
                  <a:srgbClr val="FF3300"/>
                </a:solidFill>
              </a:rPr>
              <a:t>1 1 1</a:t>
            </a:r>
          </a:p>
          <a:p>
            <a:pPr>
              <a:lnSpc>
                <a:spcPct val="80000"/>
              </a:lnSpc>
              <a:buFont typeface="Wingdings" pitchFamily="2" charset="2"/>
              <a:buNone/>
            </a:pPr>
            <a:r>
              <a:rPr lang="en-US" sz="2800"/>
              <a:t>0 0 0 0 0 </a:t>
            </a:r>
            <a:r>
              <a:rPr lang="en-US" sz="2800">
                <a:solidFill>
                  <a:srgbClr val="FF3300"/>
                </a:solidFill>
              </a:rPr>
              <a:t>1</a:t>
            </a:r>
            <a:r>
              <a:rPr lang="en-US" sz="2800"/>
              <a:t> 0 0 0</a:t>
            </a:r>
          </a:p>
          <a:p>
            <a:pPr>
              <a:lnSpc>
                <a:spcPct val="80000"/>
              </a:lnSpc>
              <a:buFont typeface="Wingdings" pitchFamily="2" charset="2"/>
              <a:buNone/>
            </a:pPr>
            <a:r>
              <a:rPr lang="en-US" sz="2800"/>
              <a:t>0 0 0 0 0 </a:t>
            </a:r>
            <a:r>
              <a:rPr lang="en-US" sz="2800">
                <a:solidFill>
                  <a:srgbClr val="FF3300"/>
                </a:solidFill>
              </a:rPr>
              <a:t>1</a:t>
            </a:r>
            <a:r>
              <a:rPr lang="en-US" sz="2800"/>
              <a:t> 0 0 0</a:t>
            </a:r>
          </a:p>
          <a:p>
            <a:pPr>
              <a:lnSpc>
                <a:spcPct val="80000"/>
              </a:lnSpc>
              <a:buFont typeface="Wingdings" pitchFamily="2" charset="2"/>
              <a:buNone/>
            </a:pPr>
            <a:r>
              <a:rPr lang="en-US" sz="2800"/>
              <a:t>0 0 0 0 0 </a:t>
            </a:r>
            <a:r>
              <a:rPr lang="en-US" sz="2800">
                <a:solidFill>
                  <a:srgbClr val="FF3300"/>
                </a:solidFill>
              </a:rPr>
              <a:t>1</a:t>
            </a:r>
            <a:r>
              <a:rPr lang="en-US" sz="2800"/>
              <a:t> 0 0 0</a:t>
            </a:r>
          </a:p>
        </p:txBody>
      </p:sp>
      <p:sp>
        <p:nvSpPr>
          <p:cNvPr id="83972" name="Rectangle 4"/>
          <p:cNvSpPr>
            <a:spLocks noChangeArrowheads="1"/>
          </p:cNvSpPr>
          <p:nvPr/>
        </p:nvSpPr>
        <p:spPr bwMode="auto">
          <a:xfrm>
            <a:off x="4572000" y="1600200"/>
            <a:ext cx="38862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3.267607 </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0 1 1 1 1 1 0 0 0</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1 0 0 0 0 0 0 0 0</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1 0 0 0 0 0 0 0 0</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1 0 0 0 0 0 0 0 0</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1 0 0 0 0 0 0 0 0</a:t>
            </a:r>
          </a:p>
          <a:p>
            <a:pPr marL="342900" indent="-342900" eaLnBrk="1" hangingPunct="1">
              <a:lnSpc>
                <a:spcPct val="80000"/>
              </a:lnSpc>
              <a:spcBef>
                <a:spcPct val="20000"/>
              </a:spcBef>
              <a:buClr>
                <a:schemeClr val="hlink"/>
              </a:buClr>
              <a:buSzPct val="60000"/>
              <a:buFont typeface="Wingdings" pitchFamily="2" charset="2"/>
              <a:buNone/>
            </a:pPr>
            <a:r>
              <a:rPr lang="en-US" sz="2800">
                <a:effectLst>
                  <a:outerShdw blurRad="38100" dist="38100" dir="2700000" algn="tl">
                    <a:srgbClr val="000000"/>
                  </a:outerShdw>
                </a:effectLst>
              </a:rPr>
              <a:t>1 0 0 0 0 0 1 1 1</a:t>
            </a:r>
          </a:p>
          <a:p>
            <a:pPr marL="342900" indent="-342900" eaLnBrk="1" hangingPunct="1">
              <a:lnSpc>
                <a:spcPct val="80000"/>
              </a:lnSpc>
              <a:spcBef>
                <a:spcPct val="20000"/>
              </a:spcBef>
              <a:buClr>
                <a:schemeClr val="hlink"/>
              </a:buClr>
              <a:buSzPct val="60000"/>
              <a:buFont typeface="Wingdings" pitchFamily="2" charset="2"/>
              <a:buNone/>
            </a:pPr>
            <a:r>
              <a:rPr lang="en-US" sz="2800">
                <a:solidFill>
                  <a:srgbClr val="FF3300"/>
                </a:solidFill>
                <a:effectLst>
                  <a:outerShdw blurRad="38100" dist="38100" dir="2700000" algn="tl">
                    <a:srgbClr val="000000"/>
                  </a:outerShdw>
                </a:effectLst>
              </a:rPr>
              <a:t>1</a:t>
            </a:r>
            <a:r>
              <a:rPr lang="en-US" sz="2800">
                <a:effectLst>
                  <a:outerShdw blurRad="38100" dist="38100" dir="2700000" algn="tl">
                    <a:srgbClr val="000000"/>
                  </a:outerShdw>
                </a:effectLst>
              </a:rPr>
              <a:t> 0 0 0 0 1 0 0 0</a:t>
            </a:r>
          </a:p>
          <a:p>
            <a:pPr marL="342900" indent="-342900" eaLnBrk="1" hangingPunct="1">
              <a:lnSpc>
                <a:spcPct val="80000"/>
              </a:lnSpc>
              <a:spcBef>
                <a:spcPct val="20000"/>
              </a:spcBef>
              <a:buClr>
                <a:schemeClr val="hlink"/>
              </a:buClr>
              <a:buSzPct val="60000"/>
              <a:buFont typeface="Wingdings" pitchFamily="2" charset="2"/>
              <a:buNone/>
            </a:pPr>
            <a:r>
              <a:rPr lang="en-US" sz="2800">
                <a:solidFill>
                  <a:srgbClr val="FF3300"/>
                </a:solidFill>
                <a:effectLst>
                  <a:outerShdw blurRad="38100" dist="38100" dir="2700000" algn="tl">
                    <a:srgbClr val="000000"/>
                  </a:outerShdw>
                </a:effectLst>
              </a:rPr>
              <a:t>1</a:t>
            </a:r>
            <a:r>
              <a:rPr lang="en-US" sz="2800">
                <a:effectLst>
                  <a:outerShdw blurRad="38100" dist="38100" dir="2700000" algn="tl">
                    <a:srgbClr val="000000"/>
                  </a:outerShdw>
                </a:effectLst>
              </a:rPr>
              <a:t> 0 0 0 0 1 0 0 0</a:t>
            </a:r>
          </a:p>
          <a:p>
            <a:pPr marL="342900" indent="-342900" eaLnBrk="1" hangingPunct="1">
              <a:lnSpc>
                <a:spcPct val="80000"/>
              </a:lnSpc>
              <a:spcBef>
                <a:spcPct val="20000"/>
              </a:spcBef>
              <a:buClr>
                <a:schemeClr val="hlink"/>
              </a:buClr>
              <a:buSzPct val="60000"/>
              <a:buFont typeface="Wingdings" pitchFamily="2" charset="2"/>
              <a:buNone/>
            </a:pPr>
            <a:r>
              <a:rPr lang="en-US" sz="2800">
                <a:solidFill>
                  <a:srgbClr val="FF3300"/>
                </a:solidFill>
                <a:effectLst>
                  <a:outerShdw blurRad="38100" dist="38100" dir="2700000" algn="tl">
                    <a:srgbClr val="000000"/>
                  </a:outerShdw>
                </a:effectLst>
              </a:rPr>
              <a:t>1</a:t>
            </a:r>
            <a:r>
              <a:rPr lang="en-US" sz="2800">
                <a:effectLst>
                  <a:outerShdw blurRad="38100" dist="38100" dir="2700000" algn="tl">
                    <a:srgbClr val="000000"/>
                  </a:outerShdw>
                </a:effectLst>
              </a:rPr>
              <a:t> 0 0 0 0 1 0 0 0</a:t>
            </a:r>
          </a:p>
          <a:p>
            <a:pPr marL="342900" indent="-342900" eaLnBrk="1" hangingPunct="1">
              <a:lnSpc>
                <a:spcPct val="80000"/>
              </a:lnSpc>
              <a:spcBef>
                <a:spcPct val="20000"/>
              </a:spcBef>
              <a:buClr>
                <a:schemeClr val="hlink"/>
              </a:buClr>
              <a:buSzPct val="60000"/>
              <a:buFont typeface="Wingdings" pitchFamily="2" charset="2"/>
              <a:buNone/>
            </a:pPr>
            <a:endParaRPr lang="en-US" sz="2800">
              <a:effectLst>
                <a:outerShdw blurRad="38100" dist="38100" dir="2700000" algn="tl">
                  <a:srgbClr val="000000"/>
                </a:outerShdw>
              </a:effectLst>
            </a:endParaRPr>
          </a:p>
        </p:txBody>
      </p:sp>
      <p:sp>
        <p:nvSpPr>
          <p:cNvPr id="83973" name="Rectangle 5"/>
          <p:cNvSpPr>
            <a:spLocks noChangeArrowheads="1"/>
          </p:cNvSpPr>
          <p:nvPr/>
        </p:nvSpPr>
        <p:spPr bwMode="auto">
          <a:xfrm>
            <a:off x="533400" y="2057400"/>
            <a:ext cx="2057400" cy="2057400"/>
          </a:xfrm>
          <a:prstGeom prst="rect">
            <a:avLst/>
          </a:prstGeom>
          <a:solidFill>
            <a:schemeClr val="accent1">
              <a:alpha val="25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4" name="Rectangle 6"/>
          <p:cNvSpPr>
            <a:spLocks noChangeArrowheads="1"/>
          </p:cNvSpPr>
          <p:nvPr/>
        </p:nvSpPr>
        <p:spPr bwMode="auto">
          <a:xfrm>
            <a:off x="4648200" y="2057400"/>
            <a:ext cx="2057400" cy="2057400"/>
          </a:xfrm>
          <a:prstGeom prst="rect">
            <a:avLst/>
          </a:prstGeom>
          <a:solidFill>
            <a:schemeClr val="accent1">
              <a:alpha val="25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5" name="Rectangle 7"/>
          <p:cNvSpPr>
            <a:spLocks noChangeArrowheads="1"/>
          </p:cNvSpPr>
          <p:nvPr/>
        </p:nvSpPr>
        <p:spPr bwMode="auto">
          <a:xfrm>
            <a:off x="2209800" y="4114800"/>
            <a:ext cx="1600200" cy="1676400"/>
          </a:xfrm>
          <a:prstGeom prst="rect">
            <a:avLst/>
          </a:prstGeom>
          <a:solidFill>
            <a:schemeClr val="folHlink">
              <a:alpha val="3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6" name="Rectangle 8"/>
          <p:cNvSpPr>
            <a:spLocks noChangeArrowheads="1"/>
          </p:cNvSpPr>
          <p:nvPr/>
        </p:nvSpPr>
        <p:spPr bwMode="auto">
          <a:xfrm>
            <a:off x="6324600" y="4114800"/>
            <a:ext cx="1600200" cy="1676400"/>
          </a:xfrm>
          <a:prstGeom prst="rect">
            <a:avLst/>
          </a:prstGeom>
          <a:solidFill>
            <a:schemeClr val="folHlink">
              <a:alpha val="3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7" name="Line 9"/>
          <p:cNvSpPr>
            <a:spLocks noChangeShapeType="1"/>
          </p:cNvSpPr>
          <p:nvPr/>
        </p:nvSpPr>
        <p:spPr bwMode="auto">
          <a:xfrm flipH="1">
            <a:off x="2590800" y="1676400"/>
            <a:ext cx="762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8" name="Line 10"/>
          <p:cNvSpPr>
            <a:spLocks noChangeShapeType="1"/>
          </p:cNvSpPr>
          <p:nvPr/>
        </p:nvSpPr>
        <p:spPr bwMode="auto">
          <a:xfrm>
            <a:off x="3505200" y="1676400"/>
            <a:ext cx="1143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9" name="Text Box 11"/>
          <p:cNvSpPr txBox="1">
            <a:spLocks noChangeArrowheads="1"/>
          </p:cNvSpPr>
          <p:nvPr/>
        </p:nvSpPr>
        <p:spPr bwMode="auto">
          <a:xfrm>
            <a:off x="2743200" y="137160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Your page</a:t>
            </a:r>
          </a:p>
        </p:txBody>
      </p:sp>
      <p:sp>
        <p:nvSpPr>
          <p:cNvPr id="83980" name="Line 12"/>
          <p:cNvSpPr>
            <a:spLocks noChangeShapeType="1"/>
          </p:cNvSpPr>
          <p:nvPr/>
        </p:nvSpPr>
        <p:spPr bwMode="auto">
          <a:xfrm flipH="1" flipV="1">
            <a:off x="3352800" y="5867400"/>
            <a:ext cx="1295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1" name="Line 13"/>
          <p:cNvSpPr>
            <a:spLocks noChangeShapeType="1"/>
          </p:cNvSpPr>
          <p:nvPr/>
        </p:nvSpPr>
        <p:spPr bwMode="auto">
          <a:xfrm flipV="1">
            <a:off x="5181600" y="5867400"/>
            <a:ext cx="1600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2" name="Text Box 14"/>
          <p:cNvSpPr txBox="1">
            <a:spLocks noChangeArrowheads="1"/>
          </p:cNvSpPr>
          <p:nvPr/>
        </p:nvSpPr>
        <p:spPr bwMode="auto">
          <a:xfrm>
            <a:off x="2133600" y="6248400"/>
            <a:ext cx="5715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A page from the web which links to your page</a:t>
            </a:r>
          </a:p>
        </p:txBody>
      </p:sp>
      <p:sp>
        <p:nvSpPr>
          <p:cNvPr id="83983" name="Line 15"/>
          <p:cNvSpPr>
            <a:spLocks noChangeShapeType="1"/>
          </p:cNvSpPr>
          <p:nvPr/>
        </p:nvSpPr>
        <p:spPr bwMode="auto">
          <a:xfrm>
            <a:off x="1371600" y="1143000"/>
            <a:ext cx="3505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4" name="Line 16"/>
          <p:cNvSpPr>
            <a:spLocks noChangeShapeType="1"/>
          </p:cNvSpPr>
          <p:nvPr/>
        </p:nvSpPr>
        <p:spPr bwMode="auto">
          <a:xfrm>
            <a:off x="1371600" y="11430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5" name="Text Box 17"/>
          <p:cNvSpPr txBox="1">
            <a:spLocks noChangeArrowheads="1"/>
          </p:cNvSpPr>
          <p:nvPr/>
        </p:nvSpPr>
        <p:spPr bwMode="auto">
          <a:xfrm>
            <a:off x="228600" y="838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Your page’s PageRank</a:t>
            </a:r>
          </a:p>
        </p:txBody>
      </p:sp>
      <p:sp>
        <p:nvSpPr>
          <p:cNvPr id="18" name="TextBox 17"/>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z="4000"/>
              <a:t>Advantages of the Inbound Links</a:t>
            </a:r>
          </a:p>
        </p:txBody>
      </p:sp>
      <p:sp>
        <p:nvSpPr>
          <p:cNvPr id="84995" name="Rectangle 3"/>
          <p:cNvSpPr>
            <a:spLocks noGrp="1" noChangeArrowheads="1"/>
          </p:cNvSpPr>
          <p:nvPr>
            <p:ph idx="1"/>
          </p:nvPr>
        </p:nvSpPr>
        <p:spPr/>
        <p:txBody>
          <a:bodyPr/>
          <a:lstStyle/>
          <a:p>
            <a:r>
              <a:rPr lang="en-US"/>
              <a:t>The PageRank of your page is calculated by adding the PageRanks of the other pages which link to your page, so it doesn’t matter if the ranks are low, because they will still raise your page’s PageRank</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Conclusion</a:t>
            </a:r>
          </a:p>
        </p:txBody>
      </p:sp>
      <p:sp>
        <p:nvSpPr>
          <p:cNvPr id="86019" name="Rectangle 3"/>
          <p:cNvSpPr>
            <a:spLocks noGrp="1" noChangeArrowheads="1"/>
          </p:cNvSpPr>
          <p:nvPr>
            <p:ph idx="1"/>
          </p:nvPr>
        </p:nvSpPr>
        <p:spPr/>
        <p:txBody>
          <a:bodyPr/>
          <a:lstStyle/>
          <a:p>
            <a:r>
              <a:rPr lang="en-US" sz="2800"/>
              <a:t>The best for raising the PageRank is to combine these two methods by using them together</a:t>
            </a:r>
          </a:p>
          <a:p>
            <a:r>
              <a:rPr lang="en-US" sz="2800"/>
              <a:t>We saw that if you have circle references in your website, then it will reduce your front page’s PageRank</a:t>
            </a:r>
          </a:p>
          <a:p>
            <a:r>
              <a:rPr lang="en-US" sz="2800"/>
              <a:t>For better understanding, a couple examples and an application is attached to this presentation</a:t>
            </a:r>
          </a:p>
        </p:txBody>
      </p:sp>
      <p:sp>
        <p:nvSpPr>
          <p:cNvPr id="4" name="TextBox 3"/>
          <p:cNvSpPr txBox="1"/>
          <p:nvPr/>
        </p:nvSpPr>
        <p:spPr>
          <a:xfrm>
            <a:off x="7315200" y="76200"/>
            <a:ext cx="795411" cy="369332"/>
          </a:xfrm>
          <a:prstGeom prst="rect">
            <a:avLst/>
          </a:prstGeom>
          <a:noFill/>
        </p:spPr>
        <p:txBody>
          <a:bodyPr wrap="none" rtlCol="0">
            <a:spAutoFit/>
          </a:bodyPr>
          <a:lstStyle/>
          <a:p>
            <a:r>
              <a:rPr lang="en-US" dirty="0" smtClean="0">
                <a:solidFill>
                  <a:srgbClr val="FF0000"/>
                </a:solidFill>
                <a:latin typeface="Lucida Handwriting" pitchFamily="66" charset="0"/>
              </a:rPr>
              <a:t>Skip!</a:t>
            </a:r>
            <a:endParaRPr lang="en-US" dirty="0">
              <a:solidFill>
                <a:srgbClr val="FF0000"/>
              </a:solidFill>
              <a:latin typeface="Lucida Handwriting"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hu-HU"/>
              <a:t>Overview</a:t>
            </a:r>
            <a:endParaRPr lang="en-US"/>
          </a:p>
        </p:txBody>
      </p:sp>
      <p:sp>
        <p:nvSpPr>
          <p:cNvPr id="39939" name="Rectangle 3"/>
          <p:cNvSpPr>
            <a:spLocks noGrp="1" noChangeArrowheads="1"/>
          </p:cNvSpPr>
          <p:nvPr>
            <p:ph idx="1"/>
          </p:nvPr>
        </p:nvSpPr>
        <p:spPr>
          <a:xfrm>
            <a:off x="457200" y="1676400"/>
            <a:ext cx="8229600" cy="4835525"/>
          </a:xfrm>
        </p:spPr>
        <p:txBody>
          <a:bodyPr/>
          <a:lstStyle/>
          <a:p>
            <a:pPr>
              <a:lnSpc>
                <a:spcPct val="80000"/>
              </a:lnSpc>
            </a:pPr>
            <a:r>
              <a:rPr lang="hu-HU" sz="2800"/>
              <a:t>Few words about Google</a:t>
            </a:r>
          </a:p>
          <a:p>
            <a:pPr>
              <a:lnSpc>
                <a:spcPct val="80000"/>
              </a:lnSpc>
            </a:pPr>
            <a:r>
              <a:rPr lang="en-US" sz="2800"/>
              <a:t>What is PageRank™ ?</a:t>
            </a:r>
          </a:p>
          <a:p>
            <a:pPr>
              <a:lnSpc>
                <a:spcPct val="80000"/>
              </a:lnSpc>
            </a:pPr>
            <a:r>
              <a:rPr lang="en-US" sz="2800"/>
              <a:t>The Random Surfer Model</a:t>
            </a:r>
          </a:p>
          <a:p>
            <a:pPr>
              <a:lnSpc>
                <a:spcPct val="80000"/>
              </a:lnSpc>
            </a:pPr>
            <a:r>
              <a:rPr lang="en-US" sz="2800"/>
              <a:t>Characteristics of PageRank™</a:t>
            </a:r>
          </a:p>
          <a:p>
            <a:pPr>
              <a:lnSpc>
                <a:spcPct val="80000"/>
              </a:lnSpc>
            </a:pPr>
            <a:r>
              <a:rPr lang="en-US" sz="2800"/>
              <a:t>Computation of PageRank™</a:t>
            </a:r>
          </a:p>
          <a:p>
            <a:pPr>
              <a:lnSpc>
                <a:spcPct val="80000"/>
              </a:lnSpc>
            </a:pPr>
            <a:r>
              <a:rPr lang="en-US" sz="2800"/>
              <a:t>Implementation of PageRank in the Google Search Engine</a:t>
            </a:r>
          </a:p>
          <a:p>
            <a:pPr>
              <a:lnSpc>
                <a:spcPct val="80000"/>
              </a:lnSpc>
            </a:pPr>
            <a:r>
              <a:rPr lang="en-US" sz="2800"/>
              <a:t>The effect of different factors on the PageRank™ values</a:t>
            </a:r>
          </a:p>
          <a:p>
            <a:pPr>
              <a:lnSpc>
                <a:spcPct val="80000"/>
              </a:lnSpc>
            </a:pPr>
            <a:r>
              <a:rPr lang="en-US" sz="2800"/>
              <a:t>Tips for raising your website’s PageRank™ value (</a:t>
            </a:r>
            <a:r>
              <a:rPr lang="en-US" sz="2800">
                <a:solidFill>
                  <a:srgbClr val="FF3300"/>
                </a:solidFill>
              </a:rPr>
              <a:t>NEW</a:t>
            </a:r>
            <a:r>
              <a:rPr lang="en-US" sz="2800"/>
              <a:t>)</a:t>
            </a:r>
          </a:p>
          <a:p>
            <a:pPr>
              <a:lnSpc>
                <a:spcPct val="80000"/>
              </a:lnSpc>
            </a:pPr>
            <a:endParaRPr lang="en-US" sz="280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References</a:t>
            </a:r>
          </a:p>
        </p:txBody>
      </p:sp>
      <p:sp>
        <p:nvSpPr>
          <p:cNvPr id="87043" name="Rectangle 3"/>
          <p:cNvSpPr>
            <a:spLocks noGrp="1" noChangeArrowheads="1"/>
          </p:cNvSpPr>
          <p:nvPr>
            <p:ph idx="1"/>
          </p:nvPr>
        </p:nvSpPr>
        <p:spPr/>
        <p:txBody>
          <a:bodyPr/>
          <a:lstStyle/>
          <a:p>
            <a:r>
              <a:rPr lang="en-US">
                <a:hlinkClick r:id="rId2"/>
              </a:rPr>
              <a:t>http://pr.efactory.de</a:t>
            </a:r>
            <a:endParaRPr lang="en-US"/>
          </a:p>
          <a:p>
            <a:endParaRPr lang="en-US"/>
          </a:p>
          <a:p>
            <a:r>
              <a:rPr lang="en-US">
                <a:hlinkClick r:id="rId3"/>
              </a:rPr>
              <a:t>http://www.google.com/technology/</a:t>
            </a:r>
            <a:endParaRPr lang="en-US"/>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5" name="Rectangle 5"/>
          <p:cNvSpPr>
            <a:spLocks noGrp="1" noChangeArrowheads="1"/>
          </p:cNvSpPr>
          <p:nvPr>
            <p:ph type="subTitle" idx="1"/>
          </p:nvPr>
        </p:nvSpPr>
        <p:spPr>
          <a:xfrm>
            <a:off x="990600" y="5105400"/>
            <a:ext cx="8153400" cy="1752600"/>
          </a:xfrm>
        </p:spPr>
        <p:txBody>
          <a:bodyPr/>
          <a:lstStyle/>
          <a:p>
            <a:r>
              <a:rPr lang="en-US"/>
              <a:t>Thank you for your attention</a:t>
            </a:r>
          </a:p>
          <a:p>
            <a:pPr algn="r"/>
            <a:r>
              <a:rPr lang="en-US"/>
              <a:t>Sz</a:t>
            </a:r>
            <a:r>
              <a:rPr lang="hu-HU"/>
              <a:t>ékely Endre</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What is Google?</a:t>
            </a:r>
          </a:p>
        </p:txBody>
      </p:sp>
      <p:sp>
        <p:nvSpPr>
          <p:cNvPr id="65539" name="Rectangle 3"/>
          <p:cNvSpPr>
            <a:spLocks noGrp="1" noChangeArrowheads="1"/>
          </p:cNvSpPr>
          <p:nvPr>
            <p:ph idx="1"/>
          </p:nvPr>
        </p:nvSpPr>
        <p:spPr/>
        <p:txBody>
          <a:bodyPr/>
          <a:lstStyle/>
          <a:p>
            <a:r>
              <a:rPr lang="en-US"/>
              <a:t>Google is a search engine owned by Google, Inc. whose mission statement is to "organize the world's information and make it universally accessible and useful". The largest search engine on the web, Google receives over 200 million queries each day through its various services.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PageRank™ - Introduction</a:t>
            </a:r>
          </a:p>
        </p:txBody>
      </p:sp>
      <p:sp>
        <p:nvSpPr>
          <p:cNvPr id="41987" name="Rectangle 3"/>
          <p:cNvSpPr>
            <a:spLocks noGrp="1" noChangeArrowheads="1"/>
          </p:cNvSpPr>
          <p:nvPr>
            <p:ph idx="1"/>
          </p:nvPr>
        </p:nvSpPr>
        <p:spPr>
          <a:xfrm>
            <a:off x="457200" y="1981200"/>
            <a:ext cx="8229600" cy="4530725"/>
          </a:xfrm>
        </p:spPr>
        <p:txBody>
          <a:bodyPr/>
          <a:lstStyle/>
          <a:p>
            <a:r>
              <a:rPr lang="en-US"/>
              <a:t>The heart of Google’s searching software is PageRank™, a system for ranking web pages developed by Larry Page and Sergey Brin at Stanford University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PageRank™ - Introduction</a:t>
            </a:r>
          </a:p>
        </p:txBody>
      </p:sp>
      <p:sp>
        <p:nvSpPr>
          <p:cNvPr id="43011" name="Rectangle 3"/>
          <p:cNvSpPr>
            <a:spLocks noGrp="1" noChangeArrowheads="1"/>
          </p:cNvSpPr>
          <p:nvPr>
            <p:ph idx="1"/>
          </p:nvPr>
        </p:nvSpPr>
        <p:spPr>
          <a:xfrm>
            <a:off x="457200" y="2057400"/>
            <a:ext cx="8229600" cy="4343400"/>
          </a:xfrm>
        </p:spPr>
        <p:txBody>
          <a:bodyPr/>
          <a:lstStyle/>
          <a:p>
            <a:r>
              <a:rPr lang="en-US"/>
              <a:t>Essentially, Google interprets a link from page A to page B as a vote, by page A, for page B. </a:t>
            </a:r>
          </a:p>
          <a:p>
            <a:r>
              <a:rPr lang="en-US">
                <a:solidFill>
                  <a:srgbClr val="FF3300"/>
                </a:solidFill>
              </a:rPr>
              <a:t>BUT </a:t>
            </a:r>
            <a:r>
              <a:rPr lang="en-US"/>
              <a:t>these votes doesn’t weigh the same, because Google also analyzes the page that casts the vote.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7813"/>
            <a:ext cx="8229600" cy="2160587"/>
          </a:xfrm>
        </p:spPr>
        <p:txBody>
          <a:bodyPr/>
          <a:lstStyle/>
          <a:p>
            <a:r>
              <a:rPr lang="en-US"/>
              <a:t>The original PageRank™ algorithm</a:t>
            </a:r>
          </a:p>
        </p:txBody>
      </p:sp>
      <p:sp>
        <p:nvSpPr>
          <p:cNvPr id="40963" name="Rectangle 3"/>
          <p:cNvSpPr>
            <a:spLocks noGrp="1" noChangeArrowheads="1"/>
          </p:cNvSpPr>
          <p:nvPr>
            <p:ph idx="1"/>
          </p:nvPr>
        </p:nvSpPr>
        <p:spPr>
          <a:xfrm>
            <a:off x="228600" y="2209800"/>
            <a:ext cx="8382000" cy="4648200"/>
          </a:xfrm>
        </p:spPr>
        <p:txBody>
          <a:bodyPr/>
          <a:lstStyle/>
          <a:p>
            <a:pPr algn="ctr">
              <a:buFont typeface="Wingdings" pitchFamily="2" charset="2"/>
              <a:buNone/>
            </a:pPr>
            <a:r>
              <a:rPr lang="en-US" sz="2800" dirty="0"/>
              <a:t>PR(A) = (1-d) + d (PR(T1)/C(T1) + ... + +PR(</a:t>
            </a:r>
            <a:r>
              <a:rPr lang="en-US" sz="2800" dirty="0" err="1"/>
              <a:t>Tn</a:t>
            </a:r>
            <a:r>
              <a:rPr lang="en-US" sz="2800" dirty="0"/>
              <a:t>)/C(</a:t>
            </a:r>
            <a:r>
              <a:rPr lang="en-US" sz="2800" dirty="0" err="1"/>
              <a:t>Tn</a:t>
            </a:r>
            <a:r>
              <a:rPr lang="en-US" sz="2800" dirty="0"/>
              <a:t>)) </a:t>
            </a:r>
          </a:p>
          <a:p>
            <a:pPr>
              <a:lnSpc>
                <a:spcPct val="105000"/>
              </a:lnSpc>
              <a:buFont typeface="Wingdings" pitchFamily="2" charset="2"/>
              <a:buNone/>
            </a:pPr>
            <a:r>
              <a:rPr lang="en-US" sz="2800" dirty="0"/>
              <a:t>Where:</a:t>
            </a:r>
          </a:p>
          <a:p>
            <a:pPr>
              <a:lnSpc>
                <a:spcPct val="105000"/>
              </a:lnSpc>
            </a:pPr>
            <a:r>
              <a:rPr lang="en-US" sz="2800" dirty="0"/>
              <a:t>PR(A) is the PageRank of page A, </a:t>
            </a:r>
          </a:p>
          <a:p>
            <a:pPr>
              <a:lnSpc>
                <a:spcPct val="105000"/>
              </a:lnSpc>
            </a:pPr>
            <a:r>
              <a:rPr lang="en-US" sz="2800" dirty="0"/>
              <a:t>PR(Ti) is the PageRank of pages Ti which link to page A,</a:t>
            </a:r>
          </a:p>
          <a:p>
            <a:pPr>
              <a:lnSpc>
                <a:spcPct val="105000"/>
              </a:lnSpc>
            </a:pPr>
            <a:r>
              <a:rPr lang="en-US" sz="2800" dirty="0"/>
              <a:t>C(Ti) is the number of outbound links on page Ti d is a damping factor which can be set between 0 and 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PageRank™ algorithm</a:t>
            </a:r>
          </a:p>
        </p:txBody>
      </p:sp>
      <p:sp>
        <p:nvSpPr>
          <p:cNvPr id="44035" name="Rectangle 3"/>
          <p:cNvSpPr>
            <a:spLocks noGrp="1" noChangeArrowheads="1"/>
          </p:cNvSpPr>
          <p:nvPr>
            <p:ph idx="1"/>
          </p:nvPr>
        </p:nvSpPr>
        <p:spPr>
          <a:xfrm>
            <a:off x="228600" y="2327275"/>
            <a:ext cx="8229600" cy="4530725"/>
          </a:xfrm>
        </p:spPr>
        <p:txBody>
          <a:bodyPr/>
          <a:lstStyle/>
          <a:p>
            <a:r>
              <a:rPr lang="en-US" dirty="0"/>
              <a:t>It’s obvious that the PageRank™ algorithm does not rank the whole website, but it’s determined for each page individually. Furthermore, the PageRank™ of page </a:t>
            </a:r>
            <a:r>
              <a:rPr lang="en-US" dirty="0">
                <a:solidFill>
                  <a:srgbClr val="FF3300"/>
                </a:solidFill>
              </a:rPr>
              <a:t>A</a:t>
            </a:r>
            <a:r>
              <a:rPr lang="en-US" dirty="0"/>
              <a:t> is recursively defined by the PageRank™ of those pages which link to page </a:t>
            </a:r>
            <a:r>
              <a:rPr lang="en-US" dirty="0">
                <a:solidFill>
                  <a:srgbClr val="FF3300"/>
                </a:solidFill>
              </a:rPr>
              <a:t>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203</TotalTime>
  <Words>2792</Words>
  <Application>Microsoft Office PowerPoint</Application>
  <PresentationFormat>On-screen Show (4:3)</PresentationFormat>
  <Paragraphs>233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Adjacency</vt:lpstr>
      <vt:lpstr>PageRank</vt:lpstr>
      <vt:lpstr>PageRank’s  Surfer Model</vt:lpstr>
      <vt:lpstr>Google and the Page Rank Algorithm</vt:lpstr>
      <vt:lpstr>Overview</vt:lpstr>
      <vt:lpstr>What is Google?</vt:lpstr>
      <vt:lpstr>PageRank™ - Introduction</vt:lpstr>
      <vt:lpstr>PageRank™ - Introduction</vt:lpstr>
      <vt:lpstr>The original PageRank™ algorithm</vt:lpstr>
      <vt:lpstr>PageRank™ algorithm</vt:lpstr>
      <vt:lpstr>PR(T1)/C(T1) + ... + PR(Tn)/C(Tn) </vt:lpstr>
      <vt:lpstr>PR(T1)/C(T1) + ... + PR(Tn)/C(Tn) </vt:lpstr>
      <vt:lpstr>PR(A) = (1-d) + d * (PR(T1)/C(T1) + ... + PR(Tn)/C(Tn))</vt:lpstr>
      <vt:lpstr>The Random Surfer Model</vt:lpstr>
      <vt:lpstr>The Random Surfer Model (2)</vt:lpstr>
      <vt:lpstr>The damping factor d</vt:lpstr>
      <vt:lpstr>A Different Notation of the PageRank Algorithm</vt:lpstr>
      <vt:lpstr>The Characteristics of PageRank™ </vt:lpstr>
      <vt:lpstr>The Iterative Computation of PageRank</vt:lpstr>
      <vt:lpstr>The Iterative Computation of PageRank (example)</vt:lpstr>
      <vt:lpstr>The Iterative Computation of PageRank™ (3)</vt:lpstr>
      <vt:lpstr>Example Webstructure</vt:lpstr>
      <vt:lpstr>The Implementation of PageRank in the Google Search Engine </vt:lpstr>
      <vt:lpstr>The Implementation of PageRank in the Google Search Engine (2)</vt:lpstr>
      <vt:lpstr>The Implementation of PageRank in the Google Search Engine (3)</vt:lpstr>
      <vt:lpstr>The Effect of Inbound Links </vt:lpstr>
      <vt:lpstr>The Effect of Inbound Links (2)</vt:lpstr>
      <vt:lpstr>The Effect of Inbound Links (3) </vt:lpstr>
      <vt:lpstr>The Influence of the Damping Factor </vt:lpstr>
      <vt:lpstr>The Influence of the Damping Factor (2)</vt:lpstr>
      <vt:lpstr>Tips for raising your website’s PageRank™ value</vt:lpstr>
      <vt:lpstr>Tips for raising your website’s PageRank™ value (2)</vt:lpstr>
      <vt:lpstr>Add new pages to your website</vt:lpstr>
      <vt:lpstr>The effect of additional pages</vt:lpstr>
      <vt:lpstr>The effect of additional pages</vt:lpstr>
      <vt:lpstr>The effect of additional pages</vt:lpstr>
      <vt:lpstr>Swap links with websites which have high PageRank™ value</vt:lpstr>
      <vt:lpstr>Example</vt:lpstr>
      <vt:lpstr>Advantages of the Inbound Links</vt:lpstr>
      <vt:lpstr>Conclusion</vt:lpstr>
      <vt:lpstr>References</vt:lpstr>
      <vt:lpstr>PowerPoint Presentation</vt:lpstr>
    </vt:vector>
  </TitlesOfParts>
  <Company>CODESPRING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Google and the Page Rank Algorithm</dc:title>
  <dc:creator>szekely endre</dc:creator>
  <cp:lastModifiedBy>Christoph Eick</cp:lastModifiedBy>
  <cp:revision>22</cp:revision>
  <dcterms:created xsi:type="dcterms:W3CDTF">2007-01-11T10:23:08Z</dcterms:created>
  <dcterms:modified xsi:type="dcterms:W3CDTF">2012-11-27T15:14:08Z</dcterms:modified>
</cp:coreProperties>
</file>