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82" r:id="rId12"/>
    <p:sldId id="280" r:id="rId13"/>
    <p:sldId id="274" r:id="rId14"/>
    <p:sldId id="275" r:id="rId15"/>
    <p:sldId id="276" r:id="rId16"/>
    <p:sldId id="277" r:id="rId17"/>
    <p:sldId id="279" r:id="rId18"/>
    <p:sldId id="281" r:id="rId19"/>
    <p:sldId id="278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3F389-B20F-42DB-ACD1-7A0AEE80BFD9}" type="datetimeFigureOut">
              <a:rPr lang="tr-TR" smtClean="0"/>
              <a:pPr/>
              <a:t>13.04.2011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BA3EF-C626-4252-93EC-129408899E4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8FC3-3522-4953-9B9B-8C9922C44466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98F7-1CEF-485B-B0BC-F95EEF7C9A6B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3FD1A-64E9-463C-927C-C859F7088050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2527-9807-417A-BC0E-24FEBA5D99B7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72DF-44A5-4647-9E0A-37B48251D5F4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3EEF-E835-4FF8-AF6E-D1B1B02E9F45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793C-9846-47EC-A157-3A6FD555CB18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7E87-E0F1-40AA-8EB5-B0F948388A94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1BB79-CD96-4BEF-BCB6-A9DD5FF2B27F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2B3-00A1-4BF9-952D-D562F7F447DC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8DC6-1879-4292-8F18-F9E8881DCCF8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705432-8971-4AC5-83D2-48BA9361E09E}" type="datetime1">
              <a:rPr lang="tr-TR" smtClean="0"/>
              <a:pPr/>
              <a:t>13.04.2011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kernelsvm.tripod.com/" TargetMode="External"/><Relationship Id="rId3" Type="http://schemas.openxmlformats.org/officeDocument/2006/relationships/image" Target="../media/image20.png"/><Relationship Id="rId7" Type="http://schemas.openxmlformats.org/officeDocument/2006/relationships/hyperlink" Target="http://www2.cs.uh.edu/~ceick/ML/SVM-Regression.pdf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Kernel_principal_component_analysi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260648"/>
            <a:ext cx="7851648" cy="1828800"/>
          </a:xfrm>
        </p:spPr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13: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en-US" sz="4800" dirty="0" err="1" smtClean="0">
                <a:solidFill>
                  <a:srgbClr val="FF0000"/>
                </a:solidFill>
              </a:rPr>
              <a:t>Alpaydin</a:t>
            </a:r>
            <a:r>
              <a:rPr lang="en-US" sz="4800" dirty="0" smtClean="0">
                <a:solidFill>
                  <a:srgbClr val="FF0000"/>
                </a:solidFill>
              </a:rPr>
              <a:t>:</a:t>
            </a:r>
            <a:r>
              <a:rPr lang="en-US" sz="4800" dirty="0" smtClean="0"/>
              <a:t> </a:t>
            </a:r>
            <a:r>
              <a:rPr lang="tr-TR" sz="4800" dirty="0" smtClean="0"/>
              <a:t>Kernel Machines</a:t>
            </a:r>
            <a:endParaRPr lang="en-GB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085184"/>
            <a:ext cx="903824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>
                <a:solidFill>
                  <a:srgbClr val="FFC000"/>
                </a:solidFill>
                <a:latin typeface="+mj-lt"/>
              </a:rPr>
              <a:t>Coverage in Spring 2011: Transparencies for which it does not say </a:t>
            </a:r>
            <a:r>
              <a:rPr lang="en-US" sz="1900" b="1" dirty="0" smtClean="0">
                <a:solidFill>
                  <a:srgbClr val="FF0000"/>
                </a:solidFill>
                <a:latin typeface="+mj-lt"/>
              </a:rPr>
              <a:t>“cover</a:t>
            </a:r>
            <a:r>
              <a:rPr lang="en-US" sz="1900" b="1" dirty="0" smtClean="0">
                <a:solidFill>
                  <a:srgbClr val="FFC000"/>
                </a:solidFill>
                <a:latin typeface="+mj-lt"/>
              </a:rPr>
              <a:t>” </a:t>
            </a:r>
            <a:r>
              <a:rPr lang="en-US" sz="1900" dirty="0" smtClean="0">
                <a:solidFill>
                  <a:srgbClr val="FFC000"/>
                </a:solidFill>
                <a:latin typeface="+mj-lt"/>
              </a:rPr>
              <a:t>will be skipped!</a:t>
            </a:r>
            <a:endParaRPr lang="en-US" sz="19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59575" y="2420888"/>
            <a:ext cx="9648154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COSC 6342: Support Vectors </a:t>
            </a:r>
          </a:p>
          <a:p>
            <a:pPr algn="ctr"/>
            <a:r>
              <a:rPr lang="en-US" sz="4400" b="1" dirty="0" smtClean="0"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and using SVMs/Kernels for Regression, </a:t>
            </a:r>
          </a:p>
          <a:p>
            <a:pPr algn="ctr"/>
            <a:r>
              <a:rPr lang="en-US" sz="4400" b="1" dirty="0" smtClean="0"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PCA, and Outlier Detection</a:t>
            </a:r>
            <a:endParaRPr lang="en-US" sz="44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2060848"/>
            <a:ext cx="474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Significantly edited and extended by </a:t>
            </a:r>
            <a:r>
              <a:rPr lang="en-US" b="1" dirty="0" smtClean="0">
                <a:solidFill>
                  <a:srgbClr val="FF0000"/>
                </a:solidFill>
              </a:rPr>
              <a:t>Ch. </a:t>
            </a:r>
            <a:r>
              <a:rPr lang="en-US" b="1" dirty="0" err="1" smtClean="0">
                <a:solidFill>
                  <a:srgbClr val="FF0000"/>
                </a:solidFill>
              </a:rPr>
              <a:t>Eick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Multiclass Kernel Machines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1-vs-all</a:t>
            </a:r>
            <a:r>
              <a:rPr lang="en-US" dirty="0" smtClean="0">
                <a:solidFill>
                  <a:schemeClr val="tx2"/>
                </a:solidFill>
                <a:latin typeface="+mj-lt"/>
              </a:rPr>
              <a:t> (“popular” choice)</a:t>
            </a: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Pairwise separation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Error-Correcting Output Codes (section 17.5)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Single multiclass optimization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10</a:t>
            </a:fld>
            <a:endParaRPr lang="tr-TR" dirty="0">
              <a:latin typeface="+mj-lt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389063" y="3773488"/>
          <a:ext cx="6577012" cy="1958975"/>
        </p:xfrm>
        <a:graphic>
          <a:graphicData uri="http://schemas.openxmlformats.org/presentationml/2006/ole">
            <p:oleObj spid="_x0000_s38914" name="Equation" r:id="rId3" imgW="3200400" imgH="952200" progId="Equation.3">
              <p:embed/>
            </p:oleObj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78213" y="0"/>
            <a:ext cx="765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cover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2636912"/>
            <a:ext cx="747146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COSC 6342: Using SVMs for </a:t>
            </a:r>
          </a:p>
          <a:p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Regression, PCA, and Outlier</a:t>
            </a:r>
          </a:p>
          <a:p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Detection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12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8286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Flatness in Prediction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556792"/>
            <a:ext cx="9144000" cy="4310608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For example, let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us assume we predict the price of a house based on the number of rooms, and we have 2 functions: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   f1: #rooms*10000 + 10000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f2: #rooms*20000 -10000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	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Both agree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in their prediction for a two room house costing 30000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400" noProof="0" dirty="0" smtClean="0">
                <a:solidFill>
                  <a:schemeClr val="tx2"/>
                </a:solidFill>
                <a:latin typeface="+mj-lt"/>
              </a:rPr>
              <a:t>f1 is flatter than f2; f1 is less sensitive to noise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Typically, flatness is measured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using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ymbol" pitchFamily="18" charset="2"/>
              </a:rPr>
              <a:t>||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w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ymbol" pitchFamily="18" charset="2"/>
              </a:rPr>
              <a:t>||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which is 20000 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f2 and 10000 for f1; the lower </a:t>
            </a:r>
            <a:r>
              <a:rPr lang="en-US" sz="2400" dirty="0" smtClean="0">
                <a:solidFill>
                  <a:schemeClr val="tx2"/>
                </a:solidFill>
                <a:latin typeface="Symbol" pitchFamily="18" charset="2"/>
              </a:rPr>
              <a:t>||</a:t>
            </a:r>
            <a:r>
              <a:rPr lang="en-US" sz="2400" dirty="0" smtClean="0">
                <a:solidFill>
                  <a:schemeClr val="tx2"/>
                </a:solidFill>
              </a:rPr>
              <a:t>w</a:t>
            </a:r>
            <a:r>
              <a:rPr lang="en-US" sz="2400" dirty="0" smtClean="0">
                <a:solidFill>
                  <a:schemeClr val="tx2"/>
                </a:solidFill>
                <a:latin typeface="Symbol" pitchFamily="18" charset="2"/>
              </a:rPr>
              <a:t>|| 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is the flatter f is…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Consequently,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Symbol" pitchFamily="18" charset="2"/>
              </a:rPr>
              <a:t>||</a:t>
            </a:r>
            <a:r>
              <a:rPr lang="en-US" sz="2400" dirty="0" smtClean="0">
                <a:solidFill>
                  <a:schemeClr val="tx2"/>
                </a:solidFill>
              </a:rPr>
              <a:t>w</a:t>
            </a:r>
            <a:r>
              <a:rPr lang="en-US" sz="2400" dirty="0" smtClean="0">
                <a:solidFill>
                  <a:schemeClr val="tx2"/>
                </a:solidFill>
                <a:latin typeface="Symbol" pitchFamily="18" charset="2"/>
              </a:rPr>
              <a:t>||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is minimized in support vector regression; however, in most cases, </a:t>
            </a:r>
            <a:r>
              <a:rPr lang="en-US" sz="2400" dirty="0" smtClean="0">
                <a:solidFill>
                  <a:schemeClr val="tx2"/>
                </a:solidFill>
                <a:latin typeface="Symbol" pitchFamily="18" charset="2"/>
              </a:rPr>
              <a:t>||</a:t>
            </a:r>
            <a:r>
              <a:rPr lang="en-US" sz="2400" dirty="0" smtClean="0">
                <a:solidFill>
                  <a:schemeClr val="tx2"/>
                </a:solidFill>
              </a:rPr>
              <a:t>w</a:t>
            </a:r>
            <a:r>
              <a:rPr lang="en-US" sz="2400" dirty="0" smtClean="0">
                <a:solidFill>
                  <a:schemeClr val="tx2"/>
                </a:solidFill>
                <a:latin typeface="Symbol" pitchFamily="18" charset="2"/>
              </a:rPr>
              <a:t>||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is minimized instead to get rid of the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sqrt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-function.</a:t>
            </a: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Reminder: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Symbol" pitchFamily="18" charset="2"/>
              </a:rPr>
              <a:t>||</a:t>
            </a:r>
            <a:r>
              <a:rPr lang="en-US" sz="2800" dirty="0" smtClean="0">
                <a:solidFill>
                  <a:schemeClr val="tx2"/>
                </a:solidFill>
              </a:rPr>
              <a:t>w</a:t>
            </a:r>
            <a:r>
              <a:rPr lang="en-US" sz="2800" dirty="0" smtClean="0">
                <a:solidFill>
                  <a:schemeClr val="tx2"/>
                </a:solidFill>
                <a:latin typeface="Symbol" pitchFamily="18" charset="2"/>
              </a:rPr>
              <a:t>||=</a:t>
            </a:r>
            <a:r>
              <a:rPr lang="en-US" sz="2800" dirty="0" err="1" smtClean="0">
                <a:solidFill>
                  <a:schemeClr val="tx2"/>
                </a:solidFill>
              </a:rPr>
              <a:t>sqrt</a:t>
            </a:r>
            <a:r>
              <a:rPr lang="en-US" sz="2800" dirty="0" smtClean="0">
                <a:solidFill>
                  <a:schemeClr val="tx2"/>
                </a:solidFill>
              </a:rPr>
              <a:t>(</a:t>
            </a:r>
            <a:r>
              <a:rPr lang="en-US" sz="2800" dirty="0" err="1" smtClean="0">
                <a:solidFill>
                  <a:schemeClr val="tx2"/>
                </a:solidFill>
              </a:rPr>
              <a:t>w</a:t>
            </a:r>
            <a:r>
              <a:rPr lang="en-US" sz="2800" dirty="0" err="1" smtClean="0">
                <a:sym typeface="Symbol" pitchFamily="18" charset="2"/>
              </a:rPr>
              <a:t>w</a:t>
            </a:r>
            <a:r>
              <a:rPr lang="en-US" sz="2800" dirty="0" smtClean="0">
                <a:solidFill>
                  <a:schemeClr val="tx2"/>
                </a:solidFill>
              </a:rPr>
              <a:t>)=</a:t>
            </a:r>
            <a:r>
              <a:rPr lang="en-US" sz="2800" dirty="0" err="1" smtClean="0">
                <a:solidFill>
                  <a:schemeClr val="tx2"/>
                </a:solidFill>
              </a:rPr>
              <a:t>sqrt</a:t>
            </a:r>
            <a:r>
              <a:rPr lang="en-US" sz="2800" dirty="0" smtClean="0">
                <a:solidFill>
                  <a:schemeClr val="tx2"/>
                </a:solidFill>
              </a:rPr>
              <a:t>(w</a:t>
            </a:r>
            <a:r>
              <a:rPr lang="en-US" sz="2800" dirty="0" smtClean="0">
                <a:solidFill>
                  <a:schemeClr val="tx2"/>
                </a:solidFill>
                <a:latin typeface="Symbol" pitchFamily="18" charset="2"/>
              </a:rPr>
              <a:t>*</a:t>
            </a:r>
            <a:r>
              <a:rPr lang="en-US" sz="2800" dirty="0" err="1" smtClean="0">
                <a:solidFill>
                  <a:schemeClr val="tx2"/>
                </a:solidFill>
              </a:rPr>
              <a:t>w</a:t>
            </a:r>
            <a:r>
              <a:rPr lang="en-US" sz="2800" baseline="30000" dirty="0" err="1" smtClean="0">
                <a:solidFill>
                  <a:schemeClr val="tx2"/>
                </a:solidFill>
              </a:rPr>
              <a:t>T</a:t>
            </a:r>
            <a:r>
              <a:rPr lang="en-US" sz="2800" dirty="0" smtClean="0">
                <a:solidFill>
                  <a:schemeClr val="tx2"/>
                </a:solidFill>
              </a:rPr>
              <a:t>)</a:t>
            </a:r>
            <a:endParaRPr kumimoji="0" lang="tr-TR" sz="2600" b="0" i="0" u="none" strike="noStrike" kern="1200" cap="none" spc="0" normalizeH="0" baseline="3000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31048" y="0"/>
            <a:ext cx="765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cover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13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8286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SVM for Regression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Use a linear model (possibly kernelized)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	</a:t>
            </a:r>
            <a:r>
              <a:rPr kumimoji="0" lang="tr-T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)=</a:t>
            </a:r>
            <a:r>
              <a:rPr kumimoji="0" lang="tr-T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</a:t>
            </a:r>
            <a:r>
              <a:rPr kumimoji="0" lang="tr-T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+</a:t>
            </a:r>
            <a:r>
              <a:rPr kumimoji="0" lang="tr-T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0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Use the </a:t>
            </a:r>
            <a:r>
              <a:rPr kumimoji="0" lang="tr-TR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є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-sensitive error function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8" name="Object 16"/>
          <p:cNvGraphicFramePr>
            <a:graphicFrameLocks noChangeAspect="1"/>
          </p:cNvGraphicFramePr>
          <p:nvPr/>
        </p:nvGraphicFramePr>
        <p:xfrm>
          <a:off x="2039938" y="3236913"/>
          <a:ext cx="5351462" cy="1012825"/>
        </p:xfrm>
        <a:graphic>
          <a:graphicData uri="http://schemas.openxmlformats.org/presentationml/2006/ole">
            <p:oleObj spid="_x0000_s39938" name="Equation" r:id="rId3" imgW="2819160" imgH="533160" progId="Equation.3">
              <p:embed/>
            </p:oleObj>
          </a:graphicData>
        </a:graphic>
      </p:graphicFrame>
      <p:graphicFrame>
        <p:nvGraphicFramePr>
          <p:cNvPr id="9" name="Object 18"/>
          <p:cNvGraphicFramePr>
            <a:graphicFrameLocks noChangeAspect="1"/>
          </p:cNvGraphicFramePr>
          <p:nvPr/>
        </p:nvGraphicFramePr>
        <p:xfrm>
          <a:off x="1854200" y="4941888"/>
          <a:ext cx="3062288" cy="1557337"/>
        </p:xfrm>
        <a:graphic>
          <a:graphicData uri="http://schemas.openxmlformats.org/presentationml/2006/ole">
            <p:oleObj spid="_x0000_s39939" name="Equation" r:id="rId4" imgW="1447560" imgH="736560" progId="Equation.3">
              <p:embed/>
            </p:oleObj>
          </a:graphicData>
        </a:graphic>
      </p:graphicFrame>
      <p:graphicFrame>
        <p:nvGraphicFramePr>
          <p:cNvPr id="10" name="Object 20"/>
          <p:cNvGraphicFramePr>
            <a:graphicFrameLocks noChangeAspect="1"/>
          </p:cNvGraphicFramePr>
          <p:nvPr/>
        </p:nvGraphicFramePr>
        <p:xfrm>
          <a:off x="1171575" y="4149725"/>
          <a:ext cx="3270250" cy="850900"/>
        </p:xfrm>
        <a:graphic>
          <a:graphicData uri="http://schemas.openxmlformats.org/presentationml/2006/ole">
            <p:oleObj spid="_x0000_s39940" name="Equation" r:id="rId5" imgW="1612800" imgH="419040" progId="Equation.3">
              <p:embed/>
            </p:oleObj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31048" y="0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cover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195736" y="1052736"/>
            <a:ext cx="5112568" cy="3312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92861" y="692696"/>
            <a:ext cx="206139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b="1" dirty="0" smtClean="0"/>
              <a:t>Flatness</a:t>
            </a:r>
            <a:r>
              <a:rPr lang="en-US" dirty="0" smtClean="0"/>
              <a:t>“ of  f;</a:t>
            </a:r>
          </a:p>
          <a:p>
            <a:r>
              <a:rPr lang="en-US" dirty="0" smtClean="0"/>
              <a:t>the smaller ||w||,</a:t>
            </a:r>
          </a:p>
          <a:p>
            <a:r>
              <a:rPr lang="en-US" dirty="0" smtClean="0"/>
              <a:t>the smoother f is / </a:t>
            </a:r>
          </a:p>
          <a:p>
            <a:r>
              <a:rPr lang="en-US" dirty="0" smtClean="0"/>
              <a:t>the less sensitive</a:t>
            </a:r>
          </a:p>
          <a:p>
            <a:r>
              <a:rPr lang="en-US" dirty="0" smtClean="0"/>
              <a:t>f is to noise; also</a:t>
            </a:r>
          </a:p>
          <a:p>
            <a:r>
              <a:rPr lang="en-US" dirty="0" smtClean="0"/>
              <a:t>sometimes  called</a:t>
            </a:r>
          </a:p>
          <a:p>
            <a:r>
              <a:rPr lang="en-US" i="1" dirty="0" smtClean="0"/>
              <a:t>regularization</a:t>
            </a:r>
            <a:r>
              <a:rPr lang="en-US" dirty="0" smtClean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60032" y="6021288"/>
            <a:ext cx="1494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</a:t>
            </a:r>
            <a:r>
              <a:rPr lang="en-US" sz="2400" i="1" dirty="0" smtClean="0">
                <a:latin typeface="+mj-lt"/>
              </a:rPr>
              <a:t>t=1,..,n</a:t>
            </a:r>
            <a:endParaRPr lang="en-US" sz="2400" i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4293096"/>
            <a:ext cx="1553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subject to: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83568" y="1412776"/>
            <a:ext cx="5006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Remember:  Dataset={ (x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,r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),..,(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,r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/>
              <a:t>)}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14</a:t>
            </a:fld>
            <a:endParaRPr lang="tr-TR" dirty="0">
              <a:latin typeface="+mj-lt"/>
            </a:endParaRP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124744"/>
            <a:ext cx="526732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31048" y="0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cover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4608004" y="2816932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2483768" y="2780928"/>
          <a:ext cx="360040" cy="572649"/>
        </p:xfrm>
        <a:graphic>
          <a:graphicData uri="http://schemas.openxmlformats.org/presentationml/2006/ole">
            <p:oleObj spid="_x0000_s58369" name="Equation" r:id="rId4" imgW="177480" imgH="228600" progId="Equation.3">
              <p:embed/>
            </p:oleObj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rot="5400000" flipH="1" flipV="1">
            <a:off x="2160526" y="3176178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4860032" y="2564904"/>
          <a:ext cx="432048" cy="360040"/>
        </p:xfrm>
        <a:graphic>
          <a:graphicData uri="http://schemas.openxmlformats.org/presentationml/2006/ole">
            <p:oleObj spid="_x0000_s58370" name="Equation" r:id="rId5" imgW="126720" imgH="139680" progId="Equation.3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rot="5400000">
            <a:off x="3204642" y="4653136"/>
            <a:ext cx="43125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3131840" y="4437112"/>
          <a:ext cx="375151" cy="554345"/>
        </p:xfrm>
        <a:graphic>
          <a:graphicData uri="http://schemas.openxmlformats.org/presentationml/2006/ole">
            <p:oleObj spid="_x0000_s58372" name="Equation" r:id="rId6" imgW="177480" imgH="228600" progId="Equation.3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rot="5400000">
            <a:off x="3563094" y="4437112"/>
            <a:ext cx="28882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4499992" y="4005064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7544" y="5661248"/>
            <a:ext cx="74043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For a more thorough discussion see: </a:t>
            </a:r>
            <a:r>
              <a:rPr lang="en-US" sz="1400" dirty="0" smtClean="0">
                <a:solidFill>
                  <a:srgbClr val="002060"/>
                </a:solidFill>
                <a:hlinkClick r:id="rId7"/>
              </a:rPr>
              <a:t>http://www2.cs.uh.edu/~</a:t>
            </a:r>
            <a:r>
              <a:rPr lang="en-US" sz="1400" dirty="0" smtClean="0">
                <a:solidFill>
                  <a:srgbClr val="002060"/>
                </a:solidFill>
                <a:hlinkClick r:id="rId7"/>
              </a:rPr>
              <a:t>ceick/ML/SVM-Regression.pdf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or for a more high-level discussion see:  </a:t>
            </a:r>
            <a:r>
              <a:rPr lang="en-US" sz="1400" dirty="0" smtClean="0">
                <a:solidFill>
                  <a:srgbClr val="002060"/>
                </a:solidFill>
                <a:hlinkClick r:id="rId8"/>
              </a:rPr>
              <a:t>http://kernelsvm.tripod.com</a:t>
            </a:r>
            <a:r>
              <a:rPr lang="en-US" sz="1400" dirty="0" smtClean="0">
                <a:solidFill>
                  <a:srgbClr val="002060"/>
                </a:solidFill>
                <a:hlinkClick r:id="rId8"/>
              </a:rPr>
              <a:t>/</a:t>
            </a:r>
            <a:r>
              <a:rPr lang="en-US" sz="1400" dirty="0" smtClean="0">
                <a:solidFill>
                  <a:srgbClr val="002060"/>
                </a:solidFill>
              </a:rPr>
              <a:t>  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3131840" y="692696"/>
            <a:ext cx="4130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SVMs for Regressions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Kernel Regression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1000" y="1340768"/>
            <a:ext cx="4038600" cy="4434840"/>
          </a:xfrm>
        </p:spPr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Polynomial kernel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0" y="1340768"/>
            <a:ext cx="4038600" cy="4434840"/>
          </a:xfrm>
        </p:spPr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Gaussian kernel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15</a:t>
            </a:fld>
            <a:endParaRPr lang="tr-TR" dirty="0">
              <a:latin typeface="+mj-lt"/>
            </a:endParaRP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586" y="1992427"/>
            <a:ext cx="366712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0114" y="1920989"/>
            <a:ext cx="35337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31048" y="0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cover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Again we can employ mappings </a:t>
            </a:r>
            <a:r>
              <a:rPr lang="en-US" dirty="0" smtClean="0">
                <a:sym typeface="Symbol"/>
              </a:rPr>
              <a:t> </a:t>
            </a:r>
            <a:r>
              <a:rPr lang="en-US" dirty="0" smtClean="0"/>
              <a:t>to a higher dimensional space </a:t>
            </a:r>
            <a:r>
              <a:rPr lang="en-US" dirty="0" smtClean="0">
                <a:sym typeface="Symbol"/>
              </a:rPr>
              <a:t>and kernel functions K, because regression coefficients can be computed by just using  the gram matrix for </a:t>
            </a:r>
          </a:p>
          <a:p>
            <a:r>
              <a:rPr lang="en-US" dirty="0" smtClean="0">
                <a:sym typeface="Symbol"/>
              </a:rPr>
              <a:t>(x</a:t>
            </a:r>
            <a:r>
              <a:rPr lang="en-US" baseline="30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>
                <a:sym typeface="Symbol" pitchFamily="18" charset="2"/>
              </a:rPr>
              <a:t></a:t>
            </a:r>
            <a:r>
              <a:rPr lang="en-US" dirty="0" smtClean="0">
                <a:sym typeface="Symbol"/>
              </a:rPr>
              <a:t>(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). In this case we obtain regression functions which are linear in the mapped </a:t>
            </a:r>
          </a:p>
          <a:p>
            <a:r>
              <a:rPr lang="en-US" dirty="0" smtClean="0">
                <a:sym typeface="Symbol"/>
              </a:rPr>
              <a:t>space, but not linear in the original space, as depicted above!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400" dirty="0" smtClean="0"/>
              <a:t>One-Class Kernel Machines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for Outlier Detection</a:t>
            </a:r>
            <a:endParaRPr lang="tr-T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Consider a sphere with center 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radius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16</a:t>
            </a:fld>
            <a:endParaRPr lang="tr-TR" dirty="0">
              <a:latin typeface="+mj-lt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517650" y="3309938"/>
          <a:ext cx="3419475" cy="2247900"/>
        </p:xfrm>
        <a:graphic>
          <a:graphicData uri="http://schemas.openxmlformats.org/presentationml/2006/ole">
            <p:oleObj spid="_x0000_s43010" name="Equation" r:id="rId3" imgW="1663560" imgH="1091880" progId="Equation.3">
              <p:embed/>
            </p:oleObj>
          </a:graphicData>
        </a:graphic>
      </p:graphicFrame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2714620"/>
            <a:ext cx="3071834" cy="3078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31048" y="0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cover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17</a:t>
            </a:fld>
            <a:endParaRPr lang="tr-TR" dirty="0">
              <a:latin typeface="+mj-lt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1819275"/>
            <a:ext cx="60007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31048" y="0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cover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544522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Again kernel functions/mapping to a higher dimensional space can be employed in which case the  class boundary shapes change as depicted.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Motivation Kernel PCA</a:t>
            </a:r>
            <a:endParaRPr lang="tr-T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2736304"/>
          </a:xfrm>
        </p:spPr>
        <p:txBody>
          <a:bodyPr>
            <a:normAutofit/>
          </a:bodyPr>
          <a:lstStyle/>
          <a:p>
            <a:pPr indent="0">
              <a:buNone/>
            </a:pPr>
            <a:endParaRPr lang="en-US" sz="800" dirty="0" smtClean="0">
              <a:latin typeface="+mj-lt"/>
            </a:endParaRPr>
          </a:p>
          <a:p>
            <a:pPr indent="0">
              <a:buNone/>
            </a:pPr>
            <a:r>
              <a:rPr lang="en-US" sz="2100" b="1" dirty="0" smtClean="0">
                <a:latin typeface="+mj-lt"/>
              </a:rPr>
              <a:t>Example</a:t>
            </a:r>
            <a:r>
              <a:rPr lang="en-US" sz="2100" dirty="0" smtClean="0">
                <a:latin typeface="+mj-lt"/>
              </a:rPr>
              <a:t>: we want to cluster the following dataset using K-means which will be difficult; </a:t>
            </a:r>
            <a:r>
              <a:rPr lang="en-US" sz="2100" b="1" dirty="0" smtClean="0">
                <a:latin typeface="+mj-lt"/>
              </a:rPr>
              <a:t>idea</a:t>
            </a:r>
            <a:r>
              <a:rPr lang="en-US" sz="2100" dirty="0" smtClean="0">
                <a:latin typeface="+mj-lt"/>
              </a:rPr>
              <a:t>: change coordinate system using a few new, non-linear features.</a:t>
            </a:r>
            <a:endParaRPr lang="tr-TR" sz="2100" dirty="0" smtClean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18</a:t>
            </a:fld>
            <a:endParaRPr lang="tr-TR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1048" y="0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cover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 descr="750px-Kernel_pca_inpu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645029"/>
            <a:ext cx="9143999" cy="521297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7544" y="6488668"/>
            <a:ext cx="631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Remark</a:t>
            </a:r>
            <a:r>
              <a:rPr lang="en-US" dirty="0" smtClean="0"/>
              <a:t>: This approach uses kernels, but is unrelated to SVMs!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Kernel </a:t>
            </a:r>
            <a:r>
              <a:rPr lang="en-US" dirty="0" smtClean="0"/>
              <a:t>PCA</a:t>
            </a:r>
            <a:endParaRPr lang="tr-T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911824"/>
          </a:xfrm>
        </p:spPr>
        <p:txBody>
          <a:bodyPr>
            <a:normAutofit/>
          </a:bodyPr>
          <a:lstStyle/>
          <a:p>
            <a:r>
              <a:rPr lang="tr-TR" sz="2500" dirty="0" smtClean="0">
                <a:solidFill>
                  <a:schemeClr val="accent1"/>
                </a:solidFill>
                <a:latin typeface="+mj-lt"/>
              </a:rPr>
              <a:t>Kernel PCA </a:t>
            </a:r>
            <a:r>
              <a:rPr lang="tr-TR" sz="2500" dirty="0" smtClean="0">
                <a:solidFill>
                  <a:schemeClr val="tx2"/>
                </a:solidFill>
                <a:latin typeface="+mj-lt"/>
              </a:rPr>
              <a:t>does PCA on the kernel matrix (equal to </a:t>
            </a:r>
            <a:r>
              <a:rPr lang="en-US" sz="2500" dirty="0" smtClean="0">
                <a:solidFill>
                  <a:schemeClr val="tx2"/>
                </a:solidFill>
                <a:latin typeface="+mj-lt"/>
              </a:rPr>
              <a:t>doing PCA in the mapped space selecting some orthogonal eigenvectors in the mapped space as the new coordinate system</a:t>
            </a:r>
            <a:r>
              <a:rPr lang="tr-TR" sz="25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en-US" sz="2500" dirty="0" smtClean="0">
                <a:solidFill>
                  <a:schemeClr val="tx2"/>
                </a:solidFill>
                <a:latin typeface="+mj-lt"/>
              </a:rPr>
              <a:t>Kind of PCA using non-linear transformations in the original space, moreover, the vectors of the chosen new coordinate system are usually not orthogonal in the </a:t>
            </a:r>
            <a:r>
              <a:rPr lang="en-US" sz="2500" smtClean="0">
                <a:solidFill>
                  <a:schemeClr val="tx2"/>
                </a:solidFill>
                <a:latin typeface="+mj-lt"/>
              </a:rPr>
              <a:t>original space. </a:t>
            </a:r>
            <a:endParaRPr lang="en-US" sz="2500" dirty="0" smtClean="0">
              <a:solidFill>
                <a:schemeClr val="tx2"/>
              </a:solidFill>
              <a:latin typeface="+mj-lt"/>
            </a:endParaRPr>
          </a:p>
          <a:p>
            <a:r>
              <a:rPr lang="en-US" sz="2500" dirty="0" smtClean="0">
                <a:solidFill>
                  <a:schemeClr val="tx2"/>
                </a:solidFill>
                <a:latin typeface="+mj-lt"/>
              </a:rPr>
              <a:t>Then, ML/DM algorithms are used in the Reduced Feature Space.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19</a:t>
            </a:fld>
            <a:endParaRPr lang="tr-TR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1048" y="0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cover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6534834"/>
            <a:ext cx="8231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Illustration:  </a:t>
            </a:r>
            <a:r>
              <a:rPr lang="en-US" dirty="0" smtClean="0">
                <a:hlinkClick r:id="rId2"/>
              </a:rPr>
              <a:t>http://en.wikipedia.org/wiki/Kernel_principal_component_analysis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5576" y="5157192"/>
            <a:ext cx="144016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47864" y="5157192"/>
            <a:ext cx="165618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cxnSp>
        <p:nvCxnSpPr>
          <p:cNvPr id="15" name="Straight Arrow Connector 14"/>
          <p:cNvCxnSpPr>
            <a:stCxn id="12" idx="3"/>
          </p:cNvCxnSpPr>
          <p:nvPr/>
        </p:nvCxnSpPr>
        <p:spPr>
          <a:xfrm>
            <a:off x="2195736" y="5805264"/>
            <a:ext cx="11521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27784" y="537321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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11560" y="4725144"/>
            <a:ext cx="164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Space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419872" y="4725144"/>
            <a:ext cx="1553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Feature Space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156176" y="5157192"/>
            <a:ext cx="165618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features are a few linear combinations of features in the Feature Space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004048" y="5805264"/>
            <a:ext cx="11521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92080" y="5517232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724128" y="4509120"/>
            <a:ext cx="2620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Reduced Feature </a:t>
            </a:r>
          </a:p>
          <a:p>
            <a:pPr algn="ctr"/>
            <a:r>
              <a:rPr lang="en-US" dirty="0" smtClean="0"/>
              <a:t>Space (less dimensions)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Kernel Machines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Discriminant-based: No need to estimate densities first</a:t>
            </a:r>
            <a:r>
              <a:rPr lang="en-US" dirty="0" smtClean="0">
                <a:solidFill>
                  <a:schemeClr val="tx2"/>
                </a:solidFill>
                <a:latin typeface="+mj-lt"/>
              </a:rPr>
              <a:t>; focus is learning the decision boundary and not on learning a large number of parameters of a density function.</a:t>
            </a: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Define the discriminant in terms of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support vectors</a:t>
            </a:r>
            <a:r>
              <a:rPr lang="en-US" dirty="0" smtClean="0">
                <a:solidFill>
                  <a:schemeClr val="accent3"/>
                </a:solidFill>
                <a:latin typeface="+mj-lt"/>
              </a:rPr>
              <a:t> a subset of the training examples</a:t>
            </a:r>
            <a:endParaRPr lang="tr-TR" dirty="0" smtClean="0">
              <a:solidFill>
                <a:schemeClr val="accent1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The use of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kernel functions,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application-specific measures of similarity</a:t>
            </a:r>
            <a:r>
              <a:rPr lang="en-US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r>
              <a:rPr lang="en-US" dirty="0" smtClean="0">
                <a:solidFill>
                  <a:schemeClr val="tx2"/>
                </a:solidFill>
                <a:latin typeface="+mj-lt"/>
              </a:rPr>
              <a:t>Many kernels map the data to a higher dimensional space for which linear discrimination is simpler! </a:t>
            </a: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No need to represent instances as vectors</a:t>
            </a:r>
            <a:r>
              <a:rPr lang="en-US" dirty="0" smtClean="0">
                <a:solidFill>
                  <a:schemeClr val="tx2"/>
                </a:solidFill>
                <a:latin typeface="+mj-lt"/>
              </a:rPr>
              <a:t>; can deal with other types e.g. graphs, sequences in bioinformatics which assume edit distance.</a:t>
            </a: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Convex optimization problems with a unique solution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</a:t>
            </a:fld>
            <a:endParaRPr lang="tr-TR" dirty="0">
              <a:latin typeface="+mj-lt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31048" y="0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cover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/>
          <a:p>
            <a:pPr algn="r"/>
            <a:fld id="{07945056-924C-4EF3-9DBF-A3C8C7422096}" type="slidenum">
              <a:rPr lang="tr-TR">
                <a:latin typeface="+mj-lt"/>
              </a:rPr>
              <a:pPr algn="r"/>
              <a:t>3</a:t>
            </a:fld>
            <a:endParaRPr lang="tr-TR" dirty="0">
              <a:latin typeface="+mj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900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Optimal Separating Hyperplane</a:t>
            </a:r>
            <a:endParaRPr kumimoji="0" lang="tr-TR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11188" y="5780088"/>
            <a:ext cx="5150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(Cortes and Vapnik, 1995; Vapnik, 1995)</a:t>
            </a:r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1884363" y="1811338"/>
          <a:ext cx="5060950" cy="3551237"/>
        </p:xfrm>
        <a:graphic>
          <a:graphicData uri="http://schemas.openxmlformats.org/presentationml/2006/ole">
            <p:oleObj spid="_x0000_s25602" name="Equation" r:id="rId3" imgW="2425680" imgH="1701720" progId="Equation.3">
              <p:embed/>
            </p:oleObj>
          </a:graphicData>
        </a:graphic>
      </p:graphicFrame>
      <p:sp>
        <p:nvSpPr>
          <p:cNvPr id="9" name="Footer Placeholder 3"/>
          <p:cNvSpPr txBox="1">
            <a:spLocks/>
          </p:cNvSpPr>
          <p:nvPr/>
        </p:nvSpPr>
        <p:spPr>
          <a:xfrm>
            <a:off x="571472" y="6356350"/>
            <a:ext cx="7072362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Lecture Notes for E Alpaydın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/>
          <a:p>
            <a:pPr algn="r"/>
            <a:fld id="{C4879F51-F908-45F9-A550-6EA67E05D6C9}" type="slidenum">
              <a:rPr lang="tr-TR">
                <a:latin typeface="+mj-lt"/>
              </a:rPr>
              <a:pPr algn="r"/>
              <a:t>4</a:t>
            </a:fld>
            <a:endParaRPr lang="tr-TR" dirty="0">
              <a:latin typeface="+mj-lt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900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Margin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00034" y="1428736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Distance from the discriminant to the closest instances on either side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Distance of x to the hyperplane is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We require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For a unique sol’n, fix </a:t>
            </a:r>
            <a:r>
              <a:rPr kumimoji="0" lang="tr-TR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ρ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||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||=1, and to max margin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5429256" y="2285992"/>
          <a:ext cx="1474788" cy="1017588"/>
        </p:xfrm>
        <a:graphic>
          <a:graphicData uri="http://schemas.openxmlformats.org/presentationml/2006/ole">
            <p:oleObj spid="_x0000_s26626" name="Equation" r:id="rId3" imgW="736560" imgH="507960" progId="Equation.3">
              <p:embed/>
            </p:oleObj>
          </a:graphicData>
        </a:graphic>
      </p:graphicFrame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2643174" y="3143248"/>
          <a:ext cx="2544762" cy="889000"/>
        </p:xfrm>
        <a:graphic>
          <a:graphicData uri="http://schemas.openxmlformats.org/presentationml/2006/ole">
            <p:oleObj spid="_x0000_s26627" name="Equation" r:id="rId4" imgW="1346040" imgH="469800" progId="Equation.3">
              <p:embed/>
            </p:oleObj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1990725" y="5165725"/>
          <a:ext cx="5522913" cy="792163"/>
        </p:xfrm>
        <a:graphic>
          <a:graphicData uri="http://schemas.openxmlformats.org/presentationml/2006/ole">
            <p:oleObj spid="_x0000_s26628" name="Equation" r:id="rId5" imgW="2743200" imgH="393480" progId="Equation.3">
              <p:embed/>
            </p:oleObj>
          </a:graphicData>
        </a:graphic>
      </p:graphicFrame>
      <p:sp>
        <p:nvSpPr>
          <p:cNvPr id="9" name="Footer Placeholder 3"/>
          <p:cNvSpPr txBox="1">
            <a:spLocks/>
          </p:cNvSpPr>
          <p:nvPr/>
        </p:nvSpPr>
        <p:spPr>
          <a:xfrm>
            <a:off x="571472" y="6356350"/>
            <a:ext cx="7072362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Lecture Notes for E Alpaydın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05800" cy="79608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Margin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5</a:t>
            </a:fld>
            <a:endParaRPr lang="tr-TR" dirty="0">
              <a:latin typeface="+mj-lt"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980728"/>
            <a:ext cx="58769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1048" y="0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cover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4264018" y="3197016"/>
            <a:ext cx="576064" cy="43204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068738" y="979934"/>
            <a:ext cx="576064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99992" y="836712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2/||w||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6021288"/>
            <a:ext cx="440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Remark: Circled points are support vectors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6</a:t>
            </a:fld>
            <a:endParaRPr lang="tr-TR" dirty="0">
              <a:latin typeface="+mj-lt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1403648" y="404664"/>
          <a:ext cx="5637212" cy="4962525"/>
        </p:xfrm>
        <a:graphic>
          <a:graphicData uri="http://schemas.openxmlformats.org/presentationml/2006/ole">
            <p:oleObj spid="_x0000_s28674" name="Equation" r:id="rId3" imgW="2743200" imgH="2412720" progId="Equation.3">
              <p:embed/>
            </p:oleObj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31048" y="0"/>
            <a:ext cx="765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cover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2040" y="3356992"/>
            <a:ext cx="405328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Alternative Formulation of the</a:t>
            </a:r>
          </a:p>
          <a:p>
            <a:r>
              <a:rPr lang="en-US" dirty="0" smtClean="0"/>
              <a:t>optimization problem: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baseline="30000" dirty="0" smtClean="0"/>
              <a:t>t</a:t>
            </a:r>
            <a:r>
              <a:rPr lang="en-US" dirty="0" smtClean="0"/>
              <a:t>&gt;</a:t>
            </a:r>
            <a:r>
              <a:rPr lang="en-US" dirty="0" smtClean="0">
                <a:latin typeface="Symbol" pitchFamily="18" charset="2"/>
              </a:rPr>
              <a:t>0</a:t>
            </a:r>
            <a:r>
              <a:rPr lang="en-US" dirty="0" smtClean="0"/>
              <a:t> only</a:t>
            </a:r>
          </a:p>
          <a:p>
            <a:r>
              <a:rPr lang="en-US" dirty="0" smtClean="0"/>
              <a:t>support vectors are relevant</a:t>
            </a:r>
          </a:p>
          <a:p>
            <a:r>
              <a:rPr lang="en-US" dirty="0" smtClean="0"/>
              <a:t>for determining the </a:t>
            </a:r>
            <a:r>
              <a:rPr lang="en-US" dirty="0" err="1" smtClean="0"/>
              <a:t>hyperplane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</a:t>
            </a:r>
          </a:p>
          <a:p>
            <a:r>
              <a:rPr lang="en-US" dirty="0" smtClean="0">
                <a:sym typeface="Wingdings" pitchFamily="2" charset="2"/>
              </a:rPr>
              <a:t>this can be used to reduce the </a:t>
            </a:r>
          </a:p>
          <a:p>
            <a:r>
              <a:rPr lang="en-US" dirty="0" smtClean="0">
                <a:sym typeface="Wingdings" pitchFamily="2" charset="2"/>
              </a:rPr>
              <a:t>complexity of the SVM optimization </a:t>
            </a:r>
          </a:p>
          <a:p>
            <a:r>
              <a:rPr lang="en-US" dirty="0" smtClean="0">
                <a:sym typeface="Wingdings" pitchFamily="2" charset="2"/>
              </a:rPr>
              <a:t>procedure by only using support </a:t>
            </a:r>
          </a:p>
          <a:p>
            <a:r>
              <a:rPr lang="en-US" dirty="0" smtClean="0">
                <a:sym typeface="Wingdings" pitchFamily="2" charset="2"/>
              </a:rPr>
              <a:t>vectors instead the whole dataset for it.</a:t>
            </a:r>
            <a:endParaRPr lang="en-US" dirty="0" smtClean="0"/>
          </a:p>
          <a:p>
            <a:endParaRPr lang="en-US" dirty="0">
              <a:latin typeface="Symbol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877272"/>
            <a:ext cx="9027023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u="sng" dirty="0" smtClean="0"/>
              <a:t>If you are interested in understanding the mathematical details</a:t>
            </a:r>
            <a:r>
              <a:rPr lang="en-US" sz="1700" dirty="0" smtClean="0"/>
              <a:t>: Read paper on PCA regression</a:t>
            </a: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7</a:t>
            </a:fld>
            <a:endParaRPr lang="tr-TR" dirty="0">
              <a:latin typeface="+mj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14348" y="4786322"/>
            <a:ext cx="77755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Most α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are 0 and only a small number have α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&gt;0; they are the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support vectors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1285852" y="1071546"/>
          <a:ext cx="5899150" cy="3343275"/>
        </p:xfrm>
        <a:graphic>
          <a:graphicData uri="http://schemas.openxmlformats.org/presentationml/2006/ole">
            <p:oleObj spid="_x0000_s29698" name="Equation" r:id="rId3" imgW="2869920" imgH="1625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03648" y="5661248"/>
            <a:ext cx="51322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Idea</a:t>
            </a:r>
            <a:r>
              <a:rPr lang="en-US" dirty="0" smtClean="0"/>
              <a:t>: If we remove all examples which are not </a:t>
            </a:r>
          </a:p>
          <a:p>
            <a:r>
              <a:rPr lang="en-US" dirty="0" smtClean="0"/>
              <a:t>support vectors from the dataset we still obtain </a:t>
            </a:r>
          </a:p>
          <a:p>
            <a:r>
              <a:rPr lang="en-US" dirty="0" smtClean="0"/>
              <a:t>the same </a:t>
            </a:r>
            <a:r>
              <a:rPr lang="en-US" dirty="0" err="1" smtClean="0"/>
              <a:t>hyperplane</a:t>
            </a:r>
            <a:r>
              <a:rPr lang="en-US" dirty="0" smtClean="0"/>
              <a:t>, but can do so more quickly!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8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Soft Margin Hyperplane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Not linearly separable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Soft error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New primal is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1152525" y="2492375"/>
          <a:ext cx="2879725" cy="530225"/>
        </p:xfrm>
        <a:graphic>
          <a:graphicData uri="http://schemas.openxmlformats.org/presentationml/2006/ole">
            <p:oleObj spid="_x0000_s30722" name="Equation" r:id="rId3" imgW="1307880" imgH="241200" progId="Equation.3">
              <p:embed/>
            </p:oleObj>
          </a:graphicData>
        </a:graphic>
      </p:graphicFrame>
      <p:graphicFrame>
        <p:nvGraphicFramePr>
          <p:cNvPr id="9" name="Object 16"/>
          <p:cNvGraphicFramePr>
            <a:graphicFrameLocks noChangeAspect="1"/>
          </p:cNvGraphicFramePr>
          <p:nvPr/>
        </p:nvGraphicFramePr>
        <p:xfrm>
          <a:off x="1928794" y="3929066"/>
          <a:ext cx="820738" cy="762000"/>
        </p:xfrm>
        <a:graphic>
          <a:graphicData uri="http://schemas.openxmlformats.org/presentationml/2006/ole">
            <p:oleObj spid="_x0000_s30723" name="Equation" r:id="rId4" imgW="368280" imgH="342720" progId="Equation.3">
              <p:embed/>
            </p:oleObj>
          </a:graphicData>
        </a:graphic>
      </p:graphicFrame>
      <p:graphicFrame>
        <p:nvGraphicFramePr>
          <p:cNvPr id="10" name="Object 18"/>
          <p:cNvGraphicFramePr>
            <a:graphicFrameLocks noChangeAspect="1"/>
          </p:cNvGraphicFramePr>
          <p:nvPr/>
        </p:nvGraphicFramePr>
        <p:xfrm>
          <a:off x="827088" y="5589588"/>
          <a:ext cx="7343775" cy="774700"/>
        </p:xfrm>
        <a:graphic>
          <a:graphicData uri="http://schemas.openxmlformats.org/presentationml/2006/ole">
            <p:oleObj spid="_x0000_s30724" name="Equation" r:id="rId5" imgW="3720960" imgH="393480" progId="Equation.3">
              <p:embed/>
            </p:oleObj>
          </a:graphicData>
        </a:graphic>
      </p:graphicFrame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9</a:t>
            </a:fld>
            <a:endParaRPr lang="tr-TR" dirty="0">
              <a:latin typeface="+mj-lt"/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96752"/>
            <a:ext cx="536257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3851920" y="4221088"/>
            <a:ext cx="720080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139952" y="3429000"/>
            <a:ext cx="576064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07704" y="6165304"/>
            <a:ext cx="13681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5856" y="5877272"/>
            <a:ext cx="48351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Indicate errors; note that points which on the correct</a:t>
            </a:r>
          </a:p>
          <a:p>
            <a:r>
              <a:rPr lang="en-US" sz="1600" dirty="0" smtClean="0"/>
              <a:t>side of each class’ </a:t>
            </a:r>
            <a:r>
              <a:rPr lang="en-US" sz="1600" dirty="0" err="1" smtClean="0"/>
              <a:t>hyperplane</a:t>
            </a:r>
            <a:r>
              <a:rPr lang="en-US" sz="1600" dirty="0" smtClean="0"/>
              <a:t> have an error of </a:t>
            </a:r>
            <a:r>
              <a:rPr lang="en-US" sz="1600" dirty="0" smtClean="0">
                <a:latin typeface="+mj-lt"/>
              </a:rPr>
              <a:t>0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3347864" y="1052736"/>
            <a:ext cx="7920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39952" y="83671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 Class </a:t>
            </a:r>
            <a:r>
              <a:rPr lang="en-US" dirty="0" err="1" smtClean="0"/>
              <a:t>Hyperplane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3528" y="4221088"/>
            <a:ext cx="2123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 Class </a:t>
            </a:r>
            <a:r>
              <a:rPr lang="en-US" dirty="0" err="1" smtClean="0"/>
              <a:t>Hyperplane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331640" y="3573016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491880" y="188640"/>
            <a:ext cx="2458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Soft Margin SVM</a:t>
            </a:r>
            <a:endParaRPr lang="en-US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 rot="10800000" flipV="1">
            <a:off x="3347864" y="1628800"/>
            <a:ext cx="172819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55976" y="134076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SVM Decision Boundary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431048" y="0"/>
            <a:ext cx="712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cover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648</TotalTime>
  <Words>1044</Words>
  <Application>Microsoft Office PowerPoint</Application>
  <PresentationFormat>On-screen Show (4:3)</PresentationFormat>
  <Paragraphs>158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Flow</vt:lpstr>
      <vt:lpstr>Equation</vt:lpstr>
      <vt:lpstr>CHAPTER 13:  Alpaydin: Kernel Machines</vt:lpstr>
      <vt:lpstr>Kernel Machines</vt:lpstr>
      <vt:lpstr>Slide 3</vt:lpstr>
      <vt:lpstr>Slide 4</vt:lpstr>
      <vt:lpstr>Margin</vt:lpstr>
      <vt:lpstr>Slide 6</vt:lpstr>
      <vt:lpstr>Slide 7</vt:lpstr>
      <vt:lpstr>Slide 8</vt:lpstr>
      <vt:lpstr>Slide 9</vt:lpstr>
      <vt:lpstr>Multiclass Kernel Machines</vt:lpstr>
      <vt:lpstr>Slide 11</vt:lpstr>
      <vt:lpstr>Slide 12</vt:lpstr>
      <vt:lpstr>Slide 13</vt:lpstr>
      <vt:lpstr>Slide 14</vt:lpstr>
      <vt:lpstr>Kernel Regression</vt:lpstr>
      <vt:lpstr>One-Class Kernel Machines for Outlier Detection</vt:lpstr>
      <vt:lpstr>Slide 17</vt:lpstr>
      <vt:lpstr>Motivation Kernel PCA</vt:lpstr>
      <vt:lpstr>Kernel PCA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Machine Learning 2nd Edition</dc:title>
  <dc:creator>ethem alpaydın</dc:creator>
  <cp:lastModifiedBy>Christoph Eick</cp:lastModifiedBy>
  <cp:revision>83</cp:revision>
  <dcterms:created xsi:type="dcterms:W3CDTF">2010-02-24T14:37:12Z</dcterms:created>
  <dcterms:modified xsi:type="dcterms:W3CDTF">2011-04-13T22:41:45Z</dcterms:modified>
</cp:coreProperties>
</file>