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8"/>
  </p:handoutMasterIdLst>
  <p:sldIdLst>
    <p:sldId id="256" r:id="rId2"/>
    <p:sldId id="273" r:id="rId3"/>
    <p:sldId id="294" r:id="rId4"/>
    <p:sldId id="293" r:id="rId5"/>
    <p:sldId id="274" r:id="rId6"/>
    <p:sldId id="292" r:id="rId7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74" autoAdjust="0"/>
    <p:restoredTop sz="94660"/>
  </p:normalViewPr>
  <p:slideViewPr>
    <p:cSldViewPr>
      <p:cViewPr varScale="1">
        <p:scale>
          <a:sx n="86" d="100"/>
          <a:sy n="86" d="100"/>
        </p:scale>
        <p:origin x="-51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C68312-AFED-465E-A4EA-8F5953491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" name="Line 26"/>
          <p:cNvSpPr>
            <a:spLocks noChangeShapeType="1"/>
          </p:cNvSpPr>
          <p:nvPr userDrawn="1"/>
        </p:nvSpPr>
        <p:spPr bwMode="auto">
          <a:xfrm>
            <a:off x="381000" y="1600200"/>
            <a:ext cx="8458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95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0FD-ED0F-4C67-A78A-A80D168C7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6B108-522E-494B-8097-412E2714D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2DED5-8CF2-4AE1-A8C1-506BF78E3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4139-5748-4B79-A511-6F07C4C06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DB52-95A4-47B3-BAB3-1A95B7D64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6009-718C-418B-8E97-F34DDA905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34A7-48C0-4898-82EF-CEDA4C3E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F521E-DD12-4484-99AA-065FF78E3A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BDA2-10D3-45F7-8209-DB2C5EDC8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83342-C452-4A19-AA9D-92B7AC2E4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26F34-66D4-4C71-B3C2-EF4BF1378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AE8D6-8492-42AC-9B87-B55C8E064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82647-9CDE-4CBF-A288-A1F752A5F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BF57-AAEA-4148-B87C-0C31A9E5C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085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85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5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5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343F521E-DD12-4484-99AA-065FF78E3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381000" y="1600200"/>
            <a:ext cx="8458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571" name="Line 27"/>
          <p:cNvSpPr>
            <a:spLocks noChangeShapeType="1"/>
          </p:cNvSpPr>
          <p:nvPr userDrawn="1"/>
        </p:nvSpPr>
        <p:spPr bwMode="auto">
          <a:xfrm>
            <a:off x="381000" y="1600200"/>
            <a:ext cx="8458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6" r:id="rId2"/>
    <p:sldLayoutId id="2147483739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924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Non-Parametric</a:t>
            </a:r>
            <a:br>
              <a:rPr lang="en-US" dirty="0" smtClean="0"/>
            </a:br>
            <a:r>
              <a:rPr lang="en-US" dirty="0" smtClean="0"/>
              <a:t>Density Functions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Christoph</a:t>
            </a:r>
            <a:r>
              <a:rPr lang="en-US" dirty="0" smtClean="0"/>
              <a:t> F. </a:t>
            </a:r>
            <a:r>
              <a:rPr lang="en-US" dirty="0" err="1" smtClean="0"/>
              <a:t>Eick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12/24/08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9059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Influence Functions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 influence function of a data object              is a function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f</a:t>
            </a:r>
            <a:r>
              <a:rPr lang="en-US" sz="2800" i="1" baseline="-25000" dirty="0" err="1" smtClean="0"/>
              <a:t>B</a:t>
            </a:r>
            <a:r>
              <a:rPr lang="en-US" sz="2800" i="1" baseline="30000" dirty="0" err="1" smtClean="0"/>
              <a:t>y</a:t>
            </a:r>
            <a:r>
              <a:rPr lang="en-US" sz="2800" i="1" dirty="0" smtClean="0"/>
              <a:t> : </a:t>
            </a:r>
            <a:r>
              <a:rPr lang="en-US" sz="2800" i="1" dirty="0" err="1" smtClean="0"/>
              <a:t>F</a:t>
            </a:r>
            <a:r>
              <a:rPr lang="en-US" sz="2800" i="1" baseline="30000" dirty="0" err="1" smtClean="0"/>
              <a:t>d</a:t>
            </a:r>
            <a:r>
              <a:rPr lang="en-US" sz="2800" i="1" baseline="-25000" dirty="0" smtClean="0"/>
              <a:t> </a:t>
            </a:r>
            <a:r>
              <a:rPr lang="en-US" sz="2800" i="1" dirty="0" smtClean="0"/>
              <a:t>→ R</a:t>
            </a:r>
            <a:r>
              <a:rPr lang="en-US" sz="2800" i="1" baseline="-25000" dirty="0" smtClean="0"/>
              <a:t>0</a:t>
            </a:r>
            <a:r>
              <a:rPr lang="en-US" sz="2800" i="1" baseline="30000" dirty="0" smtClean="0"/>
              <a:t>+</a:t>
            </a:r>
            <a:r>
              <a:rPr lang="en-US" sz="2800" i="1" dirty="0" smtClean="0"/>
              <a:t> which is defined in terms of a basic influence function </a:t>
            </a:r>
            <a:r>
              <a:rPr lang="en-US" sz="2800" i="1" dirty="0" err="1" smtClean="0"/>
              <a:t>f</a:t>
            </a:r>
            <a:r>
              <a:rPr lang="en-US" sz="2800" i="1" baseline="-25000" dirty="0" err="1" smtClean="0"/>
              <a:t>B</a:t>
            </a:r>
            <a:r>
              <a:rPr lang="en-US" sz="2800" i="1" dirty="0" smtClean="0"/>
              <a:t> </a:t>
            </a: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Examples of basic influence functions are: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2800" dirty="0" smtClean="0"/>
          </a:p>
        </p:txBody>
      </p:sp>
      <p:pic>
        <p:nvPicPr>
          <p:cNvPr id="1031" name="Picture 1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3048000"/>
            <a:ext cx="2895600" cy="674688"/>
          </a:xfrm>
          <a:noFill/>
        </p:spPr>
      </p:pic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8"/>
          <p:cNvGraphicFramePr>
            <a:graphicFrameLocks noChangeAspect="1"/>
          </p:cNvGraphicFramePr>
          <p:nvPr/>
        </p:nvGraphicFramePr>
        <p:xfrm>
          <a:off x="762000" y="4953000"/>
          <a:ext cx="3276600" cy="1143000"/>
        </p:xfrm>
        <a:graphic>
          <a:graphicData uri="http://schemas.openxmlformats.org/presentationml/2006/ole">
            <p:oleObj spid="_x0000_s1026" name="Equation" r:id="rId4" imgW="2171520" imgH="583920" progId="Equation.3">
              <p:embed/>
            </p:oleObj>
          </a:graphicData>
        </a:graphic>
      </p:graphicFrame>
      <p:sp>
        <p:nvSpPr>
          <p:cNvPr id="103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Object 20"/>
          <p:cNvGraphicFramePr>
            <a:graphicFrameLocks noChangeAspect="1"/>
          </p:cNvGraphicFramePr>
          <p:nvPr/>
        </p:nvGraphicFramePr>
        <p:xfrm>
          <a:off x="4572000" y="5105400"/>
          <a:ext cx="2514600" cy="914400"/>
        </p:xfrm>
        <a:graphic>
          <a:graphicData uri="http://schemas.openxmlformats.org/presentationml/2006/ole">
            <p:oleObj spid="_x0000_s1027" name="Equation" r:id="rId5" imgW="1218960" imgH="419040" progId="Equation.3">
              <p:embed/>
            </p:oleObj>
          </a:graphicData>
        </a:graphic>
      </p:graphicFrame>
      <p:graphicFrame>
        <p:nvGraphicFramePr>
          <p:cNvPr id="1028" name="Object 29"/>
          <p:cNvGraphicFramePr>
            <a:graphicFrameLocks noChangeAspect="1"/>
          </p:cNvGraphicFramePr>
          <p:nvPr/>
        </p:nvGraphicFramePr>
        <p:xfrm>
          <a:off x="6400800" y="1676400"/>
          <a:ext cx="1143000" cy="417513"/>
        </p:xfrm>
        <a:graphic>
          <a:graphicData uri="http://schemas.openxmlformats.org/presentationml/2006/ole">
            <p:oleObj spid="_x0000_s1028" name="Equation" r:id="rId6" imgW="457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239000" y="6477000"/>
            <a:ext cx="1905000" cy="381000"/>
          </a:xfrm>
          <a:noFill/>
        </p:spPr>
        <p:txBody>
          <a:bodyPr/>
          <a:lstStyle/>
          <a:p>
            <a:fld id="{8D4DC3FA-F2B5-46CF-9C3B-D3350F14177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Example: Kernel Density Estimation 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17525" y="1571625"/>
            <a:ext cx="86264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D={x1,x2,x3,x4}</a:t>
            </a:r>
          </a:p>
          <a:p>
            <a:r>
              <a:rPr lang="en-US"/>
              <a:t>f</a:t>
            </a:r>
            <a:r>
              <a:rPr lang="en-US" baseline="30000"/>
              <a:t>D</a:t>
            </a:r>
            <a:r>
              <a:rPr lang="en-US" baseline="-25000"/>
              <a:t>Gaussian</a:t>
            </a:r>
            <a:r>
              <a:rPr lang="en-US"/>
              <a:t>(x)= influence(x1) + influence(x2) + </a:t>
            </a:r>
          </a:p>
          <a:p>
            <a:r>
              <a:rPr lang="en-US"/>
              <a:t>influence(x3) influence(x4)= 0.04+0.06+0.08+0.6=0.78</a:t>
            </a:r>
            <a:endParaRPr lang="en-US" baseline="30000"/>
          </a:p>
          <a:p>
            <a:endParaRPr lang="en-US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431925" y="38433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x1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1660525" y="50625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x2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2727325" y="41481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x3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5241925" y="51387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x4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4724400" y="5486400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 flipV="1">
            <a:off x="49530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 flipV="1">
            <a:off x="3048000" y="44958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 flipH="1" flipV="1">
            <a:off x="2057400" y="5334000"/>
            <a:ext cx="2895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 flipV="1">
            <a:off x="1752600" y="4191000"/>
            <a:ext cx="320040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5165725" y="549275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0.6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3260725" y="4398963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0.08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2362200" y="5410200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0.06</a:t>
            </a:r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1889125" y="4246563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0.04</a:t>
            </a: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1660525" y="4529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>
            <a:off x="457200" y="6096000"/>
            <a:ext cx="839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C6600"/>
                </a:solidFill>
              </a:rPr>
              <a:t>Remark</a:t>
            </a:r>
            <a:r>
              <a:rPr lang="en-US" sz="1800"/>
              <a:t>: the density value of y would be larger than the one for 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799"/>
            <a:ext cx="8229600" cy="735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Notations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O={o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,…,o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} is a dataset whose density has to be measured</a:t>
            </a:r>
          </a:p>
          <a:p>
            <a:pPr eaLnBrk="1" hangingPunct="1">
              <a:defRPr/>
            </a:pPr>
            <a:r>
              <a:rPr lang="en-US" sz="2800" dirty="0" smtClean="0">
                <a:cs typeface="Times New Roman" pitchFamily="18" charset="0"/>
              </a:rPr>
              <a:t>r is the dimensionality of O</a:t>
            </a:r>
          </a:p>
          <a:p>
            <a:pPr eaLnBrk="1" hangingPunct="1">
              <a:defRPr/>
            </a:pPr>
            <a:r>
              <a:rPr lang="en-US" sz="2800" dirty="0" smtClean="0">
                <a:cs typeface="Times New Roman" pitchFamily="18" charset="0"/>
              </a:rPr>
              <a:t>n is the number of objects in O</a:t>
            </a:r>
          </a:p>
          <a:p>
            <a:pPr eaLnBrk="1" hangingPunct="1">
              <a:defRPr/>
            </a:pPr>
            <a:r>
              <a:rPr lang="en-US" sz="2800" i="1" dirty="0" smtClean="0"/>
              <a:t>d: </a:t>
            </a:r>
            <a:r>
              <a:rPr lang="en-US" sz="2800" i="1" dirty="0" err="1" smtClean="0"/>
              <a:t>F</a:t>
            </a:r>
            <a:r>
              <a:rPr lang="en-US" sz="2800" i="1" baseline="30000" dirty="0" err="1" smtClean="0"/>
              <a:t>r</a:t>
            </a:r>
            <a:r>
              <a:rPr lang="en-US" sz="2800" i="1" dirty="0" err="1" smtClean="0"/>
              <a:t>X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smtClean="0"/>
              <a:t>F</a:t>
            </a:r>
            <a:r>
              <a:rPr lang="en-US" sz="2800" i="1" baseline="30000" dirty="0" smtClean="0"/>
              <a:t>r</a:t>
            </a:r>
            <a:r>
              <a:rPr lang="en-US" sz="2800" i="1" dirty="0" smtClean="0">
                <a:cs typeface="Times New Roman" pitchFamily="18" charset="0"/>
              </a:rPr>
              <a:t>→ R</a:t>
            </a:r>
            <a:r>
              <a:rPr lang="en-US" sz="2800" i="1" baseline="-25000" dirty="0" smtClean="0">
                <a:cs typeface="Times New Roman" pitchFamily="18" charset="0"/>
              </a:rPr>
              <a:t>0</a:t>
            </a:r>
            <a:r>
              <a:rPr lang="en-US" sz="2800" i="1" baseline="30000" dirty="0" smtClean="0">
                <a:cs typeface="Times New Roman" pitchFamily="18" charset="0"/>
              </a:rPr>
              <a:t>+</a:t>
            </a:r>
            <a:r>
              <a:rPr lang="en-US" sz="2800" baseline="300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is a distance function for the objects in O; d is assumed to be Euclidian distance unless specified otherwise</a:t>
            </a:r>
          </a:p>
          <a:p>
            <a:pPr eaLnBrk="1" hangingPunct="1">
              <a:defRPr/>
            </a:pPr>
            <a:r>
              <a:rPr lang="en-US" sz="2800" dirty="0" err="1" smtClean="0">
                <a:cs typeface="Times New Roman" pitchFamily="18" charset="0"/>
              </a:rPr>
              <a:t>d</a:t>
            </a:r>
            <a:r>
              <a:rPr lang="en-US" sz="2800" baseline="-25000" dirty="0" err="1" smtClean="0">
                <a:cs typeface="Times New Roman" pitchFamily="18" charset="0"/>
              </a:rPr>
              <a:t>k</a:t>
            </a:r>
            <a:r>
              <a:rPr lang="en-US" sz="2800" dirty="0" smtClean="0">
                <a:cs typeface="Times New Roman" pitchFamily="18" charset="0"/>
              </a:rPr>
              <a:t>(x) is the distance of x its k-nearest neighbor in O</a:t>
            </a: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Gaussian Kernel Density Functions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Density functions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: defined as the sum of the influence functions of all data points. Given </a:t>
            </a:r>
            <a:r>
              <a:rPr lang="en-US" sz="2400" i="1" dirty="0" smtClean="0"/>
              <a:t>N</a:t>
            </a:r>
            <a:r>
              <a:rPr lang="en-US" sz="2400" dirty="0" smtClean="0"/>
              <a:t> data objects, </a:t>
            </a:r>
            <a:r>
              <a:rPr lang="en-US" sz="2400" i="1" dirty="0" smtClean="0"/>
              <a:t>O={o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,…, o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}</a:t>
            </a:r>
            <a:r>
              <a:rPr lang="en-US" sz="2400" dirty="0" smtClean="0"/>
              <a:t> the density function is defined as—normalized version: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Non-Normalized Version: 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Example:  Gaussian Kernel Non-parametric Density Function f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804863" y="2895600"/>
          <a:ext cx="6723062" cy="654050"/>
        </p:xfrm>
        <a:graphic>
          <a:graphicData uri="http://schemas.openxmlformats.org/presentationml/2006/ole">
            <p:oleObj spid="_x0000_s2050" name="Equation" r:id="rId3" imgW="2070000" imgH="36828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039813" y="5314950"/>
          <a:ext cx="2871787" cy="881063"/>
        </p:xfrm>
        <a:graphic>
          <a:graphicData uri="http://schemas.openxmlformats.org/presentationml/2006/ole">
            <p:oleObj spid="_x0000_s2051" name="Equation" r:id="rId4" imgW="1447560" imgH="444240" progId="Equation.3">
              <p:embed/>
            </p:oleObj>
          </a:graphicData>
        </a:graphic>
      </p:graphicFrame>
      <p:graphicFrame>
        <p:nvGraphicFramePr>
          <p:cNvPr id="2055" name="Object 4"/>
          <p:cNvGraphicFramePr>
            <a:graphicFrameLocks noChangeAspect="1"/>
          </p:cNvGraphicFramePr>
          <p:nvPr/>
        </p:nvGraphicFramePr>
        <p:xfrm>
          <a:off x="687388" y="4191000"/>
          <a:ext cx="3959225" cy="654050"/>
        </p:xfrm>
        <a:graphic>
          <a:graphicData uri="http://schemas.openxmlformats.org/presentationml/2006/ole">
            <p:oleObj spid="_x0000_s2055" name="Equation" r:id="rId5" imgW="1218960" imgH="3682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553200"/>
            <a:ext cx="6017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Remark: </a:t>
            </a:r>
            <a:r>
              <a:rPr lang="en-US" dirty="0" smtClean="0">
                <a:sym typeface="Symbol"/>
              </a:rPr>
              <a:t> is called kernel width; called h in our textbook!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kNN</a:t>
            </a:r>
            <a:r>
              <a:rPr lang="en-US" dirty="0" smtClean="0"/>
              <a:t>-based Density Functions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44545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Example:</a:t>
            </a:r>
            <a:r>
              <a:rPr lang="en-US" sz="2400" dirty="0" smtClean="0"/>
              <a:t> </a:t>
            </a:r>
            <a:r>
              <a:rPr lang="en-US" sz="2400" dirty="0" err="1" smtClean="0"/>
              <a:t>kNN</a:t>
            </a:r>
            <a:r>
              <a:rPr lang="en-US" sz="2400" dirty="0" smtClean="0"/>
              <a:t> density function with variable kernel width—width is proportional to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(x) in point x: the distance of the </a:t>
            </a:r>
            <a:r>
              <a:rPr lang="en-US" sz="2400" dirty="0" err="1" smtClean="0"/>
              <a:t>k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nearest neighbor in O to x; is usually difficult to normalize due to the variable kernel width; therefore, the integral over the density function does not add up to 1 and usually is </a:t>
            </a:r>
            <a:r>
              <a:rPr lang="en-US" sz="2400" dirty="0" smtClean="0">
                <a:sym typeface="Symbol"/>
              </a:rPr>
              <a:t>.</a:t>
            </a:r>
            <a:r>
              <a:rPr lang="en-US" sz="2400" dirty="0" smtClean="0"/>
              <a:t> </a:t>
            </a:r>
          </a:p>
          <a:p>
            <a:pPr eaLnBrk="1" hangingPunct="1"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Parameter selection</a:t>
            </a:r>
            <a:r>
              <a:rPr lang="en-US" sz="2400" dirty="0" smtClean="0"/>
              <a:t>: Instead of the width </a:t>
            </a:r>
            <a:r>
              <a:rPr lang="en-US" sz="2400" dirty="0" smtClean="0">
                <a:sym typeface="Symbol"/>
              </a:rPr>
              <a:t>, 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has to be selected! </a:t>
            </a: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or </a:t>
            </a:r>
            <a:r>
              <a:rPr lang="en-US" sz="2400" dirty="0" err="1" smtClean="0"/>
              <a:t>Alpaydin</a:t>
            </a:r>
            <a:r>
              <a:rPr lang="en-US" sz="2400" dirty="0" smtClean="0"/>
              <a:t> mentions the following variation: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914400" y="3962400"/>
          <a:ext cx="3746500" cy="1190625"/>
        </p:xfrm>
        <a:graphic>
          <a:graphicData uri="http://schemas.openxmlformats.org/presentationml/2006/ole">
            <p:oleObj spid="_x0000_s37891" name="Equation" r:id="rId3" imgW="1358640" imgH="431640" progId="Equation.3">
              <p:embed/>
            </p:oleObj>
          </a:graphicData>
        </a:graphic>
      </p:graphicFrame>
      <p:graphicFrame>
        <p:nvGraphicFramePr>
          <p:cNvPr id="37892" name="Object 6"/>
          <p:cNvGraphicFramePr>
            <a:graphicFrameLocks noChangeAspect="1"/>
          </p:cNvGraphicFramePr>
          <p:nvPr/>
        </p:nvGraphicFramePr>
        <p:xfrm>
          <a:off x="838200" y="5667375"/>
          <a:ext cx="5707062" cy="1190625"/>
        </p:xfrm>
        <a:graphic>
          <a:graphicData uri="http://schemas.openxmlformats.org/presentationml/2006/ole">
            <p:oleObj spid="_x0000_s37892" name="Equation" r:id="rId4" imgW="2070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310</Words>
  <Application>Microsoft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Maple</vt:lpstr>
      <vt:lpstr>Equation</vt:lpstr>
      <vt:lpstr>Non-Parametric Density Functions </vt:lpstr>
      <vt:lpstr>Influence Functions</vt:lpstr>
      <vt:lpstr>Example: Kernel Density Estimation </vt:lpstr>
      <vt:lpstr>Notations </vt:lpstr>
      <vt:lpstr>Gaussian Kernel Density Functions</vt:lpstr>
      <vt:lpstr>kNN-based Density Functions</vt:lpstr>
    </vt:vector>
  </TitlesOfParts>
  <Company>dan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Clustering Algorithm and Implementation</dc:title>
  <dc:creator>s</dc:creator>
  <cp:lastModifiedBy>Dr. Christoph Eick</cp:lastModifiedBy>
  <cp:revision>136</cp:revision>
  <dcterms:created xsi:type="dcterms:W3CDTF">2005-07-17T22:13:53Z</dcterms:created>
  <dcterms:modified xsi:type="dcterms:W3CDTF">2009-03-03T14:54:16Z</dcterms:modified>
</cp:coreProperties>
</file>