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257" r:id="rId2"/>
    <p:sldId id="260" r:id="rId3"/>
    <p:sldId id="266" r:id="rId4"/>
    <p:sldId id="262" r:id="rId5"/>
    <p:sldId id="263" r:id="rId6"/>
    <p:sldId id="264" r:id="rId7"/>
    <p:sldId id="265" r:id="rId8"/>
  </p:sldIdLst>
  <p:sldSz cx="9144000" cy="6858000" type="screen4x3"/>
  <p:notesSz cx="7023100" cy="93091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819" autoAdjust="0"/>
  </p:normalViewPr>
  <p:slideViewPr>
    <p:cSldViewPr>
      <p:cViewPr>
        <p:scale>
          <a:sx n="66" d="100"/>
          <a:sy n="66" d="100"/>
        </p:scale>
        <p:origin x="-2322" y="-10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04E3F389-B20F-42DB-ACD1-7A0AEE80BFD9}" type="datetimeFigureOut">
              <a:rPr lang="tr-TR" smtClean="0"/>
              <a:pPr/>
              <a:t>18.04.2017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A59BA3EF-C626-4252-93EC-129408899E4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7692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98FC3-3522-4953-9B9B-8C9922C44466}" type="datetime1">
              <a:rPr lang="tr-TR" smtClean="0"/>
              <a:pPr/>
              <a:t>18.04.2017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B7FB-CCD6-43B2-81B1-17ABB0A809B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598F7-1CEF-485B-B0BC-F95EEF7C9A6B}" type="datetime1">
              <a:rPr lang="tr-TR" smtClean="0"/>
              <a:pPr/>
              <a:t>18.04.2017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B7FB-CCD6-43B2-81B1-17ABB0A809B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3FD1A-64E9-463C-927C-C859F7088050}" type="datetime1">
              <a:rPr lang="tr-TR" smtClean="0"/>
              <a:pPr/>
              <a:t>18.04.2017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B7FB-CCD6-43B2-81B1-17ABB0A809B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42527-9807-417A-BC0E-24FEBA5D99B7}" type="datetime1">
              <a:rPr lang="tr-TR" smtClean="0"/>
              <a:pPr/>
              <a:t>18.04.2017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B7FB-CCD6-43B2-81B1-17ABB0A809B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TextBox 6"/>
          <p:cNvSpPr txBox="1"/>
          <p:nvPr userDrawn="1"/>
        </p:nvSpPr>
        <p:spPr>
          <a:xfrm>
            <a:off x="8071061" y="10277"/>
            <a:ext cx="9204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Ch.</a:t>
            </a:r>
            <a:r>
              <a:rPr lang="en-US" sz="1600" baseline="0" dirty="0" smtClean="0">
                <a:solidFill>
                  <a:srgbClr val="FF0000"/>
                </a:solidFill>
              </a:rPr>
              <a:t> </a:t>
            </a:r>
            <a:r>
              <a:rPr lang="en-US" sz="1600" baseline="0" dirty="0" err="1" smtClean="0">
                <a:solidFill>
                  <a:srgbClr val="FF0000"/>
                </a:solidFill>
              </a:rPr>
              <a:t>Eick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C72DF-44A5-4647-9E0A-37B48251D5F4}" type="datetime1">
              <a:rPr lang="tr-TR" smtClean="0"/>
              <a:pPr/>
              <a:t>18.04.2017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B7FB-CCD6-43B2-81B1-17ABB0A809B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3EEF-E835-4FF8-AF6E-D1B1B02E9F45}" type="datetime1">
              <a:rPr lang="tr-TR" smtClean="0"/>
              <a:pPr/>
              <a:t>18.04.2017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B7FB-CCD6-43B2-81B1-17ABB0A809B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793C-9846-47EC-A157-3A6FD555CB18}" type="datetime1">
              <a:rPr lang="tr-TR" smtClean="0"/>
              <a:pPr/>
              <a:t>18.04.2017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B7FB-CCD6-43B2-81B1-17ABB0A809B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E7E87-E0F1-40AA-8EB5-B0F948388A94}" type="datetime1">
              <a:rPr lang="tr-TR" smtClean="0"/>
              <a:pPr/>
              <a:t>18.04.2017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B7FB-CCD6-43B2-81B1-17ABB0A809B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1BB79-CD96-4BEF-BCB6-A9DD5FF2B27F}" type="datetime1">
              <a:rPr lang="tr-TR" smtClean="0"/>
              <a:pPr/>
              <a:t>18.04.2017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B7FB-CCD6-43B2-81B1-17ABB0A809B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DD2B3-00A1-4BF9-952D-D562F7F447DC}" type="datetime1">
              <a:rPr lang="tr-TR" smtClean="0"/>
              <a:pPr/>
              <a:t>18.04.2017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B7FB-CCD6-43B2-81B1-17ABB0A809B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48DC6-1879-4292-8F18-F9E8881DCCF8}" type="datetime1">
              <a:rPr lang="tr-TR" smtClean="0"/>
              <a:pPr/>
              <a:t>18.04.2017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6CB7FB-CCD6-43B2-81B1-17ABB0A809B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4705432-8971-4AC5-83D2-48BA9361E09E}" type="datetime1">
              <a:rPr lang="tr-TR" smtClean="0"/>
              <a:pPr/>
              <a:t>18.04.2017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6CB7FB-CCD6-43B2-81B1-17ABB0A809B6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8071061" y="10277"/>
            <a:ext cx="9204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Ch.</a:t>
            </a:r>
            <a:r>
              <a:rPr lang="en-US" sz="1600" baseline="0" dirty="0" smtClean="0">
                <a:solidFill>
                  <a:srgbClr val="FF0000"/>
                </a:solidFill>
              </a:rPr>
              <a:t> </a:t>
            </a:r>
            <a:r>
              <a:rPr lang="en-US" sz="1600" baseline="0" dirty="0" err="1" smtClean="0">
                <a:solidFill>
                  <a:srgbClr val="FF0000"/>
                </a:solidFill>
              </a:rPr>
              <a:t>Eick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-29295" y="10277"/>
            <a:ext cx="1936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Assignment 3 COSC</a:t>
            </a:r>
            <a:r>
              <a:rPr lang="en-US" sz="1200" baseline="0" dirty="0" smtClean="0">
                <a:solidFill>
                  <a:srgbClr val="FF0000"/>
                </a:solidFill>
              </a:rPr>
              <a:t> 4355</a:t>
            </a:r>
            <a:endParaRPr lang="en-US" sz="1200" dirty="0">
              <a:solidFill>
                <a:srgbClr val="FF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23528" y="1700808"/>
            <a:ext cx="8496944" cy="18288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rgbClr val="FFC000"/>
                </a:solidFill>
              </a:rPr>
              <a:t>COSC 4335</a:t>
            </a:r>
            <a:br>
              <a:rPr lang="en-US" sz="4000" dirty="0" smtClean="0">
                <a:solidFill>
                  <a:srgbClr val="FFC000"/>
                </a:solidFill>
              </a:rPr>
            </a:br>
            <a:r>
              <a:rPr lang="en-US" sz="4000" dirty="0" smtClean="0">
                <a:solidFill>
                  <a:srgbClr val="FFC000"/>
                </a:solidFill>
              </a:rPr>
              <a:t>Assignment3 Student </a:t>
            </a:r>
            <a:r>
              <a:rPr lang="en-US" sz="4000" dirty="0" err="1" smtClean="0">
                <a:solidFill>
                  <a:srgbClr val="FFC000"/>
                </a:solidFill>
              </a:rPr>
              <a:t>Presenations</a:t>
            </a:r>
            <a:r>
              <a:rPr lang="en-US" sz="4000" dirty="0" smtClean="0">
                <a:solidFill>
                  <a:srgbClr val="FFC000"/>
                </a:solidFill>
              </a:rPr>
              <a:t> </a:t>
            </a:r>
            <a:br>
              <a:rPr lang="en-US" sz="4000" dirty="0" smtClean="0">
                <a:solidFill>
                  <a:srgbClr val="FFC000"/>
                </a:solidFill>
              </a:rPr>
            </a:br>
            <a:r>
              <a:rPr lang="en-US" sz="4000" dirty="0" smtClean="0">
                <a:solidFill>
                  <a:srgbClr val="FFC000"/>
                </a:solidFill>
              </a:rPr>
              <a:t>Spring 2017</a:t>
            </a:r>
            <a:endParaRPr lang="en-GB" sz="4000" dirty="0"/>
          </a:p>
        </p:txBody>
      </p:sp>
      <p:sp>
        <p:nvSpPr>
          <p:cNvPr id="4" name="Rectangle 3"/>
          <p:cNvSpPr/>
          <p:nvPr/>
        </p:nvSpPr>
        <p:spPr>
          <a:xfrm>
            <a:off x="2843807" y="4653136"/>
            <a:ext cx="398365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FF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  <a:ea typeface="+mj-ea"/>
                <a:cs typeface="+mj-cs"/>
              </a:rPr>
              <a:t>Christoph</a:t>
            </a: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  <a:ea typeface="+mj-ea"/>
                <a:cs typeface="+mj-cs"/>
              </a:rPr>
              <a:t> F. </a:t>
            </a:r>
            <a:r>
              <a:rPr lang="en-US" sz="4400" b="1" dirty="0" err="1" smtClean="0">
                <a:solidFill>
                  <a:srgbClr val="FF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  <a:ea typeface="+mj-ea"/>
                <a:cs typeface="+mj-cs"/>
              </a:rPr>
              <a:t>Eick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086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Presentations and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96752"/>
            <a:ext cx="9036496" cy="5661248"/>
          </a:xfrm>
        </p:spPr>
        <p:txBody>
          <a:bodyPr>
            <a:normAutofit fontScale="70000" lnSpcReduction="20000"/>
          </a:bodyPr>
          <a:lstStyle/>
          <a:p>
            <a:r>
              <a:rPr lang="en-US" sz="2700" dirty="0" smtClean="0"/>
              <a:t>Each presentation 8+2 or 10+2 minutes! Each group member should participate in the presentation. The event will take place in </a:t>
            </a:r>
            <a:r>
              <a:rPr lang="en-US" sz="2700" b="1" dirty="0" smtClean="0">
                <a:solidFill>
                  <a:srgbClr val="FF0000"/>
                </a:solidFill>
              </a:rPr>
              <a:t>563 PGH</a:t>
            </a:r>
            <a:r>
              <a:rPr lang="en-US" sz="2700" dirty="0" smtClean="0"/>
              <a:t>!!</a:t>
            </a:r>
          </a:p>
          <a:p>
            <a:r>
              <a:rPr lang="en-US" sz="2700" b="1" dirty="0" smtClean="0"/>
              <a:t>One group member should upload your  group’s slides at 11:20a in 563 PGH</a:t>
            </a:r>
            <a:endParaRPr lang="en-US" sz="2700" b="1" dirty="0" smtClean="0"/>
          </a:p>
          <a:p>
            <a:r>
              <a:rPr lang="en-US" sz="2700" dirty="0" smtClean="0"/>
              <a:t>Presentations count 1/3 towards the Assignment 3 grade and will be judged based on:</a:t>
            </a:r>
          </a:p>
          <a:p>
            <a:pPr lvl="1"/>
            <a:r>
              <a:rPr lang="en-US" sz="2700" dirty="0" smtClean="0"/>
              <a:t>Content (does the presentation have a clear story/message to tell? Scientific Quality? Is the project technically sound?)</a:t>
            </a:r>
          </a:p>
          <a:p>
            <a:pPr lvl="1"/>
            <a:r>
              <a:rPr lang="en-US" sz="2700" dirty="0" smtClean="0"/>
              <a:t>Form (is the presentation understandable, quality of slide, quality on how the content was delivered, time management) </a:t>
            </a:r>
          </a:p>
          <a:p>
            <a:pPr lvl="1"/>
            <a:r>
              <a:rPr lang="en-US" sz="2700" dirty="0" smtClean="0"/>
              <a:t>Topic (is the topics interesting?)</a:t>
            </a:r>
          </a:p>
          <a:p>
            <a:r>
              <a:rPr lang="en-US" sz="2700" dirty="0" smtClean="0"/>
              <a:t>Scoring System: 1-10 (10 is outstanding; 1 is </a:t>
            </a:r>
            <a:r>
              <a:rPr lang="en-US" sz="2700" i="1" dirty="0" smtClean="0"/>
              <a:t>very </a:t>
            </a:r>
            <a:r>
              <a:rPr lang="en-US" sz="2700" i="1" dirty="0" err="1" smtClean="0"/>
              <a:t>very</a:t>
            </a:r>
            <a:r>
              <a:rPr lang="en-US" sz="2700" i="1" dirty="0" smtClean="0"/>
              <a:t> poor</a:t>
            </a:r>
            <a:r>
              <a:rPr lang="en-US" sz="2700" dirty="0" smtClean="0"/>
              <a:t>; the expected average score for such events is typically between 6 and 7; moreover, ‘</a:t>
            </a:r>
            <a:r>
              <a:rPr lang="en-US" sz="2700" b="1" dirty="0" smtClean="0"/>
              <a:t>-</a:t>
            </a:r>
            <a:r>
              <a:rPr lang="en-US" sz="2700" dirty="0" smtClean="0"/>
              <a:t>’ abstain should be chosen, when evaluating your own group and if having a ‘true’ conflict of interest with respect to presenters of another group.   </a:t>
            </a:r>
          </a:p>
          <a:p>
            <a:r>
              <a:rPr lang="en-US" sz="2700" dirty="0" smtClean="0"/>
              <a:t>The remaining 2/3 of the project will be evaluated based on (using the same 1-10 scale)</a:t>
            </a:r>
          </a:p>
          <a:p>
            <a:pPr lvl="1"/>
            <a:r>
              <a:rPr lang="en-US" sz="2500" dirty="0" smtClean="0"/>
              <a:t>Technical Quality and Content of the Project (weighted by 3)</a:t>
            </a:r>
          </a:p>
          <a:p>
            <a:pPr lvl="1"/>
            <a:r>
              <a:rPr lang="en-US" sz="2500" dirty="0" smtClean="0"/>
              <a:t>Amount of Work </a:t>
            </a:r>
          </a:p>
          <a:p>
            <a:pPr lvl="1"/>
            <a:r>
              <a:rPr lang="en-US" sz="2500" dirty="0" smtClean="0"/>
              <a:t>Form and Quality of the report</a:t>
            </a:r>
          </a:p>
          <a:p>
            <a:pPr lvl="1"/>
            <a:r>
              <a:rPr lang="en-US" sz="2500" dirty="0" smtClean="0"/>
              <a:t>Interestingness of the chose topic</a:t>
            </a:r>
          </a:p>
          <a:p>
            <a:r>
              <a:rPr lang="en-US" sz="2700" dirty="0" smtClean="0"/>
              <a:t>Finally we will added up the 7 scores  (with 90 being the maximum score). </a:t>
            </a:r>
          </a:p>
          <a:p>
            <a:pPr lvl="1"/>
            <a:endParaRPr lang="en-US" sz="2500" dirty="0" smtClean="0"/>
          </a:p>
          <a:p>
            <a:pPr lvl="1"/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B7FB-CCD6-43B2-81B1-17ABB0A809B6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597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022192"/>
              </p:ext>
            </p:extLst>
          </p:nvPr>
        </p:nvGraphicFramePr>
        <p:xfrm>
          <a:off x="674810" y="1077126"/>
          <a:ext cx="7886700" cy="5601214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{3C2FFA5D-87B4-456A-9821-1D502468CF0F}</a:tableStyleId>
              </a:tblPr>
              <a:tblGrid>
                <a:gridCol w="4119197">
                  <a:extLst>
                    <a:ext uri="{9D8B030D-6E8A-4147-A177-3AD203B41FA5}">
                      <a16:colId xmlns:a16="http://schemas.microsoft.com/office/drawing/2014/main" xmlns="" val="3609976473"/>
                    </a:ext>
                  </a:extLst>
                </a:gridCol>
                <a:gridCol w="1338629">
                  <a:extLst>
                    <a:ext uri="{9D8B030D-6E8A-4147-A177-3AD203B41FA5}">
                      <a16:colId xmlns:a16="http://schemas.microsoft.com/office/drawing/2014/main" xmlns="" val="3099031088"/>
                    </a:ext>
                  </a:extLst>
                </a:gridCol>
                <a:gridCol w="2428874">
                  <a:extLst>
                    <a:ext uri="{9D8B030D-6E8A-4147-A177-3AD203B41FA5}">
                      <a16:colId xmlns:a16="http://schemas.microsoft.com/office/drawing/2014/main" xmlns="" val="1666965600"/>
                    </a:ext>
                  </a:extLst>
                </a:gridCol>
              </a:tblGrid>
              <a:tr h="6142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</a:rPr>
                        <a:t>Groups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1" marR="4681" marT="6241" marB="0" anchor="ctr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</a:rPr>
                        <a:t>Time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1" marR="4681" marT="6241" marB="0" anchor="ctr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</a:rPr>
                        <a:t>Topic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1" marR="4681" marT="6241" marB="0" anchor="ctr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914504792"/>
                  </a:ext>
                </a:extLst>
              </a:tr>
              <a:tr h="47249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1" u="none" strike="noStrike" dirty="0">
                          <a:effectLst/>
                        </a:rPr>
                        <a:t>Yellow: </a:t>
                      </a:r>
                      <a:r>
                        <a:rPr lang="en-US" sz="1400" u="none" strike="noStrike" dirty="0" err="1">
                          <a:effectLst/>
                        </a:rPr>
                        <a:t>Tang,Daniel</a:t>
                      </a:r>
                      <a:r>
                        <a:rPr lang="en-US" sz="1400" u="none" strike="noStrike" dirty="0">
                          <a:effectLst/>
                        </a:rPr>
                        <a:t> H; </a:t>
                      </a:r>
                      <a:r>
                        <a:rPr lang="en-US" sz="1400" u="none" strike="noStrike" dirty="0" err="1">
                          <a:effectLst/>
                        </a:rPr>
                        <a:t>Coomes,Cody</a:t>
                      </a:r>
                      <a:r>
                        <a:rPr lang="en-US" sz="1400" u="none" strike="noStrike" dirty="0">
                          <a:effectLst/>
                        </a:rPr>
                        <a:t> William; </a:t>
                      </a:r>
                      <a:r>
                        <a:rPr lang="en-US" sz="1400" u="none" strike="noStrike" dirty="0" err="1">
                          <a:effectLst/>
                        </a:rPr>
                        <a:t>Tran,Brian</a:t>
                      </a:r>
                      <a:r>
                        <a:rPr lang="en-US" sz="1400" u="none" strike="noStrike" dirty="0">
                          <a:effectLst/>
                        </a:rPr>
                        <a:t> 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1" marR="4681" marT="6241" marB="0" anchor="ctr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11:30 AM -11:40 AM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1" marR="4681" marT="6241" marB="0" anchor="ctr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"Predicting credit card defaulters"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1" marR="4681" marT="6241" marB="0" anchor="ctr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392358157"/>
                  </a:ext>
                </a:extLst>
              </a:tr>
              <a:tr h="4850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1" u="none" strike="noStrike" dirty="0">
                          <a:effectLst/>
                        </a:rPr>
                        <a:t>Grey: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Collins,Jacob</a:t>
                      </a:r>
                      <a:r>
                        <a:rPr lang="en-US" sz="1400" u="none" strike="noStrike" dirty="0">
                          <a:effectLst/>
                        </a:rPr>
                        <a:t>; </a:t>
                      </a:r>
                      <a:r>
                        <a:rPr lang="en-US" sz="1400" u="none" strike="noStrike" dirty="0" err="1">
                          <a:effectLst/>
                        </a:rPr>
                        <a:t>Conway,Stephen</a:t>
                      </a:r>
                      <a:r>
                        <a:rPr lang="en-US" sz="1400" u="none" strike="noStrike" dirty="0">
                          <a:effectLst/>
                        </a:rPr>
                        <a:t> Michael ; </a:t>
                      </a:r>
                      <a:r>
                        <a:rPr lang="en-US" sz="1400" u="none" strike="noStrike" dirty="0" err="1">
                          <a:effectLst/>
                        </a:rPr>
                        <a:t>Gruber,Jay</a:t>
                      </a:r>
                      <a:r>
                        <a:rPr lang="en-US" sz="1400" u="none" strike="noStrike" dirty="0">
                          <a:effectLst/>
                        </a:rPr>
                        <a:t> David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1" marR="4681" marT="6241" marB="0" anchor="ctr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11:40 AM - 11:50 AM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1" marR="4681" marT="6241" marB="0" anchor="ctr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"Classifying various plant species"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1" marR="4681" marT="6241" marB="0" anchor="ctr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488083753"/>
                  </a:ext>
                </a:extLst>
              </a:tr>
              <a:tr h="4850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1" u="none" strike="noStrike" dirty="0">
                          <a:effectLst/>
                        </a:rPr>
                        <a:t>Purple: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Pham,Khoi</a:t>
                      </a:r>
                      <a:r>
                        <a:rPr lang="en-US" sz="1400" u="none" strike="noStrike" dirty="0">
                          <a:effectLst/>
                        </a:rPr>
                        <a:t>; </a:t>
                      </a:r>
                      <a:r>
                        <a:rPr lang="en-US" sz="1400" u="none" strike="noStrike" dirty="0" err="1">
                          <a:effectLst/>
                        </a:rPr>
                        <a:t>Samad,Abdul</a:t>
                      </a:r>
                      <a:r>
                        <a:rPr lang="en-US" sz="1400" u="none" strike="noStrike" dirty="0">
                          <a:effectLst/>
                        </a:rPr>
                        <a:t>;  </a:t>
                      </a:r>
                      <a:r>
                        <a:rPr lang="en-US" sz="1400" u="none" strike="noStrike" dirty="0" err="1">
                          <a:effectLst/>
                        </a:rPr>
                        <a:t>Troutman,Nicholas</a:t>
                      </a:r>
                      <a:r>
                        <a:rPr lang="en-US" sz="1400" u="none" strike="noStrike" dirty="0">
                          <a:effectLst/>
                        </a:rPr>
                        <a:t> D; </a:t>
                      </a:r>
                      <a:r>
                        <a:rPr lang="en-US" sz="1400" u="none" strike="noStrike" dirty="0" err="1">
                          <a:effectLst/>
                        </a:rPr>
                        <a:t>Vadlamani,Sai</a:t>
                      </a:r>
                      <a:r>
                        <a:rPr lang="en-US" sz="1400" u="none" strike="noStrike" dirty="0">
                          <a:effectLst/>
                        </a:rPr>
                        <a:t> Rakesh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1" marR="4681" marT="6241" marB="0" anchor="ctr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11:50 AM - 12:02 PM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1" marR="4681" marT="6241" marB="0" anchor="ctr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"Handwritten digits classification"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1" marR="4681" marT="6241" marB="0" anchor="ctr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851663294"/>
                  </a:ext>
                </a:extLst>
              </a:tr>
              <a:tr h="4850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1" u="none" strike="noStrike" dirty="0">
                          <a:effectLst/>
                        </a:rPr>
                        <a:t>Green: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Capece,Ryan</a:t>
                      </a:r>
                      <a:r>
                        <a:rPr lang="en-US" sz="1400" u="none" strike="noStrike" dirty="0">
                          <a:effectLst/>
                        </a:rPr>
                        <a:t> W; El </a:t>
                      </a:r>
                      <a:r>
                        <a:rPr lang="en-US" sz="1400" u="none" strike="noStrike" dirty="0" err="1">
                          <a:effectLst/>
                        </a:rPr>
                        <a:t>Awad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Ibrahim,Salim</a:t>
                      </a:r>
                      <a:r>
                        <a:rPr lang="en-US" sz="1400" u="none" strike="noStrike" dirty="0">
                          <a:effectLst/>
                        </a:rPr>
                        <a:t> Alejandro; </a:t>
                      </a:r>
                      <a:r>
                        <a:rPr lang="en-US" sz="1400" u="none" strike="noStrike" dirty="0" err="1">
                          <a:effectLst/>
                        </a:rPr>
                        <a:t>Shaheen,Joyce</a:t>
                      </a:r>
                      <a:r>
                        <a:rPr lang="en-US" sz="1400" u="none" strike="noStrike" dirty="0">
                          <a:effectLst/>
                        </a:rPr>
                        <a:t> N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1" marR="4681" marT="6241" marB="0" anchor="ctr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12:02 PM - 12:12 PM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1" marR="4681" marT="6241" marB="0" anchor="ctr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"Factors effecting Student alcohol consumption"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1" marR="4681" marT="6241" marB="0" anchor="ctr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640467416"/>
                  </a:ext>
                </a:extLst>
              </a:tr>
              <a:tr h="4850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1" u="none" strike="noStrike" dirty="0">
                          <a:effectLst/>
                        </a:rPr>
                        <a:t>Turquoise: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Gutierrez,Juan</a:t>
                      </a:r>
                      <a:r>
                        <a:rPr lang="en-US" sz="1400" u="none" strike="noStrike" dirty="0">
                          <a:effectLst/>
                        </a:rPr>
                        <a:t>; D </a:t>
                      </a:r>
                      <a:r>
                        <a:rPr lang="en-US" sz="1400" u="none" strike="noStrike" dirty="0" err="1">
                          <a:effectLst/>
                        </a:rPr>
                        <a:t>Hudson,John</a:t>
                      </a:r>
                      <a:r>
                        <a:rPr lang="en-US" sz="1400" u="none" strike="noStrike" dirty="0">
                          <a:effectLst/>
                        </a:rPr>
                        <a:t>; L </a:t>
                      </a:r>
                      <a:r>
                        <a:rPr lang="en-US" sz="1400" u="none" strike="noStrike" dirty="0" err="1">
                          <a:effectLst/>
                        </a:rPr>
                        <a:t>Johnson,Matthew</a:t>
                      </a:r>
                      <a:r>
                        <a:rPr lang="en-US" sz="1400" u="none" strike="noStrike" dirty="0">
                          <a:effectLst/>
                        </a:rPr>
                        <a:t> James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1" marR="4681" marT="6241" marB="0" anchor="ctr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12:12 PM - 12:22 PM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1" marR="4681" marT="6241" marB="0" anchor="ctr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"Analysis of </a:t>
                      </a:r>
                      <a:r>
                        <a:rPr lang="en-US" sz="1400" u="none" strike="noStrike" dirty="0" err="1">
                          <a:effectLst/>
                        </a:rPr>
                        <a:t>Cardiotocograms</a:t>
                      </a:r>
                      <a:r>
                        <a:rPr lang="en-US" sz="1400" u="none" strike="noStrike" dirty="0">
                          <a:effectLst/>
                        </a:rPr>
                        <a:t>"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1" marR="4681" marT="6241" marB="0" anchor="ctr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381361212"/>
                  </a:ext>
                </a:extLst>
              </a:tr>
              <a:tr h="4850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1" u="none" strike="noStrike" dirty="0">
                          <a:effectLst/>
                        </a:rPr>
                        <a:t>Red: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Lamell,Josef</a:t>
                      </a:r>
                      <a:r>
                        <a:rPr lang="en-US" sz="1400" u="none" strike="noStrike" dirty="0">
                          <a:effectLst/>
                        </a:rPr>
                        <a:t> Manfred; </a:t>
                      </a:r>
                      <a:r>
                        <a:rPr lang="en-US" sz="1400" u="none" strike="noStrike" dirty="0" err="1">
                          <a:effectLst/>
                        </a:rPr>
                        <a:t>Lehmann,Andrew</a:t>
                      </a:r>
                      <a:r>
                        <a:rPr lang="en-US" sz="1400" u="none" strike="noStrike" dirty="0">
                          <a:effectLst/>
                        </a:rPr>
                        <a:t> R; </a:t>
                      </a:r>
                      <a:r>
                        <a:rPr lang="en-US" sz="1400" u="none" strike="noStrike" dirty="0" err="1">
                          <a:effectLst/>
                        </a:rPr>
                        <a:t>Lundgaard,Ethan</a:t>
                      </a:r>
                      <a:r>
                        <a:rPr lang="en-US" sz="1400" u="none" strike="noStrike" dirty="0">
                          <a:effectLst/>
                        </a:rPr>
                        <a:t> Eliot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1" marR="4681" marT="6241" marB="0" anchor="ctr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12:22 PM - 12: 32 PM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1" marR="4681" marT="6241" marB="0" anchor="ctr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"Contraceptive Choice Prediction among Married Women"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1" marR="4681" marT="6241" marB="0" anchor="ctr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649235307"/>
                  </a:ext>
                </a:extLst>
              </a:tr>
              <a:tr h="4850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Announcement COSC 4335 </a:t>
                      </a:r>
                      <a:r>
                        <a:rPr lang="en-US" sz="1400" b="1" u="none" strike="noStrike" dirty="0">
                          <a:effectLst/>
                        </a:rPr>
                        <a:t>Abalone Data Mining Cup</a:t>
                      </a:r>
                      <a:r>
                        <a:rPr lang="en-US" sz="1400" u="none" strike="noStrike" dirty="0">
                          <a:effectLst/>
                        </a:rPr>
                        <a:t> Runner-Up &amp; Winner (5 minutes)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1" marR="4681" marT="6241" marB="0" anchor="ctr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12:32 PM - 12:37 PM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1" marR="4681" marT="6241" marB="0" anchor="ctr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1" marR="4681" marT="6241" marB="0" anchor="ctr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249157672"/>
                  </a:ext>
                </a:extLst>
              </a:tr>
              <a:tr h="4850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1" u="none" strike="noStrike" dirty="0">
                          <a:effectLst/>
                        </a:rPr>
                        <a:t>Black: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Ansong,Edward</a:t>
                      </a:r>
                      <a:r>
                        <a:rPr lang="en-US" sz="1400" u="none" strike="noStrike" dirty="0">
                          <a:effectLst/>
                        </a:rPr>
                        <a:t>; </a:t>
                      </a:r>
                      <a:r>
                        <a:rPr lang="en-US" sz="1400" u="none" strike="noStrike" dirty="0" err="1">
                          <a:effectLst/>
                        </a:rPr>
                        <a:t>Bremner</a:t>
                      </a:r>
                      <a:r>
                        <a:rPr lang="en-US" sz="1400" u="none" strike="noStrike" dirty="0">
                          <a:effectLst/>
                        </a:rPr>
                        <a:t>, Michael; </a:t>
                      </a:r>
                      <a:r>
                        <a:rPr lang="en-US" sz="1400" u="none" strike="noStrike" dirty="0" err="1">
                          <a:effectLst/>
                        </a:rPr>
                        <a:t>Duka,Taqees</a:t>
                      </a:r>
                      <a:r>
                        <a:rPr lang="en-US" sz="1400" u="none" strike="noStrike" dirty="0">
                          <a:effectLst/>
                        </a:rPr>
                        <a:t> S </a:t>
                      </a:r>
                      <a:r>
                        <a:rPr lang="en-US" sz="1400" u="none" strike="noStrike" dirty="0" err="1">
                          <a:effectLst/>
                        </a:rPr>
                        <a:t>Edmonds,Nicholas</a:t>
                      </a:r>
                      <a:r>
                        <a:rPr lang="en-US" sz="1400" u="none" strike="noStrike" dirty="0">
                          <a:effectLst/>
                        </a:rPr>
                        <a:t> Damon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1" marR="4681" marT="6241" marB="0" anchor="ctr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12:37 PM - 12:49 PM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1" marR="4681" marT="6241" marB="0" anchor="ctr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"Differentiating spam mails from relevant mails"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1" marR="4681" marT="6241" marB="0" anchor="ctr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66664221"/>
                  </a:ext>
                </a:extLst>
              </a:tr>
              <a:tr h="4850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1" u="none" strike="noStrike" dirty="0">
                          <a:effectLst/>
                        </a:rPr>
                        <a:t>Blue: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Cooke,Jonathan</a:t>
                      </a:r>
                      <a:r>
                        <a:rPr lang="en-US" sz="1400" u="none" strike="noStrike" dirty="0">
                          <a:effectLst/>
                        </a:rPr>
                        <a:t>; </a:t>
                      </a:r>
                      <a:r>
                        <a:rPr lang="en-US" sz="1400" u="none" strike="noStrike" dirty="0" err="1">
                          <a:effectLst/>
                        </a:rPr>
                        <a:t>Tice,Simon</a:t>
                      </a:r>
                      <a:r>
                        <a:rPr lang="en-US" sz="1400" u="none" strike="noStrike" dirty="0">
                          <a:effectLst/>
                        </a:rPr>
                        <a:t> Robert; </a:t>
                      </a:r>
                      <a:r>
                        <a:rPr lang="en-US" sz="1400" u="none" strike="noStrike" dirty="0" err="1">
                          <a:effectLst/>
                        </a:rPr>
                        <a:t>Cupples,Christopher</a:t>
                      </a:r>
                      <a:r>
                        <a:rPr lang="en-US" sz="1400" u="none" strike="noStrike" dirty="0">
                          <a:effectLst/>
                        </a:rPr>
                        <a:t> David; </a:t>
                      </a:r>
                      <a:r>
                        <a:rPr lang="en-US" sz="1400" u="none" strike="noStrike" dirty="0" err="1">
                          <a:effectLst/>
                        </a:rPr>
                        <a:t>Diallo,Nour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1" marR="4681" marT="6241" marB="0" anchor="ctr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12:49 PM - 1:01 PM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1" marR="4681" marT="6241" marB="0" anchor="ctr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"Identifying advertisements on a webpage"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1" marR="4681" marT="6241" marB="0" anchor="ctr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881429714"/>
                  </a:ext>
                </a:extLst>
              </a:tr>
              <a:tr h="47249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1" u="none" strike="noStrike" dirty="0">
                          <a:effectLst/>
                        </a:rPr>
                        <a:t>Orange: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Mai,Tony</a:t>
                      </a:r>
                      <a:r>
                        <a:rPr lang="en-US" sz="1400" u="none" strike="noStrike" dirty="0">
                          <a:effectLst/>
                        </a:rPr>
                        <a:t>; </a:t>
                      </a:r>
                      <a:r>
                        <a:rPr lang="en-US" sz="1400" u="none" strike="noStrike" dirty="0" err="1">
                          <a:effectLst/>
                        </a:rPr>
                        <a:t>Nguyen,An</a:t>
                      </a:r>
                      <a:r>
                        <a:rPr lang="en-US" sz="1400" u="none" strike="noStrike" dirty="0">
                          <a:effectLst/>
                        </a:rPr>
                        <a:t> Quoc; </a:t>
                      </a:r>
                      <a:r>
                        <a:rPr lang="en-US" sz="1400" u="none" strike="noStrike" dirty="0" err="1">
                          <a:effectLst/>
                        </a:rPr>
                        <a:t>Perry,Joshua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1" marR="4681" marT="6241" marB="0" anchor="ctr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1:01 PM - 1:11 PM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1" marR="4681" marT="6241" marB="0" anchor="ctr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"Handwritten digits classification"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81" marR="4681" marT="6241" marB="0" anchor="ctr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5336046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13215" y="153796"/>
            <a:ext cx="8928598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000" b="0" cap="none" spc="0" dirty="0">
                <a:ln w="0"/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Project 3 Presentation Schedule</a:t>
            </a:r>
          </a:p>
        </p:txBody>
      </p:sp>
    </p:spTree>
    <p:extLst>
      <p:ext uri="{BB962C8B-B14F-4D97-AF65-F5344CB8AC3E}">
        <p14:creationId xmlns:p14="http://schemas.microsoft.com/office/powerpoint/2010/main" val="3207200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8229600" cy="72234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Thoughts on 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98330"/>
            <a:ext cx="8686800" cy="5791200"/>
          </a:xfrm>
        </p:spPr>
        <p:txBody>
          <a:bodyPr/>
          <a:lstStyle/>
          <a:p>
            <a:r>
              <a:rPr lang="en-US" sz="2800" dirty="0" smtClean="0"/>
              <a:t>speak loudly and freely --- do not read!</a:t>
            </a:r>
          </a:p>
          <a:p>
            <a:r>
              <a:rPr lang="en-US" sz="2800" dirty="0" smtClean="0"/>
              <a:t>make a plan for your presentation.</a:t>
            </a:r>
          </a:p>
          <a:p>
            <a:r>
              <a:rPr lang="en-US" sz="2800" dirty="0" smtClean="0"/>
              <a:t>Give a brief overview of your presentation at the beginning</a:t>
            </a:r>
          </a:p>
          <a:p>
            <a:r>
              <a:rPr lang="en-US" sz="2800" dirty="0" smtClean="0"/>
              <a:t>Introduce the topic of your presentation clearly.</a:t>
            </a:r>
          </a:p>
          <a:p>
            <a:r>
              <a:rPr lang="en-US" sz="2800" dirty="0" smtClean="0"/>
              <a:t>In general, a presentation consists of: introduction, main-part, conclusion.</a:t>
            </a:r>
          </a:p>
          <a:p>
            <a:r>
              <a:rPr lang="en-US" sz="2800" dirty="0" smtClean="0"/>
              <a:t>Finish your presentation with a conclusion that summarizes your results/</a:t>
            </a:r>
            <a:r>
              <a:rPr lang="en-US" sz="2800" dirty="0" err="1" smtClean="0"/>
              <a:t>findings</a:t>
            </a:r>
            <a:r>
              <a:rPr lang="en-US" sz="2800" dirty="0" err="1" smtClean="0">
                <a:sym typeface="Symbol"/>
              </a:rPr>
              <a:t>never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smtClean="0"/>
              <a:t>skip the conclusion.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46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-18504"/>
            <a:ext cx="8229600" cy="1143000"/>
          </a:xfrm>
        </p:spPr>
        <p:txBody>
          <a:bodyPr/>
          <a:lstStyle/>
          <a:p>
            <a:r>
              <a:rPr lang="en-US" dirty="0" smtClean="0"/>
              <a:t>Thoughts on Presentations2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87331"/>
            <a:ext cx="8686800" cy="5791200"/>
          </a:xfrm>
        </p:spPr>
        <p:txBody>
          <a:bodyPr/>
          <a:lstStyle/>
          <a:p>
            <a:r>
              <a:rPr lang="en-US" sz="2400" dirty="0" smtClean="0"/>
              <a:t>Establish goals for your presentation --- what is / are the message / messages of your presentation?</a:t>
            </a:r>
          </a:p>
          <a:p>
            <a:r>
              <a:rPr lang="en-US" sz="2400" dirty="0" smtClean="0"/>
              <a:t>Prepare the presentation taking the viewpoint of a person that will listen to your presentation.</a:t>
            </a:r>
          </a:p>
          <a:p>
            <a:r>
              <a:rPr lang="en-US" sz="2400" dirty="0" smtClean="0"/>
              <a:t>Make a "proud presentation" --- if you aren't, pretend to be proud.</a:t>
            </a:r>
          </a:p>
          <a:p>
            <a:r>
              <a:rPr lang="en-US" sz="2400" dirty="0" smtClean="0"/>
              <a:t>Interact with the audience; keep the audience awake (make a joke,</a:t>
            </a:r>
          </a:p>
          <a:p>
            <a:r>
              <a:rPr lang="en-US" sz="2400" dirty="0" smtClean="0"/>
              <a:t>Tell a story, challenge / tease / reward / punish / surprise the audience, use funny examples, ask questions.</a:t>
            </a:r>
          </a:p>
          <a:p>
            <a:r>
              <a:rPr lang="en-US" sz="2400" dirty="0" smtClean="0"/>
              <a:t>Try to refer to previous presentations.</a:t>
            </a:r>
          </a:p>
          <a:p>
            <a:r>
              <a:rPr lang="en-US" sz="2400" dirty="0" smtClean="0"/>
              <a:t>Establish contexts and context shifts clearly. </a:t>
            </a:r>
          </a:p>
          <a:p>
            <a:r>
              <a:rPr lang="en-US" sz="2400" dirty="0" smtClean="0"/>
              <a:t>Don't get lost in technical </a:t>
            </a:r>
            <a:r>
              <a:rPr lang="en-US" sz="2400" dirty="0" err="1" smtClean="0"/>
              <a:t>details</a:t>
            </a:r>
            <a:r>
              <a:rPr lang="en-US" sz="2400" dirty="0" err="1" smtClean="0">
                <a:sym typeface="Symbol"/>
              </a:rPr>
              <a:t></a:t>
            </a:r>
            <a:r>
              <a:rPr lang="en-US" sz="2400" dirty="0" err="1" smtClean="0"/>
              <a:t>unless</a:t>
            </a:r>
            <a:r>
              <a:rPr lang="en-US" sz="2400" dirty="0" smtClean="0"/>
              <a:t> they are important for the message of your talk.</a:t>
            </a:r>
          </a:p>
        </p:txBody>
      </p:sp>
    </p:spTree>
    <p:extLst>
      <p:ext uri="{BB962C8B-B14F-4D97-AF65-F5344CB8AC3E}">
        <p14:creationId xmlns:p14="http://schemas.microsoft.com/office/powerpoint/2010/main" val="370027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-99392"/>
            <a:ext cx="7149480" cy="998984"/>
          </a:xfrm>
        </p:spPr>
        <p:txBody>
          <a:bodyPr/>
          <a:lstStyle/>
          <a:p>
            <a:r>
              <a:rPr lang="en-US" dirty="0" smtClean="0"/>
              <a:t>Presentations Part3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86" y="990600"/>
            <a:ext cx="8686800" cy="5867400"/>
          </a:xfrm>
        </p:spPr>
        <p:txBody>
          <a:bodyPr/>
          <a:lstStyle/>
          <a:p>
            <a:r>
              <a:rPr lang="en-US" sz="2300" dirty="0" smtClean="0"/>
              <a:t>If you get completely lost in your presentation --- take a </a:t>
            </a:r>
            <a:r>
              <a:rPr lang="en-US" sz="2300" dirty="0" err="1" smtClean="0"/>
              <a:t>deap</a:t>
            </a:r>
            <a:r>
              <a:rPr lang="en-US" sz="2300" dirty="0" smtClean="0"/>
              <a:t> breath pause for a 20 seconds, and continue (?!?).</a:t>
            </a:r>
          </a:p>
          <a:p>
            <a:r>
              <a:rPr lang="en-US" sz="2300" dirty="0" smtClean="0"/>
              <a:t>Use transparencies and/or the blackboard.</a:t>
            </a:r>
          </a:p>
          <a:p>
            <a:r>
              <a:rPr lang="en-US" sz="2300" dirty="0" smtClean="0"/>
              <a:t>Do not write too much on a transparency (about 5-12 lines;</a:t>
            </a:r>
          </a:p>
          <a:p>
            <a:r>
              <a:rPr lang="en-US" sz="2300" dirty="0" smtClean="0"/>
              <a:t>does not apply to examples). Use large fonts.</a:t>
            </a:r>
          </a:p>
          <a:p>
            <a:r>
              <a:rPr lang="en-US" sz="2300" dirty="0" smtClean="0"/>
              <a:t>Use Large Fonts! Use Color!!</a:t>
            </a:r>
          </a:p>
          <a:p>
            <a:r>
              <a:rPr lang="en-US" sz="2300" dirty="0" smtClean="0"/>
              <a:t>Unreadable transparencies are unacceptable! Don't put unrelated things on the same transparency!</a:t>
            </a:r>
          </a:p>
          <a:p>
            <a:r>
              <a:rPr lang="en-US" sz="2300" dirty="0" smtClean="0"/>
              <a:t>Use examples; general descriptions of algorithms or concepts are very hard to understand.</a:t>
            </a:r>
          </a:p>
          <a:p>
            <a:r>
              <a:rPr lang="en-US" sz="2300" dirty="0" smtClean="0"/>
              <a:t>A picture is worth more than 1000 words!!</a:t>
            </a:r>
          </a:p>
          <a:p>
            <a:r>
              <a:rPr lang="en-US" sz="2300" dirty="0" smtClean="0"/>
              <a:t>Answer questions politely! You need not to answer questions immediately. Don't let questions mess up your presentation. You are allowed to postpone answering questions.</a:t>
            </a:r>
          </a:p>
        </p:txBody>
      </p:sp>
    </p:spTree>
    <p:extLst>
      <p:ext uri="{BB962C8B-B14F-4D97-AF65-F5344CB8AC3E}">
        <p14:creationId xmlns:p14="http://schemas.microsoft.com/office/powerpoint/2010/main" val="3533018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-18504"/>
            <a:ext cx="6995120" cy="1143000"/>
          </a:xfrm>
        </p:spPr>
        <p:txBody>
          <a:bodyPr/>
          <a:lstStyle/>
          <a:p>
            <a:r>
              <a:rPr lang="en-US" dirty="0" smtClean="0"/>
              <a:t>Presentations Part4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943600"/>
          </a:xfrm>
        </p:spPr>
        <p:txBody>
          <a:bodyPr>
            <a:normAutofit lnSpcReduction="10000"/>
          </a:bodyPr>
          <a:lstStyle/>
          <a:p>
            <a:r>
              <a:rPr lang="en-US" sz="2200" dirty="0" smtClean="0"/>
              <a:t>Important things should be said more than once.</a:t>
            </a:r>
          </a:p>
          <a:p>
            <a:r>
              <a:rPr lang="en-US" sz="2200" dirty="0" smtClean="0"/>
              <a:t>Take your time --- do not hurry through your presentation (unless near the end).</a:t>
            </a:r>
          </a:p>
          <a:p>
            <a:r>
              <a:rPr lang="en-US" sz="2200" dirty="0" smtClean="0"/>
              <a:t>Make a schedule for your presentation; check the schedule during your presentation. Subdivide your presentation into mandatory parts and optional parts (parts that can be skipped if you run out of time). </a:t>
            </a:r>
          </a:p>
          <a:p>
            <a:r>
              <a:rPr lang="en-US" sz="2200" dirty="0" smtClean="0"/>
              <a:t>Practice your presentation --- entertain your cat / grandmother /</a:t>
            </a:r>
          </a:p>
          <a:p>
            <a:r>
              <a:rPr lang="en-US" sz="2200" dirty="0" smtClean="0"/>
              <a:t>Don't stand in front whatever you present.</a:t>
            </a:r>
          </a:p>
          <a:p>
            <a:r>
              <a:rPr lang="en-US" sz="2200" dirty="0" smtClean="0"/>
              <a:t>Keep eye-contact with the audience! Try to read the audience reaction  to what you are presenting and use this know for the remainder/next presentation.  </a:t>
            </a:r>
          </a:p>
          <a:p>
            <a:r>
              <a:rPr lang="en-US" sz="2200" dirty="0" smtClean="0"/>
              <a:t>Smile from time to time --- this is not a funeral!</a:t>
            </a:r>
          </a:p>
          <a:p>
            <a:r>
              <a:rPr lang="en-US" sz="2200" dirty="0" smtClean="0"/>
              <a:t>Be emotional in the sense that the audience feels that you identify yourself with the contents of your presentation --- you have something important to tell! Try to convince the audience! </a:t>
            </a:r>
          </a:p>
          <a:p>
            <a:r>
              <a:rPr lang="en-US" sz="2200" dirty="0" smtClean="0">
                <a:solidFill>
                  <a:srgbClr val="FF0000"/>
                </a:solidFill>
              </a:rPr>
              <a:t>Try to entertain!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8325367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1016</TotalTime>
  <Words>927</Words>
  <Application>Microsoft Office PowerPoint</Application>
  <PresentationFormat>On-screen Show (4:3)</PresentationFormat>
  <Paragraphs>86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COSC 4335 Assignment3 Student Presenations  Spring 2017</vt:lpstr>
      <vt:lpstr>Presentations and Evaluation</vt:lpstr>
      <vt:lpstr>PowerPoint Presentation</vt:lpstr>
      <vt:lpstr>Thoughts on Presentations</vt:lpstr>
      <vt:lpstr>Thoughts on Presentations2</vt:lpstr>
      <vt:lpstr>Presentations Part3</vt:lpstr>
      <vt:lpstr>Presentations Part4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 Machine Learning 2nd Edition</dc:title>
  <dc:creator>ethem alpaydın</dc:creator>
  <cp:lastModifiedBy>Christoph Eick</cp:lastModifiedBy>
  <cp:revision>135</cp:revision>
  <cp:lastPrinted>2017-04-18T15:21:19Z</cp:lastPrinted>
  <dcterms:created xsi:type="dcterms:W3CDTF">2010-02-24T14:37:12Z</dcterms:created>
  <dcterms:modified xsi:type="dcterms:W3CDTF">2017-04-18T15:55:16Z</dcterms:modified>
</cp:coreProperties>
</file>