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6" r:id="rId2"/>
    <p:sldId id="367" r:id="rId3"/>
    <p:sldId id="36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2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3300"/>
    <a:srgbClr val="996633"/>
    <a:srgbClr val="FFD869"/>
    <a:srgbClr val="FFCB37"/>
    <a:srgbClr val="CC9900"/>
    <a:srgbClr val="CCECFF"/>
    <a:srgbClr val="F1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6" autoAdjust="0"/>
    <p:restoredTop sz="88025" autoAdjust="0"/>
  </p:normalViewPr>
  <p:slideViewPr>
    <p:cSldViewPr>
      <p:cViewPr varScale="1">
        <p:scale>
          <a:sx n="51" d="100"/>
          <a:sy n="51" d="100"/>
        </p:scale>
        <p:origin x="10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60" y="-96"/>
      </p:cViewPr>
      <p:guideLst>
        <p:guide orient="horz" pos="2933"/>
        <p:guide pos="2212"/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t" anchorCtr="0" compatLnSpc="1">
            <a:prstTxWarp prst="textNoShape">
              <a:avLst/>
            </a:prstTxWarp>
          </a:bodyPr>
          <a:lstStyle>
            <a:lvl1pPr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8" y="0"/>
            <a:ext cx="3037734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t" anchorCtr="0" compatLnSpc="1">
            <a:prstTxWarp prst="textNoShape">
              <a:avLst/>
            </a:prstTxWarp>
          </a:bodyPr>
          <a:lstStyle>
            <a:lvl1pPr algn="r"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898"/>
            <a:ext cx="3037735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8" y="8831898"/>
            <a:ext cx="3037734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fld id="{70E1CEC0-A8F9-4C52-9805-95F98692D6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365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t" anchorCtr="0" compatLnSpc="1">
            <a:prstTxWarp prst="textNoShape">
              <a:avLst/>
            </a:prstTxWarp>
          </a:bodyPr>
          <a:lstStyle>
            <a:lvl1pPr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082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t" anchorCtr="0" compatLnSpc="1">
            <a:prstTxWarp prst="textNoShape">
              <a:avLst/>
            </a:prstTxWarp>
          </a:bodyPr>
          <a:lstStyle>
            <a:lvl1pPr algn="r"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16741"/>
            <a:ext cx="5606418" cy="418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313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082" y="8830313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defTabSz="917754">
              <a:defRPr sz="1200">
                <a:latin typeface="Arial" charset="0"/>
              </a:defRPr>
            </a:lvl1pPr>
          </a:lstStyle>
          <a:p>
            <a:pPr>
              <a:defRPr/>
            </a:pPr>
            <a:fld id="{35DE25F4-9211-4EE7-B854-50F92F75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8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685" indent="-2852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054" indent="-22821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476" indent="-22821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897" indent="-22821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0320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742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3163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9585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2843" eaLnBrk="1" hangingPunct="1"/>
            <a:fld id="{129237BA-0AD8-4E90-8599-8F57929951A9}" type="slidenum">
              <a:rPr lang="en-US" smtClean="0"/>
              <a:pPr defTabSz="912843"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08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685" indent="-2852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054" indent="-22821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476" indent="-22821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897" indent="-22821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0320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742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3163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9585" indent="-2282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2843" eaLnBrk="1" hangingPunct="1"/>
            <a:fld id="{129237BA-0AD8-4E90-8599-8F57929951A9}" type="slidenum">
              <a:rPr lang="en-US" smtClean="0"/>
              <a:pPr defTabSz="912843"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08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3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7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6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2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7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4437983" y="6500812"/>
            <a:ext cx="259104" cy="2678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40581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12" descr="UH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362200" y="648811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Department of Computer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410200"/>
          </a:xfrm>
        </p:spPr>
        <p:txBody>
          <a:bodyPr/>
          <a:lstStyle>
            <a:lvl1pPr>
              <a:buSzPct val="100000"/>
              <a:defRPr/>
            </a:lvl1pPr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8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7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60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30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9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686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7" descr="UHLOGO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2362200" y="648811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Department of Computer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  <p:sldLayoutId id="2147484423" r:id="rId12"/>
    <p:sldLayoutId id="2147484424" r:id="rId13"/>
    <p:sldLayoutId id="2147484427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625" y="-234103"/>
            <a:ext cx="10021297" cy="6662596"/>
          </a:xfrm>
          <a:prstGeom prst="rect">
            <a:avLst/>
          </a:prstGeom>
        </p:spPr>
      </p:pic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xfrm>
            <a:off x="67197" y="3090125"/>
            <a:ext cx="8756196" cy="10668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sz="6000" dirty="0" smtClean="0"/>
              <a:t>COSC </a:t>
            </a:r>
            <a:r>
              <a:rPr lang="en-US" sz="6000" dirty="0" smtClean="0"/>
              <a:t>3337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Assignment2 Presentations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400" i="1" dirty="0" smtClean="0">
                <a:solidFill>
                  <a:srgbClr val="FF0000"/>
                </a:solidFill>
              </a:rPr>
              <a:t>Christoph F. </a:t>
            </a:r>
            <a:r>
              <a:rPr lang="en-US" sz="5400" i="1" dirty="0" err="1" smtClean="0">
                <a:solidFill>
                  <a:srgbClr val="FF0000"/>
                </a:solidFill>
              </a:rPr>
              <a:t>Eick</a:t>
            </a:r>
            <a:endParaRPr sz="6000" i="1" dirty="0"/>
          </a:p>
        </p:txBody>
      </p:sp>
      <p:sp>
        <p:nvSpPr>
          <p:cNvPr id="3" name="Shape 121"/>
          <p:cNvSpPr/>
          <p:nvPr/>
        </p:nvSpPr>
        <p:spPr>
          <a:xfrm>
            <a:off x="274713" y="6428493"/>
            <a:ext cx="8869287" cy="401400"/>
          </a:xfrm>
          <a:prstGeom prst="rect">
            <a:avLst/>
          </a:prstGeom>
          <a:gradFill>
            <a:gsLst>
              <a:gs pos="0">
                <a:schemeClr val="accent6">
                  <a:hueOff val="7068528"/>
                  <a:satOff val="-63217"/>
                  <a:lumOff val="21330"/>
                </a:schemeClr>
              </a:gs>
              <a:gs pos="100000">
                <a:schemeClr val="accent6">
                  <a:hueOff val="10811956"/>
                  <a:satOff val="-58544"/>
                  <a:lumOff val="-9736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r>
              <a:rPr lang="en-US" sz="2000" dirty="0" smtClean="0"/>
              <a:t>                                </a:t>
            </a:r>
            <a:r>
              <a:rPr sz="2000" dirty="0" smtClean="0"/>
              <a:t>Data </a:t>
            </a:r>
            <a:r>
              <a:rPr lang="en-US" sz="2000" dirty="0" smtClean="0"/>
              <a:t>Analysis and Intelligent Systems Lab</a:t>
            </a:r>
            <a:r>
              <a:rPr sz="2000" dirty="0" smtClean="0"/>
              <a:t> </a:t>
            </a:r>
            <a:endParaRPr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6371653"/>
            <a:ext cx="298998" cy="515081"/>
          </a:xfrm>
          <a:prstGeom prst="rect">
            <a:avLst/>
          </a:prstGeom>
        </p:spPr>
      </p:pic>
      <p:pic>
        <p:nvPicPr>
          <p:cNvPr id="5" name="Picture 12" descr="UH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38" y="6454653"/>
            <a:ext cx="317124" cy="43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55043" y="6033294"/>
            <a:ext cx="2433548" cy="272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solidFill>
                  <a:srgbClr val="C00000"/>
                </a:solidFill>
                <a:latin typeface="+mn-lt"/>
                <a:sym typeface="Helvetica Light"/>
              </a:rPr>
              <a:t>Great Dismal Swamp, Virginia</a:t>
            </a:r>
          </a:p>
        </p:txBody>
      </p:sp>
    </p:spTree>
    <p:extLst>
      <p:ext uri="{BB962C8B-B14F-4D97-AF65-F5344CB8AC3E}">
        <p14:creationId xmlns:p14="http://schemas.microsoft.com/office/powerpoint/2010/main" val="1871863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100"/>
            <a:ext cx="9144000" cy="68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2019 COSC </a:t>
            </a:r>
            <a:r>
              <a:rPr lang="en-US" sz="2800" dirty="0" smtClean="0"/>
              <a:t>3337 </a:t>
            </a:r>
            <a:r>
              <a:rPr lang="en-US" sz="2800" dirty="0" smtClean="0"/>
              <a:t>Group Project Presentations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9139238" cy="6400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8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Presentations have been scheduled for We., October 30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Presentations </a:t>
            </a:r>
            <a:r>
              <a:rPr lang="en-US" sz="2200" dirty="0"/>
              <a:t>count 15% towards the group project grade. </a:t>
            </a:r>
            <a:endParaRPr lang="en-US" sz="22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Slides will be uploaded at </a:t>
            </a:r>
            <a:r>
              <a:rPr lang="en-US" sz="2200" dirty="0" smtClean="0"/>
              <a:t>2:25p </a:t>
            </a:r>
            <a:r>
              <a:rPr lang="en-US" sz="2200" dirty="0" smtClean="0"/>
              <a:t>on the day of the presentation; penalties will be assessed for bringing slides late!</a:t>
            </a:r>
            <a:endParaRPr lang="en-US" sz="22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Every student has to participate in his/her groups presentations: 2 sentences minimum for each group member.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Groups introduce themselves at the beginning of their presentation. 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Presentations have to be between </a:t>
            </a:r>
            <a:r>
              <a:rPr lang="en-US" sz="2200" dirty="0" smtClean="0"/>
              <a:t>6:30 </a:t>
            </a:r>
            <a:r>
              <a:rPr lang="en-US" sz="2200" dirty="0" smtClean="0"/>
              <a:t>and </a:t>
            </a:r>
            <a:r>
              <a:rPr lang="en-US" sz="2200" dirty="0" smtClean="0"/>
              <a:t>7:30</a:t>
            </a:r>
            <a:r>
              <a:rPr lang="en-US" sz="2200" dirty="0" smtClean="0"/>
              <a:t> </a:t>
            </a:r>
            <a:r>
              <a:rPr lang="en-US" sz="2200" dirty="0" smtClean="0"/>
              <a:t>minutes in length; presentations that go beyond </a:t>
            </a:r>
            <a:r>
              <a:rPr lang="en-US" sz="2200" dirty="0" smtClean="0"/>
              <a:t>8:00 </a:t>
            </a:r>
            <a:r>
              <a:rPr lang="en-US" sz="2200" dirty="0" smtClean="0"/>
              <a:t>will be interrupted with “</a:t>
            </a:r>
            <a:r>
              <a:rPr lang="en-US" sz="2200" i="1" dirty="0" smtClean="0"/>
              <a:t>Thank you for your presentation; Group X is next</a:t>
            </a:r>
            <a:r>
              <a:rPr lang="en-US" sz="2200" dirty="0" smtClean="0"/>
              <a:t>”. Time management will be evaluated by the judges. 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200" dirty="0" smtClean="0"/>
              <a:t>Presentations will be judged (scale 1-10) by </a:t>
            </a:r>
            <a:r>
              <a:rPr lang="en-US" sz="2200" dirty="0" err="1" smtClean="0"/>
              <a:t>Nour</a:t>
            </a:r>
            <a:r>
              <a:rPr lang="en-US" sz="2200" dirty="0" smtClean="0"/>
              <a:t> and </a:t>
            </a:r>
            <a:r>
              <a:rPr lang="en-US" sz="2200" dirty="0" smtClean="0"/>
              <a:t>Dr. </a:t>
            </a:r>
            <a:r>
              <a:rPr lang="en-US" sz="2200" dirty="0" err="1" smtClean="0"/>
              <a:t>Eick</a:t>
            </a:r>
            <a:r>
              <a:rPr lang="en-US" sz="2200" dirty="0" smtClean="0"/>
              <a:t> considering:</a:t>
            </a:r>
          </a:p>
          <a:p>
            <a:pPr marL="857250" lvl="1" indent="-457200" eaLnBrk="1" hangingPunct="1">
              <a:spcBef>
                <a:spcPts val="200"/>
              </a:spcBef>
            </a:pPr>
            <a:r>
              <a:rPr lang="en-US" sz="2200" dirty="0" smtClean="0"/>
              <a:t>Technical Content (40%)</a:t>
            </a:r>
          </a:p>
          <a:p>
            <a:pPr marL="857250" lvl="1" indent="-457200" eaLnBrk="1" hangingPunct="1">
              <a:spcBef>
                <a:spcPts val="200"/>
              </a:spcBef>
            </a:pPr>
            <a:r>
              <a:rPr lang="en-US" sz="2200" dirty="0" smtClean="0"/>
              <a:t>Form (40%)</a:t>
            </a:r>
          </a:p>
          <a:p>
            <a:pPr marL="857250" lvl="1" indent="-457200" eaLnBrk="1" hangingPunct="1">
              <a:spcBef>
                <a:spcPts val="200"/>
              </a:spcBef>
            </a:pPr>
            <a:r>
              <a:rPr lang="en-US" sz="2200" dirty="0" smtClean="0"/>
              <a:t>Interestingness (20%)</a:t>
            </a:r>
          </a:p>
          <a:p>
            <a:pPr marL="857250" lvl="1" indent="-457200" eaLnBrk="1" hangingPunct="1"/>
            <a:endParaRPr lang="en-US" sz="1600" dirty="0" smtClean="0"/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>
              <a:latin typeface="+mj-lt"/>
            </a:endParaRPr>
          </a:p>
          <a:p>
            <a:pPr eaLnBrk="1" hangingPunct="1"/>
            <a:endParaRPr lang="en-US" sz="2000" dirty="0" smtClean="0">
              <a:latin typeface="+mj-lt"/>
              <a:cs typeface="Andalus" panose="02020603050405020304" pitchFamily="18" charset="-78"/>
            </a:endParaRPr>
          </a:p>
          <a:p>
            <a:pPr marL="457200" lvl="1" indent="0" eaLnBrk="1" hangingPunct="1">
              <a:buNone/>
            </a:pPr>
            <a:endParaRPr lang="en-US" sz="2000" dirty="0" smtClean="0">
              <a:latin typeface="+mj-lt"/>
              <a:cs typeface="Andalus" panose="02020603050405020304" pitchFamily="18" charset="-78"/>
            </a:endParaRPr>
          </a:p>
          <a:p>
            <a:pPr lvl="1" eaLnBrk="1" hangingPunct="1"/>
            <a:endParaRPr lang="en-US" sz="2000" dirty="0" smtClean="0">
              <a:latin typeface="+mj-lt"/>
              <a:cs typeface="Andalus" panose="02020603050405020304" pitchFamily="18" charset="-78"/>
            </a:endParaRPr>
          </a:p>
          <a:p>
            <a:pPr eaLnBrk="1" hangingPunct="1"/>
            <a:endParaRPr lang="en-US" sz="2400" b="1" dirty="0">
              <a:solidFill>
                <a:srgbClr val="663300"/>
              </a:solidFill>
              <a:latin typeface="+mj-lt"/>
              <a:cs typeface="Andalus" panose="02020603050405020304" pitchFamily="18" charset="-78"/>
            </a:endParaRPr>
          </a:p>
          <a:p>
            <a:pPr marL="914400" lvl="1" indent="-514350" eaLnBrk="1" hangingPunct="1">
              <a:buFont typeface="Arial" charset="0"/>
              <a:buAutoNum type="arabicPeriod"/>
            </a:pPr>
            <a:endParaRPr lang="en-US" sz="2400" b="1" dirty="0" smtClean="0">
              <a:solidFill>
                <a:srgbClr val="663300"/>
              </a:solidFill>
              <a:latin typeface="+mj-lt"/>
              <a:cs typeface="Andalus" panose="02020603050405020304" pitchFamily="18" charset="-78"/>
            </a:endParaRPr>
          </a:p>
          <a:p>
            <a:pPr marL="400050" lvl="1" indent="0" eaLnBrk="1" hangingPunct="1">
              <a:buNone/>
            </a:pPr>
            <a:endParaRPr lang="en-US" sz="2400" dirty="0" smtClean="0">
              <a:latin typeface="+mj-lt"/>
              <a:cs typeface="Aharoni" panose="02010803020104030203" pitchFamily="2" charset="-79"/>
            </a:endParaRPr>
          </a:p>
          <a:p>
            <a:pPr marL="914400" lvl="1" indent="-514350" eaLnBrk="1" hangingPunct="1">
              <a:buFont typeface="Wingdings" pitchFamily="2" charset="2"/>
              <a:buNone/>
            </a:pPr>
            <a:endParaRPr lang="en-US" sz="2000" dirty="0" smtClean="0">
              <a:latin typeface="Bookman Old Style" pitchFamily="18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028499" y="651815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UH-DAIS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100"/>
            <a:ext cx="9144000" cy="68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2019 COSC 4368 Group Project Presentations II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9139238" cy="6172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8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Groups presenting on April 17, please be in our class room at 12:50p so that we can upload your slides before  1p.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The presentations on April 17 start promptly at 1p and we should be done with those by 1:30p.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Due to fairness the April 17 will not be different from the April 22 presentations; e.g. time limits will be enforced.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Time management will be evaluated as part of the Form Part of your presentations; use you time wisely do not go over longer than 7 minutes and under the time allocated for your group; that is, talk between 6 and 7 minutes.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There will be no QA during and after the presentation; however, there will be a discussion of the group project in the April 29 lecture.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Other Challenges in the Group Project</a:t>
            </a:r>
          </a:p>
          <a:p>
            <a:pPr marL="857250" lvl="1" indent="-457200" eaLnBrk="1" hangingPunct="1"/>
            <a:r>
              <a:rPr lang="en-US" sz="2000" dirty="0" smtClean="0"/>
              <a:t>Work as a team</a:t>
            </a:r>
          </a:p>
          <a:p>
            <a:pPr marL="857250" lvl="1" indent="-457200" eaLnBrk="1" hangingPunct="1"/>
            <a:r>
              <a:rPr lang="en-US" sz="2000" dirty="0" smtClean="0"/>
              <a:t>Not getting along</a:t>
            </a:r>
          </a:p>
          <a:p>
            <a:pPr marL="857250" lvl="1" indent="-457200" eaLnBrk="1" hangingPunct="1"/>
            <a:r>
              <a:rPr lang="en-US" sz="2000" dirty="0" smtClean="0"/>
              <a:t>It is okay but not required to discuss those in your presentation </a:t>
            </a:r>
          </a:p>
          <a:p>
            <a:pPr marL="457200" indent="-457200"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>
              <a:latin typeface="+mj-lt"/>
            </a:endParaRPr>
          </a:p>
          <a:p>
            <a:pPr eaLnBrk="1" hangingPunct="1"/>
            <a:endParaRPr lang="en-US" sz="2000" dirty="0" smtClean="0">
              <a:latin typeface="+mj-lt"/>
              <a:cs typeface="Andalus" panose="02020603050405020304" pitchFamily="18" charset="-78"/>
            </a:endParaRPr>
          </a:p>
          <a:p>
            <a:pPr marL="457200" lvl="1" indent="0" eaLnBrk="1" hangingPunct="1">
              <a:buNone/>
            </a:pPr>
            <a:endParaRPr lang="en-US" sz="2000" dirty="0" smtClean="0">
              <a:latin typeface="+mj-lt"/>
              <a:cs typeface="Andalus" panose="02020603050405020304" pitchFamily="18" charset="-78"/>
            </a:endParaRPr>
          </a:p>
          <a:p>
            <a:pPr lvl="1" eaLnBrk="1" hangingPunct="1"/>
            <a:endParaRPr lang="en-US" sz="2000" dirty="0" smtClean="0">
              <a:latin typeface="+mj-lt"/>
              <a:cs typeface="Andalus" panose="02020603050405020304" pitchFamily="18" charset="-78"/>
            </a:endParaRPr>
          </a:p>
          <a:p>
            <a:pPr eaLnBrk="1" hangingPunct="1"/>
            <a:endParaRPr lang="en-US" sz="2400" b="1" dirty="0">
              <a:solidFill>
                <a:srgbClr val="663300"/>
              </a:solidFill>
              <a:latin typeface="+mj-lt"/>
              <a:cs typeface="Andalus" panose="02020603050405020304" pitchFamily="18" charset="-78"/>
            </a:endParaRPr>
          </a:p>
          <a:p>
            <a:pPr marL="914400" lvl="1" indent="-514350" eaLnBrk="1" hangingPunct="1">
              <a:buFont typeface="Arial" charset="0"/>
              <a:buAutoNum type="arabicPeriod"/>
            </a:pPr>
            <a:endParaRPr lang="en-US" sz="2400" b="1" dirty="0" smtClean="0">
              <a:solidFill>
                <a:srgbClr val="663300"/>
              </a:solidFill>
              <a:latin typeface="+mj-lt"/>
              <a:cs typeface="Andalus" panose="02020603050405020304" pitchFamily="18" charset="-78"/>
            </a:endParaRPr>
          </a:p>
          <a:p>
            <a:pPr marL="400050" lvl="1" indent="0" eaLnBrk="1" hangingPunct="1">
              <a:buNone/>
            </a:pPr>
            <a:endParaRPr lang="en-US" sz="2400" dirty="0" smtClean="0">
              <a:latin typeface="+mj-lt"/>
              <a:cs typeface="Aharoni" panose="02010803020104030203" pitchFamily="2" charset="-79"/>
            </a:endParaRPr>
          </a:p>
          <a:p>
            <a:pPr marL="914400" lvl="1" indent="-514350" eaLnBrk="1" hangingPunct="1">
              <a:buFont typeface="Wingdings" pitchFamily="2" charset="2"/>
              <a:buNone/>
            </a:pPr>
            <a:endParaRPr lang="en-US" sz="2000" dirty="0" smtClean="0">
              <a:latin typeface="Bookman Old Style" pitchFamily="18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028499" y="651815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UH-DAIS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24163</TotalTime>
  <Words>337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Andalus</vt:lpstr>
      <vt:lpstr>Arial</vt:lpstr>
      <vt:lpstr>Bookman Old Style</vt:lpstr>
      <vt:lpstr>Helvetica Light</vt:lpstr>
      <vt:lpstr>Wingdings</vt:lpstr>
      <vt:lpstr>Default Design</vt:lpstr>
      <vt:lpstr>COSC 3337 Assignment2 Presentations Christoph F. Eick</vt:lpstr>
      <vt:lpstr>2019 COSC 3337 Group Project Presentations </vt:lpstr>
      <vt:lpstr>2019 COSC 4368 Group Project Presentations II </vt:lpstr>
    </vt:vector>
  </TitlesOfParts>
  <Company>CMS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Regional Knowledge in Spatial Dataset</dc:title>
  <dc:creator>SecurityLab</dc:creator>
  <cp:lastModifiedBy>ceick</cp:lastModifiedBy>
  <cp:revision>674</cp:revision>
  <cp:lastPrinted>2019-10-21T15:04:59Z</cp:lastPrinted>
  <dcterms:created xsi:type="dcterms:W3CDTF">2007-02-16T00:28:42Z</dcterms:created>
  <dcterms:modified xsi:type="dcterms:W3CDTF">2019-10-21T15:05:12Z</dcterms:modified>
</cp:coreProperties>
</file>