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71" r:id="rId2"/>
    <p:sldId id="570" r:id="rId3"/>
    <p:sldId id="578" r:id="rId4"/>
    <p:sldId id="572" r:id="rId5"/>
    <p:sldId id="574" r:id="rId6"/>
    <p:sldId id="580" r:id="rId7"/>
    <p:sldId id="575" r:id="rId8"/>
    <p:sldId id="576" r:id="rId9"/>
    <p:sldId id="577" r:id="rId10"/>
  </p:sldIdLst>
  <p:sldSz cx="9144000" cy="6858000" type="screen4x3"/>
  <p:notesSz cx="6858000" cy="91995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121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864" y="-16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89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106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70388"/>
            <a:ext cx="5030787" cy="413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335" tIns="47670" rIns="95335" bIns="47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698500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84804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0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4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152400"/>
            <a:ext cx="2079625" cy="693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86475" cy="693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10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8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98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4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08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185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 Third Level</a:t>
            </a:r>
          </a:p>
        </p:txBody>
      </p:sp>
      <p:grpSp>
        <p:nvGrpSpPr>
          <p:cNvPr id="1638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441325" y="6688138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de-DE" sz="1000"/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7971636" y="6629400"/>
            <a:ext cx="119776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dirty="0" smtClean="0"/>
              <a:t>4335 Assignment</a:t>
            </a:r>
            <a:r>
              <a:rPr lang="en-US" sz="900" baseline="0" dirty="0" smtClean="0"/>
              <a:t>3</a:t>
            </a:r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ips.cc/Conferences/2013/PaperInformation/StyleFil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1700808"/>
            <a:ext cx="8496944" cy="1828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COSC 4335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Assignment3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Spring 2016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2843807" y="4653136"/>
            <a:ext cx="39836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Christoph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 F.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Eick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0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533400"/>
          </a:xfrm>
        </p:spPr>
        <p:txBody>
          <a:bodyPr/>
          <a:lstStyle/>
          <a:p>
            <a:r>
              <a:rPr lang="en-US" altLang="en-US" dirty="0" smtClean="0"/>
              <a:t>Feedback Assignment3 Report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943600"/>
          </a:xfrm>
        </p:spPr>
        <p:txBody>
          <a:bodyPr/>
          <a:lstStyle/>
          <a:p>
            <a:r>
              <a:rPr lang="en-US" altLang="en-US" sz="2000" dirty="0" smtClean="0">
                <a:latin typeface="+mj-lt"/>
              </a:rPr>
              <a:t>Next Status Report (</a:t>
            </a:r>
            <a:r>
              <a:rPr lang="en-US" altLang="en-US" sz="2000" dirty="0" smtClean="0">
                <a:latin typeface="+mj-lt"/>
                <a:sym typeface="Wingdings" panose="05000000000000000000" pitchFamily="2" charset="2"/>
              </a:rPr>
              <a:t>April 11)</a:t>
            </a:r>
          </a:p>
          <a:p>
            <a:pPr lvl="1"/>
            <a:r>
              <a:rPr lang="en-US" altLang="en-US" sz="2000" dirty="0" smtClean="0">
                <a:latin typeface="+mj-lt"/>
                <a:sym typeface="Wingdings" panose="05000000000000000000" pitchFamily="2" charset="2"/>
              </a:rPr>
              <a:t>Give more details about the dataset you use</a:t>
            </a:r>
          </a:p>
          <a:p>
            <a:pPr lvl="1"/>
            <a:r>
              <a:rPr lang="en-US" altLang="en-US" sz="2000" dirty="0" smtClean="0">
                <a:latin typeface="+mj-lt"/>
                <a:sym typeface="Wingdings" panose="05000000000000000000" pitchFamily="2" charset="2"/>
              </a:rPr>
              <a:t>Identify the approaches (classification, maybe preprocessing,?!) you actually use (can be different from the previous report)</a:t>
            </a:r>
          </a:p>
          <a:p>
            <a:pPr lvl="1"/>
            <a:r>
              <a:rPr lang="en-US" altLang="en-US" sz="2000" dirty="0">
                <a:sym typeface="Wingdings" panose="05000000000000000000" pitchFamily="2" charset="2"/>
              </a:rPr>
              <a:t>Mention Metrics used to compare performance of different </a:t>
            </a:r>
            <a:r>
              <a:rPr lang="en-US" altLang="en-US" sz="2000" dirty="0" smtClean="0">
                <a:sym typeface="Wingdings" panose="05000000000000000000" pitchFamily="2" charset="2"/>
              </a:rPr>
              <a:t>approaches</a:t>
            </a:r>
            <a:endParaRPr lang="en-US" altLang="en-US" sz="2000" dirty="0" smtClean="0">
              <a:latin typeface="+mj-lt"/>
              <a:sym typeface="Wingdings" panose="05000000000000000000" pitchFamily="2" charset="2"/>
            </a:endParaRPr>
          </a:p>
          <a:p>
            <a:pPr lvl="1"/>
            <a:r>
              <a:rPr lang="en-US" altLang="en-US" sz="2000" dirty="0" smtClean="0">
                <a:latin typeface="+mj-lt"/>
                <a:sym typeface="Wingdings" panose="05000000000000000000" pitchFamily="2" charset="2"/>
              </a:rPr>
              <a:t>Be more specific with respect to project outcomes/milestone</a:t>
            </a:r>
          </a:p>
          <a:p>
            <a:pPr lvl="1"/>
            <a:r>
              <a:rPr lang="en-US" altLang="en-US" sz="2000" dirty="0" smtClean="0">
                <a:latin typeface="+mj-lt"/>
                <a:sym typeface="Wingdings" panose="05000000000000000000" pitchFamily="2" charset="2"/>
              </a:rPr>
              <a:t>If dataset creation has some challenges, make it a project objective</a:t>
            </a:r>
          </a:p>
          <a:p>
            <a:r>
              <a:rPr lang="en-US" altLang="en-US" sz="2000" dirty="0" smtClean="0">
                <a:latin typeface="+mj-lt"/>
                <a:sym typeface="Wingdings" panose="05000000000000000000" pitchFamily="2" charset="2"/>
              </a:rPr>
              <a:t>Some mentioned clustering methods—if you plan to use those specify what their role will be. </a:t>
            </a:r>
          </a:p>
          <a:p>
            <a:endParaRPr lang="en-US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9661" y="-12700"/>
            <a:ext cx="8643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April 7, 2016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067800" cy="533400"/>
          </a:xfrm>
        </p:spPr>
        <p:txBody>
          <a:bodyPr/>
          <a:lstStyle/>
          <a:p>
            <a:r>
              <a:rPr lang="en-US" altLang="en-US" sz="2500" dirty="0" smtClean="0"/>
              <a:t>More Feedback Based on Assignment3 Report 4/11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943600"/>
          </a:xfrm>
        </p:spPr>
        <p:txBody>
          <a:bodyPr/>
          <a:lstStyle/>
          <a:p>
            <a:r>
              <a:rPr lang="en-US" altLang="en-US" sz="1900" dirty="0" smtClean="0">
                <a:latin typeface="+mj-lt"/>
              </a:rPr>
              <a:t>The Reports of the groups that perform the schooling and soccer project are not very detailed at the moment </a:t>
            </a:r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 consequently, I cannot give you a lot of feedback…</a:t>
            </a:r>
            <a:endParaRPr lang="en-US" altLang="en-US" sz="1900" dirty="0">
              <a:latin typeface="+mj-lt"/>
              <a:sym typeface="Wingdings" panose="05000000000000000000" pitchFamily="2" charset="2"/>
            </a:endParaRPr>
          </a:p>
          <a:p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If dataset creation has some challenges (e.g. for the animal adoption(</a:t>
            </a:r>
            <a:r>
              <a:rPr lang="en-US" altLang="en-US" sz="1900" i="1" dirty="0" smtClean="0">
                <a:latin typeface="+mj-lt"/>
                <a:sym typeface="Wingdings" panose="05000000000000000000" pitchFamily="2" charset="2"/>
              </a:rPr>
              <a:t>maybe</a:t>
            </a:r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), soccer, and the schooling project (</a:t>
            </a:r>
            <a:r>
              <a:rPr lang="en-US" altLang="en-US" sz="1900" i="1" dirty="0" smtClean="0">
                <a:latin typeface="+mj-lt"/>
                <a:sym typeface="Wingdings" panose="05000000000000000000" pitchFamily="2" charset="2"/>
              </a:rPr>
              <a:t>maybe</a:t>
            </a:r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) this might be the case), make it a project objective and write in your final report about it </a:t>
            </a:r>
          </a:p>
          <a:p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Some datasets contain categorical attributes that represent some challenges for using </a:t>
            </a:r>
            <a:r>
              <a:rPr lang="en-US" altLang="en-US" sz="1900" dirty="0" err="1" smtClean="0">
                <a:latin typeface="+mj-lt"/>
                <a:sym typeface="Wingdings" panose="05000000000000000000" pitchFamily="2" charset="2"/>
              </a:rPr>
              <a:t>kNN</a:t>
            </a:r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 (e.g. you need to define your own distance functions or convert the categorical attributes into numbers) and SVMs. </a:t>
            </a:r>
          </a:p>
          <a:p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One group run into difficulties in defining their homegrown distance function…</a:t>
            </a:r>
          </a:p>
          <a:p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Suggestion: define the framework you use to compare the different algorithms asap; otherwise, your results might not be comparable! </a:t>
            </a:r>
          </a:p>
          <a:p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 Several groups </a:t>
            </a:r>
            <a:r>
              <a:rPr lang="en-US" altLang="en-US" sz="1900" smtClean="0">
                <a:latin typeface="+mj-lt"/>
                <a:sym typeface="Wingdings" panose="05000000000000000000" pitchFamily="2" charset="2"/>
              </a:rPr>
              <a:t>claim they </a:t>
            </a:r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plan to shed light on what attributes are important for the classification task at hand, but this seems to be a difficult task! </a:t>
            </a:r>
          </a:p>
          <a:p>
            <a:r>
              <a:rPr lang="en-US" altLang="en-US" sz="1900" dirty="0" smtClean="0">
                <a:latin typeface="+mj-lt"/>
                <a:sym typeface="Wingdings" panose="05000000000000000000" pitchFamily="2" charset="2"/>
              </a:rPr>
              <a:t>If you use, interesting preprocessing techniques—the group Green seems to do so—sell those contributions as project results</a:t>
            </a:r>
          </a:p>
          <a:p>
            <a:pPr marL="0" indent="0">
              <a:buNone/>
            </a:pPr>
            <a:endParaRPr lang="en-US" altLang="en-US" sz="2000" dirty="0" smtClean="0">
              <a:latin typeface="+mj-lt"/>
              <a:sym typeface="Wingdings" panose="05000000000000000000" pitchFamily="2" charset="2"/>
            </a:endParaRPr>
          </a:p>
          <a:p>
            <a:endParaRPr lang="en-US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94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 smtClean="0">
                <a:latin typeface="+mj-lt"/>
              </a:rPr>
              <a:t>Each presentation has 14 minutes—not longer than 15 minutes, not shorter than 13 minutes. </a:t>
            </a:r>
            <a:r>
              <a:rPr lang="en-US" sz="2900" dirty="0"/>
              <a:t>Group </a:t>
            </a:r>
            <a:r>
              <a:rPr lang="en-US" sz="2900" b="1" dirty="0">
                <a:solidFill>
                  <a:srgbClr val="FF0000"/>
                </a:solidFill>
              </a:rPr>
              <a:t>Red</a:t>
            </a:r>
            <a:r>
              <a:rPr lang="en-US" sz="2900" dirty="0"/>
              <a:t> with 4 members has </a:t>
            </a:r>
            <a:r>
              <a:rPr lang="en-US" sz="2900" b="1" dirty="0">
                <a:solidFill>
                  <a:srgbClr val="FF0000"/>
                </a:solidFill>
              </a:rPr>
              <a:t>17</a:t>
            </a:r>
            <a:r>
              <a:rPr lang="en-US" sz="2900" dirty="0"/>
              <a:t> minutes for their </a:t>
            </a:r>
            <a:r>
              <a:rPr lang="en-US" sz="2900" dirty="0" smtClean="0"/>
              <a:t>presentation!. </a:t>
            </a:r>
            <a:r>
              <a:rPr lang="en-US" sz="2900" dirty="0" smtClean="0">
                <a:latin typeface="+mj-lt"/>
              </a:rPr>
              <a:t>There will be 4 minutes for questions! The event will take place in </a:t>
            </a:r>
            <a:r>
              <a:rPr lang="en-US" sz="2900" b="1" dirty="0" smtClean="0">
                <a:latin typeface="+mj-lt"/>
              </a:rPr>
              <a:t>our classroom</a:t>
            </a:r>
            <a:r>
              <a:rPr lang="en-US" sz="2900" dirty="0" smtClean="0">
                <a:latin typeface="+mj-lt"/>
              </a:rPr>
              <a:t> on Thursday, April 21. </a:t>
            </a:r>
          </a:p>
          <a:p>
            <a:r>
              <a:rPr lang="en-US" sz="2900" dirty="0" smtClean="0">
                <a:latin typeface="+mj-lt"/>
              </a:rPr>
              <a:t>One </a:t>
            </a:r>
            <a:r>
              <a:rPr lang="en-US" sz="2900" dirty="0" smtClean="0">
                <a:latin typeface="+mj-lt"/>
              </a:rPr>
              <a:t>group member of each group will serve as </a:t>
            </a:r>
            <a:r>
              <a:rPr lang="en-US" sz="2900" i="1" dirty="0" smtClean="0">
                <a:latin typeface="+mj-lt"/>
              </a:rPr>
              <a:t>presentation judge</a:t>
            </a:r>
            <a:r>
              <a:rPr lang="en-US" sz="2900" dirty="0" smtClean="0">
                <a:latin typeface="+mj-lt"/>
              </a:rPr>
              <a:t>, evaluating the presentations of the other groups. </a:t>
            </a:r>
            <a:r>
              <a:rPr lang="en-US" sz="2900" dirty="0" smtClean="0">
                <a:latin typeface="+mj-lt"/>
              </a:rPr>
              <a:t> Please select a presentation judge by Tuesday. There </a:t>
            </a:r>
            <a:r>
              <a:rPr lang="en-US" sz="2900" dirty="0" smtClean="0">
                <a:latin typeface="+mj-lt"/>
              </a:rPr>
              <a:t>will be 4+Can </a:t>
            </a:r>
            <a:r>
              <a:rPr lang="en-US" sz="2900" dirty="0" err="1" smtClean="0">
                <a:latin typeface="+mj-lt"/>
              </a:rPr>
              <a:t>Cao+Dr</a:t>
            </a:r>
            <a:r>
              <a:rPr lang="en-US" sz="2900" dirty="0" smtClean="0">
                <a:latin typeface="+mj-lt"/>
              </a:rPr>
              <a:t>. </a:t>
            </a:r>
            <a:r>
              <a:rPr lang="en-US" sz="2900" dirty="0" err="1" smtClean="0">
                <a:latin typeface="+mj-lt"/>
              </a:rPr>
              <a:t>Eick</a:t>
            </a:r>
            <a:r>
              <a:rPr lang="en-US" sz="2900" dirty="0" smtClean="0">
                <a:latin typeface="+mj-lt"/>
              </a:rPr>
              <a:t>=5 judges per presentation.</a:t>
            </a:r>
          </a:p>
          <a:p>
            <a:r>
              <a:rPr lang="en-US" sz="2900" dirty="0" smtClean="0">
                <a:latin typeface="+mj-lt"/>
              </a:rPr>
              <a:t>All group members should participate in the presentation; however, the participation of each group’s presentation judge is optional. </a:t>
            </a:r>
            <a:r>
              <a:rPr lang="en-US" sz="2900" dirty="0" smtClean="0">
                <a:latin typeface="+mj-lt"/>
              </a:rPr>
              <a:t> </a:t>
            </a:r>
            <a:endParaRPr lang="en-US" sz="2900" dirty="0" smtClean="0">
              <a:latin typeface="+mj-lt"/>
            </a:endParaRPr>
          </a:p>
          <a:p>
            <a:r>
              <a:rPr lang="en-US" sz="2900" dirty="0" smtClean="0">
                <a:latin typeface="+mj-lt"/>
              </a:rPr>
              <a:t>Presentations count 33% towards the Project3 grade and will be judged based on:</a:t>
            </a:r>
          </a:p>
          <a:p>
            <a:pPr lvl="1"/>
            <a:r>
              <a:rPr lang="en-US" sz="2900" dirty="0" smtClean="0">
                <a:latin typeface="+mj-lt"/>
              </a:rPr>
              <a:t>Content (does the presentation have a clear story/message to tell? Scientific Quality? Is the project technically sound?)</a:t>
            </a:r>
          </a:p>
          <a:p>
            <a:pPr lvl="1"/>
            <a:r>
              <a:rPr lang="en-US" sz="2900" dirty="0" smtClean="0">
                <a:latin typeface="+mj-lt"/>
              </a:rPr>
              <a:t>Form (is the presentation understandable, quality of slide, quality on how the content was delivered, time management) </a:t>
            </a:r>
          </a:p>
          <a:p>
            <a:pPr lvl="1"/>
            <a:r>
              <a:rPr lang="en-US" sz="2900" dirty="0" smtClean="0">
                <a:latin typeface="+mj-lt"/>
              </a:rPr>
              <a:t>Topic (is the topics interesting?)</a:t>
            </a:r>
          </a:p>
          <a:p>
            <a:r>
              <a:rPr lang="en-US" sz="2900" dirty="0" smtClean="0">
                <a:latin typeface="+mj-lt"/>
              </a:rPr>
              <a:t>Scoring System: 1-10 (10 is outstanding; 1 is </a:t>
            </a:r>
            <a:r>
              <a:rPr lang="en-US" sz="2900" i="1" dirty="0" smtClean="0">
                <a:latin typeface="+mj-lt"/>
              </a:rPr>
              <a:t>very </a:t>
            </a:r>
            <a:r>
              <a:rPr lang="en-US" sz="2900" i="1" dirty="0" err="1" smtClean="0">
                <a:latin typeface="+mj-lt"/>
              </a:rPr>
              <a:t>very</a:t>
            </a:r>
            <a:r>
              <a:rPr lang="en-US" sz="2900" i="1" dirty="0" smtClean="0">
                <a:latin typeface="+mj-lt"/>
              </a:rPr>
              <a:t> poor</a:t>
            </a:r>
            <a:r>
              <a:rPr lang="en-US" sz="2900" dirty="0" smtClean="0">
                <a:latin typeface="+mj-lt"/>
              </a:rPr>
              <a:t>; the expected average score for such events is typically between 6 and 7; moreover, ‘</a:t>
            </a:r>
            <a:r>
              <a:rPr lang="en-US" sz="2900" b="1" dirty="0" smtClean="0">
                <a:latin typeface="+mj-lt"/>
              </a:rPr>
              <a:t>-</a:t>
            </a:r>
            <a:r>
              <a:rPr lang="en-US" sz="2900" dirty="0" smtClean="0">
                <a:latin typeface="+mj-lt"/>
              </a:rPr>
              <a:t>’ abstain should be chosen, when evaluating your own group.   </a:t>
            </a:r>
          </a:p>
          <a:p>
            <a:r>
              <a:rPr lang="en-US" sz="2900" dirty="0" smtClean="0">
                <a:latin typeface="+mj-lt"/>
              </a:rPr>
              <a:t>The remaining 66% of the project will be evaluated based on (using the same 1-10 scale)</a:t>
            </a:r>
          </a:p>
          <a:p>
            <a:pPr lvl="1"/>
            <a:r>
              <a:rPr lang="en-US" sz="2900" dirty="0" smtClean="0">
                <a:latin typeface="+mj-lt"/>
              </a:rPr>
              <a:t>Technical Quality and Content of the Project (weighted by 3) </a:t>
            </a:r>
          </a:p>
          <a:p>
            <a:pPr lvl="1"/>
            <a:r>
              <a:rPr lang="en-US" sz="2900" dirty="0" smtClean="0">
                <a:latin typeface="+mj-lt"/>
              </a:rPr>
              <a:t>Amount of Work </a:t>
            </a:r>
          </a:p>
          <a:p>
            <a:pPr lvl="1"/>
            <a:r>
              <a:rPr lang="en-US" sz="2900" dirty="0" smtClean="0">
                <a:latin typeface="+mj-lt"/>
              </a:rPr>
              <a:t>Form and Quality of the report</a:t>
            </a:r>
          </a:p>
          <a:p>
            <a:pPr lvl="1"/>
            <a:r>
              <a:rPr lang="en-US" sz="2900" dirty="0" smtClean="0">
                <a:latin typeface="+mj-lt"/>
              </a:rPr>
              <a:t>Interestingness of the chose topic</a:t>
            </a:r>
          </a:p>
          <a:p>
            <a:r>
              <a:rPr lang="en-US" sz="2900" dirty="0" smtClean="0">
                <a:latin typeface="+mj-lt"/>
              </a:rPr>
              <a:t>Finally we will added up the 7 scores  (with 90 being the maximum score). </a:t>
            </a:r>
          </a:p>
          <a:p>
            <a:pPr lvl="1"/>
            <a:endParaRPr lang="en-US" sz="2500" dirty="0" smtClean="0"/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762000" cy="365125"/>
          </a:xfrm>
          <a:prstGeom prst="rect">
            <a:avLst/>
          </a:prstGeom>
        </p:spPr>
        <p:txBody>
          <a:bodyPr/>
          <a:lstStyle/>
          <a:p>
            <a:fld id="{B16CB7FB-CCD6-43B2-81B1-17ABB0A809B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125744"/>
            <a:ext cx="8229600" cy="70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kern="0" dirty="0" smtClean="0"/>
              <a:t>Presentations and Evaluation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100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722344"/>
          </a:xfrm>
        </p:spPr>
        <p:txBody>
          <a:bodyPr>
            <a:normAutofit/>
          </a:bodyPr>
          <a:lstStyle/>
          <a:p>
            <a:r>
              <a:rPr lang="en-US" dirty="0" smtClean="0"/>
              <a:t>2016 Project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98330"/>
            <a:ext cx="8686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Assignment3 Final Reports</a:t>
            </a:r>
            <a:r>
              <a:rPr lang="en-US" sz="1800" dirty="0"/>
              <a:t> are due on Mo., April 18, </a:t>
            </a:r>
            <a:r>
              <a:rPr lang="en-US" sz="1800" dirty="0" smtClean="0"/>
              <a:t>11p (5% bonus), but we still accept reports until Tu., April 19, 11p.</a:t>
            </a:r>
          </a:p>
          <a:p>
            <a:pPr marL="0" indent="0">
              <a:buNone/>
            </a:pPr>
            <a:r>
              <a:rPr lang="en-US" sz="1800" dirty="0" smtClean="0"/>
              <a:t>Reports </a:t>
            </a:r>
            <a:r>
              <a:rPr lang="en-US" sz="1800" dirty="0"/>
              <a:t>should have 7-9 pages and should use NIPS format: </a:t>
            </a:r>
            <a:r>
              <a:rPr lang="en-US" sz="1800" u="sng" dirty="0">
                <a:hlinkClick r:id="rId2"/>
              </a:rPr>
              <a:t>http://nips.cc/Conferences/2013/PaperInformation/StyleFiles</a:t>
            </a:r>
            <a:r>
              <a:rPr lang="en-US" sz="1800" dirty="0"/>
              <a:t>  The submitted report should follow the following organization: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800" dirty="0"/>
              <a:t>Abstract (about 1/4 page)</a:t>
            </a:r>
          </a:p>
          <a:p>
            <a:pPr marL="342900" lvl="0" indent="-342900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800" dirty="0"/>
              <a:t>Introduction </a:t>
            </a:r>
          </a:p>
          <a:p>
            <a:pPr marL="342900" lvl="0" indent="-342900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800" dirty="0"/>
              <a:t>Problem Specification and Methods Used</a:t>
            </a:r>
          </a:p>
          <a:p>
            <a:pPr marL="342900" lvl="0" indent="-342900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800" dirty="0"/>
              <a:t>Experimental Evaluation </a:t>
            </a:r>
          </a:p>
          <a:p>
            <a:pPr marL="342900" lvl="0" indent="-342900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800" dirty="0"/>
              <a:t>Conclusion </a:t>
            </a:r>
          </a:p>
          <a:p>
            <a:pPr marL="342900" lvl="0" indent="-342900"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800" dirty="0"/>
              <a:t>References 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You can add additional sections to your report, if you feel this is </a:t>
            </a:r>
            <a:r>
              <a:rPr lang="en-US" sz="1800" dirty="0" smtClean="0"/>
              <a:t>beneficiary. Moreover</a:t>
            </a:r>
            <a:r>
              <a:rPr lang="en-US" sz="1800" dirty="0"/>
              <a:t>, feel free to introduce subsections in your report, if </a:t>
            </a:r>
            <a:r>
              <a:rPr lang="en-US" sz="1800" dirty="0" smtClean="0"/>
              <a:t>helpful. Finally, you might use appendices </a:t>
            </a:r>
            <a:r>
              <a:rPr lang="en-US" sz="1800" dirty="0"/>
              <a:t>for material that is too space consuming to be included in the report. </a:t>
            </a:r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57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722344"/>
          </a:xfrm>
        </p:spPr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Eick’s</a:t>
            </a:r>
            <a:r>
              <a:rPr lang="en-US" dirty="0" smtClean="0"/>
              <a:t> Thoughts </a:t>
            </a:r>
            <a:r>
              <a:rPr lang="en-US" dirty="0" smtClean="0"/>
              <a:t>on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98330"/>
            <a:ext cx="8686800" cy="5791200"/>
          </a:xfrm>
        </p:spPr>
        <p:txBody>
          <a:bodyPr/>
          <a:lstStyle/>
          <a:p>
            <a:r>
              <a:rPr lang="en-US" sz="2800" dirty="0" smtClean="0"/>
              <a:t>speak loudly and freely --- do not read!</a:t>
            </a:r>
          </a:p>
          <a:p>
            <a:r>
              <a:rPr lang="en-US" sz="2800" dirty="0" smtClean="0"/>
              <a:t>make a plan for your presentation.</a:t>
            </a:r>
          </a:p>
          <a:p>
            <a:r>
              <a:rPr lang="en-US" sz="2800" dirty="0" smtClean="0"/>
              <a:t>Give a brief overview of your presentation at the beginning</a:t>
            </a:r>
          </a:p>
          <a:p>
            <a:r>
              <a:rPr lang="en-US" sz="2800" dirty="0" smtClean="0"/>
              <a:t>Introduce the topic of your presentation clearly.</a:t>
            </a:r>
          </a:p>
          <a:p>
            <a:r>
              <a:rPr lang="en-US" sz="2800" dirty="0" smtClean="0"/>
              <a:t>In general, a presentation consists of: introduction, main-part, conclusion.</a:t>
            </a:r>
          </a:p>
          <a:p>
            <a:r>
              <a:rPr lang="en-US" sz="2800" dirty="0" smtClean="0"/>
              <a:t>Finish your presentation with a conclusion that summarizes your </a:t>
            </a:r>
            <a:r>
              <a:rPr lang="en-US" sz="2800" dirty="0" smtClean="0"/>
              <a:t>results/findings</a:t>
            </a:r>
            <a:r>
              <a:rPr lang="en-US" dirty="0" smtClean="0">
                <a:sym typeface="Symbol"/>
              </a:rPr>
              <a:t>: </a:t>
            </a:r>
            <a:r>
              <a:rPr lang="en-US" sz="2800" dirty="0" smtClean="0">
                <a:sym typeface="Symbol"/>
              </a:rPr>
              <a:t>never </a:t>
            </a:r>
            <a:r>
              <a:rPr lang="en-US" sz="2800" dirty="0" smtClean="0"/>
              <a:t>skip the conclusion.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8504"/>
            <a:ext cx="8229600" cy="856704"/>
          </a:xfrm>
        </p:spPr>
        <p:txBody>
          <a:bodyPr/>
          <a:lstStyle/>
          <a:p>
            <a:r>
              <a:rPr lang="en-US" dirty="0" smtClean="0"/>
              <a:t>Thoughts on </a:t>
            </a:r>
            <a:r>
              <a:rPr lang="en-US" dirty="0" smtClean="0"/>
              <a:t>Presentations2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7331"/>
            <a:ext cx="8686800" cy="5791200"/>
          </a:xfrm>
        </p:spPr>
        <p:txBody>
          <a:bodyPr/>
          <a:lstStyle/>
          <a:p>
            <a:r>
              <a:rPr lang="en-US" sz="2400" dirty="0" smtClean="0"/>
              <a:t>Establish goals for your presentation --- what is / are the message / messages of your presentation?</a:t>
            </a:r>
          </a:p>
          <a:p>
            <a:r>
              <a:rPr lang="en-US" sz="2400" dirty="0" smtClean="0"/>
              <a:t>Prepare the presentation taking the viewpoint of a person that will listen to your presentation.</a:t>
            </a:r>
          </a:p>
          <a:p>
            <a:r>
              <a:rPr lang="en-US" sz="2400" dirty="0" smtClean="0"/>
              <a:t>Make a "proud presentation" --- if you aren't, pretend to be proud.</a:t>
            </a:r>
          </a:p>
          <a:p>
            <a:r>
              <a:rPr lang="en-US" sz="2400" dirty="0" smtClean="0"/>
              <a:t>Interact with the audience; keep the audience awake (make a joke,</a:t>
            </a:r>
          </a:p>
          <a:p>
            <a:r>
              <a:rPr lang="en-US" sz="2400" dirty="0" smtClean="0"/>
              <a:t>Tell a story, challenge / tease / reward / punish / surprise the audience, use funny examples, ask questions.</a:t>
            </a:r>
          </a:p>
          <a:p>
            <a:r>
              <a:rPr lang="en-US" sz="2400" dirty="0" smtClean="0"/>
              <a:t>Try to refer to previous presentations.</a:t>
            </a:r>
          </a:p>
          <a:p>
            <a:r>
              <a:rPr lang="en-US" sz="2400" dirty="0" smtClean="0"/>
              <a:t>Establish contexts and context shifts clearly. </a:t>
            </a:r>
          </a:p>
          <a:p>
            <a:r>
              <a:rPr lang="en-US" sz="2400" dirty="0" smtClean="0"/>
              <a:t>Don't get lost in technical </a:t>
            </a:r>
            <a:r>
              <a:rPr lang="en-US" sz="2400" dirty="0" err="1" smtClean="0"/>
              <a:t>details</a:t>
            </a:r>
            <a:r>
              <a:rPr lang="en-US" sz="2400" dirty="0" err="1" smtClean="0">
                <a:sym typeface="Symbol"/>
              </a:rPr>
              <a:t></a:t>
            </a:r>
            <a:r>
              <a:rPr lang="en-US" sz="2400" dirty="0" err="1" smtClean="0"/>
              <a:t>unless</a:t>
            </a:r>
            <a:r>
              <a:rPr lang="en-US" sz="2400" dirty="0" smtClean="0"/>
              <a:t> they are important for the message of your talk.</a:t>
            </a:r>
          </a:p>
        </p:txBody>
      </p:sp>
    </p:spTree>
    <p:extLst>
      <p:ext uri="{BB962C8B-B14F-4D97-AF65-F5344CB8AC3E}">
        <p14:creationId xmlns:p14="http://schemas.microsoft.com/office/powerpoint/2010/main" val="11142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99392"/>
            <a:ext cx="7149480" cy="998984"/>
          </a:xfrm>
        </p:spPr>
        <p:txBody>
          <a:bodyPr/>
          <a:lstStyle/>
          <a:p>
            <a:r>
              <a:rPr lang="en-US" dirty="0" smtClean="0"/>
              <a:t>Thoughts on Presentations3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6" y="990600"/>
            <a:ext cx="8686800" cy="5867400"/>
          </a:xfrm>
        </p:spPr>
        <p:txBody>
          <a:bodyPr/>
          <a:lstStyle/>
          <a:p>
            <a:r>
              <a:rPr lang="en-US" sz="2300" dirty="0" smtClean="0"/>
              <a:t>If you get completely lost in your presentation --- take a </a:t>
            </a:r>
            <a:r>
              <a:rPr lang="en-US" sz="2300" dirty="0" err="1" smtClean="0"/>
              <a:t>deap</a:t>
            </a:r>
            <a:r>
              <a:rPr lang="en-US" sz="2300" dirty="0" smtClean="0"/>
              <a:t> breath pause for a 20 seconds, and continue (?!?).</a:t>
            </a:r>
          </a:p>
          <a:p>
            <a:r>
              <a:rPr lang="en-US" sz="2300" dirty="0" smtClean="0"/>
              <a:t>Use transparencies and/or the blackboard.</a:t>
            </a:r>
          </a:p>
          <a:p>
            <a:r>
              <a:rPr lang="en-US" sz="2300" dirty="0" smtClean="0"/>
              <a:t>Do not write too much on a transparency (about 5-12 lines;</a:t>
            </a:r>
          </a:p>
          <a:p>
            <a:r>
              <a:rPr lang="en-US" sz="2300" dirty="0" smtClean="0"/>
              <a:t>does not apply to examples). Use large fonts.</a:t>
            </a:r>
          </a:p>
          <a:p>
            <a:r>
              <a:rPr lang="en-US" sz="2300" dirty="0" smtClean="0"/>
              <a:t>Use Large Fonts! Use Color!!</a:t>
            </a:r>
          </a:p>
          <a:p>
            <a:r>
              <a:rPr lang="en-US" sz="2300" dirty="0" smtClean="0"/>
              <a:t>Unreadable transparencies are unacceptable! Don't put unrelated things on the same transparency!</a:t>
            </a:r>
          </a:p>
          <a:p>
            <a:r>
              <a:rPr lang="en-US" sz="2300" dirty="0" smtClean="0"/>
              <a:t>Use examples; general descriptions of algorithms or concepts are very hard to understand.</a:t>
            </a:r>
          </a:p>
          <a:p>
            <a:r>
              <a:rPr lang="en-US" sz="2300" dirty="0" smtClean="0"/>
              <a:t>A picture is worth more than 1000 words!!</a:t>
            </a:r>
          </a:p>
          <a:p>
            <a:r>
              <a:rPr lang="en-US" sz="2300" dirty="0" smtClean="0"/>
              <a:t>Answer questions politely! You need not to answer questions immediately. Don't let questions mess up your presentation. You are allowed to postpone answering questions.</a:t>
            </a:r>
          </a:p>
        </p:txBody>
      </p:sp>
    </p:spTree>
    <p:extLst>
      <p:ext uri="{BB962C8B-B14F-4D97-AF65-F5344CB8AC3E}">
        <p14:creationId xmlns:p14="http://schemas.microsoft.com/office/powerpoint/2010/main" val="265202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-18504"/>
            <a:ext cx="6995120" cy="780504"/>
          </a:xfrm>
        </p:spPr>
        <p:txBody>
          <a:bodyPr/>
          <a:lstStyle/>
          <a:p>
            <a:r>
              <a:rPr lang="en-US" dirty="0"/>
              <a:t>Thoughts on </a:t>
            </a:r>
            <a:r>
              <a:rPr lang="en-US" dirty="0" smtClean="0"/>
              <a:t>Presentations4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Important things should be said more than once.</a:t>
            </a:r>
          </a:p>
          <a:p>
            <a:r>
              <a:rPr lang="en-US" sz="2200" dirty="0" smtClean="0"/>
              <a:t>Take your time --- do not hurry through your presentation (unless near the end).</a:t>
            </a:r>
          </a:p>
          <a:p>
            <a:r>
              <a:rPr lang="en-US" sz="2200" dirty="0" smtClean="0"/>
              <a:t>Make a schedule for your presentation; check the schedule during your presentation. Subdivide your presentation into mandatory parts and optional parts (parts that can be skipped if you run out of time). </a:t>
            </a:r>
          </a:p>
          <a:p>
            <a:r>
              <a:rPr lang="en-US" sz="2200" dirty="0" smtClean="0"/>
              <a:t>Practice your presentation --- entertain your cat / grandmother /</a:t>
            </a:r>
          </a:p>
          <a:p>
            <a:r>
              <a:rPr lang="en-US" sz="2200" dirty="0" smtClean="0"/>
              <a:t>Don't stand in front whatever you present.</a:t>
            </a:r>
          </a:p>
          <a:p>
            <a:r>
              <a:rPr lang="en-US" sz="2200" dirty="0" smtClean="0"/>
              <a:t>Keep eye-contact with the audience! Try to read the audience reaction  to what you are presenting and use this know for the remainder/next presentation.  </a:t>
            </a:r>
          </a:p>
          <a:p>
            <a:r>
              <a:rPr lang="en-US" sz="2200" dirty="0" smtClean="0"/>
              <a:t>Smile from time to time --- this is not a funeral!</a:t>
            </a:r>
          </a:p>
          <a:p>
            <a:r>
              <a:rPr lang="en-US" sz="2200" dirty="0" smtClean="0"/>
              <a:t>Be emotional in the sense that the audience feels that you identify yourself with the contents of your presentation --- you have something important to tell! Try to convince the audience! 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Try to entertain!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2655757"/>
      </p:ext>
    </p:extLst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146476770</TotalTime>
  <Pages>3</Pages>
  <Words>1123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LC.BRev.FY97</vt:lpstr>
      <vt:lpstr>COSC 4335 Assignment3 Spring 2016</vt:lpstr>
      <vt:lpstr>Feedback Assignment3 Report </vt:lpstr>
      <vt:lpstr>More Feedback Based on Assignment3 Report 4/11</vt:lpstr>
      <vt:lpstr>PowerPoint Presentation</vt:lpstr>
      <vt:lpstr>2016 Project Report </vt:lpstr>
      <vt:lpstr>Dr. Eick’s Thoughts on Presentations</vt:lpstr>
      <vt:lpstr>Thoughts on Presentations2</vt:lpstr>
      <vt:lpstr>Thoughts on Presentations3 </vt:lpstr>
      <vt:lpstr>Thoughts on Presentations4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Christoph Eick</cp:lastModifiedBy>
  <cp:revision>384</cp:revision>
  <cp:lastPrinted>2001-08-28T17:59:37Z</cp:lastPrinted>
  <dcterms:created xsi:type="dcterms:W3CDTF">1998-03-18T13:44:31Z</dcterms:created>
  <dcterms:modified xsi:type="dcterms:W3CDTF">2016-04-14T14:50:30Z</dcterms:modified>
</cp:coreProperties>
</file>