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594" r:id="rId2"/>
    <p:sldId id="596" r:id="rId3"/>
    <p:sldId id="711" r:id="rId4"/>
    <p:sldId id="515" r:id="rId5"/>
    <p:sldId id="517" r:id="rId6"/>
    <p:sldId id="576" r:id="rId7"/>
    <p:sldId id="577" r:id="rId8"/>
    <p:sldId id="578" r:id="rId9"/>
    <p:sldId id="585" r:id="rId10"/>
    <p:sldId id="583" r:id="rId11"/>
    <p:sldId id="588" r:id="rId12"/>
    <p:sldId id="590" r:id="rId13"/>
    <p:sldId id="531" r:id="rId14"/>
    <p:sldId id="532" r:id="rId15"/>
    <p:sldId id="533" r:id="rId16"/>
    <p:sldId id="534" r:id="rId17"/>
    <p:sldId id="591" r:id="rId18"/>
    <p:sldId id="535" r:id="rId19"/>
    <p:sldId id="537" r:id="rId20"/>
    <p:sldId id="538" r:id="rId21"/>
    <p:sldId id="539" r:id="rId22"/>
    <p:sldId id="552" r:id="rId23"/>
    <p:sldId id="560" r:id="rId24"/>
    <p:sldId id="561" r:id="rId25"/>
    <p:sldId id="540" r:id="rId26"/>
    <p:sldId id="541" r:id="rId27"/>
    <p:sldId id="592" r:id="rId28"/>
    <p:sldId id="543" r:id="rId29"/>
    <p:sldId id="544" r:id="rId30"/>
    <p:sldId id="545" r:id="rId31"/>
    <p:sldId id="559" r:id="rId32"/>
    <p:sldId id="546" r:id="rId33"/>
    <p:sldId id="548" r:id="rId34"/>
    <p:sldId id="550" r:id="rId35"/>
    <p:sldId id="551" r:id="rId36"/>
    <p:sldId id="593" r:id="rId37"/>
    <p:sldId id="556" r:id="rId38"/>
    <p:sldId id="530" r:id="rId39"/>
    <p:sldId id="562" r:id="rId40"/>
    <p:sldId id="553" r:id="rId41"/>
    <p:sldId id="557" r:id="rId42"/>
    <p:sldId id="558" r:id="rId43"/>
    <p:sldId id="603" r:id="rId44"/>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853" autoAdjust="0"/>
    <p:restoredTop sz="94541" autoAdjust="0"/>
  </p:normalViewPr>
  <p:slideViewPr>
    <p:cSldViewPr>
      <p:cViewPr varScale="1">
        <p:scale>
          <a:sx n="92" d="100"/>
          <a:sy n="92" d="100"/>
        </p:scale>
        <p:origin x="1690" y="41"/>
      </p:cViewPr>
      <p:guideLst>
        <p:guide orient="horz" pos="2160"/>
        <p:guide pos="27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2664"/>
    </p:cViewPr>
  </p:sorterViewPr>
  <p:notesViewPr>
    <p:cSldViewPr>
      <p:cViewPr varScale="1">
        <p:scale>
          <a:sx n="60" d="100"/>
          <a:sy n="60" d="100"/>
        </p:scale>
        <p:origin x="3002" y="2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6412"/>
          </a:xfrm>
          <a:prstGeom prst="rect">
            <a:avLst/>
          </a:prstGeom>
          <a:noFill/>
          <a:ln w="12700">
            <a:noFill/>
            <a:miter lim="800000"/>
            <a:headEnd/>
            <a:tailEnd/>
          </a:ln>
          <a:effectLst/>
        </p:spPr>
        <p:txBody>
          <a:bodyPr vert="horz" wrap="square" lIns="100439" tIns="50221" rIns="100439" bIns="5022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5" name="Rectangle 3"/>
          <p:cNvSpPr>
            <a:spLocks noGrp="1" noRot="1" noChangeAspect="1" noChangeArrowheads="1" noTextEdit="1"/>
          </p:cNvSpPr>
          <p:nvPr>
            <p:ph type="sldImg" idx="2"/>
          </p:nvPr>
        </p:nvSpPr>
        <p:spPr bwMode="auto">
          <a:xfrm>
            <a:off x="1371600" y="723900"/>
            <a:ext cx="4779963"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9835674"/>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24597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9A5AB7C-0992-430E-AA17-804B59EAF18C}"/>
              </a:ext>
            </a:extLst>
          </p:cNvPr>
          <p:cNvSpPr>
            <a:spLocks noGrp="1" noRot="1" noChangeAspect="1" noTextEdit="1"/>
          </p:cNvSpPr>
          <p:nvPr>
            <p:ph type="sldImg"/>
          </p:nvPr>
        </p:nvSpPr>
        <p:spPr>
          <a:ln/>
        </p:spPr>
      </p:sp>
      <p:sp>
        <p:nvSpPr>
          <p:cNvPr id="28674" name="Notes Placeholder 2">
            <a:extLst>
              <a:ext uri="{FF2B5EF4-FFF2-40B4-BE49-F238E27FC236}">
                <a16:creationId xmlns:a16="http://schemas.microsoft.com/office/drawing/2014/main" id="{DD7CC0F9-6206-4DB2-B283-B12C0EC21662}"/>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BF9B5DC-C77B-4AA0-BC11-24570F1EBA61}"/>
              </a:ext>
            </a:extLst>
          </p:cNvPr>
          <p:cNvSpPr>
            <a:spLocks noGrp="1" noRot="1" noChangeAspect="1" noChangeArrowheads="1" noTextEdit="1"/>
          </p:cNvSpPr>
          <p:nvPr>
            <p:ph type="sldImg"/>
          </p:nvPr>
        </p:nvSpPr>
        <p:spPr>
          <a:xfrm>
            <a:off x="1166813" y="693738"/>
            <a:ext cx="4605337" cy="3455987"/>
          </a:xfrm>
          <a:solidFill>
            <a:srgbClr val="FFFFFF"/>
          </a:solidFill>
          <a:ln/>
        </p:spPr>
      </p:sp>
      <p:sp>
        <p:nvSpPr>
          <p:cNvPr id="34818" name="Rectangle 3">
            <a:extLst>
              <a:ext uri="{FF2B5EF4-FFF2-40B4-BE49-F238E27FC236}">
                <a16:creationId xmlns:a16="http://schemas.microsoft.com/office/drawing/2014/main" id="{32004234-1311-4511-8BBD-48BD9148E7D4}"/>
              </a:ext>
            </a:extLst>
          </p:cNvPr>
          <p:cNvSpPr>
            <a:spLocks noGrp="1" noChangeArrowheads="1"/>
          </p:cNvSpPr>
          <p:nvPr>
            <p:ph type="body" idx="1"/>
          </p:nvPr>
        </p:nvSpPr>
        <p:spPr>
          <a:xfrm>
            <a:off x="923925" y="4378325"/>
            <a:ext cx="5086350" cy="4148138"/>
          </a:xfrm>
          <a:solidFill>
            <a:srgbClr val="FFFFFF"/>
          </a:solidFill>
          <a:ln w="12700">
            <a:solidFill>
              <a:srgbClr val="000000"/>
            </a:solidFill>
            <a:miter lim="800000"/>
            <a:headEnd/>
            <a:tailEnd/>
          </a:ln>
        </p:spPr>
        <p:txBody>
          <a:bodyPr lIns="90742" tIns="45370" rIns="90742" bIns="45370"/>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BB42356-48A8-4478-8792-2A3B4442A7E5}"/>
              </a:ext>
            </a:extLst>
          </p:cNvPr>
          <p:cNvSpPr>
            <a:spLocks noGrp="1" noRot="1" noChangeAspect="1" noChangeArrowheads="1" noTextEdit="1"/>
          </p:cNvSpPr>
          <p:nvPr>
            <p:ph type="sldImg"/>
          </p:nvPr>
        </p:nvSpPr>
        <p:spPr>
          <a:xfrm>
            <a:off x="1166813" y="693738"/>
            <a:ext cx="4605337" cy="3455987"/>
          </a:xfrm>
          <a:ln/>
        </p:spPr>
      </p:sp>
      <p:sp>
        <p:nvSpPr>
          <p:cNvPr id="37890" name="Rectangle 3">
            <a:extLst>
              <a:ext uri="{FF2B5EF4-FFF2-40B4-BE49-F238E27FC236}">
                <a16:creationId xmlns:a16="http://schemas.microsoft.com/office/drawing/2014/main" id="{370DBB97-28A4-470A-A6A1-C17F41061FDA}"/>
              </a:ext>
            </a:extLst>
          </p:cNvPr>
          <p:cNvSpPr>
            <a:spLocks noGrp="1" noChangeArrowheads="1"/>
          </p:cNvSpPr>
          <p:nvPr>
            <p:ph type="body" idx="1"/>
          </p:nvPr>
        </p:nvSpPr>
        <p:spPr>
          <a:xfrm>
            <a:off x="923925" y="4378325"/>
            <a:ext cx="5086350" cy="4148138"/>
          </a:xfrm>
          <a:noFill/>
          <a:extLst>
            <a:ext uri="{91240B29-F687-4F45-9708-019B960494DF}">
              <a14:hiddenLine xmlns:a14="http://schemas.microsoft.com/office/drawing/2010/main" w="9525">
                <a:solidFill>
                  <a:srgbClr val="000000"/>
                </a:solidFill>
                <a:miter lim="800000"/>
                <a:headEnd/>
                <a:tailEnd/>
              </a14:hiddenLine>
            </a:ext>
          </a:extLst>
        </p:spPr>
        <p:txBody>
          <a:bodyPr lIns="90730" tIns="45361" rIns="90730" bIns="45361"/>
          <a:lstStyle/>
          <a:p>
            <a:pPr defTabSz="908050"/>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60475" y="722313"/>
            <a:ext cx="4799013" cy="3598862"/>
          </a:xfrm>
          <a:ln/>
        </p:spPr>
      </p:sp>
      <p:sp>
        <p:nvSpPr>
          <p:cNvPr id="4710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62063" y="722313"/>
            <a:ext cx="4799012" cy="3598862"/>
          </a:xfrm>
          <a:ln/>
        </p:spPr>
      </p:sp>
      <p:sp>
        <p:nvSpPr>
          <p:cNvPr id="48131"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D153F976-EFF9-4431-93AE-C5D544FE83A2}"/>
              </a:ext>
            </a:extLst>
          </p:cNvPr>
          <p:cNvSpPr>
            <a:spLocks noGrp="1" noRot="1" noChangeAspect="1" noChangeArrowheads="1" noTextEdit="1"/>
          </p:cNvSpPr>
          <p:nvPr>
            <p:ph type="sldImg"/>
          </p:nvPr>
        </p:nvSpPr>
        <p:spPr>
          <a:xfrm>
            <a:off x="1168400" y="693738"/>
            <a:ext cx="4605338" cy="3455987"/>
          </a:xfrm>
          <a:ln/>
        </p:spPr>
      </p:sp>
      <p:sp>
        <p:nvSpPr>
          <p:cNvPr id="39938" name="Rectangle 3">
            <a:extLst>
              <a:ext uri="{FF2B5EF4-FFF2-40B4-BE49-F238E27FC236}">
                <a16:creationId xmlns:a16="http://schemas.microsoft.com/office/drawing/2014/main" id="{40D0F623-D812-4D38-9D75-DD4A573E4166}"/>
              </a:ext>
            </a:extLst>
          </p:cNvPr>
          <p:cNvSpPr>
            <a:spLocks noGrp="1" noChangeArrowheads="1"/>
          </p:cNvSpPr>
          <p:nvPr>
            <p:ph type="body" idx="1"/>
          </p:nvPr>
        </p:nvSpPr>
        <p:spPr>
          <a:xfrm>
            <a:off x="923925" y="4378325"/>
            <a:ext cx="5086350" cy="4148138"/>
          </a:xfrm>
          <a:noFill/>
          <a:extLst>
            <a:ext uri="{91240B29-F687-4F45-9708-019B960494DF}">
              <a14:hiddenLine xmlns:a14="http://schemas.microsoft.com/office/drawing/2010/main" w="9525">
                <a:solidFill>
                  <a:srgbClr val="000000"/>
                </a:solidFill>
                <a:miter lim="800000"/>
                <a:headEnd/>
                <a:tailEnd/>
              </a14:hiddenLine>
            </a:ext>
          </a:extLst>
        </p:spPr>
        <p:txBody>
          <a:bodyPr lIns="90721" tIns="45360" rIns="90721" bIns="45360"/>
          <a:lstStyle/>
          <a:p>
            <a:pPr defTabSz="908050"/>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0475" y="722313"/>
            <a:ext cx="4799013" cy="3598862"/>
          </a:xfrm>
          <a:ln/>
        </p:spPr>
      </p:sp>
      <p:sp>
        <p:nvSpPr>
          <p:cNvPr id="5734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62063" y="722313"/>
            <a:ext cx="4799012" cy="3598862"/>
          </a:xfrm>
          <a:ln/>
        </p:spPr>
      </p:sp>
      <p:sp>
        <p:nvSpPr>
          <p:cNvPr id="50179"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62063" y="722313"/>
            <a:ext cx="4799012" cy="3598862"/>
          </a:xfrm>
          <a:ln/>
        </p:spPr>
      </p:sp>
      <p:sp>
        <p:nvSpPr>
          <p:cNvPr id="5222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2063" y="722313"/>
            <a:ext cx="4799012" cy="3598862"/>
          </a:xfrm>
          <a:ln/>
        </p:spPr>
      </p:sp>
      <p:sp>
        <p:nvSpPr>
          <p:cNvPr id="5427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1069330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37627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5837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0475" y="722313"/>
            <a:ext cx="4799013" cy="3598862"/>
          </a:xfrm>
          <a:ln/>
        </p:spPr>
      </p:sp>
      <p:sp>
        <p:nvSpPr>
          <p:cNvPr id="5939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800">
                <a:solidFill>
                  <a:schemeClr val="tx1"/>
                </a:solidFill>
                <a:latin typeface="Tahoma" pitchFamily="34" charset="0"/>
              </a:defRPr>
            </a:lvl1pPr>
            <a:lvl2pPr marL="742950" indent="-285750" defTabSz="911225" eaLnBrk="0" hangingPunct="0">
              <a:defRPr sz="2800">
                <a:solidFill>
                  <a:schemeClr val="tx1"/>
                </a:solidFill>
                <a:latin typeface="Tahoma" pitchFamily="34" charset="0"/>
              </a:defRPr>
            </a:lvl2pPr>
            <a:lvl3pPr marL="1143000" indent="-228600" defTabSz="911225" eaLnBrk="0" hangingPunct="0">
              <a:defRPr sz="2800">
                <a:solidFill>
                  <a:schemeClr val="tx1"/>
                </a:solidFill>
                <a:latin typeface="Tahoma" pitchFamily="34" charset="0"/>
              </a:defRPr>
            </a:lvl3pPr>
            <a:lvl4pPr marL="1600200" indent="-228600" defTabSz="911225" eaLnBrk="0" hangingPunct="0">
              <a:defRPr sz="2800">
                <a:solidFill>
                  <a:schemeClr val="tx1"/>
                </a:solidFill>
                <a:latin typeface="Tahoma" pitchFamily="34" charset="0"/>
              </a:defRPr>
            </a:lvl4pPr>
            <a:lvl5pPr marL="2057400" indent="-228600" defTabSz="911225" eaLnBrk="0" hangingPunct="0">
              <a:defRPr sz="2800">
                <a:solidFill>
                  <a:schemeClr val="tx1"/>
                </a:solidFill>
                <a:latin typeface="Tahoma" pitchFamily="34" charset="0"/>
              </a:defRPr>
            </a:lvl5pPr>
            <a:lvl6pPr marL="2514600" indent="-228600" defTabSz="911225" eaLnBrk="0" fontAlgn="base" hangingPunct="0">
              <a:spcBef>
                <a:spcPct val="0"/>
              </a:spcBef>
              <a:spcAft>
                <a:spcPct val="0"/>
              </a:spcAft>
              <a:defRPr sz="2800">
                <a:solidFill>
                  <a:schemeClr val="tx1"/>
                </a:solidFill>
                <a:latin typeface="Tahoma" pitchFamily="34" charset="0"/>
              </a:defRPr>
            </a:lvl6pPr>
            <a:lvl7pPr marL="2971800" indent="-228600" defTabSz="911225" eaLnBrk="0" fontAlgn="base" hangingPunct="0">
              <a:spcBef>
                <a:spcPct val="0"/>
              </a:spcBef>
              <a:spcAft>
                <a:spcPct val="0"/>
              </a:spcAft>
              <a:defRPr sz="2800">
                <a:solidFill>
                  <a:schemeClr val="tx1"/>
                </a:solidFill>
                <a:latin typeface="Tahoma" pitchFamily="34" charset="0"/>
              </a:defRPr>
            </a:lvl7pPr>
            <a:lvl8pPr marL="3429000" indent="-228600" defTabSz="911225" eaLnBrk="0" fontAlgn="base" hangingPunct="0">
              <a:spcBef>
                <a:spcPct val="0"/>
              </a:spcBef>
              <a:spcAft>
                <a:spcPct val="0"/>
              </a:spcAft>
              <a:defRPr sz="2800">
                <a:solidFill>
                  <a:schemeClr val="tx1"/>
                </a:solidFill>
                <a:latin typeface="Tahoma" pitchFamily="34" charset="0"/>
              </a:defRPr>
            </a:lvl8pPr>
            <a:lvl9pPr marL="3886200" indent="-228600" defTabSz="911225" eaLnBrk="0" fontAlgn="base" hangingPunct="0">
              <a:spcBef>
                <a:spcPct val="0"/>
              </a:spcBef>
              <a:spcAft>
                <a:spcPct val="0"/>
              </a:spcAft>
              <a:defRPr sz="2800">
                <a:solidFill>
                  <a:schemeClr val="tx1"/>
                </a:solidFill>
                <a:latin typeface="Tahoma" pitchFamily="34" charset="0"/>
              </a:defRPr>
            </a:lvl9pPr>
          </a:lstStyle>
          <a:p>
            <a:pPr eaLnBrk="1" hangingPunct="1"/>
            <a:fld id="{21854B99-9E9A-4FD8-BE75-DC848F14A2F1}" type="slidenum">
              <a:rPr lang="en-US" sz="1200" smtClean="0"/>
              <a:pPr eaLnBrk="1" hangingPunct="1"/>
              <a:t>43</a:t>
            </a:fld>
            <a:endParaRPr lang="en-US" sz="1200"/>
          </a:p>
        </p:txBody>
      </p:sp>
    </p:spTree>
    <p:extLst>
      <p:ext uri="{BB962C8B-B14F-4D97-AF65-F5344CB8AC3E}">
        <p14:creationId xmlns:p14="http://schemas.microsoft.com/office/powerpoint/2010/main" val="342177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71269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Rot="1" noChangeAspect="1" noChangeArrowheads="1" noTextEdit="1"/>
          </p:cNvSpPr>
          <p:nvPr>
            <p:ph type="sldImg"/>
          </p:nvPr>
        </p:nvSpPr>
        <p:spPr>
          <a:xfrm>
            <a:off x="1262063" y="723900"/>
            <a:ext cx="4795837" cy="3597275"/>
          </a:xfrm>
          <a:solidFill>
            <a:srgbClr val="FFFFFF"/>
          </a:solidFill>
          <a:ln/>
        </p:spPr>
      </p:sp>
      <p:sp>
        <p:nvSpPr>
          <p:cNvPr id="40963" name="Rectangle 1027"/>
          <p:cNvSpPr>
            <a:spLocks noGrp="1" noChangeArrowheads="1"/>
          </p:cNvSpPr>
          <p:nvPr>
            <p:ph type="body" idx="1"/>
          </p:nvPr>
        </p:nvSpPr>
        <p:spPr>
          <a:xfrm>
            <a:off x="974725" y="4560888"/>
            <a:ext cx="5365750" cy="4316412"/>
          </a:xfrm>
          <a:solidFill>
            <a:srgbClr val="FFFFFF"/>
          </a:solidFill>
          <a:ln>
            <a:solidFill>
              <a:srgbClr val="000000"/>
            </a:solidFill>
          </a:ln>
        </p:spPr>
        <p:txBody>
          <a:bodyPr lIns="95008" tIns="47500" rIns="95008" bIns="4750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4035"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EBF72B21-6BBA-4BA1-B821-0C02D0E1176B}"/>
              </a:ext>
            </a:extLst>
          </p:cNvPr>
          <p:cNvSpPr>
            <a:spLocks noGrp="1" noRot="1" noChangeAspect="1" noTextEdit="1"/>
          </p:cNvSpPr>
          <p:nvPr>
            <p:ph type="sldImg"/>
          </p:nvPr>
        </p:nvSpPr>
        <p:spPr>
          <a:ln/>
        </p:spPr>
      </p:sp>
      <p:sp>
        <p:nvSpPr>
          <p:cNvPr id="20482" name="Notes Placeholder 2">
            <a:extLst>
              <a:ext uri="{FF2B5EF4-FFF2-40B4-BE49-F238E27FC236}">
                <a16:creationId xmlns:a16="http://schemas.microsoft.com/office/drawing/2014/main" id="{07F78135-16F6-488F-876A-C69C5C8BBD0C}"/>
              </a:ext>
            </a:extLst>
          </p:cNvPr>
          <p:cNvSpPr>
            <a:spLocks noGrp="1"/>
          </p:cNvSpPr>
          <p:nvPr>
            <p:ph type="body" idx="1"/>
          </p:nvPr>
        </p:nvSpPr>
        <p:spPr>
          <a:noFill/>
        </p:spPr>
        <p:txBody>
          <a:bodyPr lIns="95874" tIns="47939" rIns="95874" bIns="47939"/>
          <a:lstStyle/>
          <a:p>
            <a:endParaRPr lang="en-US" altLang="en-US">
              <a:latin typeface="Arial" panose="020B0604020202020204" pitchFamily="34" charset="0"/>
            </a:endParaRPr>
          </a:p>
        </p:txBody>
      </p:sp>
      <p:sp>
        <p:nvSpPr>
          <p:cNvPr id="20483" name="Slide Number Placeholder 3">
            <a:extLst>
              <a:ext uri="{FF2B5EF4-FFF2-40B4-BE49-F238E27FC236}">
                <a16:creationId xmlns:a16="http://schemas.microsoft.com/office/drawing/2014/main" id="{0A73978B-9E44-4D81-AA2F-FE115058C3C6}"/>
              </a:ext>
            </a:extLst>
          </p:cNvPr>
          <p:cNvSpPr txBox="1">
            <a:spLocks noGrp="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881BE2AE-DCE4-4F0A-B710-EE37B9D49117}" type="slidenum">
              <a:rPr lang="en-US" altLang="en-US" b="0">
                <a:cs typeface="Arial" panose="020B0604020202020204" pitchFamily="34" charset="0"/>
              </a:rPr>
              <a:pPr eaLnBrk="1" hangingPunct="1"/>
              <a:t>6</a:t>
            </a:fld>
            <a:endParaRPr lang="en-US" altLang="en-US" b="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269BDE58-252A-43AC-8561-A695E58C6853}"/>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EDFF6158-C86F-4FDA-8FED-047E3D14212B}" type="slidenum">
              <a:rPr lang="en-US" altLang="en-US" b="0">
                <a:cs typeface="Arial" panose="020B0604020202020204" pitchFamily="34" charset="0"/>
              </a:rPr>
              <a:pPr eaLnBrk="1" hangingPunct="1"/>
              <a:t>7</a:t>
            </a:fld>
            <a:endParaRPr lang="en-US" altLang="en-US" b="0">
              <a:cs typeface="Arial" panose="020B0604020202020204" pitchFamily="34" charset="0"/>
            </a:endParaRPr>
          </a:p>
        </p:txBody>
      </p:sp>
      <p:sp>
        <p:nvSpPr>
          <p:cNvPr id="22530" name="Rectangle 2">
            <a:extLst>
              <a:ext uri="{FF2B5EF4-FFF2-40B4-BE49-F238E27FC236}">
                <a16:creationId xmlns:a16="http://schemas.microsoft.com/office/drawing/2014/main" id="{D840EE52-8D1E-42B6-BA92-7320EF11F912}"/>
              </a:ext>
            </a:extLst>
          </p:cNvPr>
          <p:cNvSpPr>
            <a:spLocks noGrp="1" noRot="1" noChangeAspect="1" noChangeArrowheads="1" noTextEdit="1"/>
          </p:cNvSpPr>
          <p:nvPr>
            <p:ph type="sldImg"/>
          </p:nvPr>
        </p:nvSpPr>
        <p:spPr>
          <a:xfrm>
            <a:off x="1166813" y="693738"/>
            <a:ext cx="4605337" cy="3455987"/>
          </a:xfrm>
          <a:ln/>
        </p:spPr>
      </p:sp>
      <p:sp>
        <p:nvSpPr>
          <p:cNvPr id="22531" name="Rectangle 3">
            <a:extLst>
              <a:ext uri="{FF2B5EF4-FFF2-40B4-BE49-F238E27FC236}">
                <a16:creationId xmlns:a16="http://schemas.microsoft.com/office/drawing/2014/main" id="{8C31D8FB-72DE-464B-BE1D-7E2E79E64BE8}"/>
              </a:ext>
            </a:extLst>
          </p:cNvPr>
          <p:cNvSpPr>
            <a:spLocks noGrp="1" noChangeArrowheads="1"/>
          </p:cNvSpPr>
          <p:nvPr>
            <p:ph type="body" idx="1"/>
          </p:nvPr>
        </p:nvSpPr>
        <p:spPr>
          <a:xfrm>
            <a:off x="923925" y="4378325"/>
            <a:ext cx="5086350" cy="4148138"/>
          </a:xfrm>
          <a:noFill/>
        </p:spPr>
        <p:txBody>
          <a:bodyPr lIns="90792" tIns="45395" rIns="90792" bIns="45395"/>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E3147B6-3D20-4981-BDCB-BF94CE3F25C5}"/>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8D98A7C9-68C6-4C2F-AC44-B9E92974D9AF}" type="slidenum">
              <a:rPr lang="en-US" altLang="en-US" b="0">
                <a:cs typeface="Arial" panose="020B0604020202020204" pitchFamily="34" charset="0"/>
              </a:rPr>
              <a:pPr eaLnBrk="1" hangingPunct="1"/>
              <a:t>8</a:t>
            </a:fld>
            <a:endParaRPr lang="en-US" altLang="en-US" b="0">
              <a:cs typeface="Arial" panose="020B0604020202020204" pitchFamily="34" charset="0"/>
            </a:endParaRPr>
          </a:p>
        </p:txBody>
      </p:sp>
      <p:sp>
        <p:nvSpPr>
          <p:cNvPr id="24578" name="Rectangle 2">
            <a:extLst>
              <a:ext uri="{FF2B5EF4-FFF2-40B4-BE49-F238E27FC236}">
                <a16:creationId xmlns:a16="http://schemas.microsoft.com/office/drawing/2014/main" id="{A6B8CB76-54CA-4EF7-9054-1D6771D24730}"/>
              </a:ext>
            </a:extLst>
          </p:cNvPr>
          <p:cNvSpPr>
            <a:spLocks noGrp="1" noRot="1" noChangeAspect="1" noChangeArrowheads="1" noTextEdit="1"/>
          </p:cNvSpPr>
          <p:nvPr>
            <p:ph type="sldImg"/>
          </p:nvPr>
        </p:nvSpPr>
        <p:spPr>
          <a:xfrm>
            <a:off x="1166813" y="693738"/>
            <a:ext cx="4605337" cy="3455987"/>
          </a:xfrm>
          <a:ln/>
        </p:spPr>
      </p:sp>
      <p:sp>
        <p:nvSpPr>
          <p:cNvPr id="24579" name="Rectangle 3">
            <a:extLst>
              <a:ext uri="{FF2B5EF4-FFF2-40B4-BE49-F238E27FC236}">
                <a16:creationId xmlns:a16="http://schemas.microsoft.com/office/drawing/2014/main" id="{78AC81C6-CBEA-4CE4-9A9F-E57831ECE1C7}"/>
              </a:ext>
            </a:extLst>
          </p:cNvPr>
          <p:cNvSpPr>
            <a:spLocks noGrp="1" noChangeArrowheads="1"/>
          </p:cNvSpPr>
          <p:nvPr>
            <p:ph type="body" idx="1"/>
          </p:nvPr>
        </p:nvSpPr>
        <p:spPr>
          <a:xfrm>
            <a:off x="923925" y="4378325"/>
            <a:ext cx="5086350" cy="4148138"/>
          </a:xfrm>
          <a:noFill/>
        </p:spPr>
        <p:txBody>
          <a:bodyPr lIns="90792" tIns="45395" rIns="90792" bIns="45395"/>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6672E00-03D4-4C32-AB23-0E19AA0A887E}"/>
              </a:ext>
            </a:extLst>
          </p:cNvPr>
          <p:cNvSpPr>
            <a:spLocks noGrp="1" noRot="1" noChangeAspect="1" noTextEdit="1"/>
          </p:cNvSpPr>
          <p:nvPr>
            <p:ph type="sldImg"/>
          </p:nvPr>
        </p:nvSpPr>
        <p:spPr>
          <a:ln/>
        </p:spPr>
      </p:sp>
      <p:sp>
        <p:nvSpPr>
          <p:cNvPr id="26626" name="Notes Placeholder 2">
            <a:extLst>
              <a:ext uri="{FF2B5EF4-FFF2-40B4-BE49-F238E27FC236}">
                <a16:creationId xmlns:a16="http://schemas.microsoft.com/office/drawing/2014/main" id="{3006AFEC-45C8-45FF-97C2-0931DCC82C13}"/>
              </a:ext>
            </a:extLst>
          </p:cNvPr>
          <p:cNvSpPr>
            <a:spLocks noGrp="1"/>
          </p:cNvSpPr>
          <p:nvPr>
            <p:ph type="body" idx="1"/>
          </p:nvPr>
        </p:nvSpPr>
        <p:spPr>
          <a:noFill/>
        </p:spPr>
        <p:txBody>
          <a:bodyPr lIns="95874" tIns="47939" rIns="95874" bIns="47939"/>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45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3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276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143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10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6">
            <a:extLst>
              <a:ext uri="{FF2B5EF4-FFF2-40B4-BE49-F238E27FC236}">
                <a16:creationId xmlns:a16="http://schemas.microsoft.com/office/drawing/2014/main" id="{374F093D-4052-4AB4-B5D8-53A81C5EF133}"/>
              </a:ext>
            </a:extLst>
          </p:cNvPr>
          <p:cNvSpPr>
            <a:spLocks noGrp="1"/>
          </p:cNvSpPr>
          <p:nvPr>
            <p:ph type="dt" sz="half" idx="10"/>
          </p:nvPr>
        </p:nvSpPr>
        <p:spPr/>
        <p:txBody>
          <a:bodyPr/>
          <a:lstStyle>
            <a:lvl1pPr>
              <a:defRPr/>
            </a:lvl1pPr>
          </a:lstStyle>
          <a:p>
            <a:pPr>
              <a:defRPr/>
            </a:pPr>
            <a:r>
              <a:rPr lang="en-US"/>
              <a:t>01/17/2018</a:t>
            </a:r>
            <a:endParaRPr lang="en-US" dirty="0"/>
          </a:p>
        </p:txBody>
      </p:sp>
      <p:sp>
        <p:nvSpPr>
          <p:cNvPr id="7" name="Footer Placeholder 7">
            <a:extLst>
              <a:ext uri="{FF2B5EF4-FFF2-40B4-BE49-F238E27FC236}">
                <a16:creationId xmlns:a16="http://schemas.microsoft.com/office/drawing/2014/main" id="{370B4BD3-20CC-4484-AA5C-CEFDF3CD81FC}"/>
              </a:ext>
            </a:extLst>
          </p:cNvPr>
          <p:cNvSpPr>
            <a:spLocks noGrp="1"/>
          </p:cNvSpPr>
          <p:nvPr>
            <p:ph type="ftr" sz="quarter" idx="11"/>
          </p:nvPr>
        </p:nvSpPr>
        <p:spPr/>
        <p:txBody>
          <a:bodyPr/>
          <a:lstStyle>
            <a:lvl1pPr>
              <a:defRPr/>
            </a:lvl1pPr>
          </a:lstStyle>
          <a:p>
            <a:pPr>
              <a:defRPr/>
            </a:pPr>
            <a:r>
              <a:rPr lang="en-US"/>
              <a:t>Introduction to Data Mining, 2nd Edition</a:t>
            </a:r>
            <a:endParaRPr lang="en-US" dirty="0"/>
          </a:p>
        </p:txBody>
      </p:sp>
      <p:sp>
        <p:nvSpPr>
          <p:cNvPr id="8" name="Slide Number Placeholder 8">
            <a:extLst>
              <a:ext uri="{FF2B5EF4-FFF2-40B4-BE49-F238E27FC236}">
                <a16:creationId xmlns:a16="http://schemas.microsoft.com/office/drawing/2014/main" id="{FE3FBD88-36CE-461A-B5CF-FE0C750FB065}"/>
              </a:ext>
            </a:extLst>
          </p:cNvPr>
          <p:cNvSpPr>
            <a:spLocks noGrp="1"/>
          </p:cNvSpPr>
          <p:nvPr>
            <p:ph type="sldNum" sz="quarter" idx="12"/>
          </p:nvPr>
        </p:nvSpPr>
        <p:spPr/>
        <p:txBody>
          <a:bodyPr/>
          <a:lstStyle>
            <a:lvl1pPr>
              <a:defRPr/>
            </a:lvl1pPr>
          </a:lstStyle>
          <a:p>
            <a:fld id="{640233C4-E7E7-40E9-9DEB-ABF634C41657}" type="slidenum">
              <a:rPr lang="en-US" altLang="en-US"/>
              <a:pPr/>
              <a:t>‹#›</a:t>
            </a:fld>
            <a:endParaRPr lang="en-US" altLang="en-US"/>
          </a:p>
        </p:txBody>
      </p:sp>
    </p:spTree>
    <p:extLst>
      <p:ext uri="{BB962C8B-B14F-4D97-AF65-F5344CB8AC3E}">
        <p14:creationId xmlns:p14="http://schemas.microsoft.com/office/powerpoint/2010/main" val="277168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318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8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09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95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67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88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8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34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04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grpSp>
        <p:nvGrpSpPr>
          <p:cNvPr id="1028" name="Group 13"/>
          <p:cNvGrpSpPr>
            <a:grpSpLocks/>
          </p:cNvGrpSpPr>
          <p:nvPr userDrawn="1"/>
        </p:nvGrpSpPr>
        <p:grpSpPr bwMode="auto">
          <a:xfrm>
            <a:off x="0" y="6553200"/>
            <a:ext cx="9144000" cy="304800"/>
            <a:chOff x="288" y="3408"/>
            <a:chExt cx="5280" cy="192"/>
          </a:xfrm>
        </p:grpSpPr>
        <p:sp>
          <p:nvSpPr>
            <p:cNvPr id="1032" name="Rectangle 14"/>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3" name="Rectangle 15"/>
            <p:cNvSpPr>
              <a:spLocks noChangeArrowheads="1"/>
            </p:cNvSpPr>
            <p:nvPr/>
          </p:nvSpPr>
          <p:spPr bwMode="auto">
            <a:xfrm>
              <a:off x="288" y="3425"/>
              <a:ext cx="5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pPr>
                <a:lnSpc>
                  <a:spcPts val="2000"/>
                </a:lnSpc>
              </a:pPr>
              <a:r>
                <a:rPr lang="en-US" sz="1200" b="0" dirty="0"/>
                <a:t>Christoph F. Eick	    	            Introduction to Data Mining        		                                          8/22/2021  </a:t>
              </a:r>
            </a:p>
          </p:txBody>
        </p:sp>
      </p:grpSp>
      <p:grpSp>
        <p:nvGrpSpPr>
          <p:cNvPr id="1029"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cs.uh.edu/~ceick/DM/DM.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5.bin"/><Relationship Id="rId7"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6.bin"/><Relationship Id="rId4" Type="http://schemas.openxmlformats.org/officeDocument/2006/relationships/image" Target="../media/image26.wmf"/><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6.x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0.bin"/><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ritik.i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eyserstudy.org/geyser.aspx?pGeyserNo=OLDFAITHFUL" TargetMode="External"/><Relationship Id="rId7" Type="http://schemas.openxmlformats.org/officeDocument/2006/relationships/hyperlink" Target="http://www.bing.com/videos/search?q=old+faithful+video&amp;view=detail&amp;mid=5E980492B7BC6ABBE5035E980492B7BC6ABBE503&amp;FORM=VIRE14" TargetMode="External"/><Relationship Id="rId2" Type="http://schemas.openxmlformats.org/officeDocument/2006/relationships/hyperlink" Target="http://www.web.pdx.edu/~jfreder/M212/oldfaithful.pdf" TargetMode="External"/><Relationship Id="rId1" Type="http://schemas.openxmlformats.org/officeDocument/2006/relationships/slideLayout" Target="../slideLayouts/slideLayout2.xml"/><Relationship Id="rId6" Type="http://schemas.openxmlformats.org/officeDocument/2006/relationships/hyperlink" Target="http://en.wikipedia.org/wiki/Old_Faithful" TargetMode="External"/><Relationship Id="rId5" Type="http://schemas.openxmlformats.org/officeDocument/2006/relationships/image" Target="../media/image38.jpeg"/><Relationship Id="rId4" Type="http://schemas.openxmlformats.org/officeDocument/2006/relationships/hyperlink" Target="http://en.wikipedia.org/wiki/File:Old_Faithfull-pdPhoto.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Old_Faithful"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2.cs.uh.edu/~ceick/UDM/3337.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2.cs.uh.edu/~ceick/ceick.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ciencedirect.com/science/article/abs/pii/S135964461200275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leitang.net/papers/graph_mining.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7.png"/><Relationship Id="rId7" Type="http://schemas.openxmlformats.org/officeDocument/2006/relationships/oleObject" Target="../embeddings/oleObject15.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image" Target="../media/image48.emf"/></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kdnuggets.com/software/index.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ciencesources.eurekalert.org/pub_releases/2020-08/afcm-k2s082120.php" TargetMode="External"/><Relationship Id="rId2" Type="http://schemas.openxmlformats.org/officeDocument/2006/relationships/hyperlink" Target="https://www.kdd.org/kdd2020/" TargetMode="External"/><Relationship Id="rId1" Type="http://schemas.openxmlformats.org/officeDocument/2006/relationships/slideLayout" Target="../slideLayouts/slideLayout2.xml"/><Relationship Id="rId5" Type="http://schemas.openxmlformats.org/officeDocument/2006/relationships/hyperlink" Target="https://www.siam.org/conferences/cm/conference/sdm21" TargetMode="External"/><Relationship Id="rId4" Type="http://schemas.openxmlformats.org/officeDocument/2006/relationships/hyperlink" Target="http://icdm2020.bigke.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netflixprize.com/" TargetMode="External"/><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adimen.si.ehu.eus/~rigau/publications/jws2016.pdf" TargetMode="External"/><Relationship Id="rId5" Type="http://schemas.openxmlformats.org/officeDocument/2006/relationships/hyperlink" Target="http://icdm2020.bigke.org/" TargetMode="External"/><Relationship Id="rId4" Type="http://schemas.openxmlformats.org/officeDocument/2006/relationships/hyperlink" Target="https://www.kdd.org/kdd2020/kdd-c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cronyms.thefreedictionary.com/KD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jpeg"/><Relationship Id="rId7" Type="http://schemas.openxmlformats.org/officeDocument/2006/relationships/oleObject" Target="../embeddings/oleObject1.bin"/><Relationship Id="rId12"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8.gif"/><Relationship Id="rId5" Type="http://schemas.openxmlformats.org/officeDocument/2006/relationships/image" Target="../media/image4.png"/><Relationship Id="rId10" Type="http://schemas.openxmlformats.org/officeDocument/2006/relationships/image" Target="../media/image7.wmf"/><Relationship Id="rId4" Type="http://schemas.openxmlformats.org/officeDocument/2006/relationships/image" Target="../media/image3.jpe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oleObject" Target="../embeddings/oleObject3.bin"/><Relationship Id="rId7"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990600"/>
            <a:ext cx="9144000" cy="5334000"/>
          </a:xfrm>
        </p:spPr>
        <p:txBody>
          <a:bodyPr/>
          <a:lstStyle/>
          <a:p>
            <a:pPr marL="533400" indent="-533400">
              <a:buFont typeface="Monotype Sorts" pitchFamily="2" charset="2"/>
              <a:buAutoNum type="arabicPeriod"/>
            </a:pPr>
            <a:r>
              <a:rPr lang="en-US" sz="1800" dirty="0"/>
              <a:t>Will have DM/DS/STAT/VIS Programming Environments Q&amp;A at 3:15p today</a:t>
            </a:r>
          </a:p>
          <a:p>
            <a:pPr marL="533400" indent="-533400">
              <a:buFont typeface="Monotype Sorts" pitchFamily="2" charset="2"/>
              <a:buAutoNum type="arabicPeriod"/>
            </a:pPr>
            <a:r>
              <a:rPr lang="en-US" sz="1800" dirty="0"/>
              <a:t>If you like to ask a question:</a:t>
            </a:r>
          </a:p>
          <a:p>
            <a:pPr marL="1041400" lvl="1" indent="-533400">
              <a:buFont typeface="Monotype Sorts" pitchFamily="2" charset="2"/>
              <a:buAutoNum type="arabicPeriod"/>
            </a:pPr>
            <a:r>
              <a:rPr lang="en-US" sz="1800" dirty="0"/>
              <a:t>Unmute </a:t>
            </a:r>
            <a:r>
              <a:rPr lang="en-US" sz="1800" dirty="0" err="1"/>
              <a:t>microphone&amp;ask</a:t>
            </a:r>
            <a:r>
              <a:rPr lang="en-US" sz="1800" dirty="0"/>
              <a:t> question </a:t>
            </a:r>
            <a:r>
              <a:rPr lang="en-US" sz="1800" dirty="0">
                <a:solidFill>
                  <a:schemeClr val="accent1">
                    <a:lumMod val="60000"/>
                    <a:lumOff val="40000"/>
                  </a:schemeClr>
                </a:solidFill>
              </a:rPr>
              <a:t>this week; only when asked!!! </a:t>
            </a:r>
          </a:p>
          <a:p>
            <a:pPr marL="1041400" lvl="1" indent="-533400">
              <a:buFont typeface="Monotype Sorts" pitchFamily="2" charset="2"/>
              <a:buAutoNum type="arabicPeriod"/>
            </a:pPr>
            <a:r>
              <a:rPr lang="en-US" sz="1800" dirty="0"/>
              <a:t>Use chat for question asking </a:t>
            </a:r>
            <a:r>
              <a:rPr lang="en-US" sz="1800" dirty="0">
                <a:solidFill>
                  <a:schemeClr val="accent1">
                    <a:lumMod val="60000"/>
                    <a:lumOff val="40000"/>
                  </a:schemeClr>
                </a:solidFill>
              </a:rPr>
              <a:t>usually</a:t>
            </a:r>
            <a:endParaRPr lang="en-US" sz="1800" dirty="0"/>
          </a:p>
          <a:p>
            <a:pPr marL="1041400" lvl="1" indent="-533400">
              <a:buFont typeface="Monotype Sorts" pitchFamily="2" charset="2"/>
              <a:buAutoNum type="arabicPeriod"/>
            </a:pPr>
            <a:r>
              <a:rPr lang="en-US" sz="1800" dirty="0"/>
              <a:t>Raise your arm </a:t>
            </a:r>
            <a:r>
              <a:rPr lang="en-US" sz="1800" dirty="0">
                <a:solidFill>
                  <a:schemeClr val="accent1">
                    <a:lumMod val="60000"/>
                    <a:lumOff val="40000"/>
                  </a:schemeClr>
                </a:solidFill>
              </a:rPr>
              <a:t>usually </a:t>
            </a:r>
            <a:endParaRPr lang="en-US" sz="1800" dirty="0"/>
          </a:p>
          <a:p>
            <a:pPr marL="533400" indent="-533400">
              <a:buFont typeface="Monotype Sorts" pitchFamily="2" charset="2"/>
              <a:buAutoNum type="arabicPeriod"/>
            </a:pPr>
            <a:r>
              <a:rPr lang="en-US" sz="1800" dirty="0">
                <a:hlinkClick r:id="rId3"/>
              </a:rPr>
              <a:t>http://www2.cs.uh.edu/~ceick/DM/DM.html</a:t>
            </a:r>
            <a:r>
              <a:rPr lang="en-US" sz="1800" dirty="0"/>
              <a:t>: main source of course information</a:t>
            </a:r>
          </a:p>
          <a:p>
            <a:pPr marL="533400" indent="-533400">
              <a:buFont typeface="Monotype Sorts" pitchFamily="2" charset="2"/>
              <a:buAutoNum type="arabicPeriod"/>
            </a:pPr>
            <a:r>
              <a:rPr lang="en-US" sz="1800" dirty="0"/>
              <a:t>Use Blackboard for Grade Recording and maybe Online Exams </a:t>
            </a:r>
          </a:p>
          <a:p>
            <a:pPr marL="533400" indent="-533400">
              <a:buFont typeface="Monotype Sorts" pitchFamily="2" charset="2"/>
              <a:buAutoNum type="arabicPeriod"/>
            </a:pPr>
            <a:r>
              <a:rPr lang="en-US" sz="1800" dirty="0"/>
              <a:t>Industrial Fundraising for this Course: your help is appreciated! </a:t>
            </a:r>
          </a:p>
          <a:p>
            <a:pPr marL="533400" indent="-533400">
              <a:buFont typeface="Monotype Sorts" pitchFamily="2" charset="2"/>
              <a:buAutoNum type="arabicPeriod"/>
            </a:pPr>
            <a:r>
              <a:rPr lang="en-US" sz="1800" i="1" dirty="0"/>
              <a:t>Make course more interactive</a:t>
            </a:r>
            <a:r>
              <a:rPr lang="en-US" sz="1800" dirty="0"/>
              <a:t>: Group Activities and Peer Review </a:t>
            </a:r>
          </a:p>
          <a:p>
            <a:pPr marL="533400" indent="-533400">
              <a:buFont typeface="Monotype Sorts" pitchFamily="2" charset="2"/>
              <a:buAutoNum type="arabicPeriod"/>
            </a:pPr>
            <a:r>
              <a:rPr lang="en-US" sz="1800" dirty="0"/>
              <a:t>Next Week: Mostly Exploratory Data Analysis and short R-Lab; also read:  chapter 3 of the first edition of the Tan book covering EDA for the lectures next week </a:t>
            </a:r>
          </a:p>
          <a:p>
            <a:pPr marL="533400" indent="-533400">
              <a:buFont typeface="Monotype Sorts" pitchFamily="2" charset="2"/>
              <a:buAutoNum type="arabicPeriod"/>
            </a:pPr>
            <a:r>
              <a:rPr lang="en-US" sz="1800" dirty="0"/>
              <a:t>A very preliminary draft of ProblemSet1 has been posted today </a:t>
            </a:r>
          </a:p>
          <a:p>
            <a:pPr marL="533400" indent="-533400">
              <a:buFont typeface="Monotype Sorts" pitchFamily="2" charset="2"/>
              <a:buAutoNum type="arabicPeriod"/>
            </a:pPr>
            <a:r>
              <a:rPr lang="en-US" sz="1800" dirty="0"/>
              <a:t>Due to budget cuts, Nour might or might not be our TA through Sept. 3, 2020…</a:t>
            </a:r>
          </a:p>
          <a:p>
            <a:pPr marL="533400" indent="-533400">
              <a:buFont typeface="Monotype Sorts" pitchFamily="2" charset="2"/>
              <a:buAutoNum type="arabicPeriod"/>
            </a:pPr>
            <a:r>
              <a:rPr lang="en-US" sz="1800" dirty="0"/>
              <a:t>Will record lectures; make sure we do not forget to turn on recording</a:t>
            </a:r>
          </a:p>
          <a:p>
            <a:pPr marL="533400" indent="-533400">
              <a:buFont typeface="Monotype Sorts" pitchFamily="2" charset="2"/>
              <a:buAutoNum type="arabicPeriod"/>
            </a:pPr>
            <a:endParaRPr lang="en-US" sz="1800" dirty="0"/>
          </a:p>
          <a:p>
            <a:pPr marL="990600" lvl="1" indent="-533400">
              <a:buFont typeface="Arial" charset="0"/>
              <a:buAutoNum type="arabicPeriod"/>
            </a:pPr>
            <a:endParaRPr lang="en-US" sz="1900" dirty="0"/>
          </a:p>
        </p:txBody>
      </p:sp>
      <p:sp>
        <p:nvSpPr>
          <p:cNvPr id="2051" name="Rectangle 4"/>
          <p:cNvSpPr>
            <a:spLocks noGrp="1" noChangeArrowheads="1"/>
          </p:cNvSpPr>
          <p:nvPr>
            <p:ph type="title"/>
          </p:nvPr>
        </p:nvSpPr>
        <p:spPr>
          <a:xfrm>
            <a:off x="0" y="152400"/>
            <a:ext cx="9677400" cy="609600"/>
          </a:xfrm>
        </p:spPr>
        <p:txBody>
          <a:bodyPr lIns="0" rIns="0"/>
          <a:lstStyle/>
          <a:p>
            <a:pPr algn="ctr"/>
            <a:r>
              <a:rPr lang="en-US" sz="2800" dirty="0"/>
              <a:t>Remarks Aug. 24, 2020</a:t>
            </a:r>
          </a:p>
        </p:txBody>
      </p:sp>
    </p:spTree>
    <p:extLst>
      <p:ext uri="{BB962C8B-B14F-4D97-AF65-F5344CB8AC3E}">
        <p14:creationId xmlns:p14="http://schemas.microsoft.com/office/powerpoint/2010/main" val="183584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C459997-4218-4210-8280-1301A7FDFA4F}"/>
              </a:ext>
            </a:extLst>
          </p:cNvPr>
          <p:cNvSpPr>
            <a:spLocks noGrp="1"/>
          </p:cNvSpPr>
          <p:nvPr>
            <p:ph type="title"/>
          </p:nvPr>
        </p:nvSpPr>
        <p:spPr>
          <a:xfrm>
            <a:off x="304800" y="152400"/>
            <a:ext cx="8534400" cy="533400"/>
          </a:xfrm>
        </p:spPr>
        <p:txBody>
          <a:bodyPr/>
          <a:lstStyle/>
          <a:p>
            <a:r>
              <a:rPr lang="en-US" altLang="en-US" sz="2400"/>
              <a:t>Great Opportunities to Solve Society’s Major Problems</a:t>
            </a:r>
            <a:endParaRPr lang="en-US" altLang="en-US" sz="2800"/>
          </a:p>
        </p:txBody>
      </p:sp>
      <p:pic>
        <p:nvPicPr>
          <p:cNvPr id="27650" name="Picture 2">
            <a:extLst>
              <a:ext uri="{FF2B5EF4-FFF2-40B4-BE49-F238E27FC236}">
                <a16:creationId xmlns:a16="http://schemas.microsoft.com/office/drawing/2014/main" id="{F5768B81-2F79-4375-A839-F21D5C624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200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http://countrylivingoffgrid.com/resources/aboutus_image.jpg">
            <a:extLst>
              <a:ext uri="{FF2B5EF4-FFF2-40B4-BE49-F238E27FC236}">
                <a16:creationId xmlns:a16="http://schemas.microsoft.com/office/drawing/2014/main" id="{DD37E341-7F7F-4633-8453-39043444F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32766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9">
            <a:extLst>
              <a:ext uri="{FF2B5EF4-FFF2-40B4-BE49-F238E27FC236}">
                <a16:creationId xmlns:a16="http://schemas.microsoft.com/office/drawing/2014/main" id="{DAAC5F9E-1B5D-4A59-843F-540AF7BEB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283"/>
          <a:stretch>
            <a:fillRect/>
          </a:stretch>
        </p:blipFill>
        <p:spPr bwMode="auto">
          <a:xfrm>
            <a:off x="4800600" y="16764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3" name="TextBox 9">
            <a:extLst>
              <a:ext uri="{FF2B5EF4-FFF2-40B4-BE49-F238E27FC236}">
                <a16:creationId xmlns:a16="http://schemas.microsoft.com/office/drawing/2014/main" id="{61199462-4325-415F-87F4-9133A546FDFB}"/>
              </a:ext>
            </a:extLst>
          </p:cNvPr>
          <p:cNvSpPr txBox="1">
            <a:spLocks noChangeArrowheads="1"/>
          </p:cNvSpPr>
          <p:nvPr/>
        </p:nvSpPr>
        <p:spPr bwMode="auto">
          <a:xfrm>
            <a:off x="820738" y="3581400"/>
            <a:ext cx="3240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Improving health care and reducing costs</a:t>
            </a:r>
          </a:p>
        </p:txBody>
      </p:sp>
      <p:sp>
        <p:nvSpPr>
          <p:cNvPr id="27654" name="TextBox 10">
            <a:extLst>
              <a:ext uri="{FF2B5EF4-FFF2-40B4-BE49-F238E27FC236}">
                <a16:creationId xmlns:a16="http://schemas.microsoft.com/office/drawing/2014/main" id="{BA01BCC4-1E64-48A9-870A-BE595C32AD2B}"/>
              </a:ext>
            </a:extLst>
          </p:cNvPr>
          <p:cNvSpPr txBox="1">
            <a:spLocks noChangeArrowheads="1"/>
          </p:cNvSpPr>
          <p:nvPr/>
        </p:nvSpPr>
        <p:spPr bwMode="auto">
          <a:xfrm>
            <a:off x="803275" y="6019800"/>
            <a:ext cx="3238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Finding alternative/ green energy sources</a:t>
            </a:r>
          </a:p>
        </p:txBody>
      </p:sp>
      <p:sp>
        <p:nvSpPr>
          <p:cNvPr id="27655" name="TextBox 11">
            <a:extLst>
              <a:ext uri="{FF2B5EF4-FFF2-40B4-BE49-F238E27FC236}">
                <a16:creationId xmlns:a16="http://schemas.microsoft.com/office/drawing/2014/main" id="{812075BE-8E17-40E0-80DC-5AA9E70836B3}"/>
              </a:ext>
            </a:extLst>
          </p:cNvPr>
          <p:cNvSpPr txBox="1">
            <a:spLocks noChangeArrowheads="1"/>
          </p:cNvSpPr>
          <p:nvPr/>
        </p:nvSpPr>
        <p:spPr bwMode="auto">
          <a:xfrm>
            <a:off x="4983163" y="3533775"/>
            <a:ext cx="309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Predicting the impact of climate change</a:t>
            </a:r>
          </a:p>
        </p:txBody>
      </p:sp>
      <p:pic>
        <p:nvPicPr>
          <p:cNvPr id="27656" name="Content Placeholder 13" descr="basf-949686-plant-biotechnology-lg.jpg">
            <a:extLst>
              <a:ext uri="{FF2B5EF4-FFF2-40B4-BE49-F238E27FC236}">
                <a16:creationId xmlns:a16="http://schemas.microsoft.com/office/drawing/2014/main" id="{81CE9EDE-DC1B-4126-B5F4-B27B5FD8CD77}"/>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4800600" y="3962400"/>
            <a:ext cx="3505200" cy="1949450"/>
          </a:xfrm>
        </p:spPr>
      </p:pic>
      <p:sp>
        <p:nvSpPr>
          <p:cNvPr id="27657" name="TextBox 14">
            <a:extLst>
              <a:ext uri="{FF2B5EF4-FFF2-40B4-BE49-F238E27FC236}">
                <a16:creationId xmlns:a16="http://schemas.microsoft.com/office/drawing/2014/main" id="{72A37054-C525-4BA2-92D4-BAF813E74911}"/>
              </a:ext>
            </a:extLst>
          </p:cNvPr>
          <p:cNvSpPr txBox="1">
            <a:spLocks noChangeArrowheads="1"/>
          </p:cNvSpPr>
          <p:nvPr/>
        </p:nvSpPr>
        <p:spPr bwMode="auto">
          <a:xfrm>
            <a:off x="5207000" y="5943600"/>
            <a:ext cx="264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Reducing hunger and poverty by </a:t>
            </a:r>
          </a:p>
          <a:p>
            <a:pPr hangingPunct="1">
              <a:spcBef>
                <a:spcPct val="0"/>
              </a:spcBef>
              <a:spcAft>
                <a:spcPct val="0"/>
              </a:spcAft>
              <a:buClrTx/>
              <a:buSzTx/>
              <a:buFontTx/>
              <a:buNone/>
            </a:pPr>
            <a:r>
              <a:rPr lang="en-US" altLang="en-US" sz="1200">
                <a:cs typeface="Arial" panose="020B0604020202020204" pitchFamily="34" charset="0"/>
              </a:rPr>
              <a:t>increasing agriculture production</a:t>
            </a:r>
          </a:p>
        </p:txBody>
      </p:sp>
      <p:sp>
        <p:nvSpPr>
          <p:cNvPr id="27660" name="Slide Number Placeholder 3">
            <a:extLst>
              <a:ext uri="{FF2B5EF4-FFF2-40B4-BE49-F238E27FC236}">
                <a16:creationId xmlns:a16="http://schemas.microsoft.com/office/drawing/2014/main" id="{823C8D14-1F77-4E8C-8BB2-ADFF5EC8215F}"/>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4">
            <a:extLst>
              <a:ext uri="{FF2B5EF4-FFF2-40B4-BE49-F238E27FC236}">
                <a16:creationId xmlns:a16="http://schemas.microsoft.com/office/drawing/2014/main" id="{B10D9F9A-704C-41F3-B412-084D3C7A6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1402"/>
          <a:stretch>
            <a:fillRect/>
          </a:stretch>
        </p:blipFill>
        <p:spPr bwMode="auto">
          <a:xfrm>
            <a:off x="3124200" y="2743200"/>
            <a:ext cx="594201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794" name="Rectangle 2">
            <a:extLst>
              <a:ext uri="{FF2B5EF4-FFF2-40B4-BE49-F238E27FC236}">
                <a16:creationId xmlns:a16="http://schemas.microsoft.com/office/drawing/2014/main" id="{4809319E-E047-4638-BF98-E702E81F0108}"/>
              </a:ext>
            </a:extLst>
          </p:cNvPr>
          <p:cNvSpPr>
            <a:spLocks noGrp="1" noChangeArrowheads="1"/>
          </p:cNvSpPr>
          <p:nvPr>
            <p:ph type="body" idx="1"/>
          </p:nvPr>
        </p:nvSpPr>
        <p:spPr>
          <a:xfrm>
            <a:off x="152400" y="1143000"/>
            <a:ext cx="8839200" cy="5105400"/>
          </a:xfrm>
        </p:spPr>
        <p:txBody>
          <a:bodyPr/>
          <a:lstStyle/>
          <a:p>
            <a:r>
              <a:rPr lang="en-US" altLang="en-US" sz="2400" dirty="0"/>
              <a:t>Draws ideas from machine learning/AI, pattern recognition, statistics, </a:t>
            </a:r>
            <a:r>
              <a:rPr lang="en-US" altLang="en-US" sz="2400" dirty="0">
                <a:solidFill>
                  <a:schemeClr val="accent5">
                    <a:lumMod val="75000"/>
                  </a:schemeClr>
                </a:solidFill>
              </a:rPr>
              <a:t>visualization </a:t>
            </a:r>
            <a:r>
              <a:rPr lang="en-US" altLang="en-US" sz="2400" dirty="0"/>
              <a:t>and database systems</a:t>
            </a:r>
          </a:p>
          <a:p>
            <a:endParaRPr lang="en-US" altLang="en-US" sz="2400" dirty="0"/>
          </a:p>
          <a:p>
            <a:r>
              <a:rPr lang="en-US" altLang="en-US" sz="2400" dirty="0"/>
              <a:t>Traditional techniques may be unsuitable due to data that is</a:t>
            </a:r>
          </a:p>
          <a:p>
            <a:pPr lvl="1"/>
            <a:r>
              <a:rPr lang="en-US" altLang="en-US" sz="2200" dirty="0"/>
              <a:t>Large-scale</a:t>
            </a:r>
          </a:p>
          <a:p>
            <a:pPr lvl="1"/>
            <a:r>
              <a:rPr lang="en-US" altLang="en-US" sz="2200" dirty="0"/>
              <a:t>High dimensional</a:t>
            </a:r>
          </a:p>
          <a:p>
            <a:pPr lvl="1"/>
            <a:r>
              <a:rPr lang="en-US" altLang="en-US" sz="2200" dirty="0"/>
              <a:t>Heterogeneous</a:t>
            </a:r>
          </a:p>
          <a:p>
            <a:pPr lvl="1"/>
            <a:r>
              <a:rPr lang="en-US" altLang="en-US" sz="2200" dirty="0"/>
              <a:t>Complex</a:t>
            </a:r>
          </a:p>
          <a:p>
            <a:pPr lvl="1"/>
            <a:r>
              <a:rPr lang="en-US" altLang="en-US" sz="2200" dirty="0"/>
              <a:t>Distributed</a:t>
            </a:r>
          </a:p>
          <a:p>
            <a:pPr lvl="1"/>
            <a:endParaRPr lang="en-US" altLang="en-US" sz="2200" dirty="0"/>
          </a:p>
          <a:p>
            <a:r>
              <a:rPr lang="en-US" altLang="en-US" sz="2200" dirty="0"/>
              <a:t>A key component of the emerging field of data science and data-driven discovery</a:t>
            </a:r>
          </a:p>
        </p:txBody>
      </p:sp>
      <p:sp>
        <p:nvSpPr>
          <p:cNvPr id="33795" name="Rectangle 5">
            <a:extLst>
              <a:ext uri="{FF2B5EF4-FFF2-40B4-BE49-F238E27FC236}">
                <a16:creationId xmlns:a16="http://schemas.microsoft.com/office/drawing/2014/main" id="{D95FFB7B-713F-4553-A616-C16EBBEC3F19}"/>
              </a:ext>
            </a:extLst>
          </p:cNvPr>
          <p:cNvSpPr>
            <a:spLocks noGrp="1" noChangeArrowheads="1"/>
          </p:cNvSpPr>
          <p:nvPr>
            <p:ph type="title"/>
          </p:nvPr>
        </p:nvSpPr>
        <p:spPr>
          <a:xfrm>
            <a:off x="304800" y="228600"/>
            <a:ext cx="8280400" cy="533400"/>
          </a:xfrm>
        </p:spPr>
        <p:txBody>
          <a:bodyPr lIns="0" rIns="0"/>
          <a:lstStyle/>
          <a:p>
            <a:r>
              <a:rPr lang="en-US" altLang="en-US"/>
              <a:t>Origins of Data Mining</a:t>
            </a:r>
          </a:p>
        </p:txBody>
      </p:sp>
      <p:sp>
        <p:nvSpPr>
          <p:cNvPr id="33796" name="Slide Number Placeholder 7">
            <a:extLst>
              <a:ext uri="{FF2B5EF4-FFF2-40B4-BE49-F238E27FC236}">
                <a16:creationId xmlns:a16="http://schemas.microsoft.com/office/drawing/2014/main" id="{B79359F5-8743-43B4-8558-6512BF688A7D}"/>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a:extLst>
              <a:ext uri="{FF2B5EF4-FFF2-40B4-BE49-F238E27FC236}">
                <a16:creationId xmlns:a16="http://schemas.microsoft.com/office/drawing/2014/main" id="{842DF378-68FB-4932-81E0-081E9F0C2921}"/>
              </a:ext>
            </a:extLst>
          </p:cNvPr>
          <p:cNvGraphicFramePr>
            <a:graphicFrameLocks noChangeAspect="1"/>
          </p:cNvGraphicFramePr>
          <p:nvPr/>
        </p:nvGraphicFramePr>
        <p:xfrm>
          <a:off x="5562600" y="1066800"/>
          <a:ext cx="3227388" cy="1825625"/>
        </p:xfrm>
        <a:graphic>
          <a:graphicData uri="http://schemas.openxmlformats.org/presentationml/2006/ole">
            <mc:AlternateContent xmlns:mc="http://schemas.openxmlformats.org/markup-compatibility/2006">
              <mc:Choice xmlns:v="urn:schemas-microsoft-com:vml" Requires="v">
                <p:oleObj name="VISIO" r:id="rId3" imgW="4939284" imgH="2802636" progId="Visio.Drawing.6">
                  <p:embed/>
                </p:oleObj>
              </mc:Choice>
              <mc:Fallback>
                <p:oleObj name="VISIO" r:id="rId3" imgW="4939284" imgH="2802636" progId="Visio.Drawing.6">
                  <p:embed/>
                  <p:pic>
                    <p:nvPicPr>
                      <p:cNvPr id="36865" name="Object 2">
                        <a:extLst>
                          <a:ext uri="{FF2B5EF4-FFF2-40B4-BE49-F238E27FC236}">
                            <a16:creationId xmlns:a16="http://schemas.microsoft.com/office/drawing/2014/main" id="{842DF378-68FB-4932-81E0-081E9F0C2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066800"/>
                        <a:ext cx="3227388"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6866" name="Object 4">
            <a:extLst>
              <a:ext uri="{FF2B5EF4-FFF2-40B4-BE49-F238E27FC236}">
                <a16:creationId xmlns:a16="http://schemas.microsoft.com/office/drawing/2014/main" id="{1F125D26-B32C-48FD-9AD4-355866434129}"/>
              </a:ext>
            </a:extLst>
          </p:cNvPr>
          <p:cNvGraphicFramePr>
            <a:graphicFrameLocks noChangeAspect="1"/>
          </p:cNvGraphicFramePr>
          <p:nvPr/>
        </p:nvGraphicFramePr>
        <p:xfrm>
          <a:off x="3070225" y="2667000"/>
          <a:ext cx="1473200" cy="2286000"/>
        </p:xfrm>
        <a:graphic>
          <a:graphicData uri="http://schemas.openxmlformats.org/presentationml/2006/ole">
            <mc:AlternateContent xmlns:mc="http://schemas.openxmlformats.org/markup-compatibility/2006">
              <mc:Choice xmlns:v="urn:schemas-microsoft-com:vml" Requires="v">
                <p:oleObj name="Document" r:id="rId5" imgW="5207508" imgH="8185404" progId="Word.Document.8">
                  <p:embed/>
                </p:oleObj>
              </mc:Choice>
              <mc:Fallback>
                <p:oleObj name="Document" r:id="rId5" imgW="5207508" imgH="8185404" progId="Word.Document.8">
                  <p:embed/>
                  <p:pic>
                    <p:nvPicPr>
                      <p:cNvPr id="36866" name="Object 4">
                        <a:extLst>
                          <a:ext uri="{FF2B5EF4-FFF2-40B4-BE49-F238E27FC236}">
                            <a16:creationId xmlns:a16="http://schemas.microsoft.com/office/drawing/2014/main" id="{1F125D26-B32C-48FD-9AD4-3558664341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225" y="2667000"/>
                        <a:ext cx="14732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6867" name="Group 5">
            <a:extLst>
              <a:ext uri="{FF2B5EF4-FFF2-40B4-BE49-F238E27FC236}">
                <a16:creationId xmlns:a16="http://schemas.microsoft.com/office/drawing/2014/main" id="{21ED7B19-C4FE-4537-9A1E-DB82DCF57EC5}"/>
              </a:ext>
            </a:extLst>
          </p:cNvPr>
          <p:cNvGrpSpPr>
            <a:grpSpLocks/>
          </p:cNvGrpSpPr>
          <p:nvPr/>
        </p:nvGrpSpPr>
        <p:grpSpPr bwMode="auto">
          <a:xfrm>
            <a:off x="152400" y="1143000"/>
            <a:ext cx="1600200" cy="1295400"/>
            <a:chOff x="2160" y="2544"/>
            <a:chExt cx="1920" cy="1687"/>
          </a:xfrm>
        </p:grpSpPr>
        <p:sp>
          <p:nvSpPr>
            <p:cNvPr id="36894" name="Line 6">
              <a:extLst>
                <a:ext uri="{FF2B5EF4-FFF2-40B4-BE49-F238E27FC236}">
                  <a16:creationId xmlns:a16="http://schemas.microsoft.com/office/drawing/2014/main" id="{B99BABCA-06C3-49BF-A2D1-7B1AF2780D50}"/>
                </a:ext>
              </a:extLst>
            </p:cNvPr>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5" name="Line 7">
              <a:extLst>
                <a:ext uri="{FF2B5EF4-FFF2-40B4-BE49-F238E27FC236}">
                  <a16:creationId xmlns:a16="http://schemas.microsoft.com/office/drawing/2014/main" id="{E21EFCC6-D8FE-4CEC-B866-359E11469C0C}"/>
                </a:ext>
              </a:extLst>
            </p:cNvPr>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6" name="Freeform 8">
              <a:extLst>
                <a:ext uri="{FF2B5EF4-FFF2-40B4-BE49-F238E27FC236}">
                  <a16:creationId xmlns:a16="http://schemas.microsoft.com/office/drawing/2014/main" id="{242B508A-0FD3-4235-A586-94686AA6DF7A}"/>
                </a:ext>
              </a:extLst>
            </p:cNvPr>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7" name="AutoShape 9">
              <a:extLst>
                <a:ext uri="{FF2B5EF4-FFF2-40B4-BE49-F238E27FC236}">
                  <a16:creationId xmlns:a16="http://schemas.microsoft.com/office/drawing/2014/main" id="{F0C992EF-53C1-46FA-9271-2687DD2553A2}"/>
                </a:ext>
              </a:extLst>
            </p:cNvPr>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8" name="AutoShape 10">
              <a:extLst>
                <a:ext uri="{FF2B5EF4-FFF2-40B4-BE49-F238E27FC236}">
                  <a16:creationId xmlns:a16="http://schemas.microsoft.com/office/drawing/2014/main" id="{5E048607-7208-4AA3-9EBC-468383A840E3}"/>
                </a:ext>
              </a:extLst>
            </p:cNvPr>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9" name="AutoShape 11">
              <a:extLst>
                <a:ext uri="{FF2B5EF4-FFF2-40B4-BE49-F238E27FC236}">
                  <a16:creationId xmlns:a16="http://schemas.microsoft.com/office/drawing/2014/main" id="{E9189027-6025-41D6-88B1-3CEB652DFDEB}"/>
                </a:ext>
              </a:extLst>
            </p:cNvPr>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0" name="AutoShape 12">
              <a:extLst>
                <a:ext uri="{FF2B5EF4-FFF2-40B4-BE49-F238E27FC236}">
                  <a16:creationId xmlns:a16="http://schemas.microsoft.com/office/drawing/2014/main" id="{B97CC2AC-2F66-4606-90A2-ED1EABA1F7C6}"/>
                </a:ext>
              </a:extLst>
            </p:cNvPr>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1" name="AutoShape 13">
              <a:extLst>
                <a:ext uri="{FF2B5EF4-FFF2-40B4-BE49-F238E27FC236}">
                  <a16:creationId xmlns:a16="http://schemas.microsoft.com/office/drawing/2014/main" id="{254E9519-DFE1-499C-988E-627898800891}"/>
                </a:ext>
              </a:extLst>
            </p:cNvPr>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2" name="AutoShape 14">
              <a:extLst>
                <a:ext uri="{FF2B5EF4-FFF2-40B4-BE49-F238E27FC236}">
                  <a16:creationId xmlns:a16="http://schemas.microsoft.com/office/drawing/2014/main" id="{8D2E2341-E235-4593-8477-824EFD24DFDE}"/>
                </a:ext>
              </a:extLst>
            </p:cNvPr>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3" name="AutoShape 15">
              <a:extLst>
                <a:ext uri="{FF2B5EF4-FFF2-40B4-BE49-F238E27FC236}">
                  <a16:creationId xmlns:a16="http://schemas.microsoft.com/office/drawing/2014/main" id="{218F6DED-F7B9-49E9-B838-944D58110A90}"/>
                </a:ext>
              </a:extLst>
            </p:cNvPr>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4" name="AutoShape 16">
              <a:extLst>
                <a:ext uri="{FF2B5EF4-FFF2-40B4-BE49-F238E27FC236}">
                  <a16:creationId xmlns:a16="http://schemas.microsoft.com/office/drawing/2014/main" id="{7C658123-16FF-4566-95A4-BD7CC98249C1}"/>
                </a:ext>
              </a:extLst>
            </p:cNvPr>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5" name="AutoShape 17">
              <a:extLst>
                <a:ext uri="{FF2B5EF4-FFF2-40B4-BE49-F238E27FC236}">
                  <a16:creationId xmlns:a16="http://schemas.microsoft.com/office/drawing/2014/main" id="{58C277BA-BA7A-4650-B7D5-40CDDE744FCC}"/>
                </a:ext>
              </a:extLst>
            </p:cNvPr>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6" name="AutoShape 18">
              <a:extLst>
                <a:ext uri="{FF2B5EF4-FFF2-40B4-BE49-F238E27FC236}">
                  <a16:creationId xmlns:a16="http://schemas.microsoft.com/office/drawing/2014/main" id="{8482311A-B5C5-4118-B28E-3A25D5430D4C}"/>
                </a:ext>
              </a:extLst>
            </p:cNvPr>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7" name="AutoShape 19">
              <a:extLst>
                <a:ext uri="{FF2B5EF4-FFF2-40B4-BE49-F238E27FC236}">
                  <a16:creationId xmlns:a16="http://schemas.microsoft.com/office/drawing/2014/main" id="{9081E080-9730-4F4F-8D80-A88642DAD77A}"/>
                </a:ext>
              </a:extLst>
            </p:cNvPr>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8" name="AutoShape 20">
              <a:extLst>
                <a:ext uri="{FF2B5EF4-FFF2-40B4-BE49-F238E27FC236}">
                  <a16:creationId xmlns:a16="http://schemas.microsoft.com/office/drawing/2014/main" id="{759947D4-279A-425A-A6F7-C3AFEC59FFF4}"/>
                </a:ext>
              </a:extLst>
            </p:cNvPr>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9" name="AutoShape 21">
              <a:extLst>
                <a:ext uri="{FF2B5EF4-FFF2-40B4-BE49-F238E27FC236}">
                  <a16:creationId xmlns:a16="http://schemas.microsoft.com/office/drawing/2014/main" id="{45AC8229-C9F0-4B3E-A0B5-E02AA6395197}"/>
                </a:ext>
              </a:extLst>
            </p:cNvPr>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0" name="AutoShape 22">
              <a:extLst>
                <a:ext uri="{FF2B5EF4-FFF2-40B4-BE49-F238E27FC236}">
                  <a16:creationId xmlns:a16="http://schemas.microsoft.com/office/drawing/2014/main" id="{069330D6-77CA-451B-A41C-FE3111C3771C}"/>
                </a:ext>
              </a:extLst>
            </p:cNvPr>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1" name="AutoShape 23">
              <a:extLst>
                <a:ext uri="{FF2B5EF4-FFF2-40B4-BE49-F238E27FC236}">
                  <a16:creationId xmlns:a16="http://schemas.microsoft.com/office/drawing/2014/main" id="{53B6394B-F033-46F6-93D0-21E863D086D5}"/>
                </a:ext>
              </a:extLst>
            </p:cNvPr>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2" name="AutoShape 24">
              <a:extLst>
                <a:ext uri="{FF2B5EF4-FFF2-40B4-BE49-F238E27FC236}">
                  <a16:creationId xmlns:a16="http://schemas.microsoft.com/office/drawing/2014/main" id="{1BBF81C1-3F45-4665-894D-1B7A55B79FA8}"/>
                </a:ext>
              </a:extLst>
            </p:cNvPr>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3" name="AutoShape 25">
              <a:extLst>
                <a:ext uri="{FF2B5EF4-FFF2-40B4-BE49-F238E27FC236}">
                  <a16:creationId xmlns:a16="http://schemas.microsoft.com/office/drawing/2014/main" id="{B881722D-1A6A-4F34-8311-99EF7F133C51}"/>
                </a:ext>
              </a:extLst>
            </p:cNvPr>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4" name="AutoShape 26">
              <a:extLst>
                <a:ext uri="{FF2B5EF4-FFF2-40B4-BE49-F238E27FC236}">
                  <a16:creationId xmlns:a16="http://schemas.microsoft.com/office/drawing/2014/main" id="{9D359024-FF56-4C61-969E-23AEEB5297EF}"/>
                </a:ext>
              </a:extLst>
            </p:cNvPr>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5" name="AutoShape 27">
              <a:extLst>
                <a:ext uri="{FF2B5EF4-FFF2-40B4-BE49-F238E27FC236}">
                  <a16:creationId xmlns:a16="http://schemas.microsoft.com/office/drawing/2014/main" id="{23B4C0BB-4999-4F2E-A0ED-58A62392C1D0}"/>
                </a:ext>
              </a:extLst>
            </p:cNvPr>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6" name="AutoShape 28">
              <a:extLst>
                <a:ext uri="{FF2B5EF4-FFF2-40B4-BE49-F238E27FC236}">
                  <a16:creationId xmlns:a16="http://schemas.microsoft.com/office/drawing/2014/main" id="{6646FA1A-7493-4DCA-BC81-D484EFF989CB}"/>
                </a:ext>
              </a:extLst>
            </p:cNvPr>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7" name="AutoShape 29">
              <a:extLst>
                <a:ext uri="{FF2B5EF4-FFF2-40B4-BE49-F238E27FC236}">
                  <a16:creationId xmlns:a16="http://schemas.microsoft.com/office/drawing/2014/main" id="{5503DF24-E082-4ACE-81BE-8DC369C037A5}"/>
                </a:ext>
              </a:extLst>
            </p:cNvPr>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8" name="AutoShape 30">
              <a:extLst>
                <a:ext uri="{FF2B5EF4-FFF2-40B4-BE49-F238E27FC236}">
                  <a16:creationId xmlns:a16="http://schemas.microsoft.com/office/drawing/2014/main" id="{A9A75ED5-4BDB-4B10-9FF5-B0FD2F640F42}"/>
                </a:ext>
              </a:extLst>
            </p:cNvPr>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9" name="AutoShape 31">
              <a:extLst>
                <a:ext uri="{FF2B5EF4-FFF2-40B4-BE49-F238E27FC236}">
                  <a16:creationId xmlns:a16="http://schemas.microsoft.com/office/drawing/2014/main" id="{8972A406-7553-4394-BFCE-F0CD2881D801}"/>
                </a:ext>
              </a:extLst>
            </p:cNvPr>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36868" name="Line 32">
            <a:extLst>
              <a:ext uri="{FF2B5EF4-FFF2-40B4-BE49-F238E27FC236}">
                <a16:creationId xmlns:a16="http://schemas.microsoft.com/office/drawing/2014/main" id="{369DEFC9-2B3A-45A2-9659-796BB902A5C5}"/>
              </a:ext>
            </a:extLst>
          </p:cNvPr>
          <p:cNvSpPr>
            <a:spLocks noChangeShapeType="1"/>
          </p:cNvSpPr>
          <p:nvPr/>
        </p:nvSpPr>
        <p:spPr bwMode="auto">
          <a:xfrm flipV="1">
            <a:off x="4495800" y="2362200"/>
            <a:ext cx="182880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33">
            <a:extLst>
              <a:ext uri="{FF2B5EF4-FFF2-40B4-BE49-F238E27FC236}">
                <a16:creationId xmlns:a16="http://schemas.microsoft.com/office/drawing/2014/main" id="{542162FE-6FEA-49C1-BFE6-6F06D1F3BDE0}"/>
              </a:ext>
            </a:extLst>
          </p:cNvPr>
          <p:cNvSpPr>
            <a:spLocks noChangeShapeType="1"/>
          </p:cNvSpPr>
          <p:nvPr/>
        </p:nvSpPr>
        <p:spPr bwMode="auto">
          <a:xfrm>
            <a:off x="914400" y="2209800"/>
            <a:ext cx="21336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Line 34">
            <a:extLst>
              <a:ext uri="{FF2B5EF4-FFF2-40B4-BE49-F238E27FC236}">
                <a16:creationId xmlns:a16="http://schemas.microsoft.com/office/drawing/2014/main" id="{A2733DAA-7525-4D6B-9658-6A50BDCF6709}"/>
              </a:ext>
            </a:extLst>
          </p:cNvPr>
          <p:cNvSpPr>
            <a:spLocks noChangeShapeType="1"/>
          </p:cNvSpPr>
          <p:nvPr/>
        </p:nvSpPr>
        <p:spPr bwMode="auto">
          <a:xfrm flipV="1">
            <a:off x="1600200" y="4343400"/>
            <a:ext cx="15240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35">
            <a:extLst>
              <a:ext uri="{FF2B5EF4-FFF2-40B4-BE49-F238E27FC236}">
                <a16:creationId xmlns:a16="http://schemas.microsoft.com/office/drawing/2014/main" id="{4A7B6259-F3DC-414B-BB16-0508DB027466}"/>
              </a:ext>
            </a:extLst>
          </p:cNvPr>
          <p:cNvSpPr>
            <a:spLocks noChangeShapeType="1"/>
          </p:cNvSpPr>
          <p:nvPr/>
        </p:nvSpPr>
        <p:spPr bwMode="auto">
          <a:xfrm>
            <a:off x="4495800" y="4191000"/>
            <a:ext cx="16002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Text Box 36">
            <a:extLst>
              <a:ext uri="{FF2B5EF4-FFF2-40B4-BE49-F238E27FC236}">
                <a16:creationId xmlns:a16="http://schemas.microsoft.com/office/drawing/2014/main" id="{4B1482F3-97E8-4C29-BAE3-D09FFD7409C7}"/>
              </a:ext>
            </a:extLst>
          </p:cNvPr>
          <p:cNvSpPr txBox="1">
            <a:spLocks noChangeArrowheads="1"/>
          </p:cNvSpPr>
          <p:nvPr/>
        </p:nvSpPr>
        <p:spPr bwMode="auto">
          <a:xfrm rot="-2160000">
            <a:off x="4352925" y="3013075"/>
            <a:ext cx="2105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Predictive Modeling</a:t>
            </a:r>
            <a:endParaRPr lang="en-US" altLang="en-US" sz="1600">
              <a:solidFill>
                <a:schemeClr val="bg2"/>
              </a:solidFill>
            </a:endParaRPr>
          </a:p>
        </p:txBody>
      </p:sp>
      <p:sp>
        <p:nvSpPr>
          <p:cNvPr id="36873" name="Text Box 37">
            <a:extLst>
              <a:ext uri="{FF2B5EF4-FFF2-40B4-BE49-F238E27FC236}">
                <a16:creationId xmlns:a16="http://schemas.microsoft.com/office/drawing/2014/main" id="{559A5C06-3952-4C95-8EC0-BBC2B15BA1ED}"/>
              </a:ext>
            </a:extLst>
          </p:cNvPr>
          <p:cNvSpPr txBox="1">
            <a:spLocks noChangeArrowheads="1"/>
          </p:cNvSpPr>
          <p:nvPr/>
        </p:nvSpPr>
        <p:spPr bwMode="auto">
          <a:xfrm rot="1500000">
            <a:off x="1630363" y="2514600"/>
            <a:ext cx="1189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rgbClr val="006600"/>
                </a:solidFill>
              </a:rPr>
              <a:t>Clustering</a:t>
            </a:r>
            <a:endParaRPr lang="en-US" altLang="en-US" sz="1600" dirty="0">
              <a:solidFill>
                <a:schemeClr val="bg2"/>
              </a:solidFill>
            </a:endParaRPr>
          </a:p>
        </p:txBody>
      </p:sp>
      <p:sp>
        <p:nvSpPr>
          <p:cNvPr id="36874" name="Text Box 38">
            <a:extLst>
              <a:ext uri="{FF2B5EF4-FFF2-40B4-BE49-F238E27FC236}">
                <a16:creationId xmlns:a16="http://schemas.microsoft.com/office/drawing/2014/main" id="{03308B2E-B36D-4696-B850-5023E6991FFE}"/>
              </a:ext>
            </a:extLst>
          </p:cNvPr>
          <p:cNvSpPr txBox="1">
            <a:spLocks noChangeArrowheads="1"/>
          </p:cNvSpPr>
          <p:nvPr/>
        </p:nvSpPr>
        <p:spPr bwMode="auto">
          <a:xfrm rot="-1560000">
            <a:off x="1608138" y="4349750"/>
            <a:ext cx="13636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20000"/>
              </a:lnSpc>
              <a:spcBef>
                <a:spcPct val="20000"/>
              </a:spcBef>
              <a:spcAft>
                <a:spcPct val="0"/>
              </a:spcAft>
              <a:buClr>
                <a:schemeClr val="accent2"/>
              </a:buClr>
              <a:buFont typeface="Monotype Sorts" pitchFamily="2" charset="2"/>
              <a:buNone/>
            </a:pPr>
            <a:r>
              <a:rPr lang="en-US" altLang="en-US" sz="1600" dirty="0">
                <a:solidFill>
                  <a:srgbClr val="006600"/>
                </a:solidFill>
              </a:rPr>
              <a:t>Association </a:t>
            </a:r>
            <a:br>
              <a:rPr lang="en-US" altLang="en-US" sz="1600" dirty="0">
                <a:solidFill>
                  <a:srgbClr val="006600"/>
                </a:solidFill>
              </a:rPr>
            </a:br>
            <a:r>
              <a:rPr lang="en-US" altLang="en-US" sz="1600" dirty="0">
                <a:solidFill>
                  <a:srgbClr val="006600"/>
                </a:solidFill>
              </a:rPr>
              <a:t>Analysis </a:t>
            </a:r>
            <a:endParaRPr lang="en-US" altLang="en-US" sz="1600" dirty="0">
              <a:solidFill>
                <a:schemeClr val="bg2"/>
              </a:solidFill>
            </a:endParaRPr>
          </a:p>
        </p:txBody>
      </p:sp>
      <p:sp>
        <p:nvSpPr>
          <p:cNvPr id="36875" name="Text Box 39">
            <a:extLst>
              <a:ext uri="{FF2B5EF4-FFF2-40B4-BE49-F238E27FC236}">
                <a16:creationId xmlns:a16="http://schemas.microsoft.com/office/drawing/2014/main" id="{C693D0A3-C9F3-4B81-90F4-D20CEABE236A}"/>
              </a:ext>
            </a:extLst>
          </p:cNvPr>
          <p:cNvSpPr txBox="1">
            <a:spLocks noChangeArrowheads="1"/>
          </p:cNvSpPr>
          <p:nvPr/>
        </p:nvSpPr>
        <p:spPr bwMode="auto">
          <a:xfrm rot="1920000">
            <a:off x="4641850" y="4267200"/>
            <a:ext cx="11096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rgbClr val="006600"/>
                </a:solidFill>
              </a:rPr>
              <a:t>Anomaly </a:t>
            </a:r>
            <a:br>
              <a:rPr lang="en-US" altLang="en-US" sz="1600" dirty="0">
                <a:solidFill>
                  <a:srgbClr val="006600"/>
                </a:solidFill>
              </a:rPr>
            </a:br>
            <a:r>
              <a:rPr lang="en-US" altLang="en-US" sz="1600" dirty="0">
                <a:solidFill>
                  <a:srgbClr val="006600"/>
                </a:solidFill>
              </a:rPr>
              <a:t>Detection</a:t>
            </a:r>
            <a:endParaRPr lang="en-US" altLang="en-US" sz="1600" dirty="0">
              <a:solidFill>
                <a:schemeClr val="bg2"/>
              </a:solidFill>
            </a:endParaRPr>
          </a:p>
        </p:txBody>
      </p:sp>
      <p:pic>
        <p:nvPicPr>
          <p:cNvPr id="36876" name="Picture 40" descr="fd01226_">
            <a:extLst>
              <a:ext uri="{FF2B5EF4-FFF2-40B4-BE49-F238E27FC236}">
                <a16:creationId xmlns:a16="http://schemas.microsoft.com/office/drawing/2014/main" id="{935FB7E5-7B1E-43CB-9F72-1BF7247B21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438775"/>
            <a:ext cx="5699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Rectangle 41">
            <a:extLst>
              <a:ext uri="{FF2B5EF4-FFF2-40B4-BE49-F238E27FC236}">
                <a16:creationId xmlns:a16="http://schemas.microsoft.com/office/drawing/2014/main" id="{02F02CAA-A5C5-4269-A275-ED79702FA169}"/>
              </a:ext>
            </a:extLst>
          </p:cNvPr>
          <p:cNvSpPr>
            <a:spLocks noChangeArrowheads="1"/>
          </p:cNvSpPr>
          <p:nvPr/>
        </p:nvSpPr>
        <p:spPr bwMode="auto">
          <a:xfrm>
            <a:off x="304800" y="5667375"/>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800">
                <a:solidFill>
                  <a:srgbClr val="CC0000"/>
                </a:solidFill>
                <a:latin typeface="Tahoma" panose="020B0604030504040204" pitchFamily="34" charset="0"/>
              </a:rPr>
              <a:t>Milk</a:t>
            </a:r>
          </a:p>
        </p:txBody>
      </p:sp>
      <p:sp>
        <p:nvSpPr>
          <p:cNvPr id="36878" name="Text Box 42">
            <a:extLst>
              <a:ext uri="{FF2B5EF4-FFF2-40B4-BE49-F238E27FC236}">
                <a16:creationId xmlns:a16="http://schemas.microsoft.com/office/drawing/2014/main" id="{839D64E9-EAF9-4E80-A7BF-1E8B78E05814}"/>
              </a:ext>
            </a:extLst>
          </p:cNvPr>
          <p:cNvSpPr txBox="1">
            <a:spLocks noChangeArrowheads="1"/>
          </p:cNvSpPr>
          <p:nvPr/>
        </p:nvSpPr>
        <p:spPr bwMode="auto">
          <a:xfrm>
            <a:off x="3200400" y="2286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endParaRPr lang="en-US" altLang="en-US" sz="1400"/>
          </a:p>
        </p:txBody>
      </p:sp>
      <p:sp>
        <p:nvSpPr>
          <p:cNvPr id="36879" name="Text Box 43">
            <a:extLst>
              <a:ext uri="{FF2B5EF4-FFF2-40B4-BE49-F238E27FC236}">
                <a16:creationId xmlns:a16="http://schemas.microsoft.com/office/drawing/2014/main" id="{F60CD987-30E9-48E1-982F-46EA3347EE50}"/>
              </a:ext>
            </a:extLst>
          </p:cNvPr>
          <p:cNvSpPr txBox="1">
            <a:spLocks noChangeArrowheads="1"/>
          </p:cNvSpPr>
          <p:nvPr/>
        </p:nvSpPr>
        <p:spPr bwMode="auto">
          <a:xfrm>
            <a:off x="3352800" y="22098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a:t>Data</a:t>
            </a:r>
          </a:p>
        </p:txBody>
      </p:sp>
      <p:pic>
        <p:nvPicPr>
          <p:cNvPr id="36880" name="Picture 44">
            <a:extLst>
              <a:ext uri="{FF2B5EF4-FFF2-40B4-BE49-F238E27FC236}">
                <a16:creationId xmlns:a16="http://schemas.microsoft.com/office/drawing/2014/main" id="{3D4AF7BD-A92C-4279-95DE-135C10B378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9061" r="63640" b="34026"/>
          <a:stretch>
            <a:fillRect/>
          </a:stretch>
        </p:blipFill>
        <p:spPr bwMode="auto">
          <a:xfrm>
            <a:off x="1524000" y="5257800"/>
            <a:ext cx="13620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Line 45">
            <a:extLst>
              <a:ext uri="{FF2B5EF4-FFF2-40B4-BE49-F238E27FC236}">
                <a16:creationId xmlns:a16="http://schemas.microsoft.com/office/drawing/2014/main" id="{D2EADD47-FCBE-400E-8380-0D1B8AC50B17}"/>
              </a:ext>
            </a:extLst>
          </p:cNvPr>
          <p:cNvSpPr>
            <a:spLocks noChangeShapeType="1"/>
          </p:cNvSpPr>
          <p:nvPr/>
        </p:nvSpPr>
        <p:spPr bwMode="auto">
          <a:xfrm>
            <a:off x="914400" y="5895975"/>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6882" name="Group 46">
            <a:extLst>
              <a:ext uri="{FF2B5EF4-FFF2-40B4-BE49-F238E27FC236}">
                <a16:creationId xmlns:a16="http://schemas.microsoft.com/office/drawing/2014/main" id="{DE36A7A6-1E88-410A-9570-3FAB9A7DB002}"/>
              </a:ext>
            </a:extLst>
          </p:cNvPr>
          <p:cNvGrpSpPr>
            <a:grpSpLocks/>
          </p:cNvGrpSpPr>
          <p:nvPr/>
        </p:nvGrpSpPr>
        <p:grpSpPr bwMode="auto">
          <a:xfrm>
            <a:off x="5791200" y="3429000"/>
            <a:ext cx="3352800" cy="2971800"/>
            <a:chOff x="3648" y="2448"/>
            <a:chExt cx="2112" cy="1872"/>
          </a:xfrm>
        </p:grpSpPr>
        <p:pic>
          <p:nvPicPr>
            <p:cNvPr id="36887" name="Picture 47">
              <a:extLst>
                <a:ext uri="{FF2B5EF4-FFF2-40B4-BE49-F238E27FC236}">
                  <a16:creationId xmlns:a16="http://schemas.microsoft.com/office/drawing/2014/main" id="{571891A7-D48F-4A3C-A6F7-7E59579C7E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2448"/>
              <a:ext cx="211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88" name="Oval 48">
              <a:extLst>
                <a:ext uri="{FF2B5EF4-FFF2-40B4-BE49-F238E27FC236}">
                  <a16:creationId xmlns:a16="http://schemas.microsoft.com/office/drawing/2014/main" id="{528EF370-0A6D-4EF3-8EA3-34FF179D2E85}"/>
                </a:ext>
              </a:extLst>
            </p:cNvPr>
            <p:cNvSpPr>
              <a:spLocks noChangeArrowheads="1"/>
            </p:cNvSpPr>
            <p:nvPr/>
          </p:nvSpPr>
          <p:spPr bwMode="auto">
            <a:xfrm>
              <a:off x="3766" y="2961"/>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89" name="Oval 49">
              <a:extLst>
                <a:ext uri="{FF2B5EF4-FFF2-40B4-BE49-F238E27FC236}">
                  <a16:creationId xmlns:a16="http://schemas.microsoft.com/office/drawing/2014/main" id="{4BFD99F8-E643-484E-9764-E85AEACD2B28}"/>
                </a:ext>
              </a:extLst>
            </p:cNvPr>
            <p:cNvSpPr>
              <a:spLocks noChangeArrowheads="1"/>
            </p:cNvSpPr>
            <p:nvPr/>
          </p:nvSpPr>
          <p:spPr bwMode="auto">
            <a:xfrm>
              <a:off x="3907" y="3224"/>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0" name="Oval 50">
              <a:extLst>
                <a:ext uri="{FF2B5EF4-FFF2-40B4-BE49-F238E27FC236}">
                  <a16:creationId xmlns:a16="http://schemas.microsoft.com/office/drawing/2014/main" id="{E28C49FF-41EF-4EF3-B2D0-6BAFF4EC7F85}"/>
                </a:ext>
              </a:extLst>
            </p:cNvPr>
            <p:cNvSpPr>
              <a:spLocks noChangeArrowheads="1"/>
            </p:cNvSpPr>
            <p:nvPr/>
          </p:nvSpPr>
          <p:spPr bwMode="auto">
            <a:xfrm>
              <a:off x="5612" y="3871"/>
              <a:ext cx="86" cy="85"/>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1" name="Oval 51">
              <a:extLst>
                <a:ext uri="{FF2B5EF4-FFF2-40B4-BE49-F238E27FC236}">
                  <a16:creationId xmlns:a16="http://schemas.microsoft.com/office/drawing/2014/main" id="{DA0DB7E1-5526-40C4-B40F-D4226BD8AC7E}"/>
                </a:ext>
              </a:extLst>
            </p:cNvPr>
            <p:cNvSpPr>
              <a:spLocks noChangeArrowheads="1"/>
            </p:cNvSpPr>
            <p:nvPr/>
          </p:nvSpPr>
          <p:spPr bwMode="auto">
            <a:xfrm>
              <a:off x="4319" y="3937"/>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2" name="Rectangle 52">
              <a:extLst>
                <a:ext uri="{FF2B5EF4-FFF2-40B4-BE49-F238E27FC236}">
                  <a16:creationId xmlns:a16="http://schemas.microsoft.com/office/drawing/2014/main" id="{D736A5CB-7706-47B9-B313-857BF6EBCA98}"/>
                </a:ext>
              </a:extLst>
            </p:cNvPr>
            <p:cNvSpPr>
              <a:spLocks noChangeArrowheads="1"/>
            </p:cNvSpPr>
            <p:nvPr/>
          </p:nvSpPr>
          <p:spPr bwMode="auto">
            <a:xfrm>
              <a:off x="4944" y="3072"/>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3" name="Rectangle 53">
              <a:extLst>
                <a:ext uri="{FF2B5EF4-FFF2-40B4-BE49-F238E27FC236}">
                  <a16:creationId xmlns:a16="http://schemas.microsoft.com/office/drawing/2014/main" id="{D7A94CAC-FA33-4D8D-9A31-A4FB809B8B92}"/>
                </a:ext>
              </a:extLst>
            </p:cNvPr>
            <p:cNvSpPr>
              <a:spLocks noChangeArrowheads="1"/>
            </p:cNvSpPr>
            <p:nvPr/>
          </p:nvSpPr>
          <p:spPr bwMode="auto">
            <a:xfrm>
              <a:off x="3888" y="3120"/>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36883" name="Rectangle 54">
            <a:extLst>
              <a:ext uri="{FF2B5EF4-FFF2-40B4-BE49-F238E27FC236}">
                <a16:creationId xmlns:a16="http://schemas.microsoft.com/office/drawing/2014/main" id="{AC611D41-D08D-4D10-BD17-D1D9F08A72C4}"/>
              </a:ext>
            </a:extLst>
          </p:cNvPr>
          <p:cNvSpPr>
            <a:spLocks noChangeArrowheads="1"/>
          </p:cNvSpPr>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ts val="3600"/>
              </a:lnSpc>
              <a:spcBef>
                <a:spcPct val="0"/>
              </a:spcBef>
              <a:spcAft>
                <a:spcPct val="0"/>
              </a:spcAft>
              <a:buClrTx/>
              <a:buSzTx/>
              <a:buFontTx/>
              <a:buNone/>
            </a:pPr>
            <a:r>
              <a:rPr lang="en-US" altLang="en-US" sz="3200">
                <a:latin typeface="Tahoma" panose="020B0604030504040204" pitchFamily="34" charset="0"/>
              </a:rPr>
              <a:t>Data Mining Tasks …</a:t>
            </a:r>
          </a:p>
        </p:txBody>
      </p:sp>
      <p:sp>
        <p:nvSpPr>
          <p:cNvPr id="36884" name="Slide Number Placeholder 56">
            <a:extLst>
              <a:ext uri="{FF2B5EF4-FFF2-40B4-BE49-F238E27FC236}">
                <a16:creationId xmlns:a16="http://schemas.microsoft.com/office/drawing/2014/main" id="{5022B152-8FE9-4B7D-A5E0-686C2FBAF3E4}"/>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12</a:t>
            </a:fld>
            <a:endParaRPr lang="en-US" altLang="en-US" sz="1200">
              <a:solidFill>
                <a:srgbClr val="898989"/>
              </a:solidFill>
            </a:endParaRPr>
          </a:p>
        </p:txBody>
      </p:sp>
      <p:cxnSp>
        <p:nvCxnSpPr>
          <p:cNvPr id="3" name="Straight Connector 2">
            <a:extLst>
              <a:ext uri="{FF2B5EF4-FFF2-40B4-BE49-F238E27FC236}">
                <a16:creationId xmlns:a16="http://schemas.microsoft.com/office/drawing/2014/main" id="{8A431771-76F5-421F-BA77-CB325665D1CA}"/>
              </a:ext>
            </a:extLst>
          </p:cNvPr>
          <p:cNvCxnSpPr/>
          <p:nvPr/>
        </p:nvCxnSpPr>
        <p:spPr bwMode="auto">
          <a:xfrm>
            <a:off x="3851193" y="4867275"/>
            <a:ext cx="20720" cy="1143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 name="Text Box 39">
            <a:extLst>
              <a:ext uri="{FF2B5EF4-FFF2-40B4-BE49-F238E27FC236}">
                <a16:creationId xmlns:a16="http://schemas.microsoft.com/office/drawing/2014/main" id="{541253D6-8F8E-4806-B1C4-AD44DE9CBC38}"/>
              </a:ext>
            </a:extLst>
          </p:cNvPr>
          <p:cNvSpPr txBox="1">
            <a:spLocks noChangeArrowheads="1"/>
          </p:cNvSpPr>
          <p:nvPr/>
        </p:nvSpPr>
        <p:spPr bwMode="auto">
          <a:xfrm rot="1920000">
            <a:off x="3157148" y="5507623"/>
            <a:ext cx="1656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chemeClr val="accent5">
                    <a:lumMod val="75000"/>
                  </a:schemeClr>
                </a:solidFill>
              </a:rPr>
              <a:t>Summarization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Data Mining Tasks</a:t>
            </a:r>
          </a:p>
        </p:txBody>
      </p:sp>
      <p:sp>
        <p:nvSpPr>
          <p:cNvPr id="10243" name="Rectangle 3"/>
          <p:cNvSpPr>
            <a:spLocks noGrp="1" noChangeArrowheads="1"/>
          </p:cNvSpPr>
          <p:nvPr>
            <p:ph type="body" idx="1"/>
          </p:nvPr>
        </p:nvSpPr>
        <p:spPr>
          <a:xfrm>
            <a:off x="457200" y="1295400"/>
            <a:ext cx="8178800" cy="4171950"/>
          </a:xfrm>
        </p:spPr>
        <p:txBody>
          <a:bodyPr/>
          <a:lstStyle/>
          <a:p>
            <a:r>
              <a:rPr lang="en-US"/>
              <a:t>Prediction Methods</a:t>
            </a:r>
          </a:p>
          <a:p>
            <a:pPr lvl="1"/>
            <a:r>
              <a:rPr lang="en-US"/>
              <a:t>Use some variables to predict unknown or future values of other variables.</a:t>
            </a:r>
          </a:p>
          <a:p>
            <a:pPr lvl="2">
              <a:buFont typeface="Wingdings" pitchFamily="2" charset="2"/>
              <a:buNone/>
            </a:pPr>
            <a:endParaRPr lang="en-US"/>
          </a:p>
          <a:p>
            <a:r>
              <a:rPr lang="en-US"/>
              <a:t>Description Methods</a:t>
            </a:r>
          </a:p>
          <a:p>
            <a:pPr lvl="1"/>
            <a:r>
              <a:rPr lang="en-US"/>
              <a:t>Find human-interpretable patterns that describe the data; create summaries</a:t>
            </a:r>
          </a:p>
          <a:p>
            <a:pPr lvl="2">
              <a:buFont typeface="Wingdings" pitchFamily="2" charset="2"/>
              <a:buNone/>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Data Mining Tasks...</a:t>
            </a:r>
          </a:p>
        </p:txBody>
      </p:sp>
      <p:sp>
        <p:nvSpPr>
          <p:cNvPr id="11267" name="Rectangle 3"/>
          <p:cNvSpPr>
            <a:spLocks noGrp="1" noChangeArrowheads="1"/>
          </p:cNvSpPr>
          <p:nvPr>
            <p:ph type="body" idx="1"/>
          </p:nvPr>
        </p:nvSpPr>
        <p:spPr/>
        <p:txBody>
          <a:bodyPr/>
          <a:lstStyle/>
          <a:p>
            <a:r>
              <a:rPr lang="en-US"/>
              <a:t>Classification </a:t>
            </a:r>
            <a:r>
              <a:rPr lang="en-US" sz="2000"/>
              <a:t>[Predictive]</a:t>
            </a:r>
            <a:endParaRPr lang="en-US"/>
          </a:p>
          <a:p>
            <a:r>
              <a:rPr lang="en-US"/>
              <a:t>Clustering </a:t>
            </a:r>
            <a:r>
              <a:rPr lang="en-US" sz="2000"/>
              <a:t>[Descriptive]</a:t>
            </a:r>
            <a:endParaRPr lang="en-US"/>
          </a:p>
          <a:p>
            <a:r>
              <a:rPr lang="en-US"/>
              <a:t>Association Rule Discovery </a:t>
            </a:r>
            <a:r>
              <a:rPr lang="en-US" sz="2000"/>
              <a:t>[Descriptive]</a:t>
            </a:r>
            <a:endParaRPr lang="en-US"/>
          </a:p>
          <a:p>
            <a:r>
              <a:rPr lang="en-US"/>
              <a:t>Sequential Pattern Discovery </a:t>
            </a:r>
            <a:r>
              <a:rPr lang="en-US" sz="2000"/>
              <a:t>[Descriptive]</a:t>
            </a:r>
            <a:endParaRPr lang="en-US"/>
          </a:p>
          <a:p>
            <a:r>
              <a:rPr lang="en-US"/>
              <a:t>Regression </a:t>
            </a:r>
            <a:r>
              <a:rPr lang="en-US" sz="2000"/>
              <a:t>[Predictive]</a:t>
            </a:r>
            <a:endParaRPr lang="en-US"/>
          </a:p>
          <a:p>
            <a:r>
              <a:rPr lang="en-US"/>
              <a:t>Deviation Detection / Anomaly Detection </a:t>
            </a:r>
            <a:r>
              <a:rPr lang="en-US" sz="2000"/>
              <a:t>[Predictive]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Classification: Definition</a:t>
            </a:r>
          </a:p>
        </p:txBody>
      </p:sp>
      <p:sp>
        <p:nvSpPr>
          <p:cNvPr id="12291"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a:t>Given a collection of records (</a:t>
            </a:r>
            <a:r>
              <a:rPr lang="en-US" i="1">
                <a:solidFill>
                  <a:srgbClr val="CC0000"/>
                </a:solidFill>
              </a:rPr>
              <a:t>training set </a:t>
            </a:r>
            <a:r>
              <a:rPr lang="en-US"/>
              <a:t>)</a:t>
            </a:r>
          </a:p>
          <a:p>
            <a:pPr marL="742950" lvl="1" indent="-285750">
              <a:lnSpc>
                <a:spcPct val="90000"/>
              </a:lnSpc>
            </a:pPr>
            <a:r>
              <a:rPr lang="en-US" sz="2400"/>
              <a:t>Each record contains a set of </a:t>
            </a:r>
            <a:r>
              <a:rPr lang="en-US" sz="2400" i="1">
                <a:solidFill>
                  <a:srgbClr val="CC0000"/>
                </a:solidFill>
              </a:rPr>
              <a:t>attributes</a:t>
            </a:r>
            <a:r>
              <a:rPr lang="en-US" sz="2400"/>
              <a:t>, one of the attributes is the </a:t>
            </a:r>
            <a:r>
              <a:rPr lang="en-US" sz="2400" i="1">
                <a:solidFill>
                  <a:srgbClr val="CC0000"/>
                </a:solidFill>
              </a:rPr>
              <a:t>class</a:t>
            </a:r>
            <a:r>
              <a:rPr lang="en-US" sz="2400"/>
              <a:t>.</a:t>
            </a:r>
            <a:endParaRPr lang="en-US"/>
          </a:p>
          <a:p>
            <a:pPr marL="342900" indent="-342900">
              <a:lnSpc>
                <a:spcPct val="90000"/>
              </a:lnSpc>
            </a:pPr>
            <a:r>
              <a:rPr lang="en-US"/>
              <a:t>Find a </a:t>
            </a:r>
            <a:r>
              <a:rPr lang="en-US" i="1">
                <a:solidFill>
                  <a:srgbClr val="CC0000"/>
                </a:solidFill>
              </a:rPr>
              <a:t>model</a:t>
            </a:r>
            <a:r>
              <a:rPr lang="en-US"/>
              <a:t>  for class attribute as a function of the values of other attributes.</a:t>
            </a:r>
          </a:p>
          <a:p>
            <a:pPr marL="342900" indent="-342900">
              <a:lnSpc>
                <a:spcPct val="90000"/>
              </a:lnSpc>
            </a:pPr>
            <a:r>
              <a:rPr lang="en-US"/>
              <a:t>Goal: </a:t>
            </a:r>
            <a:r>
              <a:rPr lang="en-US" u="sng"/>
              <a:t>previously unseen</a:t>
            </a:r>
            <a:r>
              <a:rPr lang="en-US"/>
              <a:t> records should be assigned a class as accurately as possible.</a:t>
            </a:r>
          </a:p>
          <a:p>
            <a:pPr marL="742950" lvl="1" indent="-285750">
              <a:lnSpc>
                <a:spcPct val="90000"/>
              </a:lnSpc>
            </a:pPr>
            <a:r>
              <a:rPr lang="en-US" sz="2400"/>
              <a:t>A </a:t>
            </a:r>
            <a:r>
              <a:rPr lang="en-US" sz="2400" i="1">
                <a:solidFill>
                  <a:srgbClr val="CC0000"/>
                </a:solidFill>
              </a:rPr>
              <a:t>test set</a:t>
            </a:r>
            <a:r>
              <a:rPr lang="en-US" sz="2400"/>
              <a:t> is used to determine the accuracy of the model. Usually, the given data set is divided into training and test sets, with training set used to build the model and test set used to validate it.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Classification Example</a:t>
            </a:r>
          </a:p>
        </p:txBody>
      </p:sp>
      <p:graphicFrame>
        <p:nvGraphicFramePr>
          <p:cNvPr id="13315" name="Object 3"/>
          <p:cNvGraphicFramePr>
            <a:graphicFrameLocks noChangeAspect="1"/>
          </p:cNvGraphicFramePr>
          <p:nvPr/>
        </p:nvGraphicFramePr>
        <p:xfrm>
          <a:off x="228600" y="2057400"/>
          <a:ext cx="35655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rot="-2416809">
            <a:off x="838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7" name="Text Box 5"/>
          <p:cNvSpPr txBox="1">
            <a:spLocks noChangeArrowheads="1"/>
          </p:cNvSpPr>
          <p:nvPr/>
        </p:nvSpPr>
        <p:spPr bwMode="auto">
          <a:xfrm rot="-2416809">
            <a:off x="1600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8" name="Text Box 6"/>
          <p:cNvSpPr txBox="1">
            <a:spLocks noChangeArrowheads="1"/>
          </p:cNvSpPr>
          <p:nvPr/>
        </p:nvSpPr>
        <p:spPr bwMode="auto">
          <a:xfrm rot="-2416809">
            <a:off x="2362200" y="14335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13319" name="Text Box 7"/>
          <p:cNvSpPr txBox="1">
            <a:spLocks noChangeArrowheads="1"/>
          </p:cNvSpPr>
          <p:nvPr/>
        </p:nvSpPr>
        <p:spPr bwMode="auto">
          <a:xfrm rot="-2416809">
            <a:off x="31242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graphicFrame>
        <p:nvGraphicFramePr>
          <p:cNvPr id="13320" name="Object 8"/>
          <p:cNvGraphicFramePr>
            <a:graphicFrameLocks noChangeAspect="1"/>
          </p:cNvGraphicFramePr>
          <p:nvPr/>
        </p:nvGraphicFramePr>
        <p:xfrm>
          <a:off x="4267200" y="2043113"/>
          <a:ext cx="2994025" cy="2646362"/>
        </p:xfrm>
        <a:graphic>
          <a:graphicData uri="http://schemas.openxmlformats.org/presentationml/2006/ole">
            <mc:AlternateContent xmlns:mc="http://schemas.openxmlformats.org/markup-compatibility/2006">
              <mc:Choice xmlns:v="urn:schemas-microsoft-com:vml" Requires="v">
                <p:oleObj name="Document" r:id="rId4" imgW="4614672" imgH="4076700" progId="Word.Document.8">
                  <p:embed/>
                </p:oleObj>
              </mc:Choice>
              <mc:Fallback>
                <p:oleObj name="Document" r:id="rId4" imgW="4614672" imgH="407670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043113"/>
                        <a:ext cx="2994025" cy="264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21" name="Group 9"/>
          <p:cNvGrpSpPr>
            <a:grpSpLocks/>
          </p:cNvGrpSpPr>
          <p:nvPr/>
        </p:nvGrpSpPr>
        <p:grpSpPr bwMode="auto">
          <a:xfrm>
            <a:off x="7696200" y="3948113"/>
            <a:ext cx="990600" cy="685800"/>
            <a:chOff x="4944" y="2736"/>
            <a:chExt cx="624" cy="432"/>
          </a:xfrm>
        </p:grpSpPr>
        <p:sp>
          <p:nvSpPr>
            <p:cNvPr id="1333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p>
              <a:endParaRPr lang="en-US"/>
            </a:p>
          </p:txBody>
        </p:sp>
        <p:sp>
          <p:nvSpPr>
            <p:cNvPr id="13335" name="Text Box 11"/>
            <p:cNvSpPr txBox="1">
              <a:spLocks noChangeArrowheads="1"/>
            </p:cNvSpPr>
            <p:nvPr/>
          </p:nvSpPr>
          <p:spPr bwMode="auto">
            <a:xfrm>
              <a:off x="5086" y="2856"/>
              <a:ext cx="345" cy="29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a:solidFill>
                    <a:srgbClr val="0000CC"/>
                  </a:solidFill>
                </a:rPr>
                <a:t>Test</a:t>
              </a:r>
            </a:p>
            <a:p>
              <a:pPr algn="ctr">
                <a:lnSpc>
                  <a:spcPct val="80000"/>
                </a:lnSpc>
                <a:spcBef>
                  <a:spcPct val="20000"/>
                </a:spcBef>
                <a:buClr>
                  <a:schemeClr val="accent2"/>
                </a:buClr>
                <a:buSzPct val="75000"/>
                <a:buFont typeface="Monotype Sorts" pitchFamily="2" charset="2"/>
                <a:buNone/>
              </a:pPr>
              <a:r>
                <a:rPr lang="en-US">
                  <a:solidFill>
                    <a:srgbClr val="0000CC"/>
                  </a:solidFill>
                </a:rPr>
                <a:t>Set</a:t>
              </a:r>
              <a:endParaRPr lang="en-US" b="0">
                <a:solidFill>
                  <a:schemeClr val="bg2"/>
                </a:solidFill>
              </a:endParaRPr>
            </a:p>
          </p:txBody>
        </p:sp>
      </p:grpSp>
      <p:sp>
        <p:nvSpPr>
          <p:cNvPr id="13322"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p:spPr>
        <p:txBody>
          <a:bodyPr wrap="none" anchor="ctr"/>
          <a:lstStyle/>
          <a:p>
            <a:endParaRPr lang="en-US"/>
          </a:p>
        </p:txBody>
      </p:sp>
      <p:sp>
        <p:nvSpPr>
          <p:cNvPr id="13323" name="Text Box 13"/>
          <p:cNvSpPr txBox="1">
            <a:spLocks noChangeArrowheads="1"/>
          </p:cNvSpPr>
          <p:nvPr/>
        </p:nvSpPr>
        <p:spPr bwMode="auto">
          <a:xfrm>
            <a:off x="3886200" y="5238750"/>
            <a:ext cx="10429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rPr>
              <a:t>Set</a:t>
            </a:r>
            <a:endParaRPr lang="en-US" b="0">
              <a:solidFill>
                <a:schemeClr val="bg2"/>
              </a:solidFill>
            </a:endParaRPr>
          </a:p>
        </p:txBody>
      </p:sp>
      <p:grpSp>
        <p:nvGrpSpPr>
          <p:cNvPr id="13324" name="Group 14"/>
          <p:cNvGrpSpPr>
            <a:grpSpLocks/>
          </p:cNvGrpSpPr>
          <p:nvPr/>
        </p:nvGrpSpPr>
        <p:grpSpPr bwMode="auto">
          <a:xfrm>
            <a:off x="7637463" y="5086350"/>
            <a:ext cx="1125537" cy="690563"/>
            <a:chOff x="3360" y="2880"/>
            <a:chExt cx="672" cy="415"/>
          </a:xfrm>
        </p:grpSpPr>
        <p:sp>
          <p:nvSpPr>
            <p:cNvPr id="13332"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p>
              <a:endParaRPr lang="en-US"/>
            </a:p>
          </p:txBody>
        </p:sp>
        <p:sp>
          <p:nvSpPr>
            <p:cNvPr id="13333" name="Text Box 16"/>
            <p:cNvSpPr txBox="1">
              <a:spLocks noChangeArrowheads="1"/>
            </p:cNvSpPr>
            <p:nvPr/>
          </p:nvSpPr>
          <p:spPr bwMode="auto">
            <a:xfrm>
              <a:off x="3392" y="2978"/>
              <a:ext cx="54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2000">
                  <a:solidFill>
                    <a:srgbClr val="CC0000"/>
                  </a:solidFill>
                </a:rPr>
                <a:t>Model</a:t>
              </a:r>
              <a:endParaRPr lang="en-US" b="0">
                <a:solidFill>
                  <a:schemeClr val="bg2"/>
                </a:solidFill>
              </a:endParaRPr>
            </a:p>
          </p:txBody>
        </p:sp>
      </p:grpSp>
      <p:sp>
        <p:nvSpPr>
          <p:cNvPr id="13325"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6" name="Text Box 18"/>
          <p:cNvSpPr txBox="1">
            <a:spLocks noChangeArrowheads="1"/>
          </p:cNvSpPr>
          <p:nvPr/>
        </p:nvSpPr>
        <p:spPr bwMode="auto">
          <a:xfrm>
            <a:off x="5562600" y="5014913"/>
            <a:ext cx="132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2000">
                <a:solidFill>
                  <a:srgbClr val="000000"/>
                </a:solidFill>
              </a:rPr>
              <a:t>Learn </a:t>
            </a:r>
          </a:p>
          <a:p>
            <a:pPr algn="ctr">
              <a:spcBef>
                <a:spcPct val="20000"/>
              </a:spcBef>
              <a:buClr>
                <a:schemeClr val="accent2"/>
              </a:buClr>
              <a:buSzPct val="75000"/>
              <a:buFont typeface="Monotype Sorts" pitchFamily="2" charset="2"/>
              <a:buNone/>
            </a:pPr>
            <a:r>
              <a:rPr lang="en-US" sz="2000">
                <a:solidFill>
                  <a:srgbClr val="000000"/>
                </a:solidFill>
              </a:rPr>
              <a:t>Classifier</a:t>
            </a:r>
            <a:endParaRPr lang="en-US" b="0">
              <a:solidFill>
                <a:srgbClr val="00E0CB"/>
              </a:solidFill>
            </a:endParaRPr>
          </a:p>
        </p:txBody>
      </p:sp>
      <p:sp>
        <p:nvSpPr>
          <p:cNvPr id="13327"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8"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9"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p>
            <a:endParaRPr lang="en-US"/>
          </a:p>
        </p:txBody>
      </p:sp>
      <p:sp>
        <p:nvSpPr>
          <p:cNvPr id="13330"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a:extLst>
              <a:ext uri="{FF2B5EF4-FFF2-40B4-BE49-F238E27FC236}">
                <a16:creationId xmlns:a16="http://schemas.microsoft.com/office/drawing/2014/main" id="{F0A9DFF6-A055-4C18-937D-11A80FF8DC29}"/>
              </a:ext>
            </a:extLst>
          </p:cNvPr>
          <p:cNvSpPr>
            <a:spLocks noGrp="1" noChangeArrowheads="1"/>
          </p:cNvSpPr>
          <p:nvPr>
            <p:ph type="body" idx="1"/>
          </p:nvPr>
        </p:nvSpPr>
        <p:spPr>
          <a:xfrm>
            <a:off x="411163" y="990600"/>
            <a:ext cx="8318500" cy="5334000"/>
          </a:xfrm>
        </p:spPr>
        <p:txBody>
          <a:bodyPr/>
          <a:lstStyle/>
          <a:p>
            <a:pPr marL="342900" indent="-342900">
              <a:lnSpc>
                <a:spcPct val="90000"/>
              </a:lnSpc>
            </a:pPr>
            <a:r>
              <a:rPr lang="en-US" altLang="en-US"/>
              <a:t>Find a model  for class attribute as a function of the values of other attributes</a:t>
            </a:r>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p:txBody>
      </p:sp>
      <p:graphicFrame>
        <p:nvGraphicFramePr>
          <p:cNvPr id="38914" name="Object 4">
            <a:extLst>
              <a:ext uri="{FF2B5EF4-FFF2-40B4-BE49-F238E27FC236}">
                <a16:creationId xmlns:a16="http://schemas.microsoft.com/office/drawing/2014/main" id="{A3FDF8CC-1EAD-4FDE-8E37-D80A10A12408}"/>
              </a:ext>
            </a:extLst>
          </p:cNvPr>
          <p:cNvGraphicFramePr>
            <a:graphicFrameLocks noChangeAspect="1"/>
          </p:cNvGraphicFramePr>
          <p:nvPr/>
        </p:nvGraphicFramePr>
        <p:xfrm>
          <a:off x="228600" y="2762250"/>
          <a:ext cx="4438650" cy="1962150"/>
        </p:xfrm>
        <a:graphic>
          <a:graphicData uri="http://schemas.openxmlformats.org/presentationml/2006/ole">
            <mc:AlternateContent xmlns:mc="http://schemas.openxmlformats.org/markup-compatibility/2006">
              <mc:Choice xmlns:v="urn:schemas-microsoft-com:vml" Requires="v">
                <p:oleObj name="Document" r:id="rId3" imgW="8203692" imgH="3634740" progId="Word.Document.8">
                  <p:embed/>
                </p:oleObj>
              </mc:Choice>
              <mc:Fallback>
                <p:oleObj name="Document" r:id="rId3" imgW="8203692" imgH="3634740" progId="Word.Document.8">
                  <p:embed/>
                  <p:pic>
                    <p:nvPicPr>
                      <p:cNvPr id="38914" name="Object 4">
                        <a:extLst>
                          <a:ext uri="{FF2B5EF4-FFF2-40B4-BE49-F238E27FC236}">
                            <a16:creationId xmlns:a16="http://schemas.microsoft.com/office/drawing/2014/main" id="{A3FDF8CC-1EAD-4FDE-8E37-D80A10A12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62250"/>
                        <a:ext cx="4438650" cy="196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5" name="Text Box 5">
            <a:extLst>
              <a:ext uri="{FF2B5EF4-FFF2-40B4-BE49-F238E27FC236}">
                <a16:creationId xmlns:a16="http://schemas.microsoft.com/office/drawing/2014/main" id="{A9E77197-DB80-4E0B-A721-1E4405144000}"/>
              </a:ext>
            </a:extLst>
          </p:cNvPr>
          <p:cNvSpPr txBox="1">
            <a:spLocks noChangeArrowheads="1"/>
          </p:cNvSpPr>
          <p:nvPr/>
        </p:nvSpPr>
        <p:spPr bwMode="auto">
          <a:xfrm>
            <a:off x="5943600" y="1600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Ins="0">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spcAft>
                <a:spcPct val="0"/>
              </a:spcAft>
              <a:buClrTx/>
              <a:buSzTx/>
              <a:buFontTx/>
              <a:buNone/>
            </a:pPr>
            <a:r>
              <a:rPr lang="en-US" altLang="en-US" sz="1800">
                <a:solidFill>
                  <a:srgbClr val="FF0000"/>
                </a:solidFill>
              </a:rPr>
              <a:t>Model for predicting credit worthiness</a:t>
            </a:r>
          </a:p>
        </p:txBody>
      </p:sp>
      <p:sp>
        <p:nvSpPr>
          <p:cNvPr id="38916" name="Text Box 6">
            <a:extLst>
              <a:ext uri="{FF2B5EF4-FFF2-40B4-BE49-F238E27FC236}">
                <a16:creationId xmlns:a16="http://schemas.microsoft.com/office/drawing/2014/main" id="{12CB4EE4-B3E7-4C4B-90EE-36D733A6C3FA}"/>
              </a:ext>
            </a:extLst>
          </p:cNvPr>
          <p:cNvSpPr txBox="1">
            <a:spLocks noChangeArrowheads="1"/>
          </p:cNvSpPr>
          <p:nvPr/>
        </p:nvSpPr>
        <p:spPr bwMode="auto">
          <a:xfrm>
            <a:off x="3733800" y="238125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solidFill>
                  <a:srgbClr val="2A8487"/>
                </a:solidFill>
              </a:rPr>
              <a:t>Class</a:t>
            </a:r>
          </a:p>
        </p:txBody>
      </p:sp>
      <p:graphicFrame>
        <p:nvGraphicFramePr>
          <p:cNvPr id="38917" name="Object 7">
            <a:extLst>
              <a:ext uri="{FF2B5EF4-FFF2-40B4-BE49-F238E27FC236}">
                <a16:creationId xmlns:a16="http://schemas.microsoft.com/office/drawing/2014/main" id="{631F307D-7A4F-44F2-8CF5-675EA6B39A63}"/>
              </a:ext>
            </a:extLst>
          </p:cNvPr>
          <p:cNvGraphicFramePr>
            <a:graphicFrameLocks noChangeAspect="1"/>
          </p:cNvGraphicFramePr>
          <p:nvPr/>
        </p:nvGraphicFramePr>
        <p:xfrm>
          <a:off x="4953000" y="2266950"/>
          <a:ext cx="4114800" cy="4133850"/>
        </p:xfrm>
        <a:graphic>
          <a:graphicData uri="http://schemas.openxmlformats.org/presentationml/2006/ole">
            <mc:AlternateContent xmlns:mc="http://schemas.openxmlformats.org/markup-compatibility/2006">
              <mc:Choice xmlns:v="urn:schemas-microsoft-com:vml" Requires="v">
                <p:oleObj name="VISIO" r:id="rId5" imgW="7088124" imgH="7124700" progId="Visio.Drawing.6">
                  <p:embed/>
                </p:oleObj>
              </mc:Choice>
              <mc:Fallback>
                <p:oleObj name="VISIO" r:id="rId5" imgW="7088124" imgH="7124700" progId="Visio.Drawing.6">
                  <p:embed/>
                  <p:pic>
                    <p:nvPicPr>
                      <p:cNvPr id="38917" name="Object 7">
                        <a:extLst>
                          <a:ext uri="{FF2B5EF4-FFF2-40B4-BE49-F238E27FC236}">
                            <a16:creationId xmlns:a16="http://schemas.microsoft.com/office/drawing/2014/main" id="{631F307D-7A4F-44F2-8CF5-675EA6B39A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66950"/>
                        <a:ext cx="41148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18" name="Rectangle 8">
            <a:extLst>
              <a:ext uri="{FF2B5EF4-FFF2-40B4-BE49-F238E27FC236}">
                <a16:creationId xmlns:a16="http://schemas.microsoft.com/office/drawing/2014/main" id="{6CD146BF-C865-4039-AA83-E34B559CDB1D}"/>
              </a:ext>
            </a:extLst>
          </p:cNvPr>
          <p:cNvSpPr>
            <a:spLocks noChangeArrowheads="1"/>
          </p:cNvSpPr>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ts val="3600"/>
              </a:lnSpc>
              <a:spcBef>
                <a:spcPct val="0"/>
              </a:spcBef>
              <a:spcAft>
                <a:spcPct val="0"/>
              </a:spcAft>
              <a:buClrTx/>
              <a:buSzTx/>
              <a:buFontTx/>
              <a:buNone/>
            </a:pPr>
            <a:r>
              <a:rPr lang="en-US" altLang="en-US" sz="3200">
                <a:latin typeface="Tahoma" panose="020B0604030504040204" pitchFamily="34" charset="0"/>
              </a:rPr>
              <a:t>Predictive Modeling: Classification</a:t>
            </a:r>
          </a:p>
        </p:txBody>
      </p:sp>
      <p:sp>
        <p:nvSpPr>
          <p:cNvPr id="38919" name="Slide Number Placeholder 10">
            <a:extLst>
              <a:ext uri="{FF2B5EF4-FFF2-40B4-BE49-F238E27FC236}">
                <a16:creationId xmlns:a16="http://schemas.microsoft.com/office/drawing/2014/main" id="{2CD61453-DFE1-4B3D-9564-1BD5E0729585}"/>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17</a:t>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Classification: Application 1</a:t>
            </a:r>
          </a:p>
        </p:txBody>
      </p:sp>
      <p:sp>
        <p:nvSpPr>
          <p:cNvPr id="14339" name="Rectangle 3"/>
          <p:cNvSpPr>
            <a:spLocks noGrp="1" noChangeArrowheads="1"/>
          </p:cNvSpPr>
          <p:nvPr>
            <p:ph type="body" idx="1"/>
          </p:nvPr>
        </p:nvSpPr>
        <p:spPr>
          <a:xfrm>
            <a:off x="457200" y="1295400"/>
            <a:ext cx="8178800" cy="4876800"/>
          </a:xfrm>
        </p:spPr>
        <p:txBody>
          <a:bodyPr/>
          <a:lstStyle/>
          <a:p>
            <a:pPr marL="342900" indent="-342900"/>
            <a:r>
              <a:rPr lang="en-US" sz="2400"/>
              <a:t>Direct Marketing</a:t>
            </a:r>
          </a:p>
          <a:p>
            <a:pPr marL="742950" lvl="1" indent="-285750"/>
            <a:r>
              <a:rPr lang="en-US" sz="2400"/>
              <a:t>Goal: Reduce cost of mailing by </a:t>
            </a:r>
            <a:r>
              <a:rPr lang="en-US" sz="2400" i="1">
                <a:solidFill>
                  <a:srgbClr val="FF0066"/>
                </a:solidFill>
              </a:rPr>
              <a:t>targeting</a:t>
            </a:r>
            <a:r>
              <a:rPr lang="en-US" sz="2400"/>
              <a:t> a set of consumers likely to buy a new cell-phone product.</a:t>
            </a:r>
          </a:p>
          <a:p>
            <a:pPr marL="742950" lvl="1" indent="-285750"/>
            <a:r>
              <a:rPr lang="en-US" sz="2400"/>
              <a:t>Approach:</a:t>
            </a:r>
          </a:p>
          <a:p>
            <a:pPr marL="1143000" lvl="2" indent="-228600"/>
            <a:r>
              <a:rPr lang="en-US" sz="2000"/>
              <a:t>Use the data for a similar product introduced before. </a:t>
            </a:r>
          </a:p>
          <a:p>
            <a:pPr marL="1143000" lvl="2" indent="-228600"/>
            <a:r>
              <a:rPr lang="en-US" sz="2000"/>
              <a:t>We know which customers decided to buy and which decided otherwise. This </a:t>
            </a:r>
            <a:r>
              <a:rPr lang="en-US" sz="2000" i="1">
                <a:solidFill>
                  <a:srgbClr val="0000FF"/>
                </a:solidFill>
              </a:rPr>
              <a:t>{buy, don’t buy}</a:t>
            </a:r>
            <a:r>
              <a:rPr lang="en-US" sz="2000"/>
              <a:t> decision forms the </a:t>
            </a:r>
            <a:r>
              <a:rPr lang="en-US" sz="2000" i="1">
                <a:solidFill>
                  <a:srgbClr val="0000FF"/>
                </a:solidFill>
              </a:rPr>
              <a:t>class attribute</a:t>
            </a:r>
            <a:r>
              <a:rPr lang="en-US" sz="2000"/>
              <a:t>.</a:t>
            </a:r>
          </a:p>
          <a:p>
            <a:pPr marL="1143000" lvl="2" indent="-228600"/>
            <a:r>
              <a:rPr lang="en-US" sz="2000"/>
              <a:t>Collect various demographic, lifestyle, and company-interaction related information about all such customers.</a:t>
            </a:r>
          </a:p>
          <a:p>
            <a:pPr lvl="3"/>
            <a:r>
              <a:rPr lang="en-US" sz="1800"/>
              <a:t>Type of business, where they stay, how much they earn, etc.</a:t>
            </a:r>
          </a:p>
          <a:p>
            <a:pPr marL="1143000" lvl="2" indent="-228600"/>
            <a:r>
              <a:rPr lang="en-US" sz="2000"/>
              <a:t>Use this information as input attributes to learn a classifier model.</a:t>
            </a:r>
          </a:p>
        </p:txBody>
      </p:sp>
      <p:sp>
        <p:nvSpPr>
          <p:cNvPr id="14340" name="Text Box 4"/>
          <p:cNvSpPr txBox="1">
            <a:spLocks noChangeArrowheads="1"/>
          </p:cNvSpPr>
          <p:nvPr/>
        </p:nvSpPr>
        <p:spPr bwMode="auto">
          <a:xfrm>
            <a:off x="5029200" y="60198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Classification: Application 2</a:t>
            </a:r>
          </a:p>
        </p:txBody>
      </p:sp>
      <p:sp>
        <p:nvSpPr>
          <p:cNvPr id="16387" name="Rectangle 3"/>
          <p:cNvSpPr>
            <a:spLocks noGrp="1" noChangeArrowheads="1"/>
          </p:cNvSpPr>
          <p:nvPr>
            <p:ph type="body" idx="1"/>
          </p:nvPr>
        </p:nvSpPr>
        <p:spPr/>
        <p:txBody>
          <a:bodyPr/>
          <a:lstStyle/>
          <a:p>
            <a:pPr marL="342900" indent="-342900"/>
            <a:r>
              <a:rPr lang="en-US"/>
              <a:t>Customer Attrition/Churn:</a:t>
            </a:r>
          </a:p>
          <a:p>
            <a:pPr marL="742950" lvl="1" indent="-285750"/>
            <a:r>
              <a:rPr lang="en-US"/>
              <a:t>Goal: To predict whether a customer is likely to be lost to a competitor.</a:t>
            </a:r>
          </a:p>
          <a:p>
            <a:pPr marL="742950" lvl="1" indent="-285750"/>
            <a:r>
              <a:rPr lang="en-US"/>
              <a:t>Approach:</a:t>
            </a:r>
          </a:p>
          <a:p>
            <a:pPr marL="1143000" lvl="2" indent="-228600"/>
            <a:r>
              <a:rPr lang="en-US"/>
              <a:t>Use detailed record of transactions with each of the past and present customers, to find attributes.</a:t>
            </a:r>
          </a:p>
          <a:p>
            <a:pPr lvl="3"/>
            <a:r>
              <a:rPr lang="en-US"/>
              <a:t>How often the customer calls, where he calls, what time-of-the day he calls most, his financial status, marital status, etc. </a:t>
            </a:r>
          </a:p>
          <a:p>
            <a:pPr marL="1143000" lvl="2" indent="-228600"/>
            <a:r>
              <a:rPr lang="en-US"/>
              <a:t>Label the customers as loyal or disloyal.</a:t>
            </a:r>
          </a:p>
          <a:p>
            <a:pPr marL="1143000" lvl="2" indent="-228600"/>
            <a:r>
              <a:rPr lang="en-US"/>
              <a:t>Find a model for loyalty.</a:t>
            </a:r>
          </a:p>
        </p:txBody>
      </p:sp>
      <p:sp>
        <p:nvSpPr>
          <p:cNvPr id="16388" name="Text Box 4"/>
          <p:cNvSpPr txBox="1">
            <a:spLocks noChangeArrowheads="1"/>
          </p:cNvSpPr>
          <p:nvPr/>
        </p:nvSpPr>
        <p:spPr bwMode="auto">
          <a:xfrm>
            <a:off x="5029200" y="60960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990600"/>
            <a:ext cx="9144000" cy="5334000"/>
          </a:xfrm>
        </p:spPr>
        <p:txBody>
          <a:bodyPr/>
          <a:lstStyle/>
          <a:p>
            <a:pPr marL="533400" indent="-533400">
              <a:buFont typeface="Monotype Sorts" pitchFamily="2" charset="2"/>
              <a:buAutoNum type="arabicPeriod"/>
            </a:pPr>
            <a:r>
              <a:rPr lang="en-US" sz="1800" dirty="0"/>
              <a:t>Nour </a:t>
            </a:r>
            <a:r>
              <a:rPr lang="en-US" sz="1800" dirty="0" err="1"/>
              <a:t>Smauoi</a:t>
            </a:r>
            <a:r>
              <a:rPr lang="en-US" sz="1800" dirty="0"/>
              <a:t> has been reassigned at TA for COSC 6335!!!</a:t>
            </a:r>
          </a:p>
          <a:p>
            <a:pPr marL="533400" indent="-533400">
              <a:buFont typeface="Monotype Sorts" pitchFamily="2" charset="2"/>
              <a:buAutoNum type="arabicPeriod"/>
            </a:pPr>
            <a:r>
              <a:rPr lang="en-US" sz="1800" dirty="0"/>
              <a:t>Please finish the DM/DS/STAT/VIS Programming Environments Q&amp;A by 6p today the latest. </a:t>
            </a:r>
          </a:p>
          <a:p>
            <a:pPr marL="533400" indent="-533400">
              <a:buFont typeface="Monotype Sorts" pitchFamily="2" charset="2"/>
              <a:buAutoNum type="arabicPeriod"/>
            </a:pPr>
            <a:r>
              <a:rPr lang="en-US" sz="1800" dirty="0"/>
              <a:t>Check website, if there are any additional instructions provided by Nour for the R Lab scheduled for Sept. 3---there might not be any!!</a:t>
            </a:r>
          </a:p>
          <a:p>
            <a:pPr marL="533400" indent="-533400">
              <a:buFont typeface="Monotype Sorts" pitchFamily="2" charset="2"/>
              <a:buAutoNum type="arabicPeriod"/>
            </a:pPr>
            <a:r>
              <a:rPr lang="en-US" sz="1800" dirty="0"/>
              <a:t>Please, read specification of Task1 of ProblemSet1; it will be briefly discussed during the Sept. 3 lecture.  </a:t>
            </a:r>
          </a:p>
          <a:p>
            <a:pPr marL="533400" indent="-533400">
              <a:buFont typeface="Monotype Sorts" pitchFamily="2" charset="2"/>
              <a:buAutoNum type="arabicPeriod"/>
            </a:pPr>
            <a:r>
              <a:rPr lang="en-US" sz="1800" dirty="0"/>
              <a:t>Will use </a:t>
            </a:r>
            <a:r>
              <a:rPr lang="en-US" sz="1800" dirty="0" err="1"/>
              <a:t>Kritik</a:t>
            </a:r>
            <a:r>
              <a:rPr lang="en-US" sz="1800" dirty="0"/>
              <a:t> </a:t>
            </a:r>
            <a:r>
              <a:rPr lang="en-US" sz="1200" dirty="0">
                <a:hlinkClick r:id="rId3"/>
              </a:rPr>
              <a:t>https://www.kritik.io/</a:t>
            </a:r>
            <a:r>
              <a:rPr lang="en-US" sz="1200" dirty="0"/>
              <a:t> </a:t>
            </a:r>
            <a:r>
              <a:rPr lang="en-US" sz="2000" dirty="0"/>
              <a:t> </a:t>
            </a:r>
            <a:r>
              <a:rPr lang="en-US" sz="1800" dirty="0"/>
              <a:t>for COSC 6335 </a:t>
            </a:r>
            <a:r>
              <a:rPr lang="en-US" sz="1800" dirty="0" err="1"/>
              <a:t>ProblemSet</a:t>
            </a:r>
            <a:r>
              <a:rPr lang="en-US" sz="1800" dirty="0"/>
              <a:t> Peer Reviewing; there is a $15 student use fee for using </a:t>
            </a:r>
            <a:r>
              <a:rPr lang="en-US" sz="1800" dirty="0" err="1"/>
              <a:t>Kritik</a:t>
            </a:r>
            <a:r>
              <a:rPr lang="en-US" sz="1800" dirty="0"/>
              <a:t>… (more on that in the Sept. 10 lecture)</a:t>
            </a:r>
          </a:p>
          <a:p>
            <a:pPr marL="533400" indent="-533400">
              <a:buFont typeface="Monotype Sorts" pitchFamily="2" charset="2"/>
              <a:buAutoNum type="arabicPeriod"/>
            </a:pPr>
            <a:r>
              <a:rPr lang="en-US" sz="1800" dirty="0"/>
              <a:t>This Week: Finish Intro, mostly Exploratory Data Analysis and short R-Lab; also read:  chapter 3 of the first edition of the Tan book covering EDA for the lectures next week. </a:t>
            </a:r>
          </a:p>
          <a:p>
            <a:pPr marL="533400" indent="-533400">
              <a:buFont typeface="Monotype Sorts" pitchFamily="2" charset="2"/>
              <a:buAutoNum type="arabicPeriod"/>
            </a:pPr>
            <a:r>
              <a:rPr lang="en-US" sz="1800" dirty="0"/>
              <a:t>If you like to ask a question:</a:t>
            </a:r>
          </a:p>
          <a:p>
            <a:pPr marL="1041400" lvl="1" indent="-533400">
              <a:buFont typeface="Monotype Sorts" pitchFamily="2" charset="2"/>
              <a:buAutoNum type="arabicPeriod"/>
            </a:pPr>
            <a:r>
              <a:rPr lang="en-US" sz="1800" dirty="0"/>
              <a:t>Unmute </a:t>
            </a:r>
            <a:r>
              <a:rPr lang="en-US" sz="1800" dirty="0" err="1"/>
              <a:t>microphone&amp;ask</a:t>
            </a:r>
            <a:r>
              <a:rPr lang="en-US" sz="1800" dirty="0"/>
              <a:t> question </a:t>
            </a:r>
            <a:r>
              <a:rPr lang="en-US" sz="1800" dirty="0">
                <a:solidFill>
                  <a:schemeClr val="accent1">
                    <a:lumMod val="60000"/>
                    <a:lumOff val="40000"/>
                  </a:schemeClr>
                </a:solidFill>
              </a:rPr>
              <a:t>today; only when asked!!! </a:t>
            </a:r>
          </a:p>
          <a:p>
            <a:pPr marL="1041400" lvl="1" indent="-533400">
              <a:buFont typeface="Monotype Sorts" pitchFamily="2" charset="2"/>
              <a:buAutoNum type="arabicPeriod"/>
            </a:pPr>
            <a:r>
              <a:rPr lang="en-US" sz="1800" dirty="0"/>
              <a:t>Use chat for question asking </a:t>
            </a:r>
            <a:r>
              <a:rPr lang="en-US" sz="1800" dirty="0">
                <a:solidFill>
                  <a:schemeClr val="accent1">
                    <a:lumMod val="60000"/>
                    <a:lumOff val="40000"/>
                  </a:schemeClr>
                </a:solidFill>
              </a:rPr>
              <a:t>usually</a:t>
            </a:r>
            <a:endParaRPr lang="en-US" sz="1800" dirty="0"/>
          </a:p>
          <a:p>
            <a:pPr marL="1041400" lvl="1" indent="-533400">
              <a:buFont typeface="Monotype Sorts" pitchFamily="2" charset="2"/>
              <a:buAutoNum type="arabicPeriod"/>
            </a:pPr>
            <a:r>
              <a:rPr lang="en-US" sz="1800" dirty="0"/>
              <a:t>Raise your arm </a:t>
            </a:r>
            <a:r>
              <a:rPr lang="en-US" sz="1800" dirty="0">
                <a:solidFill>
                  <a:schemeClr val="accent1">
                    <a:lumMod val="60000"/>
                    <a:lumOff val="40000"/>
                  </a:schemeClr>
                </a:solidFill>
              </a:rPr>
              <a:t>usually but not</a:t>
            </a:r>
            <a:endParaRPr lang="en-US" sz="1800" dirty="0"/>
          </a:p>
          <a:p>
            <a:pPr marL="990600" lvl="1" indent="-533400">
              <a:buFont typeface="Arial" charset="0"/>
              <a:buAutoNum type="arabicPeriod"/>
            </a:pPr>
            <a:endParaRPr lang="en-US" sz="1900" dirty="0"/>
          </a:p>
        </p:txBody>
      </p:sp>
      <p:sp>
        <p:nvSpPr>
          <p:cNvPr id="2051" name="Rectangle 4"/>
          <p:cNvSpPr>
            <a:spLocks noGrp="1" noChangeArrowheads="1"/>
          </p:cNvSpPr>
          <p:nvPr>
            <p:ph type="title"/>
          </p:nvPr>
        </p:nvSpPr>
        <p:spPr>
          <a:xfrm>
            <a:off x="0" y="152400"/>
            <a:ext cx="9677400" cy="609600"/>
          </a:xfrm>
        </p:spPr>
        <p:txBody>
          <a:bodyPr lIns="0" rIns="0"/>
          <a:lstStyle/>
          <a:p>
            <a:pPr algn="ctr"/>
            <a:r>
              <a:rPr lang="en-US" sz="2800" dirty="0"/>
              <a:t>Remarks Sept. 1, 2020</a:t>
            </a:r>
          </a:p>
        </p:txBody>
      </p:sp>
    </p:spTree>
    <p:extLst>
      <p:ext uri="{BB962C8B-B14F-4D97-AF65-F5344CB8AC3E}">
        <p14:creationId xmlns:p14="http://schemas.microsoft.com/office/powerpoint/2010/main" val="202086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Classification: Application 3</a:t>
            </a:r>
          </a:p>
        </p:txBody>
      </p:sp>
      <p:sp>
        <p:nvSpPr>
          <p:cNvPr id="17411" name="Rectangle 3"/>
          <p:cNvSpPr>
            <a:spLocks noGrp="1" noChangeArrowheads="1"/>
          </p:cNvSpPr>
          <p:nvPr>
            <p:ph type="body" idx="1"/>
          </p:nvPr>
        </p:nvSpPr>
        <p:spPr/>
        <p:txBody>
          <a:bodyPr/>
          <a:lstStyle/>
          <a:p>
            <a:pPr marL="342900" indent="-342900"/>
            <a:r>
              <a:rPr lang="en-US" sz="2400"/>
              <a:t>Sky Survey Cataloging</a:t>
            </a:r>
          </a:p>
          <a:p>
            <a:pPr marL="742950" lvl="1" indent="-285750"/>
            <a:r>
              <a:rPr lang="en-US" sz="2400"/>
              <a:t>Goal: To predict class (star or galaxy) of sky objects, especially visually faint ones, based on the telescopic survey images (from Palomar Observatory).</a:t>
            </a:r>
          </a:p>
          <a:p>
            <a:pPr lvl="3"/>
            <a:r>
              <a:rPr lang="en-US" sz="1800"/>
              <a:t>3000 images with 23,040 x 23,040 pixels per image.</a:t>
            </a:r>
          </a:p>
          <a:p>
            <a:pPr marL="742950" lvl="1" indent="-285750"/>
            <a:r>
              <a:rPr lang="en-US" sz="2400"/>
              <a:t>Approach:</a:t>
            </a:r>
          </a:p>
          <a:p>
            <a:pPr marL="1143000" lvl="2" indent="-228600"/>
            <a:r>
              <a:rPr lang="en-US" sz="2000"/>
              <a:t>Segment the image. </a:t>
            </a:r>
          </a:p>
          <a:p>
            <a:pPr marL="1143000" lvl="2" indent="-228600"/>
            <a:r>
              <a:rPr lang="en-US" sz="2000"/>
              <a:t>Measure image attributes (features) - 40 of them per object.</a:t>
            </a:r>
          </a:p>
          <a:p>
            <a:pPr marL="1143000" lvl="2" indent="-228600"/>
            <a:r>
              <a:rPr lang="en-US" sz="2000"/>
              <a:t>Model the class based on these features.</a:t>
            </a:r>
          </a:p>
          <a:p>
            <a:pPr marL="1143000" lvl="2" indent="-228600"/>
            <a:r>
              <a:rPr lang="en-US" sz="2000"/>
              <a:t>Success Story: Could find 16 new high red-shift quasars, some of the farthest objects that are difficult to find!</a:t>
            </a:r>
          </a:p>
        </p:txBody>
      </p:sp>
      <p:sp>
        <p:nvSpPr>
          <p:cNvPr id="17412" name="Text Box 4"/>
          <p:cNvSpPr txBox="1">
            <a:spLocks noChangeArrowheads="1"/>
          </p:cNvSpPr>
          <p:nvPr/>
        </p:nvSpPr>
        <p:spPr bwMode="auto">
          <a:xfrm>
            <a:off x="3810000" y="6096000"/>
            <a:ext cx="513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Classifying Galaxies</a:t>
            </a:r>
          </a:p>
        </p:txBody>
      </p:sp>
      <p:pic>
        <p:nvPicPr>
          <p:cNvPr id="18435" name="Picture 3" descr="e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59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98925"/>
            <a:ext cx="2643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447800" y="16764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Early</a:t>
            </a:r>
            <a:endParaRPr lang="en-US" sz="2800"/>
          </a:p>
        </p:txBody>
      </p:sp>
      <p:sp>
        <p:nvSpPr>
          <p:cNvPr id="18439" name="Text Box 7"/>
          <p:cNvSpPr txBox="1">
            <a:spLocks noChangeArrowheads="1"/>
          </p:cNvSpPr>
          <p:nvPr/>
        </p:nvSpPr>
        <p:spPr bwMode="auto">
          <a:xfrm>
            <a:off x="3886200" y="27432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Intermediate</a:t>
            </a:r>
            <a:endParaRPr lang="en-US" sz="2400" i="1"/>
          </a:p>
        </p:txBody>
      </p:sp>
      <p:sp>
        <p:nvSpPr>
          <p:cNvPr id="18440" name="Text Box 8"/>
          <p:cNvSpPr txBox="1">
            <a:spLocks noChangeArrowheads="1"/>
          </p:cNvSpPr>
          <p:nvPr/>
        </p:nvSpPr>
        <p:spPr bwMode="auto">
          <a:xfrm>
            <a:off x="7162800" y="3733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Late</a:t>
            </a:r>
            <a:endParaRPr lang="en-US" sz="2800"/>
          </a:p>
        </p:txBody>
      </p:sp>
      <p:sp>
        <p:nvSpPr>
          <p:cNvPr id="18441" name="Text Box 9"/>
          <p:cNvSpPr txBox="1">
            <a:spLocks noChangeArrowheads="1"/>
          </p:cNvSpPr>
          <p:nvPr/>
        </p:nvSpPr>
        <p:spPr bwMode="auto">
          <a:xfrm>
            <a:off x="381000" y="5029200"/>
            <a:ext cx="39862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Data Size: </a:t>
            </a:r>
          </a:p>
          <a:p>
            <a:pPr>
              <a:buFontTx/>
              <a:buChar char="•"/>
            </a:pPr>
            <a:r>
              <a:rPr lang="en-US" sz="1600">
                <a:latin typeface="Tahoma" pitchFamily="34" charset="0"/>
              </a:rPr>
              <a:t>72 million stars, 20 million galaxies</a:t>
            </a:r>
          </a:p>
          <a:p>
            <a:pPr>
              <a:buFontTx/>
              <a:buChar char="•"/>
            </a:pPr>
            <a:r>
              <a:rPr lang="en-US" sz="1600">
                <a:latin typeface="Tahoma" pitchFamily="34" charset="0"/>
              </a:rPr>
              <a:t>Object Catalog: 9 GB</a:t>
            </a:r>
          </a:p>
          <a:p>
            <a:pPr>
              <a:buFontTx/>
              <a:buChar char="•"/>
            </a:pPr>
            <a:r>
              <a:rPr lang="en-US" sz="1600">
                <a:latin typeface="Tahoma" pitchFamily="34" charset="0"/>
              </a:rPr>
              <a:t>Image Database: 150 GB</a:t>
            </a:r>
            <a:r>
              <a:rPr lang="en-US" sz="1800">
                <a:latin typeface="Tahoma" pitchFamily="34" charset="0"/>
              </a:rPr>
              <a:t> </a:t>
            </a:r>
            <a:endParaRPr lang="en-US" sz="2400">
              <a:latin typeface="Tahoma" pitchFamily="34" charset="0"/>
            </a:endParaRPr>
          </a:p>
        </p:txBody>
      </p:sp>
      <p:sp>
        <p:nvSpPr>
          <p:cNvPr id="18442" name="Text Box 10"/>
          <p:cNvSpPr txBox="1">
            <a:spLocks noChangeArrowheads="1"/>
          </p:cNvSpPr>
          <p:nvPr/>
        </p:nvSpPr>
        <p:spPr bwMode="auto">
          <a:xfrm>
            <a:off x="3581400" y="1676400"/>
            <a:ext cx="2516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Class: </a:t>
            </a:r>
          </a:p>
          <a:p>
            <a:pPr>
              <a:buFontTx/>
              <a:buChar char="•"/>
            </a:pPr>
            <a:r>
              <a:rPr lang="en-US" sz="1600">
                <a:latin typeface="Tahoma" pitchFamily="34" charset="0"/>
              </a:rPr>
              <a:t>Stages of Formation</a:t>
            </a:r>
            <a:endParaRPr lang="en-US" sz="1800">
              <a:latin typeface="Tahoma" pitchFamily="34" charset="0"/>
            </a:endParaRPr>
          </a:p>
        </p:txBody>
      </p:sp>
      <p:sp>
        <p:nvSpPr>
          <p:cNvPr id="18443" name="Text Box 11"/>
          <p:cNvSpPr txBox="1">
            <a:spLocks noChangeArrowheads="1"/>
          </p:cNvSpPr>
          <p:nvPr/>
        </p:nvSpPr>
        <p:spPr bwMode="auto">
          <a:xfrm>
            <a:off x="6253163" y="1671638"/>
            <a:ext cx="28908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Attributes:</a:t>
            </a:r>
          </a:p>
          <a:p>
            <a:pPr>
              <a:buFontTx/>
              <a:buChar char="•"/>
            </a:pPr>
            <a:r>
              <a:rPr lang="en-US" sz="1600">
                <a:latin typeface="Tahoma" pitchFamily="34" charset="0"/>
              </a:rPr>
              <a:t>Image features, </a:t>
            </a:r>
          </a:p>
          <a:p>
            <a:pPr>
              <a:buFontTx/>
              <a:buChar char="•"/>
            </a:pPr>
            <a:r>
              <a:rPr lang="en-US" sz="1600">
                <a:latin typeface="Tahoma" pitchFamily="34" charset="0"/>
              </a:rPr>
              <a:t>Characteristics of light waves received, etc.</a:t>
            </a:r>
          </a:p>
        </p:txBody>
      </p:sp>
      <p:sp>
        <p:nvSpPr>
          <p:cNvPr id="18444" name="Text Box 12"/>
          <p:cNvSpPr txBox="1">
            <a:spLocks noChangeArrowheads="1"/>
          </p:cNvSpPr>
          <p:nvPr/>
        </p:nvSpPr>
        <p:spPr bwMode="auto">
          <a:xfrm>
            <a:off x="6248400" y="914400"/>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600">
                <a:latin typeface="Times New Roman" pitchFamily="18" charset="0"/>
              </a:rPr>
              <a:t>Courtesy: http://aps.umn.edu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Regression </a:t>
            </a:r>
          </a:p>
        </p:txBody>
      </p:sp>
      <p:sp>
        <p:nvSpPr>
          <p:cNvPr id="33795" name="Rectangle 3"/>
          <p:cNvSpPr>
            <a:spLocks noGrp="1" noChangeArrowheads="1"/>
          </p:cNvSpPr>
          <p:nvPr>
            <p:ph type="body" idx="1"/>
          </p:nvPr>
        </p:nvSpPr>
        <p:spPr>
          <a:xfrm>
            <a:off x="381000" y="1219200"/>
            <a:ext cx="8229600" cy="4286250"/>
          </a:xfrm>
        </p:spPr>
        <p:txBody>
          <a:bodyPr/>
          <a:lstStyle/>
          <a:p>
            <a:pPr marL="342900" indent="-342900"/>
            <a:r>
              <a:rPr lang="en-US" sz="2400"/>
              <a:t>Predict a value of a given continuous valued variable based on the values of other variables, assuming a linear or nonlinear model of dependency.</a:t>
            </a:r>
          </a:p>
          <a:p>
            <a:pPr marL="342900" indent="-342900"/>
            <a:r>
              <a:rPr lang="en-US" sz="2400"/>
              <a:t>Greatly studied in statistics, neural network fields.</a:t>
            </a:r>
          </a:p>
          <a:p>
            <a:pPr marL="342900" indent="-342900"/>
            <a:r>
              <a:rPr lang="en-US" sz="2400"/>
              <a:t>Examples:</a:t>
            </a:r>
          </a:p>
          <a:p>
            <a:pPr marL="742950" lvl="1" indent="-285750"/>
            <a:r>
              <a:rPr lang="en-US" sz="2400"/>
              <a:t>Predicting sales amounts of new product based on advetising expenditure.</a:t>
            </a:r>
          </a:p>
          <a:p>
            <a:pPr marL="742950" lvl="1" indent="-285750"/>
            <a:r>
              <a:rPr lang="en-US" sz="2400"/>
              <a:t>Predicting wind velocities as a function of temperature, humidity, air pressure, etc.</a:t>
            </a:r>
          </a:p>
          <a:p>
            <a:pPr marL="742950" lvl="1" indent="-285750"/>
            <a:r>
              <a:rPr lang="en-US" sz="2400"/>
              <a:t>Time series prediction of stock market indices.</a:t>
            </a:r>
            <a:endParaRPr lang="en-US"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t>Old Faithful </a:t>
            </a:r>
          </a:p>
        </p:txBody>
      </p:sp>
      <p:sp>
        <p:nvSpPr>
          <p:cNvPr id="48131" name="Slide Number Placeholder 3"/>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75AD18B-D5A9-4B48-8B84-24A447C63978}" type="slidenum">
              <a:rPr lang="en-US" sz="1200" smtClean="0"/>
              <a:pPr eaLnBrk="1" hangingPunct="1"/>
              <a:t>23</a:t>
            </a:fld>
            <a:endParaRPr lang="en-US" sz="1200"/>
          </a:p>
        </p:txBody>
      </p:sp>
      <p:sp>
        <p:nvSpPr>
          <p:cNvPr id="48132" name="Rectangle 5"/>
          <p:cNvSpPr>
            <a:spLocks noChangeArrowheads="1"/>
          </p:cNvSpPr>
          <p:nvPr/>
        </p:nvSpPr>
        <p:spPr bwMode="auto">
          <a:xfrm>
            <a:off x="-33338" y="1676400"/>
            <a:ext cx="899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http://www.web.pdx.edu/~jfreder/M212/oldfaithful.pdf</a:t>
            </a:r>
            <a:r>
              <a:rPr lang="en-US" dirty="0"/>
              <a:t> </a:t>
            </a:r>
          </a:p>
        </p:txBody>
      </p:sp>
      <p:sp>
        <p:nvSpPr>
          <p:cNvPr id="48133" name="Rectangle 6"/>
          <p:cNvSpPr>
            <a:spLocks noChangeArrowheads="1"/>
          </p:cNvSpPr>
          <p:nvPr/>
        </p:nvSpPr>
        <p:spPr bwMode="auto">
          <a:xfrm>
            <a:off x="457200" y="215394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http://www.geyserstudy.org/geyser.aspx?pGeyserNo=OLDFAITHFUL</a:t>
            </a:r>
            <a:r>
              <a:rPr lang="en-US" dirty="0"/>
              <a:t> </a:t>
            </a:r>
          </a:p>
        </p:txBody>
      </p:sp>
      <p:pic>
        <p:nvPicPr>
          <p:cNvPr id="48134" name="Picture 4" descr="http://upload.wikimedia.org/wikipedia/commons/thumb/1/1b/Old_Faithfull-pdPhoto.jpg/284px-Old_Faithfull-pdPhot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00400"/>
            <a:ext cx="2705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7"/>
          <p:cNvSpPr txBox="1">
            <a:spLocks noChangeArrowheads="1"/>
          </p:cNvSpPr>
          <p:nvPr/>
        </p:nvSpPr>
        <p:spPr bwMode="auto">
          <a:xfrm>
            <a:off x="228600" y="5334000"/>
            <a:ext cx="4660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hlinkClick r:id="rId6"/>
              </a:rPr>
              <a:t>http://en.wikipedia.org/wiki/Old_Faithful</a:t>
            </a:r>
            <a:r>
              <a:rPr lang="en-US" sz="1600" dirty="0"/>
              <a:t> </a:t>
            </a:r>
          </a:p>
        </p:txBody>
      </p:sp>
      <p:sp>
        <p:nvSpPr>
          <p:cNvPr id="48136" name="TextBox 8"/>
          <p:cNvSpPr txBox="1">
            <a:spLocks noChangeArrowheads="1"/>
          </p:cNvSpPr>
          <p:nvPr/>
        </p:nvSpPr>
        <p:spPr bwMode="auto">
          <a:xfrm>
            <a:off x="242094" y="1219200"/>
            <a:ext cx="11507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800" dirty="0">
                <a:hlinkClick r:id="rId7"/>
              </a:rPr>
              <a:t>http://www.bing.com/videos/search?q=old+faithful+video&amp;view=detail&amp;mid=5E980492B7BC6ABBE5035E980492B7BC6ABBE503&amp;FORM=VIRE14</a:t>
            </a:r>
            <a:endParaRPr lang="en-US" sz="800" dirty="0"/>
          </a:p>
          <a:p>
            <a:pPr eaLnBrk="1" hangingPunct="1"/>
            <a:endParaRPr lang="en-US" sz="1200" dirty="0"/>
          </a:p>
        </p:txBody>
      </p:sp>
      <p:sp>
        <p:nvSpPr>
          <p:cNvPr id="2" name="TextBox 1">
            <a:extLst>
              <a:ext uri="{FF2B5EF4-FFF2-40B4-BE49-F238E27FC236}">
                <a16:creationId xmlns:a16="http://schemas.microsoft.com/office/drawing/2014/main" id="{DE98C4EF-772E-47A0-8C25-64AB6AF0CA37}"/>
              </a:ext>
            </a:extLst>
          </p:cNvPr>
          <p:cNvSpPr txBox="1"/>
          <p:nvPr/>
        </p:nvSpPr>
        <p:spPr>
          <a:xfrm>
            <a:off x="8120923" y="1162110"/>
            <a:ext cx="780983" cy="307777"/>
          </a:xfrm>
          <a:prstGeom prst="rect">
            <a:avLst/>
          </a:prstGeom>
          <a:noFill/>
        </p:spPr>
        <p:txBody>
          <a:bodyPr wrap="none" rtlCol="0">
            <a:spAutoFit/>
          </a:bodyPr>
          <a:lstStyle/>
          <a:p>
            <a:r>
              <a:rPr lang="en-US" dirty="0"/>
              <a:t>Show!!</a:t>
            </a:r>
          </a:p>
        </p:txBody>
      </p:sp>
    </p:spTree>
    <p:extLst>
      <p:ext uri="{BB962C8B-B14F-4D97-AF65-F5344CB8AC3E}">
        <p14:creationId xmlns:p14="http://schemas.microsoft.com/office/powerpoint/2010/main" val="390450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 Old Faithful Eruptions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066799"/>
            <a:ext cx="5183187" cy="5170229"/>
          </a:xfrm>
        </p:spPr>
      </p:pic>
      <p:sp>
        <p:nvSpPr>
          <p:cNvPr id="5" name="TextBox 4"/>
          <p:cNvSpPr txBox="1"/>
          <p:nvPr/>
        </p:nvSpPr>
        <p:spPr>
          <a:xfrm>
            <a:off x="152400" y="6153632"/>
            <a:ext cx="3339376" cy="286232"/>
          </a:xfrm>
          <a:prstGeom prst="rect">
            <a:avLst/>
          </a:prstGeom>
          <a:noFill/>
        </p:spPr>
        <p:txBody>
          <a:bodyPr wrap="none" rtlCol="0">
            <a:spAutoFit/>
          </a:bodyPr>
          <a:lstStyle/>
          <a:p>
            <a:r>
              <a:rPr lang="en-US" dirty="0">
                <a:hlinkClick r:id="rId3"/>
              </a:rPr>
              <a:t>http://en.wikipedia.org/wiki/Old_Faithful</a:t>
            </a:r>
            <a:r>
              <a:rPr lang="en-US" dirty="0"/>
              <a:t> </a:t>
            </a:r>
          </a:p>
        </p:txBody>
      </p:sp>
    </p:spTree>
    <p:extLst>
      <p:ext uri="{BB962C8B-B14F-4D97-AF65-F5344CB8AC3E}">
        <p14:creationId xmlns:p14="http://schemas.microsoft.com/office/powerpoint/2010/main" val="4033559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Clustering Definition</a:t>
            </a:r>
          </a:p>
        </p:txBody>
      </p:sp>
      <p:sp>
        <p:nvSpPr>
          <p:cNvPr id="19459" name="Rectangle 3"/>
          <p:cNvSpPr>
            <a:spLocks noGrp="1" noChangeArrowheads="1"/>
          </p:cNvSpPr>
          <p:nvPr>
            <p:ph type="body" idx="1"/>
          </p:nvPr>
        </p:nvSpPr>
        <p:spPr/>
        <p:txBody>
          <a:bodyPr/>
          <a:lstStyle/>
          <a:p>
            <a:pPr marL="342900" indent="-342900">
              <a:lnSpc>
                <a:spcPct val="90000"/>
              </a:lnSpc>
            </a:pPr>
            <a:r>
              <a:rPr lang="en-US"/>
              <a:t>Given a set of data points, each having a set of attributes, and a similarity measure among them, find clusters such that</a:t>
            </a:r>
          </a:p>
          <a:p>
            <a:pPr marL="742950" lvl="1" indent="-285750">
              <a:lnSpc>
                <a:spcPct val="90000"/>
              </a:lnSpc>
            </a:pPr>
            <a:r>
              <a:rPr lang="en-US"/>
              <a:t>Data points in one cluster are more similar to one another.</a:t>
            </a:r>
          </a:p>
          <a:p>
            <a:pPr marL="742950" lvl="1" indent="-285750">
              <a:lnSpc>
                <a:spcPct val="90000"/>
              </a:lnSpc>
            </a:pPr>
            <a:r>
              <a:rPr lang="en-US"/>
              <a:t>Data points in separate clusters are less similar to one another.</a:t>
            </a:r>
          </a:p>
          <a:p>
            <a:pPr marL="342900" indent="-342900">
              <a:lnSpc>
                <a:spcPct val="90000"/>
              </a:lnSpc>
            </a:pPr>
            <a:r>
              <a:rPr lang="en-US"/>
              <a:t>Similarity Measures:</a:t>
            </a:r>
          </a:p>
          <a:p>
            <a:pPr marL="742950" lvl="1" indent="-285750">
              <a:lnSpc>
                <a:spcPct val="90000"/>
              </a:lnSpc>
            </a:pPr>
            <a:r>
              <a:rPr lang="en-US"/>
              <a:t>Euclidean Distance if attributes are continuous.</a:t>
            </a:r>
          </a:p>
          <a:p>
            <a:pPr marL="742950" lvl="1" indent="-285750">
              <a:lnSpc>
                <a:spcPct val="90000"/>
              </a:lnSpc>
            </a:pPr>
            <a:r>
              <a:rPr lang="en-US"/>
              <a:t>Other Problem-specific Measures.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Illustrating Clustering</a:t>
            </a:r>
          </a:p>
        </p:txBody>
      </p:sp>
      <p:sp>
        <p:nvSpPr>
          <p:cNvPr id="20483" name="Text Box 3"/>
          <p:cNvSpPr txBox="1">
            <a:spLocks noChangeArrowheads="1"/>
          </p:cNvSpPr>
          <p:nvPr/>
        </p:nvSpPr>
        <p:spPr bwMode="auto">
          <a:xfrm>
            <a:off x="381000" y="1295400"/>
            <a:ext cx="595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8275" indent="-168275">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20000"/>
              </a:spcBef>
              <a:buClr>
                <a:schemeClr val="accent2"/>
              </a:buClr>
              <a:buFont typeface="Monotype Sorts" pitchFamily="2" charset="2"/>
              <a:buChar char="x"/>
            </a:pPr>
            <a:r>
              <a:rPr kumimoji="1" lang="en-US" sz="2000" b="0">
                <a:latin typeface="Tahoma" pitchFamily="34" charset="0"/>
              </a:rPr>
              <a:t>Euclidean Distance Based Clustering in 3-D space.</a:t>
            </a:r>
          </a:p>
        </p:txBody>
      </p:sp>
      <p:sp>
        <p:nvSpPr>
          <p:cNvPr id="20484" name="Text Box 4"/>
          <p:cNvSpPr txBox="1">
            <a:spLocks noChangeArrowheads="1"/>
          </p:cNvSpPr>
          <p:nvPr/>
        </p:nvSpPr>
        <p:spPr bwMode="auto">
          <a:xfrm>
            <a:off x="12954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20485" name="Text Box 5"/>
          <p:cNvSpPr txBox="1">
            <a:spLocks noChangeArrowheads="1"/>
          </p:cNvSpPr>
          <p:nvPr/>
        </p:nvSpPr>
        <p:spPr bwMode="auto">
          <a:xfrm>
            <a:off x="51816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20486" name="Group 6"/>
          <p:cNvGrpSpPr>
            <a:grpSpLocks/>
          </p:cNvGrpSpPr>
          <p:nvPr/>
        </p:nvGrpSpPr>
        <p:grpSpPr bwMode="auto">
          <a:xfrm>
            <a:off x="3276600" y="3200400"/>
            <a:ext cx="3048000" cy="2678113"/>
            <a:chOff x="2160" y="2544"/>
            <a:chExt cx="1920" cy="1687"/>
          </a:xfrm>
        </p:grpSpPr>
        <p:sp>
          <p:nvSpPr>
            <p:cNvPr id="20487" name="Line 7"/>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Freeform 9"/>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3">
            <a:extLst>
              <a:ext uri="{FF2B5EF4-FFF2-40B4-BE49-F238E27FC236}">
                <a16:creationId xmlns:a16="http://schemas.microsoft.com/office/drawing/2014/main" id="{AED3CEF8-A8BF-45D8-9C4F-4075869553E9}"/>
              </a:ext>
            </a:extLst>
          </p:cNvPr>
          <p:cNvSpPr>
            <a:spLocks noGrp="1" noChangeArrowheads="1"/>
          </p:cNvSpPr>
          <p:nvPr>
            <p:ph type="body" sz="half" idx="1"/>
          </p:nvPr>
        </p:nvSpPr>
        <p:spPr>
          <a:xfrm>
            <a:off x="304800" y="914400"/>
            <a:ext cx="3810000" cy="4191000"/>
          </a:xfrm>
          <a:noFill/>
        </p:spPr>
        <p:txBody>
          <a:bodyPr lIns="91440" tIns="45720" rIns="91440" bIns="45720"/>
          <a:lstStyle/>
          <a:p>
            <a:pPr marL="342900" indent="-342900"/>
            <a:r>
              <a:rPr lang="en-US" altLang="en-US" sz="2000" b="1" dirty="0"/>
              <a:t>Understanding</a:t>
            </a:r>
          </a:p>
          <a:p>
            <a:pPr marL="742950" lvl="1" indent="-285750"/>
            <a:r>
              <a:rPr lang="en-US" altLang="en-US" sz="1600" dirty="0"/>
              <a:t>Customer profiling for targeted marketing </a:t>
            </a:r>
          </a:p>
          <a:p>
            <a:pPr marL="742950" lvl="1" indent="-285750"/>
            <a:r>
              <a:rPr lang="en-US" altLang="en-US" sz="1600" dirty="0"/>
              <a:t>Group related documents for browsing </a:t>
            </a:r>
          </a:p>
          <a:p>
            <a:pPr marL="742950" lvl="1" indent="-285750"/>
            <a:r>
              <a:rPr lang="en-US" altLang="en-US" sz="1600" dirty="0"/>
              <a:t>Group genes and proteins that have similar functionality</a:t>
            </a:r>
          </a:p>
          <a:p>
            <a:pPr marL="742950" lvl="1" indent="-285750"/>
            <a:r>
              <a:rPr lang="en-US" altLang="en-US" sz="1600" dirty="0"/>
              <a:t>Group stocks with similar price fluctuations</a:t>
            </a:r>
            <a:endParaRPr lang="en-US" altLang="en-US" sz="1800" b="1" dirty="0"/>
          </a:p>
          <a:p>
            <a:pPr marL="342900" indent="-342900"/>
            <a:r>
              <a:rPr lang="en-US" altLang="en-US" sz="2000" b="1" dirty="0"/>
              <a:t>Summarization</a:t>
            </a:r>
          </a:p>
          <a:p>
            <a:pPr marL="742950" lvl="1" indent="-285750"/>
            <a:r>
              <a:rPr lang="en-US" altLang="en-US" sz="1600" dirty="0"/>
              <a:t>Reduce the size of large data sets</a:t>
            </a:r>
          </a:p>
          <a:p>
            <a:pPr marL="342900" indent="-342900"/>
            <a:endParaRPr lang="en-US" altLang="en-US" sz="1800" dirty="0"/>
          </a:p>
          <a:p>
            <a:pPr marL="342900" indent="-342900">
              <a:spcBef>
                <a:spcPct val="50000"/>
              </a:spcBef>
              <a:buClr>
                <a:schemeClr val="bg1"/>
              </a:buClr>
              <a:buFontTx/>
              <a:buNone/>
            </a:pPr>
            <a:endParaRPr lang="en-US" altLang="en-US" sz="1800" b="1" dirty="0"/>
          </a:p>
        </p:txBody>
      </p:sp>
      <p:sp>
        <p:nvSpPr>
          <p:cNvPr id="51202" name="Rectangle 7">
            <a:extLst>
              <a:ext uri="{FF2B5EF4-FFF2-40B4-BE49-F238E27FC236}">
                <a16:creationId xmlns:a16="http://schemas.microsoft.com/office/drawing/2014/main" id="{368152BD-4A7A-43E8-BCE5-D9C7C9BE7059}"/>
              </a:ext>
            </a:extLst>
          </p:cNvPr>
          <p:cNvSpPr>
            <a:spLocks noGrp="1" noChangeArrowheads="1"/>
          </p:cNvSpPr>
          <p:nvPr>
            <p:ph type="title"/>
          </p:nvPr>
        </p:nvSpPr>
        <p:spPr>
          <a:xfrm>
            <a:off x="990600" y="89277"/>
            <a:ext cx="8280400" cy="533400"/>
          </a:xfrm>
        </p:spPr>
        <p:txBody>
          <a:bodyPr/>
          <a:lstStyle/>
          <a:p>
            <a:r>
              <a:rPr lang="en-US" altLang="en-US" dirty="0"/>
              <a:t>Applications of Cluster Analysis</a:t>
            </a:r>
          </a:p>
        </p:txBody>
      </p:sp>
      <p:grpSp>
        <p:nvGrpSpPr>
          <p:cNvPr id="51203" name="Group 12">
            <a:extLst>
              <a:ext uri="{FF2B5EF4-FFF2-40B4-BE49-F238E27FC236}">
                <a16:creationId xmlns:a16="http://schemas.microsoft.com/office/drawing/2014/main" id="{4E118CA0-0CDC-48B3-8268-EC237FBC334B}"/>
              </a:ext>
            </a:extLst>
          </p:cNvPr>
          <p:cNvGrpSpPr>
            <a:grpSpLocks/>
          </p:cNvGrpSpPr>
          <p:nvPr/>
        </p:nvGrpSpPr>
        <p:grpSpPr bwMode="auto">
          <a:xfrm>
            <a:off x="304800" y="630238"/>
            <a:ext cx="8534400" cy="152400"/>
            <a:chOff x="264" y="788"/>
            <a:chExt cx="5232" cy="124"/>
          </a:xfrm>
        </p:grpSpPr>
        <p:sp>
          <p:nvSpPr>
            <p:cNvPr id="51216" name="Rectangle 13">
              <a:extLst>
                <a:ext uri="{FF2B5EF4-FFF2-40B4-BE49-F238E27FC236}">
                  <a16:creationId xmlns:a16="http://schemas.microsoft.com/office/drawing/2014/main" id="{71EF9DB9-1C77-4F92-8951-8D2FC82762EE}"/>
                </a:ext>
              </a:extLst>
            </p:cNvPr>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51217" name="Rectangle 14">
              <a:extLst>
                <a:ext uri="{FF2B5EF4-FFF2-40B4-BE49-F238E27FC236}">
                  <a16:creationId xmlns:a16="http://schemas.microsoft.com/office/drawing/2014/main" id="{836ED109-83BF-45CC-8C86-31845E125F63}"/>
                </a:ext>
              </a:extLst>
            </p:cNvPr>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grpSp>
        <p:nvGrpSpPr>
          <p:cNvPr id="51204" name="Group 16">
            <a:extLst>
              <a:ext uri="{FF2B5EF4-FFF2-40B4-BE49-F238E27FC236}">
                <a16:creationId xmlns:a16="http://schemas.microsoft.com/office/drawing/2014/main" id="{46A92FA2-FF7F-42BB-81C4-4FCF67C85A16}"/>
              </a:ext>
            </a:extLst>
          </p:cNvPr>
          <p:cNvGrpSpPr>
            <a:grpSpLocks noChangeAspect="1"/>
          </p:cNvGrpSpPr>
          <p:nvPr/>
        </p:nvGrpSpPr>
        <p:grpSpPr bwMode="auto">
          <a:xfrm>
            <a:off x="-76200" y="4724400"/>
            <a:ext cx="3549650" cy="2011363"/>
            <a:chOff x="2009" y="2256"/>
            <a:chExt cx="3559" cy="2017"/>
          </a:xfrm>
        </p:grpSpPr>
        <p:grpSp>
          <p:nvGrpSpPr>
            <p:cNvPr id="51212" name="Group 9">
              <a:extLst>
                <a:ext uri="{FF2B5EF4-FFF2-40B4-BE49-F238E27FC236}">
                  <a16:creationId xmlns:a16="http://schemas.microsoft.com/office/drawing/2014/main" id="{432D40E5-2910-4E6A-B4B7-D6399211237D}"/>
                </a:ext>
              </a:extLst>
            </p:cNvPr>
            <p:cNvGrpSpPr>
              <a:grpSpLocks noChangeAspect="1"/>
            </p:cNvGrpSpPr>
            <p:nvPr/>
          </p:nvGrpSpPr>
          <p:grpSpPr bwMode="auto">
            <a:xfrm>
              <a:off x="2009" y="2256"/>
              <a:ext cx="3222" cy="2017"/>
              <a:chOff x="-459" y="768"/>
              <a:chExt cx="5067" cy="3171"/>
            </a:xfrm>
          </p:grpSpPr>
          <p:pic>
            <p:nvPicPr>
              <p:cNvPr id="51214" name="Picture 10">
                <a:extLst>
                  <a:ext uri="{FF2B5EF4-FFF2-40B4-BE49-F238E27FC236}">
                    <a16:creationId xmlns:a16="http://schemas.microsoft.com/office/drawing/2014/main" id="{160E9E30-1323-4307-AD16-780707B21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 y="768"/>
                <a:ext cx="4510"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15" name="Rectangle 11">
                <a:extLst>
                  <a:ext uri="{FF2B5EF4-FFF2-40B4-BE49-F238E27FC236}">
                    <a16:creationId xmlns:a16="http://schemas.microsoft.com/office/drawing/2014/main" id="{04D94691-77DA-4855-828B-AA27582C45BA}"/>
                  </a:ext>
                </a:extLst>
              </p:cNvPr>
              <p:cNvSpPr>
                <a:spLocks noChangeAspect="1" noChangeArrowheads="1"/>
              </p:cNvSpPr>
              <p:nvPr/>
            </p:nvSpPr>
            <p:spPr bwMode="auto">
              <a:xfrm>
                <a:off x="4176" y="912"/>
                <a:ext cx="432" cy="57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51213" name="Rectangle 15">
              <a:extLst>
                <a:ext uri="{FF2B5EF4-FFF2-40B4-BE49-F238E27FC236}">
                  <a16:creationId xmlns:a16="http://schemas.microsoft.com/office/drawing/2014/main" id="{80377A6F-39FD-4C37-9750-0DF7B141AC01}"/>
                </a:ext>
              </a:extLst>
            </p:cNvPr>
            <p:cNvSpPr>
              <a:spLocks noChangeArrowheads="1"/>
            </p:cNvSpPr>
            <p:nvPr/>
          </p:nvSpPr>
          <p:spPr bwMode="auto">
            <a:xfrm>
              <a:off x="4944" y="2592"/>
              <a:ext cx="624" cy="16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51205" name="Text Box 17">
            <a:extLst>
              <a:ext uri="{FF2B5EF4-FFF2-40B4-BE49-F238E27FC236}">
                <a16:creationId xmlns:a16="http://schemas.microsoft.com/office/drawing/2014/main" id="{C6A6D2BD-8369-4B75-B0FA-0143F462698D}"/>
              </a:ext>
            </a:extLst>
          </p:cNvPr>
          <p:cNvSpPr txBox="1">
            <a:spLocks noChangeArrowheads="1"/>
          </p:cNvSpPr>
          <p:nvPr/>
        </p:nvSpPr>
        <p:spPr bwMode="auto">
          <a:xfrm>
            <a:off x="2971800" y="4876800"/>
            <a:ext cx="190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200"/>
              <a:t>Use of K-means to partition Sea Surface Temperature (SST) and Net Primary Production (NPP) into clusters that reflect the Northern and Southern Hemispheres. </a:t>
            </a:r>
          </a:p>
        </p:txBody>
      </p:sp>
      <p:pic>
        <p:nvPicPr>
          <p:cNvPr id="51206" name="Picture 7" descr="D1">
            <a:extLst>
              <a:ext uri="{FF2B5EF4-FFF2-40B4-BE49-F238E27FC236}">
                <a16:creationId xmlns:a16="http://schemas.microsoft.com/office/drawing/2014/main" id="{64E638E7-8732-42BC-86D8-41ED1E8D7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09" r="13461" b="18495"/>
          <a:stretch>
            <a:fillRect/>
          </a:stretch>
        </p:blipFill>
        <p:spPr bwMode="auto">
          <a:xfrm>
            <a:off x="5029200" y="914400"/>
            <a:ext cx="3810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10">
            <a:extLst>
              <a:ext uri="{FF2B5EF4-FFF2-40B4-BE49-F238E27FC236}">
                <a16:creationId xmlns:a16="http://schemas.microsoft.com/office/drawing/2014/main" id="{E6ED5DF4-0B50-488E-935C-ADF023CF6240}"/>
              </a:ext>
            </a:extLst>
          </p:cNvPr>
          <p:cNvSpPr txBox="1">
            <a:spLocks noChangeArrowheads="1"/>
          </p:cNvSpPr>
          <p:nvPr/>
        </p:nvSpPr>
        <p:spPr bwMode="auto">
          <a:xfrm>
            <a:off x="5486400" y="4327525"/>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000"/>
              <a:t>Courtesy: Michael Eisen</a:t>
            </a:r>
          </a:p>
        </p:txBody>
      </p:sp>
      <p:graphicFrame>
        <p:nvGraphicFramePr>
          <p:cNvPr id="51208" name="Object 18">
            <a:extLst>
              <a:ext uri="{FF2B5EF4-FFF2-40B4-BE49-F238E27FC236}">
                <a16:creationId xmlns:a16="http://schemas.microsoft.com/office/drawing/2014/main" id="{4C87A107-2296-4FB6-8409-2416BCB7D1BA}"/>
              </a:ext>
            </a:extLst>
          </p:cNvPr>
          <p:cNvGraphicFramePr>
            <a:graphicFrameLocks noChangeAspect="1"/>
          </p:cNvGraphicFramePr>
          <p:nvPr/>
        </p:nvGraphicFramePr>
        <p:xfrm>
          <a:off x="5334000" y="4721225"/>
          <a:ext cx="3429000" cy="1984375"/>
        </p:xfrm>
        <a:graphic>
          <a:graphicData uri="http://schemas.openxmlformats.org/presentationml/2006/ole">
            <mc:AlternateContent xmlns:mc="http://schemas.openxmlformats.org/markup-compatibility/2006">
              <mc:Choice xmlns:v="urn:schemas-microsoft-com:vml" Requires="v">
                <p:oleObj name="Bitmap Image" r:id="rId4" imgW="8580952" imgH="4963218" progId="Paint.Picture">
                  <p:embed/>
                </p:oleObj>
              </mc:Choice>
              <mc:Fallback>
                <p:oleObj name="Bitmap Image" r:id="rId4" imgW="8580952" imgH="4963218" progId="Paint.Picture">
                  <p:embed/>
                  <p:pic>
                    <p:nvPicPr>
                      <p:cNvPr id="51208" name="Object 18">
                        <a:extLst>
                          <a:ext uri="{FF2B5EF4-FFF2-40B4-BE49-F238E27FC236}">
                            <a16:creationId xmlns:a16="http://schemas.microsoft.com/office/drawing/2014/main" id="{4C87A107-2296-4FB6-8409-2416BCB7D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721225"/>
                        <a:ext cx="34290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Clustering: Application 1</a:t>
            </a:r>
          </a:p>
        </p:txBody>
      </p:sp>
      <p:sp>
        <p:nvSpPr>
          <p:cNvPr id="22531"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Illustrating Document Clustering</a:t>
            </a:r>
          </a:p>
        </p:txBody>
      </p:sp>
      <p:sp>
        <p:nvSpPr>
          <p:cNvPr id="23555" name="Rectangle 3"/>
          <p:cNvSpPr>
            <a:spLocks noGrp="1" noChangeArrowheads="1"/>
          </p:cNvSpPr>
          <p:nvPr>
            <p:ph type="body" idx="1"/>
          </p:nvPr>
        </p:nvSpPr>
        <p:spPr>
          <a:xfrm>
            <a:off x="381000" y="1219200"/>
            <a:ext cx="8178800" cy="1295400"/>
          </a:xfrm>
        </p:spPr>
        <p:txBody>
          <a:bodyPr/>
          <a:lstStyle/>
          <a:p>
            <a:pPr marL="342900" indent="-342900"/>
            <a:r>
              <a:rPr lang="en-US" sz="2400"/>
              <a:t>Clustering Points: 3204 Articles of Los Angeles Times.</a:t>
            </a:r>
          </a:p>
          <a:p>
            <a:pPr marL="342900" indent="-342900"/>
            <a:r>
              <a:rPr lang="en-US" sz="2400"/>
              <a:t>Similarity Measure: How many words are common in these documents (after some word filtering).</a:t>
            </a:r>
            <a:endParaRPr lang="en-US" sz="2000"/>
          </a:p>
        </p:txBody>
      </p:sp>
      <p:graphicFrame>
        <p:nvGraphicFramePr>
          <p:cNvPr id="23556" name="Object 4"/>
          <p:cNvGraphicFramePr>
            <a:graphicFrameLocks noChangeAspect="1"/>
          </p:cNvGraphicFramePr>
          <p:nvPr/>
        </p:nvGraphicFramePr>
        <p:xfrm>
          <a:off x="2057400" y="2743200"/>
          <a:ext cx="4424363" cy="3675063"/>
        </p:xfrm>
        <a:graphic>
          <a:graphicData uri="http://schemas.openxmlformats.org/presentationml/2006/ole">
            <mc:AlternateContent xmlns:mc="http://schemas.openxmlformats.org/markup-compatibility/2006">
              <mc:Choice xmlns:v="urn:schemas-microsoft-com:vml" Requires="v">
                <p:oleObj name="Document" r:id="rId2" imgW="6108192" imgH="5064252" progId="Word.Document.8">
                  <p:embed/>
                </p:oleObj>
              </mc:Choice>
              <mc:Fallback>
                <p:oleObj name="Document" r:id="rId2" imgW="6108192" imgH="506425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4424363"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52400" y="1143000"/>
            <a:ext cx="8763000" cy="5334000"/>
          </a:xfrm>
        </p:spPr>
        <p:txBody>
          <a:bodyPr/>
          <a:lstStyle/>
          <a:p>
            <a:pPr marL="533400" indent="-533400">
              <a:buFont typeface="Monotype Sorts" pitchFamily="2" charset="2"/>
              <a:buAutoNum type="arabicPeriod"/>
            </a:pPr>
            <a:r>
              <a:rPr lang="en-US" dirty="0"/>
              <a:t>COSC 3337 Webpage: </a:t>
            </a:r>
            <a:r>
              <a:rPr lang="en-US" dirty="0">
                <a:hlinkClick r:id="rId3"/>
              </a:rPr>
              <a:t>http://www2.cs.uh.edu/~ceick/UDM/3337.html</a:t>
            </a:r>
            <a:r>
              <a:rPr lang="en-US" dirty="0"/>
              <a:t> </a:t>
            </a:r>
          </a:p>
          <a:p>
            <a:pPr marL="533400" indent="-533400">
              <a:buFont typeface="Monotype Sorts" pitchFamily="2" charset="2"/>
              <a:buAutoNum type="arabicPeriod"/>
            </a:pPr>
            <a:r>
              <a:rPr lang="en-US" dirty="0"/>
              <a:t>Introduction to DM Part 1</a:t>
            </a:r>
          </a:p>
          <a:p>
            <a:pPr marL="533400" indent="-533400">
              <a:buFont typeface="Monotype Sorts" pitchFamily="2" charset="2"/>
              <a:buAutoNum type="arabicPeriod"/>
            </a:pPr>
            <a:r>
              <a:rPr lang="en-US" dirty="0"/>
              <a:t>Course Syllabus &amp; Course Information Part2 </a:t>
            </a:r>
          </a:p>
          <a:p>
            <a:pPr marL="533400" indent="-533400">
              <a:buFont typeface="Monotype Sorts" pitchFamily="2" charset="2"/>
              <a:buAutoNum type="arabicPeriod"/>
            </a:pPr>
            <a:r>
              <a:rPr lang="en-US" dirty="0"/>
              <a:t>Dr. </a:t>
            </a:r>
            <a:r>
              <a:rPr lang="en-US" dirty="0" err="1"/>
              <a:t>Eick</a:t>
            </a:r>
            <a:r>
              <a:rPr lang="en-US" dirty="0"/>
              <a:t> &amp; UH-DAIS </a:t>
            </a:r>
            <a:r>
              <a:rPr lang="en-US" dirty="0">
                <a:hlinkClick r:id="rId4"/>
              </a:rPr>
              <a:t>http://www2.cs.uh.edu/~ceick/ceick.html</a:t>
            </a:r>
            <a:r>
              <a:rPr lang="en-US" dirty="0"/>
              <a:t> </a:t>
            </a:r>
          </a:p>
          <a:p>
            <a:pPr marL="533400" indent="-533400">
              <a:buFont typeface="Monotype Sorts" pitchFamily="2" charset="2"/>
              <a:buAutoNum type="arabicPeriod"/>
            </a:pPr>
            <a:r>
              <a:rPr lang="en-US" dirty="0"/>
              <a:t>Part2 </a:t>
            </a:r>
          </a:p>
          <a:p>
            <a:pPr marL="533400" indent="-533400">
              <a:buFont typeface="Monotype Sorts" pitchFamily="2" charset="2"/>
              <a:buAutoNum type="arabicPeriod"/>
            </a:pPr>
            <a:r>
              <a:rPr lang="en-US" dirty="0"/>
              <a:t>Course Introduction Part3: Data Science and Data</a:t>
            </a:r>
          </a:p>
          <a:p>
            <a:pPr marL="533400" indent="-533400">
              <a:buFont typeface="Monotype Sorts" pitchFamily="2" charset="2"/>
              <a:buAutoNum type="arabicPeriod"/>
            </a:pPr>
            <a:r>
              <a:rPr lang="en-US" dirty="0"/>
              <a:t>Questionnaire  </a:t>
            </a:r>
          </a:p>
          <a:p>
            <a:pPr marL="990600" lvl="1" indent="-533400">
              <a:buFont typeface="Arial" charset="0"/>
              <a:buAutoNum type="arabicPeriod"/>
            </a:pPr>
            <a:endParaRPr lang="en-US" sz="2400" dirty="0"/>
          </a:p>
        </p:txBody>
      </p:sp>
      <p:sp>
        <p:nvSpPr>
          <p:cNvPr id="2051" name="Rectangle 4"/>
          <p:cNvSpPr>
            <a:spLocks noGrp="1" noChangeArrowheads="1"/>
          </p:cNvSpPr>
          <p:nvPr>
            <p:ph type="title"/>
          </p:nvPr>
        </p:nvSpPr>
        <p:spPr>
          <a:xfrm>
            <a:off x="228600" y="152400"/>
            <a:ext cx="8763000" cy="609600"/>
          </a:xfrm>
        </p:spPr>
        <p:txBody>
          <a:bodyPr lIns="0" rIns="0"/>
          <a:lstStyle/>
          <a:p>
            <a:r>
              <a:rPr lang="en-US" dirty="0"/>
              <a:t>First 2-3 Lectures: Intro to DM/DS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839200" cy="457200"/>
          </a:xfrm>
        </p:spPr>
        <p:txBody>
          <a:bodyPr/>
          <a:lstStyle/>
          <a:p>
            <a:pPr algn="ctr"/>
            <a:r>
              <a:rPr lang="en-US" sz="2800" dirty="0"/>
              <a:t>Application 2: Clustering of S&amp;P 500 Stock Data</a:t>
            </a:r>
          </a:p>
        </p:txBody>
      </p:sp>
      <p:graphicFrame>
        <p:nvGraphicFramePr>
          <p:cNvPr id="24579" name="Object 3"/>
          <p:cNvGraphicFramePr>
            <a:graphicFrameLocks noChangeAspect="1"/>
          </p:cNvGraphicFramePr>
          <p:nvPr/>
        </p:nvGraphicFramePr>
        <p:xfrm>
          <a:off x="1219200" y="2819400"/>
          <a:ext cx="5895975" cy="5942013"/>
        </p:xfrm>
        <a:graphic>
          <a:graphicData uri="http://schemas.openxmlformats.org/presentationml/2006/ole">
            <mc:AlternateContent xmlns:mc="http://schemas.openxmlformats.org/markup-compatibility/2006">
              <mc:Choice xmlns:v="urn:schemas-microsoft-com:vml" Requires="v">
                <p:oleObj name="Document" r:id="rId2" imgW="5629275" imgH="5676900" progId="Word.Document.8">
                  <p:embed/>
                </p:oleObj>
              </mc:Choice>
              <mc:Fallback>
                <p:oleObj name="Document" r:id="rId2" imgW="5629275" imgH="567690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19400"/>
                        <a:ext cx="5895975" cy="594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4"/>
          <p:cNvSpPr txBox="1">
            <a:spLocks noChangeArrowheads="1"/>
          </p:cNvSpPr>
          <p:nvPr/>
        </p:nvSpPr>
        <p:spPr bwMode="auto">
          <a:xfrm>
            <a:off x="609600" y="10668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1400" b="1">
                <a:solidFill>
                  <a:schemeClr val="tx1"/>
                </a:solidFill>
                <a:latin typeface="Arial" charset="0"/>
              </a:defRPr>
            </a:lvl1pPr>
            <a:lvl2pPr marL="742950" indent="-233363">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buClr>
                <a:schemeClr val="accent2"/>
              </a:buClr>
              <a:buFont typeface="Monotype Sorts" pitchFamily="2" charset="2"/>
              <a:buChar char="z"/>
            </a:pPr>
            <a:r>
              <a:rPr lang="en-US" sz="2000" b="0" dirty="0">
                <a:latin typeface="Tahoma" pitchFamily="34" charset="0"/>
              </a:rPr>
              <a:t>Observe Stock Movements every day. </a:t>
            </a:r>
          </a:p>
          <a:p>
            <a:pPr>
              <a:buClr>
                <a:schemeClr val="accent2"/>
              </a:buClr>
              <a:buFont typeface="Monotype Sorts" pitchFamily="2" charset="2"/>
              <a:buChar char="z"/>
            </a:pPr>
            <a:r>
              <a:rPr lang="en-US" sz="2000" b="0" dirty="0">
                <a:latin typeface="Tahoma" pitchFamily="34" charset="0"/>
              </a:rPr>
              <a:t>Clustering points: Stock-{UP/DOWN}</a:t>
            </a:r>
          </a:p>
          <a:p>
            <a:pPr>
              <a:buClr>
                <a:schemeClr val="accent2"/>
              </a:buClr>
              <a:buFont typeface="Monotype Sorts" pitchFamily="2" charset="2"/>
              <a:buChar char="z"/>
            </a:pPr>
            <a:r>
              <a:rPr lang="en-US" sz="2000" b="0" dirty="0">
                <a:latin typeface="Tahoma" pitchFamily="34" charset="0"/>
              </a:rPr>
              <a:t>Similarity Measure: Two points are more similar if the events described by them frequently happen together on the same day.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a:t>A Question asked by a Student in COSC 6335</a:t>
            </a:r>
          </a:p>
        </p:txBody>
      </p:sp>
      <p:sp>
        <p:nvSpPr>
          <p:cNvPr id="25603" name="TextBox 2"/>
          <p:cNvSpPr txBox="1">
            <a:spLocks noChangeArrowheads="1"/>
          </p:cNvSpPr>
          <p:nvPr/>
        </p:nvSpPr>
        <p:spPr bwMode="auto">
          <a:xfrm>
            <a:off x="152400" y="1524000"/>
            <a:ext cx="90201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400" b="0" i="1"/>
              <a:t>Clustering and Classification divide objects into some groups. So</a:t>
            </a:r>
            <a:br>
              <a:rPr lang="en-US" sz="2400" b="0" i="1"/>
            </a:br>
            <a:r>
              <a:rPr lang="en-US" sz="2400" b="0" i="1"/>
              <a:t>when I am performing clustering I also have to do classification? </a:t>
            </a:r>
          </a:p>
          <a:p>
            <a:r>
              <a:rPr lang="en-US" sz="2400" b="0" i="1"/>
              <a:t>Are they both dependent / related?</a:t>
            </a:r>
            <a:br>
              <a:rPr lang="en-US" sz="2000"/>
            </a:br>
            <a:endParaRPr 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Association Rule Discovery: Definition</a:t>
            </a:r>
          </a:p>
        </p:txBody>
      </p:sp>
      <p:sp>
        <p:nvSpPr>
          <p:cNvPr id="26627" name="Rectangle 3"/>
          <p:cNvSpPr>
            <a:spLocks noGrp="1" noChangeArrowheads="1"/>
          </p:cNvSpPr>
          <p:nvPr>
            <p:ph type="body" idx="1"/>
          </p:nvPr>
        </p:nvSpPr>
        <p:spPr/>
        <p:txBody>
          <a:bodyPr/>
          <a:lstStyle/>
          <a:p>
            <a:r>
              <a:rPr lang="en-US" sz="2400"/>
              <a:t>Given a set of records each of which contain some number of items from a given collection;</a:t>
            </a:r>
          </a:p>
          <a:p>
            <a:pPr lvl="1"/>
            <a:r>
              <a:rPr lang="en-US" sz="2400"/>
              <a:t>Produce dependency rules which will predict occurrence of an item based on occurrences of other items.</a:t>
            </a:r>
            <a:endParaRPr lang="en-US"/>
          </a:p>
        </p:txBody>
      </p:sp>
      <p:graphicFrame>
        <p:nvGraphicFramePr>
          <p:cNvPr id="26628" name="Object 4"/>
          <p:cNvGraphicFramePr>
            <a:graphicFrameLocks noChangeAspect="1"/>
          </p:cNvGraphicFramePr>
          <p:nvPr/>
        </p:nvGraphicFramePr>
        <p:xfrm>
          <a:off x="381000" y="3276600"/>
          <a:ext cx="4181475" cy="2152650"/>
        </p:xfrm>
        <a:graphic>
          <a:graphicData uri="http://schemas.openxmlformats.org/presentationml/2006/ole">
            <mc:AlternateContent xmlns:mc="http://schemas.openxmlformats.org/markup-compatibility/2006">
              <mc:Choice xmlns:v="urn:schemas-microsoft-com:vml" Requires="v">
                <p:oleObj name="Document" r:id="rId2" imgW="3823716" imgH="1999488" progId="Word.Document.8">
                  <p:embed/>
                </p:oleObj>
              </mc:Choice>
              <mc:Fallback>
                <p:oleObj name="Document" r:id="rId2" imgW="3823716" imgH="1999488"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4876800" y="36576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000" b="0">
                <a:latin typeface="Times New Roman" pitchFamily="18" charset="0"/>
              </a:rPr>
              <a:t>Rules Discovered:</a:t>
            </a:r>
          </a:p>
          <a:p>
            <a:r>
              <a:rPr lang="en-US" sz="2000" b="0">
                <a:latin typeface="Times New Roman" pitchFamily="18" charset="0"/>
              </a:rPr>
              <a:t>    </a:t>
            </a:r>
            <a:r>
              <a:rPr lang="en-US" sz="1800">
                <a:solidFill>
                  <a:srgbClr val="CC0000"/>
                </a:solidFill>
                <a:latin typeface="Tahoma" pitchFamily="34" charset="0"/>
              </a:rPr>
              <a:t>{Milk} --&gt; {Coke}</a:t>
            </a:r>
          </a:p>
          <a:p>
            <a:r>
              <a:rPr lang="en-US" sz="1800">
                <a:solidFill>
                  <a:srgbClr val="CC0000"/>
                </a:solidFill>
                <a:latin typeface="Tahoma" pitchFamily="34" charset="0"/>
              </a:rPr>
              <a:t>    {Diaper, Milk} --&gt; {Beer}</a:t>
            </a:r>
            <a:endParaRPr lang="en-US" sz="2400" b="0">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533400"/>
          </a:xfrm>
        </p:spPr>
        <p:txBody>
          <a:bodyPr/>
          <a:lstStyle/>
          <a:p>
            <a:r>
              <a:rPr lang="en-US" sz="2800" dirty="0"/>
              <a:t>Association Rule Discovery: Example Application</a:t>
            </a:r>
          </a:p>
        </p:txBody>
      </p:sp>
      <p:sp>
        <p:nvSpPr>
          <p:cNvPr id="28675" name="Rectangle 3"/>
          <p:cNvSpPr>
            <a:spLocks noGrp="1" noChangeArrowheads="1"/>
          </p:cNvSpPr>
          <p:nvPr>
            <p:ph type="body" idx="1"/>
          </p:nvPr>
        </p:nvSpPr>
        <p:spPr/>
        <p:txBody>
          <a:bodyPr/>
          <a:lstStyle/>
          <a:p>
            <a:pPr marL="342900" indent="-342900"/>
            <a:r>
              <a:rPr lang="en-US"/>
              <a:t>Supermarket shelf management.</a:t>
            </a:r>
          </a:p>
          <a:p>
            <a:pPr marL="742950" lvl="1" indent="-285750"/>
            <a:r>
              <a:rPr lang="en-US"/>
              <a:t>Goal: To identify items that are bought together by sufficiently many customers.</a:t>
            </a:r>
          </a:p>
          <a:p>
            <a:pPr marL="742950" lvl="1" indent="-285750"/>
            <a:r>
              <a:rPr lang="en-US"/>
              <a:t>Approach: Process the point-of-sale data collected with barcode scanners to find dependencies among items.</a:t>
            </a:r>
          </a:p>
          <a:p>
            <a:pPr marL="742950" lvl="1" indent="-285750"/>
            <a:r>
              <a:rPr lang="en-US"/>
              <a:t>A classic rule --</a:t>
            </a:r>
          </a:p>
          <a:p>
            <a:pPr marL="1143000" lvl="2" indent="-228600"/>
            <a:r>
              <a:rPr lang="en-US"/>
              <a:t>If a customer buys diaper and milk, then he is very likely to buy beer.</a:t>
            </a:r>
          </a:p>
          <a:p>
            <a:pPr marL="1143000" lvl="2" indent="-228600"/>
            <a:r>
              <a:rPr lang="en-US"/>
              <a:t>So, don’t be surprised if you find six-packs stacked next to diapers!</a:t>
            </a:r>
            <a:endParaRPr 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2400"/>
            <a:ext cx="8763000" cy="533400"/>
          </a:xfrm>
        </p:spPr>
        <p:txBody>
          <a:bodyPr/>
          <a:lstStyle/>
          <a:p>
            <a:r>
              <a:rPr lang="en-US"/>
              <a:t>Sequential Pattern Discovery: Definition</a:t>
            </a:r>
          </a:p>
        </p:txBody>
      </p:sp>
      <p:sp>
        <p:nvSpPr>
          <p:cNvPr id="30723" name="Rectangle 3"/>
          <p:cNvSpPr>
            <a:spLocks noGrp="1" noChangeArrowheads="1"/>
          </p:cNvSpPr>
          <p:nvPr>
            <p:ph type="body" idx="1"/>
          </p:nvPr>
        </p:nvSpPr>
        <p:spPr>
          <a:xfrm>
            <a:off x="228600" y="1295400"/>
            <a:ext cx="8382000" cy="1143000"/>
          </a:xfrm>
        </p:spPr>
        <p:txBody>
          <a:bodyPr/>
          <a:lstStyle/>
          <a:p>
            <a:pPr marL="342900" indent="-342900">
              <a:lnSpc>
                <a:spcPct val="90000"/>
              </a:lnSpc>
            </a:pPr>
            <a:r>
              <a:rPr lang="en-US" sz="1800"/>
              <a:t>Given is a set of </a:t>
            </a:r>
            <a:r>
              <a:rPr lang="en-US" sz="1800" i="1"/>
              <a:t>objects</a:t>
            </a:r>
            <a:r>
              <a:rPr lang="en-US" sz="1800"/>
              <a:t>, with each object associated with its own </a:t>
            </a:r>
            <a:r>
              <a:rPr lang="en-US" sz="1800" i="1"/>
              <a:t>timeline of events</a:t>
            </a:r>
            <a:r>
              <a:rPr lang="en-US" sz="1800"/>
              <a:t>, find rules that predict strong </a:t>
            </a:r>
            <a:r>
              <a:rPr lang="en-US" sz="1800">
                <a:solidFill>
                  <a:srgbClr val="0000FF"/>
                </a:solidFill>
              </a:rPr>
              <a:t>sequential dependencies</a:t>
            </a:r>
            <a:r>
              <a:rPr lang="en-US" sz="1800"/>
              <a:t> among different events.</a:t>
            </a:r>
          </a:p>
          <a:p>
            <a:pPr marL="342900" indent="-342900">
              <a:lnSpc>
                <a:spcPct val="90000"/>
              </a:lnSpc>
            </a:pPr>
            <a:endParaRPr lang="en-US" sz="1800"/>
          </a:p>
          <a:p>
            <a:pPr marL="342900" indent="-342900">
              <a:lnSpc>
                <a:spcPct val="90000"/>
              </a:lnSpc>
            </a:pPr>
            <a:endParaRPr lang="en-US" sz="1800"/>
          </a:p>
          <a:p>
            <a:pPr marL="342900" indent="-342900">
              <a:lnSpc>
                <a:spcPct val="90000"/>
              </a:lnSpc>
            </a:pPr>
            <a:endParaRPr lang="en-US" sz="1800"/>
          </a:p>
          <a:p>
            <a:pPr marL="342900" indent="-342900">
              <a:lnSpc>
                <a:spcPct val="90000"/>
              </a:lnSpc>
            </a:pPr>
            <a:endParaRPr lang="en-US" sz="1800"/>
          </a:p>
          <a:p>
            <a:pPr marL="342900" indent="-342900">
              <a:lnSpc>
                <a:spcPct val="90000"/>
              </a:lnSpc>
            </a:pPr>
            <a:r>
              <a:rPr lang="en-US" sz="1800"/>
              <a:t>Rules are formed by first disovering patterns. Event occurrences in the patterns are governed by timing constraints.</a:t>
            </a:r>
            <a:endParaRPr lang="en-US" sz="2000"/>
          </a:p>
        </p:txBody>
      </p:sp>
      <p:grpSp>
        <p:nvGrpSpPr>
          <p:cNvPr id="30724" name="Group 4"/>
          <p:cNvGrpSpPr>
            <a:grpSpLocks/>
          </p:cNvGrpSpPr>
          <p:nvPr/>
        </p:nvGrpSpPr>
        <p:grpSpPr bwMode="auto">
          <a:xfrm>
            <a:off x="2667000" y="4114800"/>
            <a:ext cx="3657600" cy="1752600"/>
            <a:chOff x="1728" y="2928"/>
            <a:chExt cx="2304" cy="1104"/>
          </a:xfrm>
        </p:grpSpPr>
        <p:sp>
          <p:nvSpPr>
            <p:cNvPr id="30729" name="Rectangle 5"/>
            <p:cNvSpPr>
              <a:spLocks noChangeArrowheads="1"/>
            </p:cNvSpPr>
            <p:nvPr/>
          </p:nvSpPr>
          <p:spPr bwMode="auto">
            <a:xfrm>
              <a:off x="1728" y="2928"/>
              <a:ext cx="2304" cy="1104"/>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30" name="Text Box 6"/>
            <p:cNvSpPr txBox="1">
              <a:spLocks noChangeArrowheads="1"/>
            </p:cNvSpPr>
            <p:nvPr/>
          </p:nvSpPr>
          <p:spPr bwMode="auto">
            <a:xfrm>
              <a:off x="1776" y="2983"/>
              <a:ext cx="2190"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sp>
          <p:nvSpPr>
            <p:cNvPr id="30731" name="Text Box 7"/>
            <p:cNvSpPr txBox="1">
              <a:spLocks noChangeArrowheads="1"/>
            </p:cNvSpPr>
            <p:nvPr/>
          </p:nvSpPr>
          <p:spPr bwMode="auto">
            <a:xfrm>
              <a:off x="2688" y="3660"/>
              <a:ext cx="439"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ms</a:t>
              </a:r>
              <a:endParaRPr lang="en-US" sz="1600">
                <a:latin typeface="Times New Roman" pitchFamily="18" charset="0"/>
              </a:endParaRPr>
            </a:p>
          </p:txBody>
        </p:sp>
        <p:sp>
          <p:nvSpPr>
            <p:cNvPr id="30732" name="Text Box 8"/>
            <p:cNvSpPr txBox="1">
              <a:spLocks noChangeArrowheads="1"/>
            </p:cNvSpPr>
            <p:nvPr/>
          </p:nvSpPr>
          <p:spPr bwMode="auto">
            <a:xfrm>
              <a:off x="2256" y="3312"/>
              <a:ext cx="407"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xg</a:t>
              </a:r>
              <a:endParaRPr lang="en-US" sz="1600">
                <a:latin typeface="Times New Roman" pitchFamily="18" charset="0"/>
              </a:endParaRPr>
            </a:p>
          </p:txBody>
        </p:sp>
        <p:sp>
          <p:nvSpPr>
            <p:cNvPr id="30733" name="Text Box 9"/>
            <p:cNvSpPr txBox="1">
              <a:spLocks noChangeArrowheads="1"/>
            </p:cNvSpPr>
            <p:nvPr/>
          </p:nvSpPr>
          <p:spPr bwMode="auto">
            <a:xfrm>
              <a:off x="2976" y="3324"/>
              <a:ext cx="348"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 &gt;ng</a:t>
              </a:r>
              <a:endParaRPr lang="en-US" sz="1600">
                <a:latin typeface="Times New Roman" pitchFamily="18" charset="0"/>
              </a:endParaRPr>
            </a:p>
          </p:txBody>
        </p:sp>
        <p:sp>
          <p:nvSpPr>
            <p:cNvPr id="30734" name="Text Box 10"/>
            <p:cNvSpPr txBox="1">
              <a:spLocks noChangeArrowheads="1"/>
            </p:cNvSpPr>
            <p:nvPr/>
          </p:nvSpPr>
          <p:spPr bwMode="auto">
            <a:xfrm>
              <a:off x="3360" y="3324"/>
              <a:ext cx="426"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ws</a:t>
              </a:r>
              <a:endParaRPr lang="en-US" sz="1600">
                <a:latin typeface="Times New Roman" pitchFamily="18" charset="0"/>
              </a:endParaRPr>
            </a:p>
          </p:txBody>
        </p:sp>
        <p:sp>
          <p:nvSpPr>
            <p:cNvPr id="30735" name="Line 11"/>
            <p:cNvSpPr>
              <a:spLocks noChangeShapeType="1"/>
            </p:cNvSpPr>
            <p:nvPr/>
          </p:nvSpPr>
          <p:spPr bwMode="auto">
            <a:xfrm>
              <a:off x="1824" y="3817"/>
              <a:ext cx="206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2"/>
            <p:cNvSpPr>
              <a:spLocks noChangeShapeType="1"/>
            </p:cNvSpPr>
            <p:nvPr/>
          </p:nvSpPr>
          <p:spPr bwMode="auto">
            <a:xfrm>
              <a:off x="1824" y="3500"/>
              <a:ext cx="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3"/>
            <p:cNvSpPr>
              <a:spLocks noChangeShapeType="1"/>
            </p:cNvSpPr>
            <p:nvPr/>
          </p:nvSpPr>
          <p:spPr bwMode="auto">
            <a:xfrm>
              <a:off x="3024" y="3500"/>
              <a:ext cx="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14"/>
            <p:cNvSpPr>
              <a:spLocks noChangeShapeType="1"/>
            </p:cNvSpPr>
            <p:nvPr/>
          </p:nvSpPr>
          <p:spPr bwMode="auto">
            <a:xfrm>
              <a:off x="3312" y="3500"/>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15"/>
            <p:cNvSpPr>
              <a:spLocks noChangeShapeType="1"/>
            </p:cNvSpPr>
            <p:nvPr/>
          </p:nvSpPr>
          <p:spPr bwMode="auto">
            <a:xfrm>
              <a:off x="1824"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16"/>
            <p:cNvSpPr>
              <a:spLocks noChangeShapeType="1"/>
            </p:cNvSpPr>
            <p:nvPr/>
          </p:nvSpPr>
          <p:spPr bwMode="auto">
            <a:xfrm flipV="1">
              <a:off x="3024"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17"/>
            <p:cNvSpPr>
              <a:spLocks noChangeShapeType="1"/>
            </p:cNvSpPr>
            <p:nvPr/>
          </p:nvSpPr>
          <p:spPr bwMode="auto">
            <a:xfrm flipV="1">
              <a:off x="3312"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18"/>
            <p:cNvSpPr>
              <a:spLocks noChangeShapeType="1"/>
            </p:cNvSpPr>
            <p:nvPr/>
          </p:nvSpPr>
          <p:spPr bwMode="auto">
            <a:xfrm>
              <a:off x="3888"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25" name="Group 19"/>
          <p:cNvGrpSpPr>
            <a:grpSpLocks/>
          </p:cNvGrpSpPr>
          <p:nvPr/>
        </p:nvGrpSpPr>
        <p:grpSpPr bwMode="auto">
          <a:xfrm>
            <a:off x="2514600" y="2362200"/>
            <a:ext cx="4038600" cy="685800"/>
            <a:chOff x="1632" y="1728"/>
            <a:chExt cx="2304" cy="432"/>
          </a:xfrm>
        </p:grpSpPr>
        <p:sp>
          <p:nvSpPr>
            <p:cNvPr id="30727" name="Rectangle 20"/>
            <p:cNvSpPr>
              <a:spLocks noChangeArrowheads="1"/>
            </p:cNvSpPr>
            <p:nvPr/>
          </p:nvSpPr>
          <p:spPr bwMode="auto">
            <a:xfrm>
              <a:off x="1632" y="1728"/>
              <a:ext cx="2304" cy="432"/>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28" name="Text Box 21"/>
            <p:cNvSpPr txBox="1">
              <a:spLocks noChangeArrowheads="1"/>
            </p:cNvSpPr>
            <p:nvPr/>
          </p:nvSpPr>
          <p:spPr bwMode="auto">
            <a:xfrm>
              <a:off x="1680" y="1783"/>
              <a:ext cx="2186"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grpSp>
      <p:sp>
        <p:nvSpPr>
          <p:cNvPr id="30726" name="Line 22"/>
          <p:cNvSpPr>
            <a:spLocks noChangeShapeType="1"/>
          </p:cNvSpPr>
          <p:nvPr/>
        </p:nvSpPr>
        <p:spPr bwMode="auto">
          <a:xfrm>
            <a:off x="4800600" y="2743200"/>
            <a:ext cx="457200" cy="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r>
              <a:rPr lang="en-US"/>
              <a:t>Sequential Pattern Discovery: Examples</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a:t>In telecommunications alarm logs,</a:t>
            </a:r>
            <a:r>
              <a:rPr lang="en-US" sz="1800"/>
              <a:t> </a:t>
            </a:r>
          </a:p>
          <a:p>
            <a:pPr lvl="1"/>
            <a:r>
              <a:rPr lang="en-US" sz="2000"/>
              <a:t>(Inverter_Problem  Excessive_Line_Current) </a:t>
            </a:r>
          </a:p>
          <a:p>
            <a:pPr lvl="1">
              <a:buFont typeface="Arial" charset="0"/>
              <a:buNone/>
            </a:pPr>
            <a:r>
              <a:rPr lang="en-US" sz="2000"/>
              <a:t>        (Rectifier_Alarm) --&gt; (Fire_Alarm)</a:t>
            </a:r>
          </a:p>
          <a:p>
            <a:r>
              <a:rPr lang="en-US" sz="2000"/>
              <a:t>In point-of-sale transaction sequences,</a:t>
            </a:r>
          </a:p>
          <a:p>
            <a:pPr lvl="1"/>
            <a:r>
              <a:rPr lang="en-US" sz="2000"/>
              <a:t>Computer Bookstore:  </a:t>
            </a:r>
          </a:p>
          <a:p>
            <a:pPr lvl="1">
              <a:buFont typeface="Arial" charset="0"/>
              <a:buNone/>
            </a:pPr>
            <a:r>
              <a:rPr lang="en-US" sz="2000"/>
              <a:t>	  (Intro_To_Visual_C)  (C++_Primer) --&gt; 							(Perl_for_dummies,Tcl_Tk)</a:t>
            </a:r>
          </a:p>
          <a:p>
            <a:pPr lvl="1"/>
            <a:r>
              <a:rPr lang="en-US" sz="2000"/>
              <a:t>Athletic Apparel Store: </a:t>
            </a:r>
          </a:p>
          <a:p>
            <a:pPr lvl="1">
              <a:buFont typeface="Arial" charset="0"/>
              <a:buNone/>
            </a:pPr>
            <a:r>
              <a:rPr lang="en-US" sz="2000"/>
              <a:t>	  (Shoes) (Racket, Racketball) --&gt; (Sports_Jacket)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pPr algn="ctr"/>
            <a:r>
              <a:rPr lang="en-US" dirty="0"/>
              <a:t>Graph Mining </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u="sng" dirty="0"/>
              <a:t>Goal</a:t>
            </a:r>
            <a:r>
              <a:rPr lang="en-US" sz="2000" dirty="0"/>
              <a:t>: Find interesting and/or frequent patterns in (large) graphs; the purpose is to extract patters (sub-graphs) of interest from graphs.</a:t>
            </a:r>
          </a:p>
          <a:p>
            <a:r>
              <a:rPr lang="en-US" sz="2000" dirty="0"/>
              <a:t>Example Applications:</a:t>
            </a:r>
          </a:p>
          <a:p>
            <a:pPr lvl="1"/>
            <a:r>
              <a:rPr lang="en-US" sz="2000" dirty="0"/>
              <a:t>Analyzing molecular graphs </a:t>
            </a:r>
            <a:r>
              <a:rPr lang="en-US" sz="900" dirty="0">
                <a:hlinkClick r:id="rId3"/>
              </a:rPr>
              <a:t>https://www.sciencedirect.com/science/article/abs/pii/S1359644612002759</a:t>
            </a:r>
            <a:r>
              <a:rPr lang="en-US" sz="900" dirty="0"/>
              <a:t> </a:t>
            </a:r>
          </a:p>
          <a:p>
            <a:pPr lvl="1"/>
            <a:r>
              <a:rPr lang="en-US" sz="2000" dirty="0"/>
              <a:t>Analyzing the link structure of webpages</a:t>
            </a:r>
          </a:p>
          <a:p>
            <a:pPr lvl="1"/>
            <a:r>
              <a:rPr lang="en-US" sz="2000" dirty="0"/>
              <a:t>Analyzing social networks </a:t>
            </a:r>
            <a:r>
              <a:rPr lang="en-US" sz="900" dirty="0">
                <a:hlinkClick r:id="rId4"/>
              </a:rPr>
              <a:t>http://leitang.net/papers/graph_mining.pdf</a:t>
            </a:r>
            <a:r>
              <a:rPr lang="en-US" sz="900" dirty="0"/>
              <a:t> </a:t>
            </a:r>
          </a:p>
          <a:p>
            <a:r>
              <a:rPr lang="en-US" sz="2000" dirty="0"/>
              <a:t>Even though sub-graph isomorphism is a NP-complete problem, many graph mining tools for frequent sub-graph mining exist (like e.g., </a:t>
            </a:r>
            <a:r>
              <a:rPr lang="en-US" sz="2000" dirty="0" err="1"/>
              <a:t>gSpan</a:t>
            </a:r>
            <a:r>
              <a:rPr lang="en-US" sz="2000" dirty="0"/>
              <a:t> or GASTON).</a:t>
            </a:r>
          </a:p>
          <a:p>
            <a:r>
              <a:rPr lang="en-US" sz="2000" u="sng" dirty="0"/>
              <a:t>Challenges</a:t>
            </a:r>
            <a:r>
              <a:rPr lang="en-US" sz="2000" dirty="0"/>
              <a:t>: The huge number of possible patterns in graphs and the large size of typical graphs make graph mining difficult: the slow running times of most graph mining algorithms hamper the application of this technology---even with very fast hardware! </a:t>
            </a:r>
          </a:p>
        </p:txBody>
      </p:sp>
    </p:spTree>
    <p:extLst>
      <p:ext uri="{BB962C8B-B14F-4D97-AF65-F5344CB8AC3E}">
        <p14:creationId xmlns:p14="http://schemas.microsoft.com/office/powerpoint/2010/main" val="421946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Co-location Mining</a:t>
            </a:r>
          </a:p>
        </p:txBody>
      </p:sp>
      <p:sp>
        <p:nvSpPr>
          <p:cNvPr id="32771" name="Rectangle 3"/>
          <p:cNvSpPr>
            <a:spLocks noGrp="1" noChangeArrowheads="1"/>
          </p:cNvSpPr>
          <p:nvPr>
            <p:ph type="body" idx="1"/>
          </p:nvPr>
        </p:nvSpPr>
        <p:spPr/>
        <p:txBody>
          <a:bodyPr/>
          <a:lstStyle/>
          <a:p>
            <a:r>
              <a:rPr lang="en-US" dirty="0"/>
              <a:t>Task: Find regions in Texas where high/low concentrations of chemicals are co-located in the Texas Water Supply.</a:t>
            </a:r>
          </a:p>
        </p:txBody>
      </p:sp>
      <p:grpSp>
        <p:nvGrpSpPr>
          <p:cNvPr id="32772" name="Group 4"/>
          <p:cNvGrpSpPr>
            <a:grpSpLocks/>
          </p:cNvGrpSpPr>
          <p:nvPr/>
        </p:nvGrpSpPr>
        <p:grpSpPr bwMode="auto">
          <a:xfrm>
            <a:off x="2209800" y="2743200"/>
            <a:ext cx="5105400" cy="3394075"/>
            <a:chOff x="2544" y="1584"/>
            <a:chExt cx="1382" cy="1165"/>
          </a:xfrm>
        </p:grpSpPr>
        <p:sp>
          <p:nvSpPr>
            <p:cNvPr id="32773" name="Text Box 5"/>
            <p:cNvSpPr txBox="1">
              <a:spLocks noChangeArrowheads="1"/>
            </p:cNvSpPr>
            <p:nvPr/>
          </p:nvSpPr>
          <p:spPr bwMode="auto">
            <a:xfrm>
              <a:off x="2592" y="2592"/>
              <a:ext cx="60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200" b="0">
                  <a:solidFill>
                    <a:schemeClr val="bg1"/>
                  </a:solidFill>
                  <a:latin typeface="Times New Roman" pitchFamily="18" charset="0"/>
                  <a:cs typeface="Angsana New" pitchFamily="18" charset="-34"/>
                </a:rPr>
                <a:t>Figure 2: Chemical co-location </a:t>
              </a:r>
            </a:p>
            <a:p>
              <a:pPr eaLnBrk="1" hangingPunct="1"/>
              <a:r>
                <a:rPr lang="en-US" sz="1200" b="0">
                  <a:solidFill>
                    <a:schemeClr val="bg1"/>
                  </a:solidFill>
                  <a:latin typeface="Times New Roman" pitchFamily="18" charset="0"/>
                  <a:cs typeface="Angsana New" pitchFamily="18" charset="-34"/>
                </a:rPr>
                <a:t>patterns in Texas’ Water Supply</a:t>
              </a:r>
              <a:r>
                <a:rPr lang="en-US" sz="1200" b="0" baseline="30000">
                  <a:solidFill>
                    <a:schemeClr val="bg1"/>
                  </a:solidFill>
                  <a:latin typeface="Times New Roman" pitchFamily="18" charset="0"/>
                  <a:cs typeface="Angsana New" pitchFamily="18" charset="-34"/>
                </a:rPr>
                <a:t>1</a:t>
              </a:r>
              <a:r>
                <a:rPr lang="en-US" sz="1200" b="0">
                  <a:solidFill>
                    <a:schemeClr val="bg1"/>
                  </a:solidFill>
                  <a:latin typeface="Times New Roman" pitchFamily="18" charset="0"/>
                  <a:cs typeface="Angsana New" pitchFamily="18" charset="-34"/>
                </a:rPr>
                <a:t> </a:t>
              </a:r>
              <a:endParaRPr lang="th-TH" sz="1200" b="0">
                <a:solidFill>
                  <a:schemeClr val="bg1"/>
                </a:solidFill>
                <a:latin typeface="Times New Roman" pitchFamily="18" charset="0"/>
                <a:cs typeface="Angsana New" pitchFamily="18" charset="-34"/>
              </a:endParaRPr>
            </a:p>
          </p:txBody>
        </p:sp>
        <p:pic>
          <p:nvPicPr>
            <p:cNvPr id="32774" name="Picture 6" descr="Texas Regional Patter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1584"/>
              <a:ext cx="138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763000" cy="533400"/>
          </a:xfrm>
        </p:spPr>
        <p:txBody>
          <a:bodyPr/>
          <a:lstStyle/>
          <a:p>
            <a:r>
              <a:rPr lang="en-US"/>
              <a:t>Deviation/Anomaly Detection</a:t>
            </a:r>
          </a:p>
        </p:txBody>
      </p:sp>
      <p:sp>
        <p:nvSpPr>
          <p:cNvPr id="34819" name="Rectangle 3"/>
          <p:cNvSpPr>
            <a:spLocks noGrp="1" noChangeArrowheads="1"/>
          </p:cNvSpPr>
          <p:nvPr>
            <p:ph type="body" idx="1"/>
          </p:nvPr>
        </p:nvSpPr>
        <p:spPr>
          <a:xfrm>
            <a:off x="228600" y="1066800"/>
            <a:ext cx="8915400" cy="5105400"/>
          </a:xfrm>
        </p:spPr>
        <p:txBody>
          <a:bodyPr/>
          <a:lstStyle/>
          <a:p>
            <a:r>
              <a:rPr lang="en-US"/>
              <a:t>Detect significant deviations from normal behavior</a:t>
            </a:r>
            <a:endParaRPr lang="en-US" sz="3200"/>
          </a:p>
          <a:p>
            <a:r>
              <a:rPr lang="en-US"/>
              <a:t>Applications:</a:t>
            </a:r>
          </a:p>
          <a:p>
            <a:pPr lvl="1"/>
            <a:r>
              <a:rPr lang="en-US"/>
              <a:t>Credit Card Fraud Detection</a:t>
            </a:r>
          </a:p>
          <a:p>
            <a:pPr lvl="1"/>
            <a:endParaRPr lang="en-US"/>
          </a:p>
          <a:p>
            <a:pPr lvl="1"/>
            <a:endParaRPr lang="en-US"/>
          </a:p>
          <a:p>
            <a:pPr lvl="1"/>
            <a:r>
              <a:rPr lang="en-US"/>
              <a:t>Network Intrusion </a:t>
            </a:r>
            <a:br>
              <a:rPr lang="en-US"/>
            </a:br>
            <a:r>
              <a:rPr lang="en-US"/>
              <a:t>Detection</a:t>
            </a:r>
          </a:p>
          <a:p>
            <a:pPr lvl="1"/>
            <a:endParaRPr lang="en-US"/>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922713"/>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8"/>
          <p:cNvGrpSpPr>
            <a:grpSpLocks/>
          </p:cNvGrpSpPr>
          <p:nvPr/>
        </p:nvGrpSpPr>
        <p:grpSpPr bwMode="auto">
          <a:xfrm>
            <a:off x="4818063" y="4013200"/>
            <a:ext cx="2605087" cy="2387600"/>
            <a:chOff x="2963" y="2441"/>
            <a:chExt cx="1641" cy="1504"/>
          </a:xfrm>
        </p:grpSpPr>
        <p:pic>
          <p:nvPicPr>
            <p:cNvPr id="348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3886200"/>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2"/>
          <p:cNvSpPr txBox="1">
            <a:spLocks noChangeArrowheads="1"/>
          </p:cNvSpPr>
          <p:nvPr/>
        </p:nvSpPr>
        <p:spPr bwMode="auto">
          <a:xfrm>
            <a:off x="228600" y="57150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b="0" i="1">
                <a:latin typeface="Helvetica" pitchFamily="34" charset="0"/>
              </a:rPr>
              <a:t>						</a:t>
            </a:r>
            <a:br>
              <a:rPr lang="en-US" sz="1600" b="0" i="1">
                <a:latin typeface="Helvetica" pitchFamily="34" charset="0"/>
              </a:rPr>
            </a:br>
            <a:r>
              <a:rPr lang="en-US" sz="1600" b="0" i="1">
                <a:latin typeface="Helvetica" pitchFamily="34" charset="0"/>
              </a:rPr>
              <a:t>Typical network traffic at University level may reach over 100 million connections per day</a:t>
            </a:r>
            <a:endParaRPr lang="en-US" sz="2400" b="0">
              <a:latin typeface="Times New Roman" pitchFamily="18" charset="0"/>
            </a:endParaRPr>
          </a:p>
        </p:txBody>
      </p:sp>
      <p:graphicFrame>
        <p:nvGraphicFramePr>
          <p:cNvPr id="34824" name="Object 13"/>
          <p:cNvGraphicFramePr>
            <a:graphicFrameLocks noChangeAspect="1"/>
          </p:cNvGraphicFramePr>
          <p:nvPr/>
        </p:nvGraphicFramePr>
        <p:xfrm>
          <a:off x="5791200" y="1851025"/>
          <a:ext cx="3124200" cy="1882775"/>
        </p:xfrm>
        <a:graphic>
          <a:graphicData uri="http://schemas.openxmlformats.org/presentationml/2006/ole">
            <mc:AlternateContent xmlns:mc="http://schemas.openxmlformats.org/markup-compatibility/2006">
              <mc:Choice xmlns:v="urn:schemas-microsoft-com:vml" Requires="v">
                <p:oleObj name="VISIO" r:id="rId7" imgW="2900172" imgH="1752600" progId="Visio.Drawing.6">
                  <p:embed/>
                </p:oleObj>
              </mc:Choice>
              <mc:Fallback>
                <p:oleObj name="VISIO" r:id="rId7" imgW="2900172" imgH="1752600" progId="Visio.Drawing.6">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851025"/>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533400"/>
          </a:xfrm>
        </p:spPr>
        <p:txBody>
          <a:bodyPr/>
          <a:lstStyle/>
          <a:p>
            <a:pPr algn="ctr"/>
            <a:r>
              <a:rPr lang="en-US" altLang="zh-CN" dirty="0">
                <a:ea typeface="SimSun" pitchFamily="2" charset="-122"/>
              </a:rPr>
              <a:t>Example: Which Data Points are Outliers?</a:t>
            </a: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4" y="1185672"/>
            <a:ext cx="900693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3471" y="990600"/>
            <a:ext cx="8829661" cy="584775"/>
          </a:xfrm>
          <a:prstGeom prst="rect">
            <a:avLst/>
          </a:prstGeom>
          <a:noFill/>
        </p:spPr>
        <p:txBody>
          <a:bodyPr wrap="none" rtlCol="0">
            <a:spAutoFit/>
          </a:bodyPr>
          <a:lstStyle/>
          <a:p>
            <a:r>
              <a:rPr lang="en-US" sz="1600" dirty="0">
                <a:solidFill>
                  <a:schemeClr val="accent1"/>
                </a:solidFill>
              </a:rPr>
              <a:t>Remark:</a:t>
            </a:r>
            <a:r>
              <a:rPr lang="en-US" sz="1600" dirty="0"/>
              <a:t> Using a model-based approach, points on the same density contour line should </a:t>
            </a:r>
          </a:p>
          <a:p>
            <a:r>
              <a:rPr lang="en-US" sz="1600" dirty="0"/>
              <a:t>have the same likelihood to be outliers with respect to the underlying statistical model M.</a:t>
            </a:r>
          </a:p>
        </p:txBody>
      </p:sp>
    </p:spTree>
    <p:extLst>
      <p:ext uri="{BB962C8B-B14F-4D97-AF65-F5344CB8AC3E}">
        <p14:creationId xmlns:p14="http://schemas.microsoft.com/office/powerpoint/2010/main" val="194962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228600" y="-152400"/>
            <a:ext cx="8763000" cy="838200"/>
          </a:xfrm>
        </p:spPr>
        <p:txBody>
          <a:bodyPr/>
          <a:lstStyle/>
          <a:p>
            <a:pPr algn="ctr"/>
            <a:r>
              <a:rPr lang="en-US"/>
              <a:t>Data Mining: Introduction</a:t>
            </a:r>
          </a:p>
        </p:txBody>
      </p:sp>
      <p:sp>
        <p:nvSpPr>
          <p:cNvPr id="3075" name="Rectangle 1027"/>
          <p:cNvSpPr>
            <a:spLocks noChangeArrowheads="1"/>
          </p:cNvSpPr>
          <p:nvPr/>
        </p:nvSpPr>
        <p:spPr bwMode="auto">
          <a:xfrm>
            <a:off x="381000" y="1076816"/>
            <a:ext cx="815340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spcBef>
                <a:spcPct val="20000"/>
              </a:spcBef>
              <a:buClr>
                <a:schemeClr val="folHlink"/>
              </a:buClr>
              <a:buSzPct val="60000"/>
              <a:buFont typeface="Wingdings" pitchFamily="2" charset="2"/>
              <a:buNone/>
            </a:pPr>
            <a:r>
              <a:rPr lang="en-US" sz="3200" b="0" dirty="0"/>
              <a:t>Lecture Notes for Chapter 1</a:t>
            </a:r>
          </a:p>
          <a:p>
            <a:pPr algn="ctr" eaLnBrk="1" hangingPunct="1">
              <a:spcBef>
                <a:spcPct val="20000"/>
              </a:spcBef>
              <a:buClr>
                <a:schemeClr val="folHlink"/>
              </a:buClr>
              <a:buSzPct val="60000"/>
              <a:buFont typeface="Wingdings" pitchFamily="2" charset="2"/>
              <a:buNone/>
            </a:pPr>
            <a:endParaRPr lang="en-US" sz="3200" b="0" dirty="0"/>
          </a:p>
          <a:p>
            <a:pPr algn="ctr" eaLnBrk="1" hangingPunct="1">
              <a:spcBef>
                <a:spcPct val="20000"/>
              </a:spcBef>
              <a:buClr>
                <a:schemeClr val="folHlink"/>
              </a:buClr>
              <a:buSzPct val="60000"/>
              <a:buFont typeface="Wingdings" pitchFamily="2" charset="2"/>
              <a:buNone/>
            </a:pPr>
            <a:r>
              <a:rPr lang="en-US" sz="3200" b="0" dirty="0"/>
              <a:t>Introduction to Data Mining</a:t>
            </a:r>
          </a:p>
          <a:p>
            <a:pPr algn="ctr" eaLnBrk="1" hangingPunct="1">
              <a:spcBef>
                <a:spcPct val="20000"/>
              </a:spcBef>
              <a:buClr>
                <a:schemeClr val="folHlink"/>
              </a:buClr>
              <a:buSzPct val="60000"/>
              <a:buFont typeface="Wingdings" pitchFamily="2" charset="2"/>
              <a:buNone/>
            </a:pPr>
            <a:r>
              <a:rPr lang="en-US" sz="2800" b="0" dirty="0"/>
              <a:t>by</a:t>
            </a:r>
          </a:p>
          <a:p>
            <a:pPr algn="ctr" eaLnBrk="1" hangingPunct="1">
              <a:spcBef>
                <a:spcPct val="20000"/>
              </a:spcBef>
              <a:buClr>
                <a:schemeClr val="folHlink"/>
              </a:buClr>
              <a:buSzPct val="60000"/>
              <a:buFont typeface="Wingdings" pitchFamily="2" charset="2"/>
              <a:buNone/>
            </a:pPr>
            <a:r>
              <a:rPr lang="en-US" sz="2800" b="0" dirty="0"/>
              <a:t>Tan, Steinbach, Kumar</a:t>
            </a:r>
          </a:p>
          <a:p>
            <a:pPr algn="ctr" eaLnBrk="1" hangingPunct="1">
              <a:spcBef>
                <a:spcPct val="20000"/>
              </a:spcBef>
              <a:buClr>
                <a:schemeClr val="folHlink"/>
              </a:buClr>
              <a:buSzPct val="60000"/>
              <a:buFont typeface="Wingdings" pitchFamily="2" charset="2"/>
              <a:buNone/>
            </a:pPr>
            <a:endParaRPr lang="en-US" sz="2800" b="0" dirty="0"/>
          </a:p>
          <a:p>
            <a:pPr algn="ctr" eaLnBrk="1" hangingPunct="1">
              <a:spcBef>
                <a:spcPct val="20000"/>
              </a:spcBef>
              <a:buClr>
                <a:schemeClr val="folHlink"/>
              </a:buClr>
              <a:buSzPct val="60000"/>
              <a:buFont typeface="Wingdings" pitchFamily="2" charset="2"/>
              <a:buNone/>
            </a:pPr>
            <a:r>
              <a:rPr lang="en-US" sz="2800" b="0"/>
              <a:t>With many additions </a:t>
            </a:r>
            <a:r>
              <a:rPr lang="en-US" sz="2800" b="0" dirty="0"/>
              <a:t>and changes by Ch. Eick</a:t>
            </a:r>
          </a:p>
          <a:p>
            <a:pPr algn="ctr"/>
            <a:endParaRPr lang="en-US" sz="1200" b="0" dirty="0"/>
          </a:p>
          <a:p>
            <a:pPr algn="ctr"/>
            <a:endParaRPr lang="en-US" sz="1600" b="0" dirty="0">
              <a:solidFill>
                <a:srgbClr val="0000FF"/>
              </a:solidFill>
            </a:endParaRPr>
          </a:p>
          <a:p>
            <a:pPr algn="ctr"/>
            <a:endParaRPr lang="en-US" sz="1600" b="0" dirty="0">
              <a:solidFill>
                <a:srgbClr val="0000FF"/>
              </a:solidFill>
            </a:endParaRPr>
          </a:p>
          <a:p>
            <a:pPr algn="ctr"/>
            <a:endParaRPr lang="en-US" sz="1600" b="0" dirty="0"/>
          </a:p>
          <a:p>
            <a:pPr algn="ctr"/>
            <a:endParaRPr lang="en-US" sz="1600" b="0" dirty="0"/>
          </a:p>
          <a:p>
            <a:pPr algn="ctr"/>
            <a:endParaRPr lang="en-US" sz="1600" b="0" dirty="0"/>
          </a:p>
          <a:p>
            <a:endParaRPr lang="en-US" sz="2000"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Challenges of Data Mining</a:t>
            </a:r>
          </a:p>
        </p:txBody>
      </p:sp>
      <p:sp>
        <p:nvSpPr>
          <p:cNvPr id="35843" name="Rectangle 3"/>
          <p:cNvSpPr>
            <a:spLocks noGrp="1" noChangeArrowheads="1"/>
          </p:cNvSpPr>
          <p:nvPr>
            <p:ph type="body" idx="1"/>
          </p:nvPr>
        </p:nvSpPr>
        <p:spPr>
          <a:xfrm>
            <a:off x="381000" y="1219200"/>
            <a:ext cx="8229600" cy="4286250"/>
          </a:xfrm>
        </p:spPr>
        <p:txBody>
          <a:bodyPr/>
          <a:lstStyle/>
          <a:p>
            <a:pPr marL="342900" indent="-342900"/>
            <a:r>
              <a:rPr lang="en-US" dirty="0"/>
              <a:t>Scalability</a:t>
            </a:r>
          </a:p>
          <a:p>
            <a:pPr marL="342900" indent="-342900"/>
            <a:r>
              <a:rPr lang="en-US" dirty="0"/>
              <a:t>Dimensionality</a:t>
            </a:r>
          </a:p>
          <a:p>
            <a:pPr marL="342900" indent="-342900"/>
            <a:r>
              <a:rPr lang="en-US" dirty="0"/>
              <a:t>Complex and Heterogeneous Data</a:t>
            </a:r>
          </a:p>
          <a:p>
            <a:pPr marL="342900" indent="-342900"/>
            <a:r>
              <a:rPr lang="en-US" dirty="0"/>
              <a:t>Data Quality</a:t>
            </a:r>
          </a:p>
          <a:p>
            <a:pPr marL="342900" indent="-342900"/>
            <a:r>
              <a:rPr lang="en-US" dirty="0"/>
              <a:t>Data Ownership and Distribution</a:t>
            </a:r>
          </a:p>
          <a:p>
            <a:pPr marL="342900" indent="-342900"/>
            <a:r>
              <a:rPr lang="en-US" dirty="0"/>
              <a:t>Privacy Preservation</a:t>
            </a:r>
          </a:p>
          <a:p>
            <a:pPr marL="342900" indent="-342900"/>
            <a:r>
              <a:rPr lang="en-US" dirty="0"/>
              <a:t>Streaming Data</a:t>
            </a:r>
          </a:p>
          <a:p>
            <a:pPr marL="342900" indent="-342900"/>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Data Mining Software </a:t>
            </a:r>
          </a:p>
        </p:txBody>
      </p:sp>
      <p:sp>
        <p:nvSpPr>
          <p:cNvPr id="36867" name="Content Placeholder 2"/>
          <p:cNvSpPr>
            <a:spLocks noGrp="1"/>
          </p:cNvSpPr>
          <p:nvPr>
            <p:ph idx="1"/>
          </p:nvPr>
        </p:nvSpPr>
        <p:spPr/>
        <p:txBody>
          <a:bodyPr/>
          <a:lstStyle/>
          <a:p>
            <a:r>
              <a:rPr lang="en-US">
                <a:hlinkClick r:id="rId2"/>
              </a:rPr>
              <a:t>http://www.kdnuggets.com/software/index.html</a:t>
            </a:r>
            <a:r>
              <a:rPr lang="en-US"/>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533400"/>
          </a:xfrm>
        </p:spPr>
        <p:txBody>
          <a:bodyPr/>
          <a:lstStyle/>
          <a:p>
            <a:r>
              <a:rPr lang="en-US" sz="2700"/>
              <a:t>Data Mining Conferences (Ranked by Importance!)</a:t>
            </a:r>
          </a:p>
        </p:txBody>
      </p:sp>
      <p:sp>
        <p:nvSpPr>
          <p:cNvPr id="37891" name="Content Placeholder 2"/>
          <p:cNvSpPr>
            <a:spLocks noGrp="1"/>
          </p:cNvSpPr>
          <p:nvPr>
            <p:ph idx="1"/>
          </p:nvPr>
        </p:nvSpPr>
        <p:spPr>
          <a:xfrm>
            <a:off x="0" y="1143000"/>
            <a:ext cx="9144000" cy="5181600"/>
          </a:xfrm>
        </p:spPr>
        <p:txBody>
          <a:bodyPr/>
          <a:lstStyle/>
          <a:p>
            <a:pPr marL="514350" indent="-514350">
              <a:buFont typeface="Tahoma" pitchFamily="34" charset="0"/>
              <a:buAutoNum type="arabicPeriod"/>
              <a:defRPr/>
            </a:pPr>
            <a:r>
              <a:rPr lang="en-US" dirty="0"/>
              <a:t>ACM KDD </a:t>
            </a:r>
            <a:r>
              <a:rPr lang="en-US" sz="1000" dirty="0">
                <a:hlinkClick r:id="rId2"/>
              </a:rPr>
              <a:t>https://www.kdd.org/kdd2020/</a:t>
            </a:r>
            <a:r>
              <a:rPr lang="en-US" sz="1000" dirty="0"/>
              <a:t>  </a:t>
            </a:r>
            <a:r>
              <a:rPr lang="en-US" sz="2400" dirty="0"/>
              <a:t>Advertisement: </a:t>
            </a:r>
            <a:r>
              <a:rPr lang="en-US" sz="900" dirty="0">
                <a:hlinkClick r:id="rId3"/>
              </a:rPr>
              <a:t>https://sciencesources.eurekalert.org/pub_releases/2020-08/afcm-k2s082120.php</a:t>
            </a:r>
            <a:endParaRPr lang="en-US" sz="900" dirty="0"/>
          </a:p>
          <a:p>
            <a:pPr marL="514350" indent="-514350">
              <a:buFont typeface="Tahoma" pitchFamily="34" charset="0"/>
              <a:buAutoNum type="arabicPeriod"/>
              <a:defRPr/>
            </a:pPr>
            <a:r>
              <a:rPr lang="en-US" dirty="0"/>
              <a:t>IEEE ICDM </a:t>
            </a:r>
            <a:r>
              <a:rPr lang="en-US" sz="1100" dirty="0">
                <a:hlinkClick r:id="rId4"/>
              </a:rPr>
              <a:t>http://icdm2020.bigke.org/</a:t>
            </a:r>
            <a:endParaRPr lang="en-US" sz="1100" dirty="0"/>
          </a:p>
          <a:p>
            <a:pPr marL="514350" indent="-514350">
              <a:buFont typeface="Tahoma" pitchFamily="34" charset="0"/>
              <a:buAutoNum type="arabicPeriod"/>
              <a:defRPr/>
            </a:pPr>
            <a:r>
              <a:rPr lang="en-US" dirty="0">
                <a:solidFill>
                  <a:srgbClr val="FFC000"/>
                </a:solidFill>
              </a:rPr>
              <a:t>ECML/</a:t>
            </a:r>
            <a:r>
              <a:rPr lang="en-US" dirty="0"/>
              <a:t>PKDD (top European conference) </a:t>
            </a:r>
          </a:p>
          <a:p>
            <a:pPr marL="514350" indent="-514350">
              <a:buFont typeface="Tahoma" pitchFamily="34" charset="0"/>
              <a:buAutoNum type="arabicPeriod"/>
              <a:defRPr/>
            </a:pPr>
            <a:r>
              <a:rPr lang="en-US" dirty="0"/>
              <a:t>SIAM’s SDM (Call for papers: </a:t>
            </a:r>
            <a:r>
              <a:rPr lang="en-US" sz="1000" dirty="0">
                <a:hlinkClick r:id="rId5"/>
              </a:rPr>
              <a:t>https://www.siam.org/conferences/cm/conference/sdm21</a:t>
            </a:r>
            <a:r>
              <a:rPr lang="en-US" sz="1000" dirty="0"/>
              <a:t> </a:t>
            </a:r>
            <a:r>
              <a:rPr lang="en-US" sz="2400" dirty="0"/>
              <a:t>)</a:t>
            </a:r>
          </a:p>
          <a:p>
            <a:pPr marL="514350" indent="-514350">
              <a:buFont typeface="Tahoma" pitchFamily="34" charset="0"/>
              <a:buAutoNum type="arabicPeriod"/>
              <a:defRPr/>
            </a:pPr>
            <a:r>
              <a:rPr lang="en-US" dirty="0"/>
              <a:t>PAKDD 2010 (top Pacific-Asian conference)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xfrm>
            <a:off x="7239000" y="64008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a:lstStyle>
          <a:p>
            <a:pPr eaLnBrk="1" hangingPunct="1">
              <a:defRPr/>
            </a:pPr>
            <a:fld id="{CA41FB24-3C3F-4BB3-8498-102FE885A536}" type="slidenum">
              <a:rPr lang="en-US" smtClean="0"/>
              <a:pPr eaLnBrk="1" hangingPunct="1">
                <a:defRPr/>
              </a:pPr>
              <a:t>43</a:t>
            </a:fld>
            <a:endParaRPr lang="en-US" sz="1400"/>
          </a:p>
        </p:txBody>
      </p:sp>
      <p:sp>
        <p:nvSpPr>
          <p:cNvPr id="15363" name="Rectangle 2"/>
          <p:cNvSpPr>
            <a:spLocks noGrp="1" noChangeArrowheads="1"/>
          </p:cNvSpPr>
          <p:nvPr>
            <p:ph type="title" idx="4294967295"/>
          </p:nvPr>
        </p:nvSpPr>
        <p:spPr>
          <a:xfrm>
            <a:off x="1524000" y="190500"/>
            <a:ext cx="7239000" cy="685800"/>
          </a:xfrm>
          <a:noFill/>
        </p:spPr>
        <p:txBody>
          <a:bodyPr lIns="92075" tIns="46038" rIns="92075" bIns="46038" anchor="ctr"/>
          <a:lstStyle/>
          <a:p>
            <a:pPr eaLnBrk="1" hangingPunct="1"/>
            <a:r>
              <a:rPr lang="en-US" sz="3600" dirty="0">
                <a:solidFill>
                  <a:srgbClr val="FF0000"/>
                </a:solidFill>
              </a:rPr>
              <a:t>Data Mining Competitions</a:t>
            </a:r>
            <a:endParaRPr lang="en-US" sz="3200" b="1" dirty="0">
              <a:solidFill>
                <a:srgbClr val="FF0000"/>
              </a:solidFill>
            </a:endParaRPr>
          </a:p>
        </p:txBody>
      </p:sp>
      <p:sp>
        <p:nvSpPr>
          <p:cNvPr id="15364" name="Rectangle 3"/>
          <p:cNvSpPr>
            <a:spLocks noGrp="1" noChangeArrowheads="1"/>
          </p:cNvSpPr>
          <p:nvPr>
            <p:ph type="body" idx="4294967295"/>
          </p:nvPr>
        </p:nvSpPr>
        <p:spPr>
          <a:xfrm>
            <a:off x="76200" y="1219200"/>
            <a:ext cx="9144000" cy="4419600"/>
          </a:xfrm>
          <a:noFill/>
        </p:spPr>
        <p:txBody>
          <a:bodyPr lIns="92075" tIns="46038" rIns="92075" bIns="46038"/>
          <a:lstStyle/>
          <a:p>
            <a:r>
              <a:rPr lang="en-US" dirty="0"/>
              <a:t>Netflix Price:</a:t>
            </a:r>
            <a:r>
              <a:rPr lang="en-US" sz="3200" dirty="0"/>
              <a:t> </a:t>
            </a:r>
            <a:r>
              <a:rPr lang="en-US" sz="1600" dirty="0">
                <a:hlinkClick r:id="rId3"/>
              </a:rPr>
              <a:t>https://www.netflixprize.com/</a:t>
            </a:r>
            <a:r>
              <a:rPr lang="en-US" sz="1600" dirty="0"/>
              <a:t> </a:t>
            </a:r>
          </a:p>
          <a:p>
            <a:r>
              <a:rPr lang="en-US" dirty="0"/>
              <a:t>KDD Cup 2020: </a:t>
            </a:r>
            <a:r>
              <a:rPr lang="en-US" sz="1600" dirty="0">
                <a:solidFill>
                  <a:srgbClr val="FFFFFF"/>
                </a:solidFill>
                <a:hlinkClick r:id="rId4"/>
              </a:rPr>
              <a:t>https://www.kdd.org/kdd2020/kdd-cup</a:t>
            </a:r>
            <a:r>
              <a:rPr lang="en-US" sz="1600" dirty="0">
                <a:solidFill>
                  <a:srgbClr val="FFFFFF"/>
                </a:solidFill>
              </a:rPr>
              <a:t> </a:t>
            </a:r>
            <a:endParaRPr lang="en-US" sz="3200" dirty="0"/>
          </a:p>
          <a:p>
            <a:r>
              <a:rPr lang="en-US" dirty="0"/>
              <a:t>ICDM Contest 2020: </a:t>
            </a:r>
            <a:r>
              <a:rPr lang="en-US" sz="1600" dirty="0">
                <a:hlinkClick r:id="rId5"/>
              </a:rPr>
              <a:t>http://icdm2020.bigke.org/</a:t>
            </a:r>
            <a:r>
              <a:rPr lang="en-US" sz="1600" dirty="0"/>
              <a:t> </a:t>
            </a:r>
            <a:r>
              <a:rPr lang="en-US" sz="1600" dirty="0">
                <a:hlinkClick r:id="rId6"/>
              </a:rPr>
              <a:t>https://adimen.si.ehu.eus/~rigau/publications/jws2016.pdf</a:t>
            </a:r>
            <a:r>
              <a:rPr lang="en-US" sz="1600" dirty="0"/>
              <a:t> </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0700" y="3169122"/>
            <a:ext cx="5715000" cy="3231678"/>
          </a:xfrm>
          <a:prstGeom prst="rect">
            <a:avLst/>
          </a:prstGeom>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5333" b="2116"/>
          <a:stretch>
            <a:fillRect/>
          </a:stretch>
        </p:blipFill>
        <p:spPr bwMode="auto">
          <a:xfrm>
            <a:off x="3505200" y="2971800"/>
            <a:ext cx="5486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203200" y="228600"/>
            <a:ext cx="8940800" cy="533400"/>
          </a:xfrm>
        </p:spPr>
        <p:txBody>
          <a:bodyPr/>
          <a:lstStyle/>
          <a:p>
            <a:r>
              <a:rPr lang="en-US" dirty="0"/>
              <a:t>What is Data Mining / KDD? </a:t>
            </a:r>
            <a:r>
              <a:rPr lang="en-US" sz="900" dirty="0">
                <a:hlinkClick r:id="rId4"/>
              </a:rPr>
              <a:t>https://acronyms.thefreedictionary.com/KDD</a:t>
            </a:r>
            <a:endParaRPr lang="en-US" sz="900" dirty="0"/>
          </a:p>
        </p:txBody>
      </p:sp>
      <p:sp>
        <p:nvSpPr>
          <p:cNvPr id="7172" name="Rectangle 4"/>
          <p:cNvSpPr>
            <a:spLocks noGrp="1" noChangeArrowheads="1"/>
          </p:cNvSpPr>
          <p:nvPr>
            <p:ph type="body" idx="1"/>
          </p:nvPr>
        </p:nvSpPr>
        <p:spPr>
          <a:xfrm>
            <a:off x="146050" y="990600"/>
            <a:ext cx="8394700" cy="5029200"/>
          </a:xfrm>
        </p:spPr>
        <p:txBody>
          <a:bodyPr/>
          <a:lstStyle/>
          <a:p>
            <a:pPr marL="285750" indent="-285750">
              <a:lnSpc>
                <a:spcPct val="95000"/>
              </a:lnSpc>
              <a:spcBef>
                <a:spcPct val="20000"/>
              </a:spcBef>
            </a:pPr>
            <a:r>
              <a:rPr lang="en-US" sz="3200" b="1" dirty="0"/>
              <a:t>Many Definitions</a:t>
            </a:r>
          </a:p>
          <a:p>
            <a:pPr lvl="1">
              <a:lnSpc>
                <a:spcPct val="95000"/>
              </a:lnSpc>
              <a:spcBef>
                <a:spcPct val="20000"/>
              </a:spcBef>
            </a:pPr>
            <a:r>
              <a:rPr lang="en-US" sz="2400" b="1" dirty="0"/>
              <a:t>Non-trivial extraction of implicit, </a:t>
            </a:r>
            <a:r>
              <a:rPr lang="en-US" sz="2400" b="1" dirty="0">
                <a:solidFill>
                  <a:schemeClr val="accent5">
                    <a:lumMod val="75000"/>
                  </a:schemeClr>
                </a:solidFill>
              </a:rPr>
              <a:t>valid</a:t>
            </a:r>
            <a:r>
              <a:rPr lang="en-US" sz="2400" b="1" dirty="0"/>
              <a:t>, previously unknown and potentially useful information from data</a:t>
            </a:r>
          </a:p>
          <a:p>
            <a:pPr lvl="1">
              <a:lnSpc>
                <a:spcPct val="95000"/>
              </a:lnSpc>
              <a:spcBef>
                <a:spcPct val="20000"/>
              </a:spcBef>
            </a:pPr>
            <a:r>
              <a:rPr lang="en-US" sz="2400" b="1" dirty="0"/>
              <a:t>Exploration &amp; analysis, by automatic or </a:t>
            </a:r>
            <a:br>
              <a:rPr lang="en-US" sz="2400" b="1" dirty="0"/>
            </a:br>
            <a:r>
              <a:rPr lang="en-US" sz="2400" b="1" dirty="0"/>
              <a:t>semi-automatic means, of </a:t>
            </a:r>
            <a:br>
              <a:rPr lang="en-US" sz="2400" b="1" dirty="0"/>
            </a:br>
            <a:r>
              <a:rPr lang="en-US" sz="2400" b="1" dirty="0"/>
              <a:t>large quantities of data </a:t>
            </a:r>
            <a:br>
              <a:rPr lang="en-US" sz="2400" b="1" dirty="0"/>
            </a:br>
            <a:r>
              <a:rPr lang="en-US" sz="2400" b="1" dirty="0"/>
              <a:t>in order to discover </a:t>
            </a:r>
            <a:br>
              <a:rPr lang="en-US" sz="2400" b="1" dirty="0"/>
            </a:br>
            <a:r>
              <a:rPr lang="en-US" sz="2400" b="1" dirty="0"/>
              <a:t>meaningful patterns </a:t>
            </a:r>
            <a:br>
              <a:rPr lang="en-US" sz="2400" b="1" dirty="0"/>
            </a:br>
            <a:endParaRPr lang="en-US" sz="2400" b="1" dirty="0"/>
          </a:p>
        </p:txBody>
      </p:sp>
      <p:sp>
        <p:nvSpPr>
          <p:cNvPr id="2" name="TextBox 1">
            <a:extLst>
              <a:ext uri="{FF2B5EF4-FFF2-40B4-BE49-F238E27FC236}">
                <a16:creationId xmlns:a16="http://schemas.microsoft.com/office/drawing/2014/main" id="{EC909359-7AD5-42FA-8D3F-412252312A14}"/>
              </a:ext>
            </a:extLst>
          </p:cNvPr>
          <p:cNvSpPr txBox="1"/>
          <p:nvPr/>
        </p:nvSpPr>
        <p:spPr>
          <a:xfrm>
            <a:off x="990600" y="6324600"/>
            <a:ext cx="6261651" cy="307777"/>
          </a:xfrm>
          <a:prstGeom prst="rect">
            <a:avLst/>
          </a:prstGeom>
          <a:noFill/>
        </p:spPr>
        <p:txBody>
          <a:bodyPr wrap="none" rtlCol="0">
            <a:spAutoFit/>
          </a:bodyPr>
          <a:lstStyle/>
          <a:p>
            <a:r>
              <a:rPr lang="en-US" dirty="0"/>
              <a:t>KDD:= Knowledge Discovery in Databases(old)/in Data/and Data Mining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5" descr="story-3dimensional-2">
            <a:extLst>
              <a:ext uri="{FF2B5EF4-FFF2-40B4-BE49-F238E27FC236}">
                <a16:creationId xmlns:a16="http://schemas.microsoft.com/office/drawing/2014/main" id="{E4E5DF5F-88EA-46A6-A9EF-601B25F75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195388"/>
            <a:ext cx="1676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B2BC4CDA-F68E-44D3-A01D-23F7D8AAE08E}"/>
              </a:ext>
            </a:extLst>
          </p:cNvPr>
          <p:cNvSpPr>
            <a:spLocks noGrp="1" noChangeArrowheads="1"/>
          </p:cNvSpPr>
          <p:nvPr>
            <p:ph type="title" idx="4294967295"/>
          </p:nvPr>
        </p:nvSpPr>
        <p:spPr>
          <a:xfrm>
            <a:off x="381000" y="152400"/>
            <a:ext cx="8534400" cy="533400"/>
          </a:xfrm>
        </p:spPr>
        <p:txBody>
          <a:bodyPr/>
          <a:lstStyle/>
          <a:p>
            <a:pPr eaLnBrk="1" hangingPunct="1"/>
            <a:r>
              <a:rPr lang="en-US" altLang="en-US" sz="4000">
                <a:ea typeface="MS Mincho" panose="02020609040205080304" pitchFamily="49" charset="-128"/>
              </a:rPr>
              <a:t>Large-scale Data is Everywhere!</a:t>
            </a:r>
          </a:p>
        </p:txBody>
      </p:sp>
      <p:sp>
        <p:nvSpPr>
          <p:cNvPr id="19459" name="Rectangle 3">
            <a:extLst>
              <a:ext uri="{FF2B5EF4-FFF2-40B4-BE49-F238E27FC236}">
                <a16:creationId xmlns:a16="http://schemas.microsoft.com/office/drawing/2014/main" id="{2949207F-BD30-4652-9D55-140E7F930D0B}"/>
              </a:ext>
            </a:extLst>
          </p:cNvPr>
          <p:cNvSpPr>
            <a:spLocks noGrp="1" noChangeArrowheads="1"/>
          </p:cNvSpPr>
          <p:nvPr>
            <p:ph idx="4294967295"/>
          </p:nvPr>
        </p:nvSpPr>
        <p:spPr>
          <a:xfrm>
            <a:off x="411163" y="1143000"/>
            <a:ext cx="4084637" cy="4857750"/>
          </a:xfrm>
        </p:spPr>
        <p:txBody>
          <a:bodyPr/>
          <a:lstStyle/>
          <a:p>
            <a:pPr eaLnBrk="1" hangingPunct="1">
              <a:lnSpc>
                <a:spcPct val="90000"/>
              </a:lnSpc>
              <a:buClr>
                <a:schemeClr val="tx1"/>
              </a:buClr>
              <a:buFont typeface="Wingdings" panose="05000000000000000000" pitchFamily="2" charset="2"/>
              <a:buChar char="§"/>
            </a:pPr>
            <a:r>
              <a:rPr lang="en-US" altLang="en-US" sz="2000"/>
              <a:t>There has been enormous data growth in both commercial and scientific databases due to advances in data generation and collection technologies</a:t>
            </a:r>
          </a:p>
          <a:p>
            <a:pPr eaLnBrk="1" hangingPunct="1">
              <a:lnSpc>
                <a:spcPct val="90000"/>
              </a:lnSpc>
              <a:buClr>
                <a:srgbClr val="000000"/>
              </a:buClr>
              <a:buFont typeface="Wingdings" panose="05000000000000000000" pitchFamily="2" charset="2"/>
              <a:buChar char="§"/>
            </a:pPr>
            <a:r>
              <a:rPr lang="en-US" altLang="en-US" sz="2000">
                <a:solidFill>
                  <a:srgbClr val="000000"/>
                </a:solidFill>
                <a:cs typeface="Times New Roman" panose="02020603050405020304" pitchFamily="18" charset="0"/>
              </a:rPr>
              <a:t>New mantra</a:t>
            </a:r>
          </a:p>
          <a:p>
            <a:pPr lvl="1" eaLnBrk="1" hangingPunct="1">
              <a:lnSpc>
                <a:spcPct val="90000"/>
              </a:lnSpc>
              <a:buClr>
                <a:srgbClr val="000000"/>
              </a:buClr>
              <a:buFont typeface="Wingdings" panose="05000000000000000000" pitchFamily="2" charset="2"/>
              <a:buChar char="§"/>
            </a:pPr>
            <a:r>
              <a:rPr lang="en-US" altLang="en-US" sz="1800">
                <a:solidFill>
                  <a:srgbClr val="000000"/>
                </a:solidFill>
                <a:cs typeface="Times New Roman" panose="02020603050405020304" pitchFamily="18" charset="0"/>
              </a:rPr>
              <a:t>Gather whatever data you can whenever and wherever possible.</a:t>
            </a:r>
          </a:p>
          <a:p>
            <a:pPr eaLnBrk="1" hangingPunct="1">
              <a:lnSpc>
                <a:spcPct val="90000"/>
              </a:lnSpc>
              <a:buClr>
                <a:srgbClr val="000000"/>
              </a:buClr>
              <a:buFont typeface="Wingdings" panose="05000000000000000000" pitchFamily="2" charset="2"/>
              <a:buChar char="§"/>
            </a:pPr>
            <a:r>
              <a:rPr lang="en-US" altLang="en-US" sz="2000">
                <a:solidFill>
                  <a:srgbClr val="000000"/>
                </a:solidFill>
                <a:cs typeface="Times New Roman" panose="02020603050405020304" pitchFamily="18" charset="0"/>
              </a:rPr>
              <a:t>Expectations</a:t>
            </a:r>
          </a:p>
          <a:p>
            <a:pPr lvl="1" eaLnBrk="1" hangingPunct="1">
              <a:lnSpc>
                <a:spcPct val="90000"/>
              </a:lnSpc>
              <a:buClr>
                <a:srgbClr val="000000"/>
              </a:buClr>
              <a:buFont typeface="Wingdings" panose="05000000000000000000" pitchFamily="2" charset="2"/>
              <a:buChar char="§"/>
            </a:pPr>
            <a:r>
              <a:rPr lang="en-US" altLang="en-US" sz="1800">
                <a:solidFill>
                  <a:srgbClr val="000000"/>
                </a:solidFill>
                <a:cs typeface="Times New Roman" panose="02020603050405020304" pitchFamily="18" charset="0"/>
              </a:rPr>
              <a:t>Gathered data will have value either for the purpose collected or for a purpose not envisioned.</a:t>
            </a:r>
          </a:p>
          <a:p>
            <a:pPr eaLnBrk="1" hangingPunct="1">
              <a:lnSpc>
                <a:spcPct val="90000"/>
              </a:lnSpc>
              <a:buClr>
                <a:srgbClr val="000000"/>
              </a:buClr>
              <a:buFont typeface="Wingdings" panose="05000000000000000000" pitchFamily="2" charset="2"/>
              <a:buChar char="§"/>
            </a:pPr>
            <a:endParaRPr lang="en-US" altLang="en-US" sz="2000">
              <a:solidFill>
                <a:srgbClr val="000000"/>
              </a:solidFill>
              <a:cs typeface="Times New Roman" panose="02020603050405020304" pitchFamily="18" charset="0"/>
            </a:endParaRPr>
          </a:p>
        </p:txBody>
      </p:sp>
      <p:sp>
        <p:nvSpPr>
          <p:cNvPr id="19460" name="Text Box 4">
            <a:extLst>
              <a:ext uri="{FF2B5EF4-FFF2-40B4-BE49-F238E27FC236}">
                <a16:creationId xmlns:a16="http://schemas.microsoft.com/office/drawing/2014/main" id="{369A2C01-DAD5-4566-812F-EB4A619F0375}"/>
              </a:ext>
            </a:extLst>
          </p:cNvPr>
          <p:cNvSpPr txBox="1">
            <a:spLocks noChangeArrowheads="1"/>
          </p:cNvSpPr>
          <p:nvPr/>
        </p:nvSpPr>
        <p:spPr bwMode="auto">
          <a:xfrm>
            <a:off x="6850063" y="6019800"/>
            <a:ext cx="2293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Computational Simulations</a:t>
            </a:r>
            <a:endParaRPr lang="en-US" altLang="en-US" sz="1400">
              <a:latin typeface="Times New Roman" panose="02020603050405020304" pitchFamily="18" charset="0"/>
              <a:cs typeface="Arial" panose="020B0604020202020204" pitchFamily="34" charset="0"/>
            </a:endParaRPr>
          </a:p>
        </p:txBody>
      </p:sp>
      <p:sp>
        <p:nvSpPr>
          <p:cNvPr id="19461" name="Text Box 5">
            <a:extLst>
              <a:ext uri="{FF2B5EF4-FFF2-40B4-BE49-F238E27FC236}">
                <a16:creationId xmlns:a16="http://schemas.microsoft.com/office/drawing/2014/main" id="{C86048D1-9C62-4417-B4A4-AA3D00451947}"/>
              </a:ext>
            </a:extLst>
          </p:cNvPr>
          <p:cNvSpPr txBox="1">
            <a:spLocks noChangeArrowheads="1"/>
          </p:cNvSpPr>
          <p:nvPr/>
        </p:nvSpPr>
        <p:spPr bwMode="auto">
          <a:xfrm>
            <a:off x="6778625" y="4267200"/>
            <a:ext cx="236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200" i="1">
                <a:latin typeface="Helvetica" panose="020B0604020202020204" pitchFamily="34" charset="0"/>
                <a:cs typeface="Arial" panose="020B0604020202020204" pitchFamily="34" charset="0"/>
              </a:rPr>
              <a:t>Social Networking: Twitter </a:t>
            </a:r>
            <a:endParaRPr lang="en-US" altLang="en-US" sz="2400">
              <a:latin typeface="Times New Roman" panose="02020603050405020304" pitchFamily="18" charset="0"/>
              <a:cs typeface="Arial" panose="020B0604020202020204" pitchFamily="34" charset="0"/>
            </a:endParaRPr>
          </a:p>
        </p:txBody>
      </p:sp>
      <p:pic>
        <p:nvPicPr>
          <p:cNvPr id="19462" name="Picture 6" descr="crop">
            <a:extLst>
              <a:ext uri="{FF2B5EF4-FFF2-40B4-BE49-F238E27FC236}">
                <a16:creationId xmlns:a16="http://schemas.microsoft.com/office/drawing/2014/main" id="{6160DCE0-0304-45C5-B189-40744C8F1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76800"/>
            <a:ext cx="19050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a:extLst>
              <a:ext uri="{FF2B5EF4-FFF2-40B4-BE49-F238E27FC236}">
                <a16:creationId xmlns:a16="http://schemas.microsoft.com/office/drawing/2014/main" id="{230E8B85-03EB-4D3A-A60B-070AD0673085}"/>
              </a:ext>
            </a:extLst>
          </p:cNvPr>
          <p:cNvPicPr>
            <a:picLocks noChangeAspect="1" noChangeArrowheads="1"/>
          </p:cNvPicPr>
          <p:nvPr/>
        </p:nvPicPr>
        <p:blipFill>
          <a:blip r:embed="rId5">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946" t="2650" r="946" b="2745"/>
          <a:stretch>
            <a:fillRect/>
          </a:stretch>
        </p:blipFill>
        <p:spPr bwMode="auto">
          <a:xfrm>
            <a:off x="4824413" y="4800600"/>
            <a:ext cx="150018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4">
            <a:extLst>
              <a:ext uri="{FF2B5EF4-FFF2-40B4-BE49-F238E27FC236}">
                <a16:creationId xmlns:a16="http://schemas.microsoft.com/office/drawing/2014/main" id="{C3BB972E-27B8-4DB4-95EE-AFEA6B428630}"/>
              </a:ext>
            </a:extLst>
          </p:cNvPr>
          <p:cNvSpPr txBox="1">
            <a:spLocks noChangeArrowheads="1"/>
          </p:cNvSpPr>
          <p:nvPr/>
        </p:nvSpPr>
        <p:spPr bwMode="auto">
          <a:xfrm>
            <a:off x="4876800" y="6019800"/>
            <a:ext cx="157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Sensor Networks</a:t>
            </a:r>
            <a:r>
              <a:rPr lang="en-US" altLang="en-US" sz="1200" i="1">
                <a:latin typeface="Helvetica" panose="020B0604020202020204" pitchFamily="34" charset="0"/>
                <a:cs typeface="Arial" panose="020B0604020202020204" pitchFamily="34" charset="0"/>
              </a:rPr>
              <a:t> </a:t>
            </a:r>
            <a:endParaRPr lang="en-US" altLang="en-US" sz="2400">
              <a:latin typeface="Times New Roman" panose="02020603050405020304" pitchFamily="18" charset="0"/>
              <a:cs typeface="Arial" panose="020B0604020202020204" pitchFamily="34" charset="0"/>
            </a:endParaRPr>
          </a:p>
        </p:txBody>
      </p:sp>
      <p:pic>
        <p:nvPicPr>
          <p:cNvPr id="19465" name="Picture 20">
            <a:extLst>
              <a:ext uri="{FF2B5EF4-FFF2-40B4-BE49-F238E27FC236}">
                <a16:creationId xmlns:a16="http://schemas.microsoft.com/office/drawing/2014/main" id="{06902C5E-DF76-444B-807D-289655C41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69" t="1334" r="5765" b="969"/>
          <a:stretch>
            <a:fillRect/>
          </a:stretch>
        </p:blipFill>
        <p:spPr bwMode="auto">
          <a:xfrm>
            <a:off x="4876800" y="1219200"/>
            <a:ext cx="17780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21">
            <a:extLst>
              <a:ext uri="{FF2B5EF4-FFF2-40B4-BE49-F238E27FC236}">
                <a16:creationId xmlns:a16="http://schemas.microsoft.com/office/drawing/2014/main" id="{BC8A92AF-AD83-4EBE-A45D-A86360A202A1}"/>
              </a:ext>
            </a:extLst>
          </p:cNvPr>
          <p:cNvSpPr txBox="1">
            <a:spLocks noChangeArrowheads="1"/>
          </p:cNvSpPr>
          <p:nvPr/>
        </p:nvSpPr>
        <p:spPr bwMode="auto">
          <a:xfrm>
            <a:off x="4724400" y="42672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Traffic Patterns</a:t>
            </a:r>
            <a:endParaRPr lang="en-US" altLang="en-US" sz="1400">
              <a:latin typeface="Times New Roman" panose="02020603050405020304" pitchFamily="18" charset="0"/>
              <a:cs typeface="Arial" panose="020B0604020202020204" pitchFamily="34" charset="0"/>
            </a:endParaRPr>
          </a:p>
        </p:txBody>
      </p:sp>
      <p:sp>
        <p:nvSpPr>
          <p:cNvPr id="19467" name="Text Box 23">
            <a:extLst>
              <a:ext uri="{FF2B5EF4-FFF2-40B4-BE49-F238E27FC236}">
                <a16:creationId xmlns:a16="http://schemas.microsoft.com/office/drawing/2014/main" id="{ECE65A44-F857-47EC-8033-9E3EE8EF2B44}"/>
              </a:ext>
            </a:extLst>
          </p:cNvPr>
          <p:cNvSpPr txBox="1">
            <a:spLocks noChangeArrowheads="1"/>
          </p:cNvSpPr>
          <p:nvPr/>
        </p:nvSpPr>
        <p:spPr bwMode="auto">
          <a:xfrm>
            <a:off x="4572000" y="2514600"/>
            <a:ext cx="2365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Cyber Security</a:t>
            </a:r>
            <a:r>
              <a:rPr lang="en-US" altLang="en-US" sz="1200" i="1">
                <a:latin typeface="Helvetica" panose="020B0604020202020204" pitchFamily="34" charset="0"/>
                <a:cs typeface="Arial" panose="020B0604020202020204" pitchFamily="34" charset="0"/>
              </a:rPr>
              <a:t> </a:t>
            </a:r>
            <a:endParaRPr lang="en-US" altLang="en-US" sz="2400">
              <a:latin typeface="Times New Roman" panose="02020603050405020304" pitchFamily="18" charset="0"/>
              <a:cs typeface="Arial" panose="020B0604020202020204" pitchFamily="34" charset="0"/>
            </a:endParaRPr>
          </a:p>
        </p:txBody>
      </p:sp>
      <p:graphicFrame>
        <p:nvGraphicFramePr>
          <p:cNvPr id="19468" name="Object 3">
            <a:extLst>
              <a:ext uri="{FF2B5EF4-FFF2-40B4-BE49-F238E27FC236}">
                <a16:creationId xmlns:a16="http://schemas.microsoft.com/office/drawing/2014/main" id="{8343C75A-28A1-4BAC-80EC-48E99A491EE8}"/>
              </a:ext>
            </a:extLst>
          </p:cNvPr>
          <p:cNvGraphicFramePr>
            <a:graphicFrameLocks noChangeAspect="1"/>
          </p:cNvGraphicFramePr>
          <p:nvPr/>
        </p:nvGraphicFramePr>
        <p:xfrm>
          <a:off x="6934200" y="1681163"/>
          <a:ext cx="647700" cy="642937"/>
        </p:xfrm>
        <a:graphic>
          <a:graphicData uri="http://schemas.openxmlformats.org/presentationml/2006/ole">
            <mc:AlternateContent xmlns:mc="http://schemas.openxmlformats.org/markup-compatibility/2006">
              <mc:Choice xmlns:v="urn:schemas-microsoft-com:vml" Requires="v">
                <p:oleObj name="VISIO" r:id="rId7" imgW="617220" imgH="615696" progId="Visio.Drawing.11">
                  <p:embed/>
                </p:oleObj>
              </mc:Choice>
              <mc:Fallback>
                <p:oleObj name="VISIO" r:id="rId7" imgW="617220" imgH="615696" progId="Visio.Drawing.11">
                  <p:embed/>
                  <p:pic>
                    <p:nvPicPr>
                      <p:cNvPr id="19468" name="Object 3">
                        <a:extLst>
                          <a:ext uri="{FF2B5EF4-FFF2-40B4-BE49-F238E27FC236}">
                            <a16:creationId xmlns:a16="http://schemas.microsoft.com/office/drawing/2014/main" id="{8343C75A-28A1-4BAC-80EC-48E99A491E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681163"/>
                        <a:ext cx="64770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469" name="Object 4">
            <a:extLst>
              <a:ext uri="{FF2B5EF4-FFF2-40B4-BE49-F238E27FC236}">
                <a16:creationId xmlns:a16="http://schemas.microsoft.com/office/drawing/2014/main" id="{7DE6EA81-09F7-4C17-9B0B-E6D46E38CB42}"/>
              </a:ext>
            </a:extLst>
          </p:cNvPr>
          <p:cNvGraphicFramePr>
            <a:graphicFrameLocks noChangeAspect="1"/>
          </p:cNvGraphicFramePr>
          <p:nvPr/>
        </p:nvGraphicFramePr>
        <p:xfrm>
          <a:off x="6918325" y="1295400"/>
          <a:ext cx="647700" cy="531813"/>
        </p:xfrm>
        <a:graphic>
          <a:graphicData uri="http://schemas.openxmlformats.org/presentationml/2006/ole">
            <mc:AlternateContent xmlns:mc="http://schemas.openxmlformats.org/markup-compatibility/2006">
              <mc:Choice xmlns:v="urn:schemas-microsoft-com:vml" Requires="v">
                <p:oleObj name="VISIO" r:id="rId9" imgW="806196" imgH="662940" progId="Visio.Drawing.11">
                  <p:embed/>
                </p:oleObj>
              </mc:Choice>
              <mc:Fallback>
                <p:oleObj name="VISIO" r:id="rId9" imgW="806196" imgH="662940" progId="Visio.Drawing.11">
                  <p:embed/>
                  <p:pic>
                    <p:nvPicPr>
                      <p:cNvPr id="19469" name="Object 4">
                        <a:extLst>
                          <a:ext uri="{FF2B5EF4-FFF2-40B4-BE49-F238E27FC236}">
                            <a16:creationId xmlns:a16="http://schemas.microsoft.com/office/drawing/2014/main" id="{7DE6EA81-09F7-4C17-9B0B-E6D46E38CB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8325" y="1295400"/>
                        <a:ext cx="6477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471" name="Slide Number Placeholder 3">
            <a:extLst>
              <a:ext uri="{FF2B5EF4-FFF2-40B4-BE49-F238E27FC236}">
                <a16:creationId xmlns:a16="http://schemas.microsoft.com/office/drawing/2014/main" id="{DD57FE75-643D-48E3-BAE5-1BE6BEAD2364}"/>
              </a:ext>
            </a:extLst>
          </p:cNvPr>
          <p:cNvSpPr>
            <a:spLocks noGrp="1"/>
          </p:cNvSpPr>
          <p:nvPr>
            <p:ph type="sldNum" sz="quarter" idx="12"/>
          </p:nvPr>
        </p:nvSpPr>
        <p:spPr bwMode="auto">
          <a:xfrm>
            <a:off x="6709093" y="56070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6</a:t>
            </a:fld>
            <a:endParaRPr lang="en-US" altLang="en-US" sz="1200">
              <a:solidFill>
                <a:srgbClr val="898989"/>
              </a:solidFill>
            </a:endParaRPr>
          </a:p>
        </p:txBody>
      </p:sp>
      <p:sp>
        <p:nvSpPr>
          <p:cNvPr id="19473" name="Text Box 23">
            <a:extLst>
              <a:ext uri="{FF2B5EF4-FFF2-40B4-BE49-F238E27FC236}">
                <a16:creationId xmlns:a16="http://schemas.microsoft.com/office/drawing/2014/main" id="{B221CCE2-1C22-4160-8E75-088C39AED3FA}"/>
              </a:ext>
            </a:extLst>
          </p:cNvPr>
          <p:cNvSpPr txBox="1">
            <a:spLocks noChangeArrowheads="1"/>
          </p:cNvSpPr>
          <p:nvPr/>
        </p:nvSpPr>
        <p:spPr bwMode="auto">
          <a:xfrm>
            <a:off x="6326188" y="2355850"/>
            <a:ext cx="2365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E-Commerce</a:t>
            </a:r>
            <a:endParaRPr lang="en-US" altLang="en-US" sz="2400">
              <a:latin typeface="Times New Roman" panose="02020603050405020304" pitchFamily="18" charset="0"/>
              <a:cs typeface="Arial" panose="020B0604020202020204" pitchFamily="34" charset="0"/>
            </a:endParaRPr>
          </a:p>
        </p:txBody>
      </p:sp>
      <p:pic>
        <p:nvPicPr>
          <p:cNvPr id="19474" name="Picture 20">
            <a:extLst>
              <a:ext uri="{FF2B5EF4-FFF2-40B4-BE49-F238E27FC236}">
                <a16:creationId xmlns:a16="http://schemas.microsoft.com/office/drawing/2014/main" id="{0C14A44B-6F73-4635-867A-4AC9653125D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7663" y="2955925"/>
            <a:ext cx="23780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8" descr="http://images.ezgif.com/tmp/gif_232x188_6af960.gif">
            <a:extLst>
              <a:ext uri="{FF2B5EF4-FFF2-40B4-BE49-F238E27FC236}">
                <a16:creationId xmlns:a16="http://schemas.microsoft.com/office/drawing/2014/main" id="{A15FFD27-33B9-473A-8E9F-B0657D3854B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762500" y="2944813"/>
            <a:ext cx="1436688" cy="116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45F0EC6D-E097-45C2-A1AB-A1016FA70126}"/>
              </a:ext>
            </a:extLst>
          </p:cNvPr>
          <p:cNvSpPr>
            <a:spLocks noGrp="1" noChangeArrowheads="1"/>
          </p:cNvSpPr>
          <p:nvPr>
            <p:ph type="title" idx="4294967295"/>
          </p:nvPr>
        </p:nvSpPr>
        <p:spPr>
          <a:xfrm>
            <a:off x="228600" y="0"/>
            <a:ext cx="8763000" cy="838200"/>
          </a:xfrm>
        </p:spPr>
        <p:txBody>
          <a:bodyPr/>
          <a:lstStyle/>
          <a:p>
            <a:pPr eaLnBrk="1" hangingPunct="1"/>
            <a:r>
              <a:rPr lang="en-US" altLang="en-US"/>
              <a:t>Why Data Mining? Commercial Viewpoint</a:t>
            </a:r>
          </a:p>
        </p:txBody>
      </p:sp>
      <p:sp>
        <p:nvSpPr>
          <p:cNvPr id="21506" name="Rectangle 3">
            <a:extLst>
              <a:ext uri="{FF2B5EF4-FFF2-40B4-BE49-F238E27FC236}">
                <a16:creationId xmlns:a16="http://schemas.microsoft.com/office/drawing/2014/main" id="{D15A9052-99DD-4714-8E0C-8A732354DB5A}"/>
              </a:ext>
            </a:extLst>
          </p:cNvPr>
          <p:cNvSpPr>
            <a:spLocks noGrp="1" noChangeArrowheads="1"/>
          </p:cNvSpPr>
          <p:nvPr>
            <p:ph type="body" idx="4294967295"/>
          </p:nvPr>
        </p:nvSpPr>
        <p:spPr>
          <a:xfrm>
            <a:off x="292100" y="1524000"/>
            <a:ext cx="8318500" cy="5181600"/>
          </a:xfrm>
        </p:spPr>
        <p:txBody>
          <a:bodyPr/>
          <a:lstStyle/>
          <a:p>
            <a:pPr eaLnBrk="1" hangingPunct="1">
              <a:lnSpc>
                <a:spcPct val="90000"/>
              </a:lnSpc>
            </a:pPr>
            <a:r>
              <a:rPr lang="en-US" altLang="en-US" sz="2400" dirty="0"/>
              <a:t>Lots of data is being collected </a:t>
            </a:r>
            <a:br>
              <a:rPr lang="en-US" altLang="en-US" sz="2400" dirty="0"/>
            </a:br>
            <a:r>
              <a:rPr lang="en-US" altLang="en-US" sz="2400" dirty="0"/>
              <a:t>and warehoused </a:t>
            </a:r>
          </a:p>
          <a:p>
            <a:pPr lvl="1" eaLnBrk="1" hangingPunct="1">
              <a:lnSpc>
                <a:spcPct val="90000"/>
              </a:lnSpc>
            </a:pPr>
            <a:r>
              <a:rPr lang="en-US" altLang="en-US" sz="2000" dirty="0"/>
              <a:t>Web data</a:t>
            </a:r>
          </a:p>
          <a:p>
            <a:pPr lvl="2" eaLnBrk="1" hangingPunct="1">
              <a:lnSpc>
                <a:spcPct val="90000"/>
              </a:lnSpc>
            </a:pPr>
            <a:r>
              <a:rPr lang="en-US" altLang="en-US" sz="1800" dirty="0"/>
              <a:t>Yahoo has Peta Bytes of web data</a:t>
            </a:r>
          </a:p>
          <a:p>
            <a:pPr lvl="2" eaLnBrk="1" hangingPunct="1">
              <a:lnSpc>
                <a:spcPct val="90000"/>
              </a:lnSpc>
            </a:pPr>
            <a:r>
              <a:rPr lang="en-US" altLang="en-US" sz="1800" dirty="0"/>
              <a:t>Facebook has billions of active users</a:t>
            </a:r>
          </a:p>
          <a:p>
            <a:pPr lvl="1" eaLnBrk="1" hangingPunct="1">
              <a:lnSpc>
                <a:spcPct val="90000"/>
              </a:lnSpc>
            </a:pPr>
            <a:r>
              <a:rPr lang="en-US" altLang="en-US" sz="2000" dirty="0"/>
              <a:t>purchases at department/</a:t>
            </a:r>
            <a:br>
              <a:rPr lang="en-US" altLang="en-US" sz="2000" dirty="0"/>
            </a:br>
            <a:r>
              <a:rPr lang="en-US" altLang="en-US" sz="2000" dirty="0"/>
              <a:t>grocery stores, e-commerce</a:t>
            </a:r>
          </a:p>
          <a:p>
            <a:pPr lvl="2" eaLnBrk="1" hangingPunct="1">
              <a:lnSpc>
                <a:spcPct val="90000"/>
              </a:lnSpc>
            </a:pPr>
            <a:r>
              <a:rPr lang="en-US" altLang="en-US" sz="1800" dirty="0"/>
              <a:t> Amazon handles millions of visits/day</a:t>
            </a:r>
          </a:p>
          <a:p>
            <a:pPr lvl="1" eaLnBrk="1" hangingPunct="1">
              <a:lnSpc>
                <a:spcPct val="90000"/>
              </a:lnSpc>
            </a:pPr>
            <a:r>
              <a:rPr lang="en-US" altLang="en-US" sz="2000" dirty="0"/>
              <a:t>Bank/Credit Card transactions</a:t>
            </a:r>
          </a:p>
          <a:p>
            <a:pPr eaLnBrk="1" hangingPunct="1">
              <a:lnSpc>
                <a:spcPct val="90000"/>
              </a:lnSpc>
            </a:pPr>
            <a:r>
              <a:rPr lang="en-US" altLang="en-US" sz="2400" dirty="0"/>
              <a:t>Computers have become cheaper and more powerful</a:t>
            </a:r>
          </a:p>
          <a:p>
            <a:pPr eaLnBrk="1" hangingPunct="1">
              <a:lnSpc>
                <a:spcPct val="90000"/>
              </a:lnSpc>
            </a:pPr>
            <a:r>
              <a:rPr lang="en-US" altLang="en-US" sz="2400" dirty="0"/>
              <a:t>Competitive Pressure is Strong </a:t>
            </a:r>
          </a:p>
          <a:p>
            <a:pPr lvl="1" eaLnBrk="1" hangingPunct="1">
              <a:lnSpc>
                <a:spcPct val="90000"/>
              </a:lnSpc>
            </a:pPr>
            <a:r>
              <a:rPr lang="en-US" altLang="en-US" sz="2000" dirty="0"/>
              <a:t>Provide better, customized services for an edge (e.g. in Customer Relationship Management) example: Spam Filter </a:t>
            </a:r>
          </a:p>
        </p:txBody>
      </p:sp>
      <p:pic>
        <p:nvPicPr>
          <p:cNvPr id="21507" name="Picture 7">
            <a:extLst>
              <a:ext uri="{FF2B5EF4-FFF2-40B4-BE49-F238E27FC236}">
                <a16:creationId xmlns:a16="http://schemas.microsoft.com/office/drawing/2014/main" id="{37293283-29A4-41E6-AEC6-2FA71252B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a:extLst>
              <a:ext uri="{FF2B5EF4-FFF2-40B4-BE49-F238E27FC236}">
                <a16:creationId xmlns:a16="http://schemas.microsoft.com/office/drawing/2014/main" id="{C391C948-09F3-45BC-98DD-3BB6D23D2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09800"/>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a:extLst>
              <a:ext uri="{FF2B5EF4-FFF2-40B4-BE49-F238E27FC236}">
                <a16:creationId xmlns:a16="http://schemas.microsoft.com/office/drawing/2014/main" id="{626D5794-E111-49F9-A97E-D60AE965B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97200"/>
            <a:ext cx="114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a:extLst>
              <a:ext uri="{FF2B5EF4-FFF2-40B4-BE49-F238E27FC236}">
                <a16:creationId xmlns:a16="http://schemas.microsoft.com/office/drawing/2014/main" id="{712D46FE-FA1F-42E5-89E9-CD4AE4CF2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2906713"/>
            <a:ext cx="1143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Slide Number Placeholder 3">
            <a:extLst>
              <a:ext uri="{FF2B5EF4-FFF2-40B4-BE49-F238E27FC236}">
                <a16:creationId xmlns:a16="http://schemas.microsoft.com/office/drawing/2014/main" id="{C7757ED3-A368-4ADB-93EF-2FD08915BD90}"/>
              </a:ext>
            </a:extLst>
          </p:cNvPr>
          <p:cNvSpPr>
            <a:spLocks noGrp="1"/>
          </p:cNvSpPr>
          <p:nvPr>
            <p:ph type="sldNum" sz="quarter" idx="12"/>
          </p:nvPr>
        </p:nvSpPr>
        <p:spPr bwMode="auto">
          <a:xfrm>
            <a:off x="6737350" y="54864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2">
            <a:extLst>
              <a:ext uri="{FF2B5EF4-FFF2-40B4-BE49-F238E27FC236}">
                <a16:creationId xmlns:a16="http://schemas.microsoft.com/office/drawing/2014/main" id="{8B9DBB3C-3BAD-466A-9630-DACC736BE577}"/>
              </a:ext>
            </a:extLst>
          </p:cNvPr>
          <p:cNvSpPr>
            <a:spLocks noGrp="1" noChangeArrowheads="1"/>
          </p:cNvSpPr>
          <p:nvPr>
            <p:ph type="title" idx="4294967295"/>
          </p:nvPr>
        </p:nvSpPr>
        <p:spPr>
          <a:xfrm>
            <a:off x="152400" y="228600"/>
            <a:ext cx="8915400" cy="609600"/>
          </a:xfrm>
        </p:spPr>
        <p:txBody>
          <a:bodyPr lIns="0" rIns="0"/>
          <a:lstStyle/>
          <a:p>
            <a:pPr eaLnBrk="1" hangingPunct="1"/>
            <a:r>
              <a:rPr lang="en-US" altLang="en-US"/>
              <a:t>Why Data Mining? Scientific Viewpoint</a:t>
            </a:r>
          </a:p>
        </p:txBody>
      </p:sp>
      <p:sp>
        <p:nvSpPr>
          <p:cNvPr id="23554" name="Rectangle 13">
            <a:extLst>
              <a:ext uri="{FF2B5EF4-FFF2-40B4-BE49-F238E27FC236}">
                <a16:creationId xmlns:a16="http://schemas.microsoft.com/office/drawing/2014/main" id="{ADAD914E-7D94-4A66-AF38-8C32A6A8E266}"/>
              </a:ext>
            </a:extLst>
          </p:cNvPr>
          <p:cNvSpPr>
            <a:spLocks noGrp="1" noChangeArrowheads="1"/>
          </p:cNvSpPr>
          <p:nvPr>
            <p:ph type="body" idx="4294967295"/>
          </p:nvPr>
        </p:nvSpPr>
        <p:spPr>
          <a:xfrm>
            <a:off x="152400" y="1371600"/>
            <a:ext cx="6019800" cy="4876800"/>
          </a:xfrm>
        </p:spPr>
        <p:txBody>
          <a:bodyPr/>
          <a:lstStyle/>
          <a:p>
            <a:pPr eaLnBrk="1" hangingPunct="1">
              <a:lnSpc>
                <a:spcPct val="90000"/>
              </a:lnSpc>
            </a:pPr>
            <a:r>
              <a:rPr lang="en-US" altLang="en-US" sz="2000"/>
              <a:t>Data collected and stored at </a:t>
            </a:r>
            <a:br>
              <a:rPr lang="en-US" altLang="en-US" sz="2000"/>
            </a:br>
            <a:r>
              <a:rPr lang="en-US" altLang="en-US" sz="2000"/>
              <a:t>enormous speeds</a:t>
            </a:r>
          </a:p>
          <a:p>
            <a:pPr lvl="1" eaLnBrk="1" hangingPunct="1">
              <a:lnSpc>
                <a:spcPct val="90000"/>
              </a:lnSpc>
              <a:spcBef>
                <a:spcPct val="40000"/>
              </a:spcBef>
            </a:pPr>
            <a:r>
              <a:rPr lang="en-US" altLang="en-US" sz="2000"/>
              <a:t>remote sensors on a satellite</a:t>
            </a:r>
          </a:p>
          <a:p>
            <a:pPr lvl="2" eaLnBrk="1" hangingPunct="1">
              <a:lnSpc>
                <a:spcPct val="90000"/>
              </a:lnSpc>
            </a:pPr>
            <a:r>
              <a:rPr lang="en-US" altLang="en-US" sz="1600"/>
              <a:t> NASA EOSDIS archives over </a:t>
            </a:r>
            <a:br>
              <a:rPr lang="en-US" altLang="en-US" sz="1600"/>
            </a:br>
            <a:r>
              <a:rPr lang="en-US" altLang="en-US" sz="1600"/>
              <a:t>petabytes of earth science data / year </a:t>
            </a:r>
          </a:p>
          <a:p>
            <a:pPr lvl="1" eaLnBrk="1" hangingPunct="1">
              <a:lnSpc>
                <a:spcPct val="90000"/>
              </a:lnSpc>
              <a:spcBef>
                <a:spcPct val="40000"/>
              </a:spcBef>
            </a:pPr>
            <a:r>
              <a:rPr lang="en-US" altLang="en-US" sz="2000"/>
              <a:t>telescopes scanning the skies</a:t>
            </a:r>
          </a:p>
          <a:p>
            <a:pPr lvl="2" eaLnBrk="1" hangingPunct="1">
              <a:lnSpc>
                <a:spcPct val="40000"/>
              </a:lnSpc>
              <a:spcBef>
                <a:spcPct val="40000"/>
              </a:spcBef>
            </a:pPr>
            <a:r>
              <a:rPr lang="en-US" altLang="en-US" sz="1600"/>
              <a:t> Sky survey data</a:t>
            </a:r>
          </a:p>
          <a:p>
            <a:pPr lvl="1" eaLnBrk="1" hangingPunct="1">
              <a:lnSpc>
                <a:spcPct val="90000"/>
              </a:lnSpc>
              <a:spcBef>
                <a:spcPct val="40000"/>
              </a:spcBef>
            </a:pPr>
            <a:r>
              <a:rPr lang="en-US" altLang="en-US" sz="2000"/>
              <a:t>High-throughput biological data</a:t>
            </a:r>
          </a:p>
          <a:p>
            <a:pPr lvl="1" eaLnBrk="1" hangingPunct="1">
              <a:lnSpc>
                <a:spcPct val="90000"/>
              </a:lnSpc>
              <a:spcBef>
                <a:spcPct val="40000"/>
              </a:spcBef>
            </a:pPr>
            <a:r>
              <a:rPr lang="en-US" altLang="en-US" sz="2000"/>
              <a:t>scientific simulations</a:t>
            </a:r>
            <a:r>
              <a:rPr lang="en-US" altLang="en-US" sz="2300"/>
              <a:t> </a:t>
            </a:r>
          </a:p>
          <a:p>
            <a:pPr lvl="2" eaLnBrk="1" hangingPunct="1">
              <a:lnSpc>
                <a:spcPct val="90000"/>
              </a:lnSpc>
            </a:pPr>
            <a:r>
              <a:rPr lang="en-US" altLang="en-US" sz="1800"/>
              <a:t> </a:t>
            </a:r>
            <a:r>
              <a:rPr lang="en-US" altLang="en-US" sz="1600"/>
              <a:t>terabytes of data generated in a few hours</a:t>
            </a:r>
          </a:p>
          <a:p>
            <a:pPr lvl="2" eaLnBrk="1" hangingPunct="1">
              <a:lnSpc>
                <a:spcPct val="90000"/>
              </a:lnSpc>
            </a:pPr>
            <a:endParaRPr lang="en-US" altLang="en-US" sz="1400"/>
          </a:p>
          <a:p>
            <a:pPr eaLnBrk="1" hangingPunct="1">
              <a:lnSpc>
                <a:spcPct val="90000"/>
              </a:lnSpc>
            </a:pPr>
            <a:r>
              <a:rPr lang="en-US" altLang="en-US" sz="2000"/>
              <a:t>Data mining helps scientists</a:t>
            </a:r>
          </a:p>
          <a:p>
            <a:pPr lvl="1" eaLnBrk="1" hangingPunct="1">
              <a:lnSpc>
                <a:spcPct val="90000"/>
              </a:lnSpc>
            </a:pPr>
            <a:r>
              <a:rPr lang="en-US" altLang="en-US" sz="2000"/>
              <a:t>in automated analysis of massive datasets</a:t>
            </a:r>
          </a:p>
          <a:p>
            <a:pPr lvl="1" eaLnBrk="1" hangingPunct="1">
              <a:lnSpc>
                <a:spcPct val="90000"/>
              </a:lnSpc>
            </a:pPr>
            <a:r>
              <a:rPr lang="en-US" altLang="en-US" sz="2000"/>
              <a:t>In hypothesis formation</a:t>
            </a:r>
          </a:p>
        </p:txBody>
      </p:sp>
      <p:graphicFrame>
        <p:nvGraphicFramePr>
          <p:cNvPr id="23555" name="Object 14">
            <a:extLst>
              <a:ext uri="{FF2B5EF4-FFF2-40B4-BE49-F238E27FC236}">
                <a16:creationId xmlns:a16="http://schemas.microsoft.com/office/drawing/2014/main" id="{ECE5BF72-254E-43F1-86EE-A00365F3E7C6}"/>
              </a:ext>
            </a:extLst>
          </p:cNvPr>
          <p:cNvGraphicFramePr>
            <a:graphicFrameLocks noChangeAspect="1"/>
          </p:cNvGraphicFramePr>
          <p:nvPr/>
        </p:nvGraphicFramePr>
        <p:xfrm>
          <a:off x="6864350" y="1363663"/>
          <a:ext cx="1822450" cy="1414462"/>
        </p:xfrm>
        <a:graphic>
          <a:graphicData uri="http://schemas.openxmlformats.org/presentationml/2006/ole">
            <mc:AlternateContent xmlns:mc="http://schemas.openxmlformats.org/markup-compatibility/2006">
              <mc:Choice xmlns:v="urn:schemas-microsoft-com:vml" Requires="v">
                <p:oleObj name="VISIO" r:id="rId3" imgW="2557272" imgH="1991868" progId="Visio.Drawing.11">
                  <p:embed/>
                </p:oleObj>
              </mc:Choice>
              <mc:Fallback>
                <p:oleObj name="VISIO" r:id="rId3" imgW="2557272" imgH="1991868" progId="Visio.Drawing.11">
                  <p:embed/>
                  <p:pic>
                    <p:nvPicPr>
                      <p:cNvPr id="23555" name="Object 14">
                        <a:extLst>
                          <a:ext uri="{FF2B5EF4-FFF2-40B4-BE49-F238E27FC236}">
                            <a16:creationId xmlns:a16="http://schemas.microsoft.com/office/drawing/2014/main" id="{ECE5BF72-254E-43F1-86EE-A00365F3E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350" y="1363663"/>
                        <a:ext cx="18224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 name="Object 15">
            <a:extLst>
              <a:ext uri="{FF2B5EF4-FFF2-40B4-BE49-F238E27FC236}">
                <a16:creationId xmlns:a16="http://schemas.microsoft.com/office/drawing/2014/main" id="{AFB5F2D3-DDA0-44A2-8E53-CA9B764F072A}"/>
              </a:ext>
            </a:extLst>
          </p:cNvPr>
          <p:cNvGraphicFramePr>
            <a:graphicFrameLocks noChangeAspect="1"/>
          </p:cNvGraphicFramePr>
          <p:nvPr/>
        </p:nvGraphicFramePr>
        <p:xfrm>
          <a:off x="6897688" y="3048000"/>
          <a:ext cx="2017712" cy="1600200"/>
        </p:xfrm>
        <a:graphic>
          <a:graphicData uri="http://schemas.openxmlformats.org/presentationml/2006/ole">
            <mc:AlternateContent xmlns:mc="http://schemas.openxmlformats.org/markup-compatibility/2006">
              <mc:Choice xmlns:v="urn:schemas-microsoft-com:vml" Requires="v">
                <p:oleObj name="VISIO" r:id="rId5" imgW="2401824" imgH="1491996" progId="Visio.Drawing.11">
                  <p:embed/>
                </p:oleObj>
              </mc:Choice>
              <mc:Fallback>
                <p:oleObj name="VISIO" r:id="rId5" imgW="2401824" imgH="1491996" progId="Visio.Drawing.11">
                  <p:embed/>
                  <p:pic>
                    <p:nvPicPr>
                      <p:cNvPr id="23556" name="Object 15">
                        <a:extLst>
                          <a:ext uri="{FF2B5EF4-FFF2-40B4-BE49-F238E27FC236}">
                            <a16:creationId xmlns:a16="http://schemas.microsoft.com/office/drawing/2014/main" id="{AFB5F2D3-DDA0-44A2-8E53-CA9B764F0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3048000"/>
                        <a:ext cx="20177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16">
            <a:extLst>
              <a:ext uri="{FF2B5EF4-FFF2-40B4-BE49-F238E27FC236}">
                <a16:creationId xmlns:a16="http://schemas.microsoft.com/office/drawing/2014/main" id="{D70A4660-6DD4-47A3-A8EB-B5DB307B093F}"/>
              </a:ext>
            </a:extLst>
          </p:cNvPr>
          <p:cNvSpPr>
            <a:spLocks noChangeArrowheads="1"/>
          </p:cNvSpPr>
          <p:nvPr/>
        </p:nvSpPr>
        <p:spPr bwMode="auto">
          <a:xfrm>
            <a:off x="304800" y="3733800"/>
            <a:ext cx="533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endParaRPr lang="en-US" altLang="en-US" sz="1400" b="0">
              <a:cs typeface="Arial" panose="020B0604020202020204" pitchFamily="34" charset="0"/>
            </a:endParaRPr>
          </a:p>
        </p:txBody>
      </p:sp>
      <p:sp>
        <p:nvSpPr>
          <p:cNvPr id="23558" name="Rounded Rectangle 17">
            <a:extLst>
              <a:ext uri="{FF2B5EF4-FFF2-40B4-BE49-F238E27FC236}">
                <a16:creationId xmlns:a16="http://schemas.microsoft.com/office/drawing/2014/main" id="{6F752C8B-D172-4DCA-9C81-AD6306B6B346}"/>
              </a:ext>
            </a:extLst>
          </p:cNvPr>
          <p:cNvSpPr>
            <a:spLocks noChangeArrowheads="1"/>
          </p:cNvSpPr>
          <p:nvPr/>
        </p:nvSpPr>
        <p:spPr bwMode="auto">
          <a:xfrm>
            <a:off x="152400" y="3048000"/>
            <a:ext cx="5638800" cy="2971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endParaRPr lang="en-US" altLang="en-US" sz="1400" b="0">
              <a:cs typeface="Arial" panose="020B0604020202020204" pitchFamily="34" charset="0"/>
            </a:endParaRPr>
          </a:p>
        </p:txBody>
      </p:sp>
      <p:sp>
        <p:nvSpPr>
          <p:cNvPr id="23560" name="Slide Number Placeholder 3">
            <a:extLst>
              <a:ext uri="{FF2B5EF4-FFF2-40B4-BE49-F238E27FC236}">
                <a16:creationId xmlns:a16="http://schemas.microsoft.com/office/drawing/2014/main" id="{71FE977C-A92C-4565-9F4F-2E947608F28B}"/>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8</a:t>
            </a:fld>
            <a:endParaRPr lang="en-US" altLang="en-US" sz="1200">
              <a:solidFill>
                <a:srgbClr val="898989"/>
              </a:solidFill>
            </a:endParaRPr>
          </a:p>
        </p:txBody>
      </p:sp>
      <p:pic>
        <p:nvPicPr>
          <p:cNvPr id="23562" name="Picture 21">
            <a:extLst>
              <a:ext uri="{FF2B5EF4-FFF2-40B4-BE49-F238E27FC236}">
                <a16:creationId xmlns:a16="http://schemas.microsoft.com/office/drawing/2014/main" id="{815F67AF-38F9-4EDA-A00C-8D8423B356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1371600"/>
            <a:ext cx="20574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
            <a:extLst>
              <a:ext uri="{FF2B5EF4-FFF2-40B4-BE49-F238E27FC236}">
                <a16:creationId xmlns:a16="http://schemas.microsoft.com/office/drawing/2014/main" id="{972C20B2-0794-45C3-A94E-4AE181D89BA3}"/>
              </a:ext>
            </a:extLst>
          </p:cNvPr>
          <p:cNvSpPr>
            <a:spLocks noChangeArrowheads="1"/>
          </p:cNvSpPr>
          <p:nvPr/>
        </p:nvSpPr>
        <p:spPr bwMode="auto">
          <a:xfrm>
            <a:off x="4654550" y="2743200"/>
            <a:ext cx="196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fMRI Data from Brain</a:t>
            </a:r>
          </a:p>
        </p:txBody>
      </p:sp>
      <p:sp>
        <p:nvSpPr>
          <p:cNvPr id="23564" name="Rectangle 23">
            <a:extLst>
              <a:ext uri="{FF2B5EF4-FFF2-40B4-BE49-F238E27FC236}">
                <a16:creationId xmlns:a16="http://schemas.microsoft.com/office/drawing/2014/main" id="{0338E11E-EDAA-43D7-B7DF-E0C485747E9F}"/>
              </a:ext>
            </a:extLst>
          </p:cNvPr>
          <p:cNvSpPr>
            <a:spLocks noChangeArrowheads="1"/>
          </p:cNvSpPr>
          <p:nvPr/>
        </p:nvSpPr>
        <p:spPr bwMode="auto">
          <a:xfrm>
            <a:off x="6981825" y="2700338"/>
            <a:ext cx="158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Sky Survey Data</a:t>
            </a:r>
          </a:p>
        </p:txBody>
      </p:sp>
      <p:sp>
        <p:nvSpPr>
          <p:cNvPr id="23565" name="Rectangle 24">
            <a:extLst>
              <a:ext uri="{FF2B5EF4-FFF2-40B4-BE49-F238E27FC236}">
                <a16:creationId xmlns:a16="http://schemas.microsoft.com/office/drawing/2014/main" id="{5494A74F-B38B-4B3D-AE51-0E5DD5A807BB}"/>
              </a:ext>
            </a:extLst>
          </p:cNvPr>
          <p:cNvSpPr>
            <a:spLocks noChangeArrowheads="1"/>
          </p:cNvSpPr>
          <p:nvPr/>
        </p:nvSpPr>
        <p:spPr bwMode="auto">
          <a:xfrm>
            <a:off x="6923088" y="4648200"/>
            <a:ext cx="2084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Gene Expression Data</a:t>
            </a:r>
          </a:p>
        </p:txBody>
      </p:sp>
      <p:sp>
        <p:nvSpPr>
          <p:cNvPr id="23566" name="Rectangle 25">
            <a:extLst>
              <a:ext uri="{FF2B5EF4-FFF2-40B4-BE49-F238E27FC236}">
                <a16:creationId xmlns:a16="http://schemas.microsoft.com/office/drawing/2014/main" id="{AF189E70-F1A6-44B3-92F9-F9170E10B3BF}"/>
              </a:ext>
            </a:extLst>
          </p:cNvPr>
          <p:cNvSpPr>
            <a:spLocks noChangeArrowheads="1"/>
          </p:cNvSpPr>
          <p:nvPr/>
        </p:nvSpPr>
        <p:spPr bwMode="auto">
          <a:xfrm>
            <a:off x="6454775" y="6262688"/>
            <a:ext cx="268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Surface Temperature of Earth</a:t>
            </a:r>
          </a:p>
        </p:txBody>
      </p:sp>
      <p:pic>
        <p:nvPicPr>
          <p:cNvPr id="23567" name="Picture 18" descr="http://im2.ezgif.com/tmp/ezgif-1403672989.gif">
            <a:extLst>
              <a:ext uri="{FF2B5EF4-FFF2-40B4-BE49-F238E27FC236}">
                <a16:creationId xmlns:a16="http://schemas.microsoft.com/office/drawing/2014/main" id="{2EA35621-6C7C-4595-B379-E4813995DC13}"/>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4918075"/>
            <a:ext cx="246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8EC57E38-7952-4BC8-9B1B-B19EDC74111F}"/>
              </a:ext>
            </a:extLst>
          </p:cNvPr>
          <p:cNvSpPr>
            <a:spLocks noGrp="1"/>
          </p:cNvSpPr>
          <p:nvPr>
            <p:ph type="title" idx="4294967295"/>
          </p:nvPr>
        </p:nvSpPr>
        <p:spPr>
          <a:xfrm>
            <a:off x="0" y="152400"/>
            <a:ext cx="8991600" cy="533400"/>
          </a:xfrm>
        </p:spPr>
        <p:txBody>
          <a:bodyPr/>
          <a:lstStyle/>
          <a:p>
            <a:r>
              <a:rPr lang="en-US" altLang="en-US" sz="2200"/>
              <a:t>Great opportunities to improve productivity in all walks of life</a:t>
            </a:r>
          </a:p>
        </p:txBody>
      </p:sp>
      <p:pic>
        <p:nvPicPr>
          <p:cNvPr id="25602" name="Picture 7">
            <a:extLst>
              <a:ext uri="{FF2B5EF4-FFF2-40B4-BE49-F238E27FC236}">
                <a16:creationId xmlns:a16="http://schemas.microsoft.com/office/drawing/2014/main" id="{3EDFD023-32A8-43EA-AC78-46CE67B1B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143000"/>
            <a:ext cx="58340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3">
            <a:extLst>
              <a:ext uri="{FF2B5EF4-FFF2-40B4-BE49-F238E27FC236}">
                <a16:creationId xmlns:a16="http://schemas.microsoft.com/office/drawing/2014/main" id="{D1B1FF10-24DC-4B40-8D12-261AEBE16511}"/>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9</a:t>
            </a:fld>
            <a:endParaRPr lang="en-US" altLang="en-US" sz="1200">
              <a:solidFill>
                <a:srgbClr val="898989"/>
              </a:solidFill>
            </a:endParaRPr>
          </a:p>
        </p:txBody>
      </p:sp>
      <p:grpSp>
        <p:nvGrpSpPr>
          <p:cNvPr id="25606" name="Group 3">
            <a:extLst>
              <a:ext uri="{FF2B5EF4-FFF2-40B4-BE49-F238E27FC236}">
                <a16:creationId xmlns:a16="http://schemas.microsoft.com/office/drawing/2014/main" id="{C6B30908-40AD-4017-BA28-49F288E099CD}"/>
              </a:ext>
            </a:extLst>
          </p:cNvPr>
          <p:cNvGrpSpPr>
            <a:grpSpLocks/>
          </p:cNvGrpSpPr>
          <p:nvPr/>
        </p:nvGrpSpPr>
        <p:grpSpPr bwMode="auto">
          <a:xfrm>
            <a:off x="1481138" y="2743200"/>
            <a:ext cx="5834062" cy="3505200"/>
            <a:chOff x="338138" y="1143000"/>
            <a:chExt cx="8424862" cy="5410200"/>
          </a:xfrm>
        </p:grpSpPr>
        <p:pic>
          <p:nvPicPr>
            <p:cNvPr id="25607" name="Picture 4">
              <a:extLst>
                <a:ext uri="{FF2B5EF4-FFF2-40B4-BE49-F238E27FC236}">
                  <a16:creationId xmlns:a16="http://schemas.microsoft.com/office/drawing/2014/main" id="{278A109C-F4FC-46AD-9C70-D27074366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1143000"/>
              <a:ext cx="4233862"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a:extLst>
                <a:ext uri="{FF2B5EF4-FFF2-40B4-BE49-F238E27FC236}">
                  <a16:creationId xmlns:a16="http://schemas.microsoft.com/office/drawing/2014/main" id="{41905B00-D42A-4EAA-92CB-E58EBEE34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1143000"/>
              <a:ext cx="40814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146476196</TotalTime>
  <Pages>3</Pages>
  <Words>2765</Words>
  <Application>Microsoft Office PowerPoint</Application>
  <PresentationFormat>On-screen Show (4:3)</PresentationFormat>
  <Paragraphs>343</Paragraphs>
  <Slides>43</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3" baseType="lpstr">
      <vt:lpstr>Arial</vt:lpstr>
      <vt:lpstr>Helvetica</vt:lpstr>
      <vt:lpstr>Monotype Sorts</vt:lpstr>
      <vt:lpstr>Tahoma</vt:lpstr>
      <vt:lpstr>Times New Roman</vt:lpstr>
      <vt:lpstr>Wingdings</vt:lpstr>
      <vt:lpstr>LC.BRev.FY97</vt:lpstr>
      <vt:lpstr>VISIO</vt:lpstr>
      <vt:lpstr>Document</vt:lpstr>
      <vt:lpstr>Bitmap Image</vt:lpstr>
      <vt:lpstr>Remarks Aug. 24, 2020</vt:lpstr>
      <vt:lpstr>Remarks Sept. 1, 2020</vt:lpstr>
      <vt:lpstr>First 2-3 Lectures: Intro to DM/DS</vt:lpstr>
      <vt:lpstr>Data Mining: Introduction</vt:lpstr>
      <vt:lpstr>What is Data Mining / KDD? https://acronyms.thefreedictionary.com/KDD</vt:lpstr>
      <vt:lpstr>Large-scale Data is Everywhere!</vt:lpstr>
      <vt:lpstr>Why Data Mining? Commercial Viewpoint</vt:lpstr>
      <vt:lpstr>Why Data Mining? Scientific Viewpoint</vt:lpstr>
      <vt:lpstr>Great opportunities to improve productivity in all walks of life</vt:lpstr>
      <vt:lpstr>Great Opportunities to Solve Society’s Major Problems</vt:lpstr>
      <vt:lpstr>Origins of Data Mining</vt:lpstr>
      <vt:lpstr>PowerPoint Presentation</vt:lpstr>
      <vt:lpstr>Data Mining Tasks</vt:lpstr>
      <vt:lpstr>Data Mining Tasks...</vt:lpstr>
      <vt:lpstr>Classification: Definition</vt:lpstr>
      <vt:lpstr>Classification Example</vt:lpstr>
      <vt:lpstr>PowerPoint Presentation</vt:lpstr>
      <vt:lpstr>Classification: Application 1</vt:lpstr>
      <vt:lpstr>Classification: Application 2</vt:lpstr>
      <vt:lpstr>Classification: Application 3</vt:lpstr>
      <vt:lpstr>Classifying Galaxies</vt:lpstr>
      <vt:lpstr>Regression </vt:lpstr>
      <vt:lpstr>Old Faithful </vt:lpstr>
      <vt:lpstr>Scatter Plot Old Faithful Eruptions</vt:lpstr>
      <vt:lpstr>Clustering Definition</vt:lpstr>
      <vt:lpstr>Illustrating Clustering</vt:lpstr>
      <vt:lpstr>Applications of Cluster Analysis</vt:lpstr>
      <vt:lpstr>Clustering: Application 1</vt:lpstr>
      <vt:lpstr>Illustrating Document Clustering</vt:lpstr>
      <vt:lpstr>Application 2: Clustering of S&amp;P 500 Stock Data</vt:lpstr>
      <vt:lpstr>A Question asked by a Student in COSC 6335</vt:lpstr>
      <vt:lpstr>Association Rule Discovery: Definition</vt:lpstr>
      <vt:lpstr>Association Rule Discovery: Example Application</vt:lpstr>
      <vt:lpstr>Sequential Pattern Discovery: Definition</vt:lpstr>
      <vt:lpstr>Sequential Pattern Discovery: Examples</vt:lpstr>
      <vt:lpstr>Graph Mining </vt:lpstr>
      <vt:lpstr>Co-location Mining</vt:lpstr>
      <vt:lpstr>Deviation/Anomaly Detection</vt:lpstr>
      <vt:lpstr>Example: Which Data Points are Outliers?</vt:lpstr>
      <vt:lpstr>Challenges of Data Mining</vt:lpstr>
      <vt:lpstr>Data Mining Software </vt:lpstr>
      <vt:lpstr>Data Mining Conferences (Ranked by Importance!)</vt:lpstr>
      <vt:lpstr>Data Mining Competitions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364</cp:revision>
  <cp:lastPrinted>2001-08-28T17:59:37Z</cp:lastPrinted>
  <dcterms:created xsi:type="dcterms:W3CDTF">1998-03-18T13:44:31Z</dcterms:created>
  <dcterms:modified xsi:type="dcterms:W3CDTF">2021-08-22T18:28:58Z</dcterms:modified>
</cp:coreProperties>
</file>