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11" r:id="rId2"/>
    <p:sldId id="517" r:id="rId3"/>
    <p:sldId id="609" r:id="rId4"/>
    <p:sldId id="570" r:id="rId5"/>
    <p:sldId id="572" r:id="rId6"/>
    <p:sldId id="548" r:id="rId7"/>
    <p:sldId id="571" r:id="rId8"/>
    <p:sldId id="573" r:id="rId9"/>
    <p:sldId id="616" r:id="rId10"/>
    <p:sldId id="574" r:id="rId11"/>
    <p:sldId id="575" r:id="rId12"/>
    <p:sldId id="621" r:id="rId13"/>
    <p:sldId id="622" r:id="rId14"/>
    <p:sldId id="617" r:id="rId15"/>
    <p:sldId id="613" r:id="rId16"/>
    <p:sldId id="587" r:id="rId17"/>
    <p:sldId id="588" r:id="rId18"/>
    <p:sldId id="589" r:id="rId19"/>
    <p:sldId id="610" r:id="rId20"/>
    <p:sldId id="612" r:id="rId21"/>
    <p:sldId id="594" r:id="rId22"/>
    <p:sldId id="593" r:id="rId23"/>
    <p:sldId id="595" r:id="rId24"/>
    <p:sldId id="619" r:id="rId25"/>
    <p:sldId id="596" r:id="rId26"/>
    <p:sldId id="1010" r:id="rId27"/>
    <p:sldId id="1132" r:id="rId28"/>
    <p:sldId id="597" r:id="rId29"/>
    <p:sldId id="598" r:id="rId30"/>
    <p:sldId id="615" r:id="rId31"/>
    <p:sldId id="599" r:id="rId32"/>
    <p:sldId id="600" r:id="rId33"/>
    <p:sldId id="620" r:id="rId34"/>
    <p:sldId id="604" r:id="rId35"/>
    <p:sldId id="605" r:id="rId36"/>
    <p:sldId id="606" r:id="rId37"/>
    <p:sldId id="607" r:id="rId38"/>
    <p:sldId id="608" r:id="rId39"/>
    <p:sldId id="614" r:id="rId40"/>
    <p:sldId id="623" r:id="rId41"/>
    <p:sldId id="624" r:id="rId42"/>
    <p:sldId id="625" r:id="rId43"/>
    <p:sldId id="627" r:id="rId44"/>
    <p:sldId id="628" r:id="rId45"/>
    <p:sldId id="629" r:id="rId46"/>
    <p:sldId id="630" r:id="rId47"/>
    <p:sldId id="631" r:id="rId48"/>
    <p:sldId id="632" r:id="rId49"/>
    <p:sldId id="633" r:id="rId50"/>
    <p:sldId id="634" r:id="rId51"/>
    <p:sldId id="635" r:id="rId52"/>
    <p:sldId id="636" r:id="rId53"/>
    <p:sldId id="637" r:id="rId54"/>
    <p:sldId id="638" r:id="rId55"/>
    <p:sldId id="639" r:id="rId56"/>
    <p:sldId id="640" r:id="rId57"/>
    <p:sldId id="641" r:id="rId58"/>
    <p:sldId id="642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6532" autoAdjust="0"/>
    <p:restoredTop sz="93750" autoAdjust="0"/>
  </p:normalViewPr>
  <p:slideViewPr>
    <p:cSldViewPr>
      <p:cViewPr varScale="1">
        <p:scale>
          <a:sx n="81" d="100"/>
          <a:sy n="81" d="100"/>
        </p:scale>
        <p:origin x="2074" y="1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49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7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r>
              <a:rPr lang="en" sz="1300"/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4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9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1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2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0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1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0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</p:spPr>
        <p:txBody>
          <a:bodyPr lIns="95007" tIns="47499" rIns="95007" bIns="47499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24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7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5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3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72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7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3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2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074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8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68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841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129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6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9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4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3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6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0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152400" y="6477000"/>
            <a:ext cx="1809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0" y="6604000"/>
            <a:ext cx="7128684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200" dirty="0" err="1"/>
              <a:t>Tan,Steinbach</a:t>
            </a:r>
            <a:r>
              <a:rPr lang="en-US" sz="1200" dirty="0"/>
              <a:t>, Kumar: Exploratory Data Analysis (with major  modifications </a:t>
            </a:r>
            <a:r>
              <a:rPr lang="en-US" sz="1200"/>
              <a:t>and additions by Ch. </a:t>
            </a:r>
            <a:r>
              <a:rPr lang="en-US" sz="1200" dirty="0" err="1"/>
              <a:t>Eick</a:t>
            </a:r>
            <a:r>
              <a:rPr lang="en-US" sz="120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8%E2%80%9395%E2%80%9399.7_ru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elation_and_depend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_Programming/Linear_Mode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Coefficient_of_determination" TargetMode="External"/><Relationship Id="rId4" Type="http://schemas.openxmlformats.org/officeDocument/2006/relationships/hyperlink" Target="https://en.wikipedia.org/wiki/Statistic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gra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x_pl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en.wikipedia.org/wiki/Standard_score" TargetMode="Externa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atter_plo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d_Faithfu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r/contour-plo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ability_density_functi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-graph-gallery.com/2d-density-plot/" TargetMode="External"/><Relationship Id="rId4" Type="http://schemas.openxmlformats.org/officeDocument/2006/relationships/hyperlink" Target="https://plot.ly/r/3d-surface-plots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wiseman/chernoff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spark.kaist.ac.kr/Human%20Engineering.files/Chernoff/Chernoff%20Faces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eda/section1/eda15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l.nist.gov/div898/handbook/eda/section3/eda34.htm" TargetMode="External"/><Relationship Id="rId5" Type="http://schemas.openxmlformats.org/officeDocument/2006/relationships/hyperlink" Target="http://www.itl.nist.gov/div898/handbook/eda/section2/eda23.htm" TargetMode="External"/><Relationship Id="rId4" Type="http://schemas.openxmlformats.org/officeDocument/2006/relationships/hyperlink" Target="http://www.itl.nist.gov/div898/handbook/eda/section3/eda35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MLRepositor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artsgraphs.wordpress.com/2008/11/18/boxplots-r-does-them-righ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Exploratory Data Analysis</a:t>
            </a:r>
            <a:endParaRPr lang="de-DE" sz="36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1401763"/>
            <a:ext cx="7786687" cy="38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Remark: covers Chapter 3 of the first edition Tan book in Part</a:t>
            </a:r>
          </a:p>
          <a:p>
            <a:endParaRPr lang="en-US" sz="2400" dirty="0"/>
          </a:p>
          <a:p>
            <a:r>
              <a:rPr lang="en-US" sz="3200" dirty="0"/>
              <a:t>Organization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Why </a:t>
            </a:r>
            <a:r>
              <a:rPr lang="en-US" sz="2800" dirty="0" err="1"/>
              <a:t>Exloratory</a:t>
            </a:r>
            <a:r>
              <a:rPr lang="en-US" sz="2800" dirty="0"/>
              <a:t> Data Analysis?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Summary Statistics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Visualization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About Data</a:t>
            </a:r>
          </a:p>
          <a:p>
            <a:pPr>
              <a:buFont typeface="Times New Roman" pitchFamily="18" charset="0"/>
              <a:buAutoNum type="arabicPeriod"/>
            </a:pPr>
            <a:endParaRPr lang="de-D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52800"/>
            <a:ext cx="89852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/>
              <a:t>Measures of Location: Mean and Median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mean is the most common measure of the location of a set of points.  </a:t>
            </a:r>
          </a:p>
          <a:p>
            <a:r>
              <a:rPr lang="en-US"/>
              <a:t>However, the mean is very sensitive to outliers.   </a:t>
            </a:r>
          </a:p>
          <a:p>
            <a:r>
              <a:rPr lang="en-US"/>
              <a:t>Thus, the median or a trimmed mean is also commonly used.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/>
              <a:t>Measures of Spread: Range and Variance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/>
              <a:t>Range is the difference between the max and min</a:t>
            </a:r>
          </a:p>
          <a:p>
            <a:r>
              <a:rPr lang="en-US"/>
              <a:t>The variance or standard deviation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  <a:p>
            <a:pPr>
              <a:buFont typeface="Monotype Sorts" pitchFamily="2" charset="2"/>
              <a:buNone/>
            </a:pPr>
            <a:endParaRPr lang="en-US"/>
          </a:p>
          <a:p>
            <a:endParaRPr lang="en-US"/>
          </a:p>
          <a:p>
            <a:r>
              <a:rPr lang="en-US"/>
              <a:t>However, this is also sensitive to outliers, so that other measures are often used. 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143000" y="1905000"/>
          <a:ext cx="54879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4" imgW="5486400" imgH="1100328" progId="Word.Document.8">
                  <p:embed/>
                </p:oleObj>
              </mc:Choice>
              <mc:Fallback>
                <p:oleObj name="Document" r:id="rId4" imgW="5486400" imgH="1100328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5487988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419600"/>
            <a:ext cx="46434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638800" y="4419600"/>
            <a:ext cx="3341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(Mean Absolute Deviation) [Han]</a:t>
            </a:r>
          </a:p>
          <a:p>
            <a:r>
              <a:rPr lang="en-US" sz="1600"/>
              <a:t>(Absolute Average Deviation) [Tan]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172200" y="5334000"/>
            <a:ext cx="273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(Median Absolute Deviation)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81113" y="3081338"/>
            <a:ext cx="35417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standard_deviation(x)= s</a:t>
            </a:r>
            <a:r>
              <a:rPr lang="en-US" sz="2000" baseline="-25000">
                <a:latin typeface="Verdana" pitchFamily="34" charset="0"/>
              </a:rPr>
              <a:t>x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7010400" y="1447800"/>
            <a:ext cx="11430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086600" y="14478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0, 2, 3, 7, 8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858000" y="2286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6934200" y="3048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609600" y="4572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609600" y="5334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609600" y="58674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6919913" y="2286000"/>
            <a:ext cx="525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11.5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6919913" y="3048000"/>
            <a:ext cx="6238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3.3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671513" y="4602163"/>
            <a:ext cx="4270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2.8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823913" y="5364163"/>
            <a:ext cx="28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068" name="Text Box 23"/>
          <p:cNvSpPr txBox="1">
            <a:spLocks noChangeArrowheads="1"/>
          </p:cNvSpPr>
          <p:nvPr/>
        </p:nvSpPr>
        <p:spPr bwMode="auto">
          <a:xfrm>
            <a:off x="823913" y="5897563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19639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details see: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6019800" cy="53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https://en.wikipedia.org/wiki/68%E2%80%9395%E2%80%9399.7_rule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2/22/Empirical_rule_histogram.svg/553px-Empirical_rule_histo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9136"/>
            <a:ext cx="4505325" cy="44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7483"/>
            <a:ext cx="2457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91000"/>
            <a:ext cx="2114681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Remark:</a:t>
            </a:r>
          </a:p>
          <a:p>
            <a:pPr marL="285750" indent="-285750">
              <a:buFont typeface="Symbol"/>
              <a:buChar char="m"/>
            </a:pPr>
            <a:r>
              <a:rPr lang="en-US" dirty="0">
                <a:sym typeface="Symbol"/>
              </a:rPr>
              <a:t>is mean value and</a:t>
            </a:r>
          </a:p>
          <a:p>
            <a:pPr marL="285750" indent="-285750">
              <a:buFont typeface="Symbol"/>
              <a:buChar char="s"/>
            </a:pPr>
            <a:r>
              <a:rPr lang="en-US" dirty="0">
                <a:sym typeface="Symbol"/>
              </a:rPr>
              <a:t>is standard deviation</a:t>
            </a:r>
          </a:p>
        </p:txBody>
      </p:sp>
      <p:pic>
        <p:nvPicPr>
          <p:cNvPr id="3081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21794" cy="1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4000" y="2675467"/>
            <a:ext cx="2632452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This rule assumes a Gaussian</a:t>
            </a:r>
          </a:p>
          <a:p>
            <a:r>
              <a:rPr lang="en-US" dirty="0">
                <a:sym typeface="Symbol"/>
              </a:rPr>
              <a:t>distribution!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 continued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60952"/>
              </p:ext>
            </p:extLst>
          </p:nvPr>
        </p:nvGraphicFramePr>
        <p:xfrm>
          <a:off x="1752600" y="1143000"/>
          <a:ext cx="6546968" cy="5387342"/>
        </p:xfrm>
        <a:graphic>
          <a:graphicData uri="http://schemas.openxmlformats.org/drawingml/2006/table">
            <a:tbl>
              <a:tblPr/>
              <a:tblGrid>
                <a:gridCol w="163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r>
                        <a:rPr lang="en-US" sz="1400" dirty="0"/>
                        <a:t>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Expected fraction of population inside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expected frequency outside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frequency for daily event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0.5σ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0.382924922548026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Four times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0.682689492137086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Twice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1.5σ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0.866385597462284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7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Weekly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0.954499736103642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22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three weeks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0.987580669348448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81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Quarterly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0.997300203936740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370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Yearly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0.999534741841929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2149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six years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l-GR" sz="1400"/>
                        <a:t>μ ± 4σ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0.999936657516334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</a:t>
                      </a:r>
                      <a:r>
                        <a:rPr lang="en-US" sz="1400">
                          <a:effectLst/>
                        </a:rPr>
                        <a:t>7004157870000000000♠</a:t>
                      </a:r>
                      <a:r>
                        <a:rPr lang="en-US" sz="1400"/>
                        <a:t>15</a:t>
                      </a:r>
                      <a:r>
                        <a:rPr lang="en-US" sz="1400">
                          <a:effectLst/>
                        </a:rPr>
                        <a:t>787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Every 43 years (twice in a lifetime)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5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Correlation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https://en.wikipedia.org/wiki/Correlation_and_dependence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93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Fitting Linear Models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&gt; x&lt;-c(1,2,3)</a:t>
            </a:r>
          </a:p>
          <a:p>
            <a:pPr marL="0" indent="0">
              <a:buNone/>
            </a:pPr>
            <a:r>
              <a:rPr lang="en-US" sz="2000" dirty="0"/>
              <a:t>&gt; y&lt;-c(1,6,7)</a:t>
            </a:r>
          </a:p>
          <a:p>
            <a:pPr marL="0" indent="0">
              <a:buNone/>
            </a:pPr>
            <a:r>
              <a:rPr lang="en-US" sz="2000" dirty="0"/>
              <a:t>&gt; dataset&lt;-</a:t>
            </a:r>
            <a:r>
              <a:rPr lang="en-US" sz="2000" dirty="0" err="1"/>
              <a:t>data.frame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mod&lt;-lm(y ~ x, data=dataset)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mod$coeff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(Intercept)           x </a:t>
            </a:r>
          </a:p>
          <a:p>
            <a:pPr marL="0" indent="0">
              <a:buNone/>
            </a:pPr>
            <a:r>
              <a:rPr lang="en-US" sz="2000" dirty="0"/>
              <a:t>  -1.333333    3.000000 </a:t>
            </a:r>
          </a:p>
          <a:p>
            <a:pPr marL="0" indent="0">
              <a:buNone/>
            </a:pPr>
            <a:r>
              <a:rPr lang="en-US" sz="2000" dirty="0"/>
              <a:t>&gt; plot(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abline</a:t>
            </a:r>
            <a:r>
              <a:rPr lang="en-US" sz="2000" dirty="0"/>
              <a:t>(c(-1.3333,3))</a:t>
            </a:r>
          </a:p>
          <a:p>
            <a:pPr marL="0" indent="0">
              <a:buNone/>
            </a:pPr>
            <a:r>
              <a:rPr lang="en-US" sz="2000" dirty="0"/>
              <a:t>&gt; summary(mod)$</a:t>
            </a:r>
            <a:r>
              <a:rPr lang="en-US" sz="2000" dirty="0" err="1"/>
              <a:t>r.squared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0.8709677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465" y="5311509"/>
            <a:ext cx="8626079" cy="1267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details: </a:t>
            </a:r>
            <a:r>
              <a:rPr lang="en-US" dirty="0">
                <a:hlinkClick r:id="rId3"/>
              </a:rPr>
              <a:t>https://en.wikibooks.org/wiki/R_Programming/Linear_Models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hlinkClick r:id="rId4" tooltip="Statistics"/>
              </a:rPr>
              <a:t>statistics</a:t>
            </a:r>
            <a:r>
              <a:rPr lang="en-US" dirty="0"/>
              <a:t>, the </a:t>
            </a:r>
            <a:r>
              <a:rPr lang="en-US" b="1" dirty="0"/>
              <a:t>coefficient of determination</a:t>
            </a:r>
            <a:r>
              <a:rPr lang="en-US" dirty="0"/>
              <a:t>, denoted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or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and pronounced "R squared", is the </a:t>
            </a:r>
          </a:p>
          <a:p>
            <a:r>
              <a:rPr lang="en-US" dirty="0"/>
              <a:t>proportion of the variance in the dependent variable that is predictable from the independent variable; see: </a:t>
            </a:r>
          </a:p>
          <a:p>
            <a:r>
              <a:rPr lang="en-US" dirty="0">
                <a:hlinkClick r:id="rId5"/>
              </a:rPr>
              <a:t>https</a:t>
            </a:r>
            <a:r>
              <a:rPr lang="en-US">
                <a:hlinkClick r:id="rId5"/>
              </a:rPr>
              <a:t>://en.wikipedia.org/wiki/Coefficient_of_determination</a:t>
            </a:r>
            <a:endParaRPr lang="en-US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7556" cy="37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Visualization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2" charset="2"/>
              <a:buNone/>
            </a:pPr>
            <a:r>
              <a:rPr lang="en-US"/>
              <a:t>   Visualization is the conversion of data into a visual or tabular format so that the characteristics of the data and the relationships among data items or attributes can be analyzed or reported.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Visualization of data is one of the most powerful and appealing techniques for data exploration.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Humans have a well developed ability to analyze large amounts of information that is presented visually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general patterns and trends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outliers and unusual patterns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>
            <a:fillRect/>
          </a:stretch>
        </p:blipFill>
        <p:spPr bwMode="auto">
          <a:xfrm>
            <a:off x="1524000" y="2667000"/>
            <a:ext cx="55022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Sea Surface Temperature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following shows the Sea Surface Temperature (SST) for July 1982</a:t>
            </a:r>
          </a:p>
          <a:p>
            <a:pPr lvl="1"/>
            <a:r>
              <a:rPr lang="en-US"/>
              <a:t>Tens of thousands of data points are summarized in a single figure</a:t>
            </a:r>
          </a:p>
          <a:p>
            <a:pPr lvl="1">
              <a:buFont typeface="Arial" charset="0"/>
              <a:buNone/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(more on Vis. Sept. 9!)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334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Is the mapping of information to a visual format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Data objects, their attributes, and the relationships among data objects are translated into graphical elements such as points, lines, shapes, and colors.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Example: 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Objects are often represented as points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Their attribute values can be represented as the position of the points or the characteristics of the points, e.g., color, size, and shape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If position is used, then the relationships of points, i.e., whether they form groups or a point is an outlier, is easily perceived.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Visualizing Universities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57600" y="3200400"/>
            <a:ext cx="1752600" cy="1600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cha-un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12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Why Data Exploration?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4343400"/>
          </a:xfrm>
        </p:spPr>
        <p:txBody>
          <a:bodyPr/>
          <a:lstStyle/>
          <a:p>
            <a:r>
              <a:rPr lang="en-US" sz="2000"/>
              <a:t>Key motivations of data exploration include</a:t>
            </a:r>
            <a:endParaRPr lang="en-US" sz="1800"/>
          </a:p>
          <a:p>
            <a:pPr lvl="1"/>
            <a:r>
              <a:rPr lang="en-US" sz="1800"/>
              <a:t>Helping to select the right tool for preprocessing, data analysis and data mining</a:t>
            </a:r>
          </a:p>
          <a:p>
            <a:pPr lvl="1"/>
            <a:r>
              <a:rPr lang="en-US" sz="1800"/>
              <a:t>Making use of humans’ abilities to recognize patterns</a:t>
            </a:r>
          </a:p>
          <a:p>
            <a:pPr lvl="2"/>
            <a:r>
              <a:rPr lang="en-US" sz="1800"/>
              <a:t> People can recognize patterns not captured by data analysis tools</a:t>
            </a:r>
            <a:r>
              <a:rPr lang="en-US" sz="1400"/>
              <a:t> </a:t>
            </a:r>
            <a:br>
              <a:rPr lang="en-US" sz="1400"/>
            </a:br>
            <a:endParaRPr lang="en-US" sz="1400"/>
          </a:p>
          <a:p>
            <a:r>
              <a:rPr lang="en-US" sz="2000"/>
              <a:t>Related to the area of Exploratory Data Analysis (EDA)</a:t>
            </a:r>
          </a:p>
          <a:p>
            <a:pPr lvl="1"/>
            <a:r>
              <a:rPr lang="en-US" sz="1800"/>
              <a:t>Created by statistician John Tukey</a:t>
            </a:r>
          </a:p>
          <a:p>
            <a:pPr lvl="1"/>
            <a:r>
              <a:rPr lang="en-US" sz="1800"/>
              <a:t>Seminal book is Exploratory Data Analysis by Tukey</a:t>
            </a:r>
          </a:p>
          <a:p>
            <a:pPr lvl="1"/>
            <a:r>
              <a:rPr lang="en-US" sz="1800"/>
              <a:t>A nice online introduction can be found in Chapter 1 of the NIST Engineering Statistics Handbook</a:t>
            </a:r>
          </a:p>
          <a:p>
            <a:pPr lvl="1">
              <a:buFont typeface="Arial" charset="0"/>
              <a:buNone/>
            </a:pPr>
            <a:r>
              <a:rPr lang="en-US" sz="1800">
                <a:hlinkClick r:id="rId3"/>
              </a:rPr>
              <a:t>http://www.itl.nist.gov/div898/handbook/index.htm</a:t>
            </a:r>
            <a:endParaRPr lang="en-US" sz="180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81000" y="1066800"/>
            <a:ext cx="7848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buSzPct val="75000"/>
              <a:buFont typeface="Monotype Sorts" pitchFamily="2" charset="2"/>
              <a:buNone/>
            </a:pPr>
            <a:r>
              <a:rPr lang="en-US" sz="2800" b="1"/>
              <a:t>A preliminary exploration of the data to better understand its characteristics.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/>
              <a:t>Histogram </a:t>
            </a:r>
          </a:p>
          <a:p>
            <a:pPr lvl="1"/>
            <a:r>
              <a:rPr lang="en-US" sz="2000"/>
              <a:t>Usually shows the distribution of values of a single variable</a:t>
            </a:r>
          </a:p>
          <a:p>
            <a:pPr lvl="1"/>
            <a:r>
              <a:rPr lang="en-US" sz="2000"/>
              <a:t>Divide the values into bins and show a bar plot of the number of objects in each bin. </a:t>
            </a:r>
          </a:p>
          <a:p>
            <a:pPr lvl="1"/>
            <a:r>
              <a:rPr lang="en-US" sz="2000"/>
              <a:t>The height of each bar indicates the number of objects</a:t>
            </a:r>
          </a:p>
          <a:p>
            <a:pPr lvl="1"/>
            <a:r>
              <a:rPr lang="en-US" sz="2000"/>
              <a:t>Shape of histogram depends on the number of bins</a:t>
            </a:r>
          </a:p>
          <a:p>
            <a:r>
              <a:rPr lang="en-US" sz="2400"/>
              <a:t>Example: Petal Width </a:t>
            </a:r>
            <a:r>
              <a:rPr lang="en-US" sz="2000"/>
              <a:t>(10 and 20 bins, respectively)</a:t>
            </a:r>
            <a:r>
              <a:rPr lang="en-US" sz="2400"/>
              <a:t> </a:t>
            </a:r>
          </a:p>
          <a:p>
            <a:pPr lvl="1">
              <a:buFont typeface="Arial" charset="0"/>
              <a:buNone/>
            </a:pPr>
            <a:endParaRPr lang="en-US" sz="200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7620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44958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7775"/>
            <a:ext cx="56578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Two-Dimensional Histograms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428037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Show the joint distribution of the values of two attributes </a:t>
            </a:r>
          </a:p>
          <a:p>
            <a:pPr>
              <a:lnSpc>
                <a:spcPct val="90000"/>
              </a:lnSpc>
            </a:pPr>
            <a:r>
              <a:rPr lang="en-US"/>
              <a:t>Example: petal width and petal length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does this tell us?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 dirty="0"/>
              <a:t>Several variations of histograms exist: </a:t>
            </a:r>
            <a:r>
              <a:rPr lang="en-US" sz="2400" dirty="0" err="1"/>
              <a:t>equi</a:t>
            </a:r>
            <a:r>
              <a:rPr lang="en-US" sz="2400" dirty="0"/>
              <a:t>-bin(most popular), other approaches use variable bin sizes…</a:t>
            </a:r>
          </a:p>
          <a:p>
            <a:r>
              <a:rPr lang="en-US" sz="2400" dirty="0"/>
              <a:t>Choosing proper bin-sizes and bin-starting points is a non trivial problem!!</a:t>
            </a:r>
          </a:p>
          <a:p>
            <a:r>
              <a:rPr lang="en-US" sz="2000" u="sng" dirty="0"/>
              <a:t>Example Problem from the midterm exam 2009</a:t>
            </a:r>
            <a:r>
              <a:rPr lang="en-US" sz="2000" dirty="0"/>
              <a:t>: Assume you have an attribute A that has the attribute values that range between 0 and 6; its particular values are: 0.62 0.97 0.98 1.01. 1.02 1.07 2.96 2.97 2.99 3.02 3.03 3.06 4.96 4.97 4.98 5.02 5.03 5.04. Assume this attribute A is visualized as a </a:t>
            </a:r>
            <a:r>
              <a:rPr lang="en-US" sz="2000" dirty="0" err="1"/>
              <a:t>equi</a:t>
            </a:r>
            <a:r>
              <a:rPr lang="en-US" sz="2000" dirty="0"/>
              <a:t>-bin histogram with 6 bins: [0,1), [1,2), [2,3],[3,4), [4,5), [5,6]. Does the histogram provide a good approximation of the distribution/density function of attribute A? If not, provide a better histogram for attribute A. Give reasons for your answers!  [7]</a:t>
            </a:r>
          </a:p>
          <a:p>
            <a:r>
              <a:rPr lang="en-US" sz="2400" dirty="0">
                <a:hlinkClick r:id="rId3"/>
              </a:rPr>
              <a:t>https://en.wikipedia.org/wiki/Histogram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 lvl="1">
              <a:buFont typeface="Arial" charset="0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Box Plots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Box Plots (</a:t>
            </a:r>
            <a:r>
              <a:rPr lang="en-US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we do not use the version depicted below!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Tukey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way of displaying the distribution of data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 of a box plot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819400" y="2944813"/>
            <a:ext cx="2514600" cy="3227387"/>
            <a:chOff x="1800" y="677"/>
            <a:chExt cx="396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2700" cy="540"/>
              <a:chOff x="3060" y="5040"/>
              <a:chExt cx="270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10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</a:t>
                </a:r>
                <a:endParaRPr lang="en-US" dirty="0"/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2700" cy="540"/>
              <a:chOff x="3060" y="5040"/>
              <a:chExt cx="27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90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67400" y="3672064"/>
            <a:ext cx="3026791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https://en.wikipedia.org/wiki/Box_plot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76200" y="360241"/>
            <a:ext cx="8936699" cy="487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in R (</a:t>
            </a:r>
            <a:r>
              <a:rPr lang="en" sz="3200" i="0" strike="noStrike" cap="none" dirty="0">
                <a:solidFill>
                  <a:srgbClr val="FF0000"/>
                </a:solidFill>
                <a:latin typeface="Lucida Handwriting" panose="03010101010101010101" pitchFamily="66" charset="0"/>
                <a:ea typeface="Arial"/>
                <a:cs typeface="Arial"/>
                <a:sym typeface="Arial"/>
              </a:rPr>
              <a:t>we use those!!</a:t>
            </a: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default, boxplot() in R plots the maximum and the minimum non-outlying values instead of the 10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percentiles as the book describes. Outliers in BPs are values that are 1.5*IQR</a:t>
            </a:r>
            <a:r>
              <a:rPr lang="en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more away from the box, where IQR is the height of the box!</a:t>
            </a: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3810000" y="3505199"/>
            <a:ext cx="2514600" cy="3227386"/>
            <a:chOff x="2857500" y="1074737"/>
            <a:chExt cx="6286499" cy="8069261"/>
          </a:xfrm>
        </p:grpSpPr>
        <p:grpSp>
          <p:nvGrpSpPr>
            <p:cNvPr id="53" name="Shape 53"/>
            <p:cNvGrpSpPr/>
            <p:nvPr/>
          </p:nvGrpSpPr>
          <p:grpSpPr>
            <a:xfrm>
              <a:off x="2857500" y="1400175"/>
              <a:ext cx="1611312" cy="7743823"/>
              <a:chOff x="2857500" y="1400175"/>
              <a:chExt cx="1611312" cy="7743823"/>
            </a:xfrm>
          </p:grpSpPr>
          <p:cxnSp>
            <p:nvCxnSpPr>
              <p:cNvPr id="54" name="Shape 54"/>
              <p:cNvCxnSpPr/>
              <p:nvPr/>
            </p:nvCxnSpPr>
            <p:spPr>
              <a:xfrm rot="10800000" flipH="1">
                <a:off x="3673475" y="2744786"/>
                <a:ext cx="1587" cy="2220911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55"/>
              <p:cNvCxnSpPr/>
              <p:nvPr/>
            </p:nvCxnSpPr>
            <p:spPr>
              <a:xfrm rot="10800000" flipH="1">
                <a:off x="3673475" y="6535737"/>
                <a:ext cx="1587" cy="1874836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3265486" y="8410575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3265486" y="2744786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8" name="Shape 58"/>
              <p:cNvSpPr txBox="1"/>
              <p:nvPr/>
            </p:nvSpPr>
            <p:spPr>
              <a:xfrm>
                <a:off x="2857500" y="4965700"/>
                <a:ext cx="1611312" cy="1570036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2857500" y="5903912"/>
                <a:ext cx="1611312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3571875" y="1482725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3673475" y="1400175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3571875" y="24193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3673475" y="2338386"/>
                <a:ext cx="1587" cy="18256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x="3571875" y="21145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>
                <a:off x="3673475" y="2032000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3571875" y="90614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3673475" y="8980486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8" name="Shape 68"/>
            <p:cNvGrpSpPr/>
            <p:nvPr/>
          </p:nvGrpSpPr>
          <p:grpSpPr>
            <a:xfrm>
              <a:off x="4857750" y="1074737"/>
              <a:ext cx="2857500" cy="571500"/>
              <a:chOff x="4286250" y="1074737"/>
              <a:chExt cx="2857500" cy="571500"/>
            </a:xfrm>
          </p:grpSpPr>
          <p:cxnSp>
            <p:nvCxnSpPr>
              <p:cNvPr id="69" name="Shape 69"/>
              <p:cNvCxnSpPr/>
              <p:nvPr/>
            </p:nvCxnSpPr>
            <p:spPr>
              <a:xfrm>
                <a:off x="4286250" y="1428750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0" name="Shape 70"/>
              <p:cNvSpPr txBox="1"/>
              <p:nvPr/>
            </p:nvSpPr>
            <p:spPr>
              <a:xfrm>
                <a:off x="5429250" y="1074737"/>
                <a:ext cx="1714500" cy="57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outlier</a:t>
                </a: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4857750" y="8001000"/>
              <a:ext cx="4286249" cy="857250"/>
              <a:chOff x="4857750" y="8001000"/>
              <a:chExt cx="4286249" cy="857250"/>
            </a:xfrm>
          </p:grpSpPr>
          <p:cxnSp>
            <p:nvCxnSpPr>
              <p:cNvPr id="72" name="Shape 72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3" name="Shape 73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4857750" y="6286500"/>
              <a:ext cx="4286249" cy="857250"/>
              <a:chOff x="4857750" y="6286500"/>
              <a:chExt cx="4286249" cy="857250"/>
            </a:xfrm>
          </p:grpSpPr>
          <p:cxnSp>
            <p:nvCxnSpPr>
              <p:cNvPr id="75" name="Shape 75"/>
              <p:cNvCxnSpPr/>
              <p:nvPr/>
            </p:nvCxnSpPr>
            <p:spPr>
              <a:xfrm>
                <a:off x="4857750" y="66405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6" name="Shape 76"/>
              <p:cNvSpPr txBox="1"/>
              <p:nvPr/>
            </p:nvSpPr>
            <p:spPr>
              <a:xfrm>
                <a:off x="6000750" y="62865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4857750" y="4572000"/>
              <a:ext cx="4286249" cy="857250"/>
              <a:chOff x="4857750" y="4572000"/>
              <a:chExt cx="4286249" cy="857250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4857750" y="4926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9" name="Shape 79"/>
              <p:cNvSpPr txBox="1"/>
              <p:nvPr/>
            </p:nvSpPr>
            <p:spPr>
              <a:xfrm>
                <a:off x="6000750" y="4572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4857750" y="5600700"/>
              <a:ext cx="4286249" cy="857250"/>
              <a:chOff x="4857750" y="5715000"/>
              <a:chExt cx="4286249" cy="857250"/>
            </a:xfrm>
          </p:grpSpPr>
          <p:cxnSp>
            <p:nvCxnSpPr>
              <p:cNvPr id="81" name="Shape 81"/>
              <p:cNvCxnSpPr/>
              <p:nvPr/>
            </p:nvCxnSpPr>
            <p:spPr>
              <a:xfrm>
                <a:off x="4857750" y="6069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2" name="Shape 82"/>
              <p:cNvSpPr txBox="1"/>
              <p:nvPr/>
            </p:nvSpPr>
            <p:spPr>
              <a:xfrm>
                <a:off x="6000750" y="5715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4857750" y="2446337"/>
              <a:ext cx="4286249" cy="857250"/>
              <a:chOff x="4857750" y="8001000"/>
              <a:chExt cx="4286249" cy="857250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5" name="Shape 85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</p:grpSp>
      <p:cxnSp>
        <p:nvCxnSpPr>
          <p:cNvPr id="86" name="Shape 86"/>
          <p:cNvCxnSpPr/>
          <p:nvPr/>
        </p:nvCxnSpPr>
        <p:spPr>
          <a:xfrm>
            <a:off x="5181600" y="39624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5105400" y="39623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181600" y="61722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5105400" y="61721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0" name="Shape 90"/>
          <p:cNvGrpSpPr/>
          <p:nvPr/>
        </p:nvGrpSpPr>
        <p:grpSpPr>
          <a:xfrm>
            <a:off x="6286499" y="4054475"/>
            <a:ext cx="2726399" cy="342900"/>
            <a:chOff x="4857750" y="8001000"/>
            <a:chExt cx="4286249" cy="857250"/>
          </a:xfrm>
        </p:grpSpPr>
        <p:cxnSp>
          <p:nvCxnSpPr>
            <p:cNvPr id="91" name="Shape 91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2" name="Shape 92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Maximum non-outlier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298718" y="6290364"/>
            <a:ext cx="2464282" cy="342900"/>
            <a:chOff x="4857750" y="8001000"/>
            <a:chExt cx="4286249" cy="857250"/>
          </a:xfrm>
        </p:grpSpPr>
        <p:cxnSp>
          <p:nvCxnSpPr>
            <p:cNvPr id="94" name="Shape 94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5" name="Shape 95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 non-outlier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353" y="2727420"/>
            <a:ext cx="2932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See: 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a&lt;-c(11,12, 22, 33, 34, 100)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boxplot(a)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b&lt;-c(11,12, 22, 33, 34, 65)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boxplot(b)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a&lt;-c(11,12,22, 33, 34, 50, 100)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boxplot(a)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529299"/>
            <a:ext cx="2324416" cy="23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705600" y="5045557"/>
            <a:ext cx="0" cy="715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5224119"/>
            <a:ext cx="2302233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 (</a:t>
            </a:r>
            <a:r>
              <a:rPr lang="en-US" i="1" dirty="0"/>
              <a:t>a proxy for standard</a:t>
            </a:r>
          </a:p>
          <a:p>
            <a:r>
              <a:rPr lang="en-US" i="1" dirty="0"/>
              <a:t>                           deviation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695149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763010"/>
          </a:xfrm>
        </p:spPr>
        <p:txBody>
          <a:bodyPr/>
          <a:lstStyle/>
          <a:p>
            <a:r>
              <a:rPr lang="en-US" dirty="0"/>
              <a:t>Example of R Box Plots </a:t>
            </a:r>
            <a:r>
              <a:rPr lang="en-US" sz="2800" b="0" i="1" dirty="0"/>
              <a:t>(Mid1 Question)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69408"/>
            <a:ext cx="5867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455" y="915410"/>
            <a:ext cx="80500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The following boxplot has been created using the following R-code for an attribute x: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x&lt;-c(1,2,2,2,4,4,8,9,9,10,18,22)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boxplot(x)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262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56" y="3810000"/>
            <a:ext cx="9240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is the median for the attribute x? What is the IQR for the attribute x?  The lower whisker of the boxplot as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1; what does this tell you?   According the boxplot 18 is not an outlier and 22 as an outlier; why do you believe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case? [5]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Median is 6=(4+8)/2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IQR=9.5-2=7.5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is the lowest value in the dataset that is not an outlier [1]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value that is 1.5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 above the 75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outlier; that is, for the particular boxplots values above 9.5+1.5*7.5=20.75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below the 25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-9.25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outliers; consequently, 22 is an outlier and 1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is not, and the whiskers are therefore at 1 and 18! [2]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91048" y="115763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537254" y="111482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21355"/>
            <a:ext cx="3054525" cy="203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023406"/>
            <a:ext cx="2761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version 3.4.3: </a:t>
            </a:r>
            <a:r>
              <a:rPr lang="en-US" i="1" dirty="0"/>
              <a:t>Kite-Eating Tree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52C3971-C4E5-4896-9E62-8BE33C2B6ED9}" type="slidenum">
              <a:rPr lang="en-US" smtClean="0"/>
              <a:pPr>
                <a:defRPr/>
              </a:pPr>
              <a:t>26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1836"/>
            <a:ext cx="8077200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 err="1"/>
              <a:t>Attibute</a:t>
            </a:r>
            <a:r>
              <a:rPr lang="en-US" sz="3200" dirty="0"/>
              <a:t> Standardization: Z-scores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7484"/>
            <a:ext cx="8686800" cy="48768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Attribute Standardization/</a:t>
            </a:r>
            <a:r>
              <a:rPr lang="en-US" sz="2400" dirty="0" err="1"/>
              <a:t>Normalization</a:t>
            </a:r>
            <a:r>
              <a:rPr lang="en-US" sz="2400" dirty="0" err="1">
                <a:sym typeface="Wingdings" panose="05000000000000000000" pitchFamily="2" charset="2"/>
              </a:rPr>
              <a:t>makes</a:t>
            </a:r>
            <a:r>
              <a:rPr lang="en-US" sz="2400" dirty="0">
                <a:sym typeface="Wingdings" panose="05000000000000000000" pitchFamily="2" charset="2"/>
              </a:rPr>
              <a:t> attributes equally import, alleviates impact of attribute scale </a:t>
            </a: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Z-score standardization: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mean m</a:t>
            </a:r>
            <a:r>
              <a:rPr lang="en-US" baseline="-25000" dirty="0"/>
              <a:t>f</a:t>
            </a:r>
            <a:r>
              <a:rPr lang="en-US" dirty="0"/>
              <a:t>, the standard deviation s</a:t>
            </a:r>
            <a:r>
              <a:rPr lang="en-US" baseline="-25000" dirty="0"/>
              <a:t>f</a:t>
            </a:r>
            <a:r>
              <a:rPr lang="en-US" dirty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standardized measurement (</a:t>
            </a:r>
            <a:r>
              <a:rPr lang="en-US" i="1" dirty="0"/>
              <a:t>z-score</a:t>
            </a:r>
            <a:r>
              <a:rPr lang="en-US" dirty="0"/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Result of Z-score standardization is a dataset in which each attribute has a mean of 0 and a standard deviation of 1.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obtained attribute values allow for statistical interpretation: e.g. if a person’s z-scored age is -1 her age is on standard deviation below the average age…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Z-scores can be interpreted based on the 68-95-99.7 Rule!</a:t>
            </a:r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91201"/>
              </p:ext>
            </p:extLst>
          </p:nvPr>
        </p:nvGraphicFramePr>
        <p:xfrm>
          <a:off x="3429000" y="3276600"/>
          <a:ext cx="140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1409088" imgH="660113" progId="Equation.3">
                  <p:embed/>
                </p:oleObj>
              </mc:Choice>
              <mc:Fallback>
                <p:oleObj name="Equation" r:id="rId3" imgW="1409088" imgH="660113" progId="Equation.3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40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6324600"/>
            <a:ext cx="3223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http://en.wikipedia.org/wiki/Standard_score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52C3971-C4E5-4896-9E62-8BE33C2B6ED9}" type="slidenum">
              <a:rPr lang="en-US" smtClean="0"/>
              <a:pPr>
                <a:defRPr/>
              </a:pPr>
              <a:t>27</a:t>
            </a:fld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97737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[0,1] Attribute Standardization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folHlink"/>
                </a:solidFill>
              </a:rPr>
              <a:t>Approach</a:t>
            </a:r>
            <a:r>
              <a:rPr lang="en-US" sz="2400" dirty="0"/>
              <a:t>: Normalize interval-scaled variables using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4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200" dirty="0"/>
              <a:t>where </a:t>
            </a:r>
            <a:r>
              <a:rPr lang="en-US" sz="2200" dirty="0" err="1">
                <a:latin typeface="Times New Roman" pitchFamily="18" charset="0"/>
              </a:rPr>
              <a:t>min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/>
              <a:t> denotes the minimum value and </a:t>
            </a:r>
            <a:r>
              <a:rPr lang="en-US" sz="2200" dirty="0" err="1">
                <a:latin typeface="Times New Roman" pitchFamily="18" charset="0"/>
              </a:rPr>
              <a:t>max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/>
              <a:t>denotes the maximum value of the f-</a:t>
            </a:r>
            <a:r>
              <a:rPr lang="en-US" sz="2200" dirty="0" err="1"/>
              <a:t>th</a:t>
            </a:r>
            <a:r>
              <a:rPr lang="en-US" sz="2200" dirty="0"/>
              <a:t> attribute in the data set; that is, all values of the normalized dataset are numbers in [0,1].</a:t>
            </a:r>
          </a:p>
          <a:p>
            <a:pPr marL="0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200" b="1" dirty="0">
                <a:solidFill>
                  <a:srgbClr val="7030A0"/>
                </a:solidFill>
              </a:rPr>
              <a:t>Question</a:t>
            </a:r>
            <a:r>
              <a:rPr lang="en-US" sz="2200" dirty="0"/>
              <a:t>: if the normalized value of an attribute is 0; what does this mean?</a:t>
            </a:r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3" name="Object 5"/>
              <p:cNvSpPr txBox="1"/>
              <p:nvPr/>
            </p:nvSpPr>
            <p:spPr bwMode="auto">
              <a:xfrm>
                <a:off x="685800" y="2438400"/>
                <a:ext cx="7086600" cy="733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/((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4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38400"/>
                <a:ext cx="7086600" cy="733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Scatter Plots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Scatter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Attributes values determine the position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Two-dimensional scatter plots most common, but can have three-dimensional scatter plots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additional attributes can be displayed by using the size, shape, and color of the markers that represent the objects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is useful to have arrays of scatter plots can compactly summarize the relationships of several pairs of attributes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prediction scatter plots see: </a:t>
            </a:r>
            <a:r>
              <a:rPr lang="en-US" dirty="0">
                <a:hlinkClick r:id="rId3"/>
              </a:rPr>
              <a:t>http://en.wikipedia.org/wiki/Scatter_plot</a:t>
            </a:r>
            <a:r>
              <a:rPr lang="en-US" dirty="0"/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http://en.wikipedia.org/wiki/Correlation</a:t>
            </a:r>
            <a:r>
              <a:rPr lang="en-US" dirty="0"/>
              <a:t>  (Correlation)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See example for classification, also called </a:t>
            </a:r>
            <a:r>
              <a:rPr lang="en-US" i="1" dirty="0"/>
              <a:t>supervised scatter plots</a:t>
            </a:r>
            <a:r>
              <a:rPr lang="en-US" dirty="0"/>
              <a:t>, on the next slide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Plot Array of Iris Attributes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80400" cy="533400"/>
          </a:xfrm>
        </p:spPr>
        <p:txBody>
          <a:bodyPr/>
          <a:lstStyle/>
          <a:p>
            <a:r>
              <a:rPr lang="en-US"/>
              <a:t>Exploratory Data Analysis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447800" y="25146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36861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Exploratory Data Analysis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447800" y="10668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90800" y="1371600"/>
            <a:ext cx="14128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Get Data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14600" y="4343400"/>
            <a:ext cx="2144713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Preprocessing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0" y="39624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524000" y="5410200"/>
            <a:ext cx="38100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438400" y="5486400"/>
            <a:ext cx="1822450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Data Mining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352800" y="21336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352800" y="35814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Old Faithful Eruptions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799"/>
            <a:ext cx="5183187" cy="5170229"/>
          </a:xfrm>
        </p:spPr>
      </p:pic>
      <p:sp>
        <p:nvSpPr>
          <p:cNvPr id="5" name="TextBox 4"/>
          <p:cNvSpPr txBox="1"/>
          <p:nvPr/>
        </p:nvSpPr>
        <p:spPr>
          <a:xfrm>
            <a:off x="152400" y="6153632"/>
            <a:ext cx="33393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http://en.wikipedia.org/wiki/Old_Faithful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73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Contour Plots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Contour plots </a:t>
            </a:r>
          </a:p>
          <a:p>
            <a:pPr lvl="1">
              <a:lnSpc>
                <a:spcPct val="90000"/>
              </a:lnSpc>
            </a:pPr>
            <a:r>
              <a:rPr lang="en-US"/>
              <a:t>Useful when a continuous attribute is measured on a spatial grid</a:t>
            </a:r>
          </a:p>
          <a:p>
            <a:pPr lvl="1">
              <a:lnSpc>
                <a:spcPct val="90000"/>
              </a:lnSpc>
            </a:pPr>
            <a:r>
              <a:rPr lang="en-US"/>
              <a:t>They partition the plane into regions of similar values</a:t>
            </a:r>
          </a:p>
          <a:p>
            <a:pPr lvl="1">
              <a:lnSpc>
                <a:spcPct val="90000"/>
              </a:lnSpc>
            </a:pPr>
            <a:r>
              <a:rPr lang="en-US"/>
              <a:t>The contour lines that form the boundaries of these regions connect points with equal values	</a:t>
            </a:r>
          </a:p>
          <a:p>
            <a:pPr lvl="1">
              <a:lnSpc>
                <a:spcPct val="90000"/>
              </a:lnSpc>
            </a:pPr>
            <a:r>
              <a:rPr lang="en-US"/>
              <a:t>The most common example is contour maps of elevation</a:t>
            </a:r>
          </a:p>
          <a:p>
            <a:pPr lvl="1">
              <a:lnSpc>
                <a:spcPct val="90000"/>
              </a:lnSpc>
            </a:pPr>
            <a:r>
              <a:rPr lang="en-US"/>
              <a:t>Can also display temperature, rainfall, air pressure, etc.</a:t>
            </a:r>
          </a:p>
          <a:p>
            <a:pPr marL="1311275" lvl="2" indent="-396875">
              <a:lnSpc>
                <a:spcPct val="90000"/>
              </a:lnSpc>
            </a:pPr>
            <a:r>
              <a:rPr lang="en-US"/>
              <a:t>An example for Sea Surface Temperature (SST) is provided on  the next slide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6096000"/>
            <a:ext cx="2432076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https://plot.ly/r/contour-plots/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Contour Plot Example: SST Dec, 1998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533400" y="1143000"/>
            <a:ext cx="7802563" cy="4932363"/>
            <a:chOff x="336" y="720"/>
            <a:chExt cx="4915" cy="3107"/>
          </a:xfrm>
        </p:grpSpPr>
        <p:pic>
          <p:nvPicPr>
            <p:cNvPr id="2765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8" b="7529"/>
            <a:stretch>
              <a:fillRect/>
            </a:stretch>
          </p:blipFill>
          <p:spPr bwMode="auto">
            <a:xfrm>
              <a:off x="336" y="720"/>
              <a:ext cx="491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4359" y="3618"/>
              <a:ext cx="48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Celsius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Plots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https://en.wikipedia.org/wiki/Probability_density_function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http://ggplot2.tidyverse.org/reference/geom_density_2d.html 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5"/>
              </a:rPr>
              <a:t>https://python-graph-gallery.com/2d-density-plot/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Sept. 6/11: Discussion of underlying approaches to create density plots.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8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sz="2800"/>
              <a:t>Visualization Techniques: Parallel Coordinates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Parallel Coordinates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Used to plot the attribute values of high-dimensional data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Instead of using perpendicular axes, use a set of parallel axes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The attribute values of each object are plotted as a point on each corresponding coordinate axis and the points are connected by a line	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Thus, each object is represented as a line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Often, the lines representing a distinct class of objects group together, at least for some attributes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Ordering of attributes is important in seeing such groupings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Coordinates Plots for Iris Data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036" b="2245"/>
          <a:stretch>
            <a:fillRect/>
          </a:stretch>
        </p:blipFill>
        <p:spPr bwMode="auto">
          <a:xfrm>
            <a:off x="0" y="1981200"/>
            <a:ext cx="46069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1634"/>
          <a:stretch>
            <a:fillRect/>
          </a:stretch>
        </p:blipFill>
        <p:spPr bwMode="auto">
          <a:xfrm>
            <a:off x="4648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Visualization Techniques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Star Coordinate Plots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Similar approach to parallel coordinates, but axes radiate from a central point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line connecting the values of an object is a polygon</a:t>
            </a:r>
          </a:p>
          <a:p>
            <a:pPr>
              <a:lnSpc>
                <a:spcPct val="90000"/>
              </a:lnSpc>
            </a:pPr>
            <a:r>
              <a:rPr lang="en-US" sz="2400"/>
              <a:t>Chernoff 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Approach created by Herman Chernoff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approach associates each attribute with a characteristic of a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values of each attribute determine the appearance of the corresponding facial characteristic	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object becomes a separate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Relies on human’s ability to distinguish faces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hlinkClick r:id="rId3"/>
              </a:rPr>
              <a:t>http://people.cs.uchicago.edu/~wiseman/chernoff/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>
                <a:hlinkClick r:id="rId4"/>
              </a:rPr>
              <a:t>http://kspark.kaist.ac.kr/Human%20Engineering.files/Chernoff/Chernoff%20Faces.htm#</a:t>
            </a:r>
            <a:endParaRPr lang="en-US" sz="200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Star Plots for Iris Data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8285" r="6215" b="17870"/>
          <a:stretch>
            <a:fillRect/>
          </a:stretch>
        </p:blipFill>
        <p:spPr bwMode="auto">
          <a:xfrm>
            <a:off x="533400" y="1600200"/>
            <a:ext cx="7138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86600" y="1828800"/>
            <a:ext cx="2057400" cy="3505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 flipV="1">
            <a:off x="609600" y="4343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0" y="41910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length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 flipV="1">
            <a:off x="13716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length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609600" y="50292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52400" y="5562600"/>
            <a:ext cx="965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width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>
            <a:off x="1295400" y="4419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447800" y="4267200"/>
            <a:ext cx="100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Width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Chernoff Faces for Iris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24202" r="14157" b="19345"/>
          <a:stretch>
            <a:fillRect/>
          </a:stretch>
        </p:blipFill>
        <p:spPr bwMode="auto">
          <a:xfrm>
            <a:off x="152400" y="17526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1905000"/>
            <a:ext cx="2057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6713" y="10207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Translation: sepal length</a:t>
            </a:r>
            <a:r>
              <a:rPr lang="en-US">
                <a:sym typeface="Wingdings" pitchFamily="2" charset="2"/>
              </a:rPr>
              <a:t>size of face; sepal width forhead/jaw relative to arc-length;</a:t>
            </a:r>
          </a:p>
          <a:p>
            <a:r>
              <a:rPr lang="en-US">
                <a:sym typeface="Wingdings" pitchFamily="2" charset="2"/>
              </a:rPr>
              <a:t>Pedal lengthshape of forhead; pedal width shape of jaw; width of mouth…; width between eyes…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/>
              <a:t>Useful Background “Engineering St. Handbook”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 marL="749300" lvl="1">
              <a:lnSpc>
                <a:spcPct val="90000"/>
              </a:lnSpc>
            </a:pPr>
            <a:r>
              <a:rPr lang="en-US">
                <a:hlinkClick r:id="rId3"/>
              </a:rPr>
              <a:t>http://www.itl.nist.gov/div898/handbook/eda/section1/eda15.htm</a:t>
            </a:r>
            <a:r>
              <a:rPr lang="en-US"/>
              <a:t> (graphical techniques)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4"/>
              </a:rPr>
              <a:t>http://www.itl.nist.gov/div898/handbook/eda/section3/eda35.htm</a:t>
            </a:r>
            <a:r>
              <a:rPr lang="en-US"/>
              <a:t> (quantitative analysis)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5"/>
              </a:rPr>
              <a:t>http://www.itl.nist.gov/div898/handbook/eda/section2/eda23.htm</a:t>
            </a:r>
            <a:r>
              <a:rPr lang="en-US"/>
              <a:t> (testing assumptions)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6"/>
              </a:rPr>
              <a:t>http://www.itl.nist.gov/div898/handbook/eda/section3/eda34.htm</a:t>
            </a:r>
            <a:r>
              <a:rPr lang="en-US"/>
              <a:t> (survey graphical techniques)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r>
              <a:rPr lang="en-US"/>
              <a:t>Remark: The material is very good if your focus is on prediction, hypothesis testing, clustering; however, providing good visualizations/statistics for classification problems is not discussed much…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Used In Data Exploration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/>
              <a:t>In EDA, as originally defined by Tukey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/>
              <a:t>The focus was on visualization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/>
              <a:t>Clustering and anomaly detection were viewed as exploratory techniques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/>
              <a:t>In data mining, clustering and anomaly detection are major areas of interest, and not thought of as just exploratory</a:t>
            </a:r>
          </a:p>
          <a:p>
            <a:pPr marL="838200" lvl="1" indent="-381000">
              <a:lnSpc>
                <a:spcPct val="90000"/>
              </a:lnSpc>
            </a:pPr>
            <a:endParaRPr lang="en-US" sz="1800"/>
          </a:p>
          <a:p>
            <a:pPr marL="457200" indent="-457200">
              <a:lnSpc>
                <a:spcPct val="90000"/>
              </a:lnSpc>
            </a:pPr>
            <a:r>
              <a:rPr lang="en-US"/>
              <a:t>In our discussion of data exploration, we focus 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>
                <a:solidFill>
                  <a:schemeClr val="accent1"/>
                </a:solidFill>
              </a:rPr>
              <a:t>Summary statistics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>
                <a:solidFill>
                  <a:schemeClr val="accent1"/>
                </a:solidFill>
              </a:rPr>
              <a:t>Visualization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dirty="0"/>
              <a:t>4. </a:t>
            </a:r>
            <a:r>
              <a:rPr lang="en-US"/>
              <a:t>About Data</a:t>
            </a:r>
            <a:endParaRPr lang="en-US" sz="2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131561"/>
            <a:ext cx="8153400" cy="34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Remark: This subsection discusses “basics concerning data sets (first half of Chapter 2) but does not discuss preprocessing. Preprocessing will be discussed in late October. </a:t>
            </a: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58781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Data?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Collection of data objects and their attributes</a:t>
            </a:r>
          </a:p>
          <a:p>
            <a:pPr lvl="4"/>
            <a:endParaRPr lang="en-US" sz="1600"/>
          </a:p>
          <a:p>
            <a:r>
              <a:rPr lang="en-US" sz="2000"/>
              <a:t>An attribute is a property or characteristic of an object</a:t>
            </a:r>
          </a:p>
          <a:p>
            <a:pPr lvl="1"/>
            <a:r>
              <a:rPr lang="en-US" sz="1800"/>
              <a:t>Examples: eye color of a person, temperature, etc.</a:t>
            </a:r>
          </a:p>
          <a:p>
            <a:pPr lvl="1"/>
            <a:r>
              <a:rPr lang="en-US" sz="1800"/>
              <a:t>Attribute is also known as variable, field, characteristic, or feature</a:t>
            </a:r>
          </a:p>
          <a:p>
            <a:r>
              <a:rPr lang="en-US" sz="2000"/>
              <a:t>A collection of attributes describe an object</a:t>
            </a:r>
          </a:p>
          <a:p>
            <a:pPr lvl="1"/>
            <a:r>
              <a:rPr lang="en-US" sz="1800"/>
              <a:t>Object is also known as record, point, case, sample, entity, or instance</a:t>
            </a:r>
          </a:p>
          <a:p>
            <a:pPr lvl="4"/>
            <a:endParaRPr lang="en-US" sz="1600"/>
          </a:p>
        </p:txBody>
      </p: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5638800" y="1752600"/>
            <a:ext cx="3513138" cy="4191000"/>
            <a:chOff x="3403" y="1104"/>
            <a:chExt cx="2213" cy="2640"/>
          </a:xfrm>
        </p:grpSpPr>
        <p:graphicFrame>
          <p:nvGraphicFramePr>
            <p:cNvPr id="3080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6477000" y="1219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3078" name="AutoShape 15"/>
          <p:cNvSpPr>
            <a:spLocks/>
          </p:cNvSpPr>
          <p:nvPr/>
        </p:nvSpPr>
        <p:spPr bwMode="auto">
          <a:xfrm>
            <a:off x="5257800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191000" y="4038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2021714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Values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Attribute values are numbers or symbols assigned to an attribute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/>
              <a:t> 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/>
              <a:t> Example: Attribute values for ID and age are integers</a:t>
            </a:r>
          </a:p>
          <a:p>
            <a:pPr lvl="2">
              <a:lnSpc>
                <a:spcPct val="90000"/>
              </a:lnSpc>
            </a:pPr>
            <a:r>
              <a:rPr lang="en-US"/>
              <a:t> But properties of attribute values can be different</a:t>
            </a:r>
          </a:p>
          <a:p>
            <a:pPr lvl="3">
              <a:lnSpc>
                <a:spcPct val="90000"/>
              </a:lnSpc>
            </a:pPr>
            <a:r>
              <a:rPr lang="en-US"/>
              <a:t>ID has no limit but age has a maximum and minimum value</a:t>
            </a:r>
          </a:p>
        </p:txBody>
      </p:sp>
    </p:spTree>
    <p:extLst>
      <p:ext uri="{BB962C8B-B14F-4D97-AF65-F5344CB8AC3E}">
        <p14:creationId xmlns:p14="http://schemas.microsoft.com/office/powerpoint/2010/main" val="2140033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Attributes 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There are different types of attributes</a:t>
            </a:r>
          </a:p>
          <a:p>
            <a:pPr marL="749300" lvl="1"/>
            <a:r>
              <a:rPr lang="en-US">
                <a:solidFill>
                  <a:srgbClr val="FF0000"/>
                </a:solidFill>
              </a:rPr>
              <a:t>Nominal</a:t>
            </a:r>
            <a:endParaRPr lang="en-US"/>
          </a:p>
          <a:p>
            <a:pPr marL="1257300" lvl="2" indent="-393700"/>
            <a:r>
              <a:rPr lang="en-US"/>
              <a:t>Examples: ID numbers, eye color, zip codes</a:t>
            </a:r>
          </a:p>
          <a:p>
            <a:pPr marL="749300" lvl="1"/>
            <a:r>
              <a:rPr lang="en-US">
                <a:solidFill>
                  <a:srgbClr val="FF0000"/>
                </a:solidFill>
              </a:rPr>
              <a:t>Ordinal</a:t>
            </a:r>
            <a:endParaRPr lang="en-US"/>
          </a:p>
          <a:p>
            <a:pPr marL="1257300" lvl="2" indent="-393700"/>
            <a:r>
              <a:rPr lang="en-US"/>
              <a:t>Examples: rankings (e.g., taste of potato chips on a scale from 1-10), grades, height in {tall, medium, short}</a:t>
            </a:r>
          </a:p>
          <a:p>
            <a:pPr marL="749300" lvl="1"/>
            <a:r>
              <a:rPr lang="en-US">
                <a:solidFill>
                  <a:srgbClr val="FF0000"/>
                </a:solidFill>
              </a:rPr>
              <a:t>Interval</a:t>
            </a:r>
            <a:endParaRPr lang="en-US"/>
          </a:p>
          <a:p>
            <a:pPr marL="1257300" lvl="2" indent="-393700"/>
            <a:r>
              <a:rPr lang="en-US"/>
              <a:t>Examples: calendar dates, temperatures in Celsius or Fahrenheit.</a:t>
            </a:r>
          </a:p>
          <a:p>
            <a:pPr marL="749300" lvl="1"/>
            <a:r>
              <a:rPr lang="en-US">
                <a:solidFill>
                  <a:srgbClr val="FF0000"/>
                </a:solidFill>
              </a:rPr>
              <a:t>Ratio</a:t>
            </a:r>
            <a:endParaRPr lang="en-US"/>
          </a:p>
          <a:p>
            <a:pPr marL="1257300" lvl="2" indent="-393700"/>
            <a:r>
              <a:rPr lang="en-US"/>
              <a:t>Examples: temperature in Kelvin, length, time, counts </a:t>
            </a:r>
          </a:p>
          <a:p>
            <a:pPr marL="749300"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0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Attribute Values </a:t>
            </a:r>
          </a:p>
        </p:txBody>
      </p:sp>
      <p:sp>
        <p:nvSpPr>
          <p:cNvPr id="717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type of an attribute depends on which of the following properties it possesses:</a:t>
            </a:r>
          </a:p>
          <a:p>
            <a:pPr lvl="1"/>
            <a:r>
              <a:rPr lang="en-US"/>
              <a:t>Distinctness:  		=  </a:t>
            </a:r>
            <a:r>
              <a:rPr lang="en-US">
                <a:sym typeface="Symbol" pitchFamily="18" charset="2"/>
              </a:rPr>
              <a:t>		</a:t>
            </a:r>
            <a:endParaRPr lang="en-US"/>
          </a:p>
          <a:p>
            <a:pPr lvl="1"/>
            <a:r>
              <a:rPr lang="en-US"/>
              <a:t>Order:  		&lt;  &gt;  		</a:t>
            </a:r>
          </a:p>
          <a:p>
            <a:pPr lvl="1"/>
            <a:r>
              <a:rPr lang="en-US"/>
              <a:t>Addition:  		+  - 		</a:t>
            </a:r>
          </a:p>
          <a:p>
            <a:pPr lvl="1"/>
            <a:r>
              <a:rPr lang="en-US"/>
              <a:t>Multiplication: 		* /</a:t>
            </a:r>
          </a:p>
          <a:p>
            <a:pPr lvl="4"/>
            <a:endParaRPr lang="en-US"/>
          </a:p>
          <a:p>
            <a:pPr lvl="1"/>
            <a:r>
              <a:rPr lang="en-US"/>
              <a:t>Nominal attribute: distinctness</a:t>
            </a:r>
          </a:p>
          <a:p>
            <a:pPr lvl="1"/>
            <a:r>
              <a:rPr lang="en-US"/>
              <a:t>Ordinal attribute: distinctness &amp; order</a:t>
            </a:r>
          </a:p>
          <a:p>
            <a:pPr lvl="1"/>
            <a:r>
              <a:rPr lang="en-US"/>
              <a:t>Interval attribute: distinctness, order &amp; addition</a:t>
            </a:r>
          </a:p>
          <a:p>
            <a:pPr lvl="1"/>
            <a:r>
              <a:rPr lang="en-US"/>
              <a:t>Ratio attribute: all 4 properties</a:t>
            </a:r>
          </a:p>
        </p:txBody>
      </p:sp>
    </p:spTree>
    <p:extLst>
      <p:ext uri="{BB962C8B-B14F-4D97-AF65-F5344CB8AC3E}">
        <p14:creationId xmlns:p14="http://schemas.microsoft.com/office/powerpoint/2010/main" val="3873561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1000" y="304800"/>
            <a:ext cx="8305800" cy="6167438"/>
            <a:chOff x="-2" y="-2"/>
            <a:chExt cx="3890" cy="5274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0" y="0"/>
              <a:ext cx="3886" cy="5270"/>
              <a:chOff x="0" y="0"/>
              <a:chExt cx="3886" cy="5270"/>
            </a:xfrm>
          </p:grpSpPr>
          <p:grpSp>
            <p:nvGrpSpPr>
              <p:cNvPr id="819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826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6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82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Attribute Type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8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403" cy="596"/>
                <a:chOff x="684" y="0"/>
                <a:chExt cx="1403" cy="596"/>
              </a:xfrm>
            </p:grpSpPr>
            <p:sp>
              <p:nvSpPr>
                <p:cNvPr id="8257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403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8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403" cy="596"/>
                  <a:chOff x="684" y="0"/>
                  <a:chExt cx="1403" cy="596"/>
                </a:xfrm>
              </p:grpSpPr>
              <p:sp>
                <p:nvSpPr>
                  <p:cNvPr id="825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317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Description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40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9" name="Group 14"/>
              <p:cNvGrpSpPr>
                <a:grpSpLocks/>
              </p:cNvGrpSpPr>
              <p:nvPr/>
            </p:nvGrpSpPr>
            <p:grpSpPr bwMode="auto">
              <a:xfrm>
                <a:off x="2087" y="0"/>
                <a:ext cx="950" cy="596"/>
                <a:chOff x="2087" y="0"/>
                <a:chExt cx="950" cy="596"/>
              </a:xfrm>
            </p:grpSpPr>
            <p:sp>
              <p:nvSpPr>
                <p:cNvPr id="8253" name="Rectangle 15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950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4" name="Group 16"/>
                <p:cNvGrpSpPr>
                  <a:grpSpLocks/>
                </p:cNvGrpSpPr>
                <p:nvPr/>
              </p:nvGrpSpPr>
              <p:grpSpPr bwMode="auto">
                <a:xfrm>
                  <a:off x="2087" y="0"/>
                  <a:ext cx="950" cy="596"/>
                  <a:chOff x="2087" y="0"/>
                  <a:chExt cx="950" cy="596"/>
                </a:xfrm>
              </p:grpSpPr>
              <p:sp>
                <p:nvSpPr>
                  <p:cNvPr id="825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30" y="0"/>
                    <a:ext cx="864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Examples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0"/>
                    <a:ext cx="95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0" name="Group 19"/>
              <p:cNvGrpSpPr>
                <a:grpSpLocks/>
              </p:cNvGrpSpPr>
              <p:nvPr/>
            </p:nvGrpSpPr>
            <p:grpSpPr bwMode="auto">
              <a:xfrm>
                <a:off x="3037" y="0"/>
                <a:ext cx="849" cy="596"/>
                <a:chOff x="3037" y="0"/>
                <a:chExt cx="849" cy="596"/>
              </a:xfrm>
            </p:grpSpPr>
            <p:sp>
              <p:nvSpPr>
                <p:cNvPr id="8249" name="Rectangle 20"/>
                <p:cNvSpPr>
                  <a:spLocks noChangeArrowheads="1"/>
                </p:cNvSpPr>
                <p:nvPr/>
              </p:nvSpPr>
              <p:spPr bwMode="auto">
                <a:xfrm>
                  <a:off x="3037" y="0"/>
                  <a:ext cx="849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0" name="Group 21"/>
                <p:cNvGrpSpPr>
                  <a:grpSpLocks/>
                </p:cNvGrpSpPr>
                <p:nvPr/>
              </p:nvGrpSpPr>
              <p:grpSpPr bwMode="auto">
                <a:xfrm>
                  <a:off x="3037" y="0"/>
                  <a:ext cx="849" cy="596"/>
                  <a:chOff x="3037" y="0"/>
                  <a:chExt cx="849" cy="596"/>
                </a:xfrm>
              </p:grpSpPr>
              <p:sp>
                <p:nvSpPr>
                  <p:cNvPr id="825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0"/>
                    <a:ext cx="763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Operations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0"/>
                    <a:ext cx="849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1" name="Group 24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1130"/>
                <a:chOff x="0" y="596"/>
                <a:chExt cx="684" cy="1130"/>
              </a:xfrm>
            </p:grpSpPr>
            <p:sp>
              <p:nvSpPr>
                <p:cNvPr id="824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8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27"/>
              <p:cNvGrpSpPr>
                <a:grpSpLocks/>
              </p:cNvGrpSpPr>
              <p:nvPr/>
            </p:nvGrpSpPr>
            <p:grpSpPr bwMode="auto">
              <a:xfrm>
                <a:off x="684" y="596"/>
                <a:ext cx="1403" cy="1130"/>
                <a:chOff x="684" y="596"/>
                <a:chExt cx="1403" cy="1130"/>
              </a:xfrm>
            </p:grpSpPr>
            <p:sp>
              <p:nvSpPr>
                <p:cNvPr id="8245" name="Rectangle 28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317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 nominal attribute are just different names, i.e., nominal attributes provide only enough information to distinguish one object from another. (=,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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6" name="Rectangle 29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403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2087" y="596"/>
                <a:ext cx="950" cy="1130"/>
                <a:chOff x="2087" y="596"/>
                <a:chExt cx="950" cy="1130"/>
              </a:xfrm>
            </p:grpSpPr>
            <p:sp>
              <p:nvSpPr>
                <p:cNvPr id="82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130" y="596"/>
                  <a:ext cx="864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zip codes, employee ID numbers, eye color, sex: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male, female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087" y="596"/>
                  <a:ext cx="950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3"/>
              <p:cNvGrpSpPr>
                <a:grpSpLocks/>
              </p:cNvGrpSpPr>
              <p:nvPr/>
            </p:nvGrpSpPr>
            <p:grpSpPr bwMode="auto">
              <a:xfrm>
                <a:off x="3037" y="596"/>
                <a:ext cx="849" cy="1130"/>
                <a:chOff x="3037" y="596"/>
                <a:chExt cx="849" cy="1130"/>
              </a:xfrm>
            </p:grpSpPr>
            <p:sp>
              <p:nvSpPr>
                <p:cNvPr id="8241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0" y="596"/>
                  <a:ext cx="763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mode, entropy, contingency correlation,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</a:t>
                  </a:r>
                  <a:r>
                    <a:rPr lang="en-US" b="0" baseline="30000">
                      <a:latin typeface="Times New Roman" pitchFamily="18" charset="0"/>
                      <a:ea typeface="MS Mincho" pitchFamily="49" charset="-128"/>
                    </a:rPr>
                    <a:t>2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 test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2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7" y="596"/>
                  <a:ext cx="849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5" name="Group 36"/>
              <p:cNvGrpSpPr>
                <a:grpSpLocks/>
              </p:cNvGrpSpPr>
              <p:nvPr/>
            </p:nvGrpSpPr>
            <p:grpSpPr bwMode="auto">
              <a:xfrm>
                <a:off x="0" y="1726"/>
                <a:ext cx="684" cy="1092"/>
                <a:chOff x="0" y="1726"/>
                <a:chExt cx="684" cy="1092"/>
              </a:xfrm>
            </p:grpSpPr>
            <p:sp>
              <p:nvSpPr>
                <p:cNvPr id="8239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726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0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26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6" name="Group 39"/>
              <p:cNvGrpSpPr>
                <a:grpSpLocks/>
              </p:cNvGrpSpPr>
              <p:nvPr/>
            </p:nvGrpSpPr>
            <p:grpSpPr bwMode="auto">
              <a:xfrm>
                <a:off x="684" y="1726"/>
                <a:ext cx="1403" cy="1092"/>
                <a:chOff x="684" y="1726"/>
                <a:chExt cx="1403" cy="1092"/>
              </a:xfrm>
            </p:grpSpPr>
            <p:sp>
              <p:nvSpPr>
                <p:cNvPr id="8237" name="Rectangle 40"/>
                <p:cNvSpPr>
                  <a:spLocks noChangeArrowheads="1"/>
                </p:cNvSpPr>
                <p:nvPr/>
              </p:nvSpPr>
              <p:spPr bwMode="auto">
                <a:xfrm>
                  <a:off x="727" y="1726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an ordinal attribute provide enough information to order objects. (&lt;, &gt;)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8" name="Rectangle 41"/>
                <p:cNvSpPr>
                  <a:spLocks noChangeArrowheads="1"/>
                </p:cNvSpPr>
                <p:nvPr/>
              </p:nvSpPr>
              <p:spPr bwMode="auto">
                <a:xfrm>
                  <a:off x="684" y="1726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7" name="Group 42"/>
              <p:cNvGrpSpPr>
                <a:grpSpLocks/>
              </p:cNvGrpSpPr>
              <p:nvPr/>
            </p:nvGrpSpPr>
            <p:grpSpPr bwMode="auto">
              <a:xfrm>
                <a:off x="2087" y="1726"/>
                <a:ext cx="950" cy="1092"/>
                <a:chOff x="2087" y="1726"/>
                <a:chExt cx="950" cy="1092"/>
              </a:xfrm>
            </p:grpSpPr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130" y="1726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hardness of minerals,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good, better, best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},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grades, street numbers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2087" y="1726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8" name="Group 45"/>
              <p:cNvGrpSpPr>
                <a:grpSpLocks/>
              </p:cNvGrpSpPr>
              <p:nvPr/>
            </p:nvGrpSpPr>
            <p:grpSpPr bwMode="auto">
              <a:xfrm>
                <a:off x="3037" y="1726"/>
                <a:ext cx="849" cy="1092"/>
                <a:chOff x="3037" y="1726"/>
                <a:chExt cx="849" cy="1092"/>
              </a:xfrm>
            </p:grpSpPr>
            <p:sp>
              <p:nvSpPr>
                <p:cNvPr id="8233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0" y="1726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median, percentiles, rank correlation, run tests, sign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37" y="1726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8"/>
              <p:cNvGrpSpPr>
                <a:grpSpLocks/>
              </p:cNvGrpSpPr>
              <p:nvPr/>
            </p:nvGrpSpPr>
            <p:grpSpPr bwMode="auto">
              <a:xfrm>
                <a:off x="0" y="2818"/>
                <a:ext cx="684" cy="1092"/>
                <a:chOff x="0" y="2818"/>
                <a:chExt cx="684" cy="1092"/>
              </a:xfrm>
            </p:grpSpPr>
            <p:sp>
              <p:nvSpPr>
                <p:cNvPr id="8231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2818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2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818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0" name="Group 51"/>
              <p:cNvGrpSpPr>
                <a:grpSpLocks/>
              </p:cNvGrpSpPr>
              <p:nvPr/>
            </p:nvGrpSpPr>
            <p:grpSpPr bwMode="auto">
              <a:xfrm>
                <a:off x="684" y="2818"/>
                <a:ext cx="1403" cy="1092"/>
                <a:chOff x="684" y="2818"/>
                <a:chExt cx="1403" cy="1092"/>
              </a:xfrm>
            </p:grpSpPr>
            <p:sp>
              <p:nvSpPr>
                <p:cNvPr id="8229" name="Rectangle 52"/>
                <p:cNvSpPr>
                  <a:spLocks noChangeArrowheads="1"/>
                </p:cNvSpPr>
                <p:nvPr/>
              </p:nvSpPr>
              <p:spPr bwMode="auto">
                <a:xfrm>
                  <a:off x="727" y="2818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interval attributes, the differences between values are meaningful, i.e., a unit of measurement exists. 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(+, - 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0" name="Rectangle 53"/>
                <p:cNvSpPr>
                  <a:spLocks noChangeArrowheads="1"/>
                </p:cNvSpPr>
                <p:nvPr/>
              </p:nvSpPr>
              <p:spPr bwMode="auto">
                <a:xfrm>
                  <a:off x="684" y="2818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1" name="Group 54"/>
              <p:cNvGrpSpPr>
                <a:grpSpLocks/>
              </p:cNvGrpSpPr>
              <p:nvPr/>
            </p:nvGrpSpPr>
            <p:grpSpPr bwMode="auto">
              <a:xfrm>
                <a:off x="2087" y="2818"/>
                <a:ext cx="950" cy="1092"/>
                <a:chOff x="2087" y="2818"/>
                <a:chExt cx="950" cy="1092"/>
              </a:xfrm>
            </p:grpSpPr>
            <p:sp>
              <p:nvSpPr>
                <p:cNvPr id="822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0" y="2818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calendar dates, temperature in Celsius or Fahrenheit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8" name="Rectangle 56"/>
                <p:cNvSpPr>
                  <a:spLocks noChangeArrowheads="1"/>
                </p:cNvSpPr>
                <p:nvPr/>
              </p:nvSpPr>
              <p:spPr bwMode="auto">
                <a:xfrm>
                  <a:off x="2087" y="2818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2" name="Group 57"/>
              <p:cNvGrpSpPr>
                <a:grpSpLocks/>
              </p:cNvGrpSpPr>
              <p:nvPr/>
            </p:nvGrpSpPr>
            <p:grpSpPr bwMode="auto">
              <a:xfrm>
                <a:off x="3037" y="2818"/>
                <a:ext cx="849" cy="1092"/>
                <a:chOff x="3037" y="2818"/>
                <a:chExt cx="849" cy="1092"/>
              </a:xfrm>
            </p:grpSpPr>
            <p:sp>
              <p:nvSpPr>
                <p:cNvPr id="82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0" y="2818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mean, standard deviation, Pearson's correlation,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and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6" name="Rectangle 59"/>
                <p:cNvSpPr>
                  <a:spLocks noChangeArrowheads="1"/>
                </p:cNvSpPr>
                <p:nvPr/>
              </p:nvSpPr>
              <p:spPr bwMode="auto">
                <a:xfrm>
                  <a:off x="3037" y="2818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3" name="Group 60"/>
              <p:cNvGrpSpPr>
                <a:grpSpLocks/>
              </p:cNvGrpSpPr>
              <p:nvPr/>
            </p:nvGrpSpPr>
            <p:grpSpPr bwMode="auto">
              <a:xfrm>
                <a:off x="0" y="3910"/>
                <a:ext cx="684" cy="1360"/>
                <a:chOff x="0" y="3910"/>
                <a:chExt cx="684" cy="1360"/>
              </a:xfrm>
            </p:grpSpPr>
            <p:sp>
              <p:nvSpPr>
                <p:cNvPr id="822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3910"/>
                  <a:ext cx="598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4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3910"/>
                  <a:ext cx="684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63"/>
              <p:cNvGrpSpPr>
                <a:grpSpLocks/>
              </p:cNvGrpSpPr>
              <p:nvPr/>
            </p:nvGrpSpPr>
            <p:grpSpPr bwMode="auto">
              <a:xfrm>
                <a:off x="684" y="3910"/>
                <a:ext cx="1403" cy="1360"/>
                <a:chOff x="684" y="3910"/>
                <a:chExt cx="1403" cy="1360"/>
              </a:xfrm>
            </p:grpSpPr>
            <p:sp>
              <p:nvSpPr>
                <p:cNvPr id="8221" name="Rectangle 64"/>
                <p:cNvSpPr>
                  <a:spLocks noChangeArrowheads="1"/>
                </p:cNvSpPr>
                <p:nvPr/>
              </p:nvSpPr>
              <p:spPr bwMode="auto">
                <a:xfrm>
                  <a:off x="727" y="3910"/>
                  <a:ext cx="1317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ratio variables, both differences and ratios are meaningful. (*, /)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2" name="Rectangle 65"/>
                <p:cNvSpPr>
                  <a:spLocks noChangeArrowheads="1"/>
                </p:cNvSpPr>
                <p:nvPr/>
              </p:nvSpPr>
              <p:spPr bwMode="auto">
                <a:xfrm>
                  <a:off x="684" y="3910"/>
                  <a:ext cx="1403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66"/>
              <p:cNvGrpSpPr>
                <a:grpSpLocks/>
              </p:cNvGrpSpPr>
              <p:nvPr/>
            </p:nvGrpSpPr>
            <p:grpSpPr bwMode="auto">
              <a:xfrm>
                <a:off x="2087" y="3910"/>
                <a:ext cx="950" cy="1360"/>
                <a:chOff x="2087" y="3910"/>
                <a:chExt cx="950" cy="1360"/>
              </a:xfrm>
            </p:grpSpPr>
            <p:sp>
              <p:nvSpPr>
                <p:cNvPr id="8219" name="Rectangle 67"/>
                <p:cNvSpPr>
                  <a:spLocks noChangeArrowheads="1"/>
                </p:cNvSpPr>
                <p:nvPr/>
              </p:nvSpPr>
              <p:spPr bwMode="auto">
                <a:xfrm>
                  <a:off x="2130" y="3910"/>
                  <a:ext cx="864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temperature in Kelvin, monetary quantities, counts, age, mass, length, electrical current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087" y="3910"/>
                  <a:ext cx="950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69"/>
              <p:cNvGrpSpPr>
                <a:grpSpLocks/>
              </p:cNvGrpSpPr>
              <p:nvPr/>
            </p:nvGrpSpPr>
            <p:grpSpPr bwMode="auto">
              <a:xfrm>
                <a:off x="3037" y="3910"/>
                <a:ext cx="849" cy="1360"/>
                <a:chOff x="3037" y="3910"/>
                <a:chExt cx="849" cy="1360"/>
              </a:xfrm>
            </p:grpSpPr>
            <p:sp>
              <p:nvSpPr>
                <p:cNvPr id="8217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0" y="3910"/>
                  <a:ext cx="763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geometric mean, harmonic mean, percent variation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3037" y="3910"/>
                  <a:ext cx="849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196" name="Rectangle 72"/>
            <p:cNvSpPr>
              <a:spLocks noChangeArrowheads="1"/>
            </p:cNvSpPr>
            <p:nvPr/>
          </p:nvSpPr>
          <p:spPr bwMode="auto">
            <a:xfrm>
              <a:off x="-2" y="-2"/>
              <a:ext cx="3890" cy="527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084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85800" y="304800"/>
            <a:ext cx="7924800" cy="6276975"/>
            <a:chOff x="-2" y="-2"/>
            <a:chExt cx="3761" cy="4164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3757" cy="4160"/>
              <a:chOff x="0" y="0"/>
              <a:chExt cx="3757" cy="4160"/>
            </a:xfrm>
          </p:grpSpPr>
          <p:grpSp>
            <p:nvGrpSpPr>
              <p:cNvPr id="922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926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9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927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Attribute Level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7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2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691" cy="596"/>
                <a:chOff x="684" y="0"/>
                <a:chExt cx="1691" cy="596"/>
              </a:xfrm>
            </p:grpSpPr>
            <p:sp>
              <p:nvSpPr>
                <p:cNvPr id="9264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691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5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691" cy="596"/>
                  <a:chOff x="684" y="0"/>
                  <a:chExt cx="1691" cy="596"/>
                </a:xfrm>
              </p:grpSpPr>
              <p:sp>
                <p:nvSpPr>
                  <p:cNvPr id="926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605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Transformation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691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3" name="Group 14"/>
              <p:cNvGrpSpPr>
                <a:grpSpLocks/>
              </p:cNvGrpSpPr>
              <p:nvPr/>
            </p:nvGrpSpPr>
            <p:grpSpPr bwMode="auto">
              <a:xfrm>
                <a:off x="2375" y="0"/>
                <a:ext cx="1382" cy="596"/>
                <a:chOff x="2375" y="0"/>
                <a:chExt cx="1382" cy="596"/>
              </a:xfrm>
            </p:grpSpPr>
            <p:sp>
              <p:nvSpPr>
                <p:cNvPr id="92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375" y="0"/>
                  <a:ext cx="1382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1" name="Group 16"/>
                <p:cNvGrpSpPr>
                  <a:grpSpLocks/>
                </p:cNvGrpSpPr>
                <p:nvPr/>
              </p:nvGrpSpPr>
              <p:grpSpPr bwMode="auto">
                <a:xfrm>
                  <a:off x="2375" y="0"/>
                  <a:ext cx="1382" cy="596"/>
                  <a:chOff x="2375" y="0"/>
                  <a:chExt cx="1382" cy="596"/>
                </a:xfrm>
              </p:grpSpPr>
              <p:sp>
                <p:nvSpPr>
                  <p:cNvPr id="92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18" y="0"/>
                    <a:ext cx="1296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Comments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75" y="0"/>
                    <a:ext cx="138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4" name="Group 19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824"/>
                <a:chOff x="0" y="596"/>
                <a:chExt cx="684" cy="824"/>
              </a:xfrm>
            </p:grpSpPr>
            <p:sp>
              <p:nvSpPr>
                <p:cNvPr id="925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5" name="Group 22"/>
              <p:cNvGrpSpPr>
                <a:grpSpLocks/>
              </p:cNvGrpSpPr>
              <p:nvPr/>
            </p:nvGrpSpPr>
            <p:grpSpPr bwMode="auto">
              <a:xfrm>
                <a:off x="684" y="596"/>
                <a:ext cx="1691" cy="824"/>
                <a:chOff x="684" y="596"/>
                <a:chExt cx="1691" cy="824"/>
              </a:xfrm>
            </p:grpSpPr>
            <p:sp>
              <p:nvSpPr>
                <p:cNvPr id="9256" name="Rectangle 23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605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Any permutation of values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7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691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6" name="Group 25"/>
              <p:cNvGrpSpPr>
                <a:grpSpLocks/>
              </p:cNvGrpSpPr>
              <p:nvPr/>
            </p:nvGrpSpPr>
            <p:grpSpPr bwMode="auto">
              <a:xfrm>
                <a:off x="2375" y="596"/>
                <a:ext cx="1382" cy="824"/>
                <a:chOff x="2375" y="596"/>
                <a:chExt cx="1382" cy="824"/>
              </a:xfrm>
            </p:grpSpPr>
            <p:sp>
              <p:nvSpPr>
                <p:cNvPr id="9254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8" y="596"/>
                  <a:ext cx="1296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If all employee ID numbers were reassigned, would it make any difference?</a:t>
                  </a: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5" y="596"/>
                  <a:ext cx="138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7" name="Group 28"/>
              <p:cNvGrpSpPr>
                <a:grpSpLocks/>
              </p:cNvGrpSpPr>
              <p:nvPr/>
            </p:nvGrpSpPr>
            <p:grpSpPr bwMode="auto">
              <a:xfrm>
                <a:off x="0" y="1420"/>
                <a:ext cx="684" cy="1092"/>
                <a:chOff x="0" y="1420"/>
                <a:chExt cx="684" cy="1092"/>
              </a:xfrm>
            </p:grpSpPr>
            <p:sp>
              <p:nvSpPr>
                <p:cNvPr id="9252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420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20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8" name="Group 31"/>
              <p:cNvGrpSpPr>
                <a:grpSpLocks/>
              </p:cNvGrpSpPr>
              <p:nvPr/>
            </p:nvGrpSpPr>
            <p:grpSpPr bwMode="auto">
              <a:xfrm>
                <a:off x="684" y="1420"/>
                <a:ext cx="1691" cy="1092"/>
                <a:chOff x="684" y="1420"/>
                <a:chExt cx="1691" cy="1092"/>
              </a:xfrm>
            </p:grpSpPr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727" y="1420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 order preserving change of values, i.e., </a:t>
                  </a:r>
                  <a:br>
                    <a:rPr lang="en-US" sz="1800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f(old_value) </a:t>
                  </a:r>
                  <a:b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where </a:t>
                  </a: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 is a monotonic function.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684" y="1420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9" name="Group 34"/>
              <p:cNvGrpSpPr>
                <a:grpSpLocks/>
              </p:cNvGrpSpPr>
              <p:nvPr/>
            </p:nvGrpSpPr>
            <p:grpSpPr bwMode="auto">
              <a:xfrm>
                <a:off x="2375" y="1420"/>
                <a:ext cx="1382" cy="1092"/>
                <a:chOff x="2375" y="1420"/>
                <a:chExt cx="1382" cy="1092"/>
              </a:xfrm>
            </p:grpSpPr>
            <p:sp>
              <p:nvSpPr>
                <p:cNvPr id="9248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8" y="1420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An attribute encompassing the notion of good, better best can be represented equally well by the values {1, 2, 3} or by { 0.5, 1, 10}.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5" y="1420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0" name="Group 37"/>
              <p:cNvGrpSpPr>
                <a:grpSpLocks/>
              </p:cNvGrpSpPr>
              <p:nvPr/>
            </p:nvGrpSpPr>
            <p:grpSpPr bwMode="auto">
              <a:xfrm>
                <a:off x="0" y="2512"/>
                <a:ext cx="684" cy="1092"/>
                <a:chOff x="0" y="2512"/>
                <a:chExt cx="684" cy="1092"/>
              </a:xfrm>
            </p:grpSpPr>
            <p:sp>
              <p:nvSpPr>
                <p:cNvPr id="9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512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512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40"/>
              <p:cNvGrpSpPr>
                <a:grpSpLocks/>
              </p:cNvGrpSpPr>
              <p:nvPr/>
            </p:nvGrpSpPr>
            <p:grpSpPr bwMode="auto">
              <a:xfrm>
                <a:off x="684" y="2512"/>
                <a:ext cx="1691" cy="1092"/>
                <a:chOff x="684" y="2512"/>
                <a:chExt cx="1691" cy="1092"/>
              </a:xfrm>
            </p:grpSpPr>
            <p:sp>
              <p:nvSpPr>
                <p:cNvPr id="9244" name="Rectangle 41"/>
                <p:cNvSpPr>
                  <a:spLocks noChangeArrowheads="1"/>
                </p:cNvSpPr>
                <p:nvPr/>
              </p:nvSpPr>
              <p:spPr bwMode="auto">
                <a:xfrm>
                  <a:off x="727" y="2512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=a * old_value + b </a:t>
                  </a:r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where a and b are constants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5" name="Rectangle 42"/>
                <p:cNvSpPr>
                  <a:spLocks noChangeArrowheads="1"/>
                </p:cNvSpPr>
                <p:nvPr/>
              </p:nvSpPr>
              <p:spPr bwMode="auto">
                <a:xfrm>
                  <a:off x="684" y="2512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2" name="Group 43"/>
              <p:cNvGrpSpPr>
                <a:grpSpLocks/>
              </p:cNvGrpSpPr>
              <p:nvPr/>
            </p:nvGrpSpPr>
            <p:grpSpPr bwMode="auto">
              <a:xfrm>
                <a:off x="2375" y="2512"/>
                <a:ext cx="1382" cy="1092"/>
                <a:chOff x="2375" y="2512"/>
                <a:chExt cx="1382" cy="1092"/>
              </a:xfrm>
            </p:grpSpPr>
            <p:sp>
              <p:nvSpPr>
                <p:cNvPr id="9242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8" y="2512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Thus, the Fahrenheit and Celsius temperature scales differ in terms of where their zero value is and the size of a unit (degree).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3" name="Rectangle 45"/>
                <p:cNvSpPr>
                  <a:spLocks noChangeArrowheads="1"/>
                </p:cNvSpPr>
                <p:nvPr/>
              </p:nvSpPr>
              <p:spPr bwMode="auto">
                <a:xfrm>
                  <a:off x="2375" y="2512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46"/>
              <p:cNvGrpSpPr>
                <a:grpSpLocks/>
              </p:cNvGrpSpPr>
              <p:nvPr/>
            </p:nvGrpSpPr>
            <p:grpSpPr bwMode="auto">
              <a:xfrm>
                <a:off x="0" y="3604"/>
                <a:ext cx="684" cy="556"/>
                <a:chOff x="0" y="3604"/>
                <a:chExt cx="684" cy="556"/>
              </a:xfrm>
            </p:grpSpPr>
            <p:sp>
              <p:nvSpPr>
                <p:cNvPr id="9240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59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1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68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4" name="Group 49"/>
              <p:cNvGrpSpPr>
                <a:grpSpLocks/>
              </p:cNvGrpSpPr>
              <p:nvPr/>
            </p:nvGrpSpPr>
            <p:grpSpPr bwMode="auto">
              <a:xfrm>
                <a:off x="684" y="3604"/>
                <a:ext cx="1691" cy="556"/>
                <a:chOff x="684" y="3604"/>
                <a:chExt cx="1691" cy="556"/>
              </a:xfrm>
            </p:grpSpPr>
            <p:sp>
              <p:nvSpPr>
                <p:cNvPr id="9238" name="Rectangle 50"/>
                <p:cNvSpPr>
                  <a:spLocks noChangeArrowheads="1"/>
                </p:cNvSpPr>
                <p:nvPr/>
              </p:nvSpPr>
              <p:spPr bwMode="auto">
                <a:xfrm>
                  <a:off x="727" y="3604"/>
                  <a:ext cx="1605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a * old_value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9" name="Rectangle 51"/>
                <p:cNvSpPr>
                  <a:spLocks noChangeArrowheads="1"/>
                </p:cNvSpPr>
                <p:nvPr/>
              </p:nvSpPr>
              <p:spPr bwMode="auto">
                <a:xfrm>
                  <a:off x="684" y="3604"/>
                  <a:ext cx="16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5" name="Group 52"/>
              <p:cNvGrpSpPr>
                <a:grpSpLocks/>
              </p:cNvGrpSpPr>
              <p:nvPr/>
            </p:nvGrpSpPr>
            <p:grpSpPr bwMode="auto">
              <a:xfrm>
                <a:off x="2375" y="3604"/>
                <a:ext cx="1382" cy="556"/>
                <a:chOff x="2375" y="3604"/>
                <a:chExt cx="1382" cy="556"/>
              </a:xfrm>
            </p:grpSpPr>
            <p:sp>
              <p:nvSpPr>
                <p:cNvPr id="9236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8" y="3604"/>
                  <a:ext cx="129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Length can be measured in meters or feet.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7" name="Rectangle 54"/>
                <p:cNvSpPr>
                  <a:spLocks noChangeArrowheads="1"/>
                </p:cNvSpPr>
                <p:nvPr/>
              </p:nvSpPr>
              <p:spPr bwMode="auto">
                <a:xfrm>
                  <a:off x="2375" y="3604"/>
                  <a:ext cx="13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20" name="Rectangle 55"/>
            <p:cNvSpPr>
              <a:spLocks noChangeArrowheads="1"/>
            </p:cNvSpPr>
            <p:nvPr/>
          </p:nvSpPr>
          <p:spPr bwMode="auto">
            <a:xfrm>
              <a:off x="-2" y="-2"/>
              <a:ext cx="3761" cy="416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439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and Continuous Attributes </a:t>
            </a:r>
          </a:p>
        </p:txBody>
      </p:sp>
      <p:sp>
        <p:nvSpPr>
          <p:cNvPr id="102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Has only a finite or countably infinite set of values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Note: binary attributes are a special case of discrete attributes 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Continuous Attribute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Continuous attributes are typically represented as floating-point variables.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evaluation measures are used in conjunction with continuous attributes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6620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Types of data sets 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>
                <a:cs typeface="Times New Roman" pitchFamily="18" charset="0"/>
              </a:rPr>
              <a:t>Record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Transaction Data</a:t>
            </a:r>
            <a:endParaRPr lang="en-US" sz="1800" b="1" dirty="0"/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>
                <a:cs typeface="Times New Roman" pitchFamily="18" charset="0"/>
              </a:rPr>
              <a:t>Graph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>
                <a:cs typeface="Times New Roman" pitchFamily="18" charset="0"/>
              </a:rPr>
              <a:t>Ordered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1" y="2822"/>
            <a:ext cx="3434712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remainder of the slides in this file</a:t>
            </a:r>
          </a:p>
          <a:p>
            <a:r>
              <a:rPr lang="en-US" b="1" dirty="0">
                <a:solidFill>
                  <a:srgbClr val="C00000"/>
                </a:solidFill>
              </a:rPr>
              <a:t>will not be discussed in Fall 2019!</a:t>
            </a:r>
          </a:p>
        </p:txBody>
      </p:sp>
    </p:spTree>
    <p:extLst>
      <p:ext uri="{BB962C8B-B14F-4D97-AF65-F5344CB8AC3E}">
        <p14:creationId xmlns:p14="http://schemas.microsoft.com/office/powerpoint/2010/main" val="1687045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/>
              <a:t>Important Characteristics of Structured Data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Dimensionality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 Curse of Dimensionality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Sparsity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Resolution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/>
              <a:t> Patterns depend on the scale 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9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Sample Data Set  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of the exploratory data techniques are illustrated with the Iris Plant data set.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be obtained from the UCI Machine Learning Repository </a:t>
            </a:r>
            <a:br>
              <a:rPr lang="en-US" sz="2000"/>
            </a:br>
            <a:r>
              <a:rPr lang="en-US" sz="2000">
                <a:hlinkClick r:id="rId3"/>
              </a:rPr>
              <a:t>http://www.ics.uci.edu/~mlearn/MLRepository.html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From the statistician Douglas Fisher</a:t>
            </a:r>
          </a:p>
          <a:p>
            <a:pPr lvl="1">
              <a:lnSpc>
                <a:spcPct val="90000"/>
              </a:lnSpc>
            </a:pPr>
            <a:r>
              <a:rPr lang="en-US"/>
              <a:t>Three flower types (classes):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 </a:t>
            </a:r>
            <a:r>
              <a:rPr lang="en-US"/>
              <a:t>Setosa</a:t>
            </a:r>
          </a:p>
          <a:p>
            <a:pPr lvl="2">
              <a:lnSpc>
                <a:spcPct val="90000"/>
              </a:lnSpc>
            </a:pPr>
            <a:r>
              <a:rPr lang="en-US"/>
              <a:t> Virginica </a:t>
            </a:r>
          </a:p>
          <a:p>
            <a:pPr lvl="2">
              <a:lnSpc>
                <a:spcPct val="90000"/>
              </a:lnSpc>
            </a:pPr>
            <a:r>
              <a:rPr lang="en-US"/>
              <a:t> Versicolour</a:t>
            </a:r>
          </a:p>
          <a:p>
            <a:pPr lvl="1">
              <a:lnSpc>
                <a:spcPct val="90000"/>
              </a:lnSpc>
            </a:pPr>
            <a:r>
              <a:rPr lang="en-US"/>
              <a:t>Four (non-class) attributes</a:t>
            </a:r>
          </a:p>
          <a:p>
            <a:pPr lvl="2">
              <a:lnSpc>
                <a:spcPct val="90000"/>
              </a:lnSpc>
            </a:pPr>
            <a:r>
              <a:rPr lang="en-US"/>
              <a:t> Sepal width and length</a:t>
            </a:r>
          </a:p>
          <a:p>
            <a:pPr lvl="2">
              <a:lnSpc>
                <a:spcPct val="90000"/>
              </a:lnSpc>
            </a:pPr>
            <a:r>
              <a:rPr lang="en-US"/>
              <a:t> Petal width and length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b="1"/>
          </a:p>
        </p:txBody>
      </p:sp>
      <p:sp>
        <p:nvSpPr>
          <p:cNvPr id="8197" name="Rectangle 1032"/>
          <p:cNvSpPr>
            <a:spLocks noChangeArrowheads="1"/>
          </p:cNvSpPr>
          <p:nvPr/>
        </p:nvSpPr>
        <p:spPr bwMode="auto">
          <a:xfrm>
            <a:off x="5334000" y="5257800"/>
            <a:ext cx="3733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Virginica. Robert H. Mohlenbrock.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8198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Data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that consists of a collection of records, each of which consists of a fixed set of attributes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219325" y="2514600"/>
          <a:ext cx="341947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5405628" imgH="5779008" progId="Word.Document.8">
                  <p:embed/>
                </p:oleObj>
              </mc:Choice>
              <mc:Fallback>
                <p:oleObj name="Document" r:id="rId4" imgW="5405628" imgH="5779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514600"/>
                        <a:ext cx="341947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290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Matrix 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/>
          </a:p>
          <a:p>
            <a:r>
              <a:rPr lang="en-US" sz="2400"/>
              <a:t>Such data set can be represented by an m by n matrix, where there are m rows, one for each object, and n columns, one for each attribute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90600" y="4435475"/>
          <a:ext cx="67056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4" imgW="5706222" imgH="1480748" progId="Visio.Drawing.6">
                  <p:embed/>
                </p:oleObj>
              </mc:Choice>
              <mc:Fallback>
                <p:oleObj name="VISIO" r:id="rId4" imgW="5706222" imgH="14807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35475"/>
                        <a:ext cx="67056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618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Data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document becomes a `term' vector, </a:t>
            </a:r>
          </a:p>
          <a:p>
            <a:pPr lvl="1"/>
            <a:r>
              <a:rPr lang="en-US"/>
              <a:t>each term is a component (attribute) of the vector,</a:t>
            </a:r>
          </a:p>
          <a:p>
            <a:pPr lvl="1"/>
            <a:r>
              <a:rPr lang="en-US"/>
              <a:t>the value of each component is the number of times the corresponding term occurs in the document.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219200" y="3132138"/>
          <a:ext cx="67056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32138"/>
                        <a:ext cx="67056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97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Data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special type of record data, where </a:t>
            </a:r>
          </a:p>
          <a:p>
            <a:pPr lvl="1"/>
            <a:r>
              <a:rPr lang="en-US"/>
              <a:t>each record (transaction) involves a set of items.  </a:t>
            </a:r>
          </a:p>
          <a:p>
            <a:pPr lvl="1"/>
            <a:r>
              <a:rPr lang="en-US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1752600" y="3973513"/>
          <a:ext cx="449580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73513"/>
                        <a:ext cx="449580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577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Data 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 Generic graph and HTML Links 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228600" y="2133600"/>
          <a:ext cx="35560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5560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419600" y="2112963"/>
          <a:ext cx="45720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VISIO" r:id="rId6" imgW="4229100" imgH="2180844" progId="Visio.Drawing.6">
                  <p:embed/>
                </p:oleObj>
              </mc:Choice>
              <mc:Fallback>
                <p:oleObj name="VISIO" r:id="rId6" imgW="4229100" imgH="21808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12963"/>
                        <a:ext cx="45720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032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Data 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Benzene Molecule: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6</a:t>
            </a:r>
          </a:p>
          <a:p>
            <a:endParaRPr lang="en-US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362200" y="2057400"/>
          <a:ext cx="39211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VISIO" r:id="rId4" imgW="5792724" imgH="5411724" progId="Visio.Drawing.6">
                  <p:embed/>
                </p:oleObj>
              </mc:Choice>
              <mc:Fallback>
                <p:oleObj name="VISIO" r:id="rId4" imgW="5792724" imgH="541172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39211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555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Sequences of transactions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An element of the sequence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Items/Events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Genomic sequence data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00200" y="1828800"/>
          <a:ext cx="42783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42783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798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Ordered Data</a:t>
            </a:r>
          </a:p>
        </p:txBody>
      </p:sp>
      <p:sp>
        <p:nvSpPr>
          <p:cNvPr id="2150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Spatio-Temporal Data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838200" y="295592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Average Monthly Temperature of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206699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Summary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Summary statistics  are numbers that summarize properties of the data</a:t>
            </a:r>
          </a:p>
          <a:p>
            <a:pPr lvl="2"/>
            <a:endParaRPr lang="en-US"/>
          </a:p>
          <a:p>
            <a:pPr lvl="1"/>
            <a:r>
              <a:rPr lang="en-US"/>
              <a:t>Summarized properties include frequency, location and spread</a:t>
            </a:r>
          </a:p>
          <a:p>
            <a:pPr lvl="2"/>
            <a:r>
              <a:rPr lang="en-US"/>
              <a:t> </a:t>
            </a:r>
            <a:r>
              <a:rPr lang="en-US" sz="2200"/>
              <a:t>Examples: 	location - mean</a:t>
            </a:r>
            <a:br>
              <a:rPr lang="en-US" sz="2200"/>
            </a:br>
            <a:r>
              <a:rPr lang="en-US" sz="2200"/>
              <a:t>                   	spread - standard deviation</a:t>
            </a:r>
          </a:p>
          <a:p>
            <a:pPr lvl="2"/>
            <a:endParaRPr lang="en-US"/>
          </a:p>
          <a:p>
            <a:pPr lvl="1"/>
            <a:r>
              <a:rPr lang="en-US"/>
              <a:t>Most summary statistics can be calculated in a single pass through the data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z="3200"/>
              <a:t>The frequency of an attribute value is the percentage of time the value occurs in the </a:t>
            </a:r>
            <a:br>
              <a:rPr lang="en-US" sz="3200"/>
            </a:br>
            <a:r>
              <a:rPr lang="en-US" sz="3200"/>
              <a:t>data set</a:t>
            </a:r>
            <a:r>
              <a:rPr lang="en-US"/>
              <a:t> </a:t>
            </a:r>
          </a:p>
          <a:p>
            <a:pPr lvl="1"/>
            <a:r>
              <a:rPr lang="en-US"/>
              <a:t>For example, given the attribute ‘gender’ and a representative population of people, the gender ‘female’ occurs about 50% of the time.</a:t>
            </a:r>
          </a:p>
          <a:p>
            <a:r>
              <a:rPr lang="en-US"/>
              <a:t>The mode of a an attribute is the most frequent attribute value   </a:t>
            </a:r>
          </a:p>
          <a:p>
            <a:r>
              <a:rPr lang="en-US"/>
              <a:t>The notions of frequency and mode are typically used with categorical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dirty="0"/>
              <a:t>For continuous data, the notion of a percentile is more useful. 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Given an ordinal or continuous attribute </a:t>
            </a:r>
            <a:r>
              <a:rPr lang="en-US" i="1" dirty="0"/>
              <a:t>x</a:t>
            </a:r>
            <a:r>
              <a:rPr lang="en-US" dirty="0"/>
              <a:t> and a number </a:t>
            </a:r>
            <a:r>
              <a:rPr lang="en-US" i="1" dirty="0"/>
              <a:t>p</a:t>
            </a:r>
            <a:r>
              <a:rPr lang="en-US" dirty="0"/>
              <a:t> between 0 and 100, the </a:t>
            </a:r>
            <a:r>
              <a:rPr lang="en-US" i="1" dirty="0" err="1"/>
              <a:t>p</a:t>
            </a:r>
            <a:r>
              <a:rPr lang="en-US" dirty="0" err="1"/>
              <a:t>th</a:t>
            </a:r>
            <a:r>
              <a:rPr lang="en-US" dirty="0"/>
              <a:t> percentile is a value     of x such that </a:t>
            </a:r>
            <a:r>
              <a:rPr lang="en-US" i="1" dirty="0"/>
              <a:t>p</a:t>
            </a:r>
            <a:r>
              <a:rPr lang="en-US" dirty="0"/>
              <a:t>% of the observed values of x are less than    . 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For instance, the 50th percentile is the value      such that 50% of all values of x are less than      .</a:t>
            </a:r>
          </a:p>
          <a:p>
            <a:r>
              <a:rPr lang="en-US" dirty="0">
                <a:solidFill>
                  <a:srgbClr val="FF0000"/>
                </a:solidFill>
              </a:rPr>
              <a:t>Key Idea</a:t>
            </a:r>
            <a:r>
              <a:rPr lang="en-US" dirty="0"/>
              <a:t>: associate attribute value with a rank!!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83100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4" imgW="177800" imgH="203200" progId="Equation.3">
                  <p:embed/>
                </p:oleObj>
              </mc:Choice>
              <mc:Fallback>
                <p:oleObj name="Equation" r:id="rId4" imgW="177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274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981200" y="35052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48200" y="39624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8" imgW="177800" imgH="203200" progId="Equation.3">
                  <p:embed/>
                </p:oleObj>
              </mc:Choice>
              <mc:Fallback>
                <p:oleObj name="Equation" r:id="rId8" imgW="1778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7813675" y="50292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5029200"/>
                        <a:ext cx="617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7840663" y="5473700"/>
          <a:ext cx="617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5473700"/>
                        <a:ext cx="6175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Box Plots (different from textbook)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 Box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</a:t>
            </a:r>
            <a:r>
              <a:rPr lang="en-US" dirty="0" err="1"/>
              <a:t>Tukey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displaying the distribution of data based on percentiles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parts of a box plots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978047" y="2944813"/>
            <a:ext cx="3429000" cy="3227387"/>
            <a:chOff x="1800" y="677"/>
            <a:chExt cx="540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4140" cy="540"/>
              <a:chOff x="3060" y="5040"/>
              <a:chExt cx="414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4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Minimum (is at most 1.5 IQR off the 25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 percentile)</a:t>
                </a:r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3900" cy="540"/>
              <a:chOff x="3060" y="5040"/>
              <a:chExt cx="39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1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Maximum (is at most 1.5 IQR off the 75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percentile)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5736" y="4660820"/>
            <a:ext cx="5036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383" y="1143000"/>
            <a:ext cx="3980577" cy="462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http://chartsgraphs.wordpress.com/2008/11/18/boxplots-r-does-them-right/</a:t>
            </a:r>
            <a:endParaRPr lang="en-US" sz="9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59705" y="6070381"/>
            <a:ext cx="608194" cy="34286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3836265"/>
            <a:ext cx="533400" cy="50731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27272" y="6097007"/>
            <a:ext cx="419100" cy="381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6675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146478178</TotalTime>
  <Pages>3</Pages>
  <Words>3541</Words>
  <Application>Microsoft Office PowerPoint</Application>
  <PresentationFormat>On-screen Show (4:3)</PresentationFormat>
  <Paragraphs>511</Paragraphs>
  <Slides>58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Cambria Math</vt:lpstr>
      <vt:lpstr>Lucida Handwriting</vt:lpstr>
      <vt:lpstr>Monotype Sorts</vt:lpstr>
      <vt:lpstr>Symbol</vt:lpstr>
      <vt:lpstr>Tahoma</vt:lpstr>
      <vt:lpstr>Times New Roman</vt:lpstr>
      <vt:lpstr>Verdana</vt:lpstr>
      <vt:lpstr>Wingdings</vt:lpstr>
      <vt:lpstr>LC.BRev.FY97</vt:lpstr>
      <vt:lpstr>Equation</vt:lpstr>
      <vt:lpstr>Document</vt:lpstr>
      <vt:lpstr>VISIO</vt:lpstr>
      <vt:lpstr>Visio</vt:lpstr>
      <vt:lpstr>Exploratory Data Analysis</vt:lpstr>
      <vt:lpstr>1. Why Data Exploration?</vt:lpstr>
      <vt:lpstr>Exploratory Data Analysis</vt:lpstr>
      <vt:lpstr>Techniques Used In Data Exploration  </vt:lpstr>
      <vt:lpstr>Iris Sample Data Set  </vt:lpstr>
      <vt:lpstr>2. Summary Statistics</vt:lpstr>
      <vt:lpstr>Frequency and Mode</vt:lpstr>
      <vt:lpstr>Percentiles</vt:lpstr>
      <vt:lpstr>R Box Plots (different from textbook)</vt:lpstr>
      <vt:lpstr>Measures of Location: Mean and Median</vt:lpstr>
      <vt:lpstr>Measures of Spread: Range and Variance</vt:lpstr>
      <vt:lpstr>68-95-99.7 Rule</vt:lpstr>
      <vt:lpstr>68-95-99.7 Rule continued</vt:lpstr>
      <vt:lpstr>Correlation </vt:lpstr>
      <vt:lpstr>Fitting Linear Models </vt:lpstr>
      <vt:lpstr>3. Visualization</vt:lpstr>
      <vt:lpstr>Example: Sea Surface Temperature</vt:lpstr>
      <vt:lpstr>Representation (more on Vis. Sept. 9!)</vt:lpstr>
      <vt:lpstr>Example: Visualizing Universities</vt:lpstr>
      <vt:lpstr>Visualization Techniques: Histograms</vt:lpstr>
      <vt:lpstr>Two-Dimensional Histograms</vt:lpstr>
      <vt:lpstr>Visualization Techniques: Histograms</vt:lpstr>
      <vt:lpstr>Visualization Techniques: Box Plots</vt:lpstr>
      <vt:lpstr>PowerPoint Presentation</vt:lpstr>
      <vt:lpstr>Example of R Box Plots (Mid1 Question)</vt:lpstr>
      <vt:lpstr>Attibute Standardization: Z-scores</vt:lpstr>
      <vt:lpstr>[0,1] Attribute Standardization </vt:lpstr>
      <vt:lpstr>Visualization Techniques: Scatter Plots</vt:lpstr>
      <vt:lpstr>Scatter Plot Array of Iris Attributes</vt:lpstr>
      <vt:lpstr>Scatter Plot Old Faithful Eruptions</vt:lpstr>
      <vt:lpstr>Visualization Techniques: Contour Plots</vt:lpstr>
      <vt:lpstr>Contour Plot Example: SST Dec, 1998</vt:lpstr>
      <vt:lpstr>Density Plots </vt:lpstr>
      <vt:lpstr>Visualization Techniques: Parallel Coordinates</vt:lpstr>
      <vt:lpstr>Parallel Coordinates Plots for Iris Data</vt:lpstr>
      <vt:lpstr>Other Visualization Techniques</vt:lpstr>
      <vt:lpstr>Star Plots for Iris Data</vt:lpstr>
      <vt:lpstr>Chernoff Faces for Iris Data</vt:lpstr>
      <vt:lpstr>Useful Background “Engineering St. Handbook”</vt:lpstr>
      <vt:lpstr>4. About Data</vt:lpstr>
      <vt:lpstr>What is Data?</vt:lpstr>
      <vt:lpstr>Attribute Values</vt:lpstr>
      <vt:lpstr>Types of Attributes </vt:lpstr>
      <vt:lpstr>Properties of Attribute Values </vt:lpstr>
      <vt:lpstr>PowerPoint Presentation</vt:lpstr>
      <vt:lpstr>PowerPoint Presentation</vt:lpstr>
      <vt:lpstr>Discrete and Continuous Attributes </vt:lpstr>
      <vt:lpstr>Types of data sets </vt:lpstr>
      <vt:lpstr>Important Characteristics of Structured Data</vt:lpstr>
      <vt:lpstr>Record Data </vt:lpstr>
      <vt:lpstr>Data Matrix </vt:lpstr>
      <vt:lpstr>Document Data</vt:lpstr>
      <vt:lpstr>Transaction Data</vt:lpstr>
      <vt:lpstr>Graph Data </vt:lpstr>
      <vt:lpstr>Chemical Data </vt:lpstr>
      <vt:lpstr>Ordered Data </vt:lpstr>
      <vt:lpstr>Ordered Data </vt:lpstr>
      <vt:lpstr>Ordered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Eick, Christoph F</cp:lastModifiedBy>
  <cp:revision>430</cp:revision>
  <cp:lastPrinted>2001-08-28T17:59:37Z</cp:lastPrinted>
  <dcterms:created xsi:type="dcterms:W3CDTF">1998-03-18T13:44:31Z</dcterms:created>
  <dcterms:modified xsi:type="dcterms:W3CDTF">2019-09-04T16:14:44Z</dcterms:modified>
</cp:coreProperties>
</file>