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64" r:id="rId3"/>
    <p:sldId id="345" r:id="rId4"/>
    <p:sldId id="258" r:id="rId5"/>
    <p:sldId id="340" r:id="rId6"/>
    <p:sldId id="341" r:id="rId7"/>
    <p:sldId id="348" r:id="rId8"/>
    <p:sldId id="296" r:id="rId9"/>
    <p:sldId id="365" r:id="rId10"/>
    <p:sldId id="366" r:id="rId11"/>
    <p:sldId id="342" r:id="rId12"/>
    <p:sldId id="343" r:id="rId13"/>
    <p:sldId id="349" r:id="rId14"/>
    <p:sldId id="344" r:id="rId15"/>
    <p:sldId id="346" r:id="rId16"/>
    <p:sldId id="352" r:id="rId17"/>
    <p:sldId id="347" r:id="rId18"/>
    <p:sldId id="350" r:id="rId19"/>
    <p:sldId id="353" r:id="rId20"/>
    <p:sldId id="354" r:id="rId21"/>
    <p:sldId id="355" r:id="rId22"/>
    <p:sldId id="363" r:id="rId23"/>
    <p:sldId id="356" r:id="rId24"/>
    <p:sldId id="357" r:id="rId25"/>
    <p:sldId id="358" r:id="rId26"/>
    <p:sldId id="359" r:id="rId27"/>
    <p:sldId id="361" r:id="rId28"/>
    <p:sldId id="360" r:id="rId29"/>
    <p:sldId id="362" r:id="rId30"/>
  </p:sldIdLst>
  <p:sldSz cx="13004800" cy="97536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4498" autoAdjust="0"/>
    <p:restoredTop sz="92647" autoAdjust="0"/>
  </p:normalViewPr>
  <p:slideViewPr>
    <p:cSldViewPr snapToGrid="0" snapToObjects="1">
      <p:cViewPr varScale="1">
        <p:scale>
          <a:sx n="77" d="100"/>
          <a:sy n="77" d="100"/>
        </p:scale>
        <p:origin x="-1230" y="-114"/>
      </p:cViewPr>
      <p:guideLst>
        <p:guide orient="horz" pos="3072"/>
        <p:guide pos="4096"/>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10" tIns="46955" rIns="93910" bIns="46955" rtlCol="0"/>
          <a:lstStyle>
            <a:lvl1pPr algn="l">
              <a:defRPr sz="1200"/>
            </a:lvl1pPr>
          </a:lstStyle>
          <a:p>
            <a:endParaRPr lang="en-US"/>
          </a:p>
        </p:txBody>
      </p:sp>
      <p:sp>
        <p:nvSpPr>
          <p:cNvPr id="3" name="Date Placeholder 2"/>
          <p:cNvSpPr>
            <a:spLocks noGrp="1"/>
          </p:cNvSpPr>
          <p:nvPr>
            <p:ph type="dt" sz="quarter" idx="1"/>
          </p:nvPr>
        </p:nvSpPr>
        <p:spPr>
          <a:xfrm>
            <a:off x="3970941" y="0"/>
            <a:ext cx="3037840" cy="464820"/>
          </a:xfrm>
          <a:prstGeom prst="rect">
            <a:avLst/>
          </a:prstGeom>
        </p:spPr>
        <p:txBody>
          <a:bodyPr vert="horz" lIns="93910" tIns="46955" rIns="93910" bIns="46955" rtlCol="0"/>
          <a:lstStyle>
            <a:lvl1pPr algn="r">
              <a:defRPr sz="1200"/>
            </a:lvl1pPr>
          </a:lstStyle>
          <a:p>
            <a:fld id="{7971C7F1-ADF5-4B58-A5D5-C31815F05691}" type="datetimeFigureOut">
              <a:rPr lang="en-US" smtClean="0"/>
              <a:t>4/24/2018</a:t>
            </a:fld>
            <a:endParaRPr lang="en-US"/>
          </a:p>
        </p:txBody>
      </p:sp>
      <p:sp>
        <p:nvSpPr>
          <p:cNvPr id="4" name="Footer Placeholder 3"/>
          <p:cNvSpPr>
            <a:spLocks noGrp="1"/>
          </p:cNvSpPr>
          <p:nvPr>
            <p:ph type="ftr" sz="quarter" idx="2"/>
          </p:nvPr>
        </p:nvSpPr>
        <p:spPr>
          <a:xfrm>
            <a:off x="1" y="8829968"/>
            <a:ext cx="3037840" cy="464820"/>
          </a:xfrm>
          <a:prstGeom prst="rect">
            <a:avLst/>
          </a:prstGeom>
        </p:spPr>
        <p:txBody>
          <a:bodyPr vert="horz" lIns="93910" tIns="46955" rIns="93910" bIns="46955" rtlCol="0" anchor="b"/>
          <a:lstStyle>
            <a:lvl1pPr algn="l">
              <a:defRPr sz="1200"/>
            </a:lvl1pPr>
          </a:lstStyle>
          <a:p>
            <a:endParaRPr lang="en-US"/>
          </a:p>
        </p:txBody>
      </p:sp>
      <p:sp>
        <p:nvSpPr>
          <p:cNvPr id="5" name="Slide Number Placeholder 4"/>
          <p:cNvSpPr>
            <a:spLocks noGrp="1"/>
          </p:cNvSpPr>
          <p:nvPr>
            <p:ph type="sldNum" sz="quarter" idx="3"/>
          </p:nvPr>
        </p:nvSpPr>
        <p:spPr>
          <a:xfrm>
            <a:off x="3970941" y="8829968"/>
            <a:ext cx="3037840" cy="464820"/>
          </a:xfrm>
          <a:prstGeom prst="rect">
            <a:avLst/>
          </a:prstGeom>
        </p:spPr>
        <p:txBody>
          <a:bodyPr vert="horz" lIns="93910" tIns="46955" rIns="93910" bIns="46955" rtlCol="0" anchor="b"/>
          <a:lstStyle>
            <a:lvl1pPr algn="r">
              <a:defRPr sz="1200"/>
            </a:lvl1pPr>
          </a:lstStyle>
          <a:p>
            <a:fld id="{CCC25FBC-A329-40DC-8E32-492C095190B2}" type="slidenum">
              <a:rPr lang="en-US" smtClean="0"/>
              <a:t>‹#›</a:t>
            </a:fld>
            <a:endParaRPr lang="en-US"/>
          </a:p>
        </p:txBody>
      </p:sp>
    </p:spTree>
    <p:extLst>
      <p:ext uri="{BB962C8B-B14F-4D97-AF65-F5344CB8AC3E}">
        <p14:creationId xmlns:p14="http://schemas.microsoft.com/office/powerpoint/2010/main" val="2530714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81100" y="696913"/>
            <a:ext cx="4648200" cy="3486150"/>
          </a:xfrm>
          <a:prstGeom prst="rect">
            <a:avLst/>
          </a:prstGeom>
        </p:spPr>
        <p:txBody>
          <a:bodyPr lIns="93910" tIns="46955" rIns="93910" bIns="46955"/>
          <a:lstStyle/>
          <a:p>
            <a:endParaRPr/>
          </a:p>
        </p:txBody>
      </p:sp>
      <p:sp>
        <p:nvSpPr>
          <p:cNvPr id="117" name="Shape 117"/>
          <p:cNvSpPr>
            <a:spLocks noGrp="1"/>
          </p:cNvSpPr>
          <p:nvPr>
            <p:ph type="body" sz="quarter" idx="1"/>
          </p:nvPr>
        </p:nvSpPr>
        <p:spPr>
          <a:xfrm>
            <a:off x="934722" y="4415792"/>
            <a:ext cx="5140960" cy="4183380"/>
          </a:xfrm>
          <a:prstGeom prst="rect">
            <a:avLst/>
          </a:prstGeom>
        </p:spPr>
        <p:txBody>
          <a:bodyPr lIns="93910" tIns="46955" rIns="93910" bIns="46955"/>
          <a:lstStyle/>
          <a:p>
            <a:endParaRPr/>
          </a:p>
        </p:txBody>
      </p:sp>
    </p:spTree>
    <p:extLst>
      <p:ext uri="{BB962C8B-B14F-4D97-AF65-F5344CB8AC3E}">
        <p14:creationId xmlns:p14="http://schemas.microsoft.com/office/powerpoint/2010/main" val="115621550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23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3518721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3304028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24148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3597555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2597486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44247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4206944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3560430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2832780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328369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2541872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4286556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4056196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1159451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3178291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4142565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739970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2891411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1926661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88258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140051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140889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378747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131501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23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351872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Tree>
    <p:extLst>
      <p:ext uri="{BB962C8B-B14F-4D97-AF65-F5344CB8AC3E}">
        <p14:creationId xmlns:p14="http://schemas.microsoft.com/office/powerpoint/2010/main" val="351872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“Type a quote here.”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020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762000"/>
            <a:ext cx="5334000" cy="82423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762000"/>
            <a:ext cx="5334000" cy="40005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18300" y="762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762884"/>
            <a:ext cx="5334000" cy="8229601"/>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06400"/>
            <a:ext cx="11099800" cy="2120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hyperlink" Target="https://en.wikiquote.org/wiki/File:Coase_scan_10_edited.jpg" TargetMode="External"/><Relationship Id="rId3" Type="http://schemas.openxmlformats.org/officeDocument/2006/relationships/hyperlink" Target="https://www.google.com/url?q=http://scholar.harvard.edu/sendhil/home&amp;sa=D&amp;ust=1463700706996000&amp;usg=AFQjCNFJcd2CCEfcpPuYU1flq6Duj2EdIQ" TargetMode="External"/><Relationship Id="rId7"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hyperlink" Target="https://www.goodreads.com/work/quotes/588029" TargetMode="External"/><Relationship Id="rId4" Type="http://schemas.openxmlformats.org/officeDocument/2006/relationships/hyperlink" Target="https://www.goodreads.com/author/show/19766.Ronald_H_Coase" TargetMode="External"/><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hyperlink" Target="http://radar.oreilly.com/2010/06/what-is-data-science.html"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hyperlink" Target="https://hbr.org/2014/08/the-question-to-ask-before-hiring-a-data-scientist/"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hbr.org/search?term=michael+l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hyperlink" Target="https://dzone.com/users/3120956/shantanu01497.html"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dzone.com/articles/the-art-of-story-telling-in-data-science-and-how-t" TargetMode="External"/><Relationship Id="rId5" Type="http://schemas.openxmlformats.org/officeDocument/2006/relationships/image" Target="../media/image4.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hyperlink" Target="https://multimedia.journalism.berkeley.edu/tutorials/starttofinish-storyboardin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hyperlink" Target="http://www.sciencemag.org/projects/data-stories/winners/2017"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hyperlink" Target="https://youtu.be/YCATvQiLj68"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hyperlink" Target="https://youtu.be/X2TOrKdJsq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hyperlink" Target="https://www.ted.com/speakers/hans_rosling"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www.gapminder.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apminder.org/tools/#_data_/_lastModified:1521732308820;&amp;chart-type=bubbles" TargetMode="External"/><Relationship Id="rId7"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www.ted.com/talks/hans_rosling_asia_s_rise_how_and_whe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google.com/url?q=http://www.arthurconandoyle.com/&amp;sa=D&amp;ust=1463700706972000&amp;usg=AFQjCNGKCHBrVFfsLkgLmk2-tVPa3P2N_g"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google.com/url?q=http://www.mdv.com/&amp;sa=D&amp;ust=1463700706985000&amp;usg=AFQjCNGiajgI-RFKRCOr7l2dX8S5Ntp4WQ" TargetMode="External"/><Relationship Id="rId5" Type="http://schemas.openxmlformats.org/officeDocument/2006/relationships/hyperlink" Target="https://www.google.com/url?q=https://twitter.com/geoffreyamoore/status/234839087566163968&amp;sa=D&amp;ust=1463700706984000&amp;usg=AFQjCNGkLSEJRJcnpPvMi9qmeHURkyWZXg" TargetMode="External"/><Relationship Id="rId4" Type="http://schemas.openxmlformats.org/officeDocument/2006/relationships/hyperlink" Target="https://www.google.com/url?q=http://www.haydenplanetarium.org/tyson/&amp;sa=D&amp;ust=1463700706981000&amp;usg=AFQjCNH_2kBLmuQAOo8mbMGf4Ffcg4myJQ"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odreads.com/author/show/192831.Stephen_Few"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www.goodreads.com/work/quotes/4515843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5" y="385762"/>
            <a:ext cx="13038743" cy="8692495"/>
          </a:xfrm>
          <a:prstGeom prst="rect">
            <a:avLst/>
          </a:prstGeom>
        </p:spPr>
      </p:pic>
      <p:sp>
        <p:nvSpPr>
          <p:cNvPr id="119" name="Shape 119"/>
          <p:cNvSpPr>
            <a:spLocks noGrp="1"/>
          </p:cNvSpPr>
          <p:nvPr>
            <p:ph type="ctrTitle"/>
          </p:nvPr>
        </p:nvSpPr>
        <p:spPr>
          <a:xfrm>
            <a:off x="504968" y="868161"/>
            <a:ext cx="11928142" cy="1746452"/>
          </a:xfrm>
          <a:prstGeom prst="rect">
            <a:avLst/>
          </a:prstGeom>
        </p:spPr>
        <p:txBody>
          <a:bodyPr>
            <a:noAutofit/>
          </a:bodyPr>
          <a:lstStyle>
            <a:lvl1pPr>
              <a:defRPr sz="4000" b="1">
                <a:latin typeface="Helvetica"/>
                <a:ea typeface="Helvetica"/>
                <a:cs typeface="Helvetica"/>
                <a:sym typeface="Helvetica"/>
              </a:defRPr>
            </a:lvl1pPr>
          </a:lstStyle>
          <a:p>
            <a:r>
              <a:rPr lang="en-US" sz="6000" b="0" dirty="0"/>
              <a:t>Data Science and </a:t>
            </a:r>
            <a:r>
              <a:rPr lang="en-US" sz="6000" b="0" dirty="0" smtClean="0"/>
              <a:t>Storytelling</a:t>
            </a:r>
            <a:endParaRPr lang="en-US" sz="6000" dirty="0"/>
          </a:p>
        </p:txBody>
      </p:sp>
      <p:sp>
        <p:nvSpPr>
          <p:cNvPr id="120" name="Shape 120"/>
          <p:cNvSpPr>
            <a:spLocks noGrp="1"/>
          </p:cNvSpPr>
          <p:nvPr>
            <p:ph type="subTitle" sz="quarter" idx="1"/>
          </p:nvPr>
        </p:nvSpPr>
        <p:spPr>
          <a:xfrm>
            <a:off x="1270000" y="3884637"/>
            <a:ext cx="10464800" cy="5177269"/>
          </a:xfrm>
          <a:prstGeom prst="rect">
            <a:avLst/>
          </a:prstGeom>
        </p:spPr>
        <p:txBody>
          <a:bodyPr>
            <a:normAutofit/>
          </a:bodyPr>
          <a:lstStyle/>
          <a:p>
            <a:pPr defTabSz="257047">
              <a:defRPr sz="3784" b="1">
                <a:latin typeface="Helvetica"/>
                <a:ea typeface="Helvetica"/>
                <a:cs typeface="Helvetica"/>
                <a:sym typeface="Helvetica"/>
              </a:defRPr>
            </a:pPr>
            <a:r>
              <a:rPr sz="4600" i="1" dirty="0" smtClean="0">
                <a:solidFill>
                  <a:srgbClr val="FFF40A"/>
                </a:solidFill>
              </a:rPr>
              <a:t>Christoph </a:t>
            </a:r>
            <a:r>
              <a:rPr sz="4600" i="1" dirty="0">
                <a:solidFill>
                  <a:srgbClr val="FFF40A"/>
                </a:solidFill>
              </a:rPr>
              <a:t>F. </a:t>
            </a:r>
            <a:r>
              <a:rPr sz="4600" i="1" dirty="0" err="1">
                <a:solidFill>
                  <a:srgbClr val="FFF40A"/>
                </a:solidFill>
              </a:rPr>
              <a:t>Eick</a:t>
            </a:r>
            <a:endParaRPr sz="4600" i="1" dirty="0">
              <a:solidFill>
                <a:srgbClr val="FFF40A"/>
              </a:solidFill>
            </a:endParaRPr>
          </a:p>
          <a:p>
            <a:pPr defTabSz="257047">
              <a:defRPr sz="2772" b="1">
                <a:latin typeface="Helvetica"/>
                <a:ea typeface="Helvetica"/>
                <a:cs typeface="Helvetica"/>
                <a:sym typeface="Helvetica"/>
              </a:defRPr>
            </a:pPr>
            <a:endParaRPr lang="en-US" sz="4600" dirty="0" smtClean="0"/>
          </a:p>
          <a:p>
            <a:pPr defTabSz="257047">
              <a:defRPr sz="2772" b="1">
                <a:latin typeface="Helvetica"/>
                <a:ea typeface="Helvetica"/>
                <a:cs typeface="Helvetica"/>
                <a:sym typeface="Helvetica"/>
              </a:defRPr>
            </a:pPr>
            <a:endParaRPr lang="en-US" sz="4600" dirty="0"/>
          </a:p>
          <a:p>
            <a:pPr defTabSz="257047">
              <a:defRPr sz="2772" b="1">
                <a:latin typeface="Helvetica"/>
                <a:ea typeface="Helvetica"/>
                <a:cs typeface="Helvetica"/>
                <a:sym typeface="Helvetica"/>
              </a:defRPr>
            </a:pPr>
            <a:r>
              <a:rPr sz="4600" dirty="0" smtClean="0">
                <a:solidFill>
                  <a:srgbClr val="FF0000"/>
                </a:solidFill>
              </a:rPr>
              <a:t>University </a:t>
            </a:r>
            <a:r>
              <a:rPr sz="4600" dirty="0">
                <a:solidFill>
                  <a:srgbClr val="FF0000"/>
                </a:solidFill>
              </a:rPr>
              <a:t>of Houston, USA</a:t>
            </a:r>
          </a:p>
          <a:p>
            <a:pPr defTabSz="257047">
              <a:defRPr sz="2332"/>
            </a:pPr>
            <a:endParaRPr lang="en-US" sz="3600" dirty="0" smtClean="0"/>
          </a:p>
          <a:p>
            <a:pPr defTabSz="257047">
              <a:defRPr sz="2332"/>
            </a:pPr>
            <a:endParaRPr lang="en-US" dirty="0"/>
          </a:p>
          <a:p>
            <a:pPr defTabSz="257047">
              <a:defRPr sz="2332"/>
            </a:pPr>
            <a:endParaRPr lang="en-US" dirty="0" smtClean="0"/>
          </a:p>
          <a:p>
            <a:pPr defTabSz="257047">
              <a:defRPr sz="2332"/>
            </a:pPr>
            <a:endParaRPr lang="en-US" dirty="0"/>
          </a:p>
          <a:p>
            <a:pPr defTabSz="257047">
              <a:defRPr sz="2332"/>
            </a:pPr>
            <a:endParaRPr lang="en-US" dirty="0" smtClean="0"/>
          </a:p>
          <a:p>
            <a:pPr defTabSz="257047">
              <a:defRPr sz="2332"/>
            </a:pPr>
            <a:endParaRPr lang="en-US" dirty="0" smtClean="0"/>
          </a:p>
        </p:txBody>
      </p:sp>
      <p:sp>
        <p:nvSpPr>
          <p:cNvPr id="121" name="Shape 121"/>
          <p:cNvSpPr/>
          <p:nvPr/>
        </p:nvSpPr>
        <p:spPr>
          <a:xfrm>
            <a:off x="-1528" y="9179950"/>
            <a:ext cx="13007856"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 y="9061906"/>
            <a:ext cx="425241" cy="732559"/>
          </a:xfrm>
          <a:prstGeom prst="rect">
            <a:avLst/>
          </a:prstGeom>
        </p:spPr>
      </p:pic>
      <p:pic>
        <p:nvPicPr>
          <p:cNvPr id="7"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76943" y="9179950"/>
            <a:ext cx="451021"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529490" y="8543366"/>
            <a:ext cx="347531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dirty="0" smtClean="0">
                <a:ln>
                  <a:noFill/>
                </a:ln>
                <a:solidFill>
                  <a:srgbClr val="C00000"/>
                </a:solidFill>
                <a:effectLst/>
                <a:uFillTx/>
                <a:latin typeface="+mn-lt"/>
                <a:ea typeface="+mn-ea"/>
                <a:cs typeface="+mn-cs"/>
                <a:sym typeface="Helvetica Light"/>
              </a:rPr>
              <a:t>Atchafalaya Swamp, Louisiana</a:t>
            </a:r>
            <a:endParaRPr kumimoji="0" lang="en-US" sz="1800" b="1" i="0" u="none" strike="noStrike" cap="none" spc="0" normalizeH="0" dirty="0">
              <a:ln>
                <a:noFill/>
              </a:ln>
              <a:solidFill>
                <a:srgbClr val="C00000"/>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 y="215018"/>
            <a:ext cx="13004799" cy="1165225"/>
          </a:xfrm>
          <a:prstGeom prst="rect">
            <a:avLst/>
          </a:prstGeom>
        </p:spPr>
        <p:txBody>
          <a:bodyPr>
            <a:noAutofit/>
          </a:bodyPr>
          <a:lstStyle>
            <a:lvl1pPr defTabSz="543305">
              <a:defRPr sz="7440"/>
            </a:lvl1pPr>
          </a:lstStyle>
          <a:p>
            <a:r>
              <a:rPr lang="en-US" sz="5400" b="1" dirty="0">
                <a:solidFill>
                  <a:schemeClr val="bg1"/>
                </a:solidFill>
              </a:rPr>
              <a:t>COSC </a:t>
            </a:r>
            <a:r>
              <a:rPr lang="en-US" sz="5400" b="1" dirty="0" smtClean="0">
                <a:solidFill>
                  <a:schemeClr val="bg1"/>
                </a:solidFill>
              </a:rPr>
              <a:t>4335 </a:t>
            </a:r>
            <a:r>
              <a:rPr lang="en-US" sz="5400" b="1" dirty="0">
                <a:solidFill>
                  <a:schemeClr val="bg1"/>
                </a:solidFill>
              </a:rPr>
              <a:t>- Data Science </a:t>
            </a:r>
            <a:r>
              <a:rPr lang="en-US" sz="5400" b="1" dirty="0" smtClean="0">
                <a:solidFill>
                  <a:schemeClr val="bg1"/>
                </a:solidFill>
              </a:rPr>
              <a:t>II </a:t>
            </a:r>
            <a:r>
              <a:rPr lang="en-US" sz="5400" b="1" dirty="0">
                <a:solidFill>
                  <a:schemeClr val="bg1"/>
                </a:solidFill>
              </a:rPr>
              <a:t/>
            </a:r>
            <a:br>
              <a:rPr lang="en-US" sz="5400" b="1" dirty="0">
                <a:solidFill>
                  <a:schemeClr val="bg1"/>
                </a:solidFill>
              </a:rPr>
            </a:br>
            <a:endParaRPr sz="5400" dirty="0">
              <a:solidFill>
                <a:srgbClr val="FFFF00"/>
              </a:solidFill>
            </a:endParaRPr>
          </a:p>
        </p:txBody>
      </p:sp>
      <p:sp>
        <p:nvSpPr>
          <p:cNvPr id="130" name="Shape 130"/>
          <p:cNvSpPr>
            <a:spLocks noGrp="1"/>
          </p:cNvSpPr>
          <p:nvPr>
            <p:ph type="body" idx="1"/>
          </p:nvPr>
        </p:nvSpPr>
        <p:spPr>
          <a:xfrm>
            <a:off x="242791" y="1863149"/>
            <a:ext cx="11778516" cy="6286500"/>
          </a:xfrm>
          <a:prstGeom prst="rect">
            <a:avLst/>
          </a:prstGeom>
        </p:spPr>
        <p:txBody>
          <a:bodyPr anchor="t">
            <a:noAutofit/>
          </a:bodyPr>
          <a:lstStyle/>
          <a:p>
            <a:pPr marL="0" indent="0" fontAlgn="base">
              <a:spcBef>
                <a:spcPts val="1400"/>
              </a:spcBef>
              <a:buNone/>
            </a:pPr>
            <a:r>
              <a:rPr lang="en-US" sz="3200" b="1" dirty="0" smtClean="0"/>
              <a:t>Prerequisite</a:t>
            </a:r>
            <a:r>
              <a:rPr lang="en-US" sz="3200" b="1" dirty="0"/>
              <a:t>:</a:t>
            </a:r>
            <a:r>
              <a:rPr lang="en-US" sz="3200" dirty="0"/>
              <a:t> </a:t>
            </a:r>
            <a:r>
              <a:rPr lang="en-US" sz="3200" dirty="0" smtClean="0"/>
              <a:t>COSC 3335 (Data Science I)</a:t>
            </a:r>
            <a:endParaRPr lang="en-US" sz="3200" dirty="0"/>
          </a:p>
          <a:p>
            <a:pPr marL="0" indent="0" fontAlgn="base">
              <a:spcBef>
                <a:spcPts val="1400"/>
              </a:spcBef>
              <a:buNone/>
            </a:pPr>
            <a:r>
              <a:rPr lang="en-US" sz="2700" dirty="0" smtClean="0"/>
              <a:t>Mandatory </a:t>
            </a:r>
            <a:r>
              <a:rPr lang="en-US" sz="2700" dirty="0"/>
              <a:t>List:</a:t>
            </a:r>
          </a:p>
          <a:p>
            <a:pPr marL="914400" lvl="0">
              <a:spcBef>
                <a:spcPts val="0"/>
              </a:spcBef>
              <a:buFont typeface="Wingdings" panose="05000000000000000000" pitchFamily="2" charset="2"/>
              <a:buChar char="q"/>
            </a:pPr>
            <a:r>
              <a:rPr lang="en-US" sz="2700" dirty="0"/>
              <a:t>Comprehensive, Semester-long Data Analysis Project </a:t>
            </a:r>
          </a:p>
          <a:p>
            <a:pPr marL="914400" lvl="0">
              <a:spcBef>
                <a:spcPts val="0"/>
              </a:spcBef>
              <a:buFont typeface="Wingdings" panose="05000000000000000000" pitchFamily="2" charset="2"/>
              <a:buChar char="q"/>
            </a:pPr>
            <a:r>
              <a:rPr lang="en-US" sz="2700" dirty="0"/>
              <a:t>More coverage of neural networks and deep learning</a:t>
            </a:r>
          </a:p>
          <a:p>
            <a:pPr marL="914400" lvl="0">
              <a:spcBef>
                <a:spcPts val="0"/>
              </a:spcBef>
              <a:buFont typeface="Wingdings" panose="05000000000000000000" pitchFamily="2" charset="2"/>
              <a:buChar char="q"/>
            </a:pPr>
            <a:r>
              <a:rPr lang="en-US" sz="2700" dirty="0"/>
              <a:t>More in depth coverage of ensemble learning approaches.</a:t>
            </a:r>
          </a:p>
          <a:p>
            <a:pPr marL="914400" lvl="0">
              <a:spcBef>
                <a:spcPts val="0"/>
              </a:spcBef>
              <a:buFont typeface="Wingdings" panose="05000000000000000000" pitchFamily="2" charset="2"/>
              <a:buChar char="q"/>
            </a:pPr>
            <a:r>
              <a:rPr lang="en-US" sz="2700" dirty="0"/>
              <a:t>More coverage of prediction techniques e.g. linear regression, non-linear regression, SVM regression, regression trees,…</a:t>
            </a:r>
          </a:p>
          <a:p>
            <a:pPr marL="914400" lvl="0">
              <a:spcBef>
                <a:spcPts val="0"/>
              </a:spcBef>
              <a:buFont typeface="Wingdings" panose="05000000000000000000" pitchFamily="2" charset="2"/>
              <a:buChar char="q"/>
            </a:pPr>
            <a:r>
              <a:rPr lang="en-US" sz="2700" dirty="0"/>
              <a:t>More coverage on overfitting, model evaluation and using statistical testing for model </a:t>
            </a:r>
            <a:r>
              <a:rPr lang="en-US" sz="2700" dirty="0" smtClean="0"/>
              <a:t>comparison</a:t>
            </a:r>
            <a:endParaRPr lang="en-US" sz="2700" dirty="0"/>
          </a:p>
          <a:p>
            <a:pPr marL="0" indent="0" fontAlgn="base">
              <a:spcBef>
                <a:spcPts val="0"/>
              </a:spcBef>
              <a:buNone/>
            </a:pPr>
            <a:r>
              <a:rPr lang="en-US" sz="2700" dirty="0" smtClean="0"/>
              <a:t>Maybe List</a:t>
            </a:r>
            <a:r>
              <a:rPr lang="en-US" sz="2700" dirty="0"/>
              <a:t>:</a:t>
            </a:r>
          </a:p>
          <a:p>
            <a:pPr marL="914400" lvl="0">
              <a:spcBef>
                <a:spcPts val="0"/>
              </a:spcBef>
              <a:buFont typeface="Wingdings" panose="05000000000000000000" pitchFamily="2" charset="2"/>
              <a:buChar char="q"/>
            </a:pPr>
            <a:r>
              <a:rPr lang="en-US" sz="2700" dirty="0" smtClean="0"/>
              <a:t>Kernels</a:t>
            </a:r>
          </a:p>
          <a:p>
            <a:pPr marL="914400" lvl="0">
              <a:spcBef>
                <a:spcPts val="0"/>
              </a:spcBef>
              <a:buFont typeface="Wingdings" panose="05000000000000000000" pitchFamily="2" charset="2"/>
              <a:buChar char="q"/>
            </a:pPr>
            <a:r>
              <a:rPr lang="en-US" sz="2700" dirty="0" smtClean="0"/>
              <a:t>Density Estimation (Parametric and Non-parametric)</a:t>
            </a:r>
            <a:endParaRPr lang="en-US" sz="2700" dirty="0"/>
          </a:p>
          <a:p>
            <a:pPr marL="914400" lvl="0">
              <a:spcBef>
                <a:spcPts val="0"/>
              </a:spcBef>
              <a:buFont typeface="Wingdings" panose="05000000000000000000" pitchFamily="2" charset="2"/>
              <a:buChar char="q"/>
            </a:pPr>
            <a:r>
              <a:rPr lang="en-US" sz="2700" dirty="0"/>
              <a:t>More on data visualization </a:t>
            </a:r>
          </a:p>
          <a:p>
            <a:pPr marL="914400" lvl="0">
              <a:spcBef>
                <a:spcPts val="0"/>
              </a:spcBef>
              <a:buFont typeface="Wingdings" panose="05000000000000000000" pitchFamily="2" charset="2"/>
              <a:buChar char="q"/>
            </a:pPr>
            <a:r>
              <a:rPr lang="en-US" sz="2700" dirty="0"/>
              <a:t>More on time series </a:t>
            </a:r>
            <a:r>
              <a:rPr lang="en-US" sz="2700" dirty="0" smtClean="0"/>
              <a:t>analysis</a:t>
            </a:r>
          </a:p>
          <a:p>
            <a:pPr marL="914400" lvl="0">
              <a:spcBef>
                <a:spcPts val="0"/>
              </a:spcBef>
              <a:buFont typeface="Wingdings" panose="05000000000000000000" pitchFamily="2" charset="2"/>
              <a:buChar char="q"/>
            </a:pPr>
            <a:r>
              <a:rPr lang="en-US" sz="2700" dirty="0" smtClean="0"/>
              <a:t>Anomaly detection </a:t>
            </a:r>
            <a:endParaRPr lang="en-US" sz="2700" dirty="0"/>
          </a:p>
          <a:p>
            <a:pPr marL="914400">
              <a:spcBef>
                <a:spcPts val="0"/>
              </a:spcBef>
              <a:buFont typeface="Wingdings" panose="05000000000000000000" pitchFamily="2" charset="2"/>
              <a:buChar char="q"/>
            </a:pPr>
            <a:r>
              <a:rPr lang="en-US" sz="2700" dirty="0"/>
              <a:t>Belief networks and hidden Markov models </a:t>
            </a:r>
            <a:endParaRPr lang="en-US" sz="2700" dirty="0" smtClean="0"/>
          </a:p>
          <a:p>
            <a:pPr marL="914400">
              <a:spcBef>
                <a:spcPts val="0"/>
              </a:spcBef>
              <a:buFont typeface="Wingdings" panose="05000000000000000000" pitchFamily="2" charset="2"/>
              <a:buChar char="q"/>
            </a:pPr>
            <a:r>
              <a:rPr lang="en-US" sz="2700" dirty="0" smtClean="0"/>
              <a:t>Dimensionality Reduction </a:t>
            </a:r>
            <a:endParaRPr lang="en-US" sz="2700" dirty="0" smtClean="0"/>
          </a:p>
          <a:p>
            <a:pPr marL="0" indent="0">
              <a:buNone/>
            </a:pPr>
            <a:r>
              <a:rPr lang="en-US" sz="2700" dirty="0"/>
              <a:t> </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5255" y="854450"/>
            <a:ext cx="8951169"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dirty="0" smtClean="0"/>
              <a:t>Comment: </a:t>
            </a:r>
            <a:r>
              <a:rPr lang="en-US" dirty="0" smtClean="0">
                <a:solidFill>
                  <a:srgbClr val="FFC000"/>
                </a:solidFill>
              </a:rPr>
              <a:t>preliminary, work in progress;</a:t>
            </a:r>
            <a:endParaRPr kumimoji="0" lang="en-US" sz="3800" b="0" i="0" u="none" strike="noStrike" cap="none" spc="0" normalizeH="0" dirty="0">
              <a:ln>
                <a:noFill/>
              </a:ln>
              <a:solidFill>
                <a:srgbClr val="FFC000"/>
              </a:solidFill>
              <a:effectLst/>
              <a:uFillTx/>
              <a:sym typeface="Helvetica Light"/>
            </a:endParaRPr>
          </a:p>
        </p:txBody>
      </p:sp>
    </p:spTree>
    <p:extLst>
      <p:ext uri="{BB962C8B-B14F-4D97-AF65-F5344CB8AC3E}">
        <p14:creationId xmlns:p14="http://schemas.microsoft.com/office/powerpoint/2010/main" val="128371497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 y="215018"/>
            <a:ext cx="13004799" cy="1165225"/>
          </a:xfrm>
          <a:prstGeom prst="rect">
            <a:avLst/>
          </a:prstGeom>
        </p:spPr>
        <p:txBody>
          <a:bodyPr>
            <a:noAutofit/>
          </a:bodyPr>
          <a:lstStyle>
            <a:lvl1pPr defTabSz="543305">
              <a:defRPr sz="7440"/>
            </a:lvl1pPr>
          </a:lstStyle>
          <a:p>
            <a:r>
              <a:rPr lang="en-US" sz="5400" dirty="0" smtClean="0">
                <a:solidFill>
                  <a:srgbClr val="FFFF00"/>
                </a:solidFill>
              </a:rPr>
              <a:t>3. Data </a:t>
            </a:r>
            <a:r>
              <a:rPr lang="en-US" sz="5400" dirty="0">
                <a:solidFill>
                  <a:srgbClr val="FFFF00"/>
                </a:solidFill>
              </a:rPr>
              <a:t>Science is More than Using Tools</a:t>
            </a:r>
            <a:endParaRPr sz="5400" dirty="0">
              <a:solidFill>
                <a:srgbClr val="FFFF00"/>
              </a:solidFill>
            </a:endParaRPr>
          </a:p>
        </p:txBody>
      </p:sp>
      <p:sp>
        <p:nvSpPr>
          <p:cNvPr id="130" name="Shape 130"/>
          <p:cNvSpPr>
            <a:spLocks noGrp="1"/>
          </p:cNvSpPr>
          <p:nvPr>
            <p:ph type="body" idx="1"/>
          </p:nvPr>
        </p:nvSpPr>
        <p:spPr>
          <a:xfrm>
            <a:off x="34255" y="1463972"/>
            <a:ext cx="12819299" cy="6286500"/>
          </a:xfrm>
          <a:prstGeom prst="rect">
            <a:avLst/>
          </a:prstGeom>
        </p:spPr>
        <p:txBody>
          <a:bodyPr anchor="t">
            <a:noAutofit/>
          </a:bodyPr>
          <a:lstStyle/>
          <a:p>
            <a:r>
              <a:rPr lang="en-US" sz="3200" dirty="0"/>
              <a:t>The problem with data is that it says a lot, but it also says nothing. ‘Big data’ is terrific, but it’s usually thin. To understand why something is happening, we have to engage in both forensics and guess work.”- </a:t>
            </a:r>
            <a:r>
              <a:rPr lang="en-US" sz="3200" i="1" u="sng" dirty="0" err="1">
                <a:hlinkClick r:id="rId3"/>
              </a:rPr>
              <a:t>Sendhil</a:t>
            </a:r>
            <a:r>
              <a:rPr lang="en-US" sz="3200" i="1" u="sng" dirty="0">
                <a:hlinkClick r:id="rId3"/>
              </a:rPr>
              <a:t> Mullainathan</a:t>
            </a:r>
            <a:r>
              <a:rPr lang="en-US" sz="3200" i="1" dirty="0"/>
              <a:t>, Professor of economics, Harvard</a:t>
            </a:r>
            <a:endParaRPr lang="en-US" sz="3200" dirty="0"/>
          </a:p>
          <a:p>
            <a:r>
              <a:rPr lang="en-US" sz="3200" dirty="0"/>
              <a:t> “But a theory is not like an airline or bus timetable. We are not interested simply in the accuracy of its predictions. A theory also serves as a base for thinking. It helps us to understand what is going on by enabling us to organize our thoughts. Faced with a choice between a theory which predicts </a:t>
            </a:r>
            <a:r>
              <a:rPr lang="en-US" sz="3200" dirty="0">
                <a:solidFill>
                  <a:srgbClr val="FFC000"/>
                </a:solidFill>
              </a:rPr>
              <a:t>well but gives us little insight into how the system works</a:t>
            </a:r>
            <a:r>
              <a:rPr lang="en-US" sz="3200" dirty="0"/>
              <a:t> and one which gives us this insight but predicts badly, I would choose the latter, and I am inclined to think that most economists would do the same.” </a:t>
            </a:r>
            <a:br>
              <a:rPr lang="en-US" sz="3200" dirty="0"/>
            </a:br>
            <a:r>
              <a:rPr lang="en-US" sz="3200" dirty="0"/>
              <a:t>― </a:t>
            </a:r>
            <a:r>
              <a:rPr lang="en-US" sz="3200" b="1" dirty="0">
                <a:hlinkClick r:id="rId4"/>
              </a:rPr>
              <a:t>Ronald H. Coase</a:t>
            </a:r>
            <a:r>
              <a:rPr lang="en-US" sz="3200" dirty="0"/>
              <a:t>, </a:t>
            </a:r>
            <a:r>
              <a:rPr lang="en-US" sz="3200" b="1" dirty="0">
                <a:hlinkClick r:id="rId5"/>
              </a:rPr>
              <a:t>Essays on Economics and Economists</a:t>
            </a:r>
            <a:endParaRPr lang="en-US" sz="32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upload.wikimedia.org/wikipedia/commons/thumb/7/7e/Coase_scan_10_edited.jpg/220px-Coase_scan_10_edited.jp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11646222" y="7510966"/>
            <a:ext cx="986155" cy="1035050"/>
          </a:xfrm>
          <a:prstGeom prst="rect">
            <a:avLst/>
          </a:prstGeom>
          <a:noFill/>
          <a:ln>
            <a:noFill/>
          </a:ln>
        </p:spPr>
      </p:pic>
    </p:spTree>
    <p:extLst>
      <p:ext uri="{BB962C8B-B14F-4D97-AF65-F5344CB8AC3E}">
        <p14:creationId xmlns:p14="http://schemas.microsoft.com/office/powerpoint/2010/main" val="369202610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7284" y="406400"/>
            <a:ext cx="13167880" cy="1093788"/>
          </a:xfrm>
          <a:prstGeom prst="rect">
            <a:avLst/>
          </a:prstGeom>
        </p:spPr>
        <p:txBody>
          <a:bodyPr>
            <a:normAutofit fontScale="90000"/>
          </a:bodyPr>
          <a:lstStyle>
            <a:lvl1pPr defTabSz="543305">
              <a:defRPr sz="7440"/>
            </a:lvl1pPr>
          </a:lstStyle>
          <a:p>
            <a:r>
              <a:rPr lang="en-US" dirty="0" smtClean="0">
                <a:solidFill>
                  <a:srgbClr val="FFFF00"/>
                </a:solidFill>
              </a:rPr>
              <a:t>Theories/Models that Predict Well:</a:t>
            </a:r>
            <a:br>
              <a:rPr lang="en-US" dirty="0" smtClean="0">
                <a:solidFill>
                  <a:srgbClr val="FFFF00"/>
                </a:solidFill>
              </a:rPr>
            </a:br>
            <a:r>
              <a:rPr lang="en-US" dirty="0" smtClean="0">
                <a:solidFill>
                  <a:srgbClr val="FFFF00"/>
                </a:solidFill>
              </a:rPr>
              <a:t>Deep Neural Networks</a:t>
            </a:r>
            <a:endParaRPr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56" y="3205162"/>
            <a:ext cx="13004800" cy="7315200"/>
          </a:xfrm>
          <a:prstGeom prst="rect">
            <a:avLst/>
          </a:prstGeom>
        </p:spPr>
      </p:pic>
    </p:spTree>
    <p:extLst>
      <p:ext uri="{BB962C8B-B14F-4D97-AF65-F5344CB8AC3E}">
        <p14:creationId xmlns:p14="http://schemas.microsoft.com/office/powerpoint/2010/main" val="235502968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85739" y="20637"/>
            <a:ext cx="13039293" cy="1093788"/>
          </a:xfrm>
          <a:prstGeom prst="rect">
            <a:avLst/>
          </a:prstGeom>
        </p:spPr>
        <p:txBody>
          <a:bodyPr>
            <a:normAutofit/>
          </a:bodyPr>
          <a:lstStyle>
            <a:lvl1pPr defTabSz="543305">
              <a:defRPr sz="7440"/>
            </a:lvl1pPr>
          </a:lstStyle>
          <a:p>
            <a:r>
              <a:rPr lang="en-US" sz="6000" dirty="0" smtClean="0">
                <a:solidFill>
                  <a:srgbClr val="FFFF00"/>
                </a:solidFill>
              </a:rPr>
              <a:t>Models that Tell Us What is Going On</a:t>
            </a:r>
            <a:endParaRPr sz="6000"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3" y="3588522"/>
            <a:ext cx="13043473" cy="6165078"/>
          </a:xfrm>
          <a:prstGeom prst="rect">
            <a:avLst/>
          </a:prstGeom>
        </p:spPr>
      </p:pic>
      <p:sp>
        <p:nvSpPr>
          <p:cNvPr id="4" name="TextBox 3"/>
          <p:cNvSpPr txBox="1"/>
          <p:nvPr/>
        </p:nvSpPr>
        <p:spPr>
          <a:xfrm>
            <a:off x="-38674" y="1086125"/>
            <a:ext cx="1300810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200" b="0" i="0" u="none" strike="noStrike" cap="none" spc="0" normalizeH="0" dirty="0" smtClean="0">
                <a:ln>
                  <a:noFill/>
                </a:ln>
                <a:solidFill>
                  <a:srgbClr val="FF0000"/>
                </a:solidFill>
                <a:effectLst/>
                <a:uFillTx/>
                <a:latin typeface="+mn-lt"/>
                <a:ea typeface="+mn-ea"/>
                <a:cs typeface="+mn-cs"/>
                <a:sym typeface="Helvetica Light"/>
              </a:rPr>
              <a:t>Example: Decision Tree Learnt from a Pima Indian Diabetes Dataset</a:t>
            </a:r>
            <a:endParaRPr kumimoji="0" lang="en-US" sz="3200" b="0" i="0" u="none" strike="noStrike" cap="none" spc="0" normalizeH="0" dirty="0">
              <a:ln>
                <a:noFill/>
              </a:ln>
              <a:solidFill>
                <a:srgbClr val="FF0000"/>
              </a:solidFill>
              <a:effectLst/>
              <a:uFillTx/>
              <a:latin typeface="+mn-lt"/>
              <a:ea typeface="+mn-ea"/>
              <a:cs typeface="+mn-cs"/>
              <a:sym typeface="Helvetica Light"/>
            </a:endParaRPr>
          </a:p>
        </p:txBody>
      </p:sp>
      <p:sp>
        <p:nvSpPr>
          <p:cNvPr id="5" name="TextBox 4"/>
          <p:cNvSpPr txBox="1"/>
          <p:nvPr/>
        </p:nvSpPr>
        <p:spPr>
          <a:xfrm>
            <a:off x="-38674" y="1954676"/>
            <a:ext cx="13043473" cy="12413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Variables:</a:t>
            </a:r>
            <a:r>
              <a:rPr kumimoji="0" lang="en-US" sz="3600" b="0" i="0" u="none" strike="noStrike" cap="none" spc="0" normalizeH="0" dirty="0" smtClean="0">
                <a:ln>
                  <a:noFill/>
                </a:ln>
                <a:solidFill>
                  <a:srgbClr val="FFFFFF"/>
                </a:solidFill>
                <a:effectLst/>
                <a:uFillTx/>
                <a:latin typeface="+mn-lt"/>
                <a:ea typeface="+mn-ea"/>
                <a:cs typeface="+mn-cs"/>
                <a:sym typeface="Helvetica Light"/>
              </a:rPr>
              <a:t> </a:t>
            </a: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b=blood</a:t>
            </a:r>
            <a:r>
              <a:rPr kumimoji="0" lang="en-US" sz="3600" b="0" i="0" u="none" strike="noStrike" cap="none" spc="0" normalizeH="0" dirty="0" smtClean="0">
                <a:ln>
                  <a:noFill/>
                </a:ln>
                <a:solidFill>
                  <a:srgbClr val="FFFFFF"/>
                </a:solidFill>
                <a:effectLst/>
                <a:uFillTx/>
                <a:latin typeface="+mn-lt"/>
                <a:ea typeface="+mn-ea"/>
                <a:cs typeface="+mn-cs"/>
                <a:sym typeface="Helvetica Light"/>
              </a:rPr>
              <a:t> sugar level, f=</a:t>
            </a:r>
            <a:r>
              <a:rPr kumimoji="0" lang="en-US" sz="3600" b="0" i="0" u="none" strike="noStrike" cap="none" spc="0" normalizeH="0" dirty="0" err="1" smtClean="0">
                <a:ln>
                  <a:noFill/>
                </a:ln>
                <a:solidFill>
                  <a:srgbClr val="FFFFFF"/>
                </a:solidFill>
                <a:effectLst/>
                <a:uFillTx/>
                <a:latin typeface="+mn-lt"/>
                <a:ea typeface="+mn-ea"/>
                <a:cs typeface="+mn-cs"/>
                <a:sym typeface="Helvetica Light"/>
              </a:rPr>
              <a:t>BMI,h</a:t>
            </a:r>
            <a:r>
              <a:rPr kumimoji="0" lang="en-US" sz="3600" b="0" i="0" u="none" strike="noStrike" cap="none" spc="0" normalizeH="0" dirty="0" smtClean="0">
                <a:ln>
                  <a:noFill/>
                </a:ln>
                <a:solidFill>
                  <a:srgbClr val="FFFFFF"/>
                </a:solidFill>
                <a:effectLst/>
                <a:uFillTx/>
                <a:latin typeface="+mn-lt"/>
                <a:ea typeface="+mn-ea"/>
                <a:cs typeface="+mn-cs"/>
                <a:sym typeface="Helvetica Light"/>
              </a:rPr>
              <a:t>=</a:t>
            </a:r>
            <a:r>
              <a:rPr kumimoji="0" lang="en-US" sz="3600" b="0" i="0" u="none" strike="noStrike" cap="none" spc="0" normalizeH="0" dirty="0" err="1" smtClean="0">
                <a:ln>
                  <a:noFill/>
                </a:ln>
                <a:solidFill>
                  <a:srgbClr val="FFFFFF"/>
                </a:solidFill>
                <a:effectLst/>
                <a:uFillTx/>
                <a:latin typeface="+mn-lt"/>
                <a:ea typeface="+mn-ea"/>
                <a:cs typeface="+mn-cs"/>
                <a:sym typeface="Helvetica Light"/>
              </a:rPr>
              <a:t>age,a</a:t>
            </a:r>
            <a:r>
              <a:rPr kumimoji="0" lang="en-US" sz="3600" b="0" i="0" u="none" strike="noStrike" cap="none" spc="0" normalizeH="0" dirty="0" smtClean="0">
                <a:ln>
                  <a:noFill/>
                </a:ln>
                <a:solidFill>
                  <a:srgbClr val="FFFFFF"/>
                </a:solidFill>
                <a:effectLst/>
                <a:uFillTx/>
                <a:latin typeface="+mn-lt"/>
                <a:ea typeface="+mn-ea"/>
                <a:cs typeface="+mn-cs"/>
                <a:sym typeface="Helvetica Light"/>
              </a:rPr>
              <a:t>=#pregnancies </a:t>
            </a:r>
          </a:p>
          <a:p>
            <a:pPr marL="0" marR="0" indent="0" algn="l"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smtClean="0">
                <a:ln>
                  <a:noFill/>
                </a:ln>
                <a:solidFill>
                  <a:srgbClr val="FFFFFF"/>
                </a:solidFill>
                <a:effectLst/>
                <a:uFillTx/>
                <a:latin typeface="+mn-lt"/>
                <a:ea typeface="+mn-ea"/>
                <a:cs typeface="+mn-cs"/>
                <a:sym typeface="Helvetica Light"/>
              </a:rPr>
              <a:t>Example Rule:</a:t>
            </a:r>
            <a:r>
              <a:rPr kumimoji="0" lang="en-US" sz="3800" b="0" i="0" u="none" strike="noStrike" cap="none" spc="0" normalizeH="0" dirty="0" smtClean="0">
                <a:ln>
                  <a:noFill/>
                </a:ln>
                <a:solidFill>
                  <a:srgbClr val="FFFFFF"/>
                </a:solidFill>
                <a:effectLst/>
                <a:uFillTx/>
                <a:latin typeface="+mn-lt"/>
                <a:ea typeface="+mn-ea"/>
                <a:cs typeface="+mn-cs"/>
                <a:sym typeface="Helvetica Light"/>
              </a:rPr>
              <a:t> If 127&lt;b&lt;157 and f&lt;29.9 then Not Diabetes</a:t>
            </a:r>
            <a:endParaRPr kumimoji="0" lang="en-US" sz="38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55523434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7987"/>
            <a:ext cx="12853555" cy="2120900"/>
          </a:xfrm>
          <a:prstGeom prst="rect">
            <a:avLst/>
          </a:prstGeom>
        </p:spPr>
        <p:txBody>
          <a:bodyPr>
            <a:normAutofit fontScale="90000"/>
          </a:bodyPr>
          <a:lstStyle>
            <a:lvl1pPr defTabSz="543305">
              <a:defRPr sz="7440"/>
            </a:lvl1pPr>
          </a:lstStyle>
          <a:p>
            <a:r>
              <a:rPr lang="en-US" dirty="0" smtClean="0">
                <a:solidFill>
                  <a:srgbClr val="FFFF00"/>
                </a:solidFill>
              </a:rPr>
              <a:t>4. Data </a:t>
            </a:r>
            <a:r>
              <a:rPr lang="en-US" dirty="0">
                <a:solidFill>
                  <a:srgbClr val="FFFF00"/>
                </a:solidFill>
              </a:rPr>
              <a:t>Science and Storytelling</a:t>
            </a:r>
            <a:endParaRPr dirty="0">
              <a:solidFill>
                <a:srgbClr val="FFFF00"/>
              </a:solidFill>
            </a:endParaRPr>
          </a:p>
        </p:txBody>
      </p:sp>
      <p:sp>
        <p:nvSpPr>
          <p:cNvPr id="130" name="Shape 130"/>
          <p:cNvSpPr>
            <a:spLocks noGrp="1"/>
          </p:cNvSpPr>
          <p:nvPr>
            <p:ph type="body" idx="1"/>
          </p:nvPr>
        </p:nvSpPr>
        <p:spPr>
          <a:xfrm>
            <a:off x="242791" y="1562100"/>
            <a:ext cx="12606679" cy="6286500"/>
          </a:xfrm>
          <a:prstGeom prst="rect">
            <a:avLst/>
          </a:prstGeom>
        </p:spPr>
        <p:txBody>
          <a:bodyPr anchor="t">
            <a:normAutofit fontScale="55000" lnSpcReduction="20000"/>
          </a:bodyPr>
          <a:lstStyle/>
          <a:p>
            <a:r>
              <a:rPr lang="en-US" sz="5800" dirty="0"/>
              <a:t>“Data scientists are involved with gathering data, massaging it into a tractable form, making it tell its story, and presenting that story to others.” – </a:t>
            </a:r>
            <a:r>
              <a:rPr lang="en-US" sz="5800" i="1" u="sng" dirty="0">
                <a:hlinkClick r:id="rId3"/>
              </a:rPr>
              <a:t>Mike </a:t>
            </a:r>
            <a:r>
              <a:rPr lang="en-US" sz="5800" i="1" u="sng" dirty="0" err="1">
                <a:hlinkClick r:id="rId3"/>
              </a:rPr>
              <a:t>Loukides</a:t>
            </a:r>
            <a:r>
              <a:rPr lang="en-US" sz="5800" i="1" dirty="0"/>
              <a:t>, VP, O’Reilly Media</a:t>
            </a:r>
            <a:endParaRPr lang="en-US" sz="5800" dirty="0"/>
          </a:p>
          <a:p>
            <a:r>
              <a:rPr lang="en-US" sz="5800" dirty="0"/>
              <a:t>“Our challenge as data scientists is to translate this haystack of information into guidance for staff so they can make smart decisions…We “humanize” the data by turning raw numbers into a story about our performance. Data scientists want to believe that data has all the answers. But </a:t>
            </a:r>
            <a:r>
              <a:rPr lang="en-US" sz="5800" dirty="0">
                <a:solidFill>
                  <a:srgbClr val="FFC000"/>
                </a:solidFill>
              </a:rPr>
              <a:t>the most important part of our job is qualitative: asking questions, creating directives from our data, and telling its story. </a:t>
            </a:r>
            <a:r>
              <a:rPr lang="en-US" sz="5800" dirty="0"/>
              <a:t>” </a:t>
            </a:r>
            <a:r>
              <a:rPr lang="en-US" sz="5800" b="1" u="sng" dirty="0">
                <a:solidFill>
                  <a:schemeClr val="accent4"/>
                </a:solidFill>
              </a:rPr>
              <a:t>Jeff </a:t>
            </a:r>
            <a:r>
              <a:rPr lang="en-US" sz="5800" b="1" u="sng" dirty="0" err="1">
                <a:solidFill>
                  <a:schemeClr val="accent4"/>
                </a:solidFill>
              </a:rPr>
              <a:t>Bladtand</a:t>
            </a:r>
            <a:r>
              <a:rPr lang="en-US" sz="5800" b="1" u="sng" dirty="0">
                <a:solidFill>
                  <a:schemeClr val="accent4"/>
                </a:solidFill>
              </a:rPr>
              <a:t> </a:t>
            </a:r>
            <a:r>
              <a:rPr lang="en-US" sz="5800" b="1" u="sng" dirty="0" smtClean="0">
                <a:solidFill>
                  <a:schemeClr val="accent4"/>
                </a:solidFill>
              </a:rPr>
              <a:t>and Bob </a:t>
            </a:r>
            <a:r>
              <a:rPr lang="en-US" sz="5800" b="1" u="sng" dirty="0" err="1">
                <a:solidFill>
                  <a:schemeClr val="accent4"/>
                </a:solidFill>
              </a:rPr>
              <a:t>Filbin</a:t>
            </a:r>
            <a:endParaRPr lang="en-US" sz="5800" b="1" u="sng" dirty="0">
              <a:solidFill>
                <a:schemeClr val="accent4"/>
              </a:solidFill>
            </a:endParaRPr>
          </a:p>
          <a:p>
            <a:r>
              <a:rPr lang="en-US" sz="4000" dirty="0"/>
              <a:t> </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14912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34257" y="406400"/>
            <a:ext cx="12819298" cy="1179513"/>
          </a:xfrm>
          <a:prstGeom prst="rect">
            <a:avLst/>
          </a:prstGeom>
        </p:spPr>
        <p:txBody>
          <a:bodyPr>
            <a:normAutofit fontScale="90000"/>
          </a:bodyPr>
          <a:lstStyle>
            <a:lvl1pPr defTabSz="543305">
              <a:defRPr sz="7440"/>
            </a:lvl1pPr>
          </a:lstStyle>
          <a:p>
            <a:r>
              <a:rPr lang="en-US" dirty="0">
                <a:solidFill>
                  <a:srgbClr val="FFFF00"/>
                </a:solidFill>
              </a:rPr>
              <a:t>Data Science and Storytelling 2</a:t>
            </a:r>
            <a:br>
              <a:rPr lang="en-US" dirty="0">
                <a:solidFill>
                  <a:srgbClr val="FFFF00"/>
                </a:solidFill>
              </a:rPr>
            </a:br>
            <a:endParaRPr lang="en-US" dirty="0">
              <a:solidFill>
                <a:srgbClr val="FFFF00"/>
              </a:solidFill>
            </a:endParaRPr>
          </a:p>
        </p:txBody>
      </p:sp>
      <p:sp>
        <p:nvSpPr>
          <p:cNvPr id="130" name="Shape 130"/>
          <p:cNvSpPr>
            <a:spLocks noGrp="1"/>
          </p:cNvSpPr>
          <p:nvPr>
            <p:ph type="body" idx="1"/>
          </p:nvPr>
        </p:nvSpPr>
        <p:spPr>
          <a:xfrm>
            <a:off x="0" y="1155293"/>
            <a:ext cx="13004800" cy="6286500"/>
          </a:xfrm>
          <a:prstGeom prst="rect">
            <a:avLst/>
          </a:prstGeom>
        </p:spPr>
        <p:txBody>
          <a:bodyPr anchor="t">
            <a:noAutofit/>
          </a:bodyPr>
          <a:lstStyle/>
          <a:p>
            <a:r>
              <a:rPr lang="en-US" sz="3600" dirty="0" smtClean="0"/>
              <a:t>Google’s </a:t>
            </a:r>
            <a:r>
              <a:rPr lang="en-US" sz="3600" dirty="0"/>
              <a:t>Chief Economist Dr. </a:t>
            </a:r>
            <a:r>
              <a:rPr lang="en-US" sz="3600" dirty="0">
                <a:solidFill>
                  <a:schemeClr val="accent1"/>
                </a:solidFill>
              </a:rPr>
              <a:t>Hal </a:t>
            </a:r>
            <a:r>
              <a:rPr lang="en-US" sz="3600" dirty="0" err="1">
                <a:solidFill>
                  <a:schemeClr val="accent1"/>
                </a:solidFill>
              </a:rPr>
              <a:t>R.Varian</a:t>
            </a:r>
            <a:r>
              <a:rPr lang="en-US" sz="3600" dirty="0">
                <a:solidFill>
                  <a:schemeClr val="accent1"/>
                </a:solidFill>
              </a:rPr>
              <a:t> </a:t>
            </a:r>
            <a:r>
              <a:rPr lang="en-US" sz="3600" dirty="0"/>
              <a:t>stated, "The ability to take data—to be able to understand it, to process it, to extract value from it, to visualize it, to communicate it—that’s going to be a hugely important skill in the next decades." </a:t>
            </a:r>
          </a:p>
          <a:p>
            <a:r>
              <a:rPr lang="en-US" sz="3600" dirty="0"/>
              <a:t>“When hiring data scientists, people tend to focus primarily on technical qualifications. It’s hard to find candidates who </a:t>
            </a:r>
            <a:r>
              <a:rPr lang="en-US" sz="3600" dirty="0" smtClean="0"/>
              <a:t>have the right mix</a:t>
            </a:r>
            <a:r>
              <a:rPr lang="en-US" sz="3600" u="sng" dirty="0" smtClean="0">
                <a:hlinkClick r:id="rId3"/>
              </a:rPr>
              <a:t> </a:t>
            </a:r>
            <a:r>
              <a:rPr lang="en-US" sz="3600" dirty="0" smtClean="0"/>
              <a:t>of </a:t>
            </a:r>
            <a:r>
              <a:rPr lang="en-US" sz="3600" dirty="0"/>
              <a:t>computational and statistical skills. But what’s even harder is finding people </a:t>
            </a:r>
            <a:r>
              <a:rPr lang="en-US" sz="3600" dirty="0">
                <a:solidFill>
                  <a:srgbClr val="FFC000"/>
                </a:solidFill>
              </a:rPr>
              <a:t>who have those skills </a:t>
            </a:r>
            <a:r>
              <a:rPr lang="en-US" sz="3600" i="1" dirty="0">
                <a:solidFill>
                  <a:srgbClr val="FFC000"/>
                </a:solidFill>
              </a:rPr>
              <a:t>and</a:t>
            </a:r>
            <a:r>
              <a:rPr lang="en-US" sz="3600" dirty="0">
                <a:solidFill>
                  <a:srgbClr val="FFC000"/>
                </a:solidFill>
              </a:rPr>
              <a:t> are good at communicating the story behind the data</a:t>
            </a:r>
            <a:r>
              <a:rPr lang="en-US" sz="3600" dirty="0"/>
              <a:t>.” </a:t>
            </a:r>
            <a:r>
              <a:rPr lang="en-US" sz="3600" u="sng" dirty="0">
                <a:hlinkClick r:id="rId4"/>
              </a:rPr>
              <a:t>Michael Li</a:t>
            </a:r>
            <a:endParaRPr lang="en-US" sz="36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86129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smtClean="0">
                <a:solidFill>
                  <a:srgbClr val="FFFF00"/>
                </a:solidFill>
              </a:rPr>
              <a:t>Ingredients </a:t>
            </a:r>
            <a:r>
              <a:rPr lang="en-US" sz="4800" dirty="0">
                <a:solidFill>
                  <a:srgbClr val="FFFF00"/>
                </a:solidFill>
              </a:rPr>
              <a:t>of Good Data Science Story </a:t>
            </a:r>
            <a:r>
              <a:rPr lang="en-US" sz="4800" dirty="0" smtClean="0">
                <a:solidFill>
                  <a:srgbClr val="FFFF00"/>
                </a:solidFill>
              </a:rPr>
              <a:t>Telling</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lstStyle/>
          <a:p>
            <a:pPr marL="324852" indent="-324852" defTabSz="457200">
              <a:spcBef>
                <a:spcPts val="0"/>
              </a:spcBef>
              <a:defRPr sz="3200">
                <a:latin typeface="Helvetica"/>
                <a:ea typeface="Helvetica"/>
                <a:cs typeface="Helvetica"/>
                <a:sym typeface="Helvetica"/>
              </a:defRPr>
            </a:pPr>
            <a:endParaRPr sz="4000" dirty="0"/>
          </a:p>
          <a:p>
            <a:pPr marL="324852" indent="-324852" defTabSz="457200">
              <a:spcBef>
                <a:spcPts val="0"/>
              </a:spcBef>
              <a:defRPr sz="3200">
                <a:latin typeface="Helvetica"/>
                <a:ea typeface="Helvetica"/>
                <a:cs typeface="Helvetica"/>
                <a:sym typeface="Helvetica"/>
              </a:defRPr>
            </a:pPr>
            <a:r>
              <a:rPr lang="en-US" sz="2200" dirty="0"/>
              <a:t>Data visualization expert </a:t>
            </a:r>
            <a:r>
              <a:rPr lang="en-US" sz="2200" dirty="0">
                <a:solidFill>
                  <a:schemeClr val="accent4"/>
                </a:solidFill>
              </a:rPr>
              <a:t>Stephen Few </a:t>
            </a:r>
            <a:r>
              <a:rPr lang="en-US" sz="2200" dirty="0"/>
              <a:t>said, </a:t>
            </a:r>
            <a:r>
              <a:rPr lang="en-US" sz="2200" dirty="0" smtClean="0"/>
              <a:t>“Data </a:t>
            </a:r>
            <a:r>
              <a:rPr lang="en-US" sz="2200" dirty="0"/>
              <a:t>storytelling is a structured approach for communicating data insights, and it involves a combination of three key elements: data, visuals, and </a:t>
            </a:r>
            <a:r>
              <a:rPr lang="en-US" sz="2200" dirty="0" smtClean="0"/>
              <a:t>narrative”.</a:t>
            </a:r>
            <a:endParaRPr lang="en-US" sz="22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ata storytelling"/>
          <p:cNvPicPr/>
          <p:nvPr/>
        </p:nvPicPr>
        <p:blipFill>
          <a:blip r:embed="rId5">
            <a:extLst>
              <a:ext uri="{28A0092B-C50C-407E-A947-70E740481C1C}">
                <a14:useLocalDpi xmlns:a14="http://schemas.microsoft.com/office/drawing/2010/main" val="0"/>
              </a:ext>
            </a:extLst>
          </a:blip>
          <a:srcRect/>
          <a:stretch>
            <a:fillRect/>
          </a:stretch>
        </p:blipFill>
        <p:spPr bwMode="auto">
          <a:xfrm>
            <a:off x="3516312" y="3174007"/>
            <a:ext cx="5972175" cy="5981281"/>
          </a:xfrm>
          <a:prstGeom prst="rect">
            <a:avLst/>
          </a:prstGeom>
          <a:noFill/>
          <a:ln>
            <a:noFill/>
          </a:ln>
        </p:spPr>
      </p:pic>
    </p:spTree>
    <p:extLst>
      <p:ext uri="{BB962C8B-B14F-4D97-AF65-F5344CB8AC3E}">
        <p14:creationId xmlns:p14="http://schemas.microsoft.com/office/powerpoint/2010/main" val="205373202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400" dirty="0" smtClean="0">
                <a:solidFill>
                  <a:srgbClr val="FFFF00"/>
                </a:solidFill>
              </a:rPr>
              <a:t>Ingredients </a:t>
            </a:r>
            <a:r>
              <a:rPr lang="en-US" sz="4400" dirty="0">
                <a:solidFill>
                  <a:srgbClr val="FFFF00"/>
                </a:solidFill>
              </a:rPr>
              <a:t>of Good Data Science Story </a:t>
            </a:r>
            <a:r>
              <a:rPr lang="en-US" sz="4400" dirty="0" smtClean="0">
                <a:solidFill>
                  <a:srgbClr val="FFFF00"/>
                </a:solidFill>
              </a:rPr>
              <a:t>Telling 2</a:t>
            </a:r>
            <a:endParaRPr sz="4400" dirty="0">
              <a:solidFill>
                <a:srgbClr val="FFFF00"/>
              </a:solidFill>
            </a:endParaRPr>
          </a:p>
        </p:txBody>
      </p:sp>
      <p:sp>
        <p:nvSpPr>
          <p:cNvPr id="130" name="Shape 130"/>
          <p:cNvSpPr>
            <a:spLocks noGrp="1"/>
          </p:cNvSpPr>
          <p:nvPr>
            <p:ph type="body" idx="1"/>
          </p:nvPr>
        </p:nvSpPr>
        <p:spPr>
          <a:xfrm>
            <a:off x="42863" y="1650592"/>
            <a:ext cx="12810691" cy="6286500"/>
          </a:xfrm>
          <a:prstGeom prst="rect">
            <a:avLst/>
          </a:prstGeom>
        </p:spPr>
        <p:txBody>
          <a:bodyPr anchor="t"/>
          <a:lstStyle/>
          <a:p>
            <a:pPr marL="324852" indent="-324852" defTabSz="457200">
              <a:spcBef>
                <a:spcPts val="0"/>
              </a:spcBef>
              <a:defRPr sz="3200">
                <a:latin typeface="Helvetica"/>
                <a:ea typeface="Helvetica"/>
                <a:cs typeface="Helvetica"/>
                <a:sym typeface="Helvetica"/>
              </a:defRPr>
            </a:pPr>
            <a:endParaRPr sz="4000" dirty="0"/>
          </a:p>
          <a:p>
            <a:pPr marL="324852" indent="-324852" defTabSz="457200">
              <a:spcBef>
                <a:spcPts val="0"/>
              </a:spcBef>
              <a:defRPr sz="3200">
                <a:latin typeface="Helvetica"/>
                <a:ea typeface="Helvetica"/>
                <a:cs typeface="Helvetica"/>
                <a:sym typeface="Helvetica"/>
              </a:defRPr>
            </a:pPr>
            <a:r>
              <a:rPr lang="en-US" sz="2200" dirty="0" smtClean="0"/>
              <a:t>It’s </a:t>
            </a:r>
            <a:r>
              <a:rPr lang="en-US" sz="2200" dirty="0"/>
              <a:t>important to understand how these different elements combine and work together in data storytelling. </a:t>
            </a:r>
            <a:endParaRPr lang="en-US" sz="2200" dirty="0" smtClean="0"/>
          </a:p>
          <a:p>
            <a:pPr marL="324852" indent="-324852" defTabSz="457200">
              <a:spcBef>
                <a:spcPts val="0"/>
              </a:spcBef>
              <a:defRPr sz="3200">
                <a:latin typeface="Helvetica"/>
                <a:ea typeface="Helvetica"/>
                <a:cs typeface="Helvetica"/>
                <a:sym typeface="Helvetica"/>
              </a:defRPr>
            </a:pPr>
            <a:r>
              <a:rPr lang="en-US" sz="2200" dirty="0" smtClean="0"/>
              <a:t>When </a:t>
            </a:r>
            <a:r>
              <a:rPr lang="en-US" sz="2200" dirty="0"/>
              <a:t>narrative is coupled with data, it helps to explain to your audience what’s happening in the data and why a particular insight is important. Ample context and commentary is often needed to fully appreciate an insight. </a:t>
            </a:r>
            <a:endParaRPr lang="en-US" sz="2200" dirty="0" smtClean="0"/>
          </a:p>
          <a:p>
            <a:pPr marL="324852" indent="-324852" defTabSz="457200">
              <a:spcBef>
                <a:spcPts val="0"/>
              </a:spcBef>
              <a:defRPr sz="3200">
                <a:latin typeface="Helvetica"/>
                <a:ea typeface="Helvetica"/>
                <a:cs typeface="Helvetica"/>
                <a:sym typeface="Helvetica"/>
              </a:defRPr>
            </a:pPr>
            <a:r>
              <a:rPr lang="en-US" sz="2200" dirty="0" smtClean="0"/>
              <a:t>When </a:t>
            </a:r>
            <a:r>
              <a:rPr lang="en-US" sz="2200" dirty="0"/>
              <a:t>visuals are applied to data, they can enlighten the audience to insights that they wouldn’t see without charts or graphs. Many interesting patterns and outliers in the data would remain hidden in the rows and columns of data tables without the help of data visualizations.</a:t>
            </a:r>
          </a:p>
          <a:p>
            <a:pPr marL="324852" indent="-324852" defTabSz="457200">
              <a:spcBef>
                <a:spcPts val="0"/>
              </a:spcBef>
              <a:defRPr sz="3200">
                <a:latin typeface="Helvetica"/>
                <a:ea typeface="Helvetica"/>
                <a:cs typeface="Helvetica"/>
                <a:sym typeface="Helvetica"/>
              </a:defRPr>
            </a:pPr>
            <a:r>
              <a:rPr lang="en-US" sz="2200" dirty="0"/>
              <a:t>Finally, when narrative and visuals are merged together, they can engage or even entertain an audience. </a:t>
            </a:r>
            <a:r>
              <a:rPr lang="en-US" sz="2200" dirty="0" smtClean="0"/>
              <a:t>When </a:t>
            </a:r>
            <a:r>
              <a:rPr lang="en-US" sz="2200" dirty="0"/>
              <a:t>you combine the right visuals and narrative with the right data, you have a data story that can influence and drive change.</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ata storytelling"/>
          <p:cNvPicPr/>
          <p:nvPr/>
        </p:nvPicPr>
        <p:blipFill>
          <a:blip r:embed="rId5">
            <a:extLst>
              <a:ext uri="{28A0092B-C50C-407E-A947-70E740481C1C}">
                <a14:useLocalDpi xmlns:a14="http://schemas.microsoft.com/office/drawing/2010/main" val="0"/>
              </a:ext>
            </a:extLst>
          </a:blip>
          <a:srcRect/>
          <a:stretch>
            <a:fillRect/>
          </a:stretch>
        </p:blipFill>
        <p:spPr bwMode="auto">
          <a:xfrm>
            <a:off x="4765992" y="6393665"/>
            <a:ext cx="3092133" cy="2621762"/>
          </a:xfrm>
          <a:prstGeom prst="rect">
            <a:avLst/>
          </a:prstGeom>
          <a:noFill/>
          <a:ln>
            <a:noFill/>
          </a:ln>
        </p:spPr>
      </p:pic>
    </p:spTree>
    <p:extLst>
      <p:ext uri="{BB962C8B-B14F-4D97-AF65-F5344CB8AC3E}">
        <p14:creationId xmlns:p14="http://schemas.microsoft.com/office/powerpoint/2010/main" val="225196587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6 Ways to Enhance </a:t>
            </a:r>
            <a:r>
              <a:rPr lang="en-US" sz="4800" dirty="0" smtClean="0">
                <a:solidFill>
                  <a:srgbClr val="FFFF00"/>
                </a:solidFill>
              </a:rPr>
              <a:t>your Data Storytelling Skills (proposed by </a:t>
            </a:r>
            <a:r>
              <a:rPr lang="en-US" sz="4800" dirty="0">
                <a:solidFill>
                  <a:srgbClr val="FFFF00"/>
                </a:solidFill>
              </a:rPr>
              <a:t>Tyler Byers, </a:t>
            </a:r>
            <a:r>
              <a:rPr lang="en-US" sz="4800" dirty="0" err="1">
                <a:solidFill>
                  <a:srgbClr val="FFFF00"/>
                </a:solidFill>
              </a:rPr>
              <a:t>Comverge</a:t>
            </a:r>
            <a:r>
              <a:rPr lang="en-US" sz="4800" dirty="0">
                <a:solidFill>
                  <a:srgbClr val="FFFF00"/>
                </a:solidFill>
              </a:rPr>
              <a:t>, Inc.)</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fontScale="85000" lnSpcReduction="20000"/>
          </a:bodyPr>
          <a:lstStyle/>
          <a:p>
            <a:pPr marL="324852" indent="-324852" defTabSz="457200">
              <a:lnSpc>
                <a:spcPct val="120000"/>
              </a:lnSpc>
              <a:spcBef>
                <a:spcPts val="0"/>
              </a:spcBef>
              <a:defRPr sz="3200">
                <a:latin typeface="Helvetica"/>
                <a:ea typeface="Helvetica"/>
                <a:cs typeface="Helvetica"/>
                <a:sym typeface="Helvetica"/>
              </a:defRPr>
            </a:pPr>
            <a:endParaRPr sz="4000" dirty="0"/>
          </a:p>
          <a:p>
            <a:pPr marL="1200150" indent="-742950">
              <a:lnSpc>
                <a:spcPct val="120000"/>
              </a:lnSpc>
              <a:spcBef>
                <a:spcPts val="0"/>
              </a:spcBef>
              <a:buFont typeface="+mj-lt"/>
              <a:buAutoNum type="arabicPeriod"/>
            </a:pPr>
            <a:r>
              <a:rPr lang="en-US" sz="3900" b="1" dirty="0"/>
              <a:t>Read as much as possible.</a:t>
            </a:r>
            <a:r>
              <a:rPr lang="en-US" sz="3900" dirty="0"/>
              <a:t> </a:t>
            </a:r>
            <a:r>
              <a:rPr lang="en-US" sz="3900" dirty="0" smtClean="0"/>
              <a:t>. Human connection is critical to effective storytelling. </a:t>
            </a:r>
          </a:p>
          <a:p>
            <a:pPr marL="1200150" indent="-742950">
              <a:lnSpc>
                <a:spcPct val="120000"/>
              </a:lnSpc>
              <a:spcBef>
                <a:spcPts val="0"/>
              </a:spcBef>
              <a:buFont typeface="+mj-lt"/>
              <a:buAutoNum type="arabicPeriod"/>
            </a:pPr>
            <a:r>
              <a:rPr lang="en-US" sz="3900" b="1" dirty="0" smtClean="0"/>
              <a:t>Write as much as possible.</a:t>
            </a:r>
            <a:r>
              <a:rPr lang="en-US" sz="3900" dirty="0" smtClean="0"/>
              <a:t> Writing provides clarity to your thoughts. You will ask better questions. </a:t>
            </a:r>
          </a:p>
          <a:p>
            <a:pPr marL="1200150" indent="-742950">
              <a:lnSpc>
                <a:spcPct val="120000"/>
              </a:lnSpc>
              <a:spcBef>
                <a:spcPts val="0"/>
              </a:spcBef>
              <a:buFont typeface="+mj-lt"/>
              <a:buAutoNum type="arabicPeriod"/>
            </a:pPr>
            <a:r>
              <a:rPr lang="en-US" sz="3900" b="1" dirty="0" smtClean="0"/>
              <a:t>Find your voice.</a:t>
            </a:r>
            <a:r>
              <a:rPr lang="en-US" sz="3900" dirty="0" smtClean="0"/>
              <a:t>  Don’t be afraid of saying “I” in your blog posts. </a:t>
            </a:r>
          </a:p>
          <a:p>
            <a:pPr marL="1200150" indent="-742950">
              <a:lnSpc>
                <a:spcPct val="120000"/>
              </a:lnSpc>
              <a:spcBef>
                <a:spcPts val="0"/>
              </a:spcBef>
              <a:buFont typeface="+mj-lt"/>
              <a:buAutoNum type="arabicPeriod"/>
            </a:pPr>
            <a:r>
              <a:rPr lang="en-US" sz="3900" b="1" dirty="0" smtClean="0"/>
              <a:t>Visualizations </a:t>
            </a:r>
            <a:r>
              <a:rPr lang="en-US" sz="3900" b="1" dirty="0"/>
              <a:t>First:</a:t>
            </a:r>
            <a:r>
              <a:rPr lang="en-US" sz="3900" dirty="0"/>
              <a:t> </a:t>
            </a:r>
            <a:r>
              <a:rPr lang="en-US" sz="3900" dirty="0" smtClean="0"/>
              <a:t>The </a:t>
            </a:r>
            <a:r>
              <a:rPr lang="en-US" sz="3900" dirty="0"/>
              <a:t>words you write or say should be meant to add context to your visualizations.</a:t>
            </a:r>
          </a:p>
          <a:p>
            <a:pPr marL="1200150" indent="-742950">
              <a:lnSpc>
                <a:spcPct val="120000"/>
              </a:lnSpc>
              <a:spcBef>
                <a:spcPts val="0"/>
              </a:spcBef>
              <a:buFont typeface="+mj-lt"/>
              <a:buAutoNum type="arabicPeriod"/>
            </a:pPr>
            <a:r>
              <a:rPr lang="en-US" sz="3900" b="1" dirty="0"/>
              <a:t>Listen to </a:t>
            </a:r>
            <a:r>
              <a:rPr lang="en-US" sz="3900" b="1" dirty="0" smtClean="0"/>
              <a:t>stand-up comedy</a:t>
            </a:r>
            <a:r>
              <a:rPr lang="en-US" sz="3900" b="1" dirty="0"/>
              <a:t>.</a:t>
            </a:r>
            <a:r>
              <a:rPr lang="en-US" sz="3900" dirty="0"/>
              <a:t>  </a:t>
            </a:r>
            <a:endParaRPr lang="en-US" sz="3900" dirty="0" smtClean="0"/>
          </a:p>
          <a:p>
            <a:pPr marL="1200150" indent="-742950">
              <a:lnSpc>
                <a:spcPct val="120000"/>
              </a:lnSpc>
              <a:spcBef>
                <a:spcPts val="0"/>
              </a:spcBef>
              <a:buFont typeface="+mj-lt"/>
              <a:buAutoNum type="arabicPeriod"/>
            </a:pPr>
            <a:r>
              <a:rPr lang="en-US" sz="3900" b="1" dirty="0" smtClean="0"/>
              <a:t>Know your audience</a:t>
            </a:r>
          </a:p>
          <a:p>
            <a:pPr marL="1028700" indent="-571500">
              <a:lnSpc>
                <a:spcPct val="120000"/>
              </a:lnSpc>
              <a:spcBef>
                <a:spcPts val="0"/>
              </a:spcBef>
            </a:pPr>
            <a:r>
              <a:rPr lang="en-US" sz="3900" dirty="0" smtClean="0">
                <a:solidFill>
                  <a:schemeClr val="bg2"/>
                </a:solidFill>
              </a:rPr>
              <a:t>Know </a:t>
            </a:r>
            <a:r>
              <a:rPr lang="en-US" sz="3900" dirty="0">
                <a:solidFill>
                  <a:schemeClr val="bg2"/>
                </a:solidFill>
              </a:rPr>
              <a:t>your Audience</a:t>
            </a:r>
            <a:r>
              <a:rPr lang="en-US" sz="3900" b="1" dirty="0">
                <a:solidFill>
                  <a:schemeClr val="bg2"/>
                </a:solidFill>
              </a:rPr>
              <a:t>:</a:t>
            </a:r>
            <a:r>
              <a:rPr lang="en-US" sz="2400" dirty="0">
                <a:solidFill>
                  <a:schemeClr val="bg2"/>
                </a:solidFill>
              </a:rPr>
              <a:t> </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18779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smtClean="0">
                <a:solidFill>
                  <a:srgbClr val="FFFF00"/>
                </a:solidFill>
              </a:rPr>
              <a:t>Other Skills </a:t>
            </a:r>
            <a:r>
              <a:rPr lang="en-US" sz="4800" dirty="0">
                <a:solidFill>
                  <a:srgbClr val="FFFF00"/>
                </a:solidFill>
              </a:rPr>
              <a:t>for Data Science </a:t>
            </a:r>
            <a:r>
              <a:rPr lang="en-US" sz="4800" dirty="0" smtClean="0">
                <a:solidFill>
                  <a:srgbClr val="FFFF00"/>
                </a:solidFill>
              </a:rPr>
              <a:t>Storytelling </a:t>
            </a:r>
            <a:r>
              <a:rPr lang="en-US" sz="4800" dirty="0">
                <a:solidFill>
                  <a:srgbClr val="FFFF00"/>
                </a:solidFill>
              </a:rPr>
              <a:t>(see also article by Michael Li)</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a:bodyPr>
          <a:lstStyle/>
          <a:p>
            <a:pPr marL="324852" indent="-324852" defTabSz="457200">
              <a:spcBef>
                <a:spcPts val="0"/>
              </a:spcBef>
              <a:defRPr sz="3200">
                <a:latin typeface="Helvetica"/>
                <a:ea typeface="Helvetica"/>
                <a:cs typeface="Helvetica"/>
                <a:sym typeface="Helvetica"/>
              </a:defRPr>
            </a:pPr>
            <a:endParaRPr sz="4000" dirty="0"/>
          </a:p>
          <a:p>
            <a:pPr lvl="0"/>
            <a:r>
              <a:rPr lang="en-US" sz="4300" b="1" dirty="0"/>
              <a:t>Ability to articulate the business/scientific value of their work.</a:t>
            </a:r>
          </a:p>
          <a:p>
            <a:pPr lvl="0"/>
            <a:r>
              <a:rPr lang="en-US" sz="4300" b="1" dirty="0"/>
              <a:t>The right level of technical detail.</a:t>
            </a:r>
          </a:p>
          <a:p>
            <a:pPr lvl="0"/>
            <a:r>
              <a:rPr lang="de-DE" sz="4300" b="1" dirty="0"/>
              <a:t>Getting visualizations right</a:t>
            </a:r>
            <a:r>
              <a:rPr lang="de-DE" sz="4300" b="1" dirty="0" smtClean="0"/>
              <a:t>.</a:t>
            </a:r>
            <a:endParaRPr lang="en-US" sz="4300" b="1"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962047" y="79653"/>
            <a:ext cx="74219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chemeClr val="bg1"/>
                </a:solidFill>
                <a:effectLst/>
                <a:uFillTx/>
                <a:latin typeface="+mn-lt"/>
                <a:ea typeface="+mn-ea"/>
                <a:cs typeface="+mn-cs"/>
                <a:sym typeface="Helvetica Light"/>
              </a:rPr>
              <a:t>skip</a:t>
            </a:r>
            <a:endParaRPr kumimoji="0" lang="en-US" sz="2800" b="0" i="0" u="none" strike="noStrike" cap="none" spc="0" normalizeH="0" dirty="0">
              <a:ln>
                <a:noFill/>
              </a:ln>
              <a:solidFill>
                <a:schemeClr val="bg1"/>
              </a:solidFill>
              <a:effectLst/>
              <a:uFillTx/>
              <a:latin typeface="+mn-lt"/>
              <a:ea typeface="+mn-ea"/>
              <a:cs typeface="+mn-cs"/>
              <a:sym typeface="Helvetica Light"/>
            </a:endParaRPr>
          </a:p>
        </p:txBody>
      </p:sp>
    </p:spTree>
    <p:extLst>
      <p:ext uri="{BB962C8B-B14F-4D97-AF65-F5344CB8AC3E}">
        <p14:creationId xmlns:p14="http://schemas.microsoft.com/office/powerpoint/2010/main" val="304068238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rPr dirty="0">
                <a:solidFill>
                  <a:schemeClr val="bg1"/>
                </a:solidFill>
              </a:rPr>
              <a:t>Talk Outline</a:t>
            </a:r>
          </a:p>
        </p:txBody>
      </p:sp>
      <p:sp>
        <p:nvSpPr>
          <p:cNvPr id="125" name="Shape 125"/>
          <p:cNvSpPr>
            <a:spLocks noGrp="1"/>
          </p:cNvSpPr>
          <p:nvPr>
            <p:ph type="body" idx="1"/>
          </p:nvPr>
        </p:nvSpPr>
        <p:spPr>
          <a:xfrm>
            <a:off x="451327" y="2590800"/>
            <a:ext cx="12145736" cy="6286500"/>
          </a:xfrm>
          <a:prstGeom prst="rect">
            <a:avLst/>
          </a:prstGeom>
        </p:spPr>
        <p:txBody>
          <a:bodyPr>
            <a:normAutofit fontScale="92500" lnSpcReduction="20000"/>
          </a:bodyPr>
          <a:lstStyle/>
          <a:p>
            <a:pPr marL="685799" indent="-685799">
              <a:buSzPct val="100000"/>
              <a:buAutoNum type="arabicPeriod"/>
              <a:defRPr>
                <a:solidFill>
                  <a:srgbClr val="F4FF07"/>
                </a:solidFill>
              </a:defRPr>
            </a:pPr>
            <a:r>
              <a:rPr lang="en-US" sz="4700" dirty="0" smtClean="0">
                <a:solidFill>
                  <a:srgbClr val="FFFF00"/>
                </a:solidFill>
              </a:rPr>
              <a:t>Importance of Data Science</a:t>
            </a:r>
          </a:p>
          <a:p>
            <a:pPr marL="685799" indent="-685799">
              <a:buSzPct val="100000"/>
              <a:buAutoNum type="arabicPeriod"/>
              <a:defRPr>
                <a:solidFill>
                  <a:srgbClr val="F4FF07"/>
                </a:solidFill>
              </a:defRPr>
            </a:pPr>
            <a:r>
              <a:rPr lang="en-US" sz="4700" dirty="0" smtClean="0">
                <a:solidFill>
                  <a:srgbClr val="FFFF00"/>
                </a:solidFill>
              </a:rPr>
              <a:t>Data Science Curriculum</a:t>
            </a:r>
          </a:p>
          <a:p>
            <a:pPr marL="685799" indent="-685799">
              <a:buSzPct val="100000"/>
              <a:buAutoNum type="arabicPeriod"/>
              <a:defRPr>
                <a:solidFill>
                  <a:srgbClr val="F4FF07"/>
                </a:solidFill>
              </a:defRPr>
            </a:pPr>
            <a:r>
              <a:rPr lang="en-US" sz="4700" dirty="0" smtClean="0">
                <a:solidFill>
                  <a:srgbClr val="FFFF00"/>
                </a:solidFill>
              </a:rPr>
              <a:t>Data Science is More than Using Tools </a:t>
            </a:r>
            <a:endParaRPr sz="4700" dirty="0">
              <a:solidFill>
                <a:srgbClr val="FFFF00"/>
              </a:solidFill>
            </a:endParaRPr>
          </a:p>
          <a:p>
            <a:pPr marL="685799" indent="-685799">
              <a:buSzPct val="100000"/>
              <a:buFontTx/>
              <a:buAutoNum type="arabicPeriod"/>
            </a:pPr>
            <a:r>
              <a:rPr lang="pt-BR" sz="4700" dirty="0" smtClean="0">
                <a:solidFill>
                  <a:srgbClr val="FFFF00"/>
                </a:solidFill>
              </a:rPr>
              <a:t>Data Storytelling </a:t>
            </a:r>
          </a:p>
          <a:p>
            <a:pPr marL="685799" indent="-685799">
              <a:buSzPct val="100000"/>
              <a:buFontTx/>
              <a:buAutoNum type="arabicPeriod"/>
            </a:pPr>
            <a:r>
              <a:rPr lang="pt-BR" sz="4700" dirty="0" smtClean="0">
                <a:solidFill>
                  <a:srgbClr val="FFFF00"/>
                </a:solidFill>
              </a:rPr>
              <a:t>Examples of Data Storytelling </a:t>
            </a:r>
          </a:p>
          <a:p>
            <a:pPr marL="685799" indent="-685799">
              <a:buSzPct val="100000"/>
              <a:buFontTx/>
              <a:buAutoNum type="arabicPeriod"/>
            </a:pPr>
            <a:r>
              <a:rPr lang="pt-BR" sz="4700" dirty="0" smtClean="0">
                <a:solidFill>
                  <a:srgbClr val="FFFF00"/>
                </a:solidFill>
              </a:rPr>
              <a:t>Conclusion </a:t>
            </a:r>
            <a:endParaRPr lang="pt-BR" sz="4700" dirty="0">
              <a:solidFill>
                <a:srgbClr val="FFFF00"/>
              </a:solidFill>
            </a:endParaRPr>
          </a:p>
          <a:p>
            <a:pPr marL="685799" indent="-685799">
              <a:buSzPct val="100000"/>
              <a:buAutoNum type="arabicPeriod"/>
            </a:pPr>
            <a:endParaRPr sz="4400" dirty="0"/>
          </a:p>
        </p:txBody>
      </p:sp>
      <p:sp>
        <p:nvSpPr>
          <p:cNvPr id="9"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1"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20325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Aristotle’s Contribution</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a:bodyPr>
          <a:lstStyle/>
          <a:p>
            <a:pPr marL="0" lvl="0" indent="0">
              <a:buNone/>
            </a:pPr>
            <a:r>
              <a:rPr lang="en-US" sz="2800" dirty="0"/>
              <a:t>Aristotle’s classic five-point plan to create a persuasive argument</a:t>
            </a:r>
            <a:r>
              <a:rPr lang="en-US" sz="2800" dirty="0" smtClean="0"/>
              <a:t>:</a:t>
            </a:r>
          </a:p>
          <a:p>
            <a:pPr marL="0" lvl="0" indent="0">
              <a:buNone/>
            </a:pPr>
            <a:r>
              <a:rPr lang="en-US" sz="3200" dirty="0" smtClean="0"/>
              <a:t>1</a:t>
            </a:r>
            <a:r>
              <a:rPr lang="en-US" sz="3200" dirty="0"/>
              <a:t>.	Deliver a story or statement that arouses the audience’s interest.</a:t>
            </a:r>
          </a:p>
          <a:p>
            <a:pPr marL="0" indent="0">
              <a:buNone/>
            </a:pPr>
            <a:r>
              <a:rPr lang="en-US" sz="3200" dirty="0"/>
              <a:t>2.	Pose a problem or question that has to be solved or answered.</a:t>
            </a:r>
          </a:p>
          <a:p>
            <a:pPr marL="0" indent="0">
              <a:buNone/>
            </a:pPr>
            <a:r>
              <a:rPr lang="en-US" sz="3200" dirty="0"/>
              <a:t>3.	Offer a solution to the problem you raised.</a:t>
            </a:r>
          </a:p>
          <a:p>
            <a:pPr marL="0" indent="0">
              <a:buNone/>
            </a:pPr>
            <a:r>
              <a:rPr lang="en-US" sz="3200" dirty="0"/>
              <a:t>4.	Describe specific benefits for adopting the course of action set forth in your solution.</a:t>
            </a:r>
          </a:p>
          <a:p>
            <a:pPr marL="0" indent="0">
              <a:buNone/>
            </a:pPr>
            <a:r>
              <a:rPr lang="en-US" sz="3200" dirty="0"/>
              <a:t>5.	State a call to action.</a:t>
            </a:r>
          </a:p>
          <a:p>
            <a:endParaRPr lang="en-US" sz="3200" dirty="0"/>
          </a:p>
          <a:p>
            <a:pPr marL="0" lvl="0" indent="0">
              <a:buNone/>
            </a:pPr>
            <a:endParaRPr lang="en-US" sz="3200" dirty="0" smtClean="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1729" y="5029200"/>
            <a:ext cx="3171825" cy="3810000"/>
          </a:xfrm>
          <a:prstGeom prst="rect">
            <a:avLst/>
          </a:prstGeom>
        </p:spPr>
      </p:pic>
      <p:sp>
        <p:nvSpPr>
          <p:cNvPr id="2" name="TextBox 1"/>
          <p:cNvSpPr txBox="1"/>
          <p:nvPr/>
        </p:nvSpPr>
        <p:spPr>
          <a:xfrm>
            <a:off x="11962047" y="79653"/>
            <a:ext cx="74219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chemeClr val="bg1"/>
                </a:solidFill>
                <a:effectLst/>
                <a:uFillTx/>
                <a:latin typeface="+mn-lt"/>
                <a:ea typeface="+mn-ea"/>
                <a:cs typeface="+mn-cs"/>
                <a:sym typeface="Helvetica Light"/>
              </a:rPr>
              <a:t>skip</a:t>
            </a:r>
            <a:endParaRPr kumimoji="0" lang="en-US" sz="2800" b="0" i="0" u="none" strike="noStrike" cap="none" spc="0" normalizeH="0" dirty="0">
              <a:ln>
                <a:noFill/>
              </a:ln>
              <a:solidFill>
                <a:schemeClr val="bg1"/>
              </a:solidFill>
              <a:effectLst/>
              <a:uFillTx/>
              <a:latin typeface="+mn-lt"/>
              <a:ea typeface="+mn-ea"/>
              <a:cs typeface="+mn-cs"/>
              <a:sym typeface="Helvetica Light"/>
            </a:endParaRPr>
          </a:p>
        </p:txBody>
      </p:sp>
    </p:spTree>
    <p:extLst>
      <p:ext uri="{BB962C8B-B14F-4D97-AF65-F5344CB8AC3E}">
        <p14:creationId xmlns:p14="http://schemas.microsoft.com/office/powerpoint/2010/main" val="323016389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34256" y="652109"/>
            <a:ext cx="13004800" cy="1222375"/>
          </a:xfrm>
          <a:prstGeom prst="rect">
            <a:avLst/>
          </a:prstGeom>
        </p:spPr>
        <p:txBody>
          <a:bodyPr>
            <a:noAutofit/>
          </a:bodyPr>
          <a:lstStyle>
            <a:lvl1pPr defTabSz="543305">
              <a:defRPr sz="7440"/>
            </a:lvl1pPr>
          </a:lstStyle>
          <a:p>
            <a:r>
              <a:rPr lang="en-US" sz="4800" dirty="0" smtClean="0">
                <a:solidFill>
                  <a:srgbClr val="FFFF00"/>
                </a:solidFill>
              </a:rPr>
              <a:t>Steps to Create a Data Story </a:t>
            </a:r>
            <a:br>
              <a:rPr lang="en-US" sz="4800" dirty="0" smtClean="0">
                <a:solidFill>
                  <a:srgbClr val="FFFF00"/>
                </a:solidFill>
              </a:rPr>
            </a:br>
            <a:r>
              <a:rPr lang="en-US" sz="4800" dirty="0" smtClean="0">
                <a:solidFill>
                  <a:srgbClr val="FFFF00"/>
                </a:solidFill>
              </a:rPr>
              <a:t>by </a:t>
            </a:r>
            <a:r>
              <a:rPr lang="en-US" sz="4800" b="1" dirty="0"/>
              <a:t> </a:t>
            </a:r>
            <a:r>
              <a:rPr lang="en-US" sz="4800" b="1" u="sng" dirty="0">
                <a:hlinkClick r:id="rId3"/>
              </a:rPr>
              <a:t>Shantanu Kumar</a:t>
            </a:r>
            <a:r>
              <a:rPr lang="en-US" sz="4800" b="1" dirty="0"/>
              <a:t/>
            </a:r>
            <a:br>
              <a:rPr lang="en-US" sz="4800" b="1" dirty="0"/>
            </a:br>
            <a:r>
              <a:rPr lang="en-US" sz="4800" dirty="0" smtClean="0">
                <a:solidFill>
                  <a:srgbClr val="FFFF00"/>
                </a:solidFill>
              </a:rPr>
              <a:t> </a:t>
            </a:r>
            <a:endParaRPr sz="900" dirty="0">
              <a:solidFill>
                <a:srgbClr val="FFFF00"/>
              </a:solidFill>
            </a:endParaRPr>
          </a:p>
        </p:txBody>
      </p:sp>
      <p:sp>
        <p:nvSpPr>
          <p:cNvPr id="130" name="Shape 130"/>
          <p:cNvSpPr>
            <a:spLocks noGrp="1"/>
          </p:cNvSpPr>
          <p:nvPr>
            <p:ph type="body" idx="1"/>
          </p:nvPr>
        </p:nvSpPr>
        <p:spPr>
          <a:xfrm>
            <a:off x="451326" y="1595523"/>
            <a:ext cx="11959874" cy="6286500"/>
          </a:xfrm>
          <a:prstGeom prst="rect">
            <a:avLst/>
          </a:prstGeom>
        </p:spPr>
        <p:txBody>
          <a:bodyPr anchor="t">
            <a:normAutofit fontScale="62500" lnSpcReduction="20000"/>
          </a:bodyPr>
          <a:lstStyle/>
          <a:p>
            <a:pPr indent="0">
              <a:lnSpc>
                <a:spcPct val="120000"/>
              </a:lnSpc>
              <a:spcBef>
                <a:spcPts val="0"/>
              </a:spcBef>
              <a:buNone/>
            </a:pPr>
            <a:endParaRPr lang="en-US" sz="9600" b="1" dirty="0" smtClean="0"/>
          </a:p>
          <a:p>
            <a:pPr marL="1828800" indent="-1371600">
              <a:lnSpc>
                <a:spcPct val="120000"/>
              </a:lnSpc>
              <a:spcBef>
                <a:spcPts val="0"/>
              </a:spcBef>
              <a:buFont typeface="+mj-lt"/>
              <a:buAutoNum type="arabicPeriod"/>
            </a:pPr>
            <a:r>
              <a:rPr lang="en-US" sz="7300" dirty="0" smtClean="0"/>
              <a:t>Begin with </a:t>
            </a:r>
            <a:r>
              <a:rPr lang="en-US" sz="7300" dirty="0"/>
              <a:t>a Pen-Paper Approach following Aristotle’s plan</a:t>
            </a:r>
          </a:p>
          <a:p>
            <a:pPr marL="1828800" indent="-1371600">
              <a:lnSpc>
                <a:spcPct val="120000"/>
              </a:lnSpc>
              <a:spcBef>
                <a:spcPts val="0"/>
              </a:spcBef>
              <a:buFont typeface="+mj-lt"/>
              <a:buAutoNum type="arabicPeriod"/>
            </a:pPr>
            <a:r>
              <a:rPr lang="en-US" sz="7300" dirty="0" smtClean="0"/>
              <a:t>Dig </a:t>
            </a:r>
            <a:r>
              <a:rPr lang="en-US" sz="7300" dirty="0"/>
              <a:t>deeper to identify the sole purpose of your </a:t>
            </a:r>
            <a:r>
              <a:rPr lang="en-US" sz="7300" dirty="0" smtClean="0"/>
              <a:t>story</a:t>
            </a:r>
            <a:endParaRPr lang="en-US" sz="7300" dirty="0"/>
          </a:p>
          <a:p>
            <a:pPr marL="1828800" indent="-1371600">
              <a:lnSpc>
                <a:spcPct val="120000"/>
              </a:lnSpc>
              <a:spcBef>
                <a:spcPts val="0"/>
              </a:spcBef>
              <a:buFont typeface="+mj-lt"/>
              <a:buAutoNum type="arabicPeriod"/>
            </a:pPr>
            <a:r>
              <a:rPr lang="en-US" sz="7300" dirty="0" smtClean="0"/>
              <a:t>Use </a:t>
            </a:r>
            <a:r>
              <a:rPr lang="en-US" sz="7300" dirty="0"/>
              <a:t>powerful headings</a:t>
            </a:r>
          </a:p>
          <a:p>
            <a:pPr marL="1828800" indent="-1371600">
              <a:lnSpc>
                <a:spcPct val="120000"/>
              </a:lnSpc>
              <a:spcBef>
                <a:spcPts val="0"/>
              </a:spcBef>
              <a:buFont typeface="+mj-lt"/>
              <a:buAutoNum type="arabicPeriod"/>
            </a:pPr>
            <a:r>
              <a:rPr lang="en-US" sz="7300" dirty="0" smtClean="0"/>
              <a:t>Design </a:t>
            </a:r>
            <a:r>
              <a:rPr lang="en-US" sz="7300" dirty="0"/>
              <a:t>a </a:t>
            </a:r>
            <a:r>
              <a:rPr lang="en-US" sz="7300" dirty="0" smtClean="0"/>
              <a:t>road-map</a:t>
            </a:r>
            <a:endParaRPr lang="en-US" sz="7300" dirty="0"/>
          </a:p>
          <a:p>
            <a:pPr marL="1828800" indent="-1371600">
              <a:lnSpc>
                <a:spcPct val="120000"/>
              </a:lnSpc>
              <a:spcBef>
                <a:spcPts val="0"/>
              </a:spcBef>
              <a:buFont typeface="+mj-lt"/>
              <a:buAutoNum type="arabicPeriod"/>
            </a:pPr>
            <a:r>
              <a:rPr lang="en-US" sz="7300" dirty="0" smtClean="0"/>
              <a:t>Conclude </a:t>
            </a:r>
            <a:r>
              <a:rPr lang="en-US" sz="7300" dirty="0"/>
              <a:t>with brevity</a:t>
            </a:r>
          </a:p>
          <a:p>
            <a:endParaRPr lang="en-US" sz="3200" dirty="0"/>
          </a:p>
          <a:p>
            <a:pPr marL="0" lvl="0" indent="0">
              <a:buNone/>
            </a:pPr>
            <a:endParaRPr lang="en-US" sz="3200" dirty="0" smtClean="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19886" y="7908466"/>
            <a:ext cx="613308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2400" dirty="0" smtClean="0">
                <a:solidFill>
                  <a:schemeClr val="tx1"/>
                </a:solidFill>
                <a:hlinkClick r:id="rId6"/>
              </a:rPr>
              <a:t>Source:   </a:t>
            </a:r>
            <a:r>
              <a:rPr lang="en-US" sz="2400" dirty="0" smtClean="0">
                <a:solidFill>
                  <a:srgbClr val="FFFF00"/>
                </a:solidFill>
                <a:hlinkClick r:id="rId6"/>
              </a:rPr>
              <a:t> </a:t>
            </a:r>
            <a:r>
              <a:rPr lang="en-US" sz="1100" dirty="0" smtClean="0">
                <a:solidFill>
                  <a:srgbClr val="FFFF00"/>
                </a:solidFill>
                <a:hlinkClick r:id="rId6"/>
              </a:rPr>
              <a:t>https</a:t>
            </a:r>
            <a:r>
              <a:rPr lang="en-US" sz="1100" dirty="0">
                <a:solidFill>
                  <a:srgbClr val="FFFF00"/>
                </a:solidFill>
                <a:hlinkClick r:id="rId6"/>
              </a:rPr>
              <a:t>://dzone.com/articles/the-art-of-story-telling-in-data-science-and-how-t</a:t>
            </a:r>
            <a:endParaRPr kumimoji="0" lang="en-US" sz="1100" b="0" i="0" u="none" strike="noStrike" cap="none" spc="0" normalizeH="0" baseline="0" dirty="0">
              <a:ln>
                <a:noFill/>
              </a:ln>
              <a:solidFill>
                <a:srgbClr val="FFFFFF"/>
              </a:solidFill>
              <a:effectLst/>
              <a:uFillTx/>
              <a:sym typeface="Helvetica Light"/>
            </a:endParaRPr>
          </a:p>
        </p:txBody>
      </p:sp>
      <p:sp>
        <p:nvSpPr>
          <p:cNvPr id="9" name="TextBox 8"/>
          <p:cNvSpPr txBox="1"/>
          <p:nvPr/>
        </p:nvSpPr>
        <p:spPr>
          <a:xfrm>
            <a:off x="11962047" y="79653"/>
            <a:ext cx="74219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chemeClr val="bg1"/>
                </a:solidFill>
                <a:effectLst/>
                <a:uFillTx/>
                <a:latin typeface="+mn-lt"/>
                <a:ea typeface="+mn-ea"/>
                <a:cs typeface="+mn-cs"/>
                <a:sym typeface="Helvetica Light"/>
              </a:rPr>
              <a:t>skip</a:t>
            </a:r>
            <a:endParaRPr kumimoji="0" lang="en-US" sz="2800" b="0" i="0" u="none" strike="noStrike" cap="none" spc="0" normalizeH="0" dirty="0">
              <a:ln>
                <a:noFill/>
              </a:ln>
              <a:solidFill>
                <a:schemeClr val="bg1"/>
              </a:solidFill>
              <a:effectLst/>
              <a:uFillTx/>
              <a:latin typeface="+mn-lt"/>
              <a:ea typeface="+mn-ea"/>
              <a:cs typeface="+mn-cs"/>
              <a:sym typeface="Helvetica Light"/>
            </a:endParaRPr>
          </a:p>
        </p:txBody>
      </p:sp>
    </p:spTree>
    <p:extLst>
      <p:ext uri="{BB962C8B-B14F-4D97-AF65-F5344CB8AC3E}">
        <p14:creationId xmlns:p14="http://schemas.microsoft.com/office/powerpoint/2010/main" val="426610018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smtClean="0">
                <a:solidFill>
                  <a:srgbClr val="FFFF00"/>
                </a:solidFill>
              </a:rPr>
              <a:t>Storyboarding (Source UC Berkeley GSJ)</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fontScale="92500" lnSpcReduction="10000"/>
          </a:bodyPr>
          <a:lstStyle/>
          <a:p>
            <a:pPr marL="0" indent="0">
              <a:buNone/>
            </a:pPr>
            <a:endParaRPr lang="en-US" sz="3200" dirty="0" smtClean="0"/>
          </a:p>
          <a:p>
            <a:pPr marL="0" indent="0">
              <a:buNone/>
            </a:pPr>
            <a:endParaRPr lang="en-US" sz="3200" dirty="0" smtClean="0"/>
          </a:p>
          <a:p>
            <a:pPr marL="0" indent="0">
              <a:buNone/>
            </a:pPr>
            <a:r>
              <a:rPr lang="en-US" sz="3200" dirty="0" smtClean="0"/>
              <a:t>Source</a:t>
            </a:r>
            <a:r>
              <a:rPr lang="en-US" sz="3200" dirty="0"/>
              <a:t>: </a:t>
            </a:r>
            <a:r>
              <a:rPr lang="en-US" sz="1600" dirty="0">
                <a:hlinkClick r:id="rId3"/>
              </a:rPr>
              <a:t>https://</a:t>
            </a:r>
            <a:r>
              <a:rPr lang="en-US" sz="1600" dirty="0" smtClean="0">
                <a:hlinkClick r:id="rId3"/>
              </a:rPr>
              <a:t>multimedia.journalism.berkeley.edu/tutorials/starttofinish-storyboarding/</a:t>
            </a:r>
            <a:endParaRPr lang="en-US" sz="3600" dirty="0" smtClean="0"/>
          </a:p>
          <a:p>
            <a:pPr marL="0" indent="0">
              <a:buNone/>
            </a:pPr>
            <a:r>
              <a:rPr lang="en-US" sz="3600" dirty="0" smtClean="0"/>
              <a:t>A </a:t>
            </a:r>
            <a:r>
              <a:rPr lang="en-US" sz="3600" dirty="0">
                <a:solidFill>
                  <a:srgbClr val="FFFF00"/>
                </a:solidFill>
              </a:rPr>
              <a:t>storyboard </a:t>
            </a:r>
            <a:r>
              <a:rPr lang="en-US" sz="3600" dirty="0"/>
              <a:t>is a sketch of how to organize a story and a list of its contents. </a:t>
            </a:r>
            <a:r>
              <a:rPr lang="en-US" sz="3600" dirty="0" smtClean="0"/>
              <a:t>A </a:t>
            </a:r>
            <a:r>
              <a:rPr lang="en-US" sz="3600" dirty="0"/>
              <a:t>storyboard helps you: </a:t>
            </a:r>
            <a:endParaRPr lang="en-US" sz="3600" dirty="0" smtClean="0"/>
          </a:p>
          <a:p>
            <a:pPr lvl="1">
              <a:buFont typeface="Wingdings" panose="05000000000000000000" pitchFamily="2" charset="2"/>
              <a:buChar char="q"/>
            </a:pPr>
            <a:r>
              <a:rPr lang="en-US" sz="3600" dirty="0" smtClean="0"/>
              <a:t>Define </a:t>
            </a:r>
            <a:r>
              <a:rPr lang="en-US" sz="3600" dirty="0"/>
              <a:t>the parameters of a story within available resources and time</a:t>
            </a:r>
          </a:p>
          <a:p>
            <a:pPr marL="914400">
              <a:spcBef>
                <a:spcPts val="0"/>
              </a:spcBef>
              <a:buFont typeface="Wingdings" panose="05000000000000000000" pitchFamily="2" charset="2"/>
              <a:buChar char="q"/>
            </a:pPr>
            <a:r>
              <a:rPr lang="en-US" sz="3600" dirty="0"/>
              <a:t>Organize and focus a story</a:t>
            </a:r>
          </a:p>
          <a:p>
            <a:pPr marL="914400">
              <a:spcBef>
                <a:spcPts val="0"/>
              </a:spcBef>
              <a:buFont typeface="Wingdings" panose="05000000000000000000" pitchFamily="2" charset="2"/>
              <a:buChar char="q"/>
            </a:pPr>
            <a:r>
              <a:rPr lang="en-US" sz="3600" dirty="0"/>
              <a:t>Figure out what medium to use for each part of the story</a:t>
            </a:r>
          </a:p>
          <a:p>
            <a:pPr marL="0" indent="0">
              <a:buNone/>
            </a:pPr>
            <a:endParaRPr lang="en-US" sz="3200" dirty="0"/>
          </a:p>
          <a:p>
            <a:pPr marL="0" lvl="0" indent="0">
              <a:buNone/>
            </a:pPr>
            <a:endParaRPr lang="en-US" sz="1600" dirty="0" smtClean="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19777" y="1998105"/>
            <a:ext cx="1273060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smtClean="0"/>
              <a:t>The first step to creating a data story is </a:t>
            </a:r>
            <a:r>
              <a:rPr lang="en-US" sz="3200" dirty="0" smtClean="0">
                <a:solidFill>
                  <a:srgbClr val="FFFF00"/>
                </a:solidFill>
              </a:rPr>
              <a:t>storyboarding </a:t>
            </a:r>
            <a:r>
              <a:rPr lang="en-US" sz="3200" dirty="0">
                <a:solidFill>
                  <a:srgbClr val="FFFF00"/>
                </a:solidFill>
              </a:rPr>
              <a:t>it</a:t>
            </a:r>
            <a:r>
              <a:rPr lang="en-US" sz="3200" dirty="0"/>
              <a:t>. </a:t>
            </a:r>
            <a:endParaRPr kumimoji="0" lang="en-US" sz="3200" b="0"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216055993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1"/>
            <a:ext cx="13004800" cy="679450"/>
          </a:xfrm>
          <a:prstGeom prst="rect">
            <a:avLst/>
          </a:prstGeom>
        </p:spPr>
        <p:txBody>
          <a:bodyPr>
            <a:noAutofit/>
          </a:bodyPr>
          <a:lstStyle>
            <a:lvl1pPr defTabSz="543305">
              <a:defRPr sz="7440"/>
            </a:lvl1pPr>
          </a:lstStyle>
          <a:p>
            <a:r>
              <a:rPr lang="en-US" sz="3600" dirty="0" smtClean="0">
                <a:solidFill>
                  <a:srgbClr val="FFFF00"/>
                </a:solidFill>
              </a:rPr>
              <a:t>Storytelling and TED Talks (observed by Carmine </a:t>
            </a:r>
            <a:r>
              <a:rPr lang="en-US" sz="3600" dirty="0" err="1" smtClean="0">
                <a:solidFill>
                  <a:srgbClr val="FFFF00"/>
                </a:solidFill>
              </a:rPr>
              <a:t>Gallow</a:t>
            </a:r>
            <a:r>
              <a:rPr lang="en-US" sz="3600" dirty="0" smtClean="0">
                <a:solidFill>
                  <a:srgbClr val="FFFF00"/>
                </a:solidFill>
              </a:rPr>
              <a:t>)</a:t>
            </a:r>
            <a:endParaRPr sz="3600" dirty="0">
              <a:solidFill>
                <a:srgbClr val="FFFF00"/>
              </a:solidFill>
            </a:endParaRPr>
          </a:p>
        </p:txBody>
      </p:sp>
      <p:sp>
        <p:nvSpPr>
          <p:cNvPr id="130" name="Shape 130"/>
          <p:cNvSpPr>
            <a:spLocks noGrp="1"/>
          </p:cNvSpPr>
          <p:nvPr>
            <p:ph type="body" idx="1"/>
          </p:nvPr>
        </p:nvSpPr>
        <p:spPr>
          <a:xfrm>
            <a:off x="0" y="1328738"/>
            <a:ext cx="12980653" cy="7294154"/>
          </a:xfrm>
          <a:prstGeom prst="rect">
            <a:avLst/>
          </a:prstGeom>
        </p:spPr>
        <p:txBody>
          <a:bodyPr anchor="t">
            <a:normAutofit fontScale="92500" lnSpcReduction="10000"/>
          </a:bodyPr>
          <a:lstStyle/>
          <a:p>
            <a:pPr marL="0" indent="0">
              <a:buNone/>
            </a:pPr>
            <a:endParaRPr lang="en-US" sz="3000" dirty="0" smtClean="0"/>
          </a:p>
          <a:p>
            <a:pPr marL="800100" indent="-342900">
              <a:lnSpc>
                <a:spcPct val="110000"/>
              </a:lnSpc>
              <a:spcBef>
                <a:spcPts val="0"/>
              </a:spcBef>
              <a:buFont typeface="Wingdings" panose="05000000000000000000" pitchFamily="2" charset="2"/>
              <a:buChar char="q"/>
            </a:pPr>
            <a:r>
              <a:rPr lang="en-US" sz="3300" dirty="0"/>
              <a:t>Modern-day storytelling is often associated with the popular TED conference series and its slogan of “Ideas Worth Spreading.” Sandberg had realized that the best way to connect with people on an emotional level is through the power of story. In my analysis of 500 of the most popular TED talks (more than 150 hours), I discovered a remarkable fact: stories make up at least 65% of the content of the most successful TED presentations. In some cases, like Sheryl Sandberg’s talk, stories make up more than 70 percent of the content. </a:t>
            </a:r>
            <a:endParaRPr lang="en-US" sz="3300" dirty="0" smtClean="0"/>
          </a:p>
          <a:p>
            <a:pPr marL="800100" indent="-342900">
              <a:lnSpc>
                <a:spcPct val="110000"/>
              </a:lnSpc>
              <a:spcBef>
                <a:spcPts val="0"/>
              </a:spcBef>
              <a:buFont typeface="Wingdings" panose="05000000000000000000" pitchFamily="2" charset="2"/>
              <a:buChar char="q"/>
            </a:pPr>
            <a:r>
              <a:rPr lang="en-US" sz="3300" dirty="0" smtClean="0"/>
              <a:t>A </a:t>
            </a:r>
            <a:r>
              <a:rPr lang="en-US" sz="3300" dirty="0"/>
              <a:t>popular TED speaker, </a:t>
            </a:r>
            <a:r>
              <a:rPr lang="en-US" sz="3300" b="1" dirty="0" err="1">
                <a:solidFill>
                  <a:schemeClr val="accent4"/>
                </a:solidFill>
              </a:rPr>
              <a:t>Brené</a:t>
            </a:r>
            <a:r>
              <a:rPr lang="en-US" sz="3300" b="1" dirty="0">
                <a:solidFill>
                  <a:schemeClr val="accent4"/>
                </a:solidFill>
              </a:rPr>
              <a:t> Brown</a:t>
            </a:r>
            <a:r>
              <a:rPr lang="en-US" sz="3300" dirty="0"/>
              <a:t>, has noted, “Stories are just data with a soul</a:t>
            </a:r>
            <a:r>
              <a:rPr lang="en-US" sz="3300" dirty="0" smtClean="0"/>
              <a:t>.”</a:t>
            </a:r>
          </a:p>
          <a:p>
            <a:pPr marL="800100" indent="-342900">
              <a:lnSpc>
                <a:spcPct val="110000"/>
              </a:lnSpc>
              <a:spcBef>
                <a:spcPts val="0"/>
              </a:spcBef>
              <a:buFont typeface="Wingdings" panose="05000000000000000000" pitchFamily="2" charset="2"/>
              <a:buChar char="q"/>
            </a:pPr>
            <a:r>
              <a:rPr lang="en-US" sz="3300" dirty="0"/>
              <a:t>Most leaders who make pitches and presentations take the opposite approach, filling their content with mind-numbing and unemotional statistics and data. </a:t>
            </a:r>
            <a:endParaRPr lang="en-US" sz="3300" dirty="0" smtClean="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53315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3600" dirty="0" smtClean="0">
                <a:solidFill>
                  <a:srgbClr val="FFFF00"/>
                </a:solidFill>
              </a:rPr>
              <a:t>5. Data Storytelling Examples: </a:t>
            </a:r>
            <a:r>
              <a:rPr lang="en-US" sz="3600" dirty="0">
                <a:solidFill>
                  <a:srgbClr val="FFFF00"/>
                </a:solidFill>
              </a:rPr>
              <a:t>Science Magazine Contest</a:t>
            </a:r>
            <a:endParaRPr sz="36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fontScale="70000" lnSpcReduction="20000"/>
          </a:bodyPr>
          <a:lstStyle/>
          <a:p>
            <a:pPr marL="0" indent="0">
              <a:buNone/>
            </a:pPr>
            <a:r>
              <a:rPr lang="en-US" sz="4000" dirty="0"/>
              <a:t>The </a:t>
            </a:r>
            <a:r>
              <a:rPr lang="en-US" sz="4000" dirty="0">
                <a:solidFill>
                  <a:schemeClr val="bg1"/>
                </a:solidFill>
              </a:rPr>
              <a:t>2017 Data Stories Contest </a:t>
            </a:r>
            <a:r>
              <a:rPr lang="en-US" sz="4000" dirty="0"/>
              <a:t>saw submissions from around the world that tackled everything from wound healing to radioactive exposure to changing landscapes. Below are our winners in the student, professional, and corporate entity categories, as well as your pick for the People’s Choice award! In 2017 there was </a:t>
            </a:r>
          </a:p>
          <a:p>
            <a:pPr lvl="0"/>
            <a:r>
              <a:rPr lang="en-US" sz="4000" dirty="0"/>
              <a:t>A student winner </a:t>
            </a:r>
          </a:p>
          <a:p>
            <a:pPr lvl="0"/>
            <a:r>
              <a:rPr lang="en-US" sz="4000" dirty="0"/>
              <a:t>A professional winner</a:t>
            </a:r>
          </a:p>
          <a:p>
            <a:pPr lvl="0"/>
            <a:r>
              <a:rPr lang="en-US" sz="4000" dirty="0"/>
              <a:t>A cooperate winner</a:t>
            </a:r>
          </a:p>
          <a:p>
            <a:pPr lvl="0"/>
            <a:r>
              <a:rPr lang="en-US" sz="4000" dirty="0"/>
              <a:t>A people’s choice</a:t>
            </a:r>
          </a:p>
          <a:p>
            <a:pPr lvl="0"/>
            <a:r>
              <a:rPr lang="en-US" sz="4000" dirty="0"/>
              <a:t>Results: </a:t>
            </a:r>
            <a:r>
              <a:rPr lang="en-US" sz="4000" u="sng" dirty="0">
                <a:hlinkClick r:id="rId3"/>
              </a:rPr>
              <a:t>http://www.sciencemag.org/projects/data-stories/winners/2017</a:t>
            </a:r>
            <a:endParaRPr lang="en-US" sz="4000" dirty="0"/>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11736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smtClean="0">
                <a:solidFill>
                  <a:srgbClr val="FFFF00"/>
                </a:solidFill>
              </a:rPr>
              <a:t>2017 Student </a:t>
            </a:r>
            <a:r>
              <a:rPr lang="en-US" sz="4000" dirty="0">
                <a:solidFill>
                  <a:srgbClr val="FFFF00"/>
                </a:solidFill>
              </a:rPr>
              <a:t>Winner Video by Kate </a:t>
            </a:r>
            <a:r>
              <a:rPr lang="en-US" sz="4000" dirty="0" err="1">
                <a:solidFill>
                  <a:srgbClr val="FFFF00"/>
                </a:solidFill>
              </a:rPr>
              <a:t>Bredbenner</a:t>
            </a:r>
            <a:r>
              <a:rPr lang="en-US" sz="4000" dirty="0">
                <a:solidFill>
                  <a:srgbClr val="FFFF00"/>
                </a:solidFill>
              </a:rPr>
              <a:t>:</a:t>
            </a:r>
            <a:endParaRPr sz="4000" dirty="0">
              <a:solidFill>
                <a:srgbClr val="FFFF00"/>
              </a:solidFill>
            </a:endParaRPr>
          </a:p>
        </p:txBody>
      </p:sp>
      <p:sp>
        <p:nvSpPr>
          <p:cNvPr id="130" name="Shape 130"/>
          <p:cNvSpPr>
            <a:spLocks noGrp="1"/>
          </p:cNvSpPr>
          <p:nvPr>
            <p:ph type="body" idx="1"/>
          </p:nvPr>
        </p:nvSpPr>
        <p:spPr>
          <a:xfrm>
            <a:off x="553992" y="1530276"/>
            <a:ext cx="12143691" cy="6286500"/>
          </a:xfrm>
          <a:prstGeom prst="rect">
            <a:avLst/>
          </a:prstGeom>
        </p:spPr>
        <p:txBody>
          <a:bodyPr anchor="t">
            <a:normAutofit/>
          </a:bodyPr>
          <a:lstStyle/>
          <a:p>
            <a:pPr marL="0" indent="0">
              <a:buNone/>
            </a:pPr>
            <a:endParaRPr lang="en-US" sz="800" dirty="0" smtClean="0"/>
          </a:p>
          <a:p>
            <a:pPr marL="0" indent="0">
              <a:buNone/>
            </a:pPr>
            <a:r>
              <a:rPr lang="en-US" sz="2800" dirty="0" smtClean="0"/>
              <a:t>Title "Wait</a:t>
            </a:r>
            <a:r>
              <a:rPr lang="en-US" sz="2800" dirty="0"/>
              <a:t>... How Many People Died?"</a:t>
            </a:r>
            <a:endParaRPr lang="en-US" sz="2800" dirty="0" smtClean="0"/>
          </a:p>
          <a:p>
            <a:pPr marL="0" indent="0">
              <a:buNone/>
            </a:pPr>
            <a:r>
              <a:rPr lang="en-US" sz="2800" dirty="0" smtClean="0"/>
              <a:t>This </a:t>
            </a:r>
            <a:r>
              <a:rPr lang="en-US" sz="2800" dirty="0"/>
              <a:t>video demonstrates how stop animation and simple graphics can be very effective tools to communicate statistical information in a fun and fresh way. The fact that the video has an agile script and a solid data foundation liberates the author from needing sophisticated graphics in order to communicate clearly</a:t>
            </a:r>
            <a:r>
              <a:rPr lang="en-US" sz="2800" dirty="0" smtClean="0"/>
              <a:t>.</a:t>
            </a:r>
            <a:endParaRPr lang="en-US" sz="2800" dirty="0"/>
          </a:p>
          <a:p>
            <a:pPr marL="0" indent="0">
              <a:buNone/>
            </a:pPr>
            <a:r>
              <a:rPr lang="en-US" sz="2800" dirty="0"/>
              <a:t>Video URL: </a:t>
            </a:r>
            <a:r>
              <a:rPr lang="en-US" sz="2800" u="sng" dirty="0">
                <a:hlinkClick r:id="rId3"/>
              </a:rPr>
              <a:t>https://youtu.be/YCATvQiLj68</a:t>
            </a:r>
            <a:endParaRPr lang="en-US" sz="2800" dirty="0"/>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49511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smtClean="0">
                <a:solidFill>
                  <a:srgbClr val="FFFF00"/>
                </a:solidFill>
              </a:rPr>
              <a:t>2017 Professional </a:t>
            </a:r>
            <a:r>
              <a:rPr lang="en-US" sz="4000" dirty="0">
                <a:solidFill>
                  <a:srgbClr val="FFFF00"/>
                </a:solidFill>
              </a:rPr>
              <a:t>Winner by Gregory </a:t>
            </a:r>
            <a:r>
              <a:rPr lang="en-US" sz="4000" dirty="0" err="1">
                <a:solidFill>
                  <a:srgbClr val="FFFF00"/>
                </a:solidFill>
              </a:rPr>
              <a:t>Shirah</a:t>
            </a:r>
            <a:r>
              <a:rPr lang="en-US" sz="4000" dirty="0">
                <a:solidFill>
                  <a:srgbClr val="FFFF00"/>
                </a:solidFill>
              </a:rPr>
              <a:t/>
            </a:r>
            <a:br>
              <a:rPr lang="en-US" sz="4000" dirty="0">
                <a:solidFill>
                  <a:srgbClr val="FFFF00"/>
                </a:solidFill>
              </a:rPr>
            </a:br>
            <a:endParaRPr sz="4000" dirty="0">
              <a:solidFill>
                <a:srgbClr val="FFFF00"/>
              </a:solidFill>
            </a:endParaRPr>
          </a:p>
        </p:txBody>
      </p:sp>
      <p:sp>
        <p:nvSpPr>
          <p:cNvPr id="130" name="Shape 130"/>
          <p:cNvSpPr>
            <a:spLocks noGrp="1"/>
          </p:cNvSpPr>
          <p:nvPr>
            <p:ph type="body" idx="1"/>
          </p:nvPr>
        </p:nvSpPr>
        <p:spPr>
          <a:xfrm>
            <a:off x="697832" y="1650592"/>
            <a:ext cx="12167216" cy="6286500"/>
          </a:xfrm>
          <a:prstGeom prst="rect">
            <a:avLst/>
          </a:prstGeom>
        </p:spPr>
        <p:txBody>
          <a:bodyPr anchor="t">
            <a:normAutofit/>
          </a:bodyPr>
          <a:lstStyle/>
          <a:p>
            <a:pPr marL="0" indent="0">
              <a:buNone/>
            </a:pPr>
            <a:r>
              <a:rPr lang="en-US" sz="2800" dirty="0" smtClean="0"/>
              <a:t>"</a:t>
            </a:r>
            <a:r>
              <a:rPr lang="en-US" sz="2800" dirty="0"/>
              <a:t>Seasonal Changes in Carbon Dioxide"</a:t>
            </a:r>
          </a:p>
          <a:p>
            <a:pPr marL="0" indent="0">
              <a:buNone/>
            </a:pPr>
            <a:r>
              <a:rPr lang="en-US" sz="2800" dirty="0"/>
              <a:t>What makes this visualization stand out in a plethora of similar graphics is the departure from the typical flat representation of the data by adding a third dimension to explain the flow of carbon dioxide in different altitudes. The author brilliantly uses this extra layer of information by integrating it into the narrative of the video and playing with different angles to convey a fascinating story.</a:t>
            </a:r>
          </a:p>
          <a:p>
            <a:pPr marL="0" indent="0">
              <a:buNone/>
            </a:pPr>
            <a:r>
              <a:rPr lang="en-US" sz="2800" dirty="0"/>
              <a:t/>
            </a:r>
            <a:br>
              <a:rPr lang="en-US" sz="2800" dirty="0"/>
            </a:br>
            <a:r>
              <a:rPr lang="en-US" sz="2800" dirty="0"/>
              <a:t>Video </a:t>
            </a:r>
            <a:r>
              <a:rPr lang="en-US" sz="2800" dirty="0" smtClean="0"/>
              <a:t>URL: </a:t>
            </a:r>
            <a:r>
              <a:rPr lang="en-US" sz="2800" dirty="0" smtClean="0">
                <a:hlinkClick r:id="rId3"/>
              </a:rPr>
              <a:t>https</a:t>
            </a:r>
            <a:r>
              <a:rPr lang="en-US" sz="2800" dirty="0">
                <a:hlinkClick r:id="rId3"/>
              </a:rPr>
              <a:t>://</a:t>
            </a:r>
            <a:r>
              <a:rPr lang="en-US" sz="2800" dirty="0" smtClean="0">
                <a:hlinkClick r:id="rId3"/>
              </a:rPr>
              <a:t>youtu.be/X2TOrKdJsqs</a:t>
            </a:r>
            <a:endParaRPr lang="en-US" sz="2800" dirty="0" smtClean="0"/>
          </a:p>
          <a:p>
            <a:pPr marL="0" indent="0">
              <a:buNone/>
            </a:pPr>
            <a:r>
              <a:rPr lang="en-US" sz="2800" dirty="0" smtClean="0"/>
              <a:t> </a:t>
            </a:r>
          </a:p>
          <a:p>
            <a:endParaRPr lang="en-US" sz="2800" dirty="0" smtClean="0"/>
          </a:p>
          <a:p>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08729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a:solidFill>
                  <a:srgbClr val="FFFF00"/>
                </a:solidFill>
              </a:rPr>
              <a:t>Story Telling Examples2: </a:t>
            </a:r>
            <a:r>
              <a:rPr lang="en-US" sz="4000" dirty="0" smtClean="0">
                <a:solidFill>
                  <a:srgbClr val="FFFF00"/>
                </a:solidFill>
              </a:rPr>
              <a:t>Hans </a:t>
            </a:r>
            <a:r>
              <a:rPr lang="en-US" sz="4000" dirty="0" err="1">
                <a:solidFill>
                  <a:srgbClr val="FFFF00"/>
                </a:solidFill>
              </a:rPr>
              <a:t>Rosling</a:t>
            </a:r>
            <a:r>
              <a:rPr lang="en-US" sz="4000" dirty="0">
                <a:solidFill>
                  <a:srgbClr val="FFFF00"/>
                </a:solidFill>
              </a:rPr>
              <a:t> and Gap Minder</a:t>
            </a:r>
            <a:endParaRPr sz="40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lnSpcReduction="10000"/>
          </a:bodyPr>
          <a:lstStyle/>
          <a:p>
            <a:r>
              <a:rPr lang="en-US" sz="2800" dirty="0"/>
              <a:t>Hans </a:t>
            </a:r>
            <a:r>
              <a:rPr lang="en-US" sz="2800" dirty="0" err="1"/>
              <a:t>Rosling</a:t>
            </a:r>
            <a:r>
              <a:rPr lang="en-US" sz="2800" dirty="0"/>
              <a:t> </a:t>
            </a:r>
            <a:r>
              <a:rPr lang="en-US" sz="2800" dirty="0" smtClean="0"/>
              <a:t>(</a:t>
            </a:r>
            <a:r>
              <a:rPr lang="en-US" sz="2800" dirty="0"/>
              <a:t>27 July 1948 – 7 February 2017) was a Swedish physician, academic, statistician, and public speaker. He was the Professor of International Health at </a:t>
            </a:r>
            <a:r>
              <a:rPr lang="en-US" sz="2800" dirty="0" err="1"/>
              <a:t>Karolinska</a:t>
            </a:r>
            <a:r>
              <a:rPr lang="en-US" sz="2800" dirty="0"/>
              <a:t> </a:t>
            </a:r>
            <a:r>
              <a:rPr lang="en-US" sz="2800" dirty="0" smtClean="0"/>
              <a:t>Institute. He </a:t>
            </a:r>
            <a:r>
              <a:rPr lang="en-US" sz="2800" dirty="0"/>
              <a:t>held presentations around the world, </a:t>
            </a:r>
            <a:r>
              <a:rPr lang="en-US" sz="2800" dirty="0" smtClean="0"/>
              <a:t>in </a:t>
            </a:r>
            <a:r>
              <a:rPr lang="en-US" sz="2800" dirty="0"/>
              <a:t>which he promoted the use of data to explore development issues</a:t>
            </a:r>
            <a:r>
              <a:rPr lang="en-US" sz="2800" dirty="0" smtClean="0"/>
              <a:t>.</a:t>
            </a:r>
          </a:p>
          <a:p>
            <a:r>
              <a:rPr lang="en-US" sz="2800" dirty="0" smtClean="0"/>
              <a:t>In Hans </a:t>
            </a:r>
            <a:r>
              <a:rPr lang="en-US" sz="2800" dirty="0" err="1" smtClean="0"/>
              <a:t>Rosling’s</a:t>
            </a:r>
            <a:r>
              <a:rPr lang="en-US" sz="2800" dirty="0" smtClean="0"/>
              <a:t> hands, data sings. Global trends in health and economics come to vivid life. And the big picture of global development—with some surprisingly good news—snaps into sharp focus. </a:t>
            </a:r>
            <a:r>
              <a:rPr lang="en-US" sz="2800" u="sng" dirty="0" smtClean="0">
                <a:hlinkClick r:id="rId3"/>
              </a:rPr>
              <a:t>https://www.ted.com/speakers/hans_rosling</a:t>
            </a:r>
            <a:endParaRPr lang="en-US" sz="2800" dirty="0" smtClean="0"/>
          </a:p>
          <a:p>
            <a:r>
              <a:rPr lang="en-US" sz="2800" dirty="0" smtClean="0"/>
              <a:t>Hans </a:t>
            </a:r>
            <a:r>
              <a:rPr lang="en-US" sz="2800" dirty="0" err="1"/>
              <a:t>Rosling</a:t>
            </a:r>
            <a:r>
              <a:rPr lang="en-US" sz="2800" dirty="0"/>
              <a:t> and his collaborator’s created </a:t>
            </a:r>
            <a:r>
              <a:rPr lang="en-US" sz="2800" dirty="0" err="1" smtClean="0">
                <a:solidFill>
                  <a:schemeClr val="bg1"/>
                </a:solidFill>
              </a:rPr>
              <a:t>Gapminder</a:t>
            </a:r>
            <a:r>
              <a:rPr lang="en-US" sz="2800" dirty="0">
                <a:solidFill>
                  <a:schemeClr val="bg1"/>
                </a:solidFill>
              </a:rPr>
              <a:t>; </a:t>
            </a:r>
            <a:r>
              <a:rPr lang="en-US" sz="2800" dirty="0"/>
              <a:t>an organization that centers on producing sophisticated graphics and visualization tool for data story telling. </a:t>
            </a:r>
            <a:r>
              <a:rPr lang="en-US" sz="2800" dirty="0" err="1" smtClean="0"/>
              <a:t>Gapminder</a:t>
            </a:r>
            <a:r>
              <a:rPr lang="en-US" sz="2800" dirty="0" smtClean="0"/>
              <a:t> is </a:t>
            </a:r>
            <a:r>
              <a:rPr lang="en-US" sz="2800" dirty="0"/>
              <a:t>also committed to educate the public about the social problems in the world. </a:t>
            </a:r>
            <a:r>
              <a:rPr lang="en-US" sz="2800" i="1" dirty="0"/>
              <a:t>(www: </a:t>
            </a:r>
            <a:r>
              <a:rPr lang="en-US" sz="2800" i="1" u="sng" dirty="0">
                <a:hlinkClick r:id="rId4"/>
              </a:rPr>
              <a:t>https://www.gapminder.org/</a:t>
            </a:r>
            <a:r>
              <a:rPr lang="en-US" sz="2800" i="1" dirty="0"/>
              <a:t> </a:t>
            </a:r>
            <a:r>
              <a:rPr lang="en-US" sz="2800" i="1" dirty="0" smtClean="0"/>
              <a:t>)</a:t>
            </a:r>
            <a:endParaRPr lang="en-US" sz="2800" dirty="0" smtClean="0"/>
          </a:p>
          <a:p>
            <a:pPr marL="0" indent="0">
              <a:buNone/>
            </a:pPr>
            <a:endParaRPr lang="en-US" sz="2800" dirty="0"/>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92512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a:solidFill>
                  <a:srgbClr val="FFFF00"/>
                </a:solidFill>
              </a:rPr>
              <a:t>Bubble Charts </a:t>
            </a:r>
            <a:r>
              <a:rPr lang="en-US" sz="4000" dirty="0" smtClean="0">
                <a:solidFill>
                  <a:srgbClr val="FFFF00"/>
                </a:solidFill>
              </a:rPr>
              <a:t>and Adding a Story to It</a:t>
            </a:r>
            <a:endParaRPr sz="40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a:bodyPr>
          <a:lstStyle/>
          <a:p>
            <a:pPr indent="0">
              <a:spcBef>
                <a:spcPts val="200"/>
              </a:spcBef>
            </a:pPr>
            <a:r>
              <a:rPr lang="en-US" sz="2800" dirty="0" smtClean="0"/>
              <a:t>Gap </a:t>
            </a:r>
            <a:r>
              <a:rPr lang="en-US" sz="2800" dirty="0"/>
              <a:t>Minder:   </a:t>
            </a:r>
            <a:r>
              <a:rPr lang="en-US" sz="2800" u="sng" dirty="0">
                <a:hlinkClick r:id="rId3"/>
              </a:rPr>
              <a:t>https://www.gapminder.org/tools/#_data_/_lastModified:1521732308820;&amp;chart-type=bubbles</a:t>
            </a:r>
            <a:r>
              <a:rPr lang="en-US" sz="2800" dirty="0"/>
              <a:t> </a:t>
            </a:r>
            <a:r>
              <a:rPr lang="en-US" sz="2800" dirty="0" smtClean="0"/>
              <a:t> </a:t>
            </a:r>
          </a:p>
          <a:p>
            <a:pPr indent="0">
              <a:spcBef>
                <a:spcPts val="200"/>
              </a:spcBef>
            </a:pPr>
            <a:r>
              <a:rPr lang="en-US" sz="2800" dirty="0" smtClean="0"/>
              <a:t>Video: </a:t>
            </a:r>
            <a:r>
              <a:rPr lang="en-US" sz="2800" dirty="0" smtClean="0">
                <a:hlinkClick r:id="rId4"/>
              </a:rPr>
              <a:t>https</a:t>
            </a:r>
            <a:r>
              <a:rPr lang="en-US" sz="2800" dirty="0">
                <a:hlinkClick r:id="rId4"/>
              </a:rPr>
              <a:t>://</a:t>
            </a:r>
            <a:r>
              <a:rPr lang="en-US" sz="2800" dirty="0" smtClean="0">
                <a:hlinkClick r:id="rId4"/>
              </a:rPr>
              <a:t>www.ted.com/talks/hans_rosling_asia_s_rise_how_and_when</a:t>
            </a:r>
            <a:r>
              <a:rPr lang="en-US" sz="2800" dirty="0" smtClean="0"/>
              <a:t> (start at 6:37 (year 1930) until 10:30a of video steam)</a:t>
            </a:r>
          </a:p>
          <a:p>
            <a:endParaRPr lang="en-US" sz="2800" dirty="0" smtClean="0"/>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7155" y="5161905"/>
            <a:ext cx="8114245" cy="4564263"/>
          </a:xfrm>
          <a:prstGeom prst="rect">
            <a:avLst/>
          </a:prstGeom>
        </p:spPr>
      </p:pic>
      <p:sp>
        <p:nvSpPr>
          <p:cNvPr id="3" name="TextBox 2"/>
          <p:cNvSpPr txBox="1"/>
          <p:nvPr/>
        </p:nvSpPr>
        <p:spPr>
          <a:xfrm>
            <a:off x="5029241" y="4474537"/>
            <a:ext cx="2946319"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smtClean="0">
                <a:ln>
                  <a:noFill/>
                </a:ln>
                <a:solidFill>
                  <a:srgbClr val="FFFFFF"/>
                </a:solidFill>
                <a:effectLst/>
                <a:uFillTx/>
                <a:latin typeface="+mn-lt"/>
                <a:ea typeface="+mn-ea"/>
                <a:cs typeface="+mn-cs"/>
                <a:sym typeface="Helvetica Light"/>
              </a:rPr>
              <a:t>Bubble Chart</a:t>
            </a:r>
            <a:endParaRPr kumimoji="0" lang="en-US" sz="38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907158927"/>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smtClean="0">
                <a:solidFill>
                  <a:srgbClr val="FFFF00"/>
                </a:solidFill>
              </a:rPr>
              <a:t>6. Conclusion</a:t>
            </a:r>
            <a:r>
              <a:rPr lang="en-US" sz="4000" dirty="0" smtClean="0">
                <a:solidFill>
                  <a:srgbClr val="FFFF00"/>
                </a:solidFill>
              </a:rPr>
              <a:t> </a:t>
            </a:r>
            <a:endParaRPr sz="4000" dirty="0">
              <a:solidFill>
                <a:srgbClr val="FFFF00"/>
              </a:solidFill>
            </a:endParaRPr>
          </a:p>
        </p:txBody>
      </p:sp>
      <p:sp>
        <p:nvSpPr>
          <p:cNvPr id="130" name="Shape 130"/>
          <p:cNvSpPr>
            <a:spLocks noGrp="1"/>
          </p:cNvSpPr>
          <p:nvPr>
            <p:ph type="body" idx="1"/>
          </p:nvPr>
        </p:nvSpPr>
        <p:spPr>
          <a:xfrm>
            <a:off x="451326" y="1650592"/>
            <a:ext cx="11959874" cy="6286500"/>
          </a:xfrm>
          <a:prstGeom prst="rect">
            <a:avLst/>
          </a:prstGeom>
        </p:spPr>
        <p:txBody>
          <a:bodyPr anchor="t">
            <a:normAutofit fontScale="92500" lnSpcReduction="10000"/>
          </a:bodyPr>
          <a:lstStyle/>
          <a:p>
            <a:pPr marL="0" indent="0">
              <a:lnSpc>
                <a:spcPct val="110000"/>
              </a:lnSpc>
              <a:spcBef>
                <a:spcPts val="400"/>
              </a:spcBef>
              <a:buNone/>
            </a:pPr>
            <a:r>
              <a:rPr lang="en-US" sz="3200" dirty="0" smtClean="0"/>
              <a:t>I hope I convinced that data science is not only about using fancy deep learning and other tools, but </a:t>
            </a:r>
          </a:p>
          <a:p>
            <a:pPr lvl="1">
              <a:lnSpc>
                <a:spcPct val="110000"/>
              </a:lnSpc>
              <a:spcBef>
                <a:spcPts val="400"/>
              </a:spcBef>
            </a:pPr>
            <a:r>
              <a:rPr lang="en-US" sz="3200" dirty="0" smtClean="0"/>
              <a:t>Knowing what we are actually doing or using </a:t>
            </a:r>
            <a:r>
              <a:rPr lang="en-US" sz="3200" smtClean="0"/>
              <a:t>and understanding </a:t>
            </a:r>
            <a:r>
              <a:rPr lang="en-US" sz="3200" dirty="0" smtClean="0"/>
              <a:t>the limitations and assumptions of the employed approaches and tools </a:t>
            </a:r>
          </a:p>
          <a:p>
            <a:pPr lvl="1">
              <a:lnSpc>
                <a:spcPct val="110000"/>
              </a:lnSpc>
              <a:spcBef>
                <a:spcPts val="400"/>
              </a:spcBef>
            </a:pPr>
            <a:r>
              <a:rPr lang="en-US" sz="3200" dirty="0" smtClean="0"/>
              <a:t>Selecting  “the best” visualization and knowing how to use visualization tools properly</a:t>
            </a:r>
          </a:p>
          <a:p>
            <a:pPr lvl="1">
              <a:lnSpc>
                <a:spcPct val="110000"/>
              </a:lnSpc>
              <a:spcBef>
                <a:spcPts val="400"/>
              </a:spcBef>
            </a:pPr>
            <a:r>
              <a:rPr lang="en-US" sz="3200" dirty="0" smtClean="0"/>
              <a:t>Transforming data analysis results into actionable knowledge</a:t>
            </a:r>
          </a:p>
          <a:p>
            <a:pPr lvl="1">
              <a:lnSpc>
                <a:spcPct val="110000"/>
              </a:lnSpc>
              <a:spcBef>
                <a:spcPts val="400"/>
              </a:spcBef>
            </a:pPr>
            <a:r>
              <a:rPr lang="en-US" sz="3200" dirty="0" smtClean="0"/>
              <a:t>Capabilities to integrate our findings/research  into the bigger picture</a:t>
            </a:r>
          </a:p>
          <a:p>
            <a:pPr lvl="1">
              <a:lnSpc>
                <a:spcPct val="110000"/>
              </a:lnSpc>
              <a:spcBef>
                <a:spcPts val="400"/>
              </a:spcBef>
            </a:pPr>
            <a:r>
              <a:rPr lang="en-US" sz="3200" dirty="0" smtClean="0"/>
              <a:t>and last, but not least: data storytelling </a:t>
            </a:r>
          </a:p>
          <a:p>
            <a:pPr marL="0" indent="0">
              <a:lnSpc>
                <a:spcPct val="110000"/>
              </a:lnSpc>
              <a:spcBef>
                <a:spcPts val="400"/>
              </a:spcBef>
              <a:buNone/>
            </a:pPr>
            <a:r>
              <a:rPr lang="en-US" sz="3200" dirty="0" smtClean="0"/>
              <a:t>are equally important skills. </a:t>
            </a:r>
            <a:endParaRPr lang="en-US" sz="3200" dirty="0"/>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qph.fs.quoracdn.net/main-qimg-848d12e06178c6e5c6208b1d7d0fe86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17629" y="21817"/>
            <a:ext cx="1187142" cy="1628775"/>
          </a:xfrm>
          <a:prstGeom prst="rect">
            <a:avLst/>
          </a:prstGeom>
          <a:noFill/>
          <a:ln>
            <a:noFill/>
          </a:ln>
        </p:spPr>
      </p:pic>
      <p:pic>
        <p:nvPicPr>
          <p:cNvPr id="8" name="Picture 7" descr="https://qph.fs.quoracdn.net/main-qimg-848d12e06178c6e5c6208b1d7d0fe86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56" y="-2987"/>
            <a:ext cx="1187142" cy="1628775"/>
          </a:xfrm>
          <a:prstGeom prst="rect">
            <a:avLst/>
          </a:prstGeom>
          <a:noFill/>
          <a:ln>
            <a:noFill/>
          </a:ln>
        </p:spPr>
      </p:pic>
    </p:spTree>
    <p:extLst>
      <p:ext uri="{BB962C8B-B14F-4D97-AF65-F5344CB8AC3E}">
        <p14:creationId xmlns:p14="http://schemas.microsoft.com/office/powerpoint/2010/main" val="285885276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normAutofit fontScale="90000"/>
          </a:bodyPr>
          <a:lstStyle>
            <a:lvl1pPr defTabSz="543305">
              <a:defRPr sz="7440"/>
            </a:lvl1pPr>
          </a:lstStyle>
          <a:p>
            <a:r>
              <a:rPr lang="en-US" dirty="0" smtClean="0">
                <a:solidFill>
                  <a:srgbClr val="FFFF00"/>
                </a:solidFill>
              </a:rPr>
              <a:t>Importance of Data Science</a:t>
            </a:r>
            <a:endParaRPr dirty="0">
              <a:solidFill>
                <a:srgbClr val="FFFF00"/>
              </a:solidFill>
            </a:endParaRPr>
          </a:p>
        </p:txBody>
      </p:sp>
      <p:sp>
        <p:nvSpPr>
          <p:cNvPr id="130" name="Shape 130"/>
          <p:cNvSpPr>
            <a:spLocks noGrp="1"/>
          </p:cNvSpPr>
          <p:nvPr>
            <p:ph type="body" idx="1"/>
          </p:nvPr>
        </p:nvSpPr>
        <p:spPr>
          <a:prstGeom prst="rect">
            <a:avLst/>
          </a:prstGeom>
        </p:spPr>
        <p:txBody>
          <a:bodyPr anchor="t">
            <a:normAutofit fontScale="92500" lnSpcReduction="10000"/>
          </a:bodyPr>
          <a:lstStyle/>
          <a:p>
            <a:r>
              <a:rPr lang="en-US" sz="4000" dirty="0"/>
              <a:t>“It is a capital mistake to theorize before one has data.”- </a:t>
            </a:r>
            <a:r>
              <a:rPr lang="en-US" sz="4000" i="1" u="sng" dirty="0">
                <a:hlinkClick r:id="rId3"/>
              </a:rPr>
              <a:t>Arthur Conan Doyle</a:t>
            </a:r>
            <a:r>
              <a:rPr lang="en-US" sz="4000" i="1" dirty="0"/>
              <a:t>, Author of Sherlock Holmes</a:t>
            </a:r>
            <a:endParaRPr lang="en-US" sz="4000" dirty="0"/>
          </a:p>
          <a:p>
            <a:r>
              <a:rPr lang="en-US" sz="4000" dirty="0"/>
              <a:t>If you’re a scientist, and you have to have an answer, even in the absence of data, you’re not going to be a good scientist.” – </a:t>
            </a:r>
            <a:r>
              <a:rPr lang="en-US" sz="4000" i="1" u="sng" dirty="0">
                <a:hlinkClick r:id="rId4"/>
              </a:rPr>
              <a:t>Neil </a:t>
            </a:r>
            <a:r>
              <a:rPr lang="en-US" sz="4000" i="1" u="sng" dirty="0" err="1">
                <a:hlinkClick r:id="rId4"/>
              </a:rPr>
              <a:t>deGrasse</a:t>
            </a:r>
            <a:r>
              <a:rPr lang="en-US" sz="4000" i="1" u="sng" dirty="0">
                <a:hlinkClick r:id="rId4"/>
              </a:rPr>
              <a:t> Tyson</a:t>
            </a:r>
            <a:r>
              <a:rPr lang="en-US" sz="4000" i="1" dirty="0"/>
              <a:t>, Astrophysicist</a:t>
            </a:r>
            <a:endParaRPr lang="en-US" sz="4000" dirty="0"/>
          </a:p>
          <a:p>
            <a:r>
              <a:rPr lang="en-US" sz="4000" dirty="0"/>
              <a:t> “Without big data analytics, companies are blind and deaf, wandering out onto the Web like deer on a freeway.” – </a:t>
            </a:r>
            <a:r>
              <a:rPr lang="en-US" sz="4000" i="1" u="sng" dirty="0">
                <a:hlinkClick r:id="rId5"/>
              </a:rPr>
              <a:t>Geoffrey Moore</a:t>
            </a:r>
            <a:r>
              <a:rPr lang="en-US" sz="4000" i="1" dirty="0"/>
              <a:t>, Partner at </a:t>
            </a:r>
            <a:r>
              <a:rPr lang="en-US" sz="4000" i="1" u="sng" dirty="0">
                <a:hlinkClick r:id="rId6"/>
              </a:rPr>
              <a:t>MDV</a:t>
            </a:r>
            <a:endParaRPr lang="en-US"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80252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 y="406400"/>
            <a:ext cx="13173075" cy="2120900"/>
          </a:xfrm>
          <a:prstGeom prst="rect">
            <a:avLst/>
          </a:prstGeom>
        </p:spPr>
        <p:txBody>
          <a:bodyPr>
            <a:normAutofit fontScale="90000"/>
          </a:bodyPr>
          <a:lstStyle>
            <a:lvl1pPr defTabSz="543305">
              <a:defRPr sz="7440"/>
            </a:lvl1pPr>
          </a:lstStyle>
          <a:p>
            <a:r>
              <a:rPr lang="de-DE" dirty="0">
                <a:solidFill>
                  <a:srgbClr val="FFFF00"/>
                </a:solidFill>
              </a:rPr>
              <a:t>Resposibilities of Data Scientists</a:t>
            </a:r>
            <a:endParaRPr lang="en-US" dirty="0">
              <a:solidFill>
                <a:srgbClr val="FFFF00"/>
              </a:solidFill>
            </a:endParaRPr>
          </a:p>
        </p:txBody>
      </p:sp>
      <p:sp>
        <p:nvSpPr>
          <p:cNvPr id="130" name="Shape 130"/>
          <p:cNvSpPr>
            <a:spLocks noGrp="1"/>
          </p:cNvSpPr>
          <p:nvPr>
            <p:ph type="body" idx="1"/>
          </p:nvPr>
        </p:nvSpPr>
        <p:spPr>
          <a:xfrm>
            <a:off x="451326" y="2590800"/>
            <a:ext cx="12302148" cy="6286500"/>
          </a:xfrm>
          <a:prstGeom prst="rect">
            <a:avLst/>
          </a:prstGeom>
        </p:spPr>
        <p:txBody>
          <a:bodyPr anchor="t">
            <a:normAutofit fontScale="77500" lnSpcReduction="20000"/>
          </a:bodyPr>
          <a:lstStyle/>
          <a:p>
            <a:pPr marL="0" indent="0">
              <a:buNone/>
            </a:pPr>
            <a:r>
              <a:rPr lang="de-DE" sz="5200" dirty="0" smtClean="0">
                <a:solidFill>
                  <a:schemeClr val="bg1"/>
                </a:solidFill>
              </a:rPr>
              <a:t>1. We have </a:t>
            </a:r>
            <a:r>
              <a:rPr lang="de-DE" sz="5200" dirty="0">
                <a:solidFill>
                  <a:schemeClr val="bg1"/>
                </a:solidFill>
              </a:rPr>
              <a:t>to have some committment to tell the truth</a:t>
            </a:r>
            <a:endParaRPr lang="en-US" sz="5200" dirty="0">
              <a:solidFill>
                <a:schemeClr val="bg1"/>
              </a:solidFill>
            </a:endParaRPr>
          </a:p>
          <a:p>
            <a:pPr marL="0" indent="0">
              <a:buNone/>
            </a:pPr>
            <a:r>
              <a:rPr lang="de-DE" sz="4000" i="1" dirty="0"/>
              <a:t>„Torture the data </a:t>
            </a:r>
            <a:r>
              <a:rPr lang="de-DE" sz="4000" i="1" dirty="0" smtClean="0"/>
              <a:t>long enough and  </a:t>
            </a:r>
            <a:r>
              <a:rPr lang="de-DE" sz="4000" i="1" dirty="0"/>
              <a:t>it will confess to anything."</a:t>
            </a:r>
            <a:r>
              <a:rPr lang="en-US" sz="4000" dirty="0"/>
              <a:t> </a:t>
            </a:r>
            <a:r>
              <a:rPr lang="en-US" sz="4000" dirty="0">
                <a:solidFill>
                  <a:schemeClr val="accent4"/>
                </a:solidFill>
              </a:rPr>
              <a:t>Nobel Prize winning economist Ronald Coase</a:t>
            </a:r>
          </a:p>
          <a:p>
            <a:pPr marL="0" indent="0">
              <a:buNone/>
            </a:pPr>
            <a:r>
              <a:rPr lang="en-US" sz="4000" dirty="0"/>
              <a:t>“To find signals in data, we must learn to reduce the noise - not just the noise that resides in the data, but also the noise that resides in us. It is nearly impossible for noisy minds to perceive anything but noise in data.” </a:t>
            </a:r>
            <a:br>
              <a:rPr lang="en-US" sz="4000" dirty="0"/>
            </a:br>
            <a:r>
              <a:rPr lang="en-US" sz="4000" dirty="0"/>
              <a:t>― </a:t>
            </a:r>
            <a:r>
              <a:rPr lang="en-US" sz="4000" b="1" dirty="0">
                <a:hlinkClick r:id="rId3"/>
              </a:rPr>
              <a:t>Stephen Few</a:t>
            </a:r>
            <a:r>
              <a:rPr lang="en-US" sz="4000" dirty="0"/>
              <a:t>, </a:t>
            </a:r>
            <a:r>
              <a:rPr lang="en-US" sz="4000" b="1" dirty="0">
                <a:hlinkClick r:id="rId4"/>
              </a:rPr>
              <a:t>Signal: Understanding What Matters in a World of </a:t>
            </a:r>
            <a:r>
              <a:rPr lang="en-US" sz="4000" b="1" dirty="0" smtClean="0">
                <a:hlinkClick r:id="rId4"/>
              </a:rPr>
              <a:t>Noise</a:t>
            </a:r>
            <a:endParaRPr lang="en-US" sz="4000" dirty="0"/>
          </a:p>
          <a:p>
            <a:pPr marL="0" indent="0">
              <a:buNone/>
            </a:pPr>
            <a:r>
              <a:rPr lang="en-US" sz="5200" dirty="0" smtClean="0">
                <a:solidFill>
                  <a:schemeClr val="bg1"/>
                </a:solidFill>
              </a:rPr>
              <a:t>2. </a:t>
            </a:r>
            <a:r>
              <a:rPr lang="de-DE" sz="5200" dirty="0" smtClean="0">
                <a:solidFill>
                  <a:schemeClr val="bg1"/>
                </a:solidFill>
              </a:rPr>
              <a:t>We </a:t>
            </a:r>
            <a:r>
              <a:rPr lang="de-DE" sz="5200" dirty="0">
                <a:solidFill>
                  <a:schemeClr val="bg1"/>
                </a:solidFill>
              </a:rPr>
              <a:t>have to know what we are doing </a:t>
            </a:r>
            <a:endParaRPr lang="en-US" sz="5200" dirty="0">
              <a:solidFill>
                <a:schemeClr val="bg1"/>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075938" y="26987"/>
            <a:ext cx="11099800" cy="2120900"/>
          </a:xfrm>
          <a:prstGeom prst="rect">
            <a:avLst/>
          </a:prstGeom>
        </p:spPr>
        <p:txBody>
          <a:bodyPr>
            <a:normAutofit/>
          </a:bodyPr>
          <a:lstStyle>
            <a:lvl1pPr defTabSz="543305">
              <a:defRPr sz="7440"/>
            </a:lvl1pPr>
          </a:lstStyle>
          <a:p>
            <a:r>
              <a:rPr lang="en-US" sz="5400" dirty="0">
                <a:solidFill>
                  <a:srgbClr val="FFFF00"/>
                </a:solidFill>
              </a:rPr>
              <a:t>Example: Not knowing what we are doing—Spurious Correlations</a:t>
            </a:r>
            <a:endParaRPr sz="5400" dirty="0">
              <a:solidFill>
                <a:srgbClr val="FFFF00"/>
              </a:solidFill>
            </a:endParaRPr>
          </a:p>
        </p:txBody>
      </p:sp>
      <p:sp>
        <p:nvSpPr>
          <p:cNvPr id="130" name="Shape 130"/>
          <p:cNvSpPr>
            <a:spLocks noGrp="1"/>
          </p:cNvSpPr>
          <p:nvPr>
            <p:ph type="body" idx="1"/>
          </p:nvPr>
        </p:nvSpPr>
        <p:spPr>
          <a:xfrm>
            <a:off x="952500" y="2147887"/>
            <a:ext cx="11099800" cy="6729413"/>
          </a:xfrm>
          <a:prstGeom prst="rect">
            <a:avLst/>
          </a:prstGeom>
        </p:spPr>
        <p:txBody>
          <a:bodyPr anchor="t"/>
          <a:lstStyle/>
          <a:p>
            <a:pPr lvl="0"/>
            <a:r>
              <a:rPr lang="de-DE" sz="4000" i="1" dirty="0"/>
              <a:t>Consumption of Ice Cream</a:t>
            </a:r>
            <a:r>
              <a:rPr lang="de-DE" sz="4000" dirty="0"/>
              <a:t> and Drowning in Swiming Pools are </a:t>
            </a:r>
            <a:r>
              <a:rPr lang="de-DE" sz="4000" dirty="0" smtClean="0"/>
              <a:t>highly </a:t>
            </a:r>
            <a:r>
              <a:rPr lang="de-DE" sz="4000" dirty="0"/>
              <a:t>correlated. </a:t>
            </a:r>
            <a:endParaRPr lang="en-US" sz="4000" dirty="0"/>
          </a:p>
          <a:p>
            <a:pPr marL="324852" indent="-324852" defTabSz="457200">
              <a:spcBef>
                <a:spcPts val="0"/>
              </a:spcBef>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ylervigen.com/images/spurious-correlations-book.jpg"/>
          <p:cNvPicPr/>
          <p:nvPr/>
        </p:nvPicPr>
        <p:blipFill>
          <a:blip r:embed="rId5">
            <a:extLst>
              <a:ext uri="{28A0092B-C50C-407E-A947-70E740481C1C}">
                <a14:useLocalDpi xmlns:a14="http://schemas.microsoft.com/office/drawing/2010/main" val="0"/>
              </a:ext>
            </a:extLst>
          </a:blip>
          <a:srcRect/>
          <a:stretch>
            <a:fillRect/>
          </a:stretch>
        </p:blipFill>
        <p:spPr bwMode="auto">
          <a:xfrm>
            <a:off x="0" y="4785309"/>
            <a:ext cx="13004800" cy="4968291"/>
          </a:xfrm>
          <a:prstGeom prst="rect">
            <a:avLst/>
          </a:prstGeom>
          <a:noFill/>
          <a:ln>
            <a:noFill/>
          </a:ln>
        </p:spPr>
      </p:pic>
    </p:spTree>
    <p:extLst>
      <p:ext uri="{BB962C8B-B14F-4D97-AF65-F5344CB8AC3E}">
        <p14:creationId xmlns:p14="http://schemas.microsoft.com/office/powerpoint/2010/main" val="174267143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075938" y="0"/>
            <a:ext cx="11099800" cy="1165225"/>
          </a:xfrm>
          <a:prstGeom prst="rect">
            <a:avLst/>
          </a:prstGeom>
        </p:spPr>
        <p:txBody>
          <a:bodyPr>
            <a:normAutofit fontScale="90000"/>
          </a:bodyPr>
          <a:lstStyle>
            <a:lvl1pPr defTabSz="543305">
              <a:defRPr sz="7440"/>
            </a:lvl1pPr>
          </a:lstStyle>
          <a:p>
            <a:r>
              <a:rPr lang="en-US" dirty="0" smtClean="0">
                <a:solidFill>
                  <a:srgbClr val="FFFF00"/>
                </a:solidFill>
              </a:rPr>
              <a:t>Spurious Correlations 2</a:t>
            </a:r>
            <a:endParaRPr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6" descr="ch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341" y="2859087"/>
            <a:ext cx="12868459" cy="50731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4443412" y="1916270"/>
            <a:ext cx="501772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fontAlgn="base">
              <a:spcBef>
                <a:spcPct val="0"/>
              </a:spcBef>
              <a:spcAft>
                <a:spcPct val="0"/>
              </a:spcAft>
              <a:tabLst>
                <a:tab pos="4572000" algn="l"/>
              </a:tabLst>
              <a:defRPr>
                <a:solidFill>
                  <a:schemeClr val="tx1"/>
                </a:solidFill>
                <a:latin typeface="Arial" panose="020B0604020202020204" pitchFamily="34" charset="0"/>
              </a:defRPr>
            </a:lvl1pPr>
            <a:lvl2pPr marL="457200" algn="l" eaLnBrk="0" fontAlgn="base">
              <a:spcBef>
                <a:spcPct val="0"/>
              </a:spcBef>
              <a:spcAft>
                <a:spcPct val="0"/>
              </a:spcAft>
              <a:tabLst>
                <a:tab pos="4572000" algn="l"/>
              </a:tabLst>
              <a:defRPr>
                <a:solidFill>
                  <a:schemeClr val="tx1"/>
                </a:solidFill>
                <a:latin typeface="Arial" panose="020B0604020202020204" pitchFamily="34" charset="0"/>
              </a:defRPr>
            </a:lvl2pPr>
            <a:lvl3pPr marL="914400" algn="l" eaLnBrk="0" fontAlgn="base">
              <a:spcBef>
                <a:spcPct val="0"/>
              </a:spcBef>
              <a:spcAft>
                <a:spcPct val="0"/>
              </a:spcAft>
              <a:tabLst>
                <a:tab pos="4572000" algn="l"/>
              </a:tabLst>
              <a:defRPr>
                <a:solidFill>
                  <a:schemeClr val="tx1"/>
                </a:solidFill>
                <a:latin typeface="Arial" panose="020B0604020202020204" pitchFamily="34" charset="0"/>
              </a:defRPr>
            </a:lvl3pPr>
            <a:lvl4pPr marL="1371600" algn="l" eaLnBrk="0" fontAlgn="base">
              <a:spcBef>
                <a:spcPct val="0"/>
              </a:spcBef>
              <a:spcAft>
                <a:spcPct val="0"/>
              </a:spcAft>
              <a:tabLst>
                <a:tab pos="4572000" algn="l"/>
              </a:tabLst>
              <a:defRPr>
                <a:solidFill>
                  <a:schemeClr val="tx1"/>
                </a:solidFill>
                <a:latin typeface="Arial" panose="020B0604020202020204" pitchFamily="34" charset="0"/>
              </a:defRPr>
            </a:lvl4pPr>
            <a:lvl5pPr marL="1828800" algn="l" eaLnBrk="0" fontAlgn="base">
              <a:spcBef>
                <a:spcPct val="0"/>
              </a:spcBef>
              <a:spcAft>
                <a:spcPct val="0"/>
              </a:spcAft>
              <a:tabLst>
                <a:tab pos="4572000" algn="l"/>
              </a:tabLst>
              <a:defRPr>
                <a:solidFill>
                  <a:schemeClr val="tx1"/>
                </a:solidFill>
                <a:latin typeface="Arial" panose="020B0604020202020204" pitchFamily="34" charset="0"/>
              </a:defRPr>
            </a:lvl5pPr>
            <a:lvl6pPr marL="2286000" algn="l" eaLnBrk="0" fontAlgn="base">
              <a:spcBef>
                <a:spcPct val="0"/>
              </a:spcBef>
              <a:spcAft>
                <a:spcPct val="0"/>
              </a:spcAft>
              <a:tabLst>
                <a:tab pos="4572000" algn="l"/>
              </a:tabLst>
              <a:defRPr>
                <a:solidFill>
                  <a:schemeClr val="tx1"/>
                </a:solidFill>
                <a:latin typeface="Arial" panose="020B0604020202020204" pitchFamily="34" charset="0"/>
              </a:defRPr>
            </a:lvl6pPr>
            <a:lvl7pPr marL="2743200" algn="l" eaLnBrk="0" fontAlgn="base">
              <a:spcBef>
                <a:spcPct val="0"/>
              </a:spcBef>
              <a:spcAft>
                <a:spcPct val="0"/>
              </a:spcAft>
              <a:tabLst>
                <a:tab pos="4572000" algn="l"/>
              </a:tabLst>
              <a:defRPr>
                <a:solidFill>
                  <a:schemeClr val="tx1"/>
                </a:solidFill>
                <a:latin typeface="Arial" panose="020B0604020202020204" pitchFamily="34" charset="0"/>
              </a:defRPr>
            </a:lvl7pPr>
            <a:lvl8pPr marL="3200400" algn="l" eaLnBrk="0" fontAlgn="base">
              <a:spcBef>
                <a:spcPct val="0"/>
              </a:spcBef>
              <a:spcAft>
                <a:spcPct val="0"/>
              </a:spcAft>
              <a:tabLst>
                <a:tab pos="4572000" algn="l"/>
              </a:tabLst>
              <a:defRPr>
                <a:solidFill>
                  <a:schemeClr val="tx1"/>
                </a:solidFill>
                <a:latin typeface="Arial" panose="020B0604020202020204" pitchFamily="34" charset="0"/>
              </a:defRPr>
            </a:lvl8pPr>
            <a:lvl9pPr marL="3657600" algn="l" eaLnBrk="0" fontAlgn="base">
              <a:spcBef>
                <a:spcPct val="0"/>
              </a:spcBef>
              <a:spcAft>
                <a:spcPct val="0"/>
              </a:spcAft>
              <a:tabLst>
                <a:tab pos="457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44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Correlation 99.26%</a:t>
            </a:r>
            <a:endParaRPr kumimoji="0" lang="en-US" altLang="en-US" sz="4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a:off x="0" y="285115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p:cNvSpPr>
            <a:spLocks noChangeArrowheads="1"/>
          </p:cNvSpPr>
          <p:nvPr/>
        </p:nvSpPr>
        <p:spPr bwMode="auto">
          <a:xfrm>
            <a:off x="0" y="565150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fontAlgn="base">
              <a:spcBef>
                <a:spcPct val="0"/>
              </a:spcBef>
              <a:spcAft>
                <a:spcPct val="0"/>
              </a:spcAft>
              <a:tabLst>
                <a:tab pos="4572000" algn="l"/>
              </a:tabLst>
              <a:defRPr>
                <a:solidFill>
                  <a:schemeClr val="tx1"/>
                </a:solidFill>
                <a:latin typeface="Arial" panose="020B0604020202020204" pitchFamily="34" charset="0"/>
              </a:defRPr>
            </a:lvl1pPr>
            <a:lvl2pPr marL="457200" algn="l" eaLnBrk="0" fontAlgn="base">
              <a:spcBef>
                <a:spcPct val="0"/>
              </a:spcBef>
              <a:spcAft>
                <a:spcPct val="0"/>
              </a:spcAft>
              <a:tabLst>
                <a:tab pos="4572000" algn="l"/>
              </a:tabLst>
              <a:defRPr>
                <a:solidFill>
                  <a:schemeClr val="tx1"/>
                </a:solidFill>
                <a:latin typeface="Arial" panose="020B0604020202020204" pitchFamily="34" charset="0"/>
              </a:defRPr>
            </a:lvl2pPr>
            <a:lvl3pPr marL="914400" algn="l" eaLnBrk="0" fontAlgn="base">
              <a:spcBef>
                <a:spcPct val="0"/>
              </a:spcBef>
              <a:spcAft>
                <a:spcPct val="0"/>
              </a:spcAft>
              <a:tabLst>
                <a:tab pos="4572000" algn="l"/>
              </a:tabLst>
              <a:defRPr>
                <a:solidFill>
                  <a:schemeClr val="tx1"/>
                </a:solidFill>
                <a:latin typeface="Arial" panose="020B0604020202020204" pitchFamily="34" charset="0"/>
              </a:defRPr>
            </a:lvl3pPr>
            <a:lvl4pPr marL="1371600" algn="l" eaLnBrk="0" fontAlgn="base">
              <a:spcBef>
                <a:spcPct val="0"/>
              </a:spcBef>
              <a:spcAft>
                <a:spcPct val="0"/>
              </a:spcAft>
              <a:tabLst>
                <a:tab pos="4572000" algn="l"/>
              </a:tabLst>
              <a:defRPr>
                <a:solidFill>
                  <a:schemeClr val="tx1"/>
                </a:solidFill>
                <a:latin typeface="Arial" panose="020B0604020202020204" pitchFamily="34" charset="0"/>
              </a:defRPr>
            </a:lvl4pPr>
            <a:lvl5pPr marL="1828800" algn="l" eaLnBrk="0" fontAlgn="base">
              <a:spcBef>
                <a:spcPct val="0"/>
              </a:spcBef>
              <a:spcAft>
                <a:spcPct val="0"/>
              </a:spcAft>
              <a:tabLst>
                <a:tab pos="4572000" algn="l"/>
              </a:tabLst>
              <a:defRPr>
                <a:solidFill>
                  <a:schemeClr val="tx1"/>
                </a:solidFill>
                <a:latin typeface="Arial" panose="020B0604020202020204" pitchFamily="34" charset="0"/>
              </a:defRPr>
            </a:lvl5pPr>
            <a:lvl6pPr marL="2286000" algn="l" eaLnBrk="0" fontAlgn="base">
              <a:spcBef>
                <a:spcPct val="0"/>
              </a:spcBef>
              <a:spcAft>
                <a:spcPct val="0"/>
              </a:spcAft>
              <a:tabLst>
                <a:tab pos="4572000" algn="l"/>
              </a:tabLst>
              <a:defRPr>
                <a:solidFill>
                  <a:schemeClr val="tx1"/>
                </a:solidFill>
                <a:latin typeface="Arial" panose="020B0604020202020204" pitchFamily="34" charset="0"/>
              </a:defRPr>
            </a:lvl6pPr>
            <a:lvl7pPr marL="2743200" algn="l" eaLnBrk="0" fontAlgn="base">
              <a:spcBef>
                <a:spcPct val="0"/>
              </a:spcBef>
              <a:spcAft>
                <a:spcPct val="0"/>
              </a:spcAft>
              <a:tabLst>
                <a:tab pos="4572000" algn="l"/>
              </a:tabLst>
              <a:defRPr>
                <a:solidFill>
                  <a:schemeClr val="tx1"/>
                </a:solidFill>
                <a:latin typeface="Arial" panose="020B0604020202020204" pitchFamily="34" charset="0"/>
              </a:defRPr>
            </a:lvl7pPr>
            <a:lvl8pPr marL="3200400" algn="l" eaLnBrk="0" fontAlgn="base">
              <a:spcBef>
                <a:spcPct val="0"/>
              </a:spcBef>
              <a:spcAft>
                <a:spcPct val="0"/>
              </a:spcAft>
              <a:tabLst>
                <a:tab pos="4572000" algn="l"/>
              </a:tabLst>
              <a:defRPr>
                <a:solidFill>
                  <a:schemeClr val="tx1"/>
                </a:solidFill>
                <a:latin typeface="Arial" panose="020B0604020202020204" pitchFamily="34" charset="0"/>
              </a:defRPr>
            </a:lvl8pPr>
            <a:lvl9pPr marL="3657600" algn="l" eaLnBrk="0" fontAlgn="base">
              <a:spcBef>
                <a:spcPct val="0"/>
              </a:spcBef>
              <a:spcAft>
                <a:spcPct val="0"/>
              </a:spcAft>
              <a:tabLst>
                <a:tab pos="457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1400" b="0" i="1"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Correlation: 95.45%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645692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075938" y="0"/>
            <a:ext cx="11099800" cy="1165225"/>
          </a:xfrm>
          <a:prstGeom prst="rect">
            <a:avLst/>
          </a:prstGeom>
        </p:spPr>
        <p:txBody>
          <a:bodyPr>
            <a:normAutofit fontScale="90000"/>
          </a:bodyPr>
          <a:lstStyle>
            <a:lvl1pPr defTabSz="543305">
              <a:defRPr sz="7440"/>
            </a:lvl1pPr>
          </a:lstStyle>
          <a:p>
            <a:r>
              <a:rPr lang="en-US" dirty="0" smtClean="0">
                <a:solidFill>
                  <a:srgbClr val="FFFF00"/>
                </a:solidFill>
              </a:rPr>
              <a:t>Spurious Correlations 3</a:t>
            </a:r>
            <a:endParaRPr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 name="Picture 7" descr="char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30" y="3054278"/>
            <a:ext cx="13063157" cy="50295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285115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3"/>
          <p:cNvSpPr>
            <a:spLocks noChangeArrowheads="1"/>
          </p:cNvSpPr>
          <p:nvPr/>
        </p:nvSpPr>
        <p:spPr bwMode="auto">
          <a:xfrm>
            <a:off x="4116978" y="1749599"/>
            <a:ext cx="501772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fontAlgn="base">
              <a:spcBef>
                <a:spcPct val="0"/>
              </a:spcBef>
              <a:spcAft>
                <a:spcPct val="0"/>
              </a:spcAft>
              <a:tabLst>
                <a:tab pos="4572000" algn="l"/>
              </a:tabLst>
              <a:defRPr>
                <a:solidFill>
                  <a:schemeClr val="tx1"/>
                </a:solidFill>
                <a:latin typeface="Arial" panose="020B0604020202020204" pitchFamily="34" charset="0"/>
              </a:defRPr>
            </a:lvl1pPr>
            <a:lvl2pPr marL="457200" algn="l" eaLnBrk="0" fontAlgn="base">
              <a:spcBef>
                <a:spcPct val="0"/>
              </a:spcBef>
              <a:spcAft>
                <a:spcPct val="0"/>
              </a:spcAft>
              <a:tabLst>
                <a:tab pos="4572000" algn="l"/>
              </a:tabLst>
              <a:defRPr>
                <a:solidFill>
                  <a:schemeClr val="tx1"/>
                </a:solidFill>
                <a:latin typeface="Arial" panose="020B0604020202020204" pitchFamily="34" charset="0"/>
              </a:defRPr>
            </a:lvl2pPr>
            <a:lvl3pPr marL="914400" algn="l" eaLnBrk="0" fontAlgn="base">
              <a:spcBef>
                <a:spcPct val="0"/>
              </a:spcBef>
              <a:spcAft>
                <a:spcPct val="0"/>
              </a:spcAft>
              <a:tabLst>
                <a:tab pos="4572000" algn="l"/>
              </a:tabLst>
              <a:defRPr>
                <a:solidFill>
                  <a:schemeClr val="tx1"/>
                </a:solidFill>
                <a:latin typeface="Arial" panose="020B0604020202020204" pitchFamily="34" charset="0"/>
              </a:defRPr>
            </a:lvl3pPr>
            <a:lvl4pPr marL="1371600" algn="l" eaLnBrk="0" fontAlgn="base">
              <a:spcBef>
                <a:spcPct val="0"/>
              </a:spcBef>
              <a:spcAft>
                <a:spcPct val="0"/>
              </a:spcAft>
              <a:tabLst>
                <a:tab pos="4572000" algn="l"/>
              </a:tabLst>
              <a:defRPr>
                <a:solidFill>
                  <a:schemeClr val="tx1"/>
                </a:solidFill>
                <a:latin typeface="Arial" panose="020B0604020202020204" pitchFamily="34" charset="0"/>
              </a:defRPr>
            </a:lvl4pPr>
            <a:lvl5pPr marL="1828800" algn="l" eaLnBrk="0" fontAlgn="base">
              <a:spcBef>
                <a:spcPct val="0"/>
              </a:spcBef>
              <a:spcAft>
                <a:spcPct val="0"/>
              </a:spcAft>
              <a:tabLst>
                <a:tab pos="4572000" algn="l"/>
              </a:tabLst>
              <a:defRPr>
                <a:solidFill>
                  <a:schemeClr val="tx1"/>
                </a:solidFill>
                <a:latin typeface="Arial" panose="020B0604020202020204" pitchFamily="34" charset="0"/>
              </a:defRPr>
            </a:lvl5pPr>
            <a:lvl6pPr marL="2286000" algn="l" eaLnBrk="0" fontAlgn="base">
              <a:spcBef>
                <a:spcPct val="0"/>
              </a:spcBef>
              <a:spcAft>
                <a:spcPct val="0"/>
              </a:spcAft>
              <a:tabLst>
                <a:tab pos="4572000" algn="l"/>
              </a:tabLst>
              <a:defRPr>
                <a:solidFill>
                  <a:schemeClr val="tx1"/>
                </a:solidFill>
                <a:latin typeface="Arial" panose="020B0604020202020204" pitchFamily="34" charset="0"/>
              </a:defRPr>
            </a:lvl6pPr>
            <a:lvl7pPr marL="2743200" algn="l" eaLnBrk="0" fontAlgn="base">
              <a:spcBef>
                <a:spcPct val="0"/>
              </a:spcBef>
              <a:spcAft>
                <a:spcPct val="0"/>
              </a:spcAft>
              <a:tabLst>
                <a:tab pos="4572000" algn="l"/>
              </a:tabLst>
              <a:defRPr>
                <a:solidFill>
                  <a:schemeClr val="tx1"/>
                </a:solidFill>
                <a:latin typeface="Arial" panose="020B0604020202020204" pitchFamily="34" charset="0"/>
              </a:defRPr>
            </a:lvl7pPr>
            <a:lvl8pPr marL="3200400" algn="l" eaLnBrk="0" fontAlgn="base">
              <a:spcBef>
                <a:spcPct val="0"/>
              </a:spcBef>
              <a:spcAft>
                <a:spcPct val="0"/>
              </a:spcAft>
              <a:tabLst>
                <a:tab pos="4572000" algn="l"/>
              </a:tabLst>
              <a:defRPr>
                <a:solidFill>
                  <a:schemeClr val="tx1"/>
                </a:solidFill>
                <a:latin typeface="Arial" panose="020B0604020202020204" pitchFamily="34" charset="0"/>
              </a:defRPr>
            </a:lvl8pPr>
            <a:lvl9pPr marL="3657600" algn="l" eaLnBrk="0" fontAlgn="base">
              <a:spcBef>
                <a:spcPct val="0"/>
              </a:spcBef>
              <a:spcAft>
                <a:spcPct val="0"/>
              </a:spcAft>
              <a:tabLst>
                <a:tab pos="457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44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Correlation 95.24%</a:t>
            </a:r>
            <a:endParaRPr kumimoji="0" lang="en-US" altLang="en-US" sz="4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971845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rPr dirty="0">
                <a:solidFill>
                  <a:schemeClr val="bg1"/>
                </a:solidFill>
              </a:rPr>
              <a:t>Talk Outline</a:t>
            </a:r>
          </a:p>
        </p:txBody>
      </p:sp>
      <p:sp>
        <p:nvSpPr>
          <p:cNvPr id="125" name="Shape 125"/>
          <p:cNvSpPr>
            <a:spLocks noGrp="1"/>
          </p:cNvSpPr>
          <p:nvPr>
            <p:ph type="body" idx="1"/>
          </p:nvPr>
        </p:nvSpPr>
        <p:spPr>
          <a:xfrm>
            <a:off x="451327" y="2590800"/>
            <a:ext cx="12145736" cy="6286500"/>
          </a:xfrm>
          <a:prstGeom prst="rect">
            <a:avLst/>
          </a:prstGeom>
        </p:spPr>
        <p:txBody>
          <a:bodyPr>
            <a:normAutofit/>
          </a:bodyPr>
          <a:lstStyle/>
          <a:p>
            <a:pPr marL="685799" indent="-685799">
              <a:buSzPct val="100000"/>
              <a:buAutoNum type="arabicPeriod"/>
              <a:defRPr>
                <a:solidFill>
                  <a:srgbClr val="F4FF07"/>
                </a:solidFill>
              </a:defRPr>
            </a:pPr>
            <a:r>
              <a:rPr lang="en-US" sz="4700" dirty="0" smtClean="0">
                <a:solidFill>
                  <a:srgbClr val="FFFF00"/>
                </a:solidFill>
              </a:rPr>
              <a:t>Importance of Data Science</a:t>
            </a:r>
          </a:p>
          <a:p>
            <a:pPr marL="685799" indent="-685799">
              <a:buSzPct val="100000"/>
              <a:buAutoNum type="arabicPeriod"/>
              <a:defRPr>
                <a:solidFill>
                  <a:srgbClr val="F4FF07"/>
                </a:solidFill>
              </a:defRPr>
            </a:pPr>
            <a:r>
              <a:rPr lang="en-US" sz="4700" dirty="0" smtClean="0">
                <a:solidFill>
                  <a:srgbClr val="FFFF00"/>
                </a:solidFill>
              </a:rPr>
              <a:t>Data Science is More than Using Tools </a:t>
            </a:r>
            <a:endParaRPr sz="4700" dirty="0">
              <a:solidFill>
                <a:srgbClr val="FFFF00"/>
              </a:solidFill>
            </a:endParaRPr>
          </a:p>
          <a:p>
            <a:pPr marL="685799" indent="-685799">
              <a:buSzPct val="100000"/>
              <a:buFontTx/>
              <a:buAutoNum type="arabicPeriod"/>
            </a:pPr>
            <a:r>
              <a:rPr lang="pt-BR" sz="4700" dirty="0" smtClean="0">
                <a:solidFill>
                  <a:srgbClr val="FFFF00"/>
                </a:solidFill>
              </a:rPr>
              <a:t>Data Storytelling </a:t>
            </a:r>
          </a:p>
          <a:p>
            <a:pPr marL="685799" indent="-685799">
              <a:buSzPct val="100000"/>
              <a:buFontTx/>
              <a:buAutoNum type="arabicPeriod"/>
            </a:pPr>
            <a:r>
              <a:rPr lang="pt-BR" sz="4700" dirty="0" smtClean="0">
                <a:solidFill>
                  <a:srgbClr val="FFFF00"/>
                </a:solidFill>
              </a:rPr>
              <a:t>Examples of Data Storytelling </a:t>
            </a:r>
          </a:p>
          <a:p>
            <a:pPr marL="685799" indent="-685799">
              <a:buSzPct val="100000"/>
              <a:buFontTx/>
              <a:buAutoNum type="arabicPeriod"/>
            </a:pPr>
            <a:r>
              <a:rPr lang="pt-BR" sz="4700" dirty="0" smtClean="0">
                <a:solidFill>
                  <a:srgbClr val="FFFF00"/>
                </a:solidFill>
              </a:rPr>
              <a:t>Conclusion </a:t>
            </a:r>
            <a:endParaRPr lang="pt-BR" sz="4700" dirty="0">
              <a:solidFill>
                <a:srgbClr val="FFFF00"/>
              </a:solidFill>
            </a:endParaRPr>
          </a:p>
          <a:p>
            <a:pPr marL="685799" indent="-685799">
              <a:buSzPct val="100000"/>
              <a:buAutoNum type="arabicPeriod"/>
            </a:pPr>
            <a:endParaRPr sz="4400" dirty="0"/>
          </a:p>
        </p:txBody>
      </p:sp>
      <p:sp>
        <p:nvSpPr>
          <p:cNvPr id="9"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1"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8yetula8\Desktop\Challenges of Data Science.png"/>
          <p:cNvPicPr/>
          <p:nvPr/>
        </p:nvPicPr>
        <p:blipFill>
          <a:blip r:embed="rId5">
            <a:extLst>
              <a:ext uri="{28A0092B-C50C-407E-A947-70E740481C1C}">
                <a14:useLocalDpi xmlns:a14="http://schemas.microsoft.com/office/drawing/2010/main" val="0"/>
              </a:ext>
            </a:extLst>
          </a:blip>
          <a:srcRect/>
          <a:stretch>
            <a:fillRect/>
          </a:stretch>
        </p:blipFill>
        <p:spPr bwMode="auto">
          <a:xfrm>
            <a:off x="34256" y="574766"/>
            <a:ext cx="12970544" cy="9151401"/>
          </a:xfrm>
          <a:prstGeom prst="rect">
            <a:avLst/>
          </a:prstGeom>
          <a:noFill/>
          <a:ln>
            <a:noFill/>
          </a:ln>
        </p:spPr>
      </p:pic>
      <p:sp>
        <p:nvSpPr>
          <p:cNvPr id="2" name="TextBox 1"/>
          <p:cNvSpPr txBox="1"/>
          <p:nvPr/>
        </p:nvSpPr>
        <p:spPr>
          <a:xfrm flipH="1">
            <a:off x="998219" y="85576"/>
            <a:ext cx="11412981"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dirty="0" smtClean="0">
                <a:ln>
                  <a:noFill/>
                </a:ln>
                <a:solidFill>
                  <a:srgbClr val="FFFF00"/>
                </a:solidFill>
                <a:effectLst/>
                <a:uFillTx/>
                <a:latin typeface="+mn-lt"/>
                <a:ea typeface="+mn-ea"/>
                <a:cs typeface="+mn-cs"/>
                <a:sym typeface="Helvetica Light"/>
              </a:rPr>
              <a:t>Data </a:t>
            </a:r>
            <a:r>
              <a:rPr kumimoji="0" lang="en-US" sz="3800" b="0" i="0" u="none" strike="noStrike" cap="none" spc="0" normalizeH="0" smtClean="0">
                <a:ln>
                  <a:noFill/>
                </a:ln>
                <a:solidFill>
                  <a:srgbClr val="FFFF00"/>
                </a:solidFill>
                <a:effectLst/>
                <a:uFillTx/>
                <a:latin typeface="+mn-lt"/>
                <a:ea typeface="+mn-ea"/>
                <a:cs typeface="+mn-cs"/>
                <a:sym typeface="Helvetica Light"/>
              </a:rPr>
              <a:t>Science According </a:t>
            </a:r>
            <a:r>
              <a:rPr kumimoji="0" lang="en-US" sz="3800" b="0" i="0" u="none" strike="noStrike" cap="none" spc="0" normalizeH="0" dirty="0" smtClean="0">
                <a:ln>
                  <a:noFill/>
                </a:ln>
                <a:solidFill>
                  <a:srgbClr val="FFFF00"/>
                </a:solidFill>
                <a:effectLst/>
                <a:uFillTx/>
                <a:latin typeface="+mn-lt"/>
                <a:ea typeface="+mn-ea"/>
                <a:cs typeface="+mn-cs"/>
                <a:sym typeface="Helvetica Light"/>
              </a:rPr>
              <a:t>to Swami </a:t>
            </a:r>
            <a:r>
              <a:rPr kumimoji="0" lang="en-US" sz="3800" b="0" i="0" u="none" strike="noStrike" cap="none" spc="0" normalizeH="0" dirty="0" err="1" smtClean="0">
                <a:ln>
                  <a:noFill/>
                </a:ln>
                <a:solidFill>
                  <a:srgbClr val="FFFF00"/>
                </a:solidFill>
                <a:effectLst/>
                <a:uFillTx/>
                <a:latin typeface="+mn-lt"/>
                <a:ea typeface="+mn-ea"/>
                <a:cs typeface="+mn-cs"/>
                <a:sym typeface="Helvetica Light"/>
              </a:rPr>
              <a:t>Chandrasekaran</a:t>
            </a:r>
            <a:endParaRPr kumimoji="0" lang="en-US" sz="3800" b="0" i="0" u="none" strike="noStrike" cap="none" spc="0" normalizeH="0" dirty="0">
              <a:ln>
                <a:noFill/>
              </a:ln>
              <a:solidFill>
                <a:srgbClr val="FFFF00"/>
              </a:solidFill>
              <a:effectLst/>
              <a:uFillTx/>
              <a:latin typeface="+mn-lt"/>
              <a:ea typeface="+mn-ea"/>
              <a:cs typeface="+mn-cs"/>
              <a:sym typeface="Helvetica Light"/>
            </a:endParaRPr>
          </a:p>
        </p:txBody>
      </p:sp>
    </p:spTree>
    <p:extLst>
      <p:ext uri="{BB962C8B-B14F-4D97-AF65-F5344CB8AC3E}">
        <p14:creationId xmlns:p14="http://schemas.microsoft.com/office/powerpoint/2010/main" val="295641751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 y="215018"/>
            <a:ext cx="13004799" cy="1165225"/>
          </a:xfrm>
          <a:prstGeom prst="rect">
            <a:avLst/>
          </a:prstGeom>
        </p:spPr>
        <p:txBody>
          <a:bodyPr>
            <a:noAutofit/>
          </a:bodyPr>
          <a:lstStyle>
            <a:lvl1pPr defTabSz="543305">
              <a:defRPr sz="7440"/>
            </a:lvl1pPr>
          </a:lstStyle>
          <a:p>
            <a:r>
              <a:rPr lang="en-US" sz="5400" dirty="0" smtClean="0">
                <a:solidFill>
                  <a:srgbClr val="FFFF00"/>
                </a:solidFill>
              </a:rPr>
              <a:t>2. COSC Data Science Curriculum</a:t>
            </a:r>
            <a:endParaRPr sz="5400" dirty="0">
              <a:solidFill>
                <a:srgbClr val="FFFF00"/>
              </a:solidFill>
            </a:endParaRPr>
          </a:p>
        </p:txBody>
      </p:sp>
      <p:sp>
        <p:nvSpPr>
          <p:cNvPr id="130" name="Shape 130"/>
          <p:cNvSpPr>
            <a:spLocks noGrp="1"/>
          </p:cNvSpPr>
          <p:nvPr>
            <p:ph type="body" idx="1"/>
          </p:nvPr>
        </p:nvSpPr>
        <p:spPr>
          <a:xfrm>
            <a:off x="1075038" y="1463972"/>
            <a:ext cx="11778516" cy="6286500"/>
          </a:xfrm>
          <a:prstGeom prst="rect">
            <a:avLst/>
          </a:prstGeom>
        </p:spPr>
        <p:txBody>
          <a:bodyPr anchor="t">
            <a:noAutofit/>
          </a:bodyPr>
          <a:lstStyle/>
          <a:p>
            <a:pPr marL="0" indent="0" fontAlgn="base">
              <a:buNone/>
            </a:pPr>
            <a:endParaRPr lang="en-US" sz="3200" b="1" dirty="0" smtClean="0">
              <a:solidFill>
                <a:schemeClr val="bg1"/>
              </a:solidFill>
            </a:endParaRPr>
          </a:p>
          <a:p>
            <a:pPr marL="0" indent="0" fontAlgn="base">
              <a:buNone/>
            </a:pPr>
            <a:r>
              <a:rPr lang="en-US" sz="3200" b="1" dirty="0" smtClean="0">
                <a:solidFill>
                  <a:schemeClr val="bg1"/>
                </a:solidFill>
              </a:rPr>
              <a:t>COSC </a:t>
            </a:r>
            <a:r>
              <a:rPr lang="en-US" sz="3200" b="1" dirty="0">
                <a:solidFill>
                  <a:schemeClr val="bg1"/>
                </a:solidFill>
              </a:rPr>
              <a:t>3335 - Data Science </a:t>
            </a:r>
            <a:r>
              <a:rPr lang="en-US" sz="3200" b="1" dirty="0" smtClean="0">
                <a:solidFill>
                  <a:schemeClr val="bg1"/>
                </a:solidFill>
              </a:rPr>
              <a:t>I </a:t>
            </a:r>
            <a:r>
              <a:rPr lang="en-US" sz="3200" b="1" dirty="0" smtClean="0">
                <a:solidFill>
                  <a:schemeClr val="tx1"/>
                </a:solidFill>
              </a:rPr>
              <a:t>(starting in 2019)</a:t>
            </a:r>
            <a:endParaRPr lang="en-US" sz="3200" b="1" dirty="0">
              <a:solidFill>
                <a:schemeClr val="bg1"/>
              </a:solidFill>
            </a:endParaRPr>
          </a:p>
          <a:p>
            <a:pPr marL="0" indent="0">
              <a:buNone/>
            </a:pPr>
            <a:r>
              <a:rPr lang="en-US" sz="3200" b="1" dirty="0">
                <a:solidFill>
                  <a:schemeClr val="tx1"/>
                </a:solidFill>
              </a:rPr>
              <a:t>Credit Hours:</a:t>
            </a:r>
            <a:r>
              <a:rPr lang="en-US" sz="3200" dirty="0">
                <a:solidFill>
                  <a:schemeClr val="tx1"/>
                </a:solidFill>
              </a:rPr>
              <a:t> </a:t>
            </a:r>
            <a:r>
              <a:rPr lang="en-US" sz="3200" b="1" dirty="0">
                <a:solidFill>
                  <a:schemeClr val="tx1"/>
                </a:solidFill>
              </a:rPr>
              <a:t>3.0</a:t>
            </a:r>
            <a:r>
              <a:rPr lang="en-US" sz="3200" dirty="0"/>
              <a:t/>
            </a:r>
            <a:br>
              <a:rPr lang="en-US" sz="3200" dirty="0"/>
            </a:br>
            <a:r>
              <a:rPr lang="en-US" sz="3200" i="1" dirty="0"/>
              <a:t>Lecture Contact Hours:</a:t>
            </a:r>
            <a:r>
              <a:rPr lang="en-US" sz="3200" dirty="0"/>
              <a:t> 3 </a:t>
            </a:r>
            <a:r>
              <a:rPr lang="en-US" sz="3200" b="1" dirty="0"/>
              <a:t>   </a:t>
            </a:r>
            <a:r>
              <a:rPr lang="en-US" sz="3200" i="1" dirty="0"/>
              <a:t>Lab Contact Hours:</a:t>
            </a:r>
            <a:r>
              <a:rPr lang="en-US" sz="3200" dirty="0"/>
              <a:t> 0</a:t>
            </a:r>
          </a:p>
          <a:p>
            <a:pPr marL="0" indent="0" fontAlgn="base">
              <a:buNone/>
            </a:pPr>
            <a:r>
              <a:rPr lang="en-US" sz="3200" b="1" dirty="0"/>
              <a:t>Prerequisite:</a:t>
            </a:r>
            <a:r>
              <a:rPr lang="en-US" sz="3200" dirty="0"/>
              <a:t> ‘Data Structures’ </a:t>
            </a:r>
          </a:p>
          <a:p>
            <a:pPr marL="0" indent="0" fontAlgn="base">
              <a:buNone/>
            </a:pPr>
            <a:r>
              <a:rPr lang="en-US" sz="3200" dirty="0"/>
              <a:t>Data science process, data preprocessing, exploratory data analysis, data visualization, basic statistics, basic machine learning concepts, classification and prediction, similarity assessment, clustering, post-processing and interpreting data analysis results, use of data analysis tools and programming languages and data analysis case studies.</a:t>
            </a:r>
          </a:p>
          <a:p>
            <a:pPr marL="0" indent="0" fontAlgn="base">
              <a:buNone/>
            </a:pPr>
            <a:r>
              <a:rPr lang="en-US" sz="3200" dirty="0"/>
              <a:t> </a:t>
            </a:r>
          </a:p>
          <a:p>
            <a:pPr fontAlgn="base"/>
            <a:r>
              <a:rPr lang="en-US" sz="3200" dirty="0"/>
              <a:t> </a:t>
            </a:r>
          </a:p>
          <a:p>
            <a:r>
              <a:rPr lang="en-US" sz="3200" dirty="0"/>
              <a:t> </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smtClean="0"/>
              <a:t>Analysis and Intelligent Systems Lab</a:t>
            </a:r>
            <a:r>
              <a:rPr dirty="0" smtClean="0"/>
              <a:t> </a:t>
            </a:r>
            <a:endParaRPr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75038" y="1424981"/>
            <a:ext cx="6218049"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smtClean="0">
                <a:ln>
                  <a:noFill/>
                </a:ln>
                <a:solidFill>
                  <a:srgbClr val="FFFFFF"/>
                </a:solidFill>
                <a:effectLst/>
                <a:uFillTx/>
                <a:latin typeface="+mn-lt"/>
                <a:ea typeface="+mn-ea"/>
                <a:cs typeface="+mn-cs"/>
                <a:sym typeface="Helvetica Light"/>
              </a:rPr>
              <a:t>Comment: </a:t>
            </a:r>
            <a:r>
              <a:rPr kumimoji="0" lang="en-US" sz="3800" b="0" i="0" u="none" strike="noStrike" cap="none" spc="0" normalizeH="0" dirty="0" smtClean="0">
                <a:ln>
                  <a:noFill/>
                </a:ln>
                <a:solidFill>
                  <a:srgbClr val="FFC000"/>
                </a:solidFill>
                <a:effectLst/>
                <a:uFillTx/>
                <a:latin typeface="+mn-lt"/>
                <a:ea typeface="+mn-ea"/>
                <a:cs typeface="+mn-cs"/>
                <a:sym typeface="Helvetica Light"/>
              </a:rPr>
              <a:t>Work in Progress</a:t>
            </a:r>
            <a:endParaRPr kumimoji="0" lang="en-US" sz="3800" b="0" i="0" u="none" strike="noStrike" cap="none" spc="0" normalizeH="0" dirty="0">
              <a:ln>
                <a:noFill/>
              </a:ln>
              <a:solidFill>
                <a:srgbClr val="FFC000"/>
              </a:solidFill>
              <a:effectLst/>
              <a:uFillTx/>
              <a:latin typeface="+mn-lt"/>
              <a:ea typeface="+mn-ea"/>
              <a:cs typeface="+mn-cs"/>
              <a:sym typeface="Helvetica Light"/>
            </a:endParaRPr>
          </a:p>
        </p:txBody>
      </p:sp>
    </p:spTree>
    <p:extLst>
      <p:ext uri="{BB962C8B-B14F-4D97-AF65-F5344CB8AC3E}">
        <p14:creationId xmlns:p14="http://schemas.microsoft.com/office/powerpoint/2010/main" val="142885777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1764</Words>
  <Application>Microsoft Office PowerPoint</Application>
  <PresentationFormat>Custom</PresentationFormat>
  <Paragraphs>226</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Gradient</vt:lpstr>
      <vt:lpstr>Data Science and Storytelling</vt:lpstr>
      <vt:lpstr>Talk Outline</vt:lpstr>
      <vt:lpstr>Importance of Data Science</vt:lpstr>
      <vt:lpstr>Resposibilities of Data Scientists</vt:lpstr>
      <vt:lpstr>Example: Not knowing what we are doing—Spurious Correlations</vt:lpstr>
      <vt:lpstr>Spurious Correlations 2</vt:lpstr>
      <vt:lpstr>Spurious Correlations 3</vt:lpstr>
      <vt:lpstr>Talk Outline</vt:lpstr>
      <vt:lpstr>2. COSC Data Science Curriculum</vt:lpstr>
      <vt:lpstr>COSC 4335 - Data Science II  </vt:lpstr>
      <vt:lpstr>3. Data Science is More than Using Tools</vt:lpstr>
      <vt:lpstr>Theories/Models that Predict Well: Deep Neural Networks</vt:lpstr>
      <vt:lpstr>Models that Tell Us What is Going On</vt:lpstr>
      <vt:lpstr>4. Data Science and Storytelling</vt:lpstr>
      <vt:lpstr>Data Science and Storytelling 2 </vt:lpstr>
      <vt:lpstr>Ingredients of Good Data Science Story Telling</vt:lpstr>
      <vt:lpstr>Ingredients of Good Data Science Story Telling 2</vt:lpstr>
      <vt:lpstr>6 Ways to Enhance your Data Storytelling Skills (proposed by Tyler Byers, Comverge, Inc.)</vt:lpstr>
      <vt:lpstr>Other Skills for Data Science Storytelling (see also article by Michael Li)</vt:lpstr>
      <vt:lpstr>Aristotle’s Contribution</vt:lpstr>
      <vt:lpstr>Steps to Create a Data Story  by  Shantanu Kumar  </vt:lpstr>
      <vt:lpstr>Storyboarding (Source UC Berkeley GSJ)</vt:lpstr>
      <vt:lpstr>Storytelling and TED Talks (observed by Carmine Gallow)</vt:lpstr>
      <vt:lpstr>5. Data Storytelling Examples: Science Magazine Contest</vt:lpstr>
      <vt:lpstr>2017 Student Winner Video by Kate Bredbenner:</vt:lpstr>
      <vt:lpstr>2017 Professional Winner by Gregory Shirah </vt:lpstr>
      <vt:lpstr>Story Telling Examples2: Hans Rosling and Gap Minder</vt:lpstr>
      <vt:lpstr>Bubble Charts and Adding a Story to It</vt:lpstr>
      <vt:lpstr>6. 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ST-DCONTOUR—A Serial, Density-contour Based Spatio-temporal Clustering Approach to Cluster Location Streams</dc:title>
  <dc:creator>ceick</dc:creator>
  <cp:lastModifiedBy>Christoph Eick</cp:lastModifiedBy>
  <cp:revision>168</cp:revision>
  <cp:lastPrinted>2018-04-02T13:08:28Z</cp:lastPrinted>
  <dcterms:modified xsi:type="dcterms:W3CDTF">2018-04-24T15:23:12Z</dcterms:modified>
</cp:coreProperties>
</file>