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41" r:id="rId1"/>
  </p:sldMasterIdLst>
  <p:notesMasterIdLst>
    <p:notesMasterId r:id="rId3"/>
  </p:notesMasterIdLst>
  <p:handoutMasterIdLst>
    <p:handoutMasterId r:id="rId4"/>
  </p:handoutMasterIdLst>
  <p:sldIdLst>
    <p:sldId id="420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80"/>
    <p:restoredTop sz="95782"/>
  </p:normalViewPr>
  <p:slideViewPr>
    <p:cSldViewPr>
      <p:cViewPr varScale="1">
        <p:scale>
          <a:sx n="78" d="100"/>
          <a:sy n="78" d="100"/>
        </p:scale>
        <p:origin x="1181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C79FD2-4335-8948-8575-16C525682B4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2DD507-DC02-7749-A132-4CE385A931D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F356084-6307-9F41-AB07-E63B858A7259}" type="datetimeFigureOut">
              <a:rPr lang="en-US" altLang="en-US"/>
              <a:pPr>
                <a:defRPr/>
              </a:pPr>
              <a:t>9/26/2025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63518D-15A2-6F45-98E0-703803D3082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C4F965-081E-9E42-A817-35E030E9ED1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7A46E96-61C4-6342-88EB-42707CB309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6E4D5C6-D4DB-6E44-8757-60AA330824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3BB89E-A9D4-8B4C-A056-0F989BD16D6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BD8468F-A2D0-A14D-AEC9-53FA4B82BCA8}" type="datetimeFigureOut">
              <a:rPr lang="en-US" altLang="en-US"/>
              <a:pPr>
                <a:defRPr/>
              </a:pPr>
              <a:t>9/26/2025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CA004B0-71CD-5748-A7E9-B43DAD2D9B0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BE122EA-3D12-8C44-8403-9088EAB50B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09808D-8E47-7546-B6EF-1E012236E8D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06D6E0-8E41-AB49-AC93-9844B12F41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F90A608-A023-7245-BD68-50BFD7CC88F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3E831D5-1F93-BB4C-8E1A-43086DACBA6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DE3C6A-F759-AF47-9552-283A1D4DE58E}" type="slidenum">
              <a:rPr lang="en-US" altLang="en-US"/>
              <a:pPr/>
              <a:t>‹#›</a:t>
            </a:fld>
            <a:r>
              <a:rPr lang="en-US" altLang="en-US"/>
              <a:t>/79</a:t>
            </a:r>
          </a:p>
        </p:txBody>
      </p:sp>
    </p:spTree>
    <p:extLst>
      <p:ext uri="{BB962C8B-B14F-4D97-AF65-F5344CB8AC3E}">
        <p14:creationId xmlns:p14="http://schemas.microsoft.com/office/powerpoint/2010/main" val="3144111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C4D6063-D813-CD4F-90CD-5B2A0FC8101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7B8610-AEC7-9E49-AF09-3B80B94BF76C}" type="slidenum">
              <a:rPr lang="en-US" altLang="en-US"/>
              <a:pPr/>
              <a:t>‹#›</a:t>
            </a:fld>
            <a:r>
              <a:rPr lang="en-US" altLang="en-US"/>
              <a:t>/79</a:t>
            </a:r>
          </a:p>
        </p:txBody>
      </p:sp>
    </p:spTree>
    <p:extLst>
      <p:ext uri="{BB962C8B-B14F-4D97-AF65-F5344CB8AC3E}">
        <p14:creationId xmlns:p14="http://schemas.microsoft.com/office/powerpoint/2010/main" val="351062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5649400-9A97-614B-A981-648F8F868BA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99E509-615A-DF45-9ADA-5C5CFE16D399}" type="slidenum">
              <a:rPr lang="en-US" altLang="en-US"/>
              <a:pPr/>
              <a:t>‹#›</a:t>
            </a:fld>
            <a:r>
              <a:rPr lang="en-US" altLang="en-US"/>
              <a:t>/79</a:t>
            </a:r>
          </a:p>
        </p:txBody>
      </p:sp>
    </p:spTree>
    <p:extLst>
      <p:ext uri="{BB962C8B-B14F-4D97-AF65-F5344CB8AC3E}">
        <p14:creationId xmlns:p14="http://schemas.microsoft.com/office/powerpoint/2010/main" val="3855500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2A37F95-8B84-5247-B736-CFCB6D5DB3E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D2632E-3BF7-1D4A-9AD3-11E10CA8104B}" type="slidenum">
              <a:rPr lang="en-US" altLang="en-US"/>
              <a:pPr/>
              <a:t>‹#›</a:t>
            </a:fld>
            <a:r>
              <a:rPr lang="en-US" altLang="en-US"/>
              <a:t>/79</a:t>
            </a:r>
          </a:p>
        </p:txBody>
      </p:sp>
    </p:spTree>
    <p:extLst>
      <p:ext uri="{BB962C8B-B14F-4D97-AF65-F5344CB8AC3E}">
        <p14:creationId xmlns:p14="http://schemas.microsoft.com/office/powerpoint/2010/main" val="2601759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8AB9F4C-D810-5F4F-8485-B3D7EBCF15B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001C5F-1B75-3542-8BD1-3BD94909D87D}" type="slidenum">
              <a:rPr lang="en-US" altLang="en-US"/>
              <a:pPr/>
              <a:t>‹#›</a:t>
            </a:fld>
            <a:r>
              <a:rPr lang="en-US" altLang="en-US"/>
              <a:t>/79</a:t>
            </a:r>
          </a:p>
        </p:txBody>
      </p:sp>
    </p:spTree>
    <p:extLst>
      <p:ext uri="{BB962C8B-B14F-4D97-AF65-F5344CB8AC3E}">
        <p14:creationId xmlns:p14="http://schemas.microsoft.com/office/powerpoint/2010/main" val="1641893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CB94550-F2B3-3E47-9B8C-E6719B4F9CA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D1F3E2-4FED-9242-B031-BC3DFD64E495}" type="slidenum">
              <a:rPr lang="en-US" altLang="en-US"/>
              <a:pPr/>
              <a:t>‹#›</a:t>
            </a:fld>
            <a:r>
              <a:rPr lang="en-US" altLang="en-US"/>
              <a:t>/79</a:t>
            </a:r>
          </a:p>
        </p:txBody>
      </p:sp>
    </p:spTree>
    <p:extLst>
      <p:ext uri="{BB962C8B-B14F-4D97-AF65-F5344CB8AC3E}">
        <p14:creationId xmlns:p14="http://schemas.microsoft.com/office/powerpoint/2010/main" val="2291019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FEE7C2-537D-2948-9BEC-2442FD06E08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5EB840-4CF9-E745-A758-8D24A457A5C4}" type="slidenum">
              <a:rPr lang="en-US" altLang="en-US"/>
              <a:pPr/>
              <a:t>‹#›</a:t>
            </a:fld>
            <a:r>
              <a:rPr lang="en-US" altLang="en-US"/>
              <a:t>/79</a:t>
            </a:r>
          </a:p>
        </p:txBody>
      </p:sp>
    </p:spTree>
    <p:extLst>
      <p:ext uri="{BB962C8B-B14F-4D97-AF65-F5344CB8AC3E}">
        <p14:creationId xmlns:p14="http://schemas.microsoft.com/office/powerpoint/2010/main" val="1490067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CC9BBFA8-59C0-814D-9EF4-3C53F3FBA9C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E3B315-510E-A245-8EAF-91B8C4B8EC02}" type="slidenum">
              <a:rPr lang="en-US" altLang="en-US"/>
              <a:pPr/>
              <a:t>‹#›</a:t>
            </a:fld>
            <a:r>
              <a:rPr lang="en-US" altLang="en-US"/>
              <a:t>/79</a:t>
            </a:r>
          </a:p>
        </p:txBody>
      </p:sp>
    </p:spTree>
    <p:extLst>
      <p:ext uri="{BB962C8B-B14F-4D97-AF65-F5344CB8AC3E}">
        <p14:creationId xmlns:p14="http://schemas.microsoft.com/office/powerpoint/2010/main" val="240672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44C2881A-CBE2-8F42-A460-92C7E0C1495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E10B68-FEFD-9C40-B93C-E61E7708FB27}" type="slidenum">
              <a:rPr lang="en-US" altLang="en-US"/>
              <a:pPr/>
              <a:t>‹#›</a:t>
            </a:fld>
            <a:r>
              <a:rPr lang="en-US" altLang="en-US"/>
              <a:t>/79</a:t>
            </a:r>
          </a:p>
        </p:txBody>
      </p:sp>
    </p:spTree>
    <p:extLst>
      <p:ext uri="{BB962C8B-B14F-4D97-AF65-F5344CB8AC3E}">
        <p14:creationId xmlns:p14="http://schemas.microsoft.com/office/powerpoint/2010/main" val="1722089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164F62E-6186-1545-80B2-560EC90427D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99CD41-195A-6D4C-8BD4-956D1D7F43EA}" type="slidenum">
              <a:rPr lang="en-US" altLang="en-US"/>
              <a:pPr/>
              <a:t>‹#›</a:t>
            </a:fld>
            <a:r>
              <a:rPr lang="en-US" altLang="en-US"/>
              <a:t>/79</a:t>
            </a:r>
          </a:p>
        </p:txBody>
      </p:sp>
    </p:spTree>
    <p:extLst>
      <p:ext uri="{BB962C8B-B14F-4D97-AF65-F5344CB8AC3E}">
        <p14:creationId xmlns:p14="http://schemas.microsoft.com/office/powerpoint/2010/main" val="298288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B5C6BB8-7F3C-2646-927B-D73964575ED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804410-0A77-E14B-9631-5B37DCD1558B}" type="slidenum">
              <a:rPr lang="en-US" altLang="en-US"/>
              <a:pPr/>
              <a:t>‹#›</a:t>
            </a:fld>
            <a:r>
              <a:rPr lang="en-US" altLang="en-US"/>
              <a:t>/79</a:t>
            </a:r>
          </a:p>
        </p:txBody>
      </p:sp>
    </p:spTree>
    <p:extLst>
      <p:ext uri="{BB962C8B-B14F-4D97-AF65-F5344CB8AC3E}">
        <p14:creationId xmlns:p14="http://schemas.microsoft.com/office/powerpoint/2010/main" val="3066349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11A2092C-3C8A-5040-A711-A2D2ADF28922}"/>
              </a:ext>
            </a:extLst>
          </p:cNvPr>
          <p:cNvSpPr>
            <a:spLocks noChangeArrowheads="1"/>
          </p:cNvSpPr>
          <p:nvPr userDrawn="1"/>
        </p:nvSpPr>
        <p:spPr bwMode="auto">
          <a:xfrm rot="10800000">
            <a:off x="0" y="0"/>
            <a:ext cx="9144000" cy="6359525"/>
          </a:xfrm>
          <a:prstGeom prst="rect">
            <a:avLst/>
          </a:prstGeom>
          <a:solidFill>
            <a:schemeClr val="accent3">
              <a:lumMod val="95000"/>
            </a:schemeClr>
          </a:solidFill>
          <a:ln w="25400" algn="ctr">
            <a:noFill/>
            <a:miter lim="800000"/>
            <a:headEnd/>
            <a:tailEnd/>
          </a:ln>
        </p:spPr>
        <p:txBody>
          <a:bodyPr rot="1080000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3A6F195-38C1-1B48-8D15-EAF3839FBB07}"/>
              </a:ext>
            </a:extLst>
          </p:cNvPr>
          <p:cNvSpPr/>
          <p:nvPr userDrawn="1"/>
        </p:nvSpPr>
        <p:spPr>
          <a:xfrm>
            <a:off x="0" y="6408738"/>
            <a:ext cx="9144000" cy="160337"/>
          </a:xfrm>
          <a:prstGeom prst="rect">
            <a:avLst/>
          </a:prstGeom>
          <a:gradFill flip="none" rotWithShape="1">
            <a:gsLst>
              <a:gs pos="47000">
                <a:srgbClr val="FF2400"/>
              </a:gs>
              <a:gs pos="47000">
                <a:schemeClr val="bg1"/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A39681E-F18B-004E-A455-2408D5A1C715}"/>
              </a:ext>
            </a:extLst>
          </p:cNvPr>
          <p:cNvCxnSpPr/>
          <p:nvPr userDrawn="1"/>
        </p:nvCxnSpPr>
        <p:spPr>
          <a:xfrm>
            <a:off x="0" y="6361113"/>
            <a:ext cx="9144000" cy="1587"/>
          </a:xfrm>
          <a:prstGeom prst="line">
            <a:avLst/>
          </a:prstGeom>
          <a:ln>
            <a:solidFill>
              <a:srgbClr val="FF24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5B34321F-B344-584C-B3DD-40DF40A00EC4}"/>
              </a:ext>
            </a:extLst>
          </p:cNvPr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7000">
                <a:schemeClr val="bg1"/>
              </a:gs>
              <a:gs pos="47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pic>
        <p:nvPicPr>
          <p:cNvPr id="1030" name="Picture 4">
            <a:extLst>
              <a:ext uri="{FF2B5EF4-FFF2-40B4-BE49-F238E27FC236}">
                <a16:creationId xmlns:a16="http://schemas.microsoft.com/office/drawing/2014/main" id="{DC992C67-FDE6-5845-9C56-97151F30F19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8" y="6556375"/>
            <a:ext cx="2203450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076D38F0-E33E-D645-BBD6-3B67CB3CC6C9}"/>
              </a:ext>
            </a:extLst>
          </p:cNvPr>
          <p:cNvSpPr/>
          <p:nvPr userDrawn="1"/>
        </p:nvSpPr>
        <p:spPr>
          <a:xfrm>
            <a:off x="0" y="6396038"/>
            <a:ext cx="9144000" cy="104775"/>
          </a:xfrm>
          <a:prstGeom prst="rect">
            <a:avLst/>
          </a:prstGeom>
          <a:gradFill flip="none" rotWithShape="1">
            <a:gsLst>
              <a:gs pos="0">
                <a:srgbClr val="FF2400">
                  <a:shade val="30000"/>
                  <a:satMod val="115000"/>
                </a:srgbClr>
              </a:gs>
              <a:gs pos="50000">
                <a:srgbClr val="FF2400">
                  <a:shade val="67500"/>
                  <a:satMod val="115000"/>
                </a:srgbClr>
              </a:gs>
              <a:gs pos="100000">
                <a:srgbClr val="FF24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032" name="Rectangle 2">
            <a:extLst>
              <a:ext uri="{FF2B5EF4-FFF2-40B4-BE49-F238E27FC236}">
                <a16:creationId xmlns:a16="http://schemas.microsoft.com/office/drawing/2014/main" id="{C39B0829-3B8A-F144-AFFC-55F4B0822F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3" name="Rectangle 3">
            <a:extLst>
              <a:ext uri="{FF2B5EF4-FFF2-40B4-BE49-F238E27FC236}">
                <a16:creationId xmlns:a16="http://schemas.microsoft.com/office/drawing/2014/main" id="{0499B966-9F19-BE4A-8078-DA39DC8C69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D188C8D5-43DB-6A4D-A1B4-DA5F7F12898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553200"/>
            <a:ext cx="1905000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CD48BF-3D8F-994A-95A8-4672A1CEAFB8}" type="slidenum">
              <a:rPr lang="en-US" altLang="en-US"/>
              <a:pPr/>
              <a:t>‹#›</a:t>
            </a:fld>
            <a:r>
              <a:rPr lang="en-US" altLang="en-US"/>
              <a:t>/79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B4532050-B5B3-DA45-9FF9-D20D831EDB3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15815" y="-26872"/>
            <a:ext cx="8417169" cy="609600"/>
          </a:xfrm>
        </p:spPr>
        <p:txBody>
          <a:bodyPr/>
          <a:lstStyle/>
          <a:p>
            <a:r>
              <a:rPr lang="en-US" sz="2800" b="1" dirty="0"/>
              <a:t>COSC 3337 Panel Discussions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C2014D-784E-0A42-8728-A7199AF33202}"/>
              </a:ext>
            </a:extLst>
          </p:cNvPr>
          <p:cNvSpPr txBox="1"/>
          <p:nvPr/>
        </p:nvSpPr>
        <p:spPr>
          <a:xfrm>
            <a:off x="0" y="619530"/>
            <a:ext cx="9144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There will be 3-4 panel discussions in COSC 3337; groups who will organize panel discussions will not give a presentation about their Task1 or Task3 Solutions on Sept. 30, Nov. 11 and Nov. 13!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Format (length 40 minutes)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Group prepares a 10(-15) minute presentation about the discussion topic providing background information and structuring the discussion and then discuss between themselves for 10 minutes, followed by 10-15 minutes of discussion in which the audience participates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First Panel Discussion has been scheduled for Th., Sept. 25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Discussion Topics (feel free to propose your own topics)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Privacy and Data Science: Pros and Cons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What should students do to enhance their chances to find a Data Science job?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ChatGPT and Data Science I: What should its role be and how can we prevent “abuses”?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If your group is interested in leading such a discussion, send an e-mail to Dr. Eick proposing a discussion topic. Describe  the discussion topic in 2-3 sentences in your e-mail </a:t>
            </a:r>
            <a:r>
              <a:rPr lang="en-US" sz="2000" b="1">
                <a:sym typeface="Wingdings" panose="05000000000000000000" pitchFamily="2" charset="2"/>
              </a:rPr>
              <a:t>by October 6, </a:t>
            </a:r>
            <a:r>
              <a:rPr lang="en-US" sz="2000" b="1" dirty="0">
                <a:sym typeface="Wingdings" panose="05000000000000000000" pitchFamily="2" charset="2"/>
              </a:rPr>
              <a:t>9p </a:t>
            </a:r>
            <a:r>
              <a:rPr lang="en-US" sz="2000" dirty="0">
                <a:sym typeface="Wingdings" panose="05000000000000000000" pitchFamily="2" charset="2"/>
              </a:rPr>
              <a:t>the latest.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0CD7804-5657-6D8F-DF19-31E92D4A5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6486525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dirty="0"/>
              <a:t>UH-DAIS</a:t>
            </a:r>
          </a:p>
        </p:txBody>
      </p:sp>
    </p:spTree>
    <p:extLst>
      <p:ext uri="{BB962C8B-B14F-4D97-AF65-F5344CB8AC3E}">
        <p14:creationId xmlns:p14="http://schemas.microsoft.com/office/powerpoint/2010/main" val="3268892267"/>
      </p:ext>
    </p:extLst>
  </p:cSld>
  <p:clrMapOvr>
    <a:masterClrMapping/>
  </p:clrMapOvr>
</p:sld>
</file>

<file path=ppt/theme/theme1.xml><?xml version="1.0" encoding="utf-8"?>
<a:theme xmlns:a="http://schemas.openxmlformats.org/drawingml/2006/main" name="7_Blank Presentation">
  <a:themeElements>
    <a:clrScheme name="7_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7_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7_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13171</TotalTime>
  <Words>198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7_Blank Presentation</vt:lpstr>
      <vt:lpstr>COSC 3337 Panel Discussions</vt:lpstr>
    </vt:vector>
  </TitlesOfParts>
  <Company>UH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DMTUTORIAL</dc:title>
  <dc:creator>CO</dc:creator>
  <cp:lastModifiedBy>Eick, Christoph F</cp:lastModifiedBy>
  <cp:revision>970</cp:revision>
  <cp:lastPrinted>2022-08-25T15:00:50Z</cp:lastPrinted>
  <dcterms:created xsi:type="dcterms:W3CDTF">2010-05-07T16:18:55Z</dcterms:created>
  <dcterms:modified xsi:type="dcterms:W3CDTF">2025-09-26T17:22:35Z</dcterms:modified>
</cp:coreProperties>
</file>