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413" r:id="rId2"/>
    <p:sldId id="419" r:id="rId3"/>
    <p:sldId id="410" r:id="rId4"/>
    <p:sldId id="411" r:id="rId5"/>
    <p:sldId id="414" r:id="rId6"/>
    <p:sldId id="412" r:id="rId7"/>
    <p:sldId id="384" r:id="rId8"/>
    <p:sldId id="395" r:id="rId9"/>
    <p:sldId id="394" r:id="rId10"/>
    <p:sldId id="417" r:id="rId11"/>
    <p:sldId id="418" r:id="rId12"/>
    <p:sldId id="415" r:id="rId13"/>
    <p:sldId id="393" r:id="rId14"/>
    <p:sldId id="405" r:id="rId15"/>
  </p:sldIdLst>
  <p:sldSz cx="9144000" cy="6858000" type="overhead"/>
  <p:notesSz cx="6858000" cy="9199563"/>
  <p:defaultTextStyle>
    <a:defPPr>
      <a:defRPr lang="en-US"/>
    </a:defPPr>
    <a:lvl1pPr algn="l" rtl="0" eaLnBrk="0" fontAlgn="base" hangingPunct="0">
      <a:spcBef>
        <a:spcPct val="0"/>
      </a:spcBef>
      <a:spcAft>
        <a:spcPct val="0"/>
      </a:spcAft>
      <a:defRPr kumimoj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666633"/>
    <a:srgbClr val="336600"/>
    <a:srgbClr val="614020"/>
    <a:srgbClr val="523E30"/>
    <a:srgbClr val="0000CC"/>
    <a:srgbClr val="FF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1" d="100"/>
          <a:sy n="81" d="100"/>
        </p:scale>
        <p:origin x="1104" y="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50" d="100"/>
          <a:sy n="50" d="100"/>
        </p:scale>
        <p:origin x="-1758" y="-618"/>
      </p:cViewPr>
      <p:guideLst>
        <p:guide orient="horz" pos="2898"/>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defTabSz="898525">
              <a:defRPr kumimoji="0" sz="1200"/>
            </a:lvl1pPr>
          </a:lstStyle>
          <a:p>
            <a:r>
              <a:rPr lang="en-US" altLang="en-US"/>
              <a:t>Christoph F. Eick</a:t>
            </a:r>
          </a:p>
        </p:txBody>
      </p:sp>
      <p:sp>
        <p:nvSpPr>
          <p:cNvPr id="14339" name="Rectangle 3"/>
          <p:cNvSpPr>
            <a:spLocks noGrp="1" noChangeArrowheads="1"/>
          </p:cNvSpPr>
          <p:nvPr>
            <p:ph type="dt" sz="quarter" idx="1"/>
          </p:nvPr>
        </p:nvSpPr>
        <p:spPr bwMode="auto">
          <a:xfrm>
            <a:off x="391795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algn="r" defTabSz="898525">
              <a:defRPr kumimoji="0" sz="1200"/>
            </a:lvl1pPr>
          </a:lstStyle>
          <a:p>
            <a:endParaRPr lang="en-US" altLang="en-US"/>
          </a:p>
        </p:txBody>
      </p:sp>
      <p:sp>
        <p:nvSpPr>
          <p:cNvPr id="14340" name="Rectangle 4"/>
          <p:cNvSpPr>
            <a:spLocks noGrp="1" noChangeArrowheads="1"/>
          </p:cNvSpPr>
          <p:nvPr>
            <p:ph type="ftr" sz="quarter" idx="2"/>
          </p:nvPr>
        </p:nvSpPr>
        <p:spPr bwMode="auto">
          <a:xfrm>
            <a:off x="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defTabSz="898525">
              <a:defRPr kumimoji="0" sz="1200"/>
            </a:lvl1pPr>
          </a:lstStyle>
          <a:p>
            <a:r>
              <a:rPr lang="en-US" altLang="en-US"/>
              <a:t>Agent-based Data Mining</a:t>
            </a:r>
          </a:p>
        </p:txBody>
      </p:sp>
      <p:sp>
        <p:nvSpPr>
          <p:cNvPr id="14341" name="Rectangle 5"/>
          <p:cNvSpPr>
            <a:spLocks noGrp="1" noChangeArrowheads="1"/>
          </p:cNvSpPr>
          <p:nvPr>
            <p:ph type="sldNum" sz="quarter" idx="3"/>
          </p:nvPr>
        </p:nvSpPr>
        <p:spPr bwMode="auto">
          <a:xfrm>
            <a:off x="391795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algn="r" defTabSz="898525">
              <a:defRPr kumimoji="0" sz="1200"/>
            </a:lvl1pPr>
          </a:lstStyle>
          <a:p>
            <a:fld id="{95E2497D-3AAD-4591-88B9-B77383CBC373}" type="slidenum">
              <a:rPr lang="en-US" altLang="en-US"/>
              <a:pPr/>
              <a:t>‹#›</a:t>
            </a:fld>
            <a:endParaRPr lang="en-US" altLang="en-US"/>
          </a:p>
        </p:txBody>
      </p:sp>
    </p:spTree>
    <p:extLst>
      <p:ext uri="{BB962C8B-B14F-4D97-AF65-F5344CB8AC3E}">
        <p14:creationId xmlns:p14="http://schemas.microsoft.com/office/powerpoint/2010/main" val="364655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defTabSz="898525">
              <a:defRPr kumimoji="0" sz="1200"/>
            </a:lvl1pPr>
          </a:lstStyle>
          <a:p>
            <a:endParaRPr lang="en-US" altLang="en-US"/>
          </a:p>
        </p:txBody>
      </p:sp>
      <p:sp>
        <p:nvSpPr>
          <p:cNvPr id="2057" name="Rectangle 9"/>
          <p:cNvSpPr>
            <a:spLocks noGrp="1" noRot="1" noChangeAspect="1" noChangeArrowheads="1"/>
          </p:cNvSpPr>
          <p:nvPr>
            <p:ph type="sldImg" idx="2"/>
          </p:nvPr>
        </p:nvSpPr>
        <p:spPr bwMode="auto">
          <a:xfrm>
            <a:off x="1092200" y="669925"/>
            <a:ext cx="4678363" cy="3508375"/>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04875" y="4402138"/>
            <a:ext cx="504825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9" name="Rectangle 11"/>
          <p:cNvSpPr>
            <a:spLocks noGrp="1" noChangeArrowheads="1"/>
          </p:cNvSpPr>
          <p:nvPr>
            <p:ph type="dt" idx="1"/>
          </p:nvPr>
        </p:nvSpPr>
        <p:spPr bwMode="auto">
          <a:xfrm>
            <a:off x="391795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algn="r" defTabSz="898525">
              <a:defRPr kumimoji="0" sz="1200"/>
            </a:lvl1pPr>
          </a:lstStyle>
          <a:p>
            <a:endParaRPr lang="en-US" altLang="en-US"/>
          </a:p>
        </p:txBody>
      </p:sp>
      <p:sp>
        <p:nvSpPr>
          <p:cNvPr id="2060" name="Rectangle 12"/>
          <p:cNvSpPr>
            <a:spLocks noGrp="1" noChangeArrowheads="1"/>
          </p:cNvSpPr>
          <p:nvPr>
            <p:ph type="ftr" sz="quarter" idx="4"/>
          </p:nvPr>
        </p:nvSpPr>
        <p:spPr bwMode="auto">
          <a:xfrm>
            <a:off x="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defTabSz="898525">
              <a:defRPr kumimoji="0" sz="1200"/>
            </a:lvl1pPr>
          </a:lstStyle>
          <a:p>
            <a:endParaRPr lang="en-US" altLang="en-US"/>
          </a:p>
        </p:txBody>
      </p:sp>
      <p:sp>
        <p:nvSpPr>
          <p:cNvPr id="2061" name="Rectangle 13"/>
          <p:cNvSpPr>
            <a:spLocks noGrp="1" noChangeArrowheads="1"/>
          </p:cNvSpPr>
          <p:nvPr>
            <p:ph type="sldNum" sz="quarter" idx="5"/>
          </p:nvPr>
        </p:nvSpPr>
        <p:spPr bwMode="auto">
          <a:xfrm>
            <a:off x="391795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algn="r" defTabSz="898525">
              <a:defRPr kumimoji="0" sz="1200"/>
            </a:lvl1pPr>
          </a:lstStyle>
          <a:p>
            <a:fld id="{810912AA-5C39-44FD-89EE-E05F035E7DA5}" type="slidenum">
              <a:rPr lang="en-US" altLang="en-US"/>
              <a:pPr/>
              <a:t>‹#›</a:t>
            </a:fld>
            <a:endParaRPr lang="en-US" altLang="en-US"/>
          </a:p>
        </p:txBody>
      </p:sp>
    </p:spTree>
    <p:extLst>
      <p:ext uri="{BB962C8B-B14F-4D97-AF65-F5344CB8AC3E}">
        <p14:creationId xmlns:p14="http://schemas.microsoft.com/office/powerpoint/2010/main" val="2069845592"/>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9B68D53-0512-43D2-83A8-FFA4903076A4}" type="slidenum">
              <a:rPr lang="en-US" altLang="en-US"/>
              <a:pPr/>
              <a:t>7</a:t>
            </a:fld>
            <a:endParaRPr lang="en-US" altLang="en-US"/>
          </a:p>
        </p:txBody>
      </p:sp>
      <p:sp>
        <p:nvSpPr>
          <p:cNvPr id="250882" name="Rectangle 2"/>
          <p:cNvSpPr>
            <a:spLocks noGrp="1" noRot="1" noChangeAspect="1" noChangeArrowheads="1"/>
          </p:cNvSpPr>
          <p:nvPr>
            <p:ph type="sldImg"/>
          </p:nvPr>
        </p:nvSpPr>
        <p:spPr>
          <a:ln/>
        </p:spPr>
      </p:sp>
      <p:sp>
        <p:nvSpPr>
          <p:cNvPr id="250883" name="Rectangle 3"/>
          <p:cNvSpPr>
            <a:spLocks noGrp="1" noChangeArrowheads="1"/>
          </p:cNvSpPr>
          <p:nvPr>
            <p:ph type="body" idx="1"/>
          </p:nvPr>
        </p:nvSpPr>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extLst>
      <p:ext uri="{BB962C8B-B14F-4D97-AF65-F5344CB8AC3E}">
        <p14:creationId xmlns:p14="http://schemas.microsoft.com/office/powerpoint/2010/main" val="129716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830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665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2479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5913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952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94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434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371600"/>
            <a:ext cx="4419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371600"/>
            <a:ext cx="4419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995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57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706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48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043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343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23"/>
          <p:cNvSpPr>
            <a:spLocks noGrp="1" noChangeArrowheads="1"/>
          </p:cNvSpPr>
          <p:nvPr>
            <p:ph type="title"/>
          </p:nvPr>
        </p:nvSpPr>
        <p:spPr bwMode="auto">
          <a:xfrm>
            <a:off x="228600" y="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48" name="Rectangle 24"/>
          <p:cNvSpPr>
            <a:spLocks noGrp="1" noChangeArrowheads="1"/>
          </p:cNvSpPr>
          <p:nvPr>
            <p:ph type="body" idx="1"/>
          </p:nvPr>
        </p:nvSpPr>
        <p:spPr bwMode="auto">
          <a:xfrm>
            <a:off x="0" y="1371600"/>
            <a:ext cx="8991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5" name="Text Box 31"/>
          <p:cNvSpPr txBox="1">
            <a:spLocks noChangeArrowheads="1"/>
          </p:cNvSpPr>
          <p:nvPr/>
        </p:nvSpPr>
        <p:spPr bwMode="auto">
          <a:xfrm>
            <a:off x="5638800" y="6629400"/>
            <a:ext cx="384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kumimoji="0" lang="en-US" altLang="en-US" sz="2400"/>
          </a:p>
        </p:txBody>
      </p:sp>
      <p:sp>
        <p:nvSpPr>
          <p:cNvPr id="1056" name="Text Box 32"/>
          <p:cNvSpPr txBox="1">
            <a:spLocks noChangeArrowheads="1"/>
          </p:cNvSpPr>
          <p:nvPr/>
        </p:nvSpPr>
        <p:spPr bwMode="auto">
          <a:xfrm>
            <a:off x="0" y="6640513"/>
            <a:ext cx="411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0" lang="en-US" altLang="en-US" sz="1200" dirty="0"/>
              <a:t>Ch. Eick: Randomized Hill </a:t>
            </a:r>
            <a:r>
              <a:rPr kumimoji="0" lang="en-US" altLang="en-US" sz="1200" dirty="0" smtClean="0"/>
              <a:t>Climbing</a:t>
            </a:r>
            <a:endParaRPr kumimoji="0"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800">
          <a:solidFill>
            <a:schemeClr val="tx2"/>
          </a:solidFill>
          <a:latin typeface="+mj-lt"/>
          <a:ea typeface="+mj-ea"/>
          <a:cs typeface="+mj-cs"/>
        </a:defRPr>
      </a:lvl1pPr>
      <a:lvl2pPr algn="ctr" rtl="0" eaLnBrk="0" fontAlgn="base" hangingPunct="0">
        <a:spcBef>
          <a:spcPct val="0"/>
        </a:spcBef>
        <a:spcAft>
          <a:spcPct val="0"/>
        </a:spcAft>
        <a:defRPr kumimoji="1" sz="4800">
          <a:solidFill>
            <a:schemeClr val="tx2"/>
          </a:solidFill>
          <a:latin typeface="Arial Narrow" pitchFamily="34" charset="0"/>
        </a:defRPr>
      </a:lvl2pPr>
      <a:lvl3pPr algn="ctr" rtl="0" eaLnBrk="0" fontAlgn="base" hangingPunct="0">
        <a:spcBef>
          <a:spcPct val="0"/>
        </a:spcBef>
        <a:spcAft>
          <a:spcPct val="0"/>
        </a:spcAft>
        <a:defRPr kumimoji="1" sz="4800">
          <a:solidFill>
            <a:schemeClr val="tx2"/>
          </a:solidFill>
          <a:latin typeface="Arial Narrow" pitchFamily="34" charset="0"/>
        </a:defRPr>
      </a:lvl3pPr>
      <a:lvl4pPr algn="ctr" rtl="0" eaLnBrk="0" fontAlgn="base" hangingPunct="0">
        <a:spcBef>
          <a:spcPct val="0"/>
        </a:spcBef>
        <a:spcAft>
          <a:spcPct val="0"/>
        </a:spcAft>
        <a:defRPr kumimoji="1" sz="4800">
          <a:solidFill>
            <a:schemeClr val="tx2"/>
          </a:solidFill>
          <a:latin typeface="Arial Narrow" pitchFamily="34" charset="0"/>
        </a:defRPr>
      </a:lvl4pPr>
      <a:lvl5pPr algn="ctr" rtl="0" eaLnBrk="0" fontAlgn="base" hangingPunct="0">
        <a:spcBef>
          <a:spcPct val="0"/>
        </a:spcBef>
        <a:spcAft>
          <a:spcPct val="0"/>
        </a:spcAft>
        <a:defRPr kumimoji="1" sz="4800">
          <a:solidFill>
            <a:schemeClr val="tx2"/>
          </a:solidFill>
          <a:latin typeface="Arial Narrow" pitchFamily="34" charset="0"/>
        </a:defRPr>
      </a:lvl5pPr>
      <a:lvl6pPr marL="457200" algn="ctr" rtl="0" eaLnBrk="0" fontAlgn="base" hangingPunct="0">
        <a:spcBef>
          <a:spcPct val="0"/>
        </a:spcBef>
        <a:spcAft>
          <a:spcPct val="0"/>
        </a:spcAft>
        <a:defRPr kumimoji="1" sz="4800">
          <a:solidFill>
            <a:schemeClr val="tx2"/>
          </a:solidFill>
          <a:latin typeface="Arial Narrow" pitchFamily="34" charset="0"/>
        </a:defRPr>
      </a:lvl6pPr>
      <a:lvl7pPr marL="914400" algn="ctr" rtl="0" eaLnBrk="0" fontAlgn="base" hangingPunct="0">
        <a:spcBef>
          <a:spcPct val="0"/>
        </a:spcBef>
        <a:spcAft>
          <a:spcPct val="0"/>
        </a:spcAft>
        <a:defRPr kumimoji="1" sz="4800">
          <a:solidFill>
            <a:schemeClr val="tx2"/>
          </a:solidFill>
          <a:latin typeface="Arial Narrow" pitchFamily="34" charset="0"/>
        </a:defRPr>
      </a:lvl7pPr>
      <a:lvl8pPr marL="1371600" algn="ctr" rtl="0" eaLnBrk="0" fontAlgn="base" hangingPunct="0">
        <a:spcBef>
          <a:spcPct val="0"/>
        </a:spcBef>
        <a:spcAft>
          <a:spcPct val="0"/>
        </a:spcAft>
        <a:defRPr kumimoji="1" sz="4800">
          <a:solidFill>
            <a:schemeClr val="tx2"/>
          </a:solidFill>
          <a:latin typeface="Arial Narrow" pitchFamily="34" charset="0"/>
        </a:defRPr>
      </a:lvl8pPr>
      <a:lvl9pPr marL="1828800" algn="ctr" rtl="0" eaLnBrk="0" fontAlgn="base" hangingPunct="0">
        <a:spcBef>
          <a:spcPct val="0"/>
        </a:spcBef>
        <a:spcAft>
          <a:spcPct val="0"/>
        </a:spcAft>
        <a:defRPr kumimoji="1" sz="48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a:solidFill>
            <a:schemeClr val="tx1"/>
          </a:solidFill>
          <a:latin typeface="+mn-lt"/>
        </a:defRPr>
      </a:lvl2pPr>
      <a:lvl3pPr marL="1143000" indent="-228600" algn="l" rtl="0" eaLnBrk="0" fontAlgn="base" hangingPunct="0">
        <a:spcBef>
          <a:spcPct val="20000"/>
        </a:spcBef>
        <a:spcAft>
          <a:spcPct val="0"/>
        </a:spcAft>
        <a:buChar char="•"/>
        <a:defRPr kumimoji="1">
          <a:solidFill>
            <a:schemeClr val="tx1"/>
          </a:solidFill>
          <a:latin typeface="+mn-lt"/>
        </a:defRPr>
      </a:lvl3pPr>
      <a:lvl4pPr marL="1600200" indent="-228600" algn="l" rtl="0" eaLnBrk="0" fontAlgn="base" hangingPunct="0">
        <a:spcBef>
          <a:spcPct val="20000"/>
        </a:spcBef>
        <a:spcAft>
          <a:spcPct val="0"/>
        </a:spcAft>
        <a:buChar char="–"/>
        <a:defRPr kumimoji="1">
          <a:solidFill>
            <a:schemeClr val="tx1"/>
          </a:solidFill>
          <a:latin typeface="+mn-lt"/>
        </a:defRPr>
      </a:lvl4pPr>
      <a:lvl5pPr marL="2057400" indent="-228600" algn="l" rtl="0" eaLnBrk="0" fontAlgn="base" hangingPunct="0">
        <a:spcBef>
          <a:spcPct val="20000"/>
        </a:spcBef>
        <a:spcAft>
          <a:spcPct val="0"/>
        </a:spcAft>
        <a:buChar char="•"/>
        <a:defRPr kumimoji="1">
          <a:solidFill>
            <a:schemeClr val="tx1"/>
          </a:solidFill>
          <a:latin typeface="+mn-lt"/>
        </a:defRPr>
      </a:lvl5pPr>
      <a:lvl6pPr marL="2514600" indent="-228600" algn="l" rtl="0" eaLnBrk="0" fontAlgn="base" hangingPunct="0">
        <a:spcBef>
          <a:spcPct val="20000"/>
        </a:spcBef>
        <a:spcAft>
          <a:spcPct val="0"/>
        </a:spcAft>
        <a:buChar char="•"/>
        <a:defRPr kumimoji="1">
          <a:solidFill>
            <a:schemeClr val="tx1"/>
          </a:solidFill>
          <a:latin typeface="+mn-lt"/>
        </a:defRPr>
      </a:lvl6pPr>
      <a:lvl7pPr marL="2971800" indent="-228600" algn="l" rtl="0" eaLnBrk="0" fontAlgn="base" hangingPunct="0">
        <a:spcBef>
          <a:spcPct val="20000"/>
        </a:spcBef>
        <a:spcAft>
          <a:spcPct val="0"/>
        </a:spcAft>
        <a:buChar char="•"/>
        <a:defRPr kumimoji="1">
          <a:solidFill>
            <a:schemeClr val="tx1"/>
          </a:solidFill>
          <a:latin typeface="+mn-lt"/>
        </a:defRPr>
      </a:lvl7pPr>
      <a:lvl8pPr marL="3429000" indent="-228600" algn="l" rtl="0" eaLnBrk="0" fontAlgn="base" hangingPunct="0">
        <a:spcBef>
          <a:spcPct val="20000"/>
        </a:spcBef>
        <a:spcAft>
          <a:spcPct val="0"/>
        </a:spcAft>
        <a:buChar char="•"/>
        <a:defRPr kumimoji="1">
          <a:solidFill>
            <a:schemeClr val="tx1"/>
          </a:solidFill>
          <a:latin typeface="+mn-lt"/>
        </a:defRPr>
      </a:lvl8pPr>
      <a:lvl9pPr marL="3886200" indent="-228600" algn="l" rtl="0" eaLnBrk="0" fontAlgn="base" hangingPunct="0">
        <a:spcBef>
          <a:spcPct val="20000"/>
        </a:spcBef>
        <a:spcAft>
          <a:spcPct val="0"/>
        </a:spcAft>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7" y="1371600"/>
            <a:ext cx="9158555" cy="5562600"/>
          </a:xfrm>
        </p:spPr>
      </p:pic>
      <p:sp>
        <p:nvSpPr>
          <p:cNvPr id="2" name="Title 1"/>
          <p:cNvSpPr>
            <a:spLocks noGrp="1"/>
          </p:cNvSpPr>
          <p:nvPr>
            <p:ph type="title"/>
          </p:nvPr>
        </p:nvSpPr>
        <p:spPr>
          <a:xfrm>
            <a:off x="243155" y="329091"/>
            <a:ext cx="8686800" cy="990600"/>
          </a:xfrm>
        </p:spPr>
        <p:txBody>
          <a:bodyPr/>
          <a:lstStyle/>
          <a:p>
            <a:r>
              <a:rPr lang="en-US" dirty="0" smtClean="0">
                <a:solidFill>
                  <a:srgbClr val="FF0000"/>
                </a:solidFill>
              </a:rPr>
              <a:t>Christoph F. Eick</a:t>
            </a:r>
            <a:br>
              <a:rPr lang="en-US" dirty="0" smtClean="0">
                <a:solidFill>
                  <a:srgbClr val="FF0000"/>
                </a:solidFill>
              </a:rPr>
            </a:br>
            <a:r>
              <a:rPr lang="en-US" dirty="0" smtClean="0">
                <a:solidFill>
                  <a:srgbClr val="FF0000"/>
                </a:solidFill>
              </a:rPr>
              <a:t>Randomized Hill Climbing</a:t>
            </a:r>
            <a:endParaRPr lang="en-US" dirty="0">
              <a:solidFill>
                <a:srgbClr val="FF0000"/>
              </a:solidFill>
            </a:endParaRPr>
          </a:p>
        </p:txBody>
      </p:sp>
      <p:sp>
        <p:nvSpPr>
          <p:cNvPr id="5" name="TextBox 4"/>
          <p:cNvSpPr txBox="1"/>
          <p:nvPr/>
        </p:nvSpPr>
        <p:spPr>
          <a:xfrm>
            <a:off x="7653464" y="-3425"/>
            <a:ext cx="1492781" cy="369332"/>
          </a:xfrm>
          <a:prstGeom prst="rect">
            <a:avLst/>
          </a:prstGeom>
          <a:noFill/>
        </p:spPr>
        <p:txBody>
          <a:bodyPr wrap="none" rtlCol="0">
            <a:spAutoFit/>
          </a:bodyPr>
          <a:lstStyle/>
          <a:p>
            <a:r>
              <a:rPr lang="en-US" b="1" dirty="0" smtClean="0">
                <a:solidFill>
                  <a:srgbClr val="FF0000"/>
                </a:solidFill>
              </a:rPr>
              <a:t>Nov. </a:t>
            </a:r>
            <a:r>
              <a:rPr lang="en-US" b="1" smtClean="0">
                <a:solidFill>
                  <a:srgbClr val="FF0000"/>
                </a:solidFill>
              </a:rPr>
              <a:t>21, </a:t>
            </a:r>
            <a:r>
              <a:rPr lang="en-US" b="1" dirty="0" smtClean="0">
                <a:solidFill>
                  <a:srgbClr val="FF0000"/>
                </a:solidFill>
              </a:rPr>
              <a:t>2021</a:t>
            </a:r>
            <a:endParaRPr lang="en-US" b="1" dirty="0">
              <a:solidFill>
                <a:srgbClr val="FF0000"/>
              </a:solidFill>
            </a:endParaRPr>
          </a:p>
        </p:txBody>
      </p:sp>
    </p:spTree>
    <p:extLst>
      <p:ext uri="{BB962C8B-B14F-4D97-AF65-F5344CB8AC3E}">
        <p14:creationId xmlns:p14="http://schemas.microsoft.com/office/powerpoint/2010/main" val="1084086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Pikes Peak (14,110) Ascent Footrace</a:t>
            </a:r>
            <a:endParaRPr lang="en-US" dirty="0"/>
          </a:p>
        </p:txBody>
      </p:sp>
      <p:pic>
        <p:nvPicPr>
          <p:cNvPr id="1026" name="Picture 2" descr="https://images.fineartamerica.com/images/artworkimages/mediumlarge/1/34-pikes-peak-marathon-and-ascent-steve-krul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88136"/>
            <a:ext cx="8229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776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Falling off Ridges </a:t>
            </a:r>
            <a:endParaRPr lang="en-US" dirty="0"/>
          </a:p>
        </p:txBody>
      </p:sp>
      <p:pic>
        <p:nvPicPr>
          <p:cNvPr id="2052" name="Picture 4" descr="http://www.trekking-serbia.com/pub/14884620382629_stolovi_relj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00"/>
            <a:ext cx="9222081"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47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type="body" idx="1"/>
          </p:nvPr>
        </p:nvSpPr>
        <p:spPr>
          <a:xfrm>
            <a:off x="152400" y="1295400"/>
            <a:ext cx="8991600" cy="5562600"/>
          </a:xfrm>
        </p:spPr>
        <p:txBody>
          <a:bodyPr/>
          <a:lstStyle/>
          <a:p>
            <a:pPr marL="0" indent="0">
              <a:lnSpc>
                <a:spcPct val="90000"/>
              </a:lnSpc>
              <a:buNone/>
            </a:pPr>
            <a:r>
              <a:rPr lang="en-US" altLang="en-US" sz="3100" dirty="0" smtClean="0"/>
              <a:t>Current Solution is: (</a:t>
            </a:r>
            <a:r>
              <a:rPr lang="en-US" altLang="en-US" sz="3100" dirty="0" err="1" smtClean="0"/>
              <a:t>Minpoint</a:t>
            </a:r>
            <a:r>
              <a:rPr lang="en-US" altLang="en-US" sz="3100" dirty="0" smtClean="0"/>
              <a:t>, </a:t>
            </a:r>
            <a:r>
              <a:rPr lang="en-US" altLang="en-US" sz="3100" dirty="0" smtClean="0">
                <a:sym typeface="Symbol" panose="05050102010706020507" pitchFamily="18" charset="2"/>
              </a:rPr>
              <a:t>)</a:t>
            </a:r>
            <a:endParaRPr lang="en-US" altLang="en-US" sz="3100" dirty="0"/>
          </a:p>
          <a:p>
            <a:pPr marL="0" indent="0">
              <a:lnSpc>
                <a:spcPct val="90000"/>
              </a:lnSpc>
              <a:buNone/>
            </a:pPr>
            <a:r>
              <a:rPr lang="en-US" altLang="en-US" sz="3100" dirty="0" smtClean="0"/>
              <a:t>Create p “new” </a:t>
            </a:r>
            <a:r>
              <a:rPr lang="en-US" altLang="en-US" sz="3100" dirty="0"/>
              <a:t>Solutions (</a:t>
            </a:r>
            <a:r>
              <a:rPr lang="en-US" altLang="en-US" sz="3100" dirty="0" err="1" smtClean="0"/>
              <a:t>Minpoint</a:t>
            </a:r>
            <a:r>
              <a:rPr lang="en-US" altLang="en-US" sz="3100" dirty="0" smtClean="0"/>
              <a:t>’, </a:t>
            </a:r>
            <a:r>
              <a:rPr lang="en-US" altLang="en-US" sz="3100" dirty="0" smtClean="0">
                <a:sym typeface="Symbol" panose="05050102010706020507" pitchFamily="18" charset="2"/>
              </a:rPr>
              <a:t>’) by setting:</a:t>
            </a:r>
          </a:p>
          <a:p>
            <a:pPr>
              <a:lnSpc>
                <a:spcPct val="90000"/>
              </a:lnSpc>
            </a:pPr>
            <a:r>
              <a:rPr lang="en-US" altLang="en-US" sz="3100" dirty="0" err="1" smtClean="0">
                <a:sym typeface="Symbol" panose="05050102010706020507" pitchFamily="18" charset="2"/>
              </a:rPr>
              <a:t>Minpoint</a:t>
            </a:r>
            <a:r>
              <a:rPr lang="en-US" altLang="en-US" sz="3100" dirty="0" smtClean="0">
                <a:sym typeface="Symbol" panose="05050102010706020507" pitchFamily="18" charset="2"/>
              </a:rPr>
              <a:t>’= </a:t>
            </a:r>
            <a:r>
              <a:rPr lang="en-US" altLang="en-US" sz="3100" dirty="0" err="1" smtClean="0">
                <a:sym typeface="Symbol" panose="05050102010706020507" pitchFamily="18" charset="2"/>
              </a:rPr>
              <a:t>Minpoint</a:t>
            </a:r>
            <a:r>
              <a:rPr lang="en-US" altLang="en-US" sz="3100" dirty="0">
                <a:sym typeface="Symbol" panose="05050102010706020507" pitchFamily="18" charset="2"/>
              </a:rPr>
              <a:t> </a:t>
            </a:r>
            <a:r>
              <a:rPr lang="en-US" altLang="en-US" sz="3100" dirty="0" smtClean="0">
                <a:sym typeface="Symbol" panose="05050102010706020507" pitchFamily="18" charset="2"/>
              </a:rPr>
              <a:t>or Minpoint+1 or Minpoint</a:t>
            </a:r>
            <a:r>
              <a:rPr lang="en-US" altLang="en-US" sz="3100" dirty="0" smtClean="0">
                <a:latin typeface="Symbol" panose="05050102010706020507" pitchFamily="18" charset="2"/>
                <a:sym typeface="Symbol" panose="05050102010706020507" pitchFamily="18" charset="2"/>
              </a:rPr>
              <a:t>-</a:t>
            </a:r>
            <a:r>
              <a:rPr lang="en-US" altLang="en-US" sz="3100" dirty="0" smtClean="0">
                <a:sym typeface="Symbol" panose="05050102010706020507" pitchFamily="18" charset="2"/>
              </a:rPr>
              <a:t>1  with equal probability</a:t>
            </a:r>
          </a:p>
          <a:p>
            <a:pPr>
              <a:lnSpc>
                <a:spcPct val="90000"/>
              </a:lnSpc>
            </a:pPr>
            <a:r>
              <a:rPr lang="en-US" altLang="en-US" sz="3100" dirty="0">
                <a:sym typeface="Symbol" panose="05050102010706020507" pitchFamily="18" charset="2"/>
              </a:rPr>
              <a:t></a:t>
            </a:r>
            <a:r>
              <a:rPr lang="en-US" altLang="en-US" sz="3100" dirty="0" smtClean="0">
                <a:sym typeface="Symbol" panose="05050102010706020507" pitchFamily="18" charset="2"/>
              </a:rPr>
              <a:t>’= r</a:t>
            </a:r>
            <a:r>
              <a:rPr lang="en-US" altLang="en-US" sz="3100" dirty="0" smtClean="0">
                <a:latin typeface="Symbol" panose="05050102010706020507" pitchFamily="18" charset="2"/>
                <a:sym typeface="Symbol" panose="05050102010706020507" pitchFamily="18" charset="2"/>
              </a:rPr>
              <a:t>*</a:t>
            </a:r>
            <a:r>
              <a:rPr lang="en-US" altLang="en-US" sz="3100" dirty="0" smtClean="0">
                <a:sym typeface="Symbol" panose="05050102010706020507" pitchFamily="18" charset="2"/>
              </a:rPr>
              <a:t> with r being a random number in [0.95, 1.05]</a:t>
            </a:r>
            <a:endParaRPr lang="en-US" altLang="en-US" sz="3100" dirty="0"/>
          </a:p>
          <a:p>
            <a:pPr marL="0" indent="0">
              <a:lnSpc>
                <a:spcPct val="90000"/>
              </a:lnSpc>
              <a:buNone/>
            </a:pPr>
            <a:endParaRPr lang="en-US" altLang="en-US" sz="2400" dirty="0"/>
          </a:p>
          <a:p>
            <a:pPr marL="0" indent="0">
              <a:lnSpc>
                <a:spcPct val="90000"/>
              </a:lnSpc>
              <a:buNone/>
            </a:pPr>
            <a:r>
              <a:rPr lang="en-US" altLang="en-US" sz="2800" dirty="0" smtClean="0"/>
              <a:t>Remark: Search starts from a random position. Therefore, running RHC multiple times using different starting positions </a:t>
            </a:r>
            <a:r>
              <a:rPr lang="en-US" altLang="en-US" sz="2800" smtClean="0"/>
              <a:t>makes sense! </a:t>
            </a: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p:txBody>
      </p:sp>
      <p:sp useBgFill="1">
        <p:nvSpPr>
          <p:cNvPr id="274436" name="Rectangle 4"/>
          <p:cNvSpPr>
            <a:spLocks noChangeArrowheads="1"/>
          </p:cNvSpPr>
          <p:nvPr/>
        </p:nvSpPr>
        <p:spPr bwMode="auto">
          <a:xfrm>
            <a:off x="609600" y="-136740"/>
            <a:ext cx="7762875" cy="1259319"/>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smtClean="0"/>
              <a:t>Example: Neighborhood for Searching “Good” DBSCAN Parameters </a:t>
            </a:r>
            <a:endParaRPr lang="en-US" altLang="en-US" sz="3800" b="1" dirty="0"/>
          </a:p>
        </p:txBody>
      </p:sp>
    </p:spTree>
    <p:extLst>
      <p:ext uri="{BB962C8B-B14F-4D97-AF65-F5344CB8AC3E}">
        <p14:creationId xmlns:p14="http://schemas.microsoft.com/office/powerpoint/2010/main" val="1597359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type="body" idx="1"/>
          </p:nvPr>
        </p:nvSpPr>
        <p:spPr>
          <a:xfrm>
            <a:off x="152400" y="1295400"/>
            <a:ext cx="8991600" cy="5562600"/>
          </a:xfrm>
        </p:spPr>
        <p:txBody>
          <a:bodyPr/>
          <a:lstStyle/>
          <a:p>
            <a:pPr>
              <a:lnSpc>
                <a:spcPct val="90000"/>
              </a:lnSpc>
            </a:pPr>
            <a:r>
              <a:rPr lang="en-US" altLang="en-US" sz="2400" dirty="0"/>
              <a:t>Execute algorithm for a number of initial configurations (</a:t>
            </a:r>
            <a:r>
              <a:rPr lang="en-US" altLang="en-US" sz="2400" i="1" dirty="0"/>
              <a:t>randomized hill climbing with restart</a:t>
            </a:r>
            <a:r>
              <a:rPr lang="en-US" altLang="en-US" sz="2400" dirty="0"/>
              <a:t>)</a:t>
            </a:r>
          </a:p>
          <a:p>
            <a:pPr>
              <a:lnSpc>
                <a:spcPct val="90000"/>
              </a:lnSpc>
            </a:pPr>
            <a:r>
              <a:rPr lang="en-US" altLang="en-US" sz="2400" dirty="0"/>
              <a:t>Use information of the previous runs to improve the choice of initial configurations.</a:t>
            </a:r>
          </a:p>
          <a:p>
            <a:pPr>
              <a:lnSpc>
                <a:spcPct val="90000"/>
              </a:lnSpc>
            </a:pPr>
            <a:r>
              <a:rPr lang="en-US" altLang="en-US" sz="2400" dirty="0"/>
              <a:t>Dynamically adjust the size of the </a:t>
            </a:r>
            <a:r>
              <a:rPr lang="en-US" altLang="en-US" sz="2400" dirty="0" smtClean="0"/>
              <a:t>neighborhood size and </a:t>
            </a:r>
            <a:r>
              <a:rPr lang="en-US" altLang="en-US" sz="2400" dirty="0"/>
              <a:t>the number of points sampled. For example, start with large size neighborhoods and decrease the size of the neighborhood as the search evolves.</a:t>
            </a:r>
          </a:p>
          <a:p>
            <a:pPr>
              <a:lnSpc>
                <a:spcPct val="90000"/>
              </a:lnSpc>
            </a:pPr>
            <a:r>
              <a:rPr lang="en-US" altLang="en-US" sz="2400" dirty="0"/>
              <a:t>Allow downward moves:        </a:t>
            </a:r>
            <a:r>
              <a:rPr lang="en-US" altLang="en-US" sz="2400" b="1" dirty="0"/>
              <a:t>Simulated Annealing</a:t>
            </a:r>
            <a:r>
              <a:rPr lang="en-US" altLang="en-US" sz="2400" dirty="0"/>
              <a:t> </a:t>
            </a:r>
          </a:p>
          <a:p>
            <a:pPr>
              <a:lnSpc>
                <a:spcPct val="90000"/>
              </a:lnSpc>
            </a:pPr>
            <a:r>
              <a:rPr lang="en-US" altLang="en-US" sz="2400" dirty="0"/>
              <a:t>Resample before terminating (e.g. sample p points; if there is no improvement sample another 2p points; if there is still no improvement sample another 4p points; if there is no improvement after that finally terminate).</a:t>
            </a:r>
          </a:p>
          <a:p>
            <a:pPr>
              <a:lnSpc>
                <a:spcPct val="90000"/>
              </a:lnSpc>
            </a:pPr>
            <a:r>
              <a:rPr lang="en-US" altLang="en-US" sz="2400" dirty="0"/>
              <a:t>Use domain specific knowledge to determine neighborhood sizes and number of points sampled.</a:t>
            </a:r>
            <a:endParaRPr lang="en-US" altLang="en-US" dirty="0"/>
          </a:p>
          <a:p>
            <a:pPr>
              <a:lnSpc>
                <a:spcPct val="90000"/>
              </a:lnSpc>
              <a:buFont typeface="Wingdings" pitchFamily="2" charset="2"/>
              <a:buNone/>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p:txBody>
      </p:sp>
      <p:sp useBgFill="1">
        <p:nvSpPr>
          <p:cNvPr id="274436" name="Rectangle 4"/>
          <p:cNvSpPr>
            <a:spLocks noChangeArrowheads="1"/>
          </p:cNvSpPr>
          <p:nvPr/>
        </p:nvSpPr>
        <p:spPr bwMode="auto">
          <a:xfrm>
            <a:off x="609600" y="1524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smtClean="0"/>
              <a:t>Randomized Hill </a:t>
            </a:r>
            <a:r>
              <a:rPr lang="en-US" altLang="en-US" sz="3800" b="1" dirty="0"/>
              <a:t>Climbing </a:t>
            </a:r>
            <a:r>
              <a:rPr lang="en-US" altLang="en-US" sz="3800" b="1" dirty="0" smtClean="0"/>
              <a:t>Variations</a:t>
            </a:r>
            <a:endParaRPr lang="en-US" altLang="en-US" sz="3800" b="1" dirty="0"/>
          </a:p>
        </p:txBody>
      </p:sp>
      <p:pic>
        <p:nvPicPr>
          <p:cNvPr id="274438" name="Picture 6" descr="ARRO11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810000"/>
            <a:ext cx="457200" cy="38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body" idx="1"/>
          </p:nvPr>
        </p:nvSpPr>
        <p:spPr>
          <a:xfrm>
            <a:off x="0" y="1143000"/>
            <a:ext cx="9144000" cy="5715000"/>
          </a:xfrm>
        </p:spPr>
        <p:txBody>
          <a:bodyPr/>
          <a:lstStyle/>
          <a:p>
            <a:pPr>
              <a:lnSpc>
                <a:spcPct val="90000"/>
              </a:lnSpc>
            </a:pPr>
            <a:r>
              <a:rPr lang="en-US" altLang="en-US" sz="2400" dirty="0"/>
              <a:t>Define a neighborhood as the set of states that can be reached by n operator applications from the current state (where n is a constant to be chosen based on the characteristics of a particular search problem)</a:t>
            </a:r>
          </a:p>
          <a:p>
            <a:pPr>
              <a:lnSpc>
                <a:spcPct val="90000"/>
              </a:lnSpc>
            </a:pPr>
            <a:r>
              <a:rPr lang="en-US" altLang="en-US" sz="2400" dirty="0"/>
              <a:t>The state space version creates all states in the neighborhood of the current state (alternatively, it could just create some states which would be a randomized version), and picks the one with the best evaluation as the new current state, or it terminates unsuccessfully if there is no state that is better than the current state.</a:t>
            </a:r>
          </a:p>
          <a:p>
            <a:pPr>
              <a:lnSpc>
                <a:spcPct val="90000"/>
              </a:lnSpc>
            </a:pPr>
            <a:r>
              <a:rPr lang="en-US" altLang="en-US" sz="2400" dirty="0"/>
              <a:t>A variable path has to be added to the hill climbing code that memorizes the path from the initial state to the current state. The path variable is initialized with an empty list. Every time a new current state is obtained the operator or operator sequence that was used to reach this state is appended to the path variable. </a:t>
            </a:r>
          </a:p>
          <a:p>
            <a:pPr>
              <a:lnSpc>
                <a:spcPct val="90000"/>
              </a:lnSpc>
            </a:pPr>
            <a:r>
              <a:rPr lang="en-US" altLang="en-US" sz="2400" dirty="0"/>
              <a:t>A goal test has to be added to the hill climbing code (if it returns true the algorithm terminates returning the contents of its path variable as its solution).</a:t>
            </a:r>
          </a:p>
          <a:p>
            <a:pPr>
              <a:lnSpc>
                <a:spcPct val="90000"/>
              </a:lnSpc>
              <a:buFont typeface="Wingdings" pitchFamily="2" charset="2"/>
              <a:buNone/>
            </a:pPr>
            <a:r>
              <a:rPr lang="en-US" altLang="en-US" sz="1800" dirty="0"/>
              <a:t> I</a:t>
            </a:r>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p:txBody>
      </p:sp>
      <p:sp useBgFill="1">
        <p:nvSpPr>
          <p:cNvPr id="300035" name="Rectangle 3"/>
          <p:cNvSpPr>
            <a:spLocks noChangeArrowheads="1"/>
          </p:cNvSpPr>
          <p:nvPr/>
        </p:nvSpPr>
        <p:spPr bwMode="auto">
          <a:xfrm>
            <a:off x="609600" y="1524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Hill Climbing for State Space Search</a:t>
            </a:r>
          </a:p>
        </p:txBody>
      </p:sp>
      <p:sp>
        <p:nvSpPr>
          <p:cNvPr id="4" name="TextBox 3"/>
          <p:cNvSpPr txBox="1"/>
          <p:nvPr/>
        </p:nvSpPr>
        <p:spPr>
          <a:xfrm>
            <a:off x="6159369" y="6400800"/>
            <a:ext cx="2213106" cy="369332"/>
          </a:xfrm>
          <a:prstGeom prst="rect">
            <a:avLst/>
          </a:prstGeom>
          <a:noFill/>
        </p:spPr>
        <p:txBody>
          <a:bodyPr wrap="none" rtlCol="0">
            <a:spAutoFit/>
          </a:bodyPr>
          <a:lstStyle/>
          <a:p>
            <a:r>
              <a:rPr lang="en-US" b="1" dirty="0" smtClean="0">
                <a:solidFill>
                  <a:srgbClr val="FF0000"/>
                </a:solidFill>
              </a:rPr>
              <a:t>Not covered in 2021!</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body" idx="1"/>
          </p:nvPr>
        </p:nvSpPr>
        <p:spPr>
          <a:xfrm>
            <a:off x="0" y="1143000"/>
            <a:ext cx="9144000" cy="5715000"/>
          </a:xfrm>
        </p:spPr>
        <p:txBody>
          <a:bodyPr/>
          <a:lstStyle/>
          <a:p>
            <a:pPr>
              <a:lnSpc>
                <a:spcPct val="90000"/>
              </a:lnSpc>
            </a:pPr>
            <a:r>
              <a:rPr lang="en-US" altLang="en-US" sz="2400" dirty="0" smtClean="0"/>
              <a:t>Makeup class on Dec. 7, 11:30a in our regular class room; topics: Data Storytelling and Review for th</a:t>
            </a:r>
            <a:r>
              <a:rPr lang="en-US" altLang="en-US" sz="2400" dirty="0" smtClean="0"/>
              <a:t>e final exam. </a:t>
            </a:r>
            <a:endParaRPr lang="en-US" altLang="en-US" sz="2400" dirty="0"/>
          </a:p>
          <a:p>
            <a:pPr>
              <a:lnSpc>
                <a:spcPct val="90000"/>
              </a:lnSpc>
            </a:pPr>
            <a:r>
              <a:rPr lang="en-US" altLang="en-US" sz="2400" dirty="0" smtClean="0"/>
              <a:t>The final exam has been scheduled for Tu., Dec. 14 in F 160 (same place as Midterm exam) </a:t>
            </a:r>
            <a:r>
              <a:rPr lang="en-US" altLang="en-US" sz="3200" b="1" dirty="0" smtClean="0"/>
              <a:t>11a.</a:t>
            </a:r>
            <a:r>
              <a:rPr lang="en-US" altLang="en-US" sz="2400" dirty="0" smtClean="0"/>
              <a:t>  The exam will take 110 minutes. A review list for  the exam will be posted at the course website by Dec. 8 the latest. </a:t>
            </a:r>
            <a:endParaRPr lang="en-US" altLang="en-US" sz="2400" dirty="0"/>
          </a:p>
          <a:p>
            <a:pPr>
              <a:lnSpc>
                <a:spcPct val="90000"/>
              </a:lnSpc>
            </a:pPr>
            <a:r>
              <a:rPr lang="en-US" altLang="en-US" sz="2400" dirty="0" smtClean="0"/>
              <a:t>Today’s topics:</a:t>
            </a:r>
          </a:p>
          <a:p>
            <a:pPr marL="914400" lvl="1" indent="-457200">
              <a:lnSpc>
                <a:spcPct val="90000"/>
              </a:lnSpc>
              <a:buFont typeface="+mj-lt"/>
              <a:buAutoNum type="alphaLcPeriod"/>
            </a:pPr>
            <a:r>
              <a:rPr lang="en-US" altLang="en-US" sz="2200" dirty="0" smtClean="0"/>
              <a:t>Randomized Hill Climbing</a:t>
            </a:r>
          </a:p>
          <a:p>
            <a:pPr marL="914400" lvl="1" indent="-457200">
              <a:lnSpc>
                <a:spcPct val="90000"/>
              </a:lnSpc>
              <a:buFont typeface="+mj-lt"/>
              <a:buAutoNum type="alphaLcPeriod"/>
            </a:pPr>
            <a:r>
              <a:rPr lang="en-US" altLang="en-US" sz="2200" dirty="0" smtClean="0"/>
              <a:t>Group L Group Homework Presentation</a:t>
            </a:r>
          </a:p>
          <a:p>
            <a:pPr marL="914400" lvl="1" indent="-457200">
              <a:lnSpc>
                <a:spcPct val="90000"/>
              </a:lnSpc>
              <a:buFont typeface="+mj-lt"/>
              <a:buAutoNum type="alphaLcPeriod"/>
            </a:pPr>
            <a:r>
              <a:rPr lang="en-US" altLang="en-US" sz="2200" dirty="0" smtClean="0"/>
              <a:t>Group M Group Homework Presentation </a:t>
            </a:r>
          </a:p>
          <a:p>
            <a:pPr marL="914400" lvl="1" indent="-457200">
              <a:lnSpc>
                <a:spcPct val="90000"/>
              </a:lnSpc>
              <a:buFont typeface="+mj-lt"/>
              <a:buAutoNum type="alphaLcPeriod"/>
            </a:pPr>
            <a:r>
              <a:rPr lang="en-US" altLang="en-US" sz="2200" dirty="0" smtClean="0"/>
              <a:t>Anomaly and Outlier Detection </a:t>
            </a:r>
            <a:endParaRPr lang="en-US" altLang="en-US" sz="2200" dirty="0"/>
          </a:p>
          <a:p>
            <a:pPr>
              <a:lnSpc>
                <a:spcPct val="90000"/>
              </a:lnSpc>
              <a:buFont typeface="Wingdings" pitchFamily="2" charset="2"/>
              <a:buNone/>
            </a:pPr>
            <a:endParaRPr lang="en-US" altLang="en-US" sz="1800" dirty="0"/>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p:txBody>
      </p:sp>
      <p:sp useBgFill="1">
        <p:nvSpPr>
          <p:cNvPr id="300035" name="Rectangle 3"/>
          <p:cNvSpPr>
            <a:spLocks noChangeArrowheads="1"/>
          </p:cNvSpPr>
          <p:nvPr/>
        </p:nvSpPr>
        <p:spPr bwMode="auto">
          <a:xfrm>
            <a:off x="609600" y="1524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smtClean="0"/>
              <a:t>Dec. 2 News</a:t>
            </a:r>
            <a:endParaRPr lang="en-US" altLang="en-US" sz="3800" b="1" dirty="0"/>
          </a:p>
        </p:txBody>
      </p:sp>
    </p:spTree>
    <p:extLst>
      <p:ext uri="{BB962C8B-B14F-4D97-AF65-F5344CB8AC3E}">
        <p14:creationId xmlns:p14="http://schemas.microsoft.com/office/powerpoint/2010/main" val="10904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lstStyle/>
          <a:p>
            <a:r>
              <a:rPr lang="en-US" dirty="0" smtClean="0"/>
              <a:t>A Lot of DS, DM and AI Tasks Require: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470025"/>
            <a:ext cx="5181600" cy="5078994"/>
          </a:xfrm>
          <a:prstGeom prst="rect">
            <a:avLst/>
          </a:prstGeom>
        </p:spPr>
      </p:pic>
    </p:spTree>
    <p:extLst>
      <p:ext uri="{BB962C8B-B14F-4D97-AF65-F5344CB8AC3E}">
        <p14:creationId xmlns:p14="http://schemas.microsoft.com/office/powerpoint/2010/main" val="1371456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A not so Realistic Scenario: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1190911"/>
            <a:ext cx="9116959" cy="4295490"/>
          </a:xfrm>
          <a:prstGeom prst="rect">
            <a:avLst/>
          </a:prstGeom>
        </p:spPr>
      </p:pic>
    </p:spTree>
    <p:extLst>
      <p:ext uri="{BB962C8B-B14F-4D97-AF65-F5344CB8AC3E}">
        <p14:creationId xmlns:p14="http://schemas.microsoft.com/office/powerpoint/2010/main" val="2393060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82802"/>
            <a:ext cx="9220200" cy="6327597"/>
          </a:xfrm>
          <a:prstGeom prst="rect">
            <a:avLst/>
          </a:prstGeom>
        </p:spPr>
      </p:pic>
      <p:sp>
        <p:nvSpPr>
          <p:cNvPr id="2" name="Title 1"/>
          <p:cNvSpPr>
            <a:spLocks noGrp="1"/>
          </p:cNvSpPr>
          <p:nvPr>
            <p:ph type="ctrTitle"/>
          </p:nvPr>
        </p:nvSpPr>
        <p:spPr>
          <a:xfrm>
            <a:off x="685800" y="-304800"/>
            <a:ext cx="7772400" cy="1470025"/>
          </a:xfrm>
        </p:spPr>
        <p:txBody>
          <a:bodyPr/>
          <a:lstStyle/>
          <a:p>
            <a:r>
              <a:rPr lang="en-US" dirty="0" smtClean="0">
                <a:solidFill>
                  <a:srgbClr val="FF0000"/>
                </a:solidFill>
              </a:rPr>
              <a:t>A More Realistic Scenario:</a:t>
            </a:r>
            <a:endParaRPr lang="en-US" dirty="0">
              <a:solidFill>
                <a:srgbClr val="FF0000"/>
              </a:solidFill>
            </a:endParaRPr>
          </a:p>
        </p:txBody>
      </p:sp>
    </p:spTree>
    <p:extLst>
      <p:ext uri="{BB962C8B-B14F-4D97-AF65-F5344CB8AC3E}">
        <p14:creationId xmlns:p14="http://schemas.microsoft.com/office/powerpoint/2010/main" val="493967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8382000" cy="1470025"/>
          </a:xfrm>
        </p:spPr>
        <p:txBody>
          <a:bodyPr/>
          <a:lstStyle/>
          <a:p>
            <a:r>
              <a:rPr lang="en-US" sz="4000" dirty="0" smtClean="0">
                <a:solidFill>
                  <a:srgbClr val="FF0000"/>
                </a:solidFill>
              </a:rPr>
              <a:t>Randomized Hill Climbing </a:t>
            </a:r>
            <a:r>
              <a:rPr lang="en-US" sz="4000" dirty="0" smtClean="0"/>
              <a:t>is one of the “few” Approaches to “Solve” Challenging </a:t>
            </a:r>
            <a:r>
              <a:rPr lang="en-US" sz="4000" dirty="0" smtClean="0">
                <a:solidFill>
                  <a:srgbClr val="C00000"/>
                </a:solidFill>
              </a:rPr>
              <a:t>“Finding a Needle in Haystack”</a:t>
            </a:r>
            <a:r>
              <a:rPr lang="en-US" sz="4000" dirty="0" smtClean="0"/>
              <a:t> Problems </a:t>
            </a:r>
            <a:endParaRPr lang="en-US"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94780"/>
            <a:ext cx="4953000" cy="4854921"/>
          </a:xfrm>
          <a:prstGeom prst="rect">
            <a:avLst/>
          </a:prstGeom>
        </p:spPr>
      </p:pic>
    </p:spTree>
    <p:extLst>
      <p:ext uri="{BB962C8B-B14F-4D97-AF65-F5344CB8AC3E}">
        <p14:creationId xmlns:p14="http://schemas.microsoft.com/office/powerpoint/2010/main" val="2337535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9859" name="Rectangle 3"/>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Randomized Hill Climbing </a:t>
            </a:r>
          </a:p>
        </p:txBody>
      </p:sp>
      <p:sp>
        <p:nvSpPr>
          <p:cNvPr id="249864" name="Oval 8"/>
          <p:cNvSpPr>
            <a:spLocks noChangeArrowheads="1"/>
          </p:cNvSpPr>
          <p:nvPr/>
        </p:nvSpPr>
        <p:spPr bwMode="auto">
          <a:xfrm>
            <a:off x="2362200" y="1371600"/>
            <a:ext cx="4419600" cy="2819400"/>
          </a:xfrm>
          <a:prstGeom prst="ellipse">
            <a:avLst/>
          </a:prstGeom>
          <a:solidFill>
            <a:schemeClr val="accent1"/>
          </a:solidFill>
          <a:ln w="25400" cap="sq">
            <a:solidFill>
              <a:srgbClr val="3333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5" name="AutoShape 9"/>
          <p:cNvSpPr>
            <a:spLocks noChangeArrowheads="1"/>
          </p:cNvSpPr>
          <p:nvPr/>
        </p:nvSpPr>
        <p:spPr bwMode="auto">
          <a:xfrm>
            <a:off x="4343400" y="2590800"/>
            <a:ext cx="457200" cy="381000"/>
          </a:xfrm>
          <a:prstGeom prst="star4">
            <a:avLst>
              <a:gd name="adj" fmla="val 12500"/>
            </a:avLst>
          </a:prstGeom>
          <a:solidFill>
            <a:schemeClr val="accent1"/>
          </a:solidFill>
          <a:ln w="28575"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6" name="AutoShape 10"/>
          <p:cNvSpPr>
            <a:spLocks noChangeArrowheads="1"/>
          </p:cNvSpPr>
          <p:nvPr/>
        </p:nvSpPr>
        <p:spPr bwMode="auto">
          <a:xfrm>
            <a:off x="2438400" y="2438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7" name="AutoShape 11"/>
          <p:cNvSpPr>
            <a:spLocks noChangeArrowheads="1"/>
          </p:cNvSpPr>
          <p:nvPr/>
        </p:nvSpPr>
        <p:spPr bwMode="auto">
          <a:xfrm>
            <a:off x="3657600" y="3581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8" name="AutoShape 12"/>
          <p:cNvSpPr>
            <a:spLocks noChangeArrowheads="1"/>
          </p:cNvSpPr>
          <p:nvPr/>
        </p:nvSpPr>
        <p:spPr bwMode="auto">
          <a:xfrm>
            <a:off x="3505200" y="2590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9" name="AutoShape 13"/>
          <p:cNvSpPr>
            <a:spLocks noChangeArrowheads="1"/>
          </p:cNvSpPr>
          <p:nvPr/>
        </p:nvSpPr>
        <p:spPr bwMode="auto">
          <a:xfrm>
            <a:off x="4114800" y="1447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0" name="AutoShape 14"/>
          <p:cNvSpPr>
            <a:spLocks noChangeArrowheads="1"/>
          </p:cNvSpPr>
          <p:nvPr/>
        </p:nvSpPr>
        <p:spPr bwMode="auto">
          <a:xfrm>
            <a:off x="3810000" y="2895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1" name="AutoShape 15"/>
          <p:cNvSpPr>
            <a:spLocks noChangeArrowheads="1"/>
          </p:cNvSpPr>
          <p:nvPr/>
        </p:nvSpPr>
        <p:spPr bwMode="auto">
          <a:xfrm>
            <a:off x="5334000" y="2971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3" name="AutoShape 17"/>
          <p:cNvSpPr>
            <a:spLocks noChangeArrowheads="1"/>
          </p:cNvSpPr>
          <p:nvPr/>
        </p:nvSpPr>
        <p:spPr bwMode="auto">
          <a:xfrm>
            <a:off x="5486400" y="31242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4" name="AutoShape 18"/>
          <p:cNvSpPr>
            <a:spLocks noChangeArrowheads="1"/>
          </p:cNvSpPr>
          <p:nvPr/>
        </p:nvSpPr>
        <p:spPr bwMode="auto">
          <a:xfrm>
            <a:off x="4648200" y="3657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5" name="AutoShape 19"/>
          <p:cNvSpPr>
            <a:spLocks noChangeArrowheads="1"/>
          </p:cNvSpPr>
          <p:nvPr/>
        </p:nvSpPr>
        <p:spPr bwMode="auto">
          <a:xfrm>
            <a:off x="5638800" y="3276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6" name="AutoShape 20"/>
          <p:cNvSpPr>
            <a:spLocks noChangeArrowheads="1"/>
          </p:cNvSpPr>
          <p:nvPr/>
        </p:nvSpPr>
        <p:spPr bwMode="auto">
          <a:xfrm>
            <a:off x="6019800" y="23622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7" name="AutoShape 21"/>
          <p:cNvSpPr>
            <a:spLocks noChangeArrowheads="1"/>
          </p:cNvSpPr>
          <p:nvPr/>
        </p:nvSpPr>
        <p:spPr bwMode="auto">
          <a:xfrm>
            <a:off x="2743200" y="27432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8" name="AutoShape 22"/>
          <p:cNvSpPr>
            <a:spLocks noChangeArrowheads="1"/>
          </p:cNvSpPr>
          <p:nvPr/>
        </p:nvSpPr>
        <p:spPr bwMode="auto">
          <a:xfrm>
            <a:off x="2895600" y="2895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9" name="AutoShape 23"/>
          <p:cNvSpPr>
            <a:spLocks noChangeArrowheads="1"/>
          </p:cNvSpPr>
          <p:nvPr/>
        </p:nvSpPr>
        <p:spPr bwMode="auto">
          <a:xfrm>
            <a:off x="4495800" y="22860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0" name="AutoShape 24"/>
          <p:cNvSpPr>
            <a:spLocks noChangeArrowheads="1"/>
          </p:cNvSpPr>
          <p:nvPr/>
        </p:nvSpPr>
        <p:spPr bwMode="auto">
          <a:xfrm>
            <a:off x="6324600" y="26670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1" name="AutoShape 25"/>
          <p:cNvSpPr>
            <a:spLocks noChangeArrowheads="1"/>
          </p:cNvSpPr>
          <p:nvPr/>
        </p:nvSpPr>
        <p:spPr bwMode="auto">
          <a:xfrm>
            <a:off x="4648200" y="2438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2" name="AutoShape 26"/>
          <p:cNvSpPr>
            <a:spLocks noChangeArrowheads="1"/>
          </p:cNvSpPr>
          <p:nvPr/>
        </p:nvSpPr>
        <p:spPr bwMode="auto">
          <a:xfrm>
            <a:off x="4800600" y="2590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3" name="AutoShape 27"/>
          <p:cNvSpPr>
            <a:spLocks noChangeArrowheads="1"/>
          </p:cNvSpPr>
          <p:nvPr/>
        </p:nvSpPr>
        <p:spPr bwMode="auto">
          <a:xfrm>
            <a:off x="3581400" y="2057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4" name="AutoShape 28"/>
          <p:cNvSpPr>
            <a:spLocks noChangeArrowheads="1"/>
          </p:cNvSpPr>
          <p:nvPr/>
        </p:nvSpPr>
        <p:spPr bwMode="auto">
          <a:xfrm>
            <a:off x="3733800" y="2209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5" name="AutoShape 29"/>
          <p:cNvSpPr>
            <a:spLocks noChangeArrowheads="1"/>
          </p:cNvSpPr>
          <p:nvPr/>
        </p:nvSpPr>
        <p:spPr bwMode="auto">
          <a:xfrm>
            <a:off x="5562600" y="1676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6" name="AutoShape 30"/>
          <p:cNvSpPr>
            <a:spLocks noChangeArrowheads="1"/>
          </p:cNvSpPr>
          <p:nvPr/>
        </p:nvSpPr>
        <p:spPr bwMode="auto">
          <a:xfrm>
            <a:off x="4038600" y="2514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7" name="Text Box 31"/>
          <p:cNvSpPr txBox="1">
            <a:spLocks noChangeArrowheads="1"/>
          </p:cNvSpPr>
          <p:nvPr/>
        </p:nvSpPr>
        <p:spPr bwMode="auto">
          <a:xfrm>
            <a:off x="3581400" y="990600"/>
            <a:ext cx="2001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Verdana" pitchFamily="34" charset="0"/>
              </a:rPr>
              <a:t>Neighborhood</a:t>
            </a:r>
          </a:p>
        </p:txBody>
      </p:sp>
      <p:sp>
        <p:nvSpPr>
          <p:cNvPr id="249888" name="Text Box 32"/>
          <p:cNvSpPr txBox="1">
            <a:spLocks noChangeArrowheads="1"/>
          </p:cNvSpPr>
          <p:nvPr/>
        </p:nvSpPr>
        <p:spPr bwMode="auto">
          <a:xfrm>
            <a:off x="304800" y="4572000"/>
            <a:ext cx="88788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Hill Climbing</a:t>
            </a:r>
            <a:r>
              <a:rPr lang="en-US" altLang="en-US" sz="2000"/>
              <a:t>: Sample p points randomly in the neighborhood of the currently best </a:t>
            </a:r>
          </a:p>
          <a:p>
            <a:r>
              <a:rPr lang="en-US" altLang="en-US" sz="2000"/>
              <a:t>solution; determine the best solution of the n sampled points. If it is better than the </a:t>
            </a:r>
          </a:p>
          <a:p>
            <a:r>
              <a:rPr lang="en-US" altLang="en-US" sz="2000"/>
              <a:t>current solution, make it the new current solution and continue the search; otherwise, </a:t>
            </a:r>
          </a:p>
          <a:p>
            <a:r>
              <a:rPr lang="en-US" altLang="en-US" sz="2000"/>
              <a:t>terminate returning the current solution.</a:t>
            </a:r>
          </a:p>
          <a:p>
            <a:r>
              <a:rPr lang="en-US" altLang="en-US" sz="2000" b="1"/>
              <a:t>Advantages</a:t>
            </a:r>
            <a:r>
              <a:rPr lang="en-US" altLang="en-US" sz="2000"/>
              <a:t>: easy to apply, does not need many resources, usually fast.</a:t>
            </a:r>
          </a:p>
          <a:p>
            <a:r>
              <a:rPr lang="en-US" altLang="en-US" sz="2000" b="1"/>
              <a:t>Problems</a:t>
            </a:r>
            <a:r>
              <a:rPr lang="en-US" altLang="en-US" sz="2000"/>
              <a:t>: How do I define my </a:t>
            </a:r>
            <a:r>
              <a:rPr lang="en-US" altLang="en-US" sz="2000" b="1"/>
              <a:t>neighborhood</a:t>
            </a:r>
            <a:r>
              <a:rPr lang="en-US" altLang="en-US" sz="2000"/>
              <a:t>; what parameter </a:t>
            </a:r>
            <a:r>
              <a:rPr lang="en-US" altLang="en-US" sz="2000" b="1"/>
              <a:t>p</a:t>
            </a:r>
            <a:r>
              <a:rPr lang="en-US" altLang="en-US" sz="2000"/>
              <a:t> should I choose?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type="body" idx="1"/>
          </p:nvPr>
        </p:nvSpPr>
        <p:spPr>
          <a:xfrm>
            <a:off x="0" y="1371600"/>
            <a:ext cx="9144000" cy="5486400"/>
          </a:xfrm>
        </p:spPr>
        <p:txBody>
          <a:bodyPr/>
          <a:lstStyle/>
          <a:p>
            <a:r>
              <a:rPr lang="en-US" altLang="en-US" sz="2400">
                <a:latin typeface="Arial" charset="0"/>
              </a:rPr>
              <a:t>Maximize</a:t>
            </a:r>
            <a:r>
              <a:rPr lang="en-US" altLang="en-US"/>
              <a:t> </a:t>
            </a:r>
            <a:r>
              <a:rPr lang="en-US" altLang="en-US">
                <a:latin typeface="Verdana" pitchFamily="34" charset="0"/>
              </a:rPr>
              <a:t>f(x,y,z)=|x-y-0.2|*|x*z-0.8|*|0.3-z*z*y| </a:t>
            </a:r>
          </a:p>
          <a:p>
            <a:pPr>
              <a:buFont typeface="Wingdings" pitchFamily="2" charset="2"/>
              <a:buNone/>
            </a:pPr>
            <a:r>
              <a:rPr lang="en-US" altLang="en-US">
                <a:latin typeface="Verdana" pitchFamily="34" charset="0"/>
              </a:rPr>
              <a:t>    with</a:t>
            </a:r>
            <a:r>
              <a:rPr lang="en-US" altLang="en-US"/>
              <a:t> </a:t>
            </a:r>
            <a:r>
              <a:rPr lang="en-US" altLang="en-US">
                <a:latin typeface="Verdana" pitchFamily="34" charset="0"/>
              </a:rPr>
              <a:t>x,y,z in [0,1]</a:t>
            </a:r>
          </a:p>
          <a:p>
            <a:pPr>
              <a:buFont typeface="Wingdings" pitchFamily="2" charset="2"/>
              <a:buNone/>
            </a:pPr>
            <a:endParaRPr lang="en-US" altLang="en-US">
              <a:latin typeface="Verdana" pitchFamily="34" charset="0"/>
            </a:endParaRPr>
          </a:p>
          <a:p>
            <a:pPr>
              <a:buFont typeface="Wingdings" pitchFamily="2" charset="2"/>
              <a:buNone/>
            </a:pPr>
            <a:endParaRPr lang="en-US" altLang="en-US" sz="2400">
              <a:latin typeface="Arial" charset="0"/>
            </a:endParaRPr>
          </a:p>
          <a:p>
            <a:pPr>
              <a:buFont typeface="Wingdings" pitchFamily="2" charset="2"/>
              <a:buNone/>
            </a:pPr>
            <a:r>
              <a:rPr lang="en-US" altLang="en-US" sz="2400" b="1" u="sng">
                <a:latin typeface="Arial" charset="0"/>
              </a:rPr>
              <a:t>Neighborhood Design</a:t>
            </a:r>
            <a:r>
              <a:rPr lang="en-US" altLang="en-US" sz="2400">
                <a:latin typeface="Arial" charset="0"/>
              </a:rPr>
              <a:t>: Create solutions 50 solutions s, such that:</a:t>
            </a:r>
          </a:p>
          <a:p>
            <a:pPr>
              <a:buFont typeface="Wingdings" pitchFamily="2" charset="2"/>
              <a:buNone/>
            </a:pPr>
            <a:endParaRPr lang="en-US" altLang="en-US" sz="2400">
              <a:latin typeface="Arial" charset="0"/>
            </a:endParaRPr>
          </a:p>
          <a:p>
            <a:pPr>
              <a:buFont typeface="Wingdings" pitchFamily="2" charset="2"/>
              <a:buNone/>
            </a:pPr>
            <a:r>
              <a:rPr lang="en-US" altLang="en-US" sz="1600" b="1">
                <a:latin typeface="Verdana" pitchFamily="34" charset="0"/>
              </a:rPr>
              <a:t>s= (min(1, max(0,x+r1)), min(1, max(0,y+r2)), min(1, max(0, z+r3))</a:t>
            </a:r>
            <a:r>
              <a:rPr lang="en-US" altLang="en-US" sz="1600">
                <a:latin typeface="Verdana" pitchFamily="34" charset="0"/>
              </a:rPr>
              <a:t> </a:t>
            </a:r>
          </a:p>
          <a:p>
            <a:pPr>
              <a:buFont typeface="Wingdings" pitchFamily="2" charset="2"/>
              <a:buNone/>
            </a:pPr>
            <a:endParaRPr lang="en-US" altLang="en-US" sz="1600">
              <a:latin typeface="Verdana" pitchFamily="34" charset="0"/>
            </a:endParaRPr>
          </a:p>
          <a:p>
            <a:pPr>
              <a:buFont typeface="Wingdings" pitchFamily="2" charset="2"/>
              <a:buNone/>
            </a:pPr>
            <a:r>
              <a:rPr lang="en-US" altLang="en-US" sz="2400">
                <a:latin typeface="Arial" charset="0"/>
              </a:rPr>
              <a:t>with r1, r2, r3 being random numbers in [-0.05,+0.05].</a:t>
            </a:r>
          </a:p>
        </p:txBody>
      </p:sp>
      <p:sp useBgFill="1">
        <p:nvSpPr>
          <p:cNvPr id="276484" name="Rectangle 4"/>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Example Randomized Hill Climbing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Grp="1" noChangeArrowheads="1"/>
          </p:cNvSpPr>
          <p:nvPr>
            <p:ph type="body" idx="1"/>
          </p:nvPr>
        </p:nvSpPr>
        <p:spPr>
          <a:xfrm>
            <a:off x="0" y="1143000"/>
            <a:ext cx="8915400" cy="5257800"/>
          </a:xfrm>
        </p:spPr>
        <p:txBody>
          <a:bodyPr/>
          <a:lstStyle/>
          <a:p>
            <a:pPr>
              <a:lnSpc>
                <a:spcPct val="90000"/>
              </a:lnSpc>
            </a:pPr>
            <a:r>
              <a:rPr lang="en-US" altLang="en-US" sz="2400" dirty="0"/>
              <a:t>Terminates at a local optimum (moreover, the deviation between local and global optimum is usually unknown)</a:t>
            </a:r>
          </a:p>
          <a:p>
            <a:pPr>
              <a:lnSpc>
                <a:spcPct val="90000"/>
              </a:lnSpc>
            </a:pPr>
            <a:r>
              <a:rPr lang="en-US" altLang="en-US" sz="2400" dirty="0"/>
              <a:t>Has problems with plateau (terminates), especially if the size of the plateau is larger than the neighborhood size.</a:t>
            </a:r>
          </a:p>
          <a:p>
            <a:pPr>
              <a:lnSpc>
                <a:spcPct val="90000"/>
              </a:lnSpc>
            </a:pPr>
            <a:r>
              <a:rPr lang="en-US" altLang="en-US" sz="2400" dirty="0"/>
              <a:t>Has problems with ridges (usually falls of the “</a:t>
            </a:r>
            <a:r>
              <a:rPr lang="en-US" altLang="en-US" sz="2400" i="1" dirty="0"/>
              <a:t>golden</a:t>
            </a:r>
            <a:r>
              <a:rPr lang="en-US" altLang="en-US" sz="2400" dirty="0"/>
              <a:t>” path)</a:t>
            </a:r>
          </a:p>
          <a:p>
            <a:pPr>
              <a:lnSpc>
                <a:spcPct val="90000"/>
              </a:lnSpc>
            </a:pPr>
            <a:r>
              <a:rPr lang="en-US" altLang="en-US" sz="2400" dirty="0"/>
              <a:t>The obtained solution strongly depends on the </a:t>
            </a:r>
            <a:r>
              <a:rPr lang="en-US" altLang="en-US" sz="2400" dirty="0" smtClean="0"/>
              <a:t>starting position.</a:t>
            </a:r>
            <a:endParaRPr lang="en-US" altLang="en-US" sz="2400" dirty="0"/>
          </a:p>
          <a:p>
            <a:pPr>
              <a:lnSpc>
                <a:spcPct val="90000"/>
              </a:lnSpc>
            </a:pPr>
            <a:r>
              <a:rPr lang="en-US" altLang="en-US" sz="2400" dirty="0"/>
              <a:t>Too large neighborhood sizes </a:t>
            </a:r>
            <a:r>
              <a:rPr lang="en-US" altLang="en-US" sz="2400" dirty="0">
                <a:sym typeface="Wingdings" pitchFamily="2" charset="2"/>
              </a:rPr>
              <a:t>random search, might shoot over hills.</a:t>
            </a:r>
          </a:p>
          <a:p>
            <a:pPr>
              <a:lnSpc>
                <a:spcPct val="90000"/>
              </a:lnSpc>
            </a:pPr>
            <a:r>
              <a:rPr lang="en-US" altLang="en-US" sz="2400" dirty="0">
                <a:sym typeface="Wingdings" pitchFamily="2" charset="2"/>
              </a:rPr>
              <a:t>Too small neighborhood sizes slow convergence, might get stuck on small hills.</a:t>
            </a:r>
          </a:p>
          <a:p>
            <a:pPr>
              <a:lnSpc>
                <a:spcPct val="90000"/>
              </a:lnSpc>
            </a:pPr>
            <a:r>
              <a:rPr lang="en-US" altLang="en-US" sz="2400" dirty="0">
                <a:sym typeface="Wingdings" pitchFamily="2" charset="2"/>
              </a:rPr>
              <a:t>Too large parameter p slow search; </a:t>
            </a:r>
          </a:p>
          <a:p>
            <a:pPr>
              <a:lnSpc>
                <a:spcPct val="90000"/>
              </a:lnSpc>
            </a:pPr>
            <a:r>
              <a:rPr lang="en-US" altLang="en-US" sz="2400" dirty="0">
                <a:sym typeface="Wingdings" pitchFamily="2" charset="2"/>
              </a:rPr>
              <a:t>too small parameter p terminates without getting really close to the mountain top</a:t>
            </a:r>
            <a:endParaRPr lang="en-US" altLang="en-US" sz="2400" dirty="0"/>
          </a:p>
          <a:p>
            <a:pPr>
              <a:lnSpc>
                <a:spcPct val="90000"/>
              </a:lnSpc>
              <a:buFont typeface="Wingdings" pitchFamily="2" charset="2"/>
              <a:buNone/>
            </a:pPr>
            <a:endParaRPr lang="en-US" altLang="en-US" sz="2400" dirty="0"/>
          </a:p>
        </p:txBody>
      </p:sp>
      <p:sp useBgFill="1">
        <p:nvSpPr>
          <p:cNvPr id="275462" name="Rectangle 6"/>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Problems Hill Climbing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8080"/>
      </a:dk2>
      <a:lt2>
        <a:srgbClr val="008080"/>
      </a:lt2>
      <a:accent1>
        <a:srgbClr val="FFFFFF"/>
      </a:accent1>
      <a:accent2>
        <a:srgbClr val="008080"/>
      </a:accent2>
      <a:accent3>
        <a:srgbClr val="FFFFFF"/>
      </a:accent3>
      <a:accent4>
        <a:srgbClr val="000000"/>
      </a:accent4>
      <a:accent5>
        <a:srgbClr val="FFFFFF"/>
      </a:accent5>
      <a:accent6>
        <a:srgbClr val="007373"/>
      </a:accent6>
      <a:hlink>
        <a:srgbClr val="75F1D6"/>
      </a:hlink>
      <a:folHlink>
        <a:srgbClr val="3DE3B4"/>
      </a:folHlink>
    </a:clrScheme>
    <a:fontScheme name="Default Design">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301800"/>
        </a:dk2>
        <a:lt2>
          <a:srgbClr val="614020"/>
        </a:lt2>
        <a:accent1>
          <a:srgbClr val="B38961"/>
        </a:accent1>
        <a:accent2>
          <a:srgbClr val="996633"/>
        </a:accent2>
        <a:accent3>
          <a:srgbClr val="FFFFFF"/>
        </a:accent3>
        <a:accent4>
          <a:srgbClr val="000000"/>
        </a:accent4>
        <a:accent5>
          <a:srgbClr val="D6C4B7"/>
        </a:accent5>
        <a:accent6>
          <a:srgbClr val="8A5C2D"/>
        </a:accent6>
        <a:hlink>
          <a:srgbClr val="9D9C81"/>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99"/>
        </a:dk2>
        <a:lt2>
          <a:srgbClr val="003366"/>
        </a:lt2>
        <a:accent1>
          <a:srgbClr val="6397CB"/>
        </a:accent1>
        <a:accent2>
          <a:srgbClr val="336699"/>
        </a:accent2>
        <a:accent3>
          <a:srgbClr val="FFFFFF"/>
        </a:accent3>
        <a:accent4>
          <a:srgbClr val="000000"/>
        </a:accent4>
        <a:accent5>
          <a:srgbClr val="B7C9E2"/>
        </a:accent5>
        <a:accent6>
          <a:srgbClr val="2D5C8A"/>
        </a:accent6>
        <a:hlink>
          <a:srgbClr val="8585E1"/>
        </a:hlink>
        <a:folHlink>
          <a:srgbClr val="867AA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2669</TotalTime>
  <Words>899</Words>
  <Application>Microsoft Office PowerPoint</Application>
  <PresentationFormat>Overhead</PresentationFormat>
  <Paragraphs>86</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Symbol</vt:lpstr>
      <vt:lpstr>Times New Roman</vt:lpstr>
      <vt:lpstr>Verdana</vt:lpstr>
      <vt:lpstr>Wingdings</vt:lpstr>
      <vt:lpstr>Default Design</vt:lpstr>
      <vt:lpstr>Christoph F. Eick Randomized Hill Climbing</vt:lpstr>
      <vt:lpstr>PowerPoint Presentation</vt:lpstr>
      <vt:lpstr>A Lot of DS, DM and AI Tasks Require: </vt:lpstr>
      <vt:lpstr>A not so Realistic Scenario:</vt:lpstr>
      <vt:lpstr>A More Realistic Scenario:</vt:lpstr>
      <vt:lpstr>Randomized Hill Climbing is one of the “few” Approaches to “Solve” Challenging “Finding a Needle in Haystack” Problems </vt:lpstr>
      <vt:lpstr>PowerPoint Presentation</vt:lpstr>
      <vt:lpstr>PowerPoint Presentation</vt:lpstr>
      <vt:lpstr>PowerPoint Presentation</vt:lpstr>
      <vt:lpstr>Pikes Peak (14,110) Ascent Footrace</vt:lpstr>
      <vt:lpstr>Example: Falling off Ridges </vt:lpstr>
      <vt:lpstr>PowerPoint Presentation</vt:lpstr>
      <vt:lpstr>PowerPoint Presentation</vt:lpstr>
      <vt:lpstr>PowerPoint Presentation</vt:lpstr>
    </vt:vector>
  </TitlesOfParts>
  <Company>MCC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Clustering and Summary Generation</dc:title>
  <dc:creator>eick</dc:creator>
  <cp:lastModifiedBy>Eick, Christoph F</cp:lastModifiedBy>
  <cp:revision>120</cp:revision>
  <cp:lastPrinted>1999-11-03T17:07:53Z</cp:lastPrinted>
  <dcterms:created xsi:type="dcterms:W3CDTF">1998-11-06T20:08:29Z</dcterms:created>
  <dcterms:modified xsi:type="dcterms:W3CDTF">2021-12-02T15:07:45Z</dcterms:modified>
</cp:coreProperties>
</file>