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84" r:id="rId2"/>
    <p:sldId id="285" r:id="rId3"/>
    <p:sldId id="286" r:id="rId4"/>
    <p:sldId id="28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6" d="100"/>
          <a:sy n="96" d="100"/>
        </p:scale>
        <p:origin x="-1428" y="-32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85FEBA-D46B-408E-86F4-10EFEF61CF1E}" type="datetimeFigureOut">
              <a:rPr lang="en-US" smtClean="0"/>
              <a:t>3/8/2016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48BA64-8127-4CDB-A077-55B9AFBE63EF}" type="slidenum">
              <a:rPr lang="en-US" smtClean="0"/>
              <a:t>‹#›</a:t>
            </a:fld>
            <a:endParaRPr lang="en-US" dirty="0"/>
          </a:p>
        </p:txBody>
      </p:sp>
    </p:spTree>
    <p:extLst>
      <p:ext uri="{BB962C8B-B14F-4D97-AF65-F5344CB8AC3E}">
        <p14:creationId xmlns:p14="http://schemas.microsoft.com/office/powerpoint/2010/main" val="2567430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3"/>
          <p:cNvSpPr>
            <a:spLocks noGrp="1" noChangeArrowheads="1"/>
          </p:cNvSpPr>
          <p:nvPr>
            <p:ph type="sldNum" sz="quarter" idx="5"/>
          </p:nvPr>
        </p:nvSpPr>
        <p:spPr>
          <a:ln/>
        </p:spPr>
        <p:txBody>
          <a:bodyPr/>
          <a:lstStyle/>
          <a:p>
            <a:fld id="{3BB90B02-DE9F-450F-9759-BDABC1271EDE}" type="slidenum">
              <a:rPr lang="en-US"/>
              <a:pPr/>
              <a:t>1</a:t>
            </a:fld>
            <a:endParaRPr lang="en-US"/>
          </a:p>
        </p:txBody>
      </p:sp>
      <p:sp>
        <p:nvSpPr>
          <p:cNvPr id="250882" name="Rectangle 2"/>
          <p:cNvSpPr>
            <a:spLocks noGrp="1" noRot="1" noChangeAspect="1" noChangeArrowheads="1"/>
          </p:cNvSpPr>
          <p:nvPr>
            <p:ph type="sldImg"/>
          </p:nvPr>
        </p:nvSpPr>
        <p:spPr>
          <a:ln/>
        </p:spPr>
      </p:sp>
      <p:sp>
        <p:nvSpPr>
          <p:cNvPr id="250883" name="Rectangle 3"/>
          <p:cNvSpPr>
            <a:spLocks noGrp="1" noChangeArrowheads="1"/>
          </p:cNvSpPr>
          <p:nvPr>
            <p:ph type="body" idx="1"/>
          </p:nvPr>
        </p:nvSpPr>
        <p:spPr/>
        <p:txBody>
          <a:bodyPr/>
          <a:lstStyle/>
          <a:p>
            <a:r>
              <a:rPr lang="en-US" sz="2000"/>
              <a:t>The last technology I like to introduce in today’s presentation are shared ontologies. Shared ontologies are important to standardize communication, and for gathering information from different information sources. Ontologies play an important role for agent-based systems.</a:t>
            </a:r>
          </a:p>
          <a:p>
            <a:endParaRPr lang="en-US" sz="2000"/>
          </a:p>
          <a:p>
            <a:r>
              <a:rPr lang="en-US" sz="2000"/>
              <a:t>Ontologies basically describe...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1CDD643-4A5C-4DA2-82CF-94B21D6D0F33}" type="datetime1">
              <a:rPr lang="en-US" smtClean="0"/>
              <a:t>3/8/2016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983E63C0-992D-41F7-92B3-3F5484AE0E2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A593D0-3FA3-4C36-A2C9-7A67193A0730}" type="datetime1">
              <a:rPr lang="en-US" smtClean="0"/>
              <a:t>3/8/2016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3E63C0-992D-41F7-92B3-3F5484AE0E2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C79F0D-668C-4008-9927-718C5A0DB9A3}" type="datetime1">
              <a:rPr lang="en-US" smtClean="0"/>
              <a:t>3/8/2016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3E63C0-992D-41F7-92B3-3F5484AE0E24}"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DF27CF5-BE46-4C81-8BAE-38A50019FD94}" type="datetime1">
              <a:rPr lang="en-US" smtClean="0"/>
              <a:t>3/8/2016</a:t>
            </a:fld>
            <a:endParaRPr lang="en-US"/>
          </a:p>
        </p:txBody>
      </p:sp>
      <p:sp>
        <p:nvSpPr>
          <p:cNvPr id="5" name="Footer Placeholder 4"/>
          <p:cNvSpPr>
            <a:spLocks noGrp="1"/>
          </p:cNvSpPr>
          <p:nvPr>
            <p:ph type="ftr" sz="quarter" idx="11"/>
          </p:nvPr>
        </p:nvSpPr>
        <p:spPr/>
        <p:txBody>
          <a:bodyPr/>
          <a:lstStyle>
            <a:lvl1pPr>
              <a:defRPr sz="1000"/>
            </a:lvl1pPr>
          </a:lstStyle>
          <a:p>
            <a:r>
              <a:rPr lang="en-US" dirty="0" err="1" smtClean="0"/>
              <a:t>Eick</a:t>
            </a:r>
            <a:r>
              <a:rPr lang="en-US" dirty="0" smtClean="0"/>
              <a:t> et al., ParCo11, Ghent</a:t>
            </a:r>
            <a:endParaRPr lang="en-US" dirty="0"/>
          </a:p>
        </p:txBody>
      </p:sp>
      <p:sp>
        <p:nvSpPr>
          <p:cNvPr id="6" name="Slide Number Placeholder 5"/>
          <p:cNvSpPr>
            <a:spLocks noGrp="1"/>
          </p:cNvSpPr>
          <p:nvPr>
            <p:ph type="sldNum" sz="quarter" idx="12"/>
          </p:nvPr>
        </p:nvSpPr>
        <p:spPr/>
        <p:txBody>
          <a:bodyPr/>
          <a:lstStyle/>
          <a:p>
            <a:fld id="{983E63C0-992D-41F7-92B3-3F5484AE0E24}"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2658C87-5744-4661-9D18-0B418F77EA63}" type="datetime1">
              <a:rPr lang="en-US" smtClean="0"/>
              <a:t>3/8/2016</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983E63C0-992D-41F7-92B3-3F5484AE0E2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45EEEF4-BFDD-4EB5-B05B-73FA74DEE8C1}" type="datetime1">
              <a:rPr lang="en-US" smtClean="0"/>
              <a:t>3/8/2016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3E63C0-992D-41F7-92B3-3F5484AE0E24}" type="slidenum">
              <a:rPr lang="en-US" smtClean="0"/>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6D8568A-150C-4078-933B-D407F5899128}" type="datetime1">
              <a:rPr lang="en-US" smtClean="0"/>
              <a:t>3/8/2016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83E63C0-992D-41F7-92B3-3F5484AE0E24}" type="slidenum">
              <a:rPr lang="en-US" smtClean="0"/>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69E198A-5530-492A-A701-5DD1A4C20EAF}" type="datetime1">
              <a:rPr lang="en-US" smtClean="0"/>
              <a:t>3/8/2016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83E63C0-992D-41F7-92B3-3F5484AE0E24}"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9D19F8-BA59-4E00-9B53-9E6A363D0A01}" type="datetime1">
              <a:rPr lang="en-US" smtClean="0"/>
              <a:t>3/8/2016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83E63C0-992D-41F7-92B3-3F5484AE0E24}"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B14657D-CABA-4AEE-9EEF-C94D482EABB6}" type="datetime1">
              <a:rPr lang="en-US" smtClean="0"/>
              <a:t>3/8/2016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3E63C0-992D-41F7-92B3-3F5484AE0E24}" type="slidenum">
              <a:rPr lang="en-US" smtClean="0"/>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1EDB29A-EA43-450E-B068-A88F91D2F00A}" type="datetime1">
              <a:rPr lang="en-US" smtClean="0"/>
              <a:t>3/8/2016</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983E63C0-992D-41F7-92B3-3F5484AE0E24}" type="slidenum">
              <a:rPr lang="en-US" smtClean="0"/>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40543DF-0A97-499B-9D9E-473D21262364}" type="datetime1">
              <a:rPr lang="en-US" smtClean="0"/>
              <a:t>3/8/2016</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83E63C0-992D-41F7-92B3-3F5484AE0E2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49859" name="Rectangle 3"/>
          <p:cNvSpPr>
            <a:spLocks noChangeArrowheads="1"/>
          </p:cNvSpPr>
          <p:nvPr/>
        </p:nvSpPr>
        <p:spPr bwMode="auto">
          <a:xfrm>
            <a:off x="609600" y="228600"/>
            <a:ext cx="7762875" cy="681038"/>
          </a:xfrm>
          <a:prstGeom prst="rect">
            <a:avLst/>
          </a:prstGeom>
          <a:ln w="12700">
            <a:solidFill>
              <a:schemeClr val="tx1"/>
            </a:solidFill>
            <a:miter lim="800000"/>
            <a:headEnd/>
            <a:tailEnd/>
          </a:ln>
          <a:effectLst>
            <a:outerShdw dist="107763" dir="2700000" algn="ctr" rotWithShape="0">
              <a:schemeClr val="bg2"/>
            </a:outerShdw>
          </a:effectLst>
        </p:spPr>
        <p:txBody>
          <a:bodyPr lIns="90488" tIns="44450" rIns="90488" bIns="44450" anchor="ctr">
            <a:spAutoFit/>
          </a:bodyPr>
          <a:lstStyle/>
          <a:p>
            <a:pPr algn="ctr"/>
            <a:r>
              <a:rPr lang="en-US" sz="3800" b="1" dirty="0" smtClean="0">
                <a:solidFill>
                  <a:schemeClr val="tx2"/>
                </a:solidFill>
                <a:latin typeface="Arial Narrow" pitchFamily="34" charset="0"/>
              </a:rPr>
              <a:t>1. Randomized </a:t>
            </a:r>
            <a:r>
              <a:rPr lang="en-US" sz="3800" b="1" dirty="0">
                <a:solidFill>
                  <a:schemeClr val="tx2"/>
                </a:solidFill>
                <a:latin typeface="Arial Narrow" pitchFamily="34" charset="0"/>
              </a:rPr>
              <a:t>Hill Climbing </a:t>
            </a:r>
          </a:p>
        </p:txBody>
      </p:sp>
      <p:sp>
        <p:nvSpPr>
          <p:cNvPr id="249864" name="Oval 8"/>
          <p:cNvSpPr>
            <a:spLocks noChangeArrowheads="1"/>
          </p:cNvSpPr>
          <p:nvPr/>
        </p:nvSpPr>
        <p:spPr bwMode="auto">
          <a:xfrm>
            <a:off x="2372519" y="1409700"/>
            <a:ext cx="4419600" cy="2819400"/>
          </a:xfrm>
          <a:prstGeom prst="ellipse">
            <a:avLst/>
          </a:prstGeom>
          <a:solidFill>
            <a:srgbClr val="00B0F0"/>
          </a:solidFill>
          <a:ln w="25400" cap="sq">
            <a:solidFill>
              <a:srgbClr val="333399"/>
            </a:solidFill>
            <a:round/>
            <a:headEnd type="none" w="sm" len="sm"/>
            <a:tailEnd type="none" w="sm" len="sm"/>
          </a:ln>
          <a:effectLst/>
        </p:spPr>
        <p:txBody>
          <a:bodyPr wrap="none" anchor="ctr"/>
          <a:lstStyle/>
          <a:p>
            <a:pPr algn="ctr"/>
            <a:endParaRPr lang="en-US">
              <a:solidFill>
                <a:srgbClr val="FF0000"/>
              </a:solidFill>
            </a:endParaRPr>
          </a:p>
        </p:txBody>
      </p:sp>
      <p:sp>
        <p:nvSpPr>
          <p:cNvPr id="249865" name="AutoShape 9"/>
          <p:cNvSpPr>
            <a:spLocks noChangeArrowheads="1"/>
          </p:cNvSpPr>
          <p:nvPr/>
        </p:nvSpPr>
        <p:spPr bwMode="auto">
          <a:xfrm>
            <a:off x="4343400" y="2590800"/>
            <a:ext cx="457200" cy="381000"/>
          </a:xfrm>
          <a:prstGeom prst="star4">
            <a:avLst>
              <a:gd name="adj" fmla="val 12500"/>
            </a:avLst>
          </a:prstGeom>
          <a:solidFill>
            <a:schemeClr val="tx1"/>
          </a:solidFill>
          <a:ln w="28575" cap="sq">
            <a:solidFill>
              <a:srgbClr val="FF0000"/>
            </a:solidFill>
            <a:miter lim="800000"/>
            <a:headEnd type="none" w="sm" len="sm"/>
            <a:tailEnd type="none" w="sm" len="sm"/>
          </a:ln>
          <a:effectLst/>
        </p:spPr>
        <p:txBody>
          <a:bodyPr wrap="none" anchor="ctr"/>
          <a:lstStyle/>
          <a:p>
            <a:pPr algn="ctr"/>
            <a:endParaRPr lang="en-US">
              <a:solidFill>
                <a:srgbClr val="FF0000"/>
              </a:solidFill>
            </a:endParaRPr>
          </a:p>
        </p:txBody>
      </p:sp>
      <p:sp>
        <p:nvSpPr>
          <p:cNvPr id="249866" name="AutoShape 10"/>
          <p:cNvSpPr>
            <a:spLocks noChangeArrowheads="1"/>
          </p:cNvSpPr>
          <p:nvPr/>
        </p:nvSpPr>
        <p:spPr bwMode="auto">
          <a:xfrm>
            <a:off x="2438400" y="24384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67" name="AutoShape 11"/>
          <p:cNvSpPr>
            <a:spLocks noChangeArrowheads="1"/>
          </p:cNvSpPr>
          <p:nvPr/>
        </p:nvSpPr>
        <p:spPr bwMode="auto">
          <a:xfrm>
            <a:off x="3657600" y="35814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68" name="AutoShape 12"/>
          <p:cNvSpPr>
            <a:spLocks noChangeArrowheads="1"/>
          </p:cNvSpPr>
          <p:nvPr/>
        </p:nvSpPr>
        <p:spPr bwMode="auto">
          <a:xfrm>
            <a:off x="3505200" y="25908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69" name="AutoShape 13"/>
          <p:cNvSpPr>
            <a:spLocks noChangeArrowheads="1"/>
          </p:cNvSpPr>
          <p:nvPr/>
        </p:nvSpPr>
        <p:spPr bwMode="auto">
          <a:xfrm>
            <a:off x="4114800" y="14478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70" name="AutoShape 14"/>
          <p:cNvSpPr>
            <a:spLocks noChangeArrowheads="1"/>
          </p:cNvSpPr>
          <p:nvPr/>
        </p:nvSpPr>
        <p:spPr bwMode="auto">
          <a:xfrm>
            <a:off x="3810000" y="28956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71" name="AutoShape 15"/>
          <p:cNvSpPr>
            <a:spLocks noChangeArrowheads="1"/>
          </p:cNvSpPr>
          <p:nvPr/>
        </p:nvSpPr>
        <p:spPr bwMode="auto">
          <a:xfrm>
            <a:off x="5334000" y="29718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73" name="AutoShape 17"/>
          <p:cNvSpPr>
            <a:spLocks noChangeArrowheads="1"/>
          </p:cNvSpPr>
          <p:nvPr/>
        </p:nvSpPr>
        <p:spPr bwMode="auto">
          <a:xfrm>
            <a:off x="5486400" y="31242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74" name="AutoShape 18"/>
          <p:cNvSpPr>
            <a:spLocks noChangeArrowheads="1"/>
          </p:cNvSpPr>
          <p:nvPr/>
        </p:nvSpPr>
        <p:spPr bwMode="auto">
          <a:xfrm>
            <a:off x="4648200" y="36576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75" name="AutoShape 19"/>
          <p:cNvSpPr>
            <a:spLocks noChangeArrowheads="1"/>
          </p:cNvSpPr>
          <p:nvPr/>
        </p:nvSpPr>
        <p:spPr bwMode="auto">
          <a:xfrm>
            <a:off x="5638800" y="32766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76" name="AutoShape 20"/>
          <p:cNvSpPr>
            <a:spLocks noChangeArrowheads="1"/>
          </p:cNvSpPr>
          <p:nvPr/>
        </p:nvSpPr>
        <p:spPr bwMode="auto">
          <a:xfrm>
            <a:off x="6019800" y="23622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77" name="AutoShape 21"/>
          <p:cNvSpPr>
            <a:spLocks noChangeArrowheads="1"/>
          </p:cNvSpPr>
          <p:nvPr/>
        </p:nvSpPr>
        <p:spPr bwMode="auto">
          <a:xfrm>
            <a:off x="2743200" y="27432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78" name="AutoShape 22"/>
          <p:cNvSpPr>
            <a:spLocks noChangeArrowheads="1"/>
          </p:cNvSpPr>
          <p:nvPr/>
        </p:nvSpPr>
        <p:spPr bwMode="auto">
          <a:xfrm>
            <a:off x="2895600" y="28956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79" name="AutoShape 23"/>
          <p:cNvSpPr>
            <a:spLocks noChangeArrowheads="1"/>
          </p:cNvSpPr>
          <p:nvPr/>
        </p:nvSpPr>
        <p:spPr bwMode="auto">
          <a:xfrm>
            <a:off x="4495800" y="22860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80" name="AutoShape 24"/>
          <p:cNvSpPr>
            <a:spLocks noChangeArrowheads="1"/>
          </p:cNvSpPr>
          <p:nvPr/>
        </p:nvSpPr>
        <p:spPr bwMode="auto">
          <a:xfrm>
            <a:off x="6324600" y="26670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81" name="AutoShape 25"/>
          <p:cNvSpPr>
            <a:spLocks noChangeArrowheads="1"/>
          </p:cNvSpPr>
          <p:nvPr/>
        </p:nvSpPr>
        <p:spPr bwMode="auto">
          <a:xfrm>
            <a:off x="4648200" y="24384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82" name="AutoShape 26"/>
          <p:cNvSpPr>
            <a:spLocks noChangeArrowheads="1"/>
          </p:cNvSpPr>
          <p:nvPr/>
        </p:nvSpPr>
        <p:spPr bwMode="auto">
          <a:xfrm>
            <a:off x="4800600" y="25908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83" name="AutoShape 27"/>
          <p:cNvSpPr>
            <a:spLocks noChangeArrowheads="1"/>
          </p:cNvSpPr>
          <p:nvPr/>
        </p:nvSpPr>
        <p:spPr bwMode="auto">
          <a:xfrm>
            <a:off x="3581400" y="20574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84" name="AutoShape 28"/>
          <p:cNvSpPr>
            <a:spLocks noChangeArrowheads="1"/>
          </p:cNvSpPr>
          <p:nvPr/>
        </p:nvSpPr>
        <p:spPr bwMode="auto">
          <a:xfrm>
            <a:off x="3733800" y="22098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85" name="AutoShape 29"/>
          <p:cNvSpPr>
            <a:spLocks noChangeArrowheads="1"/>
          </p:cNvSpPr>
          <p:nvPr/>
        </p:nvSpPr>
        <p:spPr bwMode="auto">
          <a:xfrm>
            <a:off x="5562600" y="16764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86" name="AutoShape 30"/>
          <p:cNvSpPr>
            <a:spLocks noChangeArrowheads="1"/>
          </p:cNvSpPr>
          <p:nvPr/>
        </p:nvSpPr>
        <p:spPr bwMode="auto">
          <a:xfrm>
            <a:off x="5021424" y="34671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87" name="Text Box 31"/>
          <p:cNvSpPr txBox="1">
            <a:spLocks noChangeArrowheads="1"/>
          </p:cNvSpPr>
          <p:nvPr/>
        </p:nvSpPr>
        <p:spPr bwMode="auto">
          <a:xfrm>
            <a:off x="3581400" y="990600"/>
            <a:ext cx="20018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latin typeface="Verdana" pitchFamily="34" charset="0"/>
              </a:rPr>
              <a:t>Neighborhood</a:t>
            </a:r>
          </a:p>
        </p:txBody>
      </p:sp>
      <p:sp>
        <p:nvSpPr>
          <p:cNvPr id="249888" name="Text Box 32"/>
          <p:cNvSpPr txBox="1">
            <a:spLocks noChangeArrowheads="1"/>
          </p:cNvSpPr>
          <p:nvPr/>
        </p:nvSpPr>
        <p:spPr bwMode="auto">
          <a:xfrm>
            <a:off x="304800" y="4572000"/>
            <a:ext cx="9065046"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b="1" dirty="0" smtClean="0"/>
              <a:t>Randomized Hill </a:t>
            </a:r>
            <a:r>
              <a:rPr lang="en-US" sz="2000" b="1" dirty="0"/>
              <a:t>Climbing</a:t>
            </a:r>
            <a:r>
              <a:rPr lang="en-US" sz="2000" dirty="0"/>
              <a:t>: Sample p points randomly in the neighborhood of the currently </a:t>
            </a:r>
            <a:endParaRPr lang="en-US" sz="2000" dirty="0" smtClean="0"/>
          </a:p>
          <a:p>
            <a:r>
              <a:rPr lang="en-US" sz="2000" dirty="0" smtClean="0"/>
              <a:t>best solution</a:t>
            </a:r>
            <a:r>
              <a:rPr lang="en-US" sz="2000" dirty="0"/>
              <a:t>; determine the best solution of the n sampled points. If it is better than the </a:t>
            </a:r>
          </a:p>
          <a:p>
            <a:r>
              <a:rPr lang="en-US" sz="2000" dirty="0"/>
              <a:t>current solution, make it the new current solution and continue the search; otherwise, </a:t>
            </a:r>
          </a:p>
          <a:p>
            <a:r>
              <a:rPr lang="en-US" sz="2000" dirty="0"/>
              <a:t>terminate returning the current solution.</a:t>
            </a:r>
          </a:p>
          <a:p>
            <a:r>
              <a:rPr lang="en-US" sz="2000" b="1" dirty="0"/>
              <a:t>Advantages</a:t>
            </a:r>
            <a:r>
              <a:rPr lang="en-US" sz="2000" dirty="0"/>
              <a:t>: easy to apply, does not need many resources, usually fast.</a:t>
            </a:r>
          </a:p>
          <a:p>
            <a:r>
              <a:rPr lang="en-US" sz="2000" b="1" dirty="0"/>
              <a:t>Problems</a:t>
            </a:r>
            <a:r>
              <a:rPr lang="en-US" sz="2000" dirty="0"/>
              <a:t>: How do I define my </a:t>
            </a:r>
            <a:r>
              <a:rPr lang="en-US" sz="2000" b="1" dirty="0"/>
              <a:t>neighborhood</a:t>
            </a:r>
            <a:r>
              <a:rPr lang="en-US" sz="2000" dirty="0"/>
              <a:t>; what parameter </a:t>
            </a:r>
            <a:r>
              <a:rPr lang="en-US" sz="2000" b="1" dirty="0"/>
              <a:t>p</a:t>
            </a:r>
            <a:r>
              <a:rPr lang="en-US" sz="2000" dirty="0"/>
              <a:t> should I choose?</a:t>
            </a:r>
          </a:p>
        </p:txBody>
      </p:sp>
      <p:sp>
        <p:nvSpPr>
          <p:cNvPr id="2" name="Rectangle 1"/>
          <p:cNvSpPr/>
          <p:nvPr/>
        </p:nvSpPr>
        <p:spPr>
          <a:xfrm>
            <a:off x="7566805" y="6576385"/>
            <a:ext cx="1611339" cy="261610"/>
          </a:xfrm>
          <a:prstGeom prst="rect">
            <a:avLst/>
          </a:prstGeom>
        </p:spPr>
        <p:txBody>
          <a:bodyPr wrap="none">
            <a:spAutoFit/>
          </a:bodyPr>
          <a:lstStyle/>
          <a:p>
            <a:r>
              <a:rPr lang="en-US" sz="1100" dirty="0" err="1"/>
              <a:t>Eick</a:t>
            </a:r>
            <a:r>
              <a:rPr lang="en-US" sz="1100" dirty="0"/>
              <a:t> et al., ParCo11, Ghent</a:t>
            </a:r>
          </a:p>
        </p:txBody>
      </p:sp>
      <p:pic>
        <p:nvPicPr>
          <p:cNvPr id="28" name="Picture 6" descr="cs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0"/>
            <a:ext cx="118745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015837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3" name="Rectangle 3"/>
          <p:cNvSpPr>
            <a:spLocks noGrp="1" noChangeArrowheads="1"/>
          </p:cNvSpPr>
          <p:nvPr>
            <p:ph type="body" idx="1"/>
          </p:nvPr>
        </p:nvSpPr>
        <p:spPr>
          <a:xfrm>
            <a:off x="0" y="1371600"/>
            <a:ext cx="9144000" cy="5486400"/>
          </a:xfrm>
        </p:spPr>
        <p:txBody>
          <a:bodyPr/>
          <a:lstStyle/>
          <a:p>
            <a:r>
              <a:rPr lang="en-US" sz="2400">
                <a:latin typeface="Arial" charset="0"/>
              </a:rPr>
              <a:t>Maximize</a:t>
            </a:r>
            <a:r>
              <a:rPr lang="en-US"/>
              <a:t> </a:t>
            </a:r>
            <a:r>
              <a:rPr lang="en-US">
                <a:latin typeface="Verdana" pitchFamily="34" charset="0"/>
              </a:rPr>
              <a:t>f(x,y,z)=|x-y-0.2|*|x*z-0.8|*|0.3-z*z*y| </a:t>
            </a:r>
          </a:p>
          <a:p>
            <a:pPr>
              <a:buFont typeface="Wingdings" pitchFamily="2" charset="2"/>
              <a:buNone/>
            </a:pPr>
            <a:r>
              <a:rPr lang="en-US">
                <a:latin typeface="Verdana" pitchFamily="34" charset="0"/>
              </a:rPr>
              <a:t>    with</a:t>
            </a:r>
            <a:r>
              <a:rPr lang="en-US"/>
              <a:t> </a:t>
            </a:r>
            <a:r>
              <a:rPr lang="en-US">
                <a:latin typeface="Verdana" pitchFamily="34" charset="0"/>
              </a:rPr>
              <a:t>x,y,z in [0,1]</a:t>
            </a:r>
          </a:p>
          <a:p>
            <a:pPr>
              <a:buFont typeface="Wingdings" pitchFamily="2" charset="2"/>
              <a:buNone/>
            </a:pPr>
            <a:endParaRPr lang="en-US">
              <a:latin typeface="Verdana" pitchFamily="34" charset="0"/>
            </a:endParaRPr>
          </a:p>
          <a:p>
            <a:pPr>
              <a:buFont typeface="Wingdings" pitchFamily="2" charset="2"/>
              <a:buNone/>
            </a:pPr>
            <a:endParaRPr lang="en-US" sz="2400">
              <a:latin typeface="Arial" charset="0"/>
            </a:endParaRPr>
          </a:p>
          <a:p>
            <a:pPr>
              <a:buFont typeface="Wingdings" pitchFamily="2" charset="2"/>
              <a:buNone/>
            </a:pPr>
            <a:r>
              <a:rPr lang="en-US" sz="2400" b="1" u="sng">
                <a:latin typeface="Arial" charset="0"/>
              </a:rPr>
              <a:t>Neighborhood Design</a:t>
            </a:r>
            <a:r>
              <a:rPr lang="en-US" sz="2400">
                <a:latin typeface="Arial" charset="0"/>
              </a:rPr>
              <a:t>: Create solutions 50 solutions s, such that:</a:t>
            </a:r>
          </a:p>
          <a:p>
            <a:pPr>
              <a:buFont typeface="Wingdings" pitchFamily="2" charset="2"/>
              <a:buNone/>
            </a:pPr>
            <a:endParaRPr lang="en-US" sz="2400">
              <a:latin typeface="Arial" charset="0"/>
            </a:endParaRPr>
          </a:p>
          <a:p>
            <a:pPr>
              <a:buFont typeface="Wingdings" pitchFamily="2" charset="2"/>
              <a:buNone/>
            </a:pPr>
            <a:r>
              <a:rPr lang="en-US" sz="1600" b="1">
                <a:latin typeface="Verdana" pitchFamily="34" charset="0"/>
              </a:rPr>
              <a:t>s= (min(1, max(0,x+r1)), min(1, max(0,y+r2)), min(1, max(0, z+r3))</a:t>
            </a:r>
            <a:r>
              <a:rPr lang="en-US" sz="1600">
                <a:latin typeface="Verdana" pitchFamily="34" charset="0"/>
              </a:rPr>
              <a:t> </a:t>
            </a:r>
          </a:p>
          <a:p>
            <a:pPr>
              <a:buFont typeface="Wingdings" pitchFamily="2" charset="2"/>
              <a:buNone/>
            </a:pPr>
            <a:endParaRPr lang="en-US" sz="1600">
              <a:latin typeface="Verdana" pitchFamily="34" charset="0"/>
            </a:endParaRPr>
          </a:p>
          <a:p>
            <a:pPr>
              <a:buFont typeface="Wingdings" pitchFamily="2" charset="2"/>
              <a:buNone/>
            </a:pPr>
            <a:r>
              <a:rPr lang="en-US" sz="2400">
                <a:latin typeface="Arial" charset="0"/>
              </a:rPr>
              <a:t>with r1, r2, r3 being random numbers in [-0.05,+0.05].</a:t>
            </a:r>
          </a:p>
        </p:txBody>
      </p:sp>
      <p:sp useBgFill="1">
        <p:nvSpPr>
          <p:cNvPr id="276484" name="Rectangle 4"/>
          <p:cNvSpPr>
            <a:spLocks noChangeArrowheads="1"/>
          </p:cNvSpPr>
          <p:nvPr/>
        </p:nvSpPr>
        <p:spPr bwMode="auto">
          <a:xfrm>
            <a:off x="609600" y="228600"/>
            <a:ext cx="7762875" cy="681038"/>
          </a:xfrm>
          <a:prstGeom prst="rect">
            <a:avLst/>
          </a:prstGeom>
          <a:ln w="12700">
            <a:solidFill>
              <a:schemeClr val="tx1"/>
            </a:solidFill>
            <a:miter lim="800000"/>
            <a:headEnd/>
            <a:tailEnd/>
          </a:ln>
          <a:effectLst>
            <a:outerShdw dist="107763" dir="2700000" algn="ctr" rotWithShape="0">
              <a:schemeClr val="bg2"/>
            </a:outerShdw>
          </a:effectLst>
        </p:spPr>
        <p:txBody>
          <a:bodyPr lIns="90488" tIns="44450" rIns="90488" bIns="44450" anchor="ctr">
            <a:spAutoFit/>
          </a:bodyPr>
          <a:lstStyle/>
          <a:p>
            <a:pPr algn="ctr"/>
            <a:r>
              <a:rPr lang="en-US" sz="3800" b="1">
                <a:solidFill>
                  <a:schemeClr val="tx2"/>
                </a:solidFill>
                <a:latin typeface="Arial Narrow" pitchFamily="34" charset="0"/>
              </a:rPr>
              <a:t>Example Randomized Hill Climbing</a:t>
            </a:r>
          </a:p>
        </p:txBody>
      </p:sp>
      <p:sp>
        <p:nvSpPr>
          <p:cNvPr id="4" name="Rectangle 3"/>
          <p:cNvSpPr/>
          <p:nvPr/>
        </p:nvSpPr>
        <p:spPr>
          <a:xfrm>
            <a:off x="7566805" y="6576385"/>
            <a:ext cx="1611339" cy="261610"/>
          </a:xfrm>
          <a:prstGeom prst="rect">
            <a:avLst/>
          </a:prstGeom>
        </p:spPr>
        <p:txBody>
          <a:bodyPr wrap="none">
            <a:spAutoFit/>
          </a:bodyPr>
          <a:lstStyle/>
          <a:p>
            <a:r>
              <a:rPr lang="en-US" sz="1100" dirty="0" err="1"/>
              <a:t>Eick</a:t>
            </a:r>
            <a:r>
              <a:rPr lang="en-US" sz="1100" dirty="0"/>
              <a:t> et al., ParCo11, Ghent</a:t>
            </a:r>
          </a:p>
        </p:txBody>
      </p:sp>
      <p:pic>
        <p:nvPicPr>
          <p:cNvPr id="5" name="Picture 6" descr="cs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0"/>
            <a:ext cx="118745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42430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Clustering Basics</a:t>
            </a:r>
            <a:endParaRPr lang="en-US" dirty="0"/>
          </a:p>
        </p:txBody>
      </p:sp>
      <p:sp>
        <p:nvSpPr>
          <p:cNvPr id="3" name="Slide Number Placeholder 2"/>
          <p:cNvSpPr>
            <a:spLocks noGrp="1"/>
          </p:cNvSpPr>
          <p:nvPr>
            <p:ph type="sldNum" sz="quarter" idx="12"/>
          </p:nvPr>
        </p:nvSpPr>
        <p:spPr/>
        <p:txBody>
          <a:bodyPr/>
          <a:lstStyle/>
          <a:p>
            <a:fld id="{983E63C0-992D-41F7-92B3-3F5484AE0E24}" type="slidenum">
              <a:rPr lang="en-US" smtClean="0"/>
              <a:t>3</a:t>
            </a:fld>
            <a:endParaRPr lang="en-US"/>
          </a:p>
        </p:txBody>
      </p:sp>
      <p:sp>
        <p:nvSpPr>
          <p:cNvPr id="4" name="Content Placeholder 3"/>
          <p:cNvSpPr>
            <a:spLocks noGrp="1"/>
          </p:cNvSpPr>
          <p:nvPr>
            <p:ph sz="quarter" idx="1"/>
          </p:nvPr>
        </p:nvSpPr>
        <p:spPr/>
        <p:txBody>
          <a:bodyPr>
            <a:normAutofit fontScale="77500" lnSpcReduction="20000"/>
          </a:bodyPr>
          <a:lstStyle/>
          <a:p>
            <a:pPr marL="0" indent="0">
              <a:buNone/>
            </a:pPr>
            <a:r>
              <a:rPr lang="en-US" dirty="0" smtClean="0"/>
              <a:t>We assume we cluster objects 1…7 and obtain clusters: {1,2} {3} {5, 6,7}; object 4 is an outlier:</a:t>
            </a:r>
          </a:p>
          <a:p>
            <a:pPr marL="0" indent="0">
              <a:buNone/>
            </a:pPr>
            <a:r>
              <a:rPr lang="en-US" dirty="0" smtClean="0"/>
              <a:t>The following matrix summarizes the cluster</a:t>
            </a:r>
          </a:p>
          <a:p>
            <a:pPr marL="0" indent="0">
              <a:buNone/>
            </a:pPr>
            <a:r>
              <a:rPr lang="en-US" dirty="0" err="1" smtClean="0"/>
              <a:t>A</a:t>
            </a:r>
            <a:r>
              <a:rPr lang="en-US" baseline="-25000" dirty="0" err="1" smtClean="0"/>
              <a:t>ii</a:t>
            </a:r>
            <a:r>
              <a:rPr lang="en-US" dirty="0" smtClean="0"/>
              <a:t>:=1 if object </a:t>
            </a:r>
            <a:r>
              <a:rPr lang="en-US" dirty="0" err="1" smtClean="0"/>
              <a:t>i</a:t>
            </a:r>
            <a:r>
              <a:rPr lang="en-US" dirty="0" smtClean="0"/>
              <a:t> is not on outlier; otherwise, 0 </a:t>
            </a:r>
          </a:p>
          <a:p>
            <a:pPr marL="0" indent="0">
              <a:buNone/>
            </a:pPr>
            <a:r>
              <a:rPr lang="en-US" dirty="0" err="1" smtClean="0"/>
              <a:t>A</a:t>
            </a:r>
            <a:r>
              <a:rPr lang="en-US" baseline="-25000" dirty="0" err="1" smtClean="0"/>
              <a:t>ij</a:t>
            </a:r>
            <a:r>
              <a:rPr lang="en-US" dirty="0" smtClean="0"/>
              <a:t>(with </a:t>
            </a:r>
            <a:r>
              <a:rPr lang="en-US" dirty="0" err="1" smtClean="0"/>
              <a:t>i</a:t>
            </a:r>
            <a:r>
              <a:rPr lang="en-US" dirty="0" smtClean="0"/>
              <a:t>&lt;j) := 1 </a:t>
            </a:r>
            <a:r>
              <a:rPr lang="en-US" dirty="0"/>
              <a:t>if object </a:t>
            </a:r>
            <a:r>
              <a:rPr lang="en-US" dirty="0" err="1"/>
              <a:t>i</a:t>
            </a:r>
            <a:r>
              <a:rPr lang="en-US" dirty="0"/>
              <a:t> </a:t>
            </a:r>
            <a:r>
              <a:rPr lang="en-US" dirty="0" smtClean="0"/>
              <a:t>and object j are in the same cluster; otherwise O</a:t>
            </a:r>
          </a:p>
          <a:p>
            <a:pPr marL="0" indent="0">
              <a:buNone/>
            </a:pPr>
            <a:r>
              <a:rPr lang="en-US" dirty="0" smtClean="0"/>
              <a:t>For the example we obtain:</a:t>
            </a:r>
          </a:p>
          <a:p>
            <a:pPr marL="0" indent="0">
              <a:spcBef>
                <a:spcPts val="0"/>
              </a:spcBef>
              <a:buNone/>
            </a:pPr>
            <a:r>
              <a:rPr lang="en-US" dirty="0" smtClean="0"/>
              <a:t>1 1 0 0 0 0 0</a:t>
            </a:r>
          </a:p>
          <a:p>
            <a:pPr marL="0" indent="0">
              <a:spcBef>
                <a:spcPts val="0"/>
              </a:spcBef>
              <a:buNone/>
            </a:pPr>
            <a:r>
              <a:rPr lang="en-US" dirty="0"/>
              <a:t> </a:t>
            </a:r>
            <a:r>
              <a:rPr lang="en-US" dirty="0" smtClean="0"/>
              <a:t>  1 0 0 0 0 0</a:t>
            </a:r>
          </a:p>
          <a:p>
            <a:pPr marL="0" indent="0">
              <a:spcBef>
                <a:spcPts val="0"/>
              </a:spcBef>
              <a:buNone/>
            </a:pPr>
            <a:r>
              <a:rPr lang="en-US" dirty="0"/>
              <a:t> </a:t>
            </a:r>
            <a:r>
              <a:rPr lang="en-US" dirty="0" smtClean="0"/>
              <a:t>     1 1 0 0 0</a:t>
            </a:r>
          </a:p>
          <a:p>
            <a:pPr marL="0" indent="0">
              <a:spcBef>
                <a:spcPts val="0"/>
              </a:spcBef>
              <a:buNone/>
            </a:pPr>
            <a:r>
              <a:rPr lang="en-US" dirty="0"/>
              <a:t> </a:t>
            </a:r>
            <a:r>
              <a:rPr lang="en-US" dirty="0" smtClean="0"/>
              <a:t>        0 0 0 0</a:t>
            </a:r>
          </a:p>
          <a:p>
            <a:pPr marL="0" indent="0">
              <a:spcBef>
                <a:spcPts val="0"/>
              </a:spcBef>
              <a:buNone/>
            </a:pPr>
            <a:r>
              <a:rPr lang="en-US" dirty="0"/>
              <a:t> </a:t>
            </a:r>
            <a:r>
              <a:rPr lang="en-US" dirty="0" smtClean="0"/>
              <a:t>           1 1 1</a:t>
            </a:r>
          </a:p>
          <a:p>
            <a:pPr marL="0" indent="0">
              <a:spcBef>
                <a:spcPts val="0"/>
              </a:spcBef>
              <a:buNone/>
            </a:pPr>
            <a:r>
              <a:rPr lang="en-US" dirty="0"/>
              <a:t> </a:t>
            </a:r>
            <a:r>
              <a:rPr lang="en-US" dirty="0" smtClean="0"/>
              <a:t>              1 1</a:t>
            </a:r>
          </a:p>
          <a:p>
            <a:pPr marL="0" indent="0">
              <a:spcBef>
                <a:spcPts val="0"/>
              </a:spcBef>
              <a:buNone/>
            </a:pPr>
            <a:r>
              <a:rPr lang="en-US" dirty="0"/>
              <a:t> </a:t>
            </a:r>
            <a:r>
              <a:rPr lang="en-US" dirty="0" smtClean="0"/>
              <a:t>                 1</a:t>
            </a:r>
          </a:p>
          <a:p>
            <a:pPr marL="0" indent="0">
              <a:spcBef>
                <a:spcPts val="0"/>
              </a:spcBef>
              <a:buNone/>
            </a:pPr>
            <a:endParaRPr lang="en-US" dirty="0"/>
          </a:p>
          <a:p>
            <a:pPr marL="0" indent="0">
              <a:spcBef>
                <a:spcPts val="0"/>
              </a:spcBef>
              <a:buNone/>
            </a:pPr>
            <a:r>
              <a:rPr lang="en-US" dirty="0" smtClean="0"/>
              <a:t>Idea: To assess agreement of two </a:t>
            </a:r>
            <a:r>
              <a:rPr lang="en-US" dirty="0" err="1" smtClean="0"/>
              <a:t>clusterings</a:t>
            </a:r>
            <a:r>
              <a:rPr lang="en-US" dirty="0" smtClean="0"/>
              <a:t> we compute their respective matrices and then assess in what percentages of entries they agree / disagree. </a:t>
            </a:r>
          </a:p>
          <a:p>
            <a:pPr marL="0" indent="0">
              <a:buNone/>
            </a:pPr>
            <a:endParaRPr lang="en-US" dirty="0"/>
          </a:p>
          <a:p>
            <a:pPr marL="0" indent="0">
              <a:buNone/>
            </a:pPr>
            <a:endParaRPr lang="en-US" dirty="0" smtClean="0"/>
          </a:p>
          <a:p>
            <a:pPr marL="0" indent="0">
              <a:buNone/>
            </a:pPr>
            <a:endParaRPr lang="en-US" baseline="-25000" dirty="0"/>
          </a:p>
        </p:txBody>
      </p:sp>
    </p:spTree>
    <p:extLst>
      <p:ext uri="{BB962C8B-B14F-4D97-AF65-F5344CB8AC3E}">
        <p14:creationId xmlns:p14="http://schemas.microsoft.com/office/powerpoint/2010/main" val="79433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Purity of a Clustering X</a:t>
            </a:r>
            <a:endParaRPr lang="en-US" dirty="0"/>
          </a:p>
        </p:txBody>
      </p:sp>
      <p:sp>
        <p:nvSpPr>
          <p:cNvPr id="3" name="Slide Number Placeholder 2"/>
          <p:cNvSpPr>
            <a:spLocks noGrp="1"/>
          </p:cNvSpPr>
          <p:nvPr>
            <p:ph type="sldNum" sz="quarter" idx="12"/>
          </p:nvPr>
        </p:nvSpPr>
        <p:spPr/>
        <p:txBody>
          <a:bodyPr/>
          <a:lstStyle/>
          <a:p>
            <a:fld id="{983E63C0-992D-41F7-92B3-3F5484AE0E24}" type="slidenum">
              <a:rPr lang="en-US" smtClean="0"/>
              <a:t>4</a:t>
            </a:fld>
            <a:endParaRPr lang="en-US"/>
          </a:p>
        </p:txBody>
      </p:sp>
      <p:sp>
        <p:nvSpPr>
          <p:cNvPr id="4" name="Content Placeholder 3"/>
          <p:cNvSpPr>
            <a:spLocks noGrp="1"/>
          </p:cNvSpPr>
          <p:nvPr>
            <p:ph sz="quarter" idx="1"/>
          </p:nvPr>
        </p:nvSpPr>
        <p:spPr>
          <a:xfrm>
            <a:off x="228600" y="1447800"/>
            <a:ext cx="8839200" cy="4572000"/>
          </a:xfrm>
        </p:spPr>
        <p:txBody>
          <a:bodyPr>
            <a:normAutofit/>
          </a:bodyPr>
          <a:lstStyle/>
          <a:p>
            <a:pPr marL="0" indent="0">
              <a:buNone/>
            </a:pPr>
            <a:r>
              <a:rPr lang="en-US" dirty="0" smtClean="0"/>
              <a:t>Purity(X):=Number of Majority Examples in clusters / Number of Examples that belong to clusters</a:t>
            </a:r>
          </a:p>
          <a:p>
            <a:pPr marL="0" indent="0">
              <a:buNone/>
            </a:pPr>
            <a:r>
              <a:rPr lang="en-US" baseline="-25000" dirty="0" smtClean="0"/>
              <a:t>E.g.: consider the following R code:</a:t>
            </a:r>
          </a:p>
          <a:p>
            <a:pPr marL="0" indent="0">
              <a:buNone/>
            </a:pPr>
            <a:r>
              <a:rPr lang="en-US" sz="2000" baseline="-25000" dirty="0" smtClean="0">
                <a:latin typeface="Courier" pitchFamily="49" charset="0"/>
              </a:rPr>
              <a:t>r</a:t>
            </a:r>
            <a:r>
              <a:rPr lang="en-US" sz="2000" baseline="-25000" dirty="0">
                <a:latin typeface="Courier" pitchFamily="49" charset="0"/>
              </a:rPr>
              <a:t>&lt;-</a:t>
            </a:r>
            <a:r>
              <a:rPr lang="en-US" sz="2000" baseline="-25000" dirty="0" err="1">
                <a:latin typeface="Courier" pitchFamily="49" charset="0"/>
              </a:rPr>
              <a:t>dbscan</a:t>
            </a:r>
            <a:r>
              <a:rPr lang="en-US" sz="2000" baseline="-25000" dirty="0">
                <a:latin typeface="Courier" pitchFamily="49" charset="0"/>
              </a:rPr>
              <a:t>(iris[3:4], 0.15, 3</a:t>
            </a:r>
            <a:r>
              <a:rPr lang="en-US" sz="2000" baseline="-25000" dirty="0" smtClean="0">
                <a:latin typeface="Courier" pitchFamily="49" charset="0"/>
              </a:rPr>
              <a:t>)</a:t>
            </a:r>
          </a:p>
          <a:p>
            <a:pPr marL="0" indent="0">
              <a:buNone/>
            </a:pPr>
            <a:r>
              <a:rPr lang="en-US" sz="2000" baseline="-25000" dirty="0" smtClean="0">
                <a:latin typeface="Courier" pitchFamily="49" charset="0"/>
              </a:rPr>
              <a:t>d&lt;-</a:t>
            </a:r>
            <a:r>
              <a:rPr lang="en-US" sz="2000" baseline="-25000" dirty="0" err="1" smtClean="0">
                <a:latin typeface="Courier" pitchFamily="49" charset="0"/>
              </a:rPr>
              <a:t>data.frame</a:t>
            </a:r>
            <a:r>
              <a:rPr lang="en-US" sz="2000" baseline="-25000" dirty="0" smtClean="0">
                <a:latin typeface="Courier" pitchFamily="49" charset="0"/>
              </a:rPr>
              <a:t>(a=iris</a:t>
            </a:r>
            <a:r>
              <a:rPr lang="en-US" sz="2000" baseline="-25000" dirty="0">
                <a:latin typeface="Courier" pitchFamily="49" charset="0"/>
              </a:rPr>
              <a:t>[,3],b=iris[,4],c=iris[,5],z=factor(</a:t>
            </a:r>
            <a:r>
              <a:rPr lang="en-US" sz="2000" baseline="-25000" dirty="0" err="1">
                <a:latin typeface="Courier" pitchFamily="49" charset="0"/>
              </a:rPr>
              <a:t>r$cluster</a:t>
            </a:r>
            <a:r>
              <a:rPr lang="en-US" sz="2000" baseline="-25000" dirty="0">
                <a:latin typeface="Courier" pitchFamily="49" charset="0"/>
              </a:rPr>
              <a:t>))</a:t>
            </a:r>
          </a:p>
          <a:p>
            <a:pPr marL="0" indent="0">
              <a:buNone/>
            </a:pPr>
            <a:r>
              <a:rPr lang="en-US" sz="2000" baseline="-25000" dirty="0" err="1" smtClean="0">
                <a:latin typeface="Courier" pitchFamily="49" charset="0"/>
              </a:rPr>
              <a:t>mytable</a:t>
            </a:r>
            <a:r>
              <a:rPr lang="en-US" sz="2000" baseline="-25000" dirty="0">
                <a:latin typeface="Courier" pitchFamily="49" charset="0"/>
              </a:rPr>
              <a:t>&lt;-table(</a:t>
            </a:r>
            <a:r>
              <a:rPr lang="en-US" sz="2000" baseline="-25000" dirty="0" err="1">
                <a:latin typeface="Courier" pitchFamily="49" charset="0"/>
              </a:rPr>
              <a:t>d$c,d$z</a:t>
            </a:r>
            <a:r>
              <a:rPr lang="en-US" sz="2000" baseline="-25000" dirty="0" smtClean="0">
                <a:latin typeface="Courier" pitchFamily="49" charset="0"/>
              </a:rPr>
              <a:t>)</a:t>
            </a:r>
          </a:p>
          <a:p>
            <a:pPr marL="0" indent="0">
              <a:buNone/>
            </a:pPr>
            <a:r>
              <a:rPr lang="en-US" sz="2000" baseline="-25000" dirty="0">
                <a:latin typeface="Courier" pitchFamily="49" charset="0"/>
              </a:rPr>
              <a:t> </a:t>
            </a:r>
            <a:r>
              <a:rPr lang="en-US" sz="2000" baseline="-25000" dirty="0" smtClean="0">
                <a:latin typeface="Courier" pitchFamily="49" charset="0"/>
              </a:rPr>
              <a:t>             0  </a:t>
            </a:r>
            <a:r>
              <a:rPr lang="en-US" sz="2000" baseline="-25000" dirty="0">
                <a:latin typeface="Courier" pitchFamily="49" charset="0"/>
              </a:rPr>
              <a:t>1  2  3  4  5  6</a:t>
            </a:r>
          </a:p>
          <a:p>
            <a:pPr marL="0" indent="0">
              <a:buNone/>
            </a:pPr>
            <a:r>
              <a:rPr lang="en-US" sz="2000" baseline="-25000" dirty="0">
                <a:latin typeface="Courier" pitchFamily="49" charset="0"/>
              </a:rPr>
              <a:t>  </a:t>
            </a:r>
            <a:r>
              <a:rPr lang="en-US" sz="2000" baseline="-25000" dirty="0" err="1">
                <a:latin typeface="Courier" pitchFamily="49" charset="0"/>
              </a:rPr>
              <a:t>setosa</a:t>
            </a:r>
            <a:r>
              <a:rPr lang="en-US" sz="2000" baseline="-25000" dirty="0">
                <a:latin typeface="Courier" pitchFamily="49" charset="0"/>
              </a:rPr>
              <a:t>      2 48  0  0  0  0  0</a:t>
            </a:r>
          </a:p>
          <a:p>
            <a:pPr marL="0" indent="0">
              <a:buNone/>
            </a:pPr>
            <a:r>
              <a:rPr lang="en-US" sz="2000" baseline="-25000" dirty="0">
                <a:latin typeface="Courier" pitchFamily="49" charset="0"/>
              </a:rPr>
              <a:t>  versicolor  7  0 43  0  0  0  0</a:t>
            </a:r>
          </a:p>
          <a:p>
            <a:pPr marL="0" indent="0">
              <a:buNone/>
            </a:pPr>
            <a:r>
              <a:rPr lang="en-US" sz="2000" baseline="-25000" dirty="0">
                <a:latin typeface="Courier" pitchFamily="49" charset="0"/>
              </a:rPr>
              <a:t>  </a:t>
            </a:r>
            <a:r>
              <a:rPr lang="en-US" sz="2000" baseline="-25000" dirty="0" err="1" smtClean="0">
                <a:latin typeface="Courier" pitchFamily="49" charset="0"/>
              </a:rPr>
              <a:t>virginica</a:t>
            </a:r>
            <a:r>
              <a:rPr lang="en-US" sz="2000" baseline="-25000" dirty="0" smtClean="0">
                <a:latin typeface="Courier" pitchFamily="49" charset="0"/>
              </a:rPr>
              <a:t>  </a:t>
            </a:r>
            <a:r>
              <a:rPr lang="en-US" sz="2000" baseline="-25000" dirty="0">
                <a:latin typeface="Courier" pitchFamily="49" charset="0"/>
              </a:rPr>
              <a:t>11  0 16  3 12  3  </a:t>
            </a:r>
            <a:r>
              <a:rPr lang="en-US" sz="2000" baseline="-25000" dirty="0" smtClean="0">
                <a:latin typeface="Courier" pitchFamily="49" charset="0"/>
              </a:rPr>
              <a:t>5 </a:t>
            </a:r>
          </a:p>
          <a:p>
            <a:pPr marL="0" indent="0">
              <a:buNone/>
            </a:pPr>
            <a:r>
              <a:rPr lang="en-US" sz="1400" dirty="0" smtClean="0">
                <a:latin typeface="Century" panose="02040604050505020304" pitchFamily="18" charset="0"/>
              </a:rPr>
              <a:t>Remark1: there are 20 outliers in the clustering r; cluster 0 contains outliers!</a:t>
            </a:r>
            <a:endParaRPr lang="en-US" sz="1400" dirty="0">
              <a:latin typeface="Century" panose="02040604050505020304" pitchFamily="18" charset="0"/>
            </a:endParaRPr>
          </a:p>
          <a:p>
            <a:pPr marL="0" indent="0">
              <a:buNone/>
            </a:pPr>
            <a:r>
              <a:rPr lang="en-US" sz="2000" baseline="-25000" dirty="0" smtClean="0">
                <a:latin typeface="Courier" pitchFamily="49" charset="0"/>
              </a:rPr>
              <a:t>Purity(d)= (48+43+3+12+3+5/(150-20)=114/130=87.6% </a:t>
            </a:r>
          </a:p>
          <a:p>
            <a:pPr marL="0" indent="0">
              <a:buNone/>
            </a:pPr>
            <a:r>
              <a:rPr lang="en-US" sz="1400" dirty="0" smtClean="0">
                <a:latin typeface="Century" panose="02040604050505020304" pitchFamily="18" charset="0"/>
              </a:rPr>
              <a:t>Remark2: As there are 150 examples, 20 of which our outliers, the number of examples that belong to clusters is 150-20=130; only, cluster 2 is not pure (16 </a:t>
            </a:r>
            <a:r>
              <a:rPr lang="en-US" sz="1400" dirty="0" err="1" smtClean="0">
                <a:latin typeface="Century" panose="02040604050505020304" pitchFamily="18" charset="0"/>
              </a:rPr>
              <a:t>viginicas</a:t>
            </a:r>
            <a:r>
              <a:rPr lang="en-US" sz="1400" dirty="0" smtClean="0">
                <a:latin typeface="Century" panose="02040604050505020304" pitchFamily="18" charset="0"/>
              </a:rPr>
              <a:t> do not belong to the majority class </a:t>
            </a:r>
            <a:r>
              <a:rPr lang="en-US" sz="1400" dirty="0" err="1" smtClean="0">
                <a:latin typeface="Century" panose="02040604050505020304" pitchFamily="18" charset="0"/>
              </a:rPr>
              <a:t>Setosa</a:t>
            </a:r>
            <a:r>
              <a:rPr lang="en-US" sz="1400" dirty="0" smtClean="0">
                <a:latin typeface="Century" panose="02040604050505020304" pitchFamily="18" charset="0"/>
              </a:rPr>
              <a:t> of </a:t>
            </a:r>
            <a:r>
              <a:rPr lang="en-US" sz="1400" smtClean="0">
                <a:latin typeface="Century" panose="02040604050505020304" pitchFamily="18" charset="0"/>
              </a:rPr>
              <a:t>cluster 2); </a:t>
            </a:r>
            <a:r>
              <a:rPr lang="en-US" sz="1400" dirty="0" smtClean="0">
                <a:latin typeface="Century" panose="02040604050505020304" pitchFamily="18" charset="0"/>
              </a:rPr>
              <a:t>all other clusters are pure. </a:t>
            </a:r>
            <a:endParaRPr lang="en-US" sz="1400" dirty="0">
              <a:latin typeface="Century" panose="02040604050505020304" pitchFamily="18" charset="0"/>
            </a:endParaRPr>
          </a:p>
          <a:p>
            <a:pPr marL="0" indent="0">
              <a:buNone/>
            </a:pPr>
            <a:endParaRPr lang="en-US" sz="2000" baseline="-25000" dirty="0">
              <a:latin typeface="Courier" pitchFamily="49" charset="0"/>
            </a:endParaRPr>
          </a:p>
        </p:txBody>
      </p:sp>
    </p:spTree>
    <p:extLst>
      <p:ext uri="{BB962C8B-B14F-4D97-AF65-F5344CB8AC3E}">
        <p14:creationId xmlns:p14="http://schemas.microsoft.com/office/powerpoint/2010/main" val="27239973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847</TotalTime>
  <Words>521</Words>
  <Application>Microsoft Office PowerPoint</Application>
  <PresentationFormat>On-screen Show (4:3)</PresentationFormat>
  <Paragraphs>55</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Equity</vt:lpstr>
      <vt:lpstr>PowerPoint Presentation</vt:lpstr>
      <vt:lpstr>PowerPoint Presentation</vt:lpstr>
      <vt:lpstr>Clustering Basics</vt:lpstr>
      <vt:lpstr>Purity of a Clustering X</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PAR-CLEVER :  A Faster Clustering Algorithm</dc:title>
  <dc:creator>LyonsDesktop</dc:creator>
  <cp:lastModifiedBy>Christoph Eick</cp:lastModifiedBy>
  <cp:revision>38</cp:revision>
  <dcterms:created xsi:type="dcterms:W3CDTF">2011-08-18T14:45:15Z</dcterms:created>
  <dcterms:modified xsi:type="dcterms:W3CDTF">2016-03-08T21:54:06Z</dcterms:modified>
</cp:coreProperties>
</file>