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41" r:id="rId1"/>
  </p:sldMasterIdLst>
  <p:notesMasterIdLst>
    <p:notesMasterId r:id="rId18"/>
  </p:notesMasterIdLst>
  <p:handoutMasterIdLst>
    <p:handoutMasterId r:id="rId19"/>
  </p:handoutMasterIdLst>
  <p:sldIdLst>
    <p:sldId id="422" r:id="rId2"/>
    <p:sldId id="416" r:id="rId3"/>
    <p:sldId id="415" r:id="rId4"/>
    <p:sldId id="419" r:id="rId5"/>
    <p:sldId id="427" r:id="rId6"/>
    <p:sldId id="420" r:id="rId7"/>
    <p:sldId id="429" r:id="rId8"/>
    <p:sldId id="430" r:id="rId9"/>
    <p:sldId id="431" r:id="rId10"/>
    <p:sldId id="436" r:id="rId11"/>
    <p:sldId id="432" r:id="rId12"/>
    <p:sldId id="434" r:id="rId13"/>
    <p:sldId id="433" r:id="rId14"/>
    <p:sldId id="435" r:id="rId15"/>
    <p:sldId id="428" r:id="rId16"/>
    <p:sldId id="418" r:id="rId17"/>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66"/>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680"/>
    <p:restoredTop sz="95782"/>
  </p:normalViewPr>
  <p:slideViewPr>
    <p:cSldViewPr>
      <p:cViewPr varScale="1">
        <p:scale>
          <a:sx n="84" d="100"/>
          <a:sy n="84" d="100"/>
        </p:scale>
        <p:origin x="173" y="12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C79FD2-4335-8948-8575-16C525682B4E}"/>
              </a:ext>
            </a:extLst>
          </p:cNvPr>
          <p:cNvSpPr>
            <a:spLocks noGrp="1"/>
          </p:cNvSpPr>
          <p:nvPr>
            <p:ph type="hdr" sz="quarter"/>
          </p:nvPr>
        </p:nvSpPr>
        <p:spPr>
          <a:xfrm>
            <a:off x="0" y="0"/>
            <a:ext cx="3038475" cy="465138"/>
          </a:xfrm>
          <a:prstGeom prst="rect">
            <a:avLst/>
          </a:prstGeom>
        </p:spPr>
        <p:txBody>
          <a:bodyPr vert="horz" wrap="square" lIns="93177" tIns="46589" rIns="93177" bIns="46589" numCol="1" anchor="t" anchorCtr="0" compatLnSpc="1">
            <a:prstTxWarp prst="textNoShape">
              <a:avLst/>
            </a:prstTxWarp>
          </a:bodyPr>
          <a:lstStyle>
            <a:lvl1pPr>
              <a:defRPr sz="1200"/>
            </a:lvl1pPr>
          </a:lstStyle>
          <a:p>
            <a:pPr>
              <a:defRPr/>
            </a:pPr>
            <a:endParaRPr lang="en-US" altLang="en-US"/>
          </a:p>
        </p:txBody>
      </p:sp>
      <p:sp>
        <p:nvSpPr>
          <p:cNvPr id="3" name="Date Placeholder 2">
            <a:extLst>
              <a:ext uri="{FF2B5EF4-FFF2-40B4-BE49-F238E27FC236}">
                <a16:creationId xmlns:a16="http://schemas.microsoft.com/office/drawing/2014/main" id="{252DD507-DC02-7749-A132-4CE385A931DA}"/>
              </a:ext>
            </a:extLst>
          </p:cNvPr>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pPr>
              <a:defRPr/>
            </a:pPr>
            <a:fld id="{3F356084-6307-9F41-AB07-E63B858A7259}" type="datetimeFigureOut">
              <a:rPr lang="en-US" altLang="en-US"/>
              <a:pPr>
                <a:defRPr/>
              </a:pPr>
              <a:t>10/23/2025</a:t>
            </a:fld>
            <a:endParaRPr lang="en-US" altLang="en-US"/>
          </a:p>
        </p:txBody>
      </p:sp>
      <p:sp>
        <p:nvSpPr>
          <p:cNvPr id="4" name="Footer Placeholder 3">
            <a:extLst>
              <a:ext uri="{FF2B5EF4-FFF2-40B4-BE49-F238E27FC236}">
                <a16:creationId xmlns:a16="http://schemas.microsoft.com/office/drawing/2014/main" id="{0363518D-15A2-6F45-98E0-703803D3082B}"/>
              </a:ext>
            </a:extLst>
          </p:cNvPr>
          <p:cNvSpPr>
            <a:spLocks noGrp="1"/>
          </p:cNvSpPr>
          <p:nvPr>
            <p:ph type="ftr" sz="quarter" idx="2"/>
          </p:nvPr>
        </p:nvSpPr>
        <p:spPr>
          <a:xfrm>
            <a:off x="0" y="8829675"/>
            <a:ext cx="3038475" cy="465138"/>
          </a:xfrm>
          <a:prstGeom prst="rect">
            <a:avLst/>
          </a:prstGeom>
        </p:spPr>
        <p:txBody>
          <a:bodyPr vert="horz" wrap="square" lIns="93177" tIns="46589" rIns="93177" bIns="46589" numCol="1" anchor="b" anchorCtr="0" compatLnSpc="1">
            <a:prstTxWarp prst="textNoShape">
              <a:avLst/>
            </a:prstTxWarp>
          </a:bodyPr>
          <a:lstStyle>
            <a:lvl1pPr>
              <a:defRPr sz="1200"/>
            </a:lvl1pPr>
          </a:lstStyle>
          <a:p>
            <a:pPr>
              <a:defRPr/>
            </a:pPr>
            <a:endParaRPr lang="en-US" altLang="en-US"/>
          </a:p>
        </p:txBody>
      </p:sp>
      <p:sp>
        <p:nvSpPr>
          <p:cNvPr id="5" name="Slide Number Placeholder 4">
            <a:extLst>
              <a:ext uri="{FF2B5EF4-FFF2-40B4-BE49-F238E27FC236}">
                <a16:creationId xmlns:a16="http://schemas.microsoft.com/office/drawing/2014/main" id="{D8C4F965-081E-9E42-A817-35E030E9ED1C}"/>
              </a:ext>
            </a:extLst>
          </p:cNvPr>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87A46E96-61C4-6342-88EB-42707CB30908}"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E4D5C6-D4DB-6E44-8757-60AA3308246F}"/>
              </a:ext>
            </a:extLst>
          </p:cNvPr>
          <p:cNvSpPr>
            <a:spLocks noGrp="1"/>
          </p:cNvSpPr>
          <p:nvPr>
            <p:ph type="hdr" sz="quarter"/>
          </p:nvPr>
        </p:nvSpPr>
        <p:spPr>
          <a:xfrm>
            <a:off x="0" y="0"/>
            <a:ext cx="3038475" cy="465138"/>
          </a:xfrm>
          <a:prstGeom prst="rect">
            <a:avLst/>
          </a:prstGeom>
        </p:spPr>
        <p:txBody>
          <a:bodyPr vert="horz" wrap="square" lIns="93177" tIns="46589" rIns="93177" bIns="46589" numCol="1" anchor="t" anchorCtr="0" compatLnSpc="1">
            <a:prstTxWarp prst="textNoShape">
              <a:avLst/>
            </a:prstTxWarp>
          </a:bodyPr>
          <a:lstStyle>
            <a:lvl1pPr>
              <a:defRPr sz="1200"/>
            </a:lvl1pPr>
          </a:lstStyle>
          <a:p>
            <a:pPr>
              <a:defRPr/>
            </a:pPr>
            <a:endParaRPr lang="en-US" altLang="en-US"/>
          </a:p>
        </p:txBody>
      </p:sp>
      <p:sp>
        <p:nvSpPr>
          <p:cNvPr id="3" name="Date Placeholder 2">
            <a:extLst>
              <a:ext uri="{FF2B5EF4-FFF2-40B4-BE49-F238E27FC236}">
                <a16:creationId xmlns:a16="http://schemas.microsoft.com/office/drawing/2014/main" id="{B13BB89E-A9D4-8B4C-A056-0F989BD16D60}"/>
              </a:ext>
            </a:extLst>
          </p:cNvPr>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pPr>
              <a:defRPr/>
            </a:pPr>
            <a:fld id="{0BD8468F-A2D0-A14D-AEC9-53FA4B82BCA8}" type="datetimeFigureOut">
              <a:rPr lang="en-US" altLang="en-US"/>
              <a:pPr>
                <a:defRPr/>
              </a:pPr>
              <a:t>10/23/2025</a:t>
            </a:fld>
            <a:endParaRPr lang="en-US" altLang="en-US"/>
          </a:p>
        </p:txBody>
      </p:sp>
      <p:sp>
        <p:nvSpPr>
          <p:cNvPr id="4" name="Slide Image Placeholder 3">
            <a:extLst>
              <a:ext uri="{FF2B5EF4-FFF2-40B4-BE49-F238E27FC236}">
                <a16:creationId xmlns:a16="http://schemas.microsoft.com/office/drawing/2014/main" id="{ECA004B0-71CD-5748-A7E9-B43DAD2D9B02}"/>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2BE122EA-3D12-8C44-8403-9088EAB50B2A}"/>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A09808D-8E47-7546-B6EF-1E012236E8D2}"/>
              </a:ext>
            </a:extLst>
          </p:cNvPr>
          <p:cNvSpPr>
            <a:spLocks noGrp="1"/>
          </p:cNvSpPr>
          <p:nvPr>
            <p:ph type="ftr" sz="quarter" idx="4"/>
          </p:nvPr>
        </p:nvSpPr>
        <p:spPr>
          <a:xfrm>
            <a:off x="0" y="8829675"/>
            <a:ext cx="3038475" cy="465138"/>
          </a:xfrm>
          <a:prstGeom prst="rect">
            <a:avLst/>
          </a:prstGeom>
        </p:spPr>
        <p:txBody>
          <a:bodyPr vert="horz" wrap="square" lIns="93177" tIns="46589" rIns="93177" bIns="46589" numCol="1" anchor="b" anchorCtr="0" compatLnSpc="1">
            <a:prstTxWarp prst="textNoShape">
              <a:avLst/>
            </a:prstTxWarp>
          </a:bodyPr>
          <a:lstStyle>
            <a:lvl1pPr>
              <a:defRPr sz="1200"/>
            </a:lvl1pPr>
          </a:lstStyle>
          <a:p>
            <a:pPr>
              <a:defRPr/>
            </a:pPr>
            <a:endParaRPr lang="en-US" altLang="en-US"/>
          </a:p>
        </p:txBody>
      </p:sp>
      <p:sp>
        <p:nvSpPr>
          <p:cNvPr id="7" name="Slide Number Placeholder 6">
            <a:extLst>
              <a:ext uri="{FF2B5EF4-FFF2-40B4-BE49-F238E27FC236}">
                <a16:creationId xmlns:a16="http://schemas.microsoft.com/office/drawing/2014/main" id="{0F06D6E0-8E41-AB49-AC93-9844B12F414E}"/>
              </a:ext>
            </a:extLst>
          </p:cNvPr>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2F90A608-A023-7245-BD68-50BFD7CC88FD}" type="slidenum">
              <a:rPr lang="en-US" altLang="en-US"/>
              <a:pPr/>
              <a:t>‹#›</a:t>
            </a:fld>
            <a:endParaRPr lang="en-US"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6">
            <a:extLst>
              <a:ext uri="{FF2B5EF4-FFF2-40B4-BE49-F238E27FC236}">
                <a16:creationId xmlns:a16="http://schemas.microsoft.com/office/drawing/2014/main" id="{E3E831D5-1F93-BB4C-8E1A-43086DACBA6E}"/>
              </a:ext>
            </a:extLst>
          </p:cNvPr>
          <p:cNvSpPr>
            <a:spLocks noGrp="1" noChangeArrowheads="1"/>
          </p:cNvSpPr>
          <p:nvPr>
            <p:ph type="sldNum" sz="quarter" idx="10"/>
          </p:nvPr>
        </p:nvSpPr>
        <p:spPr>
          <a:ln/>
        </p:spPr>
        <p:txBody>
          <a:bodyPr/>
          <a:lstStyle>
            <a:lvl1pPr>
              <a:defRPr/>
            </a:lvl1pPr>
          </a:lstStyle>
          <a:p>
            <a:fld id="{35DE3C6A-F759-AF47-9552-283A1D4DE58E}" type="slidenum">
              <a:rPr lang="en-US" altLang="en-US"/>
              <a:pPr/>
              <a:t>‹#›</a:t>
            </a:fld>
            <a:r>
              <a:rPr lang="en-US" altLang="en-US"/>
              <a:t>/79</a:t>
            </a:r>
          </a:p>
        </p:txBody>
      </p:sp>
    </p:spTree>
    <p:extLst>
      <p:ext uri="{BB962C8B-B14F-4D97-AF65-F5344CB8AC3E}">
        <p14:creationId xmlns:p14="http://schemas.microsoft.com/office/powerpoint/2010/main" val="3144111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AC4D6063-D813-CD4F-90CD-5B2A0FC8101A}"/>
              </a:ext>
            </a:extLst>
          </p:cNvPr>
          <p:cNvSpPr>
            <a:spLocks noGrp="1" noChangeArrowheads="1"/>
          </p:cNvSpPr>
          <p:nvPr>
            <p:ph type="sldNum" sz="quarter" idx="10"/>
          </p:nvPr>
        </p:nvSpPr>
        <p:spPr>
          <a:ln/>
        </p:spPr>
        <p:txBody>
          <a:bodyPr/>
          <a:lstStyle>
            <a:lvl1pPr>
              <a:defRPr/>
            </a:lvl1pPr>
          </a:lstStyle>
          <a:p>
            <a:fld id="{107B8610-AEC7-9E49-AF09-3B80B94BF76C}" type="slidenum">
              <a:rPr lang="en-US" altLang="en-US"/>
              <a:pPr/>
              <a:t>‹#›</a:t>
            </a:fld>
            <a:r>
              <a:rPr lang="en-US" altLang="en-US"/>
              <a:t>/79</a:t>
            </a:r>
          </a:p>
        </p:txBody>
      </p:sp>
    </p:spTree>
    <p:extLst>
      <p:ext uri="{BB962C8B-B14F-4D97-AF65-F5344CB8AC3E}">
        <p14:creationId xmlns:p14="http://schemas.microsoft.com/office/powerpoint/2010/main" val="3510626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75649400-9A97-614B-A981-648F8F868BA1}"/>
              </a:ext>
            </a:extLst>
          </p:cNvPr>
          <p:cNvSpPr>
            <a:spLocks noGrp="1" noChangeArrowheads="1"/>
          </p:cNvSpPr>
          <p:nvPr>
            <p:ph type="sldNum" sz="quarter" idx="10"/>
          </p:nvPr>
        </p:nvSpPr>
        <p:spPr>
          <a:ln/>
        </p:spPr>
        <p:txBody>
          <a:bodyPr/>
          <a:lstStyle>
            <a:lvl1pPr>
              <a:defRPr/>
            </a:lvl1pPr>
          </a:lstStyle>
          <a:p>
            <a:fld id="{4199E509-615A-DF45-9ADA-5C5CFE16D399}" type="slidenum">
              <a:rPr lang="en-US" altLang="en-US"/>
              <a:pPr/>
              <a:t>‹#›</a:t>
            </a:fld>
            <a:r>
              <a:rPr lang="en-US" altLang="en-US"/>
              <a:t>/79</a:t>
            </a:r>
          </a:p>
        </p:txBody>
      </p:sp>
    </p:spTree>
    <p:extLst>
      <p:ext uri="{BB962C8B-B14F-4D97-AF65-F5344CB8AC3E}">
        <p14:creationId xmlns:p14="http://schemas.microsoft.com/office/powerpoint/2010/main" val="3855500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62A37F95-8B84-5247-B736-CFCB6D5DB3ED}"/>
              </a:ext>
            </a:extLst>
          </p:cNvPr>
          <p:cNvSpPr>
            <a:spLocks noGrp="1" noChangeArrowheads="1"/>
          </p:cNvSpPr>
          <p:nvPr>
            <p:ph type="sldNum" sz="quarter" idx="10"/>
          </p:nvPr>
        </p:nvSpPr>
        <p:spPr>
          <a:ln/>
        </p:spPr>
        <p:txBody>
          <a:bodyPr/>
          <a:lstStyle>
            <a:lvl1pPr>
              <a:defRPr/>
            </a:lvl1pPr>
          </a:lstStyle>
          <a:p>
            <a:fld id="{9FD2632E-3BF7-1D4A-9AD3-11E10CA8104B}" type="slidenum">
              <a:rPr lang="en-US" altLang="en-US"/>
              <a:pPr/>
              <a:t>‹#›</a:t>
            </a:fld>
            <a:r>
              <a:rPr lang="en-US" altLang="en-US"/>
              <a:t>/79</a:t>
            </a:r>
          </a:p>
        </p:txBody>
      </p:sp>
    </p:spTree>
    <p:extLst>
      <p:ext uri="{BB962C8B-B14F-4D97-AF65-F5344CB8AC3E}">
        <p14:creationId xmlns:p14="http://schemas.microsoft.com/office/powerpoint/2010/main" val="2601759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6">
            <a:extLst>
              <a:ext uri="{FF2B5EF4-FFF2-40B4-BE49-F238E27FC236}">
                <a16:creationId xmlns:a16="http://schemas.microsoft.com/office/drawing/2014/main" id="{68AB9F4C-D810-5F4F-8485-B3D7EBCF15B4}"/>
              </a:ext>
            </a:extLst>
          </p:cNvPr>
          <p:cNvSpPr>
            <a:spLocks noGrp="1" noChangeArrowheads="1"/>
          </p:cNvSpPr>
          <p:nvPr>
            <p:ph type="sldNum" sz="quarter" idx="10"/>
          </p:nvPr>
        </p:nvSpPr>
        <p:spPr>
          <a:ln/>
        </p:spPr>
        <p:txBody>
          <a:bodyPr/>
          <a:lstStyle>
            <a:lvl1pPr>
              <a:defRPr/>
            </a:lvl1pPr>
          </a:lstStyle>
          <a:p>
            <a:fld id="{BF001C5F-1B75-3542-8BD1-3BD94909D87D}" type="slidenum">
              <a:rPr lang="en-US" altLang="en-US"/>
              <a:pPr/>
              <a:t>‹#›</a:t>
            </a:fld>
            <a:r>
              <a:rPr lang="en-US" altLang="en-US"/>
              <a:t>/79</a:t>
            </a:r>
          </a:p>
        </p:txBody>
      </p:sp>
    </p:spTree>
    <p:extLst>
      <p:ext uri="{BB962C8B-B14F-4D97-AF65-F5344CB8AC3E}">
        <p14:creationId xmlns:p14="http://schemas.microsoft.com/office/powerpoint/2010/main" val="1641893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8CB94550-F2B3-3E47-9B8C-E6719B4F9CA2}"/>
              </a:ext>
            </a:extLst>
          </p:cNvPr>
          <p:cNvSpPr>
            <a:spLocks noGrp="1" noChangeArrowheads="1"/>
          </p:cNvSpPr>
          <p:nvPr>
            <p:ph type="sldNum" sz="quarter" idx="10"/>
          </p:nvPr>
        </p:nvSpPr>
        <p:spPr>
          <a:ln/>
        </p:spPr>
        <p:txBody>
          <a:bodyPr/>
          <a:lstStyle>
            <a:lvl1pPr>
              <a:defRPr/>
            </a:lvl1pPr>
          </a:lstStyle>
          <a:p>
            <a:fld id="{1ED1F3E2-4FED-9242-B031-BC3DFD64E495}" type="slidenum">
              <a:rPr lang="en-US" altLang="en-US"/>
              <a:pPr/>
              <a:t>‹#›</a:t>
            </a:fld>
            <a:r>
              <a:rPr lang="en-US" altLang="en-US"/>
              <a:t>/79</a:t>
            </a:r>
          </a:p>
        </p:txBody>
      </p:sp>
    </p:spTree>
    <p:extLst>
      <p:ext uri="{BB962C8B-B14F-4D97-AF65-F5344CB8AC3E}">
        <p14:creationId xmlns:p14="http://schemas.microsoft.com/office/powerpoint/2010/main" val="2291019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BFFEE7C2-537D-2948-9BEC-2442FD06E086}"/>
              </a:ext>
            </a:extLst>
          </p:cNvPr>
          <p:cNvSpPr>
            <a:spLocks noGrp="1" noChangeArrowheads="1"/>
          </p:cNvSpPr>
          <p:nvPr>
            <p:ph type="sldNum" sz="quarter" idx="10"/>
          </p:nvPr>
        </p:nvSpPr>
        <p:spPr>
          <a:ln/>
        </p:spPr>
        <p:txBody>
          <a:bodyPr/>
          <a:lstStyle>
            <a:lvl1pPr>
              <a:defRPr/>
            </a:lvl1pPr>
          </a:lstStyle>
          <a:p>
            <a:fld id="{115EB840-4CF9-E745-A758-8D24A457A5C4}" type="slidenum">
              <a:rPr lang="en-US" altLang="en-US"/>
              <a:pPr/>
              <a:t>‹#›</a:t>
            </a:fld>
            <a:r>
              <a:rPr lang="en-US" altLang="en-US"/>
              <a:t>/79</a:t>
            </a:r>
          </a:p>
        </p:txBody>
      </p:sp>
    </p:spTree>
    <p:extLst>
      <p:ext uri="{BB962C8B-B14F-4D97-AF65-F5344CB8AC3E}">
        <p14:creationId xmlns:p14="http://schemas.microsoft.com/office/powerpoint/2010/main" val="1490067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CC9BBFA8-59C0-814D-9EF4-3C53F3FBA9C9}"/>
              </a:ext>
            </a:extLst>
          </p:cNvPr>
          <p:cNvSpPr>
            <a:spLocks noGrp="1" noChangeArrowheads="1"/>
          </p:cNvSpPr>
          <p:nvPr>
            <p:ph type="sldNum" sz="quarter" idx="10"/>
          </p:nvPr>
        </p:nvSpPr>
        <p:spPr>
          <a:ln/>
        </p:spPr>
        <p:txBody>
          <a:bodyPr/>
          <a:lstStyle>
            <a:lvl1pPr>
              <a:defRPr/>
            </a:lvl1pPr>
          </a:lstStyle>
          <a:p>
            <a:fld id="{51E3B315-510E-A245-8EAF-91B8C4B8EC02}" type="slidenum">
              <a:rPr lang="en-US" altLang="en-US"/>
              <a:pPr/>
              <a:t>‹#›</a:t>
            </a:fld>
            <a:r>
              <a:rPr lang="en-US" altLang="en-US"/>
              <a:t>/79</a:t>
            </a:r>
          </a:p>
        </p:txBody>
      </p:sp>
    </p:spTree>
    <p:extLst>
      <p:ext uri="{BB962C8B-B14F-4D97-AF65-F5344CB8AC3E}">
        <p14:creationId xmlns:p14="http://schemas.microsoft.com/office/powerpoint/2010/main" val="240672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44C2881A-CBE2-8F42-A460-92C7E0C1495C}"/>
              </a:ext>
            </a:extLst>
          </p:cNvPr>
          <p:cNvSpPr>
            <a:spLocks noGrp="1" noChangeArrowheads="1"/>
          </p:cNvSpPr>
          <p:nvPr>
            <p:ph type="sldNum" sz="quarter" idx="10"/>
          </p:nvPr>
        </p:nvSpPr>
        <p:spPr>
          <a:ln/>
        </p:spPr>
        <p:txBody>
          <a:bodyPr/>
          <a:lstStyle>
            <a:lvl1pPr>
              <a:defRPr/>
            </a:lvl1pPr>
          </a:lstStyle>
          <a:p>
            <a:fld id="{D0E10B68-FEFD-9C40-B93C-E61E7708FB27}" type="slidenum">
              <a:rPr lang="en-US" altLang="en-US"/>
              <a:pPr/>
              <a:t>‹#›</a:t>
            </a:fld>
            <a:r>
              <a:rPr lang="en-US" altLang="en-US"/>
              <a:t>/79</a:t>
            </a:r>
          </a:p>
        </p:txBody>
      </p:sp>
    </p:spTree>
    <p:extLst>
      <p:ext uri="{BB962C8B-B14F-4D97-AF65-F5344CB8AC3E}">
        <p14:creationId xmlns:p14="http://schemas.microsoft.com/office/powerpoint/2010/main" val="1722089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a:extLst>
              <a:ext uri="{FF2B5EF4-FFF2-40B4-BE49-F238E27FC236}">
                <a16:creationId xmlns:a16="http://schemas.microsoft.com/office/drawing/2014/main" id="{2164F62E-6186-1545-80B2-560EC90427D3}"/>
              </a:ext>
            </a:extLst>
          </p:cNvPr>
          <p:cNvSpPr>
            <a:spLocks noGrp="1" noChangeArrowheads="1"/>
          </p:cNvSpPr>
          <p:nvPr>
            <p:ph type="sldNum" sz="quarter" idx="10"/>
          </p:nvPr>
        </p:nvSpPr>
        <p:spPr>
          <a:ln/>
        </p:spPr>
        <p:txBody>
          <a:bodyPr/>
          <a:lstStyle>
            <a:lvl1pPr>
              <a:defRPr/>
            </a:lvl1pPr>
          </a:lstStyle>
          <a:p>
            <a:fld id="{CE99CD41-195A-6D4C-8BD4-956D1D7F43EA}" type="slidenum">
              <a:rPr lang="en-US" altLang="en-US"/>
              <a:pPr/>
              <a:t>‹#›</a:t>
            </a:fld>
            <a:r>
              <a:rPr lang="en-US" altLang="en-US"/>
              <a:t>/79</a:t>
            </a:r>
          </a:p>
        </p:txBody>
      </p:sp>
    </p:spTree>
    <p:extLst>
      <p:ext uri="{BB962C8B-B14F-4D97-AF65-F5344CB8AC3E}">
        <p14:creationId xmlns:p14="http://schemas.microsoft.com/office/powerpoint/2010/main" val="2982888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a:extLst>
              <a:ext uri="{FF2B5EF4-FFF2-40B4-BE49-F238E27FC236}">
                <a16:creationId xmlns:a16="http://schemas.microsoft.com/office/drawing/2014/main" id="{FB5C6BB8-7F3C-2646-927B-D73964575ED6}"/>
              </a:ext>
            </a:extLst>
          </p:cNvPr>
          <p:cNvSpPr>
            <a:spLocks noGrp="1" noChangeArrowheads="1"/>
          </p:cNvSpPr>
          <p:nvPr>
            <p:ph type="sldNum" sz="quarter" idx="10"/>
          </p:nvPr>
        </p:nvSpPr>
        <p:spPr>
          <a:ln/>
        </p:spPr>
        <p:txBody>
          <a:bodyPr/>
          <a:lstStyle>
            <a:lvl1pPr>
              <a:defRPr/>
            </a:lvl1pPr>
          </a:lstStyle>
          <a:p>
            <a:fld id="{96804410-0A77-E14B-9631-5B37DCD1558B}" type="slidenum">
              <a:rPr lang="en-US" altLang="en-US"/>
              <a:pPr/>
              <a:t>‹#›</a:t>
            </a:fld>
            <a:r>
              <a:rPr lang="en-US" altLang="en-US"/>
              <a:t>/79</a:t>
            </a:r>
          </a:p>
        </p:txBody>
      </p:sp>
    </p:spTree>
    <p:extLst>
      <p:ext uri="{BB962C8B-B14F-4D97-AF65-F5344CB8AC3E}">
        <p14:creationId xmlns:p14="http://schemas.microsoft.com/office/powerpoint/2010/main" val="3066349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1A2092C-3C8A-5040-A711-A2D2ADF28922}"/>
              </a:ext>
            </a:extLst>
          </p:cNvPr>
          <p:cNvSpPr>
            <a:spLocks noChangeArrowheads="1"/>
          </p:cNvSpPr>
          <p:nvPr userDrawn="1"/>
        </p:nvSpPr>
        <p:spPr bwMode="auto">
          <a:xfrm rot="10800000">
            <a:off x="0" y="0"/>
            <a:ext cx="9144000" cy="6359525"/>
          </a:xfrm>
          <a:prstGeom prst="rect">
            <a:avLst/>
          </a:prstGeom>
          <a:solidFill>
            <a:schemeClr val="accent3">
              <a:lumMod val="95000"/>
            </a:schemeClr>
          </a:solidFill>
          <a:ln w="25400" algn="ctr">
            <a:noFill/>
            <a:miter lim="800000"/>
            <a:headEnd/>
            <a:tailEnd/>
          </a:ln>
        </p:spPr>
        <p:txBody>
          <a:bodyPr rot="10800000"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defRPr/>
            </a:pPr>
            <a:endParaRPr lang="en-US" altLang="en-US">
              <a:solidFill>
                <a:srgbClr val="FFFFFF"/>
              </a:solidFill>
            </a:endParaRPr>
          </a:p>
        </p:txBody>
      </p:sp>
      <p:sp>
        <p:nvSpPr>
          <p:cNvPr id="30" name="Rectangle 29">
            <a:extLst>
              <a:ext uri="{FF2B5EF4-FFF2-40B4-BE49-F238E27FC236}">
                <a16:creationId xmlns:a16="http://schemas.microsoft.com/office/drawing/2014/main" id="{93A6F195-38C1-1B48-8D15-EAF3839FBB07}"/>
              </a:ext>
            </a:extLst>
          </p:cNvPr>
          <p:cNvSpPr/>
          <p:nvPr userDrawn="1"/>
        </p:nvSpPr>
        <p:spPr>
          <a:xfrm>
            <a:off x="0" y="6408738"/>
            <a:ext cx="9144000" cy="160337"/>
          </a:xfrm>
          <a:prstGeom prst="rect">
            <a:avLst/>
          </a:prstGeom>
          <a:gradFill flip="none" rotWithShape="1">
            <a:gsLst>
              <a:gs pos="47000">
                <a:srgbClr val="FF2400"/>
              </a:gs>
              <a:gs pos="47000">
                <a:schemeClr val="bg1"/>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defRPr/>
            </a:pPr>
            <a:endParaRPr lang="en-US" altLang="en-US">
              <a:solidFill>
                <a:srgbClr val="FFFFFF"/>
              </a:solidFill>
            </a:endParaRPr>
          </a:p>
        </p:txBody>
      </p:sp>
      <p:cxnSp>
        <p:nvCxnSpPr>
          <p:cNvPr id="29" name="Straight Connector 28">
            <a:extLst>
              <a:ext uri="{FF2B5EF4-FFF2-40B4-BE49-F238E27FC236}">
                <a16:creationId xmlns:a16="http://schemas.microsoft.com/office/drawing/2014/main" id="{3A39681E-F18B-004E-A455-2408D5A1C715}"/>
              </a:ext>
            </a:extLst>
          </p:cNvPr>
          <p:cNvCxnSpPr/>
          <p:nvPr userDrawn="1"/>
        </p:nvCxnSpPr>
        <p:spPr>
          <a:xfrm>
            <a:off x="0" y="6361113"/>
            <a:ext cx="9144000" cy="1587"/>
          </a:xfrm>
          <a:prstGeom prst="line">
            <a:avLst/>
          </a:prstGeom>
          <a:ln>
            <a:solidFill>
              <a:srgbClr val="FF2400"/>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5B34321F-B344-584C-B3DD-40DF40A00EC4}"/>
              </a:ext>
            </a:extLst>
          </p:cNvPr>
          <p:cNvSpPr/>
          <p:nvPr userDrawn="1"/>
        </p:nvSpPr>
        <p:spPr>
          <a:xfrm>
            <a:off x="0" y="6400800"/>
            <a:ext cx="9144000" cy="76200"/>
          </a:xfrm>
          <a:prstGeom prst="rect">
            <a:avLst/>
          </a:prstGeom>
          <a:gradFill>
            <a:gsLst>
              <a:gs pos="47000">
                <a:schemeClr val="bg1"/>
              </a:gs>
              <a:gs pos="47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defRPr/>
            </a:pPr>
            <a:endParaRPr lang="en-US" altLang="en-US">
              <a:solidFill>
                <a:srgbClr val="FFFFFF"/>
              </a:solidFill>
            </a:endParaRPr>
          </a:p>
        </p:txBody>
      </p:sp>
      <p:pic>
        <p:nvPicPr>
          <p:cNvPr id="1030" name="Picture 4">
            <a:extLst>
              <a:ext uri="{FF2B5EF4-FFF2-40B4-BE49-F238E27FC236}">
                <a16:creationId xmlns:a16="http://schemas.microsoft.com/office/drawing/2014/main" id="{DC992C67-FDE6-5845-9C56-97151F30F19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41288" y="6556375"/>
            <a:ext cx="22034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a:extLst>
              <a:ext uri="{FF2B5EF4-FFF2-40B4-BE49-F238E27FC236}">
                <a16:creationId xmlns:a16="http://schemas.microsoft.com/office/drawing/2014/main" id="{076D38F0-E33E-D645-BBD6-3B67CB3CC6C9}"/>
              </a:ext>
            </a:extLst>
          </p:cNvPr>
          <p:cNvSpPr/>
          <p:nvPr userDrawn="1"/>
        </p:nvSpPr>
        <p:spPr>
          <a:xfrm>
            <a:off x="0" y="6396038"/>
            <a:ext cx="9144000" cy="104775"/>
          </a:xfrm>
          <a:prstGeom prst="rect">
            <a:avLst/>
          </a:prstGeom>
          <a:gradFill flip="none" rotWithShape="1">
            <a:gsLst>
              <a:gs pos="0">
                <a:srgbClr val="FF2400">
                  <a:shade val="30000"/>
                  <a:satMod val="115000"/>
                </a:srgbClr>
              </a:gs>
              <a:gs pos="50000">
                <a:srgbClr val="FF2400">
                  <a:shade val="67500"/>
                  <a:satMod val="115000"/>
                </a:srgbClr>
              </a:gs>
              <a:gs pos="100000">
                <a:srgbClr val="FF24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defRPr/>
            </a:pPr>
            <a:endParaRPr lang="en-US" altLang="en-US">
              <a:solidFill>
                <a:srgbClr val="FFFFFF"/>
              </a:solidFill>
            </a:endParaRPr>
          </a:p>
        </p:txBody>
      </p:sp>
      <p:sp>
        <p:nvSpPr>
          <p:cNvPr id="1032" name="Rectangle 2">
            <a:extLst>
              <a:ext uri="{FF2B5EF4-FFF2-40B4-BE49-F238E27FC236}">
                <a16:creationId xmlns:a16="http://schemas.microsoft.com/office/drawing/2014/main" id="{C39B0829-3B8A-F144-AFFC-55F4B0822FF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3" name="Rectangle 3">
            <a:extLst>
              <a:ext uri="{FF2B5EF4-FFF2-40B4-BE49-F238E27FC236}">
                <a16:creationId xmlns:a16="http://schemas.microsoft.com/office/drawing/2014/main" id="{0499B966-9F19-BE4A-8078-DA39DC8C699D}"/>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 name="Rectangle 6">
            <a:extLst>
              <a:ext uri="{FF2B5EF4-FFF2-40B4-BE49-F238E27FC236}">
                <a16:creationId xmlns:a16="http://schemas.microsoft.com/office/drawing/2014/main" id="{D188C8D5-43DB-6A4D-A1B4-DA5F7F12898C}"/>
              </a:ext>
            </a:extLst>
          </p:cNvPr>
          <p:cNvSpPr>
            <a:spLocks noGrp="1" noChangeArrowheads="1"/>
          </p:cNvSpPr>
          <p:nvPr>
            <p:ph type="sldNum" sz="quarter" idx="4"/>
          </p:nvPr>
        </p:nvSpPr>
        <p:spPr bwMode="auto">
          <a:xfrm>
            <a:off x="7010400" y="6553200"/>
            <a:ext cx="1905000" cy="2286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3DCD48BF-3D8F-994A-95A8-4672A1CEAFB8}" type="slidenum">
              <a:rPr lang="en-US" altLang="en-US"/>
              <a:pPr/>
              <a:t>‹#›</a:t>
            </a:fld>
            <a:r>
              <a:rPr lang="en-US" altLang="en-US"/>
              <a:t>/79</a:t>
            </a:r>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hf hdr="0" dt="0"/>
  <p:txStyles>
    <p:titleStyle>
      <a:lvl1pPr algn="ctr" rtl="0" eaLnBrk="0" fontAlgn="base" hangingPunct="0">
        <a:spcBef>
          <a:spcPct val="0"/>
        </a:spcBef>
        <a:spcAft>
          <a:spcPct val="0"/>
        </a:spcAft>
        <a:defRPr sz="4000" kern="12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Times New Roman" panose="02020603050405020304" pitchFamily="18" charset="0"/>
        </a:defRPr>
      </a:lvl2pPr>
      <a:lvl3pPr algn="ctr" rtl="0" eaLnBrk="0" fontAlgn="base" hangingPunct="0">
        <a:spcBef>
          <a:spcPct val="0"/>
        </a:spcBef>
        <a:spcAft>
          <a:spcPct val="0"/>
        </a:spcAft>
        <a:defRPr sz="4000">
          <a:solidFill>
            <a:schemeClr val="tx2"/>
          </a:solidFill>
          <a:latin typeface="Times New Roman" panose="02020603050405020304" pitchFamily="18" charset="0"/>
        </a:defRPr>
      </a:lvl3pPr>
      <a:lvl4pPr algn="ctr" rtl="0" eaLnBrk="0" fontAlgn="base" hangingPunct="0">
        <a:spcBef>
          <a:spcPct val="0"/>
        </a:spcBef>
        <a:spcAft>
          <a:spcPct val="0"/>
        </a:spcAft>
        <a:defRPr sz="4000">
          <a:solidFill>
            <a:schemeClr val="tx2"/>
          </a:solidFill>
          <a:latin typeface="Times New Roman" panose="02020603050405020304" pitchFamily="18" charset="0"/>
        </a:defRPr>
      </a:lvl4pPr>
      <a:lvl5pPr algn="ctr" rtl="0" eaLnBrk="0" fontAlgn="base" hangingPunct="0">
        <a:spcBef>
          <a:spcPct val="0"/>
        </a:spcBef>
        <a:spcAft>
          <a:spcPct val="0"/>
        </a:spcAft>
        <a:defRPr sz="4000">
          <a:solidFill>
            <a:schemeClr val="tx2"/>
          </a:solidFill>
          <a:latin typeface="Times New Roman" panose="02020603050405020304" pitchFamily="18" charset="0"/>
        </a:defRPr>
      </a:lvl5pPr>
      <a:lvl6pPr marL="457200" algn="ctr" rtl="0" eaLnBrk="0" fontAlgn="base" hangingPunct="0">
        <a:spcBef>
          <a:spcPct val="0"/>
        </a:spcBef>
        <a:spcAft>
          <a:spcPct val="0"/>
        </a:spcAft>
        <a:defRPr sz="4000">
          <a:solidFill>
            <a:schemeClr val="tx2"/>
          </a:solidFill>
          <a:latin typeface="Times New Roman" panose="02020603050405020304" pitchFamily="18" charset="0"/>
        </a:defRPr>
      </a:lvl6pPr>
      <a:lvl7pPr marL="914400" algn="ctr" rtl="0" eaLnBrk="0" fontAlgn="base" hangingPunct="0">
        <a:spcBef>
          <a:spcPct val="0"/>
        </a:spcBef>
        <a:spcAft>
          <a:spcPct val="0"/>
        </a:spcAft>
        <a:defRPr sz="40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0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0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telegraph.co.uk/global-health/terror-and-security/solar-flare-storm-effects-planet-earth-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20.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mashable.com/article/sun-solar-ejection-nasa-footage" TargetMode="External"/><Relationship Id="rId2" Type="http://schemas.openxmlformats.org/officeDocument/2006/relationships/hyperlink" Target="http://solarcellcentral.com/sun_page.html" TargetMode="External"/><Relationship Id="rId1" Type="http://schemas.openxmlformats.org/officeDocument/2006/relationships/slideLayout" Target="../slideLayouts/slideLayout7.xml"/><Relationship Id="rId5" Type="http://schemas.openxmlformats.org/officeDocument/2006/relationships/hyperlink" Target="https://gs671-suske.ndc.nasa.gov/" TargetMode="External"/><Relationship Id="rId4" Type="http://schemas.openxmlformats.org/officeDocument/2006/relationships/hyperlink" Target="https://en.wikipedia.org/wiki/Reuven_Ramaty_High_Energy_Solar_Spectroscopic_Imager"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earthobservatory.nasa.gov/images/1331/biggest-solar-flare-on-record" TargetMode="Externa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mashable.com/article/sun-solar-ejection-nasa-footage" TargetMode="Externa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swpc.noaa.gov/phenomena/solar-flares-radio-blackouts" TargetMode="External"/><Relationship Id="rId2" Type="http://schemas.openxmlformats.org/officeDocument/2006/relationships/hyperlink" Target="https://www.swpc.noaa.gov/"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9F961-707E-74B3-0099-18DCC077D3F3}"/>
              </a:ext>
            </a:extLst>
          </p:cNvPr>
          <p:cNvSpPr>
            <a:spLocks noGrp="1"/>
          </p:cNvSpPr>
          <p:nvPr>
            <p:ph type="ctrTitle"/>
          </p:nvPr>
        </p:nvSpPr>
        <p:spPr>
          <a:xfrm>
            <a:off x="1143000" y="22052"/>
            <a:ext cx="6858000" cy="816148"/>
          </a:xfrm>
        </p:spPr>
        <p:txBody>
          <a:bodyPr/>
          <a:lstStyle/>
          <a:p>
            <a:r>
              <a:rPr lang="en-US" dirty="0"/>
              <a:t>Solar Flares</a:t>
            </a:r>
          </a:p>
        </p:txBody>
      </p:sp>
      <p:sp>
        <p:nvSpPr>
          <p:cNvPr id="5" name="TextBox 4">
            <a:extLst>
              <a:ext uri="{FF2B5EF4-FFF2-40B4-BE49-F238E27FC236}">
                <a16:creationId xmlns:a16="http://schemas.microsoft.com/office/drawing/2014/main" id="{B561A95C-94CC-6041-7A84-0037B80A45AD}"/>
              </a:ext>
            </a:extLst>
          </p:cNvPr>
          <p:cNvSpPr txBox="1"/>
          <p:nvPr/>
        </p:nvSpPr>
        <p:spPr>
          <a:xfrm>
            <a:off x="762000" y="926068"/>
            <a:ext cx="8022389" cy="369332"/>
          </a:xfrm>
          <a:prstGeom prst="rect">
            <a:avLst/>
          </a:prstGeom>
          <a:noFill/>
        </p:spPr>
        <p:txBody>
          <a:bodyPr wrap="none" rtlCol="0">
            <a:spAutoFit/>
          </a:bodyPr>
          <a:lstStyle/>
          <a:p>
            <a:r>
              <a:rPr lang="en-US" sz="1800" dirty="0">
                <a:hlinkClick r:id="rId2"/>
              </a:rPr>
              <a:t>Solar storm: Why the next disaster to strike will come from the sun (telegraph.co.uk)</a:t>
            </a:r>
            <a:endParaRPr lang="en-US" sz="1800" dirty="0"/>
          </a:p>
        </p:txBody>
      </p:sp>
      <p:pic>
        <p:nvPicPr>
          <p:cNvPr id="1026" name="Picture 2">
            <a:extLst>
              <a:ext uri="{FF2B5EF4-FFF2-40B4-BE49-F238E27FC236}">
                <a16:creationId xmlns:a16="http://schemas.microsoft.com/office/drawing/2014/main" id="{049ED8AF-9D82-8630-8487-6C40C7AA8B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47800"/>
            <a:ext cx="7543800" cy="434030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BE8F054-34BB-4F32-9121-B5C834AE322A}"/>
              </a:ext>
            </a:extLst>
          </p:cNvPr>
          <p:cNvSpPr txBox="1"/>
          <p:nvPr/>
        </p:nvSpPr>
        <p:spPr>
          <a:xfrm>
            <a:off x="1295399" y="5788105"/>
            <a:ext cx="7488989" cy="461665"/>
          </a:xfrm>
          <a:prstGeom prst="rect">
            <a:avLst/>
          </a:prstGeom>
          <a:noFill/>
        </p:spPr>
        <p:txBody>
          <a:bodyPr wrap="square" rtlCol="0">
            <a:spAutoFit/>
          </a:bodyPr>
          <a:lstStyle/>
          <a:p>
            <a:r>
              <a:rPr lang="en-US" dirty="0"/>
              <a:t>  Sunspots                 Solar Flares     Coronal Mass Ejection                    </a:t>
            </a:r>
          </a:p>
        </p:txBody>
      </p:sp>
    </p:spTree>
    <p:extLst>
      <p:ext uri="{BB962C8B-B14F-4D97-AF65-F5344CB8AC3E}">
        <p14:creationId xmlns:p14="http://schemas.microsoft.com/office/powerpoint/2010/main" val="2338151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D7D92-FA10-CAF8-2084-75669AD83052}"/>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A9DCE7A4-9BF6-9496-029D-B551387C0C79}"/>
              </a:ext>
            </a:extLst>
          </p:cNvPr>
          <p:cNvSpPr txBox="1">
            <a:spLocks noChangeArrowheads="1"/>
          </p:cNvSpPr>
          <p:nvPr/>
        </p:nvSpPr>
        <p:spPr bwMode="auto">
          <a:xfrm>
            <a:off x="7239000" y="6489710"/>
            <a:ext cx="129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000" dirty="0"/>
              <a:t>UH-DAIS</a:t>
            </a:r>
          </a:p>
        </p:txBody>
      </p:sp>
      <p:sp>
        <p:nvSpPr>
          <p:cNvPr id="2" name="Slide Number Placeholder 1">
            <a:extLst>
              <a:ext uri="{FF2B5EF4-FFF2-40B4-BE49-F238E27FC236}">
                <a16:creationId xmlns:a16="http://schemas.microsoft.com/office/drawing/2014/main" id="{914DF546-40D4-37B3-E804-DA835D04C678}"/>
              </a:ext>
            </a:extLst>
          </p:cNvPr>
          <p:cNvSpPr>
            <a:spLocks noGrp="1"/>
          </p:cNvSpPr>
          <p:nvPr>
            <p:ph type="sldNum" sz="quarter" idx="10"/>
          </p:nvPr>
        </p:nvSpPr>
        <p:spPr/>
        <p:txBody>
          <a:bodyPr/>
          <a:lstStyle/>
          <a:p>
            <a:fld id="{D0E10B68-FEFD-9C40-B93C-E61E7708FB27}" type="slidenum">
              <a:rPr lang="en-US" altLang="en-US" smtClean="0"/>
              <a:pPr/>
              <a:t>10</a:t>
            </a:fld>
            <a:endParaRPr lang="en-US" altLang="en-US" dirty="0"/>
          </a:p>
        </p:txBody>
      </p:sp>
      <p:sp>
        <p:nvSpPr>
          <p:cNvPr id="10" name="Title 1">
            <a:extLst>
              <a:ext uri="{FF2B5EF4-FFF2-40B4-BE49-F238E27FC236}">
                <a16:creationId xmlns:a16="http://schemas.microsoft.com/office/drawing/2014/main" id="{AEAD663E-6396-457C-9AC3-E6CF1FF86F13}"/>
              </a:ext>
            </a:extLst>
          </p:cNvPr>
          <p:cNvSpPr txBox="1">
            <a:spLocks noChangeArrowheads="1"/>
          </p:cNvSpPr>
          <p:nvPr/>
        </p:nvSpPr>
        <p:spPr bwMode="auto">
          <a:xfrm>
            <a:off x="0" y="40640"/>
            <a:ext cx="9143999"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kern="12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Times New Roman" panose="02020603050405020304" pitchFamily="18" charset="0"/>
              </a:defRPr>
            </a:lvl2pPr>
            <a:lvl3pPr algn="ctr" rtl="0" eaLnBrk="0" fontAlgn="base" hangingPunct="0">
              <a:spcBef>
                <a:spcPct val="0"/>
              </a:spcBef>
              <a:spcAft>
                <a:spcPct val="0"/>
              </a:spcAft>
              <a:defRPr sz="4000">
                <a:solidFill>
                  <a:schemeClr val="tx2"/>
                </a:solidFill>
                <a:latin typeface="Times New Roman" panose="02020603050405020304" pitchFamily="18" charset="0"/>
              </a:defRPr>
            </a:lvl3pPr>
            <a:lvl4pPr algn="ctr" rtl="0" eaLnBrk="0" fontAlgn="base" hangingPunct="0">
              <a:spcBef>
                <a:spcPct val="0"/>
              </a:spcBef>
              <a:spcAft>
                <a:spcPct val="0"/>
              </a:spcAft>
              <a:defRPr sz="4000">
                <a:solidFill>
                  <a:schemeClr val="tx2"/>
                </a:solidFill>
                <a:latin typeface="Times New Roman" panose="02020603050405020304" pitchFamily="18" charset="0"/>
              </a:defRPr>
            </a:lvl4pPr>
            <a:lvl5pPr algn="ctr" rtl="0" eaLnBrk="0" fontAlgn="base" hangingPunct="0">
              <a:spcBef>
                <a:spcPct val="0"/>
              </a:spcBef>
              <a:spcAft>
                <a:spcPct val="0"/>
              </a:spcAft>
              <a:defRPr sz="4000">
                <a:solidFill>
                  <a:schemeClr val="tx2"/>
                </a:solidFill>
                <a:latin typeface="Times New Roman" panose="02020603050405020304" pitchFamily="18" charset="0"/>
              </a:defRPr>
            </a:lvl5pPr>
            <a:lvl6pPr marL="457200" algn="ctr" rtl="0" eaLnBrk="0" fontAlgn="base" hangingPunct="0">
              <a:spcBef>
                <a:spcPct val="0"/>
              </a:spcBef>
              <a:spcAft>
                <a:spcPct val="0"/>
              </a:spcAft>
              <a:defRPr sz="4000">
                <a:solidFill>
                  <a:schemeClr val="tx2"/>
                </a:solidFill>
                <a:latin typeface="Times New Roman" panose="02020603050405020304" pitchFamily="18" charset="0"/>
              </a:defRPr>
            </a:lvl6pPr>
            <a:lvl7pPr marL="914400" algn="ctr" rtl="0" eaLnBrk="0" fontAlgn="base" hangingPunct="0">
              <a:spcBef>
                <a:spcPct val="0"/>
              </a:spcBef>
              <a:spcAft>
                <a:spcPct val="0"/>
              </a:spcAft>
              <a:defRPr sz="40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0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000">
                <a:solidFill>
                  <a:schemeClr val="tx2"/>
                </a:solidFill>
                <a:latin typeface="Times New Roman" panose="02020603050405020304" pitchFamily="18" charset="0"/>
              </a:defRPr>
            </a:lvl9pPr>
          </a:lstStyle>
          <a:p>
            <a:r>
              <a:rPr lang="en-US" sz="2800" b="1" dirty="0"/>
              <a:t>Activity 3 (continued)</a:t>
            </a:r>
          </a:p>
        </p:txBody>
      </p:sp>
      <p:sp>
        <p:nvSpPr>
          <p:cNvPr id="3" name="Content Placeholder 2">
            <a:extLst>
              <a:ext uri="{FF2B5EF4-FFF2-40B4-BE49-F238E27FC236}">
                <a16:creationId xmlns:a16="http://schemas.microsoft.com/office/drawing/2014/main" id="{730A57B1-2857-5B92-05B4-67AC5CE856BB}"/>
              </a:ext>
            </a:extLst>
          </p:cNvPr>
          <p:cNvSpPr txBox="1">
            <a:spLocks/>
          </p:cNvSpPr>
          <p:nvPr/>
        </p:nvSpPr>
        <p:spPr>
          <a:xfrm>
            <a:off x="457200" y="739634"/>
            <a:ext cx="8458200" cy="5280166"/>
          </a:xfrm>
          <a:prstGeom prst="rect">
            <a:avLst/>
          </a:prstGeom>
        </p:spPr>
        <p:txBody>
          <a:bodyPr>
            <a:noAutofit/>
          </a:bodyPr>
          <a:lstStyle>
            <a:lvl1pPr marL="34290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sz="2000" dirty="0">
                <a:latin typeface="Times New Roman" panose="02020603050405020304" pitchFamily="18" charset="0"/>
                <a:cs typeface="Times New Roman" panose="02020603050405020304" pitchFamily="18" charset="0"/>
              </a:rPr>
              <a:t>An example output on 2011-09-22, 10:53 am </a:t>
            </a:r>
          </a:p>
          <a:p>
            <a:pPr marL="0" indent="0">
              <a:buFontTx/>
              <a:buNone/>
            </a:pPr>
            <a:r>
              <a:rPr lang="en-US" sz="2000" dirty="0">
                <a:latin typeface="Times New Roman" panose="02020603050405020304" pitchFamily="18" charset="0"/>
                <a:cs typeface="Times New Roman" panose="02020603050405020304" pitchFamily="18" charset="0"/>
              </a:rPr>
              <a:t>Evolution of an X-class flare in the 6-12 keV energy band</a:t>
            </a:r>
          </a:p>
        </p:txBody>
      </p:sp>
      <p:sp>
        <p:nvSpPr>
          <p:cNvPr id="6" name="TextBox 5">
            <a:extLst>
              <a:ext uri="{FF2B5EF4-FFF2-40B4-BE49-F238E27FC236}">
                <a16:creationId xmlns:a16="http://schemas.microsoft.com/office/drawing/2014/main" id="{19EF901D-58F5-D74F-C3EE-897991DA4A84}"/>
              </a:ext>
            </a:extLst>
          </p:cNvPr>
          <p:cNvSpPr txBox="1"/>
          <p:nvPr/>
        </p:nvSpPr>
        <p:spPr>
          <a:xfrm>
            <a:off x="7391400" y="5710535"/>
            <a:ext cx="1672253" cy="461665"/>
          </a:xfrm>
          <a:prstGeom prst="rect">
            <a:avLst/>
          </a:prstGeom>
          <a:noFill/>
        </p:spPr>
        <p:txBody>
          <a:bodyPr wrap="none" rtlCol="0">
            <a:spAutoFit/>
          </a:bodyPr>
          <a:lstStyle/>
          <a:p>
            <a:r>
              <a:rPr lang="en-US" dirty="0"/>
              <a:t>Questions</a:t>
            </a:r>
            <a:r>
              <a:rPr lang="en-US" b="1" dirty="0"/>
              <a:t>?!</a:t>
            </a:r>
          </a:p>
        </p:txBody>
      </p:sp>
      <p:pic>
        <p:nvPicPr>
          <p:cNvPr id="12" name="Picture 11">
            <a:extLst>
              <a:ext uri="{FF2B5EF4-FFF2-40B4-BE49-F238E27FC236}">
                <a16:creationId xmlns:a16="http://schemas.microsoft.com/office/drawing/2014/main" id="{3C0382A9-A965-5C3C-D282-A8D29EFC939F}"/>
              </a:ext>
            </a:extLst>
          </p:cNvPr>
          <p:cNvPicPr>
            <a:picLocks noChangeAspect="1"/>
          </p:cNvPicPr>
          <p:nvPr/>
        </p:nvPicPr>
        <p:blipFill>
          <a:blip r:embed="rId2"/>
          <a:stretch>
            <a:fillRect/>
          </a:stretch>
        </p:blipFill>
        <p:spPr>
          <a:xfrm>
            <a:off x="533400" y="1600200"/>
            <a:ext cx="6233700" cy="4168501"/>
          </a:xfrm>
          <a:prstGeom prst="rect">
            <a:avLst/>
          </a:prstGeom>
        </p:spPr>
      </p:pic>
    </p:spTree>
    <p:extLst>
      <p:ext uri="{BB962C8B-B14F-4D97-AF65-F5344CB8AC3E}">
        <p14:creationId xmlns:p14="http://schemas.microsoft.com/office/powerpoint/2010/main" val="2689477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4CA08-4D23-EC96-7A73-E987C9B207DC}"/>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8E678B6-AC28-AB7D-4791-640F67D2800C}"/>
              </a:ext>
            </a:extLst>
          </p:cNvPr>
          <p:cNvSpPr/>
          <p:nvPr/>
        </p:nvSpPr>
        <p:spPr bwMode="auto">
          <a:xfrm>
            <a:off x="5943600" y="2266890"/>
            <a:ext cx="1828800" cy="476310"/>
          </a:xfrm>
          <a:prstGeom prst="roundRect">
            <a:avLst/>
          </a:prstGeom>
          <a:solidFill>
            <a:srgbClr val="FF9999">
              <a:alpha val="29804"/>
            </a:srgb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p:txBody>
      </p:sp>
      <p:sp>
        <p:nvSpPr>
          <p:cNvPr id="8" name="TextBox 7">
            <a:extLst>
              <a:ext uri="{FF2B5EF4-FFF2-40B4-BE49-F238E27FC236}">
                <a16:creationId xmlns:a16="http://schemas.microsoft.com/office/drawing/2014/main" id="{81E3344D-E213-753A-22A7-428EF43B99E7}"/>
              </a:ext>
            </a:extLst>
          </p:cNvPr>
          <p:cNvSpPr txBox="1">
            <a:spLocks noChangeArrowheads="1"/>
          </p:cNvSpPr>
          <p:nvPr/>
        </p:nvSpPr>
        <p:spPr bwMode="auto">
          <a:xfrm>
            <a:off x="7239000" y="6489710"/>
            <a:ext cx="129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000" dirty="0"/>
              <a:t>UH-DAIS</a:t>
            </a:r>
          </a:p>
        </p:txBody>
      </p:sp>
      <p:sp>
        <p:nvSpPr>
          <p:cNvPr id="2" name="Slide Number Placeholder 1">
            <a:extLst>
              <a:ext uri="{FF2B5EF4-FFF2-40B4-BE49-F238E27FC236}">
                <a16:creationId xmlns:a16="http://schemas.microsoft.com/office/drawing/2014/main" id="{C346826C-E2DD-A9F3-1196-B39F9C2257B1}"/>
              </a:ext>
            </a:extLst>
          </p:cNvPr>
          <p:cNvSpPr>
            <a:spLocks noGrp="1"/>
          </p:cNvSpPr>
          <p:nvPr>
            <p:ph type="sldNum" sz="quarter" idx="10"/>
          </p:nvPr>
        </p:nvSpPr>
        <p:spPr/>
        <p:txBody>
          <a:bodyPr/>
          <a:lstStyle/>
          <a:p>
            <a:fld id="{D0E10B68-FEFD-9C40-B93C-E61E7708FB27}" type="slidenum">
              <a:rPr lang="en-US" altLang="en-US" smtClean="0"/>
              <a:pPr/>
              <a:t>11</a:t>
            </a:fld>
            <a:endParaRPr lang="en-US" altLang="en-US" dirty="0"/>
          </a:p>
        </p:txBody>
      </p:sp>
      <p:sp>
        <p:nvSpPr>
          <p:cNvPr id="10" name="Title 1">
            <a:extLst>
              <a:ext uri="{FF2B5EF4-FFF2-40B4-BE49-F238E27FC236}">
                <a16:creationId xmlns:a16="http://schemas.microsoft.com/office/drawing/2014/main" id="{77C1C1CC-8D7E-8246-851F-73ABE0B70F76}"/>
              </a:ext>
            </a:extLst>
          </p:cNvPr>
          <p:cNvSpPr txBox="1">
            <a:spLocks noChangeArrowheads="1"/>
          </p:cNvSpPr>
          <p:nvPr/>
        </p:nvSpPr>
        <p:spPr bwMode="auto">
          <a:xfrm>
            <a:off x="0" y="40640"/>
            <a:ext cx="9143999"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kern="12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Times New Roman" panose="02020603050405020304" pitchFamily="18" charset="0"/>
              </a:defRPr>
            </a:lvl2pPr>
            <a:lvl3pPr algn="ctr" rtl="0" eaLnBrk="0" fontAlgn="base" hangingPunct="0">
              <a:spcBef>
                <a:spcPct val="0"/>
              </a:spcBef>
              <a:spcAft>
                <a:spcPct val="0"/>
              </a:spcAft>
              <a:defRPr sz="4000">
                <a:solidFill>
                  <a:schemeClr val="tx2"/>
                </a:solidFill>
                <a:latin typeface="Times New Roman" panose="02020603050405020304" pitchFamily="18" charset="0"/>
              </a:defRPr>
            </a:lvl3pPr>
            <a:lvl4pPr algn="ctr" rtl="0" eaLnBrk="0" fontAlgn="base" hangingPunct="0">
              <a:spcBef>
                <a:spcPct val="0"/>
              </a:spcBef>
              <a:spcAft>
                <a:spcPct val="0"/>
              </a:spcAft>
              <a:defRPr sz="4000">
                <a:solidFill>
                  <a:schemeClr val="tx2"/>
                </a:solidFill>
                <a:latin typeface="Times New Roman" panose="02020603050405020304" pitchFamily="18" charset="0"/>
              </a:defRPr>
            </a:lvl4pPr>
            <a:lvl5pPr algn="ctr" rtl="0" eaLnBrk="0" fontAlgn="base" hangingPunct="0">
              <a:spcBef>
                <a:spcPct val="0"/>
              </a:spcBef>
              <a:spcAft>
                <a:spcPct val="0"/>
              </a:spcAft>
              <a:defRPr sz="4000">
                <a:solidFill>
                  <a:schemeClr val="tx2"/>
                </a:solidFill>
                <a:latin typeface="Times New Roman" panose="02020603050405020304" pitchFamily="18" charset="0"/>
              </a:defRPr>
            </a:lvl5pPr>
            <a:lvl6pPr marL="457200" algn="ctr" rtl="0" eaLnBrk="0" fontAlgn="base" hangingPunct="0">
              <a:spcBef>
                <a:spcPct val="0"/>
              </a:spcBef>
              <a:spcAft>
                <a:spcPct val="0"/>
              </a:spcAft>
              <a:defRPr sz="4000">
                <a:solidFill>
                  <a:schemeClr val="tx2"/>
                </a:solidFill>
                <a:latin typeface="Times New Roman" panose="02020603050405020304" pitchFamily="18" charset="0"/>
              </a:defRPr>
            </a:lvl6pPr>
            <a:lvl7pPr marL="914400" algn="ctr" rtl="0" eaLnBrk="0" fontAlgn="base" hangingPunct="0">
              <a:spcBef>
                <a:spcPct val="0"/>
              </a:spcBef>
              <a:spcAft>
                <a:spcPct val="0"/>
              </a:spcAft>
              <a:defRPr sz="40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0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000">
                <a:solidFill>
                  <a:schemeClr val="tx2"/>
                </a:solidFill>
                <a:latin typeface="Times New Roman" panose="02020603050405020304" pitchFamily="18" charset="0"/>
              </a:defRPr>
            </a:lvl9pPr>
          </a:lstStyle>
          <a:p>
            <a:r>
              <a:rPr lang="en-US" sz="2800" b="1" dirty="0"/>
              <a:t>Activity 4</a:t>
            </a:r>
          </a:p>
        </p:txBody>
      </p:sp>
      <p:sp>
        <p:nvSpPr>
          <p:cNvPr id="3" name="Content Placeholder 2">
            <a:extLst>
              <a:ext uri="{FF2B5EF4-FFF2-40B4-BE49-F238E27FC236}">
                <a16:creationId xmlns:a16="http://schemas.microsoft.com/office/drawing/2014/main" id="{16FD790E-A269-7F5B-3E19-BE3C02DFED55}"/>
              </a:ext>
            </a:extLst>
          </p:cNvPr>
          <p:cNvSpPr txBox="1">
            <a:spLocks/>
          </p:cNvSpPr>
          <p:nvPr/>
        </p:nvSpPr>
        <p:spPr>
          <a:xfrm>
            <a:off x="457200" y="685800"/>
            <a:ext cx="7886700" cy="422476"/>
          </a:xfrm>
          <a:prstGeom prst="rect">
            <a:avLst/>
          </a:prstGeom>
        </p:spPr>
        <p:txBody>
          <a:bodyPr>
            <a:noAutofit/>
          </a:bodyPr>
          <a:lstStyle>
            <a:lvl1pPr marL="34290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sz="2000" dirty="0">
                <a:latin typeface="Times New Roman" panose="02020603050405020304" pitchFamily="18" charset="0"/>
                <a:cs typeface="Times New Roman" panose="02020603050405020304" pitchFamily="18" charset="0"/>
              </a:rPr>
              <a:t>Temporal analysis</a:t>
            </a:r>
          </a:p>
        </p:txBody>
      </p:sp>
      <p:sp>
        <p:nvSpPr>
          <p:cNvPr id="17" name="Rectangle 16">
            <a:extLst>
              <a:ext uri="{FF2B5EF4-FFF2-40B4-BE49-F238E27FC236}">
                <a16:creationId xmlns:a16="http://schemas.microsoft.com/office/drawing/2014/main" id="{C02D09EE-B6F5-1953-FBFB-1B5EECB6633F}"/>
              </a:ext>
            </a:extLst>
          </p:cNvPr>
          <p:cNvSpPr/>
          <p:nvPr/>
        </p:nvSpPr>
        <p:spPr bwMode="auto">
          <a:xfrm>
            <a:off x="2514600" y="3221131"/>
            <a:ext cx="1300474" cy="1107643"/>
          </a:xfrm>
          <a:prstGeom prst="rect">
            <a:avLst/>
          </a:prstGeom>
          <a:noFill/>
          <a:ln w="1905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p:txBody>
      </p:sp>
      <p:sp>
        <p:nvSpPr>
          <p:cNvPr id="18" name="TextBox 17">
            <a:extLst>
              <a:ext uri="{FF2B5EF4-FFF2-40B4-BE49-F238E27FC236}">
                <a16:creationId xmlns:a16="http://schemas.microsoft.com/office/drawing/2014/main" id="{5D96FC9C-5FB2-F262-5BAA-E5DF8B2309B7}"/>
              </a:ext>
            </a:extLst>
          </p:cNvPr>
          <p:cNvSpPr txBox="1"/>
          <p:nvPr/>
        </p:nvSpPr>
        <p:spPr>
          <a:xfrm>
            <a:off x="2762318" y="4667615"/>
            <a:ext cx="805029" cy="400110"/>
          </a:xfrm>
          <a:prstGeom prst="rect">
            <a:avLst/>
          </a:prstGeom>
          <a:noFill/>
        </p:spPr>
        <p:txBody>
          <a:bodyPr wrap="none" rtlCol="0">
            <a:spAutoFit/>
          </a:bodyPr>
          <a:lstStyle/>
          <a:p>
            <a:r>
              <a:rPr lang="en-US" sz="2000" dirty="0"/>
              <a:t>Day 2</a:t>
            </a:r>
          </a:p>
        </p:txBody>
      </p:sp>
      <p:cxnSp>
        <p:nvCxnSpPr>
          <p:cNvPr id="20" name="Straight Arrow Connector 19">
            <a:extLst>
              <a:ext uri="{FF2B5EF4-FFF2-40B4-BE49-F238E27FC236}">
                <a16:creationId xmlns:a16="http://schemas.microsoft.com/office/drawing/2014/main" id="{6974DD70-93FF-E3C0-37AF-39AD7A33D71C}"/>
              </a:ext>
            </a:extLst>
          </p:cNvPr>
          <p:cNvCxnSpPr>
            <a:cxnSpLocks/>
          </p:cNvCxnSpPr>
          <p:nvPr/>
        </p:nvCxnSpPr>
        <p:spPr bwMode="auto">
          <a:xfrm flipV="1">
            <a:off x="3164833" y="4400901"/>
            <a:ext cx="0" cy="34107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ectangle 20">
            <a:extLst>
              <a:ext uri="{FF2B5EF4-FFF2-40B4-BE49-F238E27FC236}">
                <a16:creationId xmlns:a16="http://schemas.microsoft.com/office/drawing/2014/main" id="{1E1F8175-63D6-2A89-2BFE-4AACF3C58104}"/>
              </a:ext>
            </a:extLst>
          </p:cNvPr>
          <p:cNvSpPr/>
          <p:nvPr/>
        </p:nvSpPr>
        <p:spPr bwMode="auto">
          <a:xfrm>
            <a:off x="1214119" y="3224169"/>
            <a:ext cx="1300477" cy="1107649"/>
          </a:xfrm>
          <a:prstGeom prst="rect">
            <a:avLst/>
          </a:prstGeom>
          <a:noFill/>
          <a:ln w="1905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p:txBody>
      </p:sp>
      <p:sp>
        <p:nvSpPr>
          <p:cNvPr id="22" name="TextBox 21">
            <a:extLst>
              <a:ext uri="{FF2B5EF4-FFF2-40B4-BE49-F238E27FC236}">
                <a16:creationId xmlns:a16="http://schemas.microsoft.com/office/drawing/2014/main" id="{46CC09B4-428C-8D63-B6F4-E92B12EDD42E}"/>
              </a:ext>
            </a:extLst>
          </p:cNvPr>
          <p:cNvSpPr txBox="1"/>
          <p:nvPr/>
        </p:nvSpPr>
        <p:spPr>
          <a:xfrm>
            <a:off x="1459911" y="4648611"/>
            <a:ext cx="805029" cy="400110"/>
          </a:xfrm>
          <a:prstGeom prst="rect">
            <a:avLst/>
          </a:prstGeom>
          <a:noFill/>
        </p:spPr>
        <p:txBody>
          <a:bodyPr wrap="none" rtlCol="0">
            <a:spAutoFit/>
          </a:bodyPr>
          <a:lstStyle/>
          <a:p>
            <a:r>
              <a:rPr lang="en-US" sz="2000" dirty="0"/>
              <a:t>Day 1</a:t>
            </a:r>
          </a:p>
        </p:txBody>
      </p:sp>
      <p:cxnSp>
        <p:nvCxnSpPr>
          <p:cNvPr id="23" name="Straight Arrow Connector 22">
            <a:extLst>
              <a:ext uri="{FF2B5EF4-FFF2-40B4-BE49-F238E27FC236}">
                <a16:creationId xmlns:a16="http://schemas.microsoft.com/office/drawing/2014/main" id="{66230DF9-50F3-E307-168E-9B099A9AE7BE}"/>
              </a:ext>
            </a:extLst>
          </p:cNvPr>
          <p:cNvCxnSpPr/>
          <p:nvPr/>
        </p:nvCxnSpPr>
        <p:spPr bwMode="auto">
          <a:xfrm flipV="1">
            <a:off x="1870179" y="4400901"/>
            <a:ext cx="0" cy="3048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a:extLst>
              <a:ext uri="{FF2B5EF4-FFF2-40B4-BE49-F238E27FC236}">
                <a16:creationId xmlns:a16="http://schemas.microsoft.com/office/drawing/2014/main" id="{694762A4-DEFA-6FC1-B0F1-6F86A9F93019}"/>
              </a:ext>
            </a:extLst>
          </p:cNvPr>
          <p:cNvCxnSpPr/>
          <p:nvPr/>
        </p:nvCxnSpPr>
        <p:spPr bwMode="auto">
          <a:xfrm>
            <a:off x="609600" y="4095690"/>
            <a:ext cx="76200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a:extLst>
              <a:ext uri="{FF2B5EF4-FFF2-40B4-BE49-F238E27FC236}">
                <a16:creationId xmlns:a16="http://schemas.microsoft.com/office/drawing/2014/main" id="{53CD94FE-8853-E75A-6C0A-CD6D92438821}"/>
              </a:ext>
            </a:extLst>
          </p:cNvPr>
          <p:cNvCxnSpPr/>
          <p:nvPr/>
        </p:nvCxnSpPr>
        <p:spPr bwMode="auto">
          <a:xfrm flipV="1">
            <a:off x="1371600" y="3791301"/>
            <a:ext cx="0" cy="304800"/>
          </a:xfrm>
          <a:prstGeom prst="line">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13916E4-192A-C267-8268-EA91649E3934}"/>
              </a:ext>
            </a:extLst>
          </p:cNvPr>
          <p:cNvCxnSpPr>
            <a:cxnSpLocks/>
          </p:cNvCxnSpPr>
          <p:nvPr/>
        </p:nvCxnSpPr>
        <p:spPr bwMode="auto">
          <a:xfrm flipV="1">
            <a:off x="1600200" y="3562701"/>
            <a:ext cx="0" cy="533400"/>
          </a:xfrm>
          <a:prstGeom prst="line">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957196C-D2FB-3C53-2940-F8697DCBE10B}"/>
              </a:ext>
            </a:extLst>
          </p:cNvPr>
          <p:cNvCxnSpPr>
            <a:cxnSpLocks/>
          </p:cNvCxnSpPr>
          <p:nvPr/>
        </p:nvCxnSpPr>
        <p:spPr bwMode="auto">
          <a:xfrm flipV="1">
            <a:off x="1828800" y="3562701"/>
            <a:ext cx="0" cy="533400"/>
          </a:xfrm>
          <a:prstGeom prst="line">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41BBABD-9088-29CF-6974-D1EF1E24CA84}"/>
              </a:ext>
            </a:extLst>
          </p:cNvPr>
          <p:cNvCxnSpPr>
            <a:cxnSpLocks/>
          </p:cNvCxnSpPr>
          <p:nvPr/>
        </p:nvCxnSpPr>
        <p:spPr bwMode="auto">
          <a:xfrm flipV="1">
            <a:off x="2057400" y="3334101"/>
            <a:ext cx="0" cy="762000"/>
          </a:xfrm>
          <a:prstGeom prst="line">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486CA56-9E41-E1A2-EE24-C5C3903DAB78}"/>
              </a:ext>
            </a:extLst>
          </p:cNvPr>
          <p:cNvCxnSpPr>
            <a:cxnSpLocks/>
          </p:cNvCxnSpPr>
          <p:nvPr/>
        </p:nvCxnSpPr>
        <p:spPr bwMode="auto">
          <a:xfrm flipV="1">
            <a:off x="2285260" y="3791301"/>
            <a:ext cx="0" cy="304800"/>
          </a:xfrm>
          <a:prstGeom prst="line">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32135-2950-85AB-B6C8-3645C2855D2D}"/>
              </a:ext>
            </a:extLst>
          </p:cNvPr>
          <p:cNvCxnSpPr>
            <a:cxnSpLocks/>
          </p:cNvCxnSpPr>
          <p:nvPr/>
        </p:nvCxnSpPr>
        <p:spPr bwMode="auto">
          <a:xfrm flipV="1">
            <a:off x="2819400" y="3791301"/>
            <a:ext cx="0" cy="304800"/>
          </a:xfrm>
          <a:prstGeom prst="line">
            <a:avLst/>
          </a:prstGeom>
          <a:ln w="19050">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30" name="TextBox 29">
            <a:extLst>
              <a:ext uri="{FF2B5EF4-FFF2-40B4-BE49-F238E27FC236}">
                <a16:creationId xmlns:a16="http://schemas.microsoft.com/office/drawing/2014/main" id="{5B4FEC57-98B0-84F7-104F-AFA45FEA739C}"/>
              </a:ext>
            </a:extLst>
          </p:cNvPr>
          <p:cNvSpPr txBox="1"/>
          <p:nvPr/>
        </p:nvSpPr>
        <p:spPr>
          <a:xfrm>
            <a:off x="1480231" y="2819811"/>
            <a:ext cx="851515" cy="400110"/>
          </a:xfrm>
          <a:prstGeom prst="rect">
            <a:avLst/>
          </a:prstGeom>
          <a:noFill/>
        </p:spPr>
        <p:txBody>
          <a:bodyPr wrap="none" rtlCol="0">
            <a:spAutoFit/>
          </a:bodyPr>
          <a:lstStyle/>
          <a:p>
            <a:r>
              <a:rPr lang="el-GR" sz="2000" dirty="0"/>
              <a:t>μ=750</a:t>
            </a:r>
            <a:endParaRPr lang="en-US" sz="2000" dirty="0"/>
          </a:p>
        </p:txBody>
      </p:sp>
      <p:sp>
        <p:nvSpPr>
          <p:cNvPr id="31" name="TextBox 30">
            <a:extLst>
              <a:ext uri="{FF2B5EF4-FFF2-40B4-BE49-F238E27FC236}">
                <a16:creationId xmlns:a16="http://schemas.microsoft.com/office/drawing/2014/main" id="{9D604BC2-DE05-2823-4F5C-D72694FFB1F3}"/>
              </a:ext>
            </a:extLst>
          </p:cNvPr>
          <p:cNvSpPr txBox="1"/>
          <p:nvPr/>
        </p:nvSpPr>
        <p:spPr>
          <a:xfrm>
            <a:off x="2781925" y="2819811"/>
            <a:ext cx="723275" cy="400110"/>
          </a:xfrm>
          <a:prstGeom prst="rect">
            <a:avLst/>
          </a:prstGeom>
          <a:noFill/>
        </p:spPr>
        <p:txBody>
          <a:bodyPr wrap="none" rtlCol="0">
            <a:spAutoFit/>
          </a:bodyPr>
          <a:lstStyle/>
          <a:p>
            <a:r>
              <a:rPr lang="el-GR" sz="2000" dirty="0"/>
              <a:t>μ=80</a:t>
            </a:r>
            <a:endParaRPr lang="en-US" sz="2000" dirty="0"/>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9A633516-381C-68BE-F0BE-6A203DFB4A22}"/>
                  </a:ext>
                </a:extLst>
              </p:cNvPr>
              <p:cNvSpPr txBox="1"/>
              <p:nvPr/>
            </p:nvSpPr>
            <p:spPr>
              <a:xfrm>
                <a:off x="754380" y="5004137"/>
                <a:ext cx="8077200"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a:t>Observe differences </a:t>
                </a:r>
              </a:p>
              <a:p>
                <a:pPr marL="342900" indent="-342900">
                  <a:buFont typeface="Arial" panose="020B0604020202020204" pitchFamily="34" charset="0"/>
                  <a:buChar char="•"/>
                </a:pPr>
                <a:r>
                  <a:rPr lang="en-US" sz="2000" dirty="0"/>
                  <a:t>Define empirically a threshold or use a statistical test to mark significant changes, or</a:t>
                </a:r>
              </a:p>
              <a:p>
                <a:pPr marL="342900" indent="-342900">
                  <a:buFont typeface="Arial" panose="020B0604020202020204" pitchFamily="34" charset="0"/>
                  <a:buChar char="•"/>
                </a:pPr>
                <a:r>
                  <a:rPr lang="en-US" sz="2000" dirty="0"/>
                  <a:t>Use the z-score method for change (anomaly) detection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m:t>
                    </m:r>
                    <m:r>
                      <a:rPr lang="el-GR" sz="2000" b="0" i="1" smtClean="0">
                        <a:latin typeface="Cambria Math" panose="02040503050406030204" pitchFamily="18" charset="0"/>
                        <a:ea typeface="Cambria Math" panose="02040503050406030204" pitchFamily="18" charset="0"/>
                      </a:rPr>
                      <m:t>𝜎</m:t>
                    </m:r>
                    <m:r>
                      <a:rPr lang="el-GR" sz="2000" b="0" i="1" smtClean="0">
                        <a:latin typeface="Cambria Math" panose="02040503050406030204" pitchFamily="18" charset="0"/>
                        <a:ea typeface="Cambria Math" panose="02040503050406030204" pitchFamily="18" charset="0"/>
                      </a:rPr>
                      <m:t>,±3</m:t>
                    </m:r>
                    <m:r>
                      <a:rPr lang="el-GR" sz="2000" b="0" i="1" smtClean="0">
                        <a:latin typeface="Cambria Math" panose="02040503050406030204" pitchFamily="18" charset="0"/>
                        <a:ea typeface="Cambria Math" panose="02040503050406030204" pitchFamily="18" charset="0"/>
                      </a:rPr>
                      <m:t>𝜎</m:t>
                    </m:r>
                  </m:oMath>
                </a14:m>
                <a:r>
                  <a:rPr lang="en-US" sz="2000" dirty="0"/>
                  <a:t>)</a:t>
                </a:r>
              </a:p>
            </p:txBody>
          </p:sp>
        </mc:Choice>
        <mc:Fallback xmlns="">
          <p:sp>
            <p:nvSpPr>
              <p:cNvPr id="32" name="TextBox 31">
                <a:extLst>
                  <a:ext uri="{FF2B5EF4-FFF2-40B4-BE49-F238E27FC236}">
                    <a16:creationId xmlns:a16="http://schemas.microsoft.com/office/drawing/2014/main" id="{9A633516-381C-68BE-F0BE-6A203DFB4A22}"/>
                  </a:ext>
                </a:extLst>
              </p:cNvPr>
              <p:cNvSpPr txBox="1">
                <a:spLocks noRot="1" noChangeAspect="1" noMove="1" noResize="1" noEditPoints="1" noAdjustHandles="1" noChangeArrowheads="1" noChangeShapeType="1" noTextEdit="1"/>
              </p:cNvSpPr>
              <p:nvPr/>
            </p:nvSpPr>
            <p:spPr>
              <a:xfrm>
                <a:off x="754380" y="5004137"/>
                <a:ext cx="8077200" cy="1323439"/>
              </a:xfrm>
              <a:prstGeom prst="rect">
                <a:avLst/>
              </a:prstGeom>
              <a:blipFill>
                <a:blip r:embed="rId2"/>
                <a:stretch>
                  <a:fillRect l="-679" t="-2765" b="-7373"/>
                </a:stretch>
              </a:blipFill>
            </p:spPr>
            <p:txBody>
              <a:bodyPr/>
              <a:lstStyle/>
              <a:p>
                <a:r>
                  <a:rPr lang="en-US">
                    <a:noFill/>
                  </a:rPr>
                  <a:t> </a:t>
                </a:r>
              </a:p>
            </p:txBody>
          </p:sp>
        </mc:Fallback>
      </mc:AlternateContent>
      <p:sp>
        <p:nvSpPr>
          <p:cNvPr id="33" name="Rectangle 32">
            <a:extLst>
              <a:ext uri="{FF2B5EF4-FFF2-40B4-BE49-F238E27FC236}">
                <a16:creationId xmlns:a16="http://schemas.microsoft.com/office/drawing/2014/main" id="{604B9468-EC40-0FCF-9F6E-9045C04D70A1}"/>
              </a:ext>
            </a:extLst>
          </p:cNvPr>
          <p:cNvSpPr/>
          <p:nvPr/>
        </p:nvSpPr>
        <p:spPr bwMode="auto">
          <a:xfrm>
            <a:off x="3817001" y="3223758"/>
            <a:ext cx="1300477" cy="1107649"/>
          </a:xfrm>
          <a:prstGeom prst="rect">
            <a:avLst/>
          </a:prstGeom>
          <a:noFill/>
          <a:ln w="1905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p:txBody>
      </p:sp>
      <p:sp>
        <p:nvSpPr>
          <p:cNvPr id="34" name="TextBox 33">
            <a:extLst>
              <a:ext uri="{FF2B5EF4-FFF2-40B4-BE49-F238E27FC236}">
                <a16:creationId xmlns:a16="http://schemas.microsoft.com/office/drawing/2014/main" id="{F5151276-D184-01CC-ED74-16A44261874F}"/>
              </a:ext>
            </a:extLst>
          </p:cNvPr>
          <p:cNvSpPr txBox="1"/>
          <p:nvPr/>
        </p:nvSpPr>
        <p:spPr>
          <a:xfrm>
            <a:off x="4062793" y="4648200"/>
            <a:ext cx="805029" cy="400110"/>
          </a:xfrm>
          <a:prstGeom prst="rect">
            <a:avLst/>
          </a:prstGeom>
          <a:noFill/>
        </p:spPr>
        <p:txBody>
          <a:bodyPr wrap="none" rtlCol="0">
            <a:spAutoFit/>
          </a:bodyPr>
          <a:lstStyle/>
          <a:p>
            <a:r>
              <a:rPr lang="en-US" sz="2000" dirty="0"/>
              <a:t>Day 3</a:t>
            </a:r>
          </a:p>
        </p:txBody>
      </p:sp>
      <p:cxnSp>
        <p:nvCxnSpPr>
          <p:cNvPr id="35" name="Straight Arrow Connector 34">
            <a:extLst>
              <a:ext uri="{FF2B5EF4-FFF2-40B4-BE49-F238E27FC236}">
                <a16:creationId xmlns:a16="http://schemas.microsoft.com/office/drawing/2014/main" id="{D8F4D7BF-9FF2-7C55-F9CF-BF5A7ED8E69A}"/>
              </a:ext>
            </a:extLst>
          </p:cNvPr>
          <p:cNvCxnSpPr/>
          <p:nvPr/>
        </p:nvCxnSpPr>
        <p:spPr bwMode="auto">
          <a:xfrm flipV="1">
            <a:off x="4473061" y="4400490"/>
            <a:ext cx="0" cy="3048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a:extLst>
              <a:ext uri="{FF2B5EF4-FFF2-40B4-BE49-F238E27FC236}">
                <a16:creationId xmlns:a16="http://schemas.microsoft.com/office/drawing/2014/main" id="{1BF292B3-F186-814E-C0B4-BC9F88CA55DB}"/>
              </a:ext>
            </a:extLst>
          </p:cNvPr>
          <p:cNvCxnSpPr/>
          <p:nvPr/>
        </p:nvCxnSpPr>
        <p:spPr bwMode="auto">
          <a:xfrm flipV="1">
            <a:off x="3974482" y="3790890"/>
            <a:ext cx="0" cy="304800"/>
          </a:xfrm>
          <a:prstGeom prst="line">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AF2238F-248F-6125-578C-9D68A5E050EE}"/>
              </a:ext>
            </a:extLst>
          </p:cNvPr>
          <p:cNvCxnSpPr>
            <a:cxnSpLocks/>
          </p:cNvCxnSpPr>
          <p:nvPr/>
        </p:nvCxnSpPr>
        <p:spPr bwMode="auto">
          <a:xfrm flipV="1">
            <a:off x="4203082" y="3562290"/>
            <a:ext cx="0" cy="533400"/>
          </a:xfrm>
          <a:prstGeom prst="line">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0CB2B4B-E497-BC84-F92E-5D7D412CD5E2}"/>
              </a:ext>
            </a:extLst>
          </p:cNvPr>
          <p:cNvCxnSpPr>
            <a:cxnSpLocks/>
          </p:cNvCxnSpPr>
          <p:nvPr/>
        </p:nvCxnSpPr>
        <p:spPr bwMode="auto">
          <a:xfrm flipV="1">
            <a:off x="4431682" y="3562290"/>
            <a:ext cx="0" cy="533400"/>
          </a:xfrm>
          <a:prstGeom prst="line">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AE695C9-9E15-FDB0-FAAF-27D8103A9C4A}"/>
              </a:ext>
            </a:extLst>
          </p:cNvPr>
          <p:cNvCxnSpPr>
            <a:cxnSpLocks/>
          </p:cNvCxnSpPr>
          <p:nvPr/>
        </p:nvCxnSpPr>
        <p:spPr bwMode="auto">
          <a:xfrm flipV="1">
            <a:off x="4660282" y="3658011"/>
            <a:ext cx="0" cy="437679"/>
          </a:xfrm>
          <a:prstGeom prst="line">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4782E85-DA2C-0687-14AA-ABFE4CBC7426}"/>
              </a:ext>
            </a:extLst>
          </p:cNvPr>
          <p:cNvCxnSpPr>
            <a:cxnSpLocks/>
          </p:cNvCxnSpPr>
          <p:nvPr/>
        </p:nvCxnSpPr>
        <p:spPr bwMode="auto">
          <a:xfrm flipV="1">
            <a:off x="4888142" y="3790890"/>
            <a:ext cx="0" cy="304800"/>
          </a:xfrm>
          <a:prstGeom prst="line">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B224A627-C251-5286-2F36-0F3BE26D1115}"/>
              </a:ext>
            </a:extLst>
          </p:cNvPr>
          <p:cNvSpPr txBox="1"/>
          <p:nvPr/>
        </p:nvSpPr>
        <p:spPr>
          <a:xfrm>
            <a:off x="4083113" y="2819400"/>
            <a:ext cx="851515" cy="400110"/>
          </a:xfrm>
          <a:prstGeom prst="rect">
            <a:avLst/>
          </a:prstGeom>
          <a:noFill/>
        </p:spPr>
        <p:txBody>
          <a:bodyPr wrap="none" rtlCol="0">
            <a:spAutoFit/>
          </a:bodyPr>
          <a:lstStyle/>
          <a:p>
            <a:r>
              <a:rPr lang="el-GR" sz="2000" dirty="0"/>
              <a:t>μ=</a:t>
            </a:r>
            <a:r>
              <a:rPr lang="en-US" sz="2000" dirty="0"/>
              <a:t>60</a:t>
            </a:r>
            <a:r>
              <a:rPr lang="el-GR" sz="2000" dirty="0"/>
              <a:t>0</a:t>
            </a:r>
            <a:endParaRPr lang="en-US" sz="2000" dirty="0"/>
          </a:p>
        </p:txBody>
      </p:sp>
      <p:cxnSp>
        <p:nvCxnSpPr>
          <p:cNvPr id="9" name="Connector: Curved 8">
            <a:extLst>
              <a:ext uri="{FF2B5EF4-FFF2-40B4-BE49-F238E27FC236}">
                <a16:creationId xmlns:a16="http://schemas.microsoft.com/office/drawing/2014/main" id="{FCDC977C-5EBC-D3BC-8149-355B9EC2219E}"/>
              </a:ext>
            </a:extLst>
          </p:cNvPr>
          <p:cNvCxnSpPr/>
          <p:nvPr/>
        </p:nvCxnSpPr>
        <p:spPr bwMode="auto">
          <a:xfrm flipV="1">
            <a:off x="1234747" y="3658011"/>
            <a:ext cx="1257301" cy="380589"/>
          </a:xfrm>
          <a:prstGeom prst="curvedConnector3">
            <a:avLst>
              <a:gd name="adj1" fmla="val 35455"/>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Connector: Curved 27">
            <a:extLst>
              <a:ext uri="{FF2B5EF4-FFF2-40B4-BE49-F238E27FC236}">
                <a16:creationId xmlns:a16="http://schemas.microsoft.com/office/drawing/2014/main" id="{E3622FFA-23D6-5F48-547A-736092953F27}"/>
              </a:ext>
            </a:extLst>
          </p:cNvPr>
          <p:cNvCxnSpPr/>
          <p:nvPr/>
        </p:nvCxnSpPr>
        <p:spPr bwMode="auto">
          <a:xfrm>
            <a:off x="2514596" y="3658011"/>
            <a:ext cx="1457959" cy="346345"/>
          </a:xfrm>
          <a:prstGeom prst="curvedConnector3">
            <a:avLst>
              <a:gd name="adj1" fmla="val 5000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Connector: Curved 47">
            <a:extLst>
              <a:ext uri="{FF2B5EF4-FFF2-40B4-BE49-F238E27FC236}">
                <a16:creationId xmlns:a16="http://schemas.microsoft.com/office/drawing/2014/main" id="{39661E28-07C5-CF8B-3A3C-249792DF804A}"/>
              </a:ext>
            </a:extLst>
          </p:cNvPr>
          <p:cNvCxnSpPr/>
          <p:nvPr/>
        </p:nvCxnSpPr>
        <p:spPr bwMode="auto">
          <a:xfrm flipV="1">
            <a:off x="3972555" y="3678111"/>
            <a:ext cx="895267" cy="326245"/>
          </a:xfrm>
          <a:prstGeom prst="curvedConnector3">
            <a:avLst>
              <a:gd name="adj1" fmla="val 19359"/>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4">
            <a:extLst>
              <a:ext uri="{FF2B5EF4-FFF2-40B4-BE49-F238E27FC236}">
                <a16:creationId xmlns:a16="http://schemas.microsoft.com/office/drawing/2014/main" id="{F02ADDE2-7E37-49F2-07D4-99E8A7E2D5DE}"/>
              </a:ext>
            </a:extLst>
          </p:cNvPr>
          <p:cNvSpPr txBox="1"/>
          <p:nvPr/>
        </p:nvSpPr>
        <p:spPr>
          <a:xfrm>
            <a:off x="800099" y="1066800"/>
            <a:ext cx="7886700"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a:t>Detecting changes in a time series—often called </a:t>
            </a:r>
            <a:r>
              <a:rPr lang="en-US" sz="2000" b="1" dirty="0"/>
              <a:t>change point detection </a:t>
            </a:r>
            <a:r>
              <a:rPr lang="en-US" sz="2000" dirty="0"/>
              <a:t>or </a:t>
            </a:r>
            <a:r>
              <a:rPr lang="en-US" sz="2000" b="1" dirty="0"/>
              <a:t>concept drift</a:t>
            </a:r>
            <a:r>
              <a:rPr lang="en-US" sz="2000" dirty="0"/>
              <a:t>.</a:t>
            </a:r>
            <a:r>
              <a:rPr lang="en-US" sz="2000" b="1" dirty="0"/>
              <a:t> </a:t>
            </a:r>
            <a:r>
              <a:rPr lang="en-US" sz="2000" dirty="0"/>
              <a:t>It is crucial for identifying shifts in behavior, trends, or anomalies </a:t>
            </a:r>
          </a:p>
          <a:p>
            <a:pPr marL="342900" indent="-342900">
              <a:buFont typeface="Arial" panose="020B0604020202020204" pitchFamily="34" charset="0"/>
              <a:buChar char="•"/>
            </a:pPr>
            <a:r>
              <a:rPr lang="en-US" sz="2000" dirty="0"/>
              <a:t>Develop a method to capture shifts</a:t>
            </a:r>
          </a:p>
          <a:p>
            <a:pPr marL="342900" indent="-342900">
              <a:buFont typeface="Arial" panose="020B0604020202020204" pitchFamily="34" charset="0"/>
              <a:buChar char="•"/>
            </a:pPr>
            <a:r>
              <a:rPr lang="en-US" sz="2000" dirty="0"/>
              <a:t>We need to select a time interval, for example, every day, or 12h</a:t>
            </a:r>
          </a:p>
        </p:txBody>
      </p:sp>
      <p:sp>
        <p:nvSpPr>
          <p:cNvPr id="6" name="Rectangle 5">
            <a:extLst>
              <a:ext uri="{FF2B5EF4-FFF2-40B4-BE49-F238E27FC236}">
                <a16:creationId xmlns:a16="http://schemas.microsoft.com/office/drawing/2014/main" id="{D8BB1BDC-C40B-32B5-CD83-1D6DEF0C70D4}"/>
              </a:ext>
            </a:extLst>
          </p:cNvPr>
          <p:cNvSpPr/>
          <p:nvPr/>
        </p:nvSpPr>
        <p:spPr bwMode="auto">
          <a:xfrm>
            <a:off x="457200" y="5350063"/>
            <a:ext cx="8382000" cy="898337"/>
          </a:xfrm>
          <a:prstGeom prst="rect">
            <a:avLst/>
          </a:pr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p:txBody>
      </p:sp>
      <p:sp>
        <p:nvSpPr>
          <p:cNvPr id="16" name="TextBox 15">
            <a:extLst>
              <a:ext uri="{FF2B5EF4-FFF2-40B4-BE49-F238E27FC236}">
                <a16:creationId xmlns:a16="http://schemas.microsoft.com/office/drawing/2014/main" id="{9D8C92E6-FBC3-F0F7-15F4-D8C235B55449}"/>
              </a:ext>
            </a:extLst>
          </p:cNvPr>
          <p:cNvSpPr txBox="1"/>
          <p:nvPr/>
        </p:nvSpPr>
        <p:spPr>
          <a:xfrm rot="16200000">
            <a:off x="129403" y="5591145"/>
            <a:ext cx="941283" cy="400110"/>
          </a:xfrm>
          <a:prstGeom prst="rect">
            <a:avLst/>
          </a:prstGeom>
          <a:noFill/>
        </p:spPr>
        <p:txBody>
          <a:bodyPr wrap="none" rtlCol="0">
            <a:spAutoFit/>
          </a:bodyPr>
          <a:lstStyle/>
          <a:p>
            <a:r>
              <a:rPr lang="en-US" sz="2000" dirty="0"/>
              <a:t>IDEAS</a:t>
            </a:r>
          </a:p>
        </p:txBody>
      </p:sp>
    </p:spTree>
    <p:extLst>
      <p:ext uri="{BB962C8B-B14F-4D97-AF65-F5344CB8AC3E}">
        <p14:creationId xmlns:p14="http://schemas.microsoft.com/office/powerpoint/2010/main" val="3169020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234E7-6B69-B361-1BDB-7EF126A25BFA}"/>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670A45E-5941-A2AC-F9D1-1861E37F5003}"/>
              </a:ext>
            </a:extLst>
          </p:cNvPr>
          <p:cNvSpPr/>
          <p:nvPr/>
        </p:nvSpPr>
        <p:spPr bwMode="auto">
          <a:xfrm>
            <a:off x="4191000" y="2819631"/>
            <a:ext cx="845179" cy="1340353"/>
          </a:xfrm>
          <a:prstGeom prst="roundRect">
            <a:avLst/>
          </a:prstGeom>
          <a:solidFill>
            <a:srgbClr val="FF9999">
              <a:alpha val="29804"/>
            </a:srgb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p:txBody>
      </p:sp>
      <p:sp>
        <p:nvSpPr>
          <p:cNvPr id="8" name="TextBox 7">
            <a:extLst>
              <a:ext uri="{FF2B5EF4-FFF2-40B4-BE49-F238E27FC236}">
                <a16:creationId xmlns:a16="http://schemas.microsoft.com/office/drawing/2014/main" id="{4B742F5B-8AA6-FDEA-C7A7-1E32BE7C5B60}"/>
              </a:ext>
            </a:extLst>
          </p:cNvPr>
          <p:cNvSpPr txBox="1">
            <a:spLocks noChangeArrowheads="1"/>
          </p:cNvSpPr>
          <p:nvPr/>
        </p:nvSpPr>
        <p:spPr bwMode="auto">
          <a:xfrm>
            <a:off x="7239000" y="6489710"/>
            <a:ext cx="129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000" dirty="0"/>
              <a:t>UH-DAIS</a:t>
            </a:r>
          </a:p>
        </p:txBody>
      </p:sp>
      <p:sp>
        <p:nvSpPr>
          <p:cNvPr id="2" name="Slide Number Placeholder 1">
            <a:extLst>
              <a:ext uri="{FF2B5EF4-FFF2-40B4-BE49-F238E27FC236}">
                <a16:creationId xmlns:a16="http://schemas.microsoft.com/office/drawing/2014/main" id="{A4856ECB-D6ED-6CC6-EEBF-EC740FC1B00E}"/>
              </a:ext>
            </a:extLst>
          </p:cNvPr>
          <p:cNvSpPr>
            <a:spLocks noGrp="1"/>
          </p:cNvSpPr>
          <p:nvPr>
            <p:ph type="sldNum" sz="quarter" idx="10"/>
          </p:nvPr>
        </p:nvSpPr>
        <p:spPr/>
        <p:txBody>
          <a:bodyPr/>
          <a:lstStyle/>
          <a:p>
            <a:fld id="{D0E10B68-FEFD-9C40-B93C-E61E7708FB27}" type="slidenum">
              <a:rPr lang="en-US" altLang="en-US" smtClean="0"/>
              <a:pPr/>
              <a:t>12</a:t>
            </a:fld>
            <a:endParaRPr lang="en-US" altLang="en-US" dirty="0"/>
          </a:p>
        </p:txBody>
      </p:sp>
      <p:sp>
        <p:nvSpPr>
          <p:cNvPr id="10" name="Title 1">
            <a:extLst>
              <a:ext uri="{FF2B5EF4-FFF2-40B4-BE49-F238E27FC236}">
                <a16:creationId xmlns:a16="http://schemas.microsoft.com/office/drawing/2014/main" id="{983ACD24-E106-6C69-BC9D-7B2D2084AB36}"/>
              </a:ext>
            </a:extLst>
          </p:cNvPr>
          <p:cNvSpPr txBox="1">
            <a:spLocks noChangeArrowheads="1"/>
          </p:cNvSpPr>
          <p:nvPr/>
        </p:nvSpPr>
        <p:spPr bwMode="auto">
          <a:xfrm>
            <a:off x="0" y="40640"/>
            <a:ext cx="9143999"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kern="12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Times New Roman" panose="02020603050405020304" pitchFamily="18" charset="0"/>
              </a:defRPr>
            </a:lvl2pPr>
            <a:lvl3pPr algn="ctr" rtl="0" eaLnBrk="0" fontAlgn="base" hangingPunct="0">
              <a:spcBef>
                <a:spcPct val="0"/>
              </a:spcBef>
              <a:spcAft>
                <a:spcPct val="0"/>
              </a:spcAft>
              <a:defRPr sz="4000">
                <a:solidFill>
                  <a:schemeClr val="tx2"/>
                </a:solidFill>
                <a:latin typeface="Times New Roman" panose="02020603050405020304" pitchFamily="18" charset="0"/>
              </a:defRPr>
            </a:lvl3pPr>
            <a:lvl4pPr algn="ctr" rtl="0" eaLnBrk="0" fontAlgn="base" hangingPunct="0">
              <a:spcBef>
                <a:spcPct val="0"/>
              </a:spcBef>
              <a:spcAft>
                <a:spcPct val="0"/>
              </a:spcAft>
              <a:defRPr sz="4000">
                <a:solidFill>
                  <a:schemeClr val="tx2"/>
                </a:solidFill>
                <a:latin typeface="Times New Roman" panose="02020603050405020304" pitchFamily="18" charset="0"/>
              </a:defRPr>
            </a:lvl4pPr>
            <a:lvl5pPr algn="ctr" rtl="0" eaLnBrk="0" fontAlgn="base" hangingPunct="0">
              <a:spcBef>
                <a:spcPct val="0"/>
              </a:spcBef>
              <a:spcAft>
                <a:spcPct val="0"/>
              </a:spcAft>
              <a:defRPr sz="4000">
                <a:solidFill>
                  <a:schemeClr val="tx2"/>
                </a:solidFill>
                <a:latin typeface="Times New Roman" panose="02020603050405020304" pitchFamily="18" charset="0"/>
              </a:defRPr>
            </a:lvl5pPr>
            <a:lvl6pPr marL="457200" algn="ctr" rtl="0" eaLnBrk="0" fontAlgn="base" hangingPunct="0">
              <a:spcBef>
                <a:spcPct val="0"/>
              </a:spcBef>
              <a:spcAft>
                <a:spcPct val="0"/>
              </a:spcAft>
              <a:defRPr sz="4000">
                <a:solidFill>
                  <a:schemeClr val="tx2"/>
                </a:solidFill>
                <a:latin typeface="Times New Roman" panose="02020603050405020304" pitchFamily="18" charset="0"/>
              </a:defRPr>
            </a:lvl6pPr>
            <a:lvl7pPr marL="914400" algn="ctr" rtl="0" eaLnBrk="0" fontAlgn="base" hangingPunct="0">
              <a:spcBef>
                <a:spcPct val="0"/>
              </a:spcBef>
              <a:spcAft>
                <a:spcPct val="0"/>
              </a:spcAft>
              <a:defRPr sz="40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0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000">
                <a:solidFill>
                  <a:schemeClr val="tx2"/>
                </a:solidFill>
                <a:latin typeface="Times New Roman" panose="02020603050405020304" pitchFamily="18" charset="0"/>
              </a:defRPr>
            </a:lvl9pPr>
          </a:lstStyle>
          <a:p>
            <a:r>
              <a:rPr lang="en-US" sz="2800" b="1" dirty="0"/>
              <a:t>Activity 4 (continued)</a:t>
            </a:r>
          </a:p>
        </p:txBody>
      </p:sp>
      <p:sp>
        <p:nvSpPr>
          <p:cNvPr id="30" name="TextBox 29">
            <a:extLst>
              <a:ext uri="{FF2B5EF4-FFF2-40B4-BE49-F238E27FC236}">
                <a16:creationId xmlns:a16="http://schemas.microsoft.com/office/drawing/2014/main" id="{C6F5EEE5-31E4-B626-8466-96AC4A04098F}"/>
              </a:ext>
            </a:extLst>
          </p:cNvPr>
          <p:cNvSpPr txBox="1"/>
          <p:nvPr/>
        </p:nvSpPr>
        <p:spPr>
          <a:xfrm>
            <a:off x="1480231" y="2819811"/>
            <a:ext cx="6192721" cy="400110"/>
          </a:xfrm>
          <a:prstGeom prst="rect">
            <a:avLst/>
          </a:prstGeom>
          <a:noFill/>
        </p:spPr>
        <p:txBody>
          <a:bodyPr wrap="none" rtlCol="0">
            <a:spAutoFit/>
          </a:bodyPr>
          <a:lstStyle/>
          <a:p>
            <a:r>
              <a:rPr lang="en-US" sz="2000" dirty="0"/>
              <a:t>A</a:t>
            </a:r>
            <a:r>
              <a:rPr lang="el-GR" sz="2000" dirty="0"/>
              <a:t>=</a:t>
            </a:r>
            <a:r>
              <a:rPr lang="en-US" sz="2000" dirty="0"/>
              <a:t>[</a:t>
            </a:r>
            <a:r>
              <a:rPr lang="el-GR" sz="2000" dirty="0"/>
              <a:t>750</a:t>
            </a:r>
            <a:r>
              <a:rPr lang="en-US" sz="2000" dirty="0"/>
              <a:t>, 80, 600, 570, 600, 2500, 310, 205], </a:t>
            </a:r>
            <a:r>
              <a:rPr lang="el-GR" sz="2000" dirty="0"/>
              <a:t>μ=716, σ=821</a:t>
            </a:r>
            <a:endParaRPr lang="en-US" sz="2000" dirty="0"/>
          </a:p>
        </p:txBody>
      </p:sp>
      <p:sp>
        <p:nvSpPr>
          <p:cNvPr id="31" name="TextBox 30">
            <a:extLst>
              <a:ext uri="{FF2B5EF4-FFF2-40B4-BE49-F238E27FC236}">
                <a16:creationId xmlns:a16="http://schemas.microsoft.com/office/drawing/2014/main" id="{E31FA810-C45C-A211-9BBC-B7EAFBA529E6}"/>
              </a:ext>
            </a:extLst>
          </p:cNvPr>
          <p:cNvSpPr txBox="1"/>
          <p:nvPr/>
        </p:nvSpPr>
        <p:spPr>
          <a:xfrm>
            <a:off x="2209800" y="3726175"/>
            <a:ext cx="1075936" cy="400110"/>
          </a:xfrm>
          <a:prstGeom prst="rect">
            <a:avLst/>
          </a:prstGeom>
          <a:noFill/>
        </p:spPr>
        <p:txBody>
          <a:bodyPr wrap="none" rtlCol="0">
            <a:spAutoFit/>
          </a:bodyPr>
          <a:lstStyle/>
          <a:p>
            <a:r>
              <a:rPr lang="en-US" sz="2000" dirty="0"/>
              <a:t>z</a:t>
            </a:r>
            <a:r>
              <a:rPr lang="en-US" sz="2000" baseline="-25000" dirty="0"/>
              <a:t>s</a:t>
            </a:r>
            <a:r>
              <a:rPr lang="el-GR" sz="2000" dirty="0"/>
              <a:t>=</a:t>
            </a:r>
            <a:r>
              <a:rPr lang="en-US" sz="2000" dirty="0"/>
              <a:t>-0.77</a:t>
            </a:r>
          </a:p>
        </p:txBody>
      </p:sp>
      <p:sp>
        <p:nvSpPr>
          <p:cNvPr id="32" name="TextBox 31">
            <a:extLst>
              <a:ext uri="{FF2B5EF4-FFF2-40B4-BE49-F238E27FC236}">
                <a16:creationId xmlns:a16="http://schemas.microsoft.com/office/drawing/2014/main" id="{0876008C-F01A-42BC-373D-ACD6305CBD4A}"/>
              </a:ext>
            </a:extLst>
          </p:cNvPr>
          <p:cNvSpPr txBox="1"/>
          <p:nvPr/>
        </p:nvSpPr>
        <p:spPr>
          <a:xfrm>
            <a:off x="5836728" y="5486400"/>
            <a:ext cx="3383472" cy="707886"/>
          </a:xfrm>
          <a:prstGeom prst="rect">
            <a:avLst/>
          </a:prstGeom>
          <a:noFill/>
        </p:spPr>
        <p:txBody>
          <a:bodyPr wrap="square" rtlCol="0">
            <a:spAutoFit/>
          </a:bodyPr>
          <a:lstStyle/>
          <a:p>
            <a:r>
              <a:rPr lang="en-US" sz="2000" dirty="0"/>
              <a:t>3-day moving average</a:t>
            </a:r>
            <a:br>
              <a:rPr lang="en-US" sz="2000" dirty="0"/>
            </a:br>
            <a:r>
              <a:rPr lang="en-US" sz="2000" dirty="0"/>
              <a:t>maybe the window is small 😕 </a:t>
            </a: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CB6203A6-239F-36D5-FA6D-3CC403924085}"/>
                  </a:ext>
                </a:extLst>
              </p:cNvPr>
              <p:cNvSpPr txBox="1"/>
              <p:nvPr/>
            </p:nvSpPr>
            <p:spPr>
              <a:xfrm>
                <a:off x="4114800" y="3726175"/>
                <a:ext cx="1588192" cy="400110"/>
              </a:xfrm>
              <a:prstGeom prst="rect">
                <a:avLst/>
              </a:prstGeom>
              <a:noFill/>
            </p:spPr>
            <p:txBody>
              <a:bodyPr wrap="none" rtlCol="0">
                <a:spAutoFit/>
              </a:bodyPr>
              <a:lstStyle/>
              <a:p>
                <a14:m>
                  <m:oMath xmlns:m="http://schemas.openxmlformats.org/officeDocument/2006/math">
                    <m:d>
                      <m:dPr>
                        <m:begChr m:val="|"/>
                        <m:endChr m:val="|"/>
                        <m:ctrlPr>
                          <a:rPr lang="en-US" sz="2000" i="1" smtClean="0">
                            <a:latin typeface="Cambria Math" panose="02040503050406030204" pitchFamily="18" charset="0"/>
                          </a:rPr>
                        </m:ctrlPr>
                      </m:dPr>
                      <m:e>
                        <m:r>
                          <a:rPr lang="en-US" sz="2000" b="0" i="1" smtClean="0">
                            <a:latin typeface="Cambria Math" panose="02040503050406030204" pitchFamily="18" charset="0"/>
                          </a:rPr>
                          <m:t>𝑧</m:t>
                        </m:r>
                        <m:r>
                          <a:rPr lang="en-US" sz="2000" b="0" i="1" baseline="-25000" smtClean="0">
                            <a:latin typeface="Cambria Math" panose="02040503050406030204" pitchFamily="18" charset="0"/>
                          </a:rPr>
                          <m:t>𝑠</m:t>
                        </m:r>
                      </m:e>
                    </m:d>
                  </m:oMath>
                </a14:m>
                <a:r>
                  <a:rPr lang="en-US" sz="2000" dirty="0"/>
                  <a:t>=</a:t>
                </a:r>
                <a:r>
                  <a:rPr lang="en-US" sz="2000" dirty="0">
                    <a:solidFill>
                      <a:srgbClr val="FF0000"/>
                    </a:solidFill>
                  </a:rPr>
                  <a:t>2.17 &gt; 2</a:t>
                </a:r>
              </a:p>
            </p:txBody>
          </p:sp>
        </mc:Choice>
        <mc:Fallback xmlns="">
          <p:sp>
            <p:nvSpPr>
              <p:cNvPr id="41" name="TextBox 40">
                <a:extLst>
                  <a:ext uri="{FF2B5EF4-FFF2-40B4-BE49-F238E27FC236}">
                    <a16:creationId xmlns:a16="http://schemas.microsoft.com/office/drawing/2014/main" id="{CB6203A6-239F-36D5-FA6D-3CC403924085}"/>
                  </a:ext>
                </a:extLst>
              </p:cNvPr>
              <p:cNvSpPr txBox="1">
                <a:spLocks noRot="1" noChangeAspect="1" noMove="1" noResize="1" noEditPoints="1" noAdjustHandles="1" noChangeArrowheads="1" noChangeShapeType="1" noTextEdit="1"/>
              </p:cNvSpPr>
              <p:nvPr/>
            </p:nvSpPr>
            <p:spPr>
              <a:xfrm>
                <a:off x="4114800" y="3726175"/>
                <a:ext cx="1588192" cy="400110"/>
              </a:xfrm>
              <a:prstGeom prst="rect">
                <a:avLst/>
              </a:prstGeom>
              <a:blipFill>
                <a:blip r:embed="rId2"/>
                <a:stretch>
                  <a:fillRect t="-7576" r="-383"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6FD9113-8D59-E596-5C77-0BF3CFD07367}"/>
                  </a:ext>
                </a:extLst>
              </p:cNvPr>
              <p:cNvSpPr txBox="1"/>
              <p:nvPr/>
            </p:nvSpPr>
            <p:spPr>
              <a:xfrm>
                <a:off x="800098" y="677651"/>
                <a:ext cx="7886699"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a:t>Longer window → better for sustained fluctuations</a:t>
                </a:r>
              </a:p>
              <a:p>
                <a:pPr marL="342900" indent="-342900">
                  <a:buFont typeface="Arial" panose="020B0604020202020204" pitchFamily="34" charset="0"/>
                  <a:buChar char="•"/>
                </a:pPr>
                <a:r>
                  <a:rPr lang="en-US" sz="2000" dirty="0"/>
                  <a:t>Shorter window → if the spike is surrounded by similar values or the window is small, it may not appear as extreme</a:t>
                </a:r>
              </a:p>
              <a:p>
                <a:pPr marL="342900" indent="-342900">
                  <a:buFont typeface="Arial" panose="020B0604020202020204" pitchFamily="34" charset="0"/>
                  <a:buChar char="•"/>
                </a:pPr>
                <a:r>
                  <a:rPr lang="en-US" sz="2000" dirty="0"/>
                  <a:t>Z-score with global mean and std → single-day spikes may stand out clearly</a:t>
                </a:r>
                <a:r>
                  <a:rPr lang="el-GR" sz="2000" dirty="0"/>
                  <a:t>    </a:t>
                </a:r>
                <a14:m>
                  <m:oMath xmlns:m="http://schemas.openxmlformats.org/officeDocument/2006/math">
                    <m:r>
                      <a:rPr lang="en-US" sz="2000" b="0" i="1" smtClean="0">
                        <a:latin typeface="Cambria Math" panose="02040503050406030204" pitchFamily="18" charset="0"/>
                      </a:rPr>
                      <m:t>𝑧</m:t>
                    </m:r>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l-GR" sz="2000" b="0" i="1" smtClean="0">
                        <a:latin typeface="Cambria Math" panose="02040503050406030204" pitchFamily="18" charset="0"/>
                      </a:rPr>
                      <m:t>𝜇</m:t>
                    </m:r>
                    <m:r>
                      <a:rPr lang="en-US" sz="2000" b="0" i="1" smtClean="0">
                        <a:latin typeface="Cambria Math" panose="02040503050406030204" pitchFamily="18" charset="0"/>
                      </a:rPr>
                      <m:t>)</m:t>
                    </m:r>
                    <m:r>
                      <a:rPr lang="el-GR" sz="2000" b="0" i="1" smtClean="0">
                        <a:latin typeface="Cambria Math" panose="02040503050406030204" pitchFamily="18" charset="0"/>
                      </a:rPr>
                      <m:t>/</m:t>
                    </m:r>
                    <m:r>
                      <a:rPr lang="el-GR" sz="2000" b="0" i="1" smtClean="0">
                        <a:latin typeface="Cambria Math" panose="02040503050406030204" pitchFamily="18" charset="0"/>
                      </a:rPr>
                      <m:t>𝜎</m:t>
                    </m:r>
                  </m:oMath>
                </a14:m>
                <a:endParaRPr lang="en-US" sz="2000" dirty="0"/>
              </a:p>
            </p:txBody>
          </p:sp>
        </mc:Choice>
        <mc:Fallback xmlns="">
          <p:sp>
            <p:nvSpPr>
              <p:cNvPr id="5" name="TextBox 4">
                <a:extLst>
                  <a:ext uri="{FF2B5EF4-FFF2-40B4-BE49-F238E27FC236}">
                    <a16:creationId xmlns:a16="http://schemas.microsoft.com/office/drawing/2014/main" id="{36FD9113-8D59-E596-5C77-0BF3CFD07367}"/>
                  </a:ext>
                </a:extLst>
              </p:cNvPr>
              <p:cNvSpPr txBox="1">
                <a:spLocks noRot="1" noChangeAspect="1" noMove="1" noResize="1" noEditPoints="1" noAdjustHandles="1" noChangeArrowheads="1" noChangeShapeType="1" noTextEdit="1"/>
              </p:cNvSpPr>
              <p:nvPr/>
            </p:nvSpPr>
            <p:spPr>
              <a:xfrm>
                <a:off x="800098" y="677651"/>
                <a:ext cx="7886699" cy="1631216"/>
              </a:xfrm>
              <a:prstGeom prst="rect">
                <a:avLst/>
              </a:prstGeom>
              <a:blipFill>
                <a:blip r:embed="rId3"/>
                <a:stretch>
                  <a:fillRect l="-696" t="-1866" b="-5597"/>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6E1EF08A-AB4E-E3FA-C2DB-C1CB8556DD80}"/>
              </a:ext>
            </a:extLst>
          </p:cNvPr>
          <p:cNvCxnSpPr>
            <a:stCxn id="30" idx="2"/>
          </p:cNvCxnSpPr>
          <p:nvPr/>
        </p:nvCxnSpPr>
        <p:spPr bwMode="auto">
          <a:xfrm flipH="1">
            <a:off x="4571999" y="3219921"/>
            <a:ext cx="4593" cy="361479"/>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a:extLst>
              <a:ext uri="{FF2B5EF4-FFF2-40B4-BE49-F238E27FC236}">
                <a16:creationId xmlns:a16="http://schemas.microsoft.com/office/drawing/2014/main" id="{AF2510D9-8871-6554-C191-7E8AECFA0856}"/>
              </a:ext>
            </a:extLst>
          </p:cNvPr>
          <p:cNvCxnSpPr/>
          <p:nvPr/>
        </p:nvCxnSpPr>
        <p:spPr bwMode="auto">
          <a:xfrm flipH="1">
            <a:off x="2556443" y="3228644"/>
            <a:ext cx="4593" cy="361479"/>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Rectangle: Rounded Corners 18">
            <a:extLst>
              <a:ext uri="{FF2B5EF4-FFF2-40B4-BE49-F238E27FC236}">
                <a16:creationId xmlns:a16="http://schemas.microsoft.com/office/drawing/2014/main" id="{F25B690A-E55B-72BA-EA8C-2DD6D28BCC78}"/>
              </a:ext>
            </a:extLst>
          </p:cNvPr>
          <p:cNvSpPr/>
          <p:nvPr/>
        </p:nvSpPr>
        <p:spPr bwMode="auto">
          <a:xfrm>
            <a:off x="4180840" y="4347822"/>
            <a:ext cx="845179" cy="1340353"/>
          </a:xfrm>
          <a:prstGeom prst="roundRect">
            <a:avLst/>
          </a:prstGeom>
          <a:solidFill>
            <a:schemeClr val="bg2">
              <a:lumMod val="40000"/>
              <a:lumOff val="60000"/>
              <a:alpha val="29804"/>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p:txBody>
      </p:sp>
      <p:sp>
        <p:nvSpPr>
          <p:cNvPr id="25" name="TextBox 24">
            <a:extLst>
              <a:ext uri="{FF2B5EF4-FFF2-40B4-BE49-F238E27FC236}">
                <a16:creationId xmlns:a16="http://schemas.microsoft.com/office/drawing/2014/main" id="{4BEA729B-18D4-2C61-4A78-C8C0FE2622BE}"/>
              </a:ext>
            </a:extLst>
          </p:cNvPr>
          <p:cNvSpPr txBox="1"/>
          <p:nvPr/>
        </p:nvSpPr>
        <p:spPr>
          <a:xfrm>
            <a:off x="1470071" y="4348002"/>
            <a:ext cx="4660250" cy="400110"/>
          </a:xfrm>
          <a:prstGeom prst="rect">
            <a:avLst/>
          </a:prstGeom>
          <a:noFill/>
        </p:spPr>
        <p:txBody>
          <a:bodyPr wrap="none" rtlCol="0">
            <a:spAutoFit/>
          </a:bodyPr>
          <a:lstStyle/>
          <a:p>
            <a:r>
              <a:rPr lang="en-US" sz="2000" dirty="0"/>
              <a:t>A</a:t>
            </a:r>
            <a:r>
              <a:rPr lang="el-GR" sz="2000" dirty="0"/>
              <a:t>=</a:t>
            </a:r>
            <a:r>
              <a:rPr lang="en-US" sz="2000" dirty="0"/>
              <a:t>[</a:t>
            </a:r>
            <a:r>
              <a:rPr lang="el-GR" sz="2000" dirty="0"/>
              <a:t>750</a:t>
            </a:r>
            <a:r>
              <a:rPr lang="en-US" sz="2000" dirty="0"/>
              <a:t>, 80, 600, 570, 600, 2500, 310, 205]</a:t>
            </a:r>
          </a:p>
        </p:txBody>
      </p:sp>
      <p:sp>
        <p:nvSpPr>
          <p:cNvPr id="27" name="TextBox 26">
            <a:extLst>
              <a:ext uri="{FF2B5EF4-FFF2-40B4-BE49-F238E27FC236}">
                <a16:creationId xmlns:a16="http://schemas.microsoft.com/office/drawing/2014/main" id="{5604939F-D5A6-F33B-052A-6A5B9E4529DF}"/>
              </a:ext>
            </a:extLst>
          </p:cNvPr>
          <p:cNvSpPr txBox="1"/>
          <p:nvPr/>
        </p:nvSpPr>
        <p:spPr>
          <a:xfrm>
            <a:off x="2199640" y="5254366"/>
            <a:ext cx="627095" cy="400110"/>
          </a:xfrm>
          <a:prstGeom prst="rect">
            <a:avLst/>
          </a:prstGeom>
          <a:noFill/>
        </p:spPr>
        <p:txBody>
          <a:bodyPr wrap="none" rtlCol="0">
            <a:spAutoFit/>
          </a:bodyPr>
          <a:lstStyle/>
          <a:p>
            <a:r>
              <a:rPr lang="en-US" sz="2000" dirty="0"/>
              <a:t>N/A</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9466B307-625B-8080-1466-6CED63D869FD}"/>
                  </a:ext>
                </a:extLst>
              </p:cNvPr>
              <p:cNvSpPr txBox="1"/>
              <p:nvPr/>
            </p:nvSpPr>
            <p:spPr>
              <a:xfrm>
                <a:off x="4104640" y="5254366"/>
                <a:ext cx="1548116" cy="400110"/>
              </a:xfrm>
              <a:prstGeom prst="rect">
                <a:avLst/>
              </a:prstGeom>
              <a:noFill/>
            </p:spPr>
            <p:txBody>
              <a:bodyPr wrap="none" rtlCol="0">
                <a:spAutoFit/>
              </a:bodyPr>
              <a:lstStyle/>
              <a:p>
                <a14:m>
                  <m:oMath xmlns:m="http://schemas.openxmlformats.org/officeDocument/2006/math">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𝑧</m:t>
                        </m:r>
                        <m:r>
                          <a:rPr lang="en-US" sz="2000" i="1" baseline="-25000">
                            <a:latin typeface="Cambria Math" panose="02040503050406030204" pitchFamily="18" charset="0"/>
                          </a:rPr>
                          <m:t>𝑠</m:t>
                        </m:r>
                      </m:e>
                    </m:d>
                  </m:oMath>
                </a14:m>
                <a:r>
                  <a:rPr lang="el-GR" sz="2000" dirty="0"/>
                  <a:t>=</a:t>
                </a:r>
                <a:r>
                  <a:rPr lang="en-US" sz="2000" dirty="0"/>
                  <a:t>1.15 &lt; 2</a:t>
                </a:r>
              </a:p>
            </p:txBody>
          </p:sp>
        </mc:Choice>
        <mc:Fallback xmlns="">
          <p:sp>
            <p:nvSpPr>
              <p:cNvPr id="29" name="TextBox 28">
                <a:extLst>
                  <a:ext uri="{FF2B5EF4-FFF2-40B4-BE49-F238E27FC236}">
                    <a16:creationId xmlns:a16="http://schemas.microsoft.com/office/drawing/2014/main" id="{9466B307-625B-8080-1466-6CED63D869FD}"/>
                  </a:ext>
                </a:extLst>
              </p:cNvPr>
              <p:cNvSpPr txBox="1">
                <a:spLocks noRot="1" noChangeAspect="1" noMove="1" noResize="1" noEditPoints="1" noAdjustHandles="1" noChangeArrowheads="1" noChangeShapeType="1" noTextEdit="1"/>
              </p:cNvSpPr>
              <p:nvPr/>
            </p:nvSpPr>
            <p:spPr>
              <a:xfrm>
                <a:off x="4104640" y="5254366"/>
                <a:ext cx="1548116" cy="400110"/>
              </a:xfrm>
              <a:prstGeom prst="rect">
                <a:avLst/>
              </a:prstGeom>
              <a:blipFill>
                <a:blip r:embed="rId4"/>
                <a:stretch>
                  <a:fillRect t="-9091" r="-3543" b="-25758"/>
                </a:stretch>
              </a:blipFill>
            </p:spPr>
            <p:txBody>
              <a:bodyPr/>
              <a:lstStyle/>
              <a:p>
                <a:r>
                  <a:rPr lang="en-US">
                    <a:noFill/>
                  </a:rPr>
                  <a:t> </a:t>
                </a:r>
              </a:p>
            </p:txBody>
          </p:sp>
        </mc:Fallback>
      </mc:AlternateContent>
      <p:cxnSp>
        <p:nvCxnSpPr>
          <p:cNvPr id="42" name="Straight Arrow Connector 41">
            <a:extLst>
              <a:ext uri="{FF2B5EF4-FFF2-40B4-BE49-F238E27FC236}">
                <a16:creationId xmlns:a16="http://schemas.microsoft.com/office/drawing/2014/main" id="{516B2ED4-C0BE-C180-0C70-6392F1F3D05A}"/>
              </a:ext>
            </a:extLst>
          </p:cNvPr>
          <p:cNvCxnSpPr/>
          <p:nvPr/>
        </p:nvCxnSpPr>
        <p:spPr bwMode="auto">
          <a:xfrm>
            <a:off x="4561839" y="4775652"/>
            <a:ext cx="0" cy="333939"/>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Arrow Connector 42">
            <a:extLst>
              <a:ext uri="{FF2B5EF4-FFF2-40B4-BE49-F238E27FC236}">
                <a16:creationId xmlns:a16="http://schemas.microsoft.com/office/drawing/2014/main" id="{3DC61E55-3CE4-4337-8653-E58E8B685C8E}"/>
              </a:ext>
            </a:extLst>
          </p:cNvPr>
          <p:cNvCxnSpPr/>
          <p:nvPr/>
        </p:nvCxnSpPr>
        <p:spPr bwMode="auto">
          <a:xfrm flipH="1">
            <a:off x="2546283" y="4756835"/>
            <a:ext cx="4593" cy="361479"/>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TextBox 45">
            <a:extLst>
              <a:ext uri="{FF2B5EF4-FFF2-40B4-BE49-F238E27FC236}">
                <a16:creationId xmlns:a16="http://schemas.microsoft.com/office/drawing/2014/main" id="{3B50DF57-05A5-E2F3-6101-35D31C6AC6DA}"/>
              </a:ext>
            </a:extLst>
          </p:cNvPr>
          <p:cNvSpPr txBox="1"/>
          <p:nvPr/>
        </p:nvSpPr>
        <p:spPr>
          <a:xfrm>
            <a:off x="5132699" y="4800600"/>
            <a:ext cx="3211201" cy="400110"/>
          </a:xfrm>
          <a:prstGeom prst="rect">
            <a:avLst/>
          </a:prstGeom>
          <a:noFill/>
        </p:spPr>
        <p:txBody>
          <a:bodyPr wrap="square">
            <a:spAutoFit/>
          </a:bodyPr>
          <a:lstStyle/>
          <a:p>
            <a:r>
              <a:rPr lang="el-GR" sz="2000" dirty="0"/>
              <a:t>μ</a:t>
            </a:r>
            <a:r>
              <a:rPr lang="en-US" sz="2000" baseline="-25000" dirty="0"/>
              <a:t>3D</a:t>
            </a:r>
            <a:r>
              <a:rPr lang="el-GR" sz="2000" dirty="0"/>
              <a:t>=</a:t>
            </a:r>
            <a:r>
              <a:rPr lang="en-US" sz="2000" dirty="0"/>
              <a:t>1223</a:t>
            </a:r>
            <a:r>
              <a:rPr lang="el-GR" sz="2000" dirty="0"/>
              <a:t>, σ</a:t>
            </a:r>
            <a:r>
              <a:rPr lang="en-US" sz="2000" baseline="-25000" dirty="0"/>
              <a:t>3D</a:t>
            </a:r>
            <a:r>
              <a:rPr lang="el-GR" sz="2000" dirty="0"/>
              <a:t>=</a:t>
            </a:r>
            <a:r>
              <a:rPr lang="en-US" sz="2000" dirty="0"/>
              <a:t>1105</a:t>
            </a:r>
          </a:p>
        </p:txBody>
      </p:sp>
      <p:sp>
        <p:nvSpPr>
          <p:cNvPr id="47" name="Rectangle 46">
            <a:extLst>
              <a:ext uri="{FF2B5EF4-FFF2-40B4-BE49-F238E27FC236}">
                <a16:creationId xmlns:a16="http://schemas.microsoft.com/office/drawing/2014/main" id="{153E83BA-4854-A42D-B686-EF04390B1C71}"/>
              </a:ext>
            </a:extLst>
          </p:cNvPr>
          <p:cNvSpPr/>
          <p:nvPr/>
        </p:nvSpPr>
        <p:spPr bwMode="auto">
          <a:xfrm>
            <a:off x="800098" y="2743200"/>
            <a:ext cx="7962902" cy="3474184"/>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p:txBody>
      </p:sp>
      <p:cxnSp>
        <p:nvCxnSpPr>
          <p:cNvPr id="50" name="Straight Arrow Connector 49">
            <a:extLst>
              <a:ext uri="{FF2B5EF4-FFF2-40B4-BE49-F238E27FC236}">
                <a16:creationId xmlns:a16="http://schemas.microsoft.com/office/drawing/2014/main" id="{0CE33A37-1E1B-A926-54D4-966035229E9A}"/>
              </a:ext>
            </a:extLst>
          </p:cNvPr>
          <p:cNvCxnSpPr/>
          <p:nvPr/>
        </p:nvCxnSpPr>
        <p:spPr bwMode="auto">
          <a:xfrm flipH="1" flipV="1">
            <a:off x="6019800" y="5200710"/>
            <a:ext cx="76200" cy="36189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Rectangle 52">
            <a:extLst>
              <a:ext uri="{FF2B5EF4-FFF2-40B4-BE49-F238E27FC236}">
                <a16:creationId xmlns:a16="http://schemas.microsoft.com/office/drawing/2014/main" id="{4567114B-4733-BFBD-83D3-931E6FD450B7}"/>
              </a:ext>
            </a:extLst>
          </p:cNvPr>
          <p:cNvSpPr/>
          <p:nvPr/>
        </p:nvSpPr>
        <p:spPr bwMode="auto">
          <a:xfrm>
            <a:off x="3285736" y="4347822"/>
            <a:ext cx="1588192" cy="361659"/>
          </a:xfrm>
          <a:prstGeom prst="rect">
            <a:avLst/>
          </a:prstGeom>
          <a:noFill/>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p:txBody>
      </p:sp>
      <p:sp>
        <p:nvSpPr>
          <p:cNvPr id="54" name="TextBox 53">
            <a:extLst>
              <a:ext uri="{FF2B5EF4-FFF2-40B4-BE49-F238E27FC236}">
                <a16:creationId xmlns:a16="http://schemas.microsoft.com/office/drawing/2014/main" id="{0AD8AFE4-EAA0-4B49-B4AE-B6C8739EE91D}"/>
              </a:ext>
            </a:extLst>
          </p:cNvPr>
          <p:cNvSpPr txBox="1"/>
          <p:nvPr/>
        </p:nvSpPr>
        <p:spPr>
          <a:xfrm>
            <a:off x="7507773" y="2133600"/>
            <a:ext cx="1672253" cy="461665"/>
          </a:xfrm>
          <a:prstGeom prst="rect">
            <a:avLst/>
          </a:prstGeom>
          <a:noFill/>
        </p:spPr>
        <p:txBody>
          <a:bodyPr wrap="none" rtlCol="0">
            <a:spAutoFit/>
          </a:bodyPr>
          <a:lstStyle/>
          <a:p>
            <a:r>
              <a:rPr lang="en-US" dirty="0"/>
              <a:t>Questions</a:t>
            </a:r>
            <a:r>
              <a:rPr lang="en-US" b="1" dirty="0"/>
              <a:t>?!</a:t>
            </a:r>
          </a:p>
        </p:txBody>
      </p:sp>
    </p:spTree>
    <p:extLst>
      <p:ext uri="{BB962C8B-B14F-4D97-AF65-F5344CB8AC3E}">
        <p14:creationId xmlns:p14="http://schemas.microsoft.com/office/powerpoint/2010/main" val="3838324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085DD-2721-97F2-236B-C60F23D36C2B}"/>
            </a:ext>
          </a:extLst>
        </p:cNvPr>
        <p:cNvGrpSpPr/>
        <p:nvPr/>
      </p:nvGrpSpPr>
      <p:grpSpPr>
        <a:xfrm>
          <a:off x="0" y="0"/>
          <a:ext cx="0" cy="0"/>
          <a:chOff x="0" y="0"/>
          <a:chExt cx="0" cy="0"/>
        </a:xfrm>
      </p:grpSpPr>
      <p:pic>
        <p:nvPicPr>
          <p:cNvPr id="63" name="Picture 62">
            <a:extLst>
              <a:ext uri="{FF2B5EF4-FFF2-40B4-BE49-F238E27FC236}">
                <a16:creationId xmlns:a16="http://schemas.microsoft.com/office/drawing/2014/main" id="{0EDCDA36-A601-9DBE-4964-03B67CA26157}"/>
              </a:ext>
            </a:extLst>
          </p:cNvPr>
          <p:cNvPicPr>
            <a:picLocks noChangeAspect="1"/>
          </p:cNvPicPr>
          <p:nvPr/>
        </p:nvPicPr>
        <p:blipFill>
          <a:blip r:embed="rId2"/>
          <a:stretch>
            <a:fillRect/>
          </a:stretch>
        </p:blipFill>
        <p:spPr>
          <a:xfrm>
            <a:off x="1241851" y="3274017"/>
            <a:ext cx="2415749" cy="2331922"/>
          </a:xfrm>
          <a:prstGeom prst="rect">
            <a:avLst/>
          </a:prstGeom>
        </p:spPr>
      </p:pic>
      <p:sp>
        <p:nvSpPr>
          <p:cNvPr id="4" name="Rectangle: Rounded Corners 3">
            <a:extLst>
              <a:ext uri="{FF2B5EF4-FFF2-40B4-BE49-F238E27FC236}">
                <a16:creationId xmlns:a16="http://schemas.microsoft.com/office/drawing/2014/main" id="{B80B251F-20E3-6736-11B9-B9E49C58B887}"/>
              </a:ext>
            </a:extLst>
          </p:cNvPr>
          <p:cNvSpPr/>
          <p:nvPr/>
        </p:nvSpPr>
        <p:spPr bwMode="auto">
          <a:xfrm>
            <a:off x="6594155" y="1689210"/>
            <a:ext cx="583570" cy="476310"/>
          </a:xfrm>
          <a:prstGeom prst="roundRect">
            <a:avLst/>
          </a:prstGeom>
          <a:solidFill>
            <a:srgbClr val="FF9999">
              <a:alpha val="29804"/>
            </a:srgb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p:txBody>
      </p:sp>
      <p:sp>
        <p:nvSpPr>
          <p:cNvPr id="8" name="TextBox 7">
            <a:extLst>
              <a:ext uri="{FF2B5EF4-FFF2-40B4-BE49-F238E27FC236}">
                <a16:creationId xmlns:a16="http://schemas.microsoft.com/office/drawing/2014/main" id="{35F1559E-E87D-B8AD-9957-57811FE1B438}"/>
              </a:ext>
            </a:extLst>
          </p:cNvPr>
          <p:cNvSpPr txBox="1">
            <a:spLocks noChangeArrowheads="1"/>
          </p:cNvSpPr>
          <p:nvPr/>
        </p:nvSpPr>
        <p:spPr bwMode="auto">
          <a:xfrm>
            <a:off x="7239000" y="6489710"/>
            <a:ext cx="129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000" dirty="0"/>
              <a:t>UH-DAIS</a:t>
            </a:r>
          </a:p>
        </p:txBody>
      </p:sp>
      <p:sp>
        <p:nvSpPr>
          <p:cNvPr id="2" name="Slide Number Placeholder 1">
            <a:extLst>
              <a:ext uri="{FF2B5EF4-FFF2-40B4-BE49-F238E27FC236}">
                <a16:creationId xmlns:a16="http://schemas.microsoft.com/office/drawing/2014/main" id="{9C260B86-D718-6B25-9DB8-DCB4B51BC8B8}"/>
              </a:ext>
            </a:extLst>
          </p:cNvPr>
          <p:cNvSpPr>
            <a:spLocks noGrp="1"/>
          </p:cNvSpPr>
          <p:nvPr>
            <p:ph type="sldNum" sz="quarter" idx="10"/>
          </p:nvPr>
        </p:nvSpPr>
        <p:spPr/>
        <p:txBody>
          <a:bodyPr/>
          <a:lstStyle/>
          <a:p>
            <a:fld id="{D0E10B68-FEFD-9C40-B93C-E61E7708FB27}" type="slidenum">
              <a:rPr lang="en-US" altLang="en-US" smtClean="0"/>
              <a:pPr/>
              <a:t>13</a:t>
            </a:fld>
            <a:endParaRPr lang="en-US" altLang="en-US" dirty="0"/>
          </a:p>
        </p:txBody>
      </p:sp>
      <p:sp>
        <p:nvSpPr>
          <p:cNvPr id="10" name="Title 1">
            <a:extLst>
              <a:ext uri="{FF2B5EF4-FFF2-40B4-BE49-F238E27FC236}">
                <a16:creationId xmlns:a16="http://schemas.microsoft.com/office/drawing/2014/main" id="{2FFD252F-ED78-F74D-91B6-3D729735239D}"/>
              </a:ext>
            </a:extLst>
          </p:cNvPr>
          <p:cNvSpPr txBox="1">
            <a:spLocks noChangeArrowheads="1"/>
          </p:cNvSpPr>
          <p:nvPr/>
        </p:nvSpPr>
        <p:spPr bwMode="auto">
          <a:xfrm>
            <a:off x="0" y="40640"/>
            <a:ext cx="9143999"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kern="12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Times New Roman" panose="02020603050405020304" pitchFamily="18" charset="0"/>
              </a:defRPr>
            </a:lvl2pPr>
            <a:lvl3pPr algn="ctr" rtl="0" eaLnBrk="0" fontAlgn="base" hangingPunct="0">
              <a:spcBef>
                <a:spcPct val="0"/>
              </a:spcBef>
              <a:spcAft>
                <a:spcPct val="0"/>
              </a:spcAft>
              <a:defRPr sz="4000">
                <a:solidFill>
                  <a:schemeClr val="tx2"/>
                </a:solidFill>
                <a:latin typeface="Times New Roman" panose="02020603050405020304" pitchFamily="18" charset="0"/>
              </a:defRPr>
            </a:lvl3pPr>
            <a:lvl4pPr algn="ctr" rtl="0" eaLnBrk="0" fontAlgn="base" hangingPunct="0">
              <a:spcBef>
                <a:spcPct val="0"/>
              </a:spcBef>
              <a:spcAft>
                <a:spcPct val="0"/>
              </a:spcAft>
              <a:defRPr sz="4000">
                <a:solidFill>
                  <a:schemeClr val="tx2"/>
                </a:solidFill>
                <a:latin typeface="Times New Roman" panose="02020603050405020304" pitchFamily="18" charset="0"/>
              </a:defRPr>
            </a:lvl4pPr>
            <a:lvl5pPr algn="ctr" rtl="0" eaLnBrk="0" fontAlgn="base" hangingPunct="0">
              <a:spcBef>
                <a:spcPct val="0"/>
              </a:spcBef>
              <a:spcAft>
                <a:spcPct val="0"/>
              </a:spcAft>
              <a:defRPr sz="4000">
                <a:solidFill>
                  <a:schemeClr val="tx2"/>
                </a:solidFill>
                <a:latin typeface="Times New Roman" panose="02020603050405020304" pitchFamily="18" charset="0"/>
              </a:defRPr>
            </a:lvl5pPr>
            <a:lvl6pPr marL="457200" algn="ctr" rtl="0" eaLnBrk="0" fontAlgn="base" hangingPunct="0">
              <a:spcBef>
                <a:spcPct val="0"/>
              </a:spcBef>
              <a:spcAft>
                <a:spcPct val="0"/>
              </a:spcAft>
              <a:defRPr sz="4000">
                <a:solidFill>
                  <a:schemeClr val="tx2"/>
                </a:solidFill>
                <a:latin typeface="Times New Roman" panose="02020603050405020304" pitchFamily="18" charset="0"/>
              </a:defRPr>
            </a:lvl6pPr>
            <a:lvl7pPr marL="914400" algn="ctr" rtl="0" eaLnBrk="0" fontAlgn="base" hangingPunct="0">
              <a:spcBef>
                <a:spcPct val="0"/>
              </a:spcBef>
              <a:spcAft>
                <a:spcPct val="0"/>
              </a:spcAft>
              <a:defRPr sz="40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0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000">
                <a:solidFill>
                  <a:schemeClr val="tx2"/>
                </a:solidFill>
                <a:latin typeface="Times New Roman" panose="02020603050405020304" pitchFamily="18" charset="0"/>
              </a:defRPr>
            </a:lvl9pPr>
          </a:lstStyle>
          <a:p>
            <a:r>
              <a:rPr lang="en-US" sz="2800" b="1" dirty="0"/>
              <a:t>Activity 5</a:t>
            </a:r>
          </a:p>
        </p:txBody>
      </p:sp>
      <p:sp>
        <p:nvSpPr>
          <p:cNvPr id="3" name="Content Placeholder 2">
            <a:extLst>
              <a:ext uri="{FF2B5EF4-FFF2-40B4-BE49-F238E27FC236}">
                <a16:creationId xmlns:a16="http://schemas.microsoft.com/office/drawing/2014/main" id="{754A7343-6B67-61BA-7B46-BFE90F17A97A}"/>
              </a:ext>
            </a:extLst>
          </p:cNvPr>
          <p:cNvSpPr txBox="1">
            <a:spLocks/>
          </p:cNvSpPr>
          <p:nvPr/>
        </p:nvSpPr>
        <p:spPr>
          <a:xfrm>
            <a:off x="457200" y="685800"/>
            <a:ext cx="7886700" cy="422476"/>
          </a:xfrm>
          <a:prstGeom prst="rect">
            <a:avLst/>
          </a:prstGeom>
        </p:spPr>
        <p:txBody>
          <a:bodyPr>
            <a:noAutofit/>
          </a:bodyPr>
          <a:lstStyle>
            <a:lvl1pPr marL="34290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sz="2000" dirty="0"/>
              <a:t>Intensity assessment, mapping, and spatial analysis</a:t>
            </a:r>
            <a:endParaRPr lang="en-US" sz="2000" dirty="0">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B860BEFF-2C26-FF54-4CC4-F5711A6A9EDC}"/>
              </a:ext>
            </a:extLst>
          </p:cNvPr>
          <p:cNvSpPr/>
          <p:nvPr/>
        </p:nvSpPr>
        <p:spPr bwMode="auto">
          <a:xfrm>
            <a:off x="1214119" y="3209068"/>
            <a:ext cx="2443481" cy="2461821"/>
          </a:xfrm>
          <a:prstGeom prst="rect">
            <a:avLst/>
          </a:prstGeom>
          <a:noFill/>
          <a:ln w="1905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p:txBody>
      </p:sp>
      <p:sp>
        <p:nvSpPr>
          <p:cNvPr id="22" name="TextBox 21">
            <a:extLst>
              <a:ext uri="{FF2B5EF4-FFF2-40B4-BE49-F238E27FC236}">
                <a16:creationId xmlns:a16="http://schemas.microsoft.com/office/drawing/2014/main" id="{D0FD524D-0AF4-75E7-3731-C173E454CBEC}"/>
              </a:ext>
            </a:extLst>
          </p:cNvPr>
          <p:cNvSpPr txBox="1"/>
          <p:nvPr/>
        </p:nvSpPr>
        <p:spPr>
          <a:xfrm>
            <a:off x="4102327" y="4995400"/>
            <a:ext cx="1316386" cy="400110"/>
          </a:xfrm>
          <a:prstGeom prst="rect">
            <a:avLst/>
          </a:prstGeom>
          <a:noFill/>
        </p:spPr>
        <p:txBody>
          <a:bodyPr wrap="none" rtlCol="0">
            <a:spAutoFit/>
          </a:bodyPr>
          <a:lstStyle/>
          <a:p>
            <a:r>
              <a:rPr lang="en-US" sz="2000" dirty="0"/>
              <a:t>Dense area</a:t>
            </a:r>
          </a:p>
        </p:txBody>
      </p:sp>
      <p:cxnSp>
        <p:nvCxnSpPr>
          <p:cNvPr id="23" name="Straight Arrow Connector 22">
            <a:extLst>
              <a:ext uri="{FF2B5EF4-FFF2-40B4-BE49-F238E27FC236}">
                <a16:creationId xmlns:a16="http://schemas.microsoft.com/office/drawing/2014/main" id="{9691DA28-54E4-1993-828F-8BFDB5ACD716}"/>
              </a:ext>
            </a:extLst>
          </p:cNvPr>
          <p:cNvCxnSpPr>
            <a:cxnSpLocks/>
            <a:stCxn id="22" idx="1"/>
          </p:cNvCxnSpPr>
          <p:nvPr/>
        </p:nvCxnSpPr>
        <p:spPr bwMode="auto">
          <a:xfrm flipH="1" flipV="1">
            <a:off x="3469099" y="5171629"/>
            <a:ext cx="633228" cy="2382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4">
            <a:extLst>
              <a:ext uri="{FF2B5EF4-FFF2-40B4-BE49-F238E27FC236}">
                <a16:creationId xmlns:a16="http://schemas.microsoft.com/office/drawing/2014/main" id="{DC56C00F-AAE0-5C49-EA2B-A6F0377C8FE4}"/>
              </a:ext>
            </a:extLst>
          </p:cNvPr>
          <p:cNvSpPr txBox="1"/>
          <p:nvPr/>
        </p:nvSpPr>
        <p:spPr>
          <a:xfrm>
            <a:off x="838200" y="1111984"/>
            <a:ext cx="8077200" cy="1938992"/>
          </a:xfrm>
          <a:prstGeom prst="rect">
            <a:avLst/>
          </a:prstGeom>
          <a:noFill/>
        </p:spPr>
        <p:txBody>
          <a:bodyPr wrap="square" rtlCol="0">
            <a:spAutoFit/>
          </a:bodyPr>
          <a:lstStyle/>
          <a:p>
            <a:pPr marL="342900" indent="-342900">
              <a:buFont typeface="Arial" panose="020B0604020202020204" pitchFamily="34" charset="0"/>
              <a:buChar char="•"/>
            </a:pPr>
            <a:r>
              <a:rPr lang="en-US" sz="2000" dirty="0"/>
              <a:t>Select between naïve, parametric, and non-parametric density estimation</a:t>
            </a:r>
          </a:p>
          <a:p>
            <a:pPr marL="342900" indent="-342900">
              <a:buFont typeface="Arial" panose="020B0604020202020204" pitchFamily="34" charset="0"/>
              <a:buChar char="•"/>
            </a:pPr>
            <a:r>
              <a:rPr lang="en-US" sz="2000" dirty="0"/>
              <a:t>Maybe we will keep positions in solar coordinates (arcseconds) </a:t>
            </a:r>
          </a:p>
          <a:p>
            <a:pPr marL="342900" indent="-342900">
              <a:buFont typeface="Arial" panose="020B0604020202020204" pitchFamily="34" charset="0"/>
              <a:buChar char="•"/>
            </a:pPr>
            <a:r>
              <a:rPr lang="en-US" sz="2000" dirty="0"/>
              <a:t>Create a grid in solar coordinates (</a:t>
            </a:r>
            <a:r>
              <a:rPr lang="en-US" sz="2000" dirty="0" err="1"/>
              <a:t>x,y</a:t>
            </a:r>
            <a:r>
              <a:rPr lang="en-US" sz="2000" dirty="0"/>
              <a:t>) with a step of 200 for example</a:t>
            </a:r>
          </a:p>
          <a:p>
            <a:pPr marL="342900" indent="-342900">
              <a:buFont typeface="Arial" panose="020B0604020202020204" pitchFamily="34" charset="0"/>
              <a:buChar char="•"/>
            </a:pPr>
            <a:r>
              <a:rPr lang="en-US" sz="2000" dirty="0"/>
              <a:t>Define a distance function (Euclidean?)</a:t>
            </a:r>
          </a:p>
          <a:p>
            <a:pPr marL="342900" indent="-342900">
              <a:buFont typeface="Arial" panose="020B0604020202020204" pitchFamily="34" charset="0"/>
              <a:buChar char="•"/>
            </a:pPr>
            <a:r>
              <a:rPr lang="en-US" sz="2000" dirty="0"/>
              <a:t>Get (probability) density estimations for all grid positions</a:t>
            </a:r>
          </a:p>
          <a:p>
            <a:pPr marL="342900" indent="-342900">
              <a:buFont typeface="Arial" panose="020B0604020202020204" pitchFamily="34" charset="0"/>
              <a:buChar char="•"/>
            </a:pPr>
            <a:r>
              <a:rPr lang="en-US" sz="2000" dirty="0"/>
              <a:t>Visualize results</a:t>
            </a:r>
          </a:p>
        </p:txBody>
      </p:sp>
      <p:sp>
        <p:nvSpPr>
          <p:cNvPr id="31" name="TextBox 30">
            <a:extLst>
              <a:ext uri="{FF2B5EF4-FFF2-40B4-BE49-F238E27FC236}">
                <a16:creationId xmlns:a16="http://schemas.microsoft.com/office/drawing/2014/main" id="{41980884-E920-491D-235D-59732ABFAC17}"/>
              </a:ext>
            </a:extLst>
          </p:cNvPr>
          <p:cNvSpPr txBox="1"/>
          <p:nvPr/>
        </p:nvSpPr>
        <p:spPr>
          <a:xfrm>
            <a:off x="2277894" y="5634335"/>
            <a:ext cx="312906" cy="400110"/>
          </a:xfrm>
          <a:prstGeom prst="rect">
            <a:avLst/>
          </a:prstGeom>
          <a:noFill/>
        </p:spPr>
        <p:txBody>
          <a:bodyPr wrap="none" rtlCol="0">
            <a:spAutoFit/>
          </a:bodyPr>
          <a:lstStyle/>
          <a:p>
            <a:r>
              <a:rPr lang="en-US" sz="2000" dirty="0"/>
              <a:t>x</a:t>
            </a:r>
          </a:p>
        </p:txBody>
      </p:sp>
      <p:cxnSp>
        <p:nvCxnSpPr>
          <p:cNvPr id="9" name="Straight Connector 8">
            <a:extLst>
              <a:ext uri="{FF2B5EF4-FFF2-40B4-BE49-F238E27FC236}">
                <a16:creationId xmlns:a16="http://schemas.microsoft.com/office/drawing/2014/main" id="{E3DF95E8-DC33-663E-FB5B-84F43D89965F}"/>
              </a:ext>
            </a:extLst>
          </p:cNvPr>
          <p:cNvCxnSpPr/>
          <p:nvPr/>
        </p:nvCxnSpPr>
        <p:spPr bwMode="auto">
          <a:xfrm>
            <a:off x="1524000" y="3195935"/>
            <a:ext cx="0" cy="247495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a:extLst>
              <a:ext uri="{FF2B5EF4-FFF2-40B4-BE49-F238E27FC236}">
                <a16:creationId xmlns:a16="http://schemas.microsoft.com/office/drawing/2014/main" id="{839DB19F-01F3-61BD-BD98-36521F9DA1A2}"/>
              </a:ext>
            </a:extLst>
          </p:cNvPr>
          <p:cNvCxnSpPr/>
          <p:nvPr/>
        </p:nvCxnSpPr>
        <p:spPr bwMode="auto">
          <a:xfrm>
            <a:off x="1828800" y="3209068"/>
            <a:ext cx="0" cy="246182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id="{4097F761-82C7-0E31-629E-A90F491D5AEC}"/>
              </a:ext>
            </a:extLst>
          </p:cNvPr>
          <p:cNvCxnSpPr/>
          <p:nvPr/>
        </p:nvCxnSpPr>
        <p:spPr bwMode="auto">
          <a:xfrm>
            <a:off x="2133600" y="3209068"/>
            <a:ext cx="0" cy="246182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a:extLst>
              <a:ext uri="{FF2B5EF4-FFF2-40B4-BE49-F238E27FC236}">
                <a16:creationId xmlns:a16="http://schemas.microsoft.com/office/drawing/2014/main" id="{A3DC2FAF-5C05-09A5-BB33-EBF45CF7BAD8}"/>
              </a:ext>
            </a:extLst>
          </p:cNvPr>
          <p:cNvCxnSpPr>
            <a:cxnSpLocks/>
            <a:endCxn id="21" idx="2"/>
          </p:cNvCxnSpPr>
          <p:nvPr/>
        </p:nvCxnSpPr>
        <p:spPr bwMode="auto">
          <a:xfrm flipH="1">
            <a:off x="2435860" y="3209068"/>
            <a:ext cx="2540" cy="246182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a:extLst>
              <a:ext uri="{FF2B5EF4-FFF2-40B4-BE49-F238E27FC236}">
                <a16:creationId xmlns:a16="http://schemas.microsoft.com/office/drawing/2014/main" id="{49723F06-EA6E-FBEA-4657-9A4594AEB5F9}"/>
              </a:ext>
            </a:extLst>
          </p:cNvPr>
          <p:cNvCxnSpPr/>
          <p:nvPr/>
        </p:nvCxnSpPr>
        <p:spPr bwMode="auto">
          <a:xfrm>
            <a:off x="2743200" y="3213096"/>
            <a:ext cx="0" cy="245779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a:extLst>
              <a:ext uri="{FF2B5EF4-FFF2-40B4-BE49-F238E27FC236}">
                <a16:creationId xmlns:a16="http://schemas.microsoft.com/office/drawing/2014/main" id="{25CDC008-7788-3B5E-EC96-288158319B0D}"/>
              </a:ext>
            </a:extLst>
          </p:cNvPr>
          <p:cNvCxnSpPr/>
          <p:nvPr/>
        </p:nvCxnSpPr>
        <p:spPr bwMode="auto">
          <a:xfrm>
            <a:off x="3048000" y="3209068"/>
            <a:ext cx="0" cy="246182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a:extLst>
              <a:ext uri="{FF2B5EF4-FFF2-40B4-BE49-F238E27FC236}">
                <a16:creationId xmlns:a16="http://schemas.microsoft.com/office/drawing/2014/main" id="{830DA83E-82AD-2A10-B38F-B94C2B49125E}"/>
              </a:ext>
            </a:extLst>
          </p:cNvPr>
          <p:cNvCxnSpPr/>
          <p:nvPr/>
        </p:nvCxnSpPr>
        <p:spPr bwMode="auto">
          <a:xfrm>
            <a:off x="3352800" y="3209068"/>
            <a:ext cx="0" cy="246182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a:extLst>
              <a:ext uri="{FF2B5EF4-FFF2-40B4-BE49-F238E27FC236}">
                <a16:creationId xmlns:a16="http://schemas.microsoft.com/office/drawing/2014/main" id="{9CA58388-D9FC-03CA-C4FD-135FFD4A6FD4}"/>
              </a:ext>
            </a:extLst>
          </p:cNvPr>
          <p:cNvCxnSpPr/>
          <p:nvPr/>
        </p:nvCxnSpPr>
        <p:spPr bwMode="auto">
          <a:xfrm>
            <a:off x="1214119" y="3531150"/>
            <a:ext cx="2443481"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a:extLst>
              <a:ext uri="{FF2B5EF4-FFF2-40B4-BE49-F238E27FC236}">
                <a16:creationId xmlns:a16="http://schemas.microsoft.com/office/drawing/2014/main" id="{07826444-7B2B-79FA-8F78-C8AE2ED79FB7}"/>
              </a:ext>
            </a:extLst>
          </p:cNvPr>
          <p:cNvCxnSpPr/>
          <p:nvPr/>
        </p:nvCxnSpPr>
        <p:spPr bwMode="auto">
          <a:xfrm>
            <a:off x="1219200" y="3871510"/>
            <a:ext cx="2443481"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a:extLst>
              <a:ext uri="{FF2B5EF4-FFF2-40B4-BE49-F238E27FC236}">
                <a16:creationId xmlns:a16="http://schemas.microsoft.com/office/drawing/2014/main" id="{CA83CDF0-BDA1-44AB-4A4D-25AA6CA358A4}"/>
              </a:ext>
            </a:extLst>
          </p:cNvPr>
          <p:cNvCxnSpPr/>
          <p:nvPr/>
        </p:nvCxnSpPr>
        <p:spPr bwMode="auto">
          <a:xfrm>
            <a:off x="1216659" y="4176310"/>
            <a:ext cx="2443481"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a:extLst>
              <a:ext uri="{FF2B5EF4-FFF2-40B4-BE49-F238E27FC236}">
                <a16:creationId xmlns:a16="http://schemas.microsoft.com/office/drawing/2014/main" id="{8FED6615-73F5-4E07-0F1A-4CE9A9846641}"/>
              </a:ext>
            </a:extLst>
          </p:cNvPr>
          <p:cNvCxnSpPr/>
          <p:nvPr/>
        </p:nvCxnSpPr>
        <p:spPr bwMode="auto">
          <a:xfrm>
            <a:off x="1216659" y="4481110"/>
            <a:ext cx="2443481"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a:extLst>
              <a:ext uri="{FF2B5EF4-FFF2-40B4-BE49-F238E27FC236}">
                <a16:creationId xmlns:a16="http://schemas.microsoft.com/office/drawing/2014/main" id="{194A59EE-E5F2-5AC6-232E-F8D1A07438AD}"/>
              </a:ext>
            </a:extLst>
          </p:cNvPr>
          <p:cNvCxnSpPr/>
          <p:nvPr/>
        </p:nvCxnSpPr>
        <p:spPr bwMode="auto">
          <a:xfrm>
            <a:off x="1216659" y="4785910"/>
            <a:ext cx="2443481"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a:extLst>
              <a:ext uri="{FF2B5EF4-FFF2-40B4-BE49-F238E27FC236}">
                <a16:creationId xmlns:a16="http://schemas.microsoft.com/office/drawing/2014/main" id="{DB2491B1-B451-4E2B-662A-F73C0CBB3B6D}"/>
              </a:ext>
            </a:extLst>
          </p:cNvPr>
          <p:cNvCxnSpPr/>
          <p:nvPr/>
        </p:nvCxnSpPr>
        <p:spPr bwMode="auto">
          <a:xfrm>
            <a:off x="1216659" y="5090710"/>
            <a:ext cx="2443481"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a:extLst>
              <a:ext uri="{FF2B5EF4-FFF2-40B4-BE49-F238E27FC236}">
                <a16:creationId xmlns:a16="http://schemas.microsoft.com/office/drawing/2014/main" id="{64AC69D7-F660-8C50-0A2B-12B598DADD57}"/>
              </a:ext>
            </a:extLst>
          </p:cNvPr>
          <p:cNvCxnSpPr/>
          <p:nvPr/>
        </p:nvCxnSpPr>
        <p:spPr bwMode="auto">
          <a:xfrm>
            <a:off x="1214119" y="5400589"/>
            <a:ext cx="2443481"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TextBox 53">
            <a:extLst>
              <a:ext uri="{FF2B5EF4-FFF2-40B4-BE49-F238E27FC236}">
                <a16:creationId xmlns:a16="http://schemas.microsoft.com/office/drawing/2014/main" id="{04A2AB3D-0D04-A6B1-AD3A-4561B09CA727}"/>
              </a:ext>
            </a:extLst>
          </p:cNvPr>
          <p:cNvSpPr txBox="1"/>
          <p:nvPr/>
        </p:nvSpPr>
        <p:spPr>
          <a:xfrm>
            <a:off x="906294" y="4252510"/>
            <a:ext cx="312906" cy="400110"/>
          </a:xfrm>
          <a:prstGeom prst="rect">
            <a:avLst/>
          </a:prstGeom>
          <a:noFill/>
        </p:spPr>
        <p:txBody>
          <a:bodyPr wrap="none" rtlCol="0">
            <a:spAutoFit/>
          </a:bodyPr>
          <a:lstStyle/>
          <a:p>
            <a:r>
              <a:rPr lang="en-US" sz="2000" dirty="0"/>
              <a:t>y</a:t>
            </a:r>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F6FC73A6-7414-5234-F696-5E7B899EEB2A}"/>
                  </a:ext>
                </a:extLst>
              </p:cNvPr>
              <p:cNvSpPr txBox="1"/>
              <p:nvPr/>
            </p:nvSpPr>
            <p:spPr>
              <a:xfrm>
                <a:off x="4129641" y="3253039"/>
                <a:ext cx="470955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r>
                        <a:rPr lang="en-US" i="1">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𝑚𝑖𝑛</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𝑚𝑎𝑥</m:t>
                              </m:r>
                            </m:sub>
                          </m:sSub>
                        </m:e>
                      </m:d>
                      <m:r>
                        <a:rPr lang="en-US" i="1" smtClean="0">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𝑦</m:t>
                              </m:r>
                            </m:e>
                            <m:sub>
                              <m:r>
                                <a:rPr lang="en-US" b="0" i="1" smtClean="0">
                                  <a:latin typeface="Cambria Math" panose="02040503050406030204" pitchFamily="18" charset="0"/>
                                  <a:ea typeface="Cambria Math" panose="02040503050406030204" pitchFamily="18" charset="0"/>
                                </a:rPr>
                                <m:t>𝑚𝑖𝑛</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𝑦</m:t>
                              </m:r>
                            </m:e>
                            <m:sub>
                              <m:r>
                                <a:rPr lang="en-US" b="0" i="1" smtClean="0">
                                  <a:latin typeface="Cambria Math" panose="02040503050406030204" pitchFamily="18" charset="0"/>
                                  <a:ea typeface="Cambria Math" panose="02040503050406030204" pitchFamily="18" charset="0"/>
                                </a:rPr>
                                <m:t>𝑚𝑎𝑥</m:t>
                              </m:r>
                            </m:sub>
                          </m:sSub>
                        </m:e>
                      </m:d>
                    </m:oMath>
                  </m:oMathPara>
                </a14:m>
                <a:endParaRPr lang="en-US" dirty="0"/>
              </a:p>
            </p:txBody>
          </p:sp>
        </mc:Choice>
        <mc:Fallback xmlns="">
          <p:sp>
            <p:nvSpPr>
              <p:cNvPr id="55" name="TextBox 54">
                <a:extLst>
                  <a:ext uri="{FF2B5EF4-FFF2-40B4-BE49-F238E27FC236}">
                    <a16:creationId xmlns:a16="http://schemas.microsoft.com/office/drawing/2014/main" id="{F6FC73A6-7414-5234-F696-5E7B899EEB2A}"/>
                  </a:ext>
                </a:extLst>
              </p:cNvPr>
              <p:cNvSpPr txBox="1">
                <a:spLocks noRot="1" noChangeAspect="1" noMove="1" noResize="1" noEditPoints="1" noAdjustHandles="1" noChangeArrowheads="1" noChangeShapeType="1" noTextEdit="1"/>
              </p:cNvSpPr>
              <p:nvPr/>
            </p:nvSpPr>
            <p:spPr>
              <a:xfrm>
                <a:off x="4129641" y="3253039"/>
                <a:ext cx="4709559" cy="369332"/>
              </a:xfrm>
              <a:prstGeom prst="rect">
                <a:avLst/>
              </a:prstGeom>
              <a:blipFill>
                <a:blip r:embed="rId3"/>
                <a:stretch>
                  <a:fillRect b="-2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BBB3C8FA-456E-D6D1-388D-48BDCA449BB0}"/>
                  </a:ext>
                </a:extLst>
              </p:cNvPr>
              <p:cNvSpPr txBox="1"/>
              <p:nvPr/>
            </p:nvSpPr>
            <p:spPr>
              <a:xfrm>
                <a:off x="5851822" y="4731603"/>
                <a:ext cx="214917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i="1" smtClean="0">
                              <a:latin typeface="Cambria Math" panose="02040503050406030204" pitchFamily="18" charset="0"/>
                            </a:rPr>
                          </m:ctrlPr>
                        </m:sSupPr>
                        <m:e>
                          <m:r>
                            <a:rPr lang="en-US" b="0" i="1" smtClean="0">
                              <a:latin typeface="Cambria Math" panose="02040503050406030204" pitchFamily="18" charset="0"/>
                            </a:rPr>
                            <m:t>𝑦</m:t>
                          </m:r>
                        </m:e>
                        <m:sup>
                          <m:r>
                            <a:rPr lang="en-US" i="1" smtClean="0">
                              <a:latin typeface="Cambria Math" panose="02040503050406030204" pitchFamily="18" charset="0"/>
                            </a:rPr>
                            <m:t>2</m:t>
                          </m:r>
                        </m:sup>
                      </m:sSup>
                      <m:r>
                        <a:rPr lang="en-US" i="1"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960</m:t>
                          </m:r>
                        </m:e>
                        <m:sup>
                          <m:r>
                            <a:rPr lang="en-US" b="0" i="1" smtClean="0">
                              <a:latin typeface="Cambria Math" panose="02040503050406030204" pitchFamily="18" charset="0"/>
                              <a:ea typeface="Cambria Math" panose="02040503050406030204" pitchFamily="18" charset="0"/>
                            </a:rPr>
                            <m:t>2</m:t>
                          </m:r>
                        </m:sup>
                      </m:sSup>
                    </m:oMath>
                  </m:oMathPara>
                </a14:m>
                <a:endParaRPr lang="en-US" dirty="0"/>
              </a:p>
            </p:txBody>
          </p:sp>
        </mc:Choice>
        <mc:Fallback xmlns="">
          <p:sp>
            <p:nvSpPr>
              <p:cNvPr id="67" name="TextBox 66">
                <a:extLst>
                  <a:ext uri="{FF2B5EF4-FFF2-40B4-BE49-F238E27FC236}">
                    <a16:creationId xmlns:a16="http://schemas.microsoft.com/office/drawing/2014/main" id="{BBB3C8FA-456E-D6D1-388D-48BDCA449BB0}"/>
                  </a:ext>
                </a:extLst>
              </p:cNvPr>
              <p:cNvSpPr txBox="1">
                <a:spLocks noRot="1" noChangeAspect="1" noMove="1" noResize="1" noEditPoints="1" noAdjustHandles="1" noChangeArrowheads="1" noChangeShapeType="1" noTextEdit="1"/>
              </p:cNvSpPr>
              <p:nvPr/>
            </p:nvSpPr>
            <p:spPr>
              <a:xfrm>
                <a:off x="5851822" y="4731603"/>
                <a:ext cx="2149178" cy="369332"/>
              </a:xfrm>
              <a:prstGeom prst="rect">
                <a:avLst/>
              </a:prstGeom>
              <a:blipFill>
                <a:blip r:embed="rId4"/>
                <a:stretch>
                  <a:fillRect l="-1416" r="-567" b="-26230"/>
                </a:stretch>
              </a:blipFill>
            </p:spPr>
            <p:txBody>
              <a:bodyPr/>
              <a:lstStyle/>
              <a:p>
                <a:r>
                  <a:rPr lang="en-US">
                    <a:noFill/>
                  </a:rPr>
                  <a:t> </a:t>
                </a:r>
              </a:p>
            </p:txBody>
          </p:sp>
        </mc:Fallback>
      </mc:AlternateContent>
      <p:sp>
        <p:nvSpPr>
          <p:cNvPr id="69" name="TextBox 68">
            <a:extLst>
              <a:ext uri="{FF2B5EF4-FFF2-40B4-BE49-F238E27FC236}">
                <a16:creationId xmlns:a16="http://schemas.microsoft.com/office/drawing/2014/main" id="{4D46D651-2BDC-F0B1-D0AB-35021E8439E2}"/>
              </a:ext>
            </a:extLst>
          </p:cNvPr>
          <p:cNvSpPr txBox="1"/>
          <p:nvPr/>
        </p:nvSpPr>
        <p:spPr>
          <a:xfrm>
            <a:off x="3989751" y="3971544"/>
            <a:ext cx="5154248" cy="646331"/>
          </a:xfrm>
          <a:prstGeom prst="rect">
            <a:avLst/>
          </a:prstGeom>
          <a:noFill/>
        </p:spPr>
        <p:txBody>
          <a:bodyPr wrap="square">
            <a:spAutoFit/>
          </a:bodyPr>
          <a:lstStyle/>
          <a:p>
            <a:pPr algn="ctr"/>
            <a:r>
              <a:rPr lang="en-US" sz="1800" dirty="0"/>
              <a:t>You can restrict the grid coordinates to be inside</a:t>
            </a:r>
            <a:br>
              <a:rPr lang="en-US" sz="1800" dirty="0"/>
            </a:br>
            <a:r>
              <a:rPr lang="en-US" sz="1800" dirty="0"/>
              <a:t> the solar radius</a:t>
            </a:r>
          </a:p>
        </p:txBody>
      </p:sp>
      <p:sp>
        <p:nvSpPr>
          <p:cNvPr id="76" name="Freeform: Shape 75">
            <a:extLst>
              <a:ext uri="{FF2B5EF4-FFF2-40B4-BE49-F238E27FC236}">
                <a16:creationId xmlns:a16="http://schemas.microsoft.com/office/drawing/2014/main" id="{8B43E39D-1CDE-B80D-EA00-CCEC8789B7D5}"/>
              </a:ext>
            </a:extLst>
          </p:cNvPr>
          <p:cNvSpPr/>
          <p:nvPr/>
        </p:nvSpPr>
        <p:spPr bwMode="auto">
          <a:xfrm>
            <a:off x="302260" y="1822621"/>
            <a:ext cx="713740" cy="2170259"/>
          </a:xfrm>
          <a:custGeom>
            <a:avLst/>
            <a:gdLst>
              <a:gd name="connsiteX0" fmla="*/ 475377 w 820817"/>
              <a:gd name="connsiteY0" fmla="*/ 99681 h 2202801"/>
              <a:gd name="connsiteX1" fmla="*/ 8017 w 820817"/>
              <a:gd name="connsiteY1" fmla="*/ 241921 h 2202801"/>
              <a:gd name="connsiteX2" fmla="*/ 820817 w 820817"/>
              <a:gd name="connsiteY2" fmla="*/ 2202801 h 2202801"/>
            </a:gdLst>
            <a:ahLst/>
            <a:cxnLst>
              <a:cxn ang="0">
                <a:pos x="connsiteX0" y="connsiteY0"/>
              </a:cxn>
              <a:cxn ang="0">
                <a:pos x="connsiteX1" y="connsiteY1"/>
              </a:cxn>
              <a:cxn ang="0">
                <a:pos x="connsiteX2" y="connsiteY2"/>
              </a:cxn>
            </a:cxnLst>
            <a:rect l="l" t="t" r="r" b="b"/>
            <a:pathLst>
              <a:path w="820817" h="2202801">
                <a:moveTo>
                  <a:pt x="475377" y="99681"/>
                </a:moveTo>
                <a:cubicBezTo>
                  <a:pt x="212910" y="-4459"/>
                  <a:pt x="-49556" y="-108599"/>
                  <a:pt x="8017" y="241921"/>
                </a:cubicBezTo>
                <a:cubicBezTo>
                  <a:pt x="65590" y="592441"/>
                  <a:pt x="443203" y="1397621"/>
                  <a:pt x="820817" y="2202801"/>
                </a:cubicBezTo>
              </a:path>
            </a:pathLst>
          </a:custGeom>
          <a:no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p:txBody>
      </p:sp>
      <p:sp>
        <p:nvSpPr>
          <p:cNvPr id="77" name="TextBox 76">
            <a:extLst>
              <a:ext uri="{FF2B5EF4-FFF2-40B4-BE49-F238E27FC236}">
                <a16:creationId xmlns:a16="http://schemas.microsoft.com/office/drawing/2014/main" id="{176E49FB-C711-3AA1-5767-2C783396C249}"/>
              </a:ext>
            </a:extLst>
          </p:cNvPr>
          <p:cNvSpPr txBox="1"/>
          <p:nvPr/>
        </p:nvSpPr>
        <p:spPr>
          <a:xfrm>
            <a:off x="7319347" y="5786735"/>
            <a:ext cx="1672253" cy="461665"/>
          </a:xfrm>
          <a:prstGeom prst="rect">
            <a:avLst/>
          </a:prstGeom>
          <a:noFill/>
        </p:spPr>
        <p:txBody>
          <a:bodyPr wrap="none" rtlCol="0">
            <a:spAutoFit/>
          </a:bodyPr>
          <a:lstStyle/>
          <a:p>
            <a:r>
              <a:rPr lang="en-US" dirty="0"/>
              <a:t>Questions</a:t>
            </a:r>
            <a:r>
              <a:rPr lang="en-US" b="1" dirty="0"/>
              <a:t>?!</a:t>
            </a:r>
          </a:p>
        </p:txBody>
      </p:sp>
    </p:spTree>
    <p:extLst>
      <p:ext uri="{BB962C8B-B14F-4D97-AF65-F5344CB8AC3E}">
        <p14:creationId xmlns:p14="http://schemas.microsoft.com/office/powerpoint/2010/main" val="3236737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B30D3-CCCE-D432-91DF-52ABED363F3B}"/>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18FBB935-8196-B6C3-76D1-B99AD768C57A}"/>
              </a:ext>
            </a:extLst>
          </p:cNvPr>
          <p:cNvSpPr txBox="1">
            <a:spLocks noChangeArrowheads="1"/>
          </p:cNvSpPr>
          <p:nvPr/>
        </p:nvSpPr>
        <p:spPr bwMode="auto">
          <a:xfrm>
            <a:off x="7239000" y="6489710"/>
            <a:ext cx="129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000" dirty="0"/>
              <a:t>UH-DAIS</a:t>
            </a:r>
          </a:p>
        </p:txBody>
      </p:sp>
      <p:sp>
        <p:nvSpPr>
          <p:cNvPr id="2" name="Slide Number Placeholder 1">
            <a:extLst>
              <a:ext uri="{FF2B5EF4-FFF2-40B4-BE49-F238E27FC236}">
                <a16:creationId xmlns:a16="http://schemas.microsoft.com/office/drawing/2014/main" id="{0498A6BE-4A09-A318-2D8F-763AEBC52E2A}"/>
              </a:ext>
            </a:extLst>
          </p:cNvPr>
          <p:cNvSpPr>
            <a:spLocks noGrp="1"/>
          </p:cNvSpPr>
          <p:nvPr>
            <p:ph type="sldNum" sz="quarter" idx="10"/>
          </p:nvPr>
        </p:nvSpPr>
        <p:spPr/>
        <p:txBody>
          <a:bodyPr/>
          <a:lstStyle/>
          <a:p>
            <a:fld id="{D0E10B68-FEFD-9C40-B93C-E61E7708FB27}" type="slidenum">
              <a:rPr lang="en-US" altLang="en-US" smtClean="0"/>
              <a:pPr/>
              <a:t>14</a:t>
            </a:fld>
            <a:endParaRPr lang="en-US" altLang="en-US" dirty="0"/>
          </a:p>
        </p:txBody>
      </p:sp>
      <p:sp>
        <p:nvSpPr>
          <p:cNvPr id="10" name="Title 1">
            <a:extLst>
              <a:ext uri="{FF2B5EF4-FFF2-40B4-BE49-F238E27FC236}">
                <a16:creationId xmlns:a16="http://schemas.microsoft.com/office/drawing/2014/main" id="{623DCB74-4512-8190-868B-B31F8AAF7193}"/>
              </a:ext>
            </a:extLst>
          </p:cNvPr>
          <p:cNvSpPr txBox="1">
            <a:spLocks noChangeArrowheads="1"/>
          </p:cNvSpPr>
          <p:nvPr/>
        </p:nvSpPr>
        <p:spPr bwMode="auto">
          <a:xfrm>
            <a:off x="0" y="40640"/>
            <a:ext cx="9143999"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kern="12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Times New Roman" panose="02020603050405020304" pitchFamily="18" charset="0"/>
              </a:defRPr>
            </a:lvl2pPr>
            <a:lvl3pPr algn="ctr" rtl="0" eaLnBrk="0" fontAlgn="base" hangingPunct="0">
              <a:spcBef>
                <a:spcPct val="0"/>
              </a:spcBef>
              <a:spcAft>
                <a:spcPct val="0"/>
              </a:spcAft>
              <a:defRPr sz="4000">
                <a:solidFill>
                  <a:schemeClr val="tx2"/>
                </a:solidFill>
                <a:latin typeface="Times New Roman" panose="02020603050405020304" pitchFamily="18" charset="0"/>
              </a:defRPr>
            </a:lvl3pPr>
            <a:lvl4pPr algn="ctr" rtl="0" eaLnBrk="0" fontAlgn="base" hangingPunct="0">
              <a:spcBef>
                <a:spcPct val="0"/>
              </a:spcBef>
              <a:spcAft>
                <a:spcPct val="0"/>
              </a:spcAft>
              <a:defRPr sz="4000">
                <a:solidFill>
                  <a:schemeClr val="tx2"/>
                </a:solidFill>
                <a:latin typeface="Times New Roman" panose="02020603050405020304" pitchFamily="18" charset="0"/>
              </a:defRPr>
            </a:lvl4pPr>
            <a:lvl5pPr algn="ctr" rtl="0" eaLnBrk="0" fontAlgn="base" hangingPunct="0">
              <a:spcBef>
                <a:spcPct val="0"/>
              </a:spcBef>
              <a:spcAft>
                <a:spcPct val="0"/>
              </a:spcAft>
              <a:defRPr sz="4000">
                <a:solidFill>
                  <a:schemeClr val="tx2"/>
                </a:solidFill>
                <a:latin typeface="Times New Roman" panose="02020603050405020304" pitchFamily="18" charset="0"/>
              </a:defRPr>
            </a:lvl5pPr>
            <a:lvl6pPr marL="457200" algn="ctr" rtl="0" eaLnBrk="0" fontAlgn="base" hangingPunct="0">
              <a:spcBef>
                <a:spcPct val="0"/>
              </a:spcBef>
              <a:spcAft>
                <a:spcPct val="0"/>
              </a:spcAft>
              <a:defRPr sz="4000">
                <a:solidFill>
                  <a:schemeClr val="tx2"/>
                </a:solidFill>
                <a:latin typeface="Times New Roman" panose="02020603050405020304" pitchFamily="18" charset="0"/>
              </a:defRPr>
            </a:lvl6pPr>
            <a:lvl7pPr marL="914400" algn="ctr" rtl="0" eaLnBrk="0" fontAlgn="base" hangingPunct="0">
              <a:spcBef>
                <a:spcPct val="0"/>
              </a:spcBef>
              <a:spcAft>
                <a:spcPct val="0"/>
              </a:spcAft>
              <a:defRPr sz="40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0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000">
                <a:solidFill>
                  <a:schemeClr val="tx2"/>
                </a:solidFill>
                <a:latin typeface="Times New Roman" panose="02020603050405020304" pitchFamily="18" charset="0"/>
              </a:defRPr>
            </a:lvl9pPr>
          </a:lstStyle>
          <a:p>
            <a:r>
              <a:rPr lang="en-US" sz="2800" b="1" dirty="0"/>
              <a:t>Activity 6</a:t>
            </a:r>
          </a:p>
        </p:txBody>
      </p:sp>
      <p:sp>
        <p:nvSpPr>
          <p:cNvPr id="3" name="Content Placeholder 2">
            <a:extLst>
              <a:ext uri="{FF2B5EF4-FFF2-40B4-BE49-F238E27FC236}">
                <a16:creationId xmlns:a16="http://schemas.microsoft.com/office/drawing/2014/main" id="{0D8A95B2-B0D4-4032-9426-82FD7CE9F18B}"/>
              </a:ext>
            </a:extLst>
          </p:cNvPr>
          <p:cNvSpPr txBox="1">
            <a:spLocks/>
          </p:cNvSpPr>
          <p:nvPr/>
        </p:nvSpPr>
        <p:spPr>
          <a:xfrm>
            <a:off x="457200" y="739634"/>
            <a:ext cx="7886700" cy="2079766"/>
          </a:xfrm>
          <a:prstGeom prst="rect">
            <a:avLst/>
          </a:prstGeom>
        </p:spPr>
        <p:txBody>
          <a:bodyPr>
            <a:noAutofit/>
          </a:bodyPr>
          <a:lstStyle>
            <a:lvl1pPr marL="34290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endParaRPr lang="en-US" sz="2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369D64A-369A-444A-F3C9-CCAC5455A3E8}"/>
              </a:ext>
            </a:extLst>
          </p:cNvPr>
          <p:cNvSpPr txBox="1"/>
          <p:nvPr/>
        </p:nvSpPr>
        <p:spPr>
          <a:xfrm>
            <a:off x="471913" y="742890"/>
            <a:ext cx="7605287" cy="400110"/>
          </a:xfrm>
          <a:prstGeom prst="rect">
            <a:avLst/>
          </a:prstGeom>
          <a:noFill/>
        </p:spPr>
        <p:txBody>
          <a:bodyPr wrap="square" rtlCol="0">
            <a:spAutoFit/>
          </a:bodyPr>
          <a:lstStyle/>
          <a:p>
            <a:r>
              <a:rPr lang="en-US" sz="2000" dirty="0"/>
              <a:t>Story writing following the provided structure </a:t>
            </a:r>
          </a:p>
        </p:txBody>
      </p:sp>
      <p:sp>
        <p:nvSpPr>
          <p:cNvPr id="7" name="TextBox 6">
            <a:extLst>
              <a:ext uri="{FF2B5EF4-FFF2-40B4-BE49-F238E27FC236}">
                <a16:creationId xmlns:a16="http://schemas.microsoft.com/office/drawing/2014/main" id="{37F3524D-916F-355F-F5C5-1B5ED45770E7}"/>
              </a:ext>
            </a:extLst>
          </p:cNvPr>
          <p:cNvSpPr txBox="1"/>
          <p:nvPr/>
        </p:nvSpPr>
        <p:spPr>
          <a:xfrm>
            <a:off x="6629400" y="5257800"/>
            <a:ext cx="1672253" cy="461665"/>
          </a:xfrm>
          <a:prstGeom prst="rect">
            <a:avLst/>
          </a:prstGeom>
          <a:noFill/>
        </p:spPr>
        <p:txBody>
          <a:bodyPr wrap="none" rtlCol="0">
            <a:spAutoFit/>
          </a:bodyPr>
          <a:lstStyle/>
          <a:p>
            <a:r>
              <a:rPr lang="en-US" dirty="0"/>
              <a:t>Questions</a:t>
            </a:r>
            <a:r>
              <a:rPr lang="en-US" b="1" dirty="0"/>
              <a:t>?!</a:t>
            </a:r>
          </a:p>
        </p:txBody>
      </p:sp>
      <p:pic>
        <p:nvPicPr>
          <p:cNvPr id="11" name="Picture 10">
            <a:extLst>
              <a:ext uri="{FF2B5EF4-FFF2-40B4-BE49-F238E27FC236}">
                <a16:creationId xmlns:a16="http://schemas.microsoft.com/office/drawing/2014/main" id="{6229C76E-7DB7-A8C5-2A04-21FC2990B1E9}"/>
              </a:ext>
            </a:extLst>
          </p:cNvPr>
          <p:cNvPicPr>
            <a:picLocks noChangeAspect="1"/>
          </p:cNvPicPr>
          <p:nvPr/>
        </p:nvPicPr>
        <p:blipFill>
          <a:blip r:embed="rId2"/>
          <a:stretch>
            <a:fillRect/>
          </a:stretch>
        </p:blipFill>
        <p:spPr>
          <a:xfrm>
            <a:off x="471913" y="1165420"/>
            <a:ext cx="6081287" cy="5082980"/>
          </a:xfrm>
          <a:prstGeom prst="rect">
            <a:avLst/>
          </a:prstGeom>
        </p:spPr>
      </p:pic>
    </p:spTree>
    <p:extLst>
      <p:ext uri="{BB962C8B-B14F-4D97-AF65-F5344CB8AC3E}">
        <p14:creationId xmlns:p14="http://schemas.microsoft.com/office/powerpoint/2010/main" val="2228977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A5822-4CBB-1CD1-3B04-D1EF00171DEC}"/>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E231458D-2EE8-261B-7BA4-764A7B7C0767}"/>
              </a:ext>
            </a:extLst>
          </p:cNvPr>
          <p:cNvSpPr txBox="1">
            <a:spLocks noChangeArrowheads="1"/>
          </p:cNvSpPr>
          <p:nvPr/>
        </p:nvSpPr>
        <p:spPr bwMode="auto">
          <a:xfrm>
            <a:off x="7162800" y="6467445"/>
            <a:ext cx="129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000" dirty="0"/>
              <a:t>UH-DAIS</a:t>
            </a:r>
          </a:p>
        </p:txBody>
      </p:sp>
      <p:sp>
        <p:nvSpPr>
          <p:cNvPr id="2" name="Slide Number Placeholder 1">
            <a:extLst>
              <a:ext uri="{FF2B5EF4-FFF2-40B4-BE49-F238E27FC236}">
                <a16:creationId xmlns:a16="http://schemas.microsoft.com/office/drawing/2014/main" id="{8746CBF5-F297-3025-8310-012E28B4A84C}"/>
              </a:ext>
            </a:extLst>
          </p:cNvPr>
          <p:cNvSpPr>
            <a:spLocks noGrp="1"/>
          </p:cNvSpPr>
          <p:nvPr>
            <p:ph type="sldNum" sz="quarter" idx="10"/>
          </p:nvPr>
        </p:nvSpPr>
        <p:spPr/>
        <p:txBody>
          <a:bodyPr/>
          <a:lstStyle/>
          <a:p>
            <a:fld id="{D0E10B68-FEFD-9C40-B93C-E61E7708FB27}" type="slidenum">
              <a:rPr lang="en-US" altLang="en-US" smtClean="0"/>
              <a:pPr/>
              <a:t>15</a:t>
            </a:fld>
            <a:endParaRPr lang="en-US" altLang="en-US" dirty="0"/>
          </a:p>
        </p:txBody>
      </p:sp>
      <p:sp>
        <p:nvSpPr>
          <p:cNvPr id="3" name="Content Placeholder 2">
            <a:extLst>
              <a:ext uri="{FF2B5EF4-FFF2-40B4-BE49-F238E27FC236}">
                <a16:creationId xmlns:a16="http://schemas.microsoft.com/office/drawing/2014/main" id="{E377173E-AABF-80B7-E333-DBC05149200B}"/>
              </a:ext>
            </a:extLst>
          </p:cNvPr>
          <p:cNvSpPr txBox="1">
            <a:spLocks/>
          </p:cNvSpPr>
          <p:nvPr/>
        </p:nvSpPr>
        <p:spPr>
          <a:xfrm>
            <a:off x="495300" y="609600"/>
            <a:ext cx="7886700" cy="5562600"/>
          </a:xfrm>
          <a:prstGeom prst="rect">
            <a:avLst/>
          </a:prstGeom>
        </p:spPr>
        <p:txBody>
          <a:bodyPr>
            <a:noAutofit/>
          </a:bodyPr>
          <a:lstStyle>
            <a:lvl1pPr marL="34290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mj-lt"/>
              </a:rPr>
              <a:t>Python</a:t>
            </a:r>
          </a:p>
          <a:p>
            <a:pPr lvl="1">
              <a:buFont typeface="Courier New" panose="02070309020205020404" pitchFamily="49" charset="0"/>
              <a:buChar char="o"/>
            </a:pPr>
            <a:r>
              <a:rPr lang="en-US" sz="2000" dirty="0">
                <a:latin typeface="+mj-lt"/>
                <a:cs typeface="Arial" panose="020B0604020202020204" pitchFamily="34" charset="0"/>
              </a:rPr>
              <a:t>pandas </a:t>
            </a:r>
            <a:r>
              <a:rPr lang="en-US" sz="2000" dirty="0" err="1">
                <a:latin typeface="+mj-lt"/>
                <a:cs typeface="Arial" panose="020B0604020202020204" pitchFamily="34" charset="0"/>
              </a:rPr>
              <a:t>dataframe</a:t>
            </a:r>
            <a:r>
              <a:rPr lang="en-US" sz="2000" dirty="0">
                <a:latin typeface="+mj-lt"/>
                <a:cs typeface="Arial" panose="020B0604020202020204" pitchFamily="34" charset="0"/>
              </a:rPr>
              <a:t> (data pre-processing)</a:t>
            </a:r>
          </a:p>
          <a:p>
            <a:pPr lvl="1">
              <a:buFont typeface="Courier New" panose="02070309020205020404" pitchFamily="49" charset="0"/>
              <a:buChar char="o"/>
            </a:pPr>
            <a:r>
              <a:rPr lang="en-US" sz="2000" dirty="0" err="1">
                <a:latin typeface="+mj-lt"/>
                <a:cs typeface="Arial" panose="020B0604020202020204" pitchFamily="34" charset="0"/>
              </a:rPr>
              <a:t>numpy</a:t>
            </a:r>
            <a:r>
              <a:rPr lang="en-US" sz="2000" dirty="0">
                <a:latin typeface="+mj-lt"/>
                <a:cs typeface="Arial" panose="020B0604020202020204" pitchFamily="34" charset="0"/>
              </a:rPr>
              <a:t> (numerical computing)</a:t>
            </a:r>
          </a:p>
          <a:p>
            <a:pPr lvl="1">
              <a:buFont typeface="Courier New" panose="02070309020205020404" pitchFamily="49" charset="0"/>
              <a:buChar char="o"/>
            </a:pPr>
            <a:r>
              <a:rPr lang="en-US" sz="2000" dirty="0">
                <a:latin typeface="+mj-lt"/>
                <a:cs typeface="Arial" panose="020B0604020202020204" pitchFamily="34" charset="0"/>
              </a:rPr>
              <a:t>scikit-learn (data modeling)</a:t>
            </a:r>
          </a:p>
          <a:p>
            <a:pPr lvl="1">
              <a:buFont typeface="Courier New" panose="02070309020205020404" pitchFamily="49" charset="0"/>
              <a:buChar char="o"/>
            </a:pPr>
            <a:r>
              <a:rPr lang="en-US" sz="2000" dirty="0">
                <a:latin typeface="+mj-lt"/>
                <a:cs typeface="Arial" panose="020B0604020202020204" pitchFamily="34" charset="0"/>
              </a:rPr>
              <a:t>matplotlib (data visualizations)</a:t>
            </a:r>
          </a:p>
          <a:p>
            <a:pPr lvl="1">
              <a:buFont typeface="Courier New" panose="02070309020205020404" pitchFamily="49" charset="0"/>
              <a:buChar char="o"/>
            </a:pPr>
            <a:r>
              <a:rPr lang="en-US" sz="2000" dirty="0">
                <a:latin typeface="+mj-lt"/>
                <a:cs typeface="Arial" panose="020B0604020202020204" pitchFamily="34" charset="0"/>
              </a:rPr>
              <a:t>seaborn (data visualizations)</a:t>
            </a:r>
          </a:p>
          <a:p>
            <a:pPr lvl="1">
              <a:buFont typeface="Courier New" panose="02070309020205020404" pitchFamily="49" charset="0"/>
              <a:buChar char="o"/>
            </a:pPr>
            <a:r>
              <a:rPr lang="en-US" sz="2000" dirty="0" err="1">
                <a:latin typeface="+mj-lt"/>
                <a:cs typeface="Arial" panose="020B0604020202020204" pitchFamily="34" charset="0"/>
              </a:rPr>
              <a:t>astropy</a:t>
            </a:r>
            <a:r>
              <a:rPr lang="en-US" sz="2000" dirty="0">
                <a:latin typeface="+mj-lt"/>
                <a:cs typeface="Arial" panose="020B0604020202020204" pitchFamily="34" charset="0"/>
              </a:rPr>
              <a:t> (</a:t>
            </a:r>
            <a:r>
              <a:rPr lang="en-US" sz="2000" dirty="0">
                <a:cs typeface="Arial" panose="020B0604020202020204" pitchFamily="34" charset="0"/>
              </a:rPr>
              <a:t>read FITS</a:t>
            </a:r>
            <a:r>
              <a:rPr lang="en-US" sz="2000" dirty="0">
                <a:latin typeface="+mj-lt"/>
                <a:cs typeface="Arial" panose="020B0604020202020204" pitchFamily="34" charset="0"/>
              </a:rPr>
              <a:t>)</a:t>
            </a:r>
          </a:p>
          <a:p>
            <a:pPr lvl="1">
              <a:buFont typeface="Courier New" panose="02070309020205020404" pitchFamily="49" charset="0"/>
              <a:buChar char="o"/>
            </a:pPr>
            <a:r>
              <a:rPr lang="en-US" sz="2000" dirty="0" err="1">
                <a:latin typeface="+mj-lt"/>
                <a:cs typeface="Arial" panose="020B0604020202020204" pitchFamily="34" charset="0"/>
              </a:rPr>
              <a:t>sunpy</a:t>
            </a:r>
            <a:r>
              <a:rPr lang="en-US" sz="2000" dirty="0">
                <a:latin typeface="+mj-lt"/>
                <a:cs typeface="Arial" panose="020B0604020202020204" pitchFamily="34" charset="0"/>
              </a:rPr>
              <a:t> (solar data analysis)</a:t>
            </a:r>
          </a:p>
          <a:p>
            <a:r>
              <a:rPr lang="en-US" sz="2000" dirty="0">
                <a:latin typeface="+mj-lt"/>
                <a:cs typeface="Arial" panose="020B0604020202020204" pitchFamily="34" charset="0"/>
              </a:rPr>
              <a:t>R</a:t>
            </a:r>
          </a:p>
          <a:p>
            <a:pPr lvl="1">
              <a:buFont typeface="Courier New" panose="02070309020205020404" pitchFamily="49" charset="0"/>
              <a:buChar char="o"/>
            </a:pPr>
            <a:r>
              <a:rPr lang="en-US" sz="2000" dirty="0" err="1">
                <a:latin typeface="+mj-lt"/>
                <a:cs typeface="Arial" panose="020B0604020202020204" pitchFamily="34" charset="0"/>
              </a:rPr>
              <a:t>dplyr</a:t>
            </a:r>
            <a:r>
              <a:rPr lang="en-US" sz="2000" dirty="0">
                <a:latin typeface="+mj-lt"/>
                <a:cs typeface="Arial" panose="020B0604020202020204" pitchFamily="34" charset="0"/>
              </a:rPr>
              <a:t>, </a:t>
            </a:r>
            <a:r>
              <a:rPr lang="en-US" sz="2000" dirty="0" err="1">
                <a:latin typeface="+mj-lt"/>
                <a:cs typeface="Arial" panose="020B0604020202020204" pitchFamily="34" charset="0"/>
              </a:rPr>
              <a:t>data.table</a:t>
            </a:r>
            <a:r>
              <a:rPr lang="en-US" sz="2000" dirty="0">
                <a:latin typeface="+mj-lt"/>
                <a:cs typeface="Arial" panose="020B0604020202020204" pitchFamily="34" charset="0"/>
              </a:rPr>
              <a:t>, </a:t>
            </a:r>
            <a:r>
              <a:rPr lang="en-US" sz="2000" dirty="0" err="1">
                <a:latin typeface="+mj-lt"/>
                <a:cs typeface="Arial" panose="020B0604020202020204" pitchFamily="34" charset="0"/>
              </a:rPr>
              <a:t>tidyverse</a:t>
            </a:r>
            <a:r>
              <a:rPr lang="en-US" sz="2000" dirty="0">
                <a:latin typeface="+mj-lt"/>
                <a:cs typeface="Arial" panose="020B0604020202020204" pitchFamily="34" charset="0"/>
              </a:rPr>
              <a:t> (data pre-processing)</a:t>
            </a:r>
          </a:p>
          <a:p>
            <a:pPr lvl="1">
              <a:buFont typeface="Courier New" panose="02070309020205020404" pitchFamily="49" charset="0"/>
              <a:buChar char="o"/>
            </a:pPr>
            <a:r>
              <a:rPr lang="en-US" sz="2000" dirty="0">
                <a:latin typeface="+mj-lt"/>
                <a:cs typeface="Arial" panose="020B0604020202020204" pitchFamily="34" charset="0"/>
              </a:rPr>
              <a:t>matrix, array (numerical computing)</a:t>
            </a:r>
          </a:p>
          <a:p>
            <a:pPr lvl="1">
              <a:buFont typeface="Courier New" panose="02070309020205020404" pitchFamily="49" charset="0"/>
              <a:buChar char="o"/>
            </a:pPr>
            <a:r>
              <a:rPr lang="en-US" sz="2000" dirty="0">
                <a:latin typeface="+mj-lt"/>
                <a:cs typeface="Arial" panose="020B0604020202020204" pitchFamily="34" charset="0"/>
              </a:rPr>
              <a:t>caret, mlr3, </a:t>
            </a:r>
            <a:r>
              <a:rPr lang="en-US" sz="2000" dirty="0" err="1">
                <a:latin typeface="+mj-lt"/>
                <a:cs typeface="Arial" panose="020B0604020202020204" pitchFamily="34" charset="0"/>
              </a:rPr>
              <a:t>tidymodels</a:t>
            </a:r>
            <a:r>
              <a:rPr lang="en-US" sz="2000" dirty="0">
                <a:latin typeface="+mj-lt"/>
                <a:cs typeface="Arial" panose="020B0604020202020204" pitchFamily="34" charset="0"/>
              </a:rPr>
              <a:t> (data modeling)</a:t>
            </a:r>
          </a:p>
          <a:p>
            <a:pPr lvl="1">
              <a:buFont typeface="Courier New" panose="02070309020205020404" pitchFamily="49" charset="0"/>
              <a:buChar char="o"/>
            </a:pPr>
            <a:r>
              <a:rPr lang="en-US" sz="2000" dirty="0">
                <a:latin typeface="+mj-lt"/>
                <a:cs typeface="Arial" panose="020B0604020202020204" pitchFamily="34" charset="0"/>
              </a:rPr>
              <a:t>ggplot2 (data visualizations)</a:t>
            </a:r>
          </a:p>
          <a:p>
            <a:pPr lvl="1">
              <a:buFont typeface="Courier New" panose="02070309020205020404" pitchFamily="49" charset="0"/>
              <a:buChar char="o"/>
            </a:pPr>
            <a:r>
              <a:rPr lang="en-US" sz="2000" dirty="0" err="1">
                <a:latin typeface="+mj-lt"/>
                <a:cs typeface="Arial" panose="020B0604020202020204" pitchFamily="34" charset="0"/>
              </a:rPr>
              <a:t>ggpubr</a:t>
            </a:r>
            <a:r>
              <a:rPr lang="en-US" sz="2000" dirty="0">
                <a:latin typeface="+mj-lt"/>
                <a:cs typeface="Arial" panose="020B0604020202020204" pitchFamily="34" charset="0"/>
              </a:rPr>
              <a:t> (data visualizations)</a:t>
            </a:r>
          </a:p>
          <a:p>
            <a:pPr lvl="1">
              <a:buFont typeface="Courier New" panose="02070309020205020404" pitchFamily="49" charset="0"/>
              <a:buChar char="o"/>
            </a:pPr>
            <a:r>
              <a:rPr lang="en-US" sz="2000" dirty="0" err="1">
                <a:latin typeface="+mj-lt"/>
                <a:cs typeface="Arial" panose="020B0604020202020204" pitchFamily="34" charset="0"/>
              </a:rPr>
              <a:t>FITSio</a:t>
            </a:r>
            <a:r>
              <a:rPr lang="en-US" sz="2000" dirty="0">
                <a:latin typeface="+mj-lt"/>
                <a:cs typeface="Arial" panose="020B0604020202020204" pitchFamily="34" charset="0"/>
              </a:rPr>
              <a:t>, astro (read FITS)</a:t>
            </a:r>
          </a:p>
          <a:p>
            <a:pPr lvl="1"/>
            <a:endParaRPr lang="en-US" sz="2000" dirty="0">
              <a:latin typeface="+mj-lt"/>
            </a:endParaRPr>
          </a:p>
          <a:p>
            <a:endParaRPr lang="en-US" sz="2000" dirty="0">
              <a:latin typeface="+mj-lt"/>
            </a:endParaRPr>
          </a:p>
        </p:txBody>
      </p:sp>
      <p:sp>
        <p:nvSpPr>
          <p:cNvPr id="6" name="Title 1">
            <a:extLst>
              <a:ext uri="{FF2B5EF4-FFF2-40B4-BE49-F238E27FC236}">
                <a16:creationId xmlns:a16="http://schemas.microsoft.com/office/drawing/2014/main" id="{02F071A0-4D5A-6236-FF91-AEA49EB67FD0}"/>
              </a:ext>
            </a:extLst>
          </p:cNvPr>
          <p:cNvSpPr txBox="1">
            <a:spLocks noChangeArrowheads="1"/>
          </p:cNvSpPr>
          <p:nvPr/>
        </p:nvSpPr>
        <p:spPr bwMode="auto">
          <a:xfrm>
            <a:off x="0" y="30480"/>
            <a:ext cx="9143999"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kern="12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Times New Roman" panose="02020603050405020304" pitchFamily="18" charset="0"/>
              </a:defRPr>
            </a:lvl2pPr>
            <a:lvl3pPr algn="ctr" rtl="0" eaLnBrk="0" fontAlgn="base" hangingPunct="0">
              <a:spcBef>
                <a:spcPct val="0"/>
              </a:spcBef>
              <a:spcAft>
                <a:spcPct val="0"/>
              </a:spcAft>
              <a:defRPr sz="4000">
                <a:solidFill>
                  <a:schemeClr val="tx2"/>
                </a:solidFill>
                <a:latin typeface="Times New Roman" panose="02020603050405020304" pitchFamily="18" charset="0"/>
              </a:defRPr>
            </a:lvl3pPr>
            <a:lvl4pPr algn="ctr" rtl="0" eaLnBrk="0" fontAlgn="base" hangingPunct="0">
              <a:spcBef>
                <a:spcPct val="0"/>
              </a:spcBef>
              <a:spcAft>
                <a:spcPct val="0"/>
              </a:spcAft>
              <a:defRPr sz="4000">
                <a:solidFill>
                  <a:schemeClr val="tx2"/>
                </a:solidFill>
                <a:latin typeface="Times New Roman" panose="02020603050405020304" pitchFamily="18" charset="0"/>
              </a:defRPr>
            </a:lvl4pPr>
            <a:lvl5pPr algn="ctr" rtl="0" eaLnBrk="0" fontAlgn="base" hangingPunct="0">
              <a:spcBef>
                <a:spcPct val="0"/>
              </a:spcBef>
              <a:spcAft>
                <a:spcPct val="0"/>
              </a:spcAft>
              <a:defRPr sz="4000">
                <a:solidFill>
                  <a:schemeClr val="tx2"/>
                </a:solidFill>
                <a:latin typeface="Times New Roman" panose="02020603050405020304" pitchFamily="18" charset="0"/>
              </a:defRPr>
            </a:lvl5pPr>
            <a:lvl6pPr marL="457200" algn="ctr" rtl="0" eaLnBrk="0" fontAlgn="base" hangingPunct="0">
              <a:spcBef>
                <a:spcPct val="0"/>
              </a:spcBef>
              <a:spcAft>
                <a:spcPct val="0"/>
              </a:spcAft>
              <a:defRPr sz="4000">
                <a:solidFill>
                  <a:schemeClr val="tx2"/>
                </a:solidFill>
                <a:latin typeface="Times New Roman" panose="02020603050405020304" pitchFamily="18" charset="0"/>
              </a:defRPr>
            </a:lvl6pPr>
            <a:lvl7pPr marL="914400" algn="ctr" rtl="0" eaLnBrk="0" fontAlgn="base" hangingPunct="0">
              <a:spcBef>
                <a:spcPct val="0"/>
              </a:spcBef>
              <a:spcAft>
                <a:spcPct val="0"/>
              </a:spcAft>
              <a:defRPr sz="40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0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000">
                <a:solidFill>
                  <a:schemeClr val="tx2"/>
                </a:solidFill>
                <a:latin typeface="Times New Roman" panose="02020603050405020304" pitchFamily="18" charset="0"/>
              </a:defRPr>
            </a:lvl9pPr>
          </a:lstStyle>
          <a:p>
            <a:r>
              <a:rPr lang="en-US" sz="2800" b="1" dirty="0"/>
              <a:t>Useful Libraries</a:t>
            </a:r>
          </a:p>
        </p:txBody>
      </p:sp>
    </p:spTree>
    <p:extLst>
      <p:ext uri="{BB962C8B-B14F-4D97-AF65-F5344CB8AC3E}">
        <p14:creationId xmlns:p14="http://schemas.microsoft.com/office/powerpoint/2010/main" val="319542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B4532050-B5B3-DA45-9FF9-D20D831EDB3B}"/>
              </a:ext>
            </a:extLst>
          </p:cNvPr>
          <p:cNvSpPr>
            <a:spLocks noGrp="1" noChangeArrowheads="1"/>
          </p:cNvSpPr>
          <p:nvPr>
            <p:ph type="title" idx="4294967295"/>
          </p:nvPr>
        </p:nvSpPr>
        <p:spPr>
          <a:xfrm>
            <a:off x="0" y="23928"/>
            <a:ext cx="9143999" cy="609600"/>
          </a:xfrm>
        </p:spPr>
        <p:txBody>
          <a:bodyPr/>
          <a:lstStyle/>
          <a:p>
            <a:r>
              <a:rPr lang="en-US" sz="2800" b="1" dirty="0">
                <a:solidFill>
                  <a:schemeClr val="tx1"/>
                </a:solidFill>
                <a:cs typeface="Arial" panose="020B0604020202020204" pitchFamily="34" charset="0"/>
              </a:rPr>
              <a:t>Helpful Links</a:t>
            </a:r>
          </a:p>
        </p:txBody>
      </p:sp>
      <p:sp>
        <p:nvSpPr>
          <p:cNvPr id="5" name="TextBox 4">
            <a:extLst>
              <a:ext uri="{FF2B5EF4-FFF2-40B4-BE49-F238E27FC236}">
                <a16:creationId xmlns:a16="http://schemas.microsoft.com/office/drawing/2014/main" id="{A0C2014D-784E-0A42-8728-A7199AF33202}"/>
              </a:ext>
            </a:extLst>
          </p:cNvPr>
          <p:cNvSpPr txBox="1"/>
          <p:nvPr/>
        </p:nvSpPr>
        <p:spPr>
          <a:xfrm>
            <a:off x="228599" y="838200"/>
            <a:ext cx="8686801" cy="5016758"/>
          </a:xfrm>
          <a:prstGeom prst="rect">
            <a:avLst/>
          </a:prstGeom>
          <a:noFill/>
        </p:spPr>
        <p:txBody>
          <a:bodyPr wrap="square" rtlCol="0">
            <a:spAutoFit/>
          </a:bodyPr>
          <a:lstStyle/>
          <a:p>
            <a:pPr marL="457200" indent="-457200">
              <a:buFont typeface="+mj-lt"/>
              <a:buAutoNum type="arabicPeriod"/>
            </a:pPr>
            <a:r>
              <a:rPr lang="en-US" sz="2000" dirty="0"/>
              <a:t>Detailed Explanation of the Solar Cycle:</a:t>
            </a:r>
            <a:br>
              <a:rPr lang="en-US" sz="2000" dirty="0"/>
            </a:br>
            <a:r>
              <a:rPr lang="en-US" sz="2000" dirty="0">
                <a:hlinkClick r:id="rId2"/>
              </a:rPr>
              <a:t>http://solarcellcentral.com/sun_page.html</a:t>
            </a:r>
            <a:endParaRPr lang="en-US" sz="2000" dirty="0"/>
          </a:p>
          <a:p>
            <a:pPr marL="800100" lvl="1" indent="-342900">
              <a:buFont typeface="Arial" panose="020B0604020202020204" pitchFamily="34" charset="0"/>
              <a:buChar char="•"/>
            </a:pPr>
            <a:endParaRPr lang="en-US" sz="2000" dirty="0"/>
          </a:p>
          <a:p>
            <a:pPr marL="457200" indent="-457200">
              <a:buFont typeface="+mj-lt"/>
              <a:buAutoNum type="arabicPeriod"/>
            </a:pPr>
            <a:r>
              <a:rPr lang="en-US" sz="2000" dirty="0"/>
              <a:t>NASA’s Parker Solar Probe spacecraft flies right through sun explosion, captures footage:</a:t>
            </a:r>
            <a:br>
              <a:rPr lang="en-US" sz="2000" dirty="0"/>
            </a:br>
            <a:r>
              <a:rPr lang="en-US" sz="2000" dirty="0">
                <a:hlinkClick r:id="rId3"/>
              </a:rPr>
              <a:t>https://mashable.com/article/sun-solar-ejection-nasa-footage</a:t>
            </a:r>
            <a:endParaRPr lang="en-US" sz="2000" dirty="0"/>
          </a:p>
          <a:p>
            <a:pPr marL="800100" lvl="1" indent="-342900">
              <a:buFont typeface="Arial" panose="020B0604020202020204" pitchFamily="34" charset="0"/>
              <a:buChar char="•"/>
            </a:pPr>
            <a:endParaRPr lang="en-US" sz="2000" dirty="0"/>
          </a:p>
          <a:p>
            <a:pPr marL="457200" indent="-457200">
              <a:buFont typeface="+mj-lt"/>
              <a:buAutoNum type="arabicPeriod"/>
            </a:pPr>
            <a:r>
              <a:rPr lang="en-US" sz="2000" dirty="0"/>
              <a:t>Reuven </a:t>
            </a:r>
            <a:r>
              <a:rPr lang="en-US" sz="2000" dirty="0" err="1"/>
              <a:t>Ramaty</a:t>
            </a:r>
            <a:r>
              <a:rPr lang="en-US" sz="2000" dirty="0"/>
              <a:t> High Energy Solar Spectroscopic Imager was a NASA solar flare observatory.  After more than 16 years of successful operations since its launch in 2002, RHESSI was decommissioned on 16 August, 2018.</a:t>
            </a:r>
            <a:br>
              <a:rPr lang="en-US" sz="2000" dirty="0"/>
            </a:br>
            <a:r>
              <a:rPr lang="en-US" sz="2000" dirty="0">
                <a:hlinkClick r:id="rId4"/>
              </a:rPr>
              <a:t>https://en.wikipedia.org/wiki/Reuven_Ramaty_High_Energy_Solar_Spectroscopic_Imager</a:t>
            </a:r>
            <a:br>
              <a:rPr lang="en-US" sz="2000" dirty="0"/>
            </a:br>
            <a:endParaRPr lang="en-US" sz="2000" dirty="0"/>
          </a:p>
          <a:p>
            <a:pPr marL="457200" indent="-457200">
              <a:buFont typeface="+mj-lt"/>
              <a:buAutoNum type="arabicPeriod"/>
            </a:pPr>
            <a:r>
              <a:rPr lang="en-US" sz="2000" dirty="0" err="1">
                <a:latin typeface="+mj-lt"/>
              </a:rPr>
              <a:t>Heliosviewer</a:t>
            </a:r>
            <a:r>
              <a:rPr lang="en-US" sz="2000" dirty="0">
                <a:latin typeface="+mj-lt"/>
              </a:rPr>
              <a:t>, </a:t>
            </a:r>
            <a:r>
              <a:rPr lang="en-US" sz="2000" dirty="0">
                <a:latin typeface="+mj-lt"/>
                <a:hlinkClick r:id="rId5"/>
              </a:rPr>
              <a:t>https://gs671-suske.ndc.nasa.gov/</a:t>
            </a:r>
            <a:r>
              <a:rPr lang="en-US" sz="2000" dirty="0">
                <a:latin typeface="+mj-lt"/>
              </a:rPr>
              <a:t> </a:t>
            </a:r>
          </a:p>
          <a:p>
            <a:endParaRPr lang="en-US" sz="2000" dirty="0"/>
          </a:p>
          <a:p>
            <a:pPr marL="800100" lvl="1" indent="-342900">
              <a:buFont typeface="Arial" panose="020B0604020202020204" pitchFamily="34" charset="0"/>
              <a:buChar char="•"/>
            </a:pPr>
            <a:endParaRPr lang="en-US" sz="2000" dirty="0"/>
          </a:p>
        </p:txBody>
      </p:sp>
      <p:sp>
        <p:nvSpPr>
          <p:cNvPr id="8" name="TextBox 7">
            <a:extLst>
              <a:ext uri="{FF2B5EF4-FFF2-40B4-BE49-F238E27FC236}">
                <a16:creationId xmlns:a16="http://schemas.microsoft.com/office/drawing/2014/main" id="{00CD7804-5657-6D8F-DF19-31E92D4A579A}"/>
              </a:ext>
            </a:extLst>
          </p:cNvPr>
          <p:cNvSpPr txBox="1">
            <a:spLocks noChangeArrowheads="1"/>
          </p:cNvSpPr>
          <p:nvPr/>
        </p:nvSpPr>
        <p:spPr bwMode="auto">
          <a:xfrm>
            <a:off x="7162800" y="6467445"/>
            <a:ext cx="129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000" dirty="0"/>
              <a:t>UH-DAIS</a:t>
            </a:r>
          </a:p>
        </p:txBody>
      </p:sp>
      <p:sp>
        <p:nvSpPr>
          <p:cNvPr id="2" name="Slide Number Placeholder 1">
            <a:extLst>
              <a:ext uri="{FF2B5EF4-FFF2-40B4-BE49-F238E27FC236}">
                <a16:creationId xmlns:a16="http://schemas.microsoft.com/office/drawing/2014/main" id="{462CB9F7-5CC6-04AF-AF4B-63E802017C8E}"/>
              </a:ext>
            </a:extLst>
          </p:cNvPr>
          <p:cNvSpPr>
            <a:spLocks noGrp="1"/>
          </p:cNvSpPr>
          <p:nvPr>
            <p:ph type="sldNum" sz="quarter" idx="10"/>
          </p:nvPr>
        </p:nvSpPr>
        <p:spPr/>
        <p:txBody>
          <a:bodyPr/>
          <a:lstStyle/>
          <a:p>
            <a:fld id="{D0E10B68-FEFD-9C40-B93C-E61E7708FB27}" type="slidenum">
              <a:rPr lang="en-US" altLang="en-US" smtClean="0"/>
              <a:pPr/>
              <a:t>16</a:t>
            </a:fld>
            <a:endParaRPr lang="en-US" altLang="en-US" dirty="0"/>
          </a:p>
        </p:txBody>
      </p:sp>
    </p:spTree>
    <p:extLst>
      <p:ext uri="{BB962C8B-B14F-4D97-AF65-F5344CB8AC3E}">
        <p14:creationId xmlns:p14="http://schemas.microsoft.com/office/powerpoint/2010/main" val="2426729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of a structure of the sun with Crust in the background">
            <a:extLst>
              <a:ext uri="{FF2B5EF4-FFF2-40B4-BE49-F238E27FC236}">
                <a16:creationId xmlns:a16="http://schemas.microsoft.com/office/drawing/2014/main" id="{B749ED7F-4D19-C2E8-A8E2-D60BE4879D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0277" y="2797077"/>
            <a:ext cx="3527523" cy="3527523"/>
          </a:xfrm>
          <a:prstGeom prst="rect">
            <a:avLst/>
          </a:prstGeom>
        </p:spPr>
      </p:pic>
      <p:sp>
        <p:nvSpPr>
          <p:cNvPr id="18433" name="Title 1">
            <a:extLst>
              <a:ext uri="{FF2B5EF4-FFF2-40B4-BE49-F238E27FC236}">
                <a16:creationId xmlns:a16="http://schemas.microsoft.com/office/drawing/2014/main" id="{B4532050-B5B3-DA45-9FF9-D20D831EDB3B}"/>
              </a:ext>
            </a:extLst>
          </p:cNvPr>
          <p:cNvSpPr>
            <a:spLocks noGrp="1" noChangeArrowheads="1"/>
          </p:cNvSpPr>
          <p:nvPr>
            <p:ph type="title" idx="4294967295"/>
          </p:nvPr>
        </p:nvSpPr>
        <p:spPr>
          <a:xfrm>
            <a:off x="0" y="20320"/>
            <a:ext cx="9143999" cy="609600"/>
          </a:xfrm>
        </p:spPr>
        <p:txBody>
          <a:bodyPr/>
          <a:lstStyle/>
          <a:p>
            <a:r>
              <a:rPr lang="en-US" sz="2800" b="1" dirty="0"/>
              <a:t>What are Solar Flares?</a:t>
            </a:r>
          </a:p>
        </p:txBody>
      </p:sp>
      <p:sp>
        <p:nvSpPr>
          <p:cNvPr id="5" name="TextBox 4">
            <a:extLst>
              <a:ext uri="{FF2B5EF4-FFF2-40B4-BE49-F238E27FC236}">
                <a16:creationId xmlns:a16="http://schemas.microsoft.com/office/drawing/2014/main" id="{A0C2014D-784E-0A42-8728-A7199AF33202}"/>
              </a:ext>
            </a:extLst>
          </p:cNvPr>
          <p:cNvSpPr txBox="1"/>
          <p:nvPr/>
        </p:nvSpPr>
        <p:spPr>
          <a:xfrm>
            <a:off x="119743" y="838200"/>
            <a:ext cx="8991600" cy="2369880"/>
          </a:xfrm>
          <a:prstGeom prst="rect">
            <a:avLst/>
          </a:prstGeom>
          <a:noFill/>
        </p:spPr>
        <p:txBody>
          <a:bodyPr wrap="square" rtlCol="0">
            <a:spAutoFit/>
          </a:bodyPr>
          <a:lstStyle/>
          <a:p>
            <a:pPr marL="342900" indent="-342900">
              <a:buFont typeface="+mj-lt"/>
              <a:buAutoNum type="arabicPeriod"/>
            </a:pPr>
            <a:r>
              <a:rPr lang="en-US" sz="2000" dirty="0"/>
              <a:t>Solar flares are intense explosions of electromagnetic radiation from the Sun.</a:t>
            </a:r>
          </a:p>
          <a:p>
            <a:pPr marL="342900" indent="-342900">
              <a:buFont typeface="+mj-lt"/>
              <a:buAutoNum type="arabicPeriod"/>
            </a:pPr>
            <a:r>
              <a:rPr lang="en-US" sz="2000" dirty="0"/>
              <a:t>They are the solar system's largest explosive events and can release more energy than a billion hydrogen bombs.</a:t>
            </a:r>
          </a:p>
          <a:p>
            <a:pPr marL="342900" indent="-342900">
              <a:buFont typeface="+mj-lt"/>
              <a:buAutoNum type="arabicPeriod"/>
            </a:pPr>
            <a:r>
              <a:rPr lang="en-US" sz="2000" dirty="0"/>
              <a:t>Flares occur in active regions on the Sun, which are areas of intense magnetic activity.</a:t>
            </a:r>
          </a:p>
          <a:p>
            <a:pPr marL="342900" indent="-342900">
              <a:buFont typeface="+mj-lt"/>
              <a:buAutoNum type="arabicPeriod"/>
            </a:pPr>
            <a:r>
              <a:rPr lang="en-US" sz="2000" dirty="0">
                <a:latin typeface="+mj-lt"/>
              </a:rPr>
              <a:t>In 2001, the strongest ever recorded flare occurred! [1]</a:t>
            </a:r>
          </a:p>
          <a:p>
            <a:pPr marL="342900" indent="-342900">
              <a:buFont typeface="+mj-lt"/>
              <a:buAutoNum type="arabicPeriod"/>
            </a:pPr>
            <a:endParaRPr lang="en-US" dirty="0"/>
          </a:p>
        </p:txBody>
      </p:sp>
      <p:sp>
        <p:nvSpPr>
          <p:cNvPr id="8" name="TextBox 7">
            <a:extLst>
              <a:ext uri="{FF2B5EF4-FFF2-40B4-BE49-F238E27FC236}">
                <a16:creationId xmlns:a16="http://schemas.microsoft.com/office/drawing/2014/main" id="{00CD7804-5657-6D8F-DF19-31E92D4A579A}"/>
              </a:ext>
            </a:extLst>
          </p:cNvPr>
          <p:cNvSpPr txBox="1">
            <a:spLocks noChangeArrowheads="1"/>
          </p:cNvSpPr>
          <p:nvPr/>
        </p:nvSpPr>
        <p:spPr bwMode="auto">
          <a:xfrm>
            <a:off x="7239000" y="6505545"/>
            <a:ext cx="129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000" dirty="0"/>
              <a:t>UH-DAIS</a:t>
            </a:r>
          </a:p>
        </p:txBody>
      </p:sp>
      <p:sp>
        <p:nvSpPr>
          <p:cNvPr id="7" name="TextBox 6">
            <a:extLst>
              <a:ext uri="{FF2B5EF4-FFF2-40B4-BE49-F238E27FC236}">
                <a16:creationId xmlns:a16="http://schemas.microsoft.com/office/drawing/2014/main" id="{7BDFC109-1282-AAFE-8FE9-999EA3CC781B}"/>
              </a:ext>
            </a:extLst>
          </p:cNvPr>
          <p:cNvSpPr txBox="1"/>
          <p:nvPr/>
        </p:nvSpPr>
        <p:spPr>
          <a:xfrm>
            <a:off x="84574" y="2895600"/>
            <a:ext cx="4999604" cy="2862322"/>
          </a:xfrm>
          <a:prstGeom prst="rect">
            <a:avLst/>
          </a:prstGeom>
          <a:noFill/>
        </p:spPr>
        <p:txBody>
          <a:bodyPr wrap="square" rtlCol="0">
            <a:spAutoFit/>
          </a:bodyPr>
          <a:lstStyle/>
          <a:p>
            <a:pPr marL="342900" indent="-342900">
              <a:buFont typeface="Arial" panose="020B0604020202020204" pitchFamily="34" charset="0"/>
              <a:buChar char="•"/>
            </a:pPr>
            <a:r>
              <a:rPr lang="en-US" sz="2000" dirty="0"/>
              <a:t>Solar flares are thought to be caused by the sudden release of magnetic energy stored in the Sun's corona. </a:t>
            </a:r>
          </a:p>
          <a:p>
            <a:pPr marL="342900" indent="-342900">
              <a:buFont typeface="Arial" panose="020B0604020202020204" pitchFamily="34" charset="0"/>
              <a:buChar char="•"/>
            </a:pPr>
            <a:r>
              <a:rPr lang="en-US" sz="2000" dirty="0"/>
              <a:t>This energy release can occur when twisted magnetic fields become unstable and snap. </a:t>
            </a:r>
          </a:p>
          <a:p>
            <a:pPr marL="342900" indent="-342900">
              <a:buFont typeface="Arial" panose="020B0604020202020204" pitchFamily="34" charset="0"/>
              <a:buChar char="•"/>
            </a:pPr>
            <a:r>
              <a:rPr lang="en-US" sz="2000" dirty="0"/>
              <a:t>The energy released by a solar flare can heat the surrounding plasma to millions of degrees Celsius, and accelerate charged particles to nearly the speed of light</a:t>
            </a:r>
          </a:p>
        </p:txBody>
      </p:sp>
      <p:sp>
        <p:nvSpPr>
          <p:cNvPr id="9" name="Slide Number Placeholder 8">
            <a:extLst>
              <a:ext uri="{FF2B5EF4-FFF2-40B4-BE49-F238E27FC236}">
                <a16:creationId xmlns:a16="http://schemas.microsoft.com/office/drawing/2014/main" id="{8997756E-9A14-65D4-A1E9-37A0EEA469E0}"/>
              </a:ext>
            </a:extLst>
          </p:cNvPr>
          <p:cNvSpPr>
            <a:spLocks noGrp="1"/>
          </p:cNvSpPr>
          <p:nvPr>
            <p:ph type="sldNum" sz="quarter" idx="10"/>
          </p:nvPr>
        </p:nvSpPr>
        <p:spPr/>
        <p:txBody>
          <a:bodyPr/>
          <a:lstStyle/>
          <a:p>
            <a:fld id="{D0E10B68-FEFD-9C40-B93C-E61E7708FB27}" type="slidenum">
              <a:rPr lang="en-US" altLang="en-US" smtClean="0"/>
              <a:pPr/>
              <a:t>2</a:t>
            </a:fld>
            <a:endParaRPr lang="en-US" altLang="en-US" dirty="0"/>
          </a:p>
        </p:txBody>
      </p:sp>
      <p:sp>
        <p:nvSpPr>
          <p:cNvPr id="6" name="TextBox 5">
            <a:extLst>
              <a:ext uri="{FF2B5EF4-FFF2-40B4-BE49-F238E27FC236}">
                <a16:creationId xmlns:a16="http://schemas.microsoft.com/office/drawing/2014/main" id="{709B02C3-9911-EDF5-5DA4-1D721807FD42}"/>
              </a:ext>
            </a:extLst>
          </p:cNvPr>
          <p:cNvSpPr txBox="1"/>
          <p:nvPr/>
        </p:nvSpPr>
        <p:spPr>
          <a:xfrm>
            <a:off x="76200" y="5791200"/>
            <a:ext cx="5638800" cy="523220"/>
          </a:xfrm>
          <a:prstGeom prst="rect">
            <a:avLst/>
          </a:prstGeom>
          <a:noFill/>
        </p:spPr>
        <p:txBody>
          <a:bodyPr wrap="square">
            <a:spAutoFit/>
          </a:bodyPr>
          <a:lstStyle/>
          <a:p>
            <a:r>
              <a:rPr lang="en-US" sz="1400" dirty="0"/>
              <a:t>[1] Biggest solar flare on record, </a:t>
            </a:r>
            <a:r>
              <a:rPr lang="en-US" sz="1400" dirty="0">
                <a:hlinkClick r:id="rId3"/>
              </a:rPr>
              <a:t>https://earthobservatory.nasa.gov/images/1331/biggest-solar-flare-on-record</a:t>
            </a:r>
            <a:r>
              <a:rPr lang="en-US" sz="1400" dirty="0"/>
              <a:t> </a:t>
            </a:r>
          </a:p>
        </p:txBody>
      </p:sp>
    </p:spTree>
    <p:extLst>
      <p:ext uri="{BB962C8B-B14F-4D97-AF65-F5344CB8AC3E}">
        <p14:creationId xmlns:p14="http://schemas.microsoft.com/office/powerpoint/2010/main" val="594972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B4532050-B5B3-DA45-9FF9-D20D831EDB3B}"/>
              </a:ext>
            </a:extLst>
          </p:cNvPr>
          <p:cNvSpPr>
            <a:spLocks noGrp="1" noChangeArrowheads="1"/>
          </p:cNvSpPr>
          <p:nvPr>
            <p:ph type="title" idx="4294967295"/>
          </p:nvPr>
        </p:nvSpPr>
        <p:spPr>
          <a:xfrm>
            <a:off x="0" y="20320"/>
            <a:ext cx="9131440" cy="609600"/>
          </a:xfrm>
        </p:spPr>
        <p:txBody>
          <a:bodyPr/>
          <a:lstStyle/>
          <a:p>
            <a:r>
              <a:rPr lang="en-US" sz="2800" b="1" dirty="0"/>
              <a:t>Solar Flares</a:t>
            </a:r>
          </a:p>
        </p:txBody>
      </p:sp>
      <p:sp>
        <p:nvSpPr>
          <p:cNvPr id="8" name="TextBox 7">
            <a:extLst>
              <a:ext uri="{FF2B5EF4-FFF2-40B4-BE49-F238E27FC236}">
                <a16:creationId xmlns:a16="http://schemas.microsoft.com/office/drawing/2014/main" id="{00CD7804-5657-6D8F-DF19-31E92D4A579A}"/>
              </a:ext>
            </a:extLst>
          </p:cNvPr>
          <p:cNvSpPr txBox="1">
            <a:spLocks noChangeArrowheads="1"/>
          </p:cNvSpPr>
          <p:nvPr/>
        </p:nvSpPr>
        <p:spPr bwMode="auto">
          <a:xfrm>
            <a:off x="7162800" y="6486525"/>
            <a:ext cx="129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000" dirty="0"/>
              <a:t>UH-DAIS</a:t>
            </a:r>
          </a:p>
        </p:txBody>
      </p:sp>
      <p:pic>
        <p:nvPicPr>
          <p:cNvPr id="4" name="BEAUTIFUL ERUPTION OFF THE SOLAR LIMB by Keith Strong">
            <a:hlinkClick r:id="" action="ppaction://media"/>
            <a:extLst>
              <a:ext uri="{FF2B5EF4-FFF2-40B4-BE49-F238E27FC236}">
                <a16:creationId xmlns:a16="http://schemas.microsoft.com/office/drawing/2014/main" id="{4204E4AE-37B5-B3FC-F3E7-835A9BE007B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436754" y="759685"/>
            <a:ext cx="6270488" cy="4531122"/>
          </a:xfrm>
          <a:prstGeom prst="rect">
            <a:avLst/>
          </a:prstGeom>
        </p:spPr>
      </p:pic>
      <p:sp>
        <p:nvSpPr>
          <p:cNvPr id="6" name="TextBox 5">
            <a:extLst>
              <a:ext uri="{FF2B5EF4-FFF2-40B4-BE49-F238E27FC236}">
                <a16:creationId xmlns:a16="http://schemas.microsoft.com/office/drawing/2014/main" id="{522C8F61-6434-CA6D-5948-59D15D7EE4FE}"/>
              </a:ext>
            </a:extLst>
          </p:cNvPr>
          <p:cNvSpPr txBox="1"/>
          <p:nvPr/>
        </p:nvSpPr>
        <p:spPr>
          <a:xfrm>
            <a:off x="152400" y="5493603"/>
            <a:ext cx="8991600" cy="830997"/>
          </a:xfrm>
          <a:prstGeom prst="rect">
            <a:avLst/>
          </a:prstGeom>
          <a:noFill/>
        </p:spPr>
        <p:txBody>
          <a:bodyPr wrap="square" rtlCol="0">
            <a:spAutoFit/>
          </a:bodyPr>
          <a:lstStyle/>
          <a:p>
            <a:pPr marL="285750" indent="-285750">
              <a:buFont typeface="Arial" panose="020B0604020202020204" pitchFamily="34" charset="0"/>
              <a:buChar char="•"/>
            </a:pPr>
            <a:r>
              <a:rPr lang="en-IN" sz="1600" dirty="0"/>
              <a:t>A prominence erupting away from the E limb of the Sun at about 18:30 UT on 15 September.</a:t>
            </a:r>
          </a:p>
          <a:p>
            <a:pPr marL="285750" indent="-285750">
              <a:buFont typeface="Arial" panose="020B0604020202020204" pitchFamily="34" charset="0"/>
              <a:buChar char="•"/>
            </a:pPr>
            <a:r>
              <a:rPr lang="en-IN" sz="1600" dirty="0"/>
              <a:t>Note how much of the plasma that was thrown off the Sun fell back onto the disk as it did not attain escape velocity (615 km/s).</a:t>
            </a:r>
          </a:p>
        </p:txBody>
      </p:sp>
      <p:sp>
        <p:nvSpPr>
          <p:cNvPr id="7" name="Slide Number Placeholder 6">
            <a:extLst>
              <a:ext uri="{FF2B5EF4-FFF2-40B4-BE49-F238E27FC236}">
                <a16:creationId xmlns:a16="http://schemas.microsoft.com/office/drawing/2014/main" id="{35DA586C-B48E-87BE-9D8B-A2FCF5756127}"/>
              </a:ext>
            </a:extLst>
          </p:cNvPr>
          <p:cNvSpPr>
            <a:spLocks noGrp="1"/>
          </p:cNvSpPr>
          <p:nvPr>
            <p:ph type="sldNum" sz="quarter" idx="10"/>
          </p:nvPr>
        </p:nvSpPr>
        <p:spPr/>
        <p:txBody>
          <a:bodyPr/>
          <a:lstStyle/>
          <a:p>
            <a:fld id="{D0E10B68-FEFD-9C40-B93C-E61E7708FB27}" type="slidenum">
              <a:rPr lang="en-US" altLang="en-US" smtClean="0"/>
              <a:pPr/>
              <a:t>3</a:t>
            </a:fld>
            <a:endParaRPr lang="en-US" altLang="en-US" dirty="0"/>
          </a:p>
        </p:txBody>
      </p:sp>
      <p:sp>
        <p:nvSpPr>
          <p:cNvPr id="9" name="TextBox 8">
            <a:extLst>
              <a:ext uri="{FF2B5EF4-FFF2-40B4-BE49-F238E27FC236}">
                <a16:creationId xmlns:a16="http://schemas.microsoft.com/office/drawing/2014/main" id="{00ED8B24-A92F-0E14-1C91-00DA17E89740}"/>
              </a:ext>
            </a:extLst>
          </p:cNvPr>
          <p:cNvSpPr txBox="1"/>
          <p:nvPr/>
        </p:nvSpPr>
        <p:spPr>
          <a:xfrm>
            <a:off x="7770882" y="2893716"/>
            <a:ext cx="1360558" cy="1323439"/>
          </a:xfrm>
          <a:prstGeom prst="rect">
            <a:avLst/>
          </a:prstGeom>
          <a:noFill/>
        </p:spPr>
        <p:txBody>
          <a:bodyPr wrap="square" rtlCol="0">
            <a:spAutoFit/>
          </a:bodyPr>
          <a:lstStyle/>
          <a:p>
            <a:r>
              <a:rPr lang="en-IN" sz="1600" dirty="0"/>
              <a:t>Video Credit: </a:t>
            </a:r>
          </a:p>
          <a:p>
            <a:r>
              <a:rPr lang="en-US" sz="1600" dirty="0"/>
              <a:t>Keith Strong</a:t>
            </a:r>
          </a:p>
          <a:p>
            <a:r>
              <a:rPr lang="en-US" sz="1600" dirty="0"/>
              <a:t>@drkstrong</a:t>
            </a:r>
          </a:p>
          <a:p>
            <a:r>
              <a:rPr lang="en-US" sz="1600" dirty="0"/>
              <a:t>Solar physicist </a:t>
            </a:r>
            <a:endParaRPr lang="en-IN" sz="1600" dirty="0"/>
          </a:p>
        </p:txBody>
      </p:sp>
    </p:spTree>
    <p:extLst>
      <p:ext uri="{BB962C8B-B14F-4D97-AF65-F5344CB8AC3E}">
        <p14:creationId xmlns:p14="http://schemas.microsoft.com/office/powerpoint/2010/main" val="2265264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remove"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B4532050-B5B3-DA45-9FF9-D20D831EDB3B}"/>
              </a:ext>
            </a:extLst>
          </p:cNvPr>
          <p:cNvSpPr>
            <a:spLocks noGrp="1" noChangeArrowheads="1"/>
          </p:cNvSpPr>
          <p:nvPr>
            <p:ph type="title" idx="4294967295"/>
          </p:nvPr>
        </p:nvSpPr>
        <p:spPr>
          <a:xfrm>
            <a:off x="0" y="-6552"/>
            <a:ext cx="9143999" cy="609600"/>
          </a:xfrm>
        </p:spPr>
        <p:txBody>
          <a:bodyPr/>
          <a:lstStyle/>
          <a:p>
            <a:r>
              <a:rPr lang="en-US" sz="2800" b="1" dirty="0"/>
              <a:t>Solar Flares and Earth</a:t>
            </a:r>
          </a:p>
        </p:txBody>
      </p:sp>
      <p:sp>
        <p:nvSpPr>
          <p:cNvPr id="5" name="TextBox 4">
            <a:extLst>
              <a:ext uri="{FF2B5EF4-FFF2-40B4-BE49-F238E27FC236}">
                <a16:creationId xmlns:a16="http://schemas.microsoft.com/office/drawing/2014/main" id="{A0C2014D-784E-0A42-8728-A7199AF33202}"/>
              </a:ext>
            </a:extLst>
          </p:cNvPr>
          <p:cNvSpPr txBox="1"/>
          <p:nvPr/>
        </p:nvSpPr>
        <p:spPr>
          <a:xfrm>
            <a:off x="67235" y="313253"/>
            <a:ext cx="9009530" cy="2277547"/>
          </a:xfrm>
          <a:prstGeom prst="rect">
            <a:avLst/>
          </a:prstGeom>
          <a:noFill/>
        </p:spPr>
        <p:txBody>
          <a:bodyPr wrap="square" rtlCol="0">
            <a:spAutoFit/>
          </a:bodyPr>
          <a:lstStyle/>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800" dirty="0"/>
              <a:t>Solar flares can have a variety of effects on Earth. </a:t>
            </a:r>
          </a:p>
          <a:p>
            <a:pPr marL="800100" lvl="1" indent="-342900">
              <a:buFont typeface="Courier New" panose="02070309020205020404" pitchFamily="49" charset="0"/>
              <a:buChar char="o"/>
            </a:pPr>
            <a:r>
              <a:rPr lang="en-US" sz="1800" dirty="0"/>
              <a:t>The most immediate effect is the release of electromagnetic radiation, which can disrupt radio communications and damage electrical grids. </a:t>
            </a:r>
          </a:p>
          <a:p>
            <a:pPr marL="800100" lvl="1" indent="-342900">
              <a:buFont typeface="Courier New" panose="02070309020205020404" pitchFamily="49" charset="0"/>
              <a:buChar char="o"/>
            </a:pPr>
            <a:r>
              <a:rPr lang="en-US" sz="1800" dirty="0"/>
              <a:t>Solar flares can also accelerate charged particles, which can create radiation storms in Earth's atmosphere. </a:t>
            </a:r>
          </a:p>
          <a:p>
            <a:pPr marL="800100" lvl="1" indent="-342900">
              <a:buFont typeface="Courier New" panose="02070309020205020404" pitchFamily="49" charset="0"/>
              <a:buChar char="o"/>
            </a:pPr>
            <a:r>
              <a:rPr lang="en-US" sz="1800" dirty="0"/>
              <a:t>These radiation storms can pose a hazard to astronauts and airline passengers and can damage satellites and other electronic equipment.</a:t>
            </a:r>
          </a:p>
        </p:txBody>
      </p:sp>
      <p:sp>
        <p:nvSpPr>
          <p:cNvPr id="8" name="TextBox 7">
            <a:extLst>
              <a:ext uri="{FF2B5EF4-FFF2-40B4-BE49-F238E27FC236}">
                <a16:creationId xmlns:a16="http://schemas.microsoft.com/office/drawing/2014/main" id="{00CD7804-5657-6D8F-DF19-31E92D4A579A}"/>
              </a:ext>
            </a:extLst>
          </p:cNvPr>
          <p:cNvSpPr txBox="1">
            <a:spLocks noChangeArrowheads="1"/>
          </p:cNvSpPr>
          <p:nvPr/>
        </p:nvSpPr>
        <p:spPr bwMode="auto">
          <a:xfrm>
            <a:off x="7162800" y="6519855"/>
            <a:ext cx="129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000" dirty="0"/>
              <a:t>UH-DAIS</a:t>
            </a:r>
          </a:p>
        </p:txBody>
      </p:sp>
      <p:pic>
        <p:nvPicPr>
          <p:cNvPr id="3" name="Picture 2" descr="A poster of solar system&#10;&#10;Description automatically generated">
            <a:extLst>
              <a:ext uri="{FF2B5EF4-FFF2-40B4-BE49-F238E27FC236}">
                <a16:creationId xmlns:a16="http://schemas.microsoft.com/office/drawing/2014/main" id="{65561F40-10FF-EE44-F2DB-A3B437AADA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9965" y="2590800"/>
            <a:ext cx="4876800" cy="3768436"/>
          </a:xfrm>
          <a:prstGeom prst="rect">
            <a:avLst/>
          </a:prstGeom>
        </p:spPr>
      </p:pic>
      <p:sp>
        <p:nvSpPr>
          <p:cNvPr id="4" name="TextBox 3">
            <a:extLst>
              <a:ext uri="{FF2B5EF4-FFF2-40B4-BE49-F238E27FC236}">
                <a16:creationId xmlns:a16="http://schemas.microsoft.com/office/drawing/2014/main" id="{242A7311-2ED1-CCE9-03DD-9B8A86FC4A7D}"/>
              </a:ext>
            </a:extLst>
          </p:cNvPr>
          <p:cNvSpPr txBox="1"/>
          <p:nvPr/>
        </p:nvSpPr>
        <p:spPr>
          <a:xfrm>
            <a:off x="67235" y="2945050"/>
            <a:ext cx="3451411" cy="3416320"/>
          </a:xfrm>
          <a:prstGeom prst="rect">
            <a:avLst/>
          </a:prstGeom>
          <a:noFill/>
        </p:spPr>
        <p:txBody>
          <a:bodyPr wrap="square" rtlCol="0">
            <a:spAutoFit/>
          </a:bodyPr>
          <a:lstStyle/>
          <a:p>
            <a:pPr marL="342900" indent="-342900">
              <a:buFont typeface="Arial" panose="020B0604020202020204" pitchFamily="34" charset="0"/>
              <a:buChar char="•"/>
            </a:pPr>
            <a:r>
              <a:rPr lang="en-US" sz="1800" dirty="0"/>
              <a:t>In addition, solar flares can sometimes produce coronal mass ejections (CMEs), which are large clouds of plasma that can travel through space and impact Earth. CMEs can cause geomagnetic storms, which can disrupt power grids, damage satellites, and cause auroras.</a:t>
            </a:r>
            <a:r>
              <a:rPr lang="en-US" sz="1800" dirty="0">
                <a:hlinkClick r:id="rId3"/>
              </a:rPr>
              <a:t> NASA spacecraft flies right through sun explosion, captures footage | Mashable</a:t>
            </a:r>
            <a:r>
              <a:rPr lang="en-US" sz="1800" dirty="0"/>
              <a:t> </a:t>
            </a:r>
          </a:p>
        </p:txBody>
      </p:sp>
      <p:sp>
        <p:nvSpPr>
          <p:cNvPr id="6" name="Slide Number Placeholder 5">
            <a:extLst>
              <a:ext uri="{FF2B5EF4-FFF2-40B4-BE49-F238E27FC236}">
                <a16:creationId xmlns:a16="http://schemas.microsoft.com/office/drawing/2014/main" id="{47D5B572-1EC9-56E8-9A44-13C5BF5CCE20}"/>
              </a:ext>
            </a:extLst>
          </p:cNvPr>
          <p:cNvSpPr>
            <a:spLocks noGrp="1"/>
          </p:cNvSpPr>
          <p:nvPr>
            <p:ph type="sldNum" sz="quarter" idx="10"/>
          </p:nvPr>
        </p:nvSpPr>
        <p:spPr/>
        <p:txBody>
          <a:bodyPr/>
          <a:lstStyle/>
          <a:p>
            <a:fld id="{D0E10B68-FEFD-9C40-B93C-E61E7708FB27}" type="slidenum">
              <a:rPr lang="en-US" altLang="en-US" smtClean="0"/>
              <a:pPr/>
              <a:t>4</a:t>
            </a:fld>
            <a:endParaRPr lang="en-US" altLang="en-US" dirty="0"/>
          </a:p>
        </p:txBody>
      </p:sp>
    </p:spTree>
    <p:extLst>
      <p:ext uri="{BB962C8B-B14F-4D97-AF65-F5344CB8AC3E}">
        <p14:creationId xmlns:p14="http://schemas.microsoft.com/office/powerpoint/2010/main" val="3857976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173E7-41DA-841C-2172-9156C87931E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48B6973-A087-1972-D80D-1CA8D37AD4F2}"/>
              </a:ext>
            </a:extLst>
          </p:cNvPr>
          <p:cNvSpPr txBox="1"/>
          <p:nvPr/>
        </p:nvSpPr>
        <p:spPr>
          <a:xfrm>
            <a:off x="76200" y="582728"/>
            <a:ext cx="8991600" cy="5016758"/>
          </a:xfrm>
          <a:prstGeom prst="rect">
            <a:avLst/>
          </a:prstGeom>
          <a:noFill/>
        </p:spPr>
        <p:txBody>
          <a:bodyPr wrap="square" rtlCol="0">
            <a:spAutoFit/>
          </a:bodyPr>
          <a:lstStyle/>
          <a:p>
            <a:pPr marL="342900" indent="-342900">
              <a:buFont typeface="Arial" panose="020B0604020202020204" pitchFamily="34" charset="0"/>
              <a:buChar char="•"/>
            </a:pPr>
            <a:r>
              <a:rPr lang="en-US" sz="2000" dirty="0"/>
              <a:t>Solar flares are classified according to their brightness in the X-ray wavelengths, as measured by the NOAA/GOES X-ray sensor [1], into:</a:t>
            </a:r>
          </a:p>
          <a:p>
            <a:pPr marL="914400" lvl="1" indent="-457200">
              <a:buFont typeface="+mj-lt"/>
              <a:buAutoNum type="arabicPeriod"/>
            </a:pPr>
            <a:r>
              <a:rPr lang="en-US" sz="2000" dirty="0"/>
              <a:t>A-class flares (weakest, often undetectable)</a:t>
            </a:r>
          </a:p>
          <a:p>
            <a:pPr marL="914400" lvl="1" indent="-457200">
              <a:buFont typeface="+mj-lt"/>
              <a:buAutoNum type="arabicPeriod"/>
            </a:pPr>
            <a:r>
              <a:rPr lang="en-US" sz="2000" dirty="0"/>
              <a:t>B-class (still weak)</a:t>
            </a:r>
          </a:p>
          <a:p>
            <a:pPr marL="914400" lvl="1" indent="-457200">
              <a:buFont typeface="+mj-lt"/>
              <a:buAutoNum type="arabicPeriod"/>
            </a:pPr>
            <a:r>
              <a:rPr lang="en-US" sz="2000" dirty="0"/>
              <a:t>C-class flares are weak</a:t>
            </a:r>
            <a:r>
              <a:rPr lang="el-GR" sz="2000" dirty="0"/>
              <a:t>,</a:t>
            </a:r>
            <a:r>
              <a:rPr lang="en-US" sz="2000" dirty="0"/>
              <a:t> common solar flares. They typically have little or no effect on Earth</a:t>
            </a:r>
          </a:p>
          <a:p>
            <a:pPr marL="914400" lvl="1" indent="-457200">
              <a:buFont typeface="+mj-lt"/>
              <a:buAutoNum type="arabicPeriod"/>
            </a:pPr>
            <a:r>
              <a:rPr lang="en-US" sz="2000" dirty="0"/>
              <a:t>M-class flares are medium-strength solar flares. They can cause brief radio blackouts and minor radiation storms on Earth</a:t>
            </a:r>
          </a:p>
          <a:p>
            <a:pPr marL="914400" lvl="1" indent="-457200">
              <a:buFont typeface="+mj-lt"/>
              <a:buAutoNum type="arabicPeriod"/>
            </a:pPr>
            <a:r>
              <a:rPr lang="en-US" sz="2000" dirty="0"/>
              <a:t>X-class flares are the most powerful solar flares. They can cause widespread radio blackouts and long-lasting radiation storms on Earth</a:t>
            </a:r>
          </a:p>
          <a:p>
            <a:pPr marL="342900" indent="-342900">
              <a:buFont typeface="Arial" panose="020B0604020202020204" pitchFamily="34" charset="0"/>
              <a:buChar char="•"/>
            </a:pPr>
            <a:r>
              <a:rPr lang="en-US" sz="2000" dirty="0"/>
              <a:t>Solar flares occur more frequently during the peak of the solar cycle, which is an 11-year cycle of solar activity.</a:t>
            </a:r>
          </a:p>
          <a:p>
            <a:pPr marL="342900" indent="-342900">
              <a:buFont typeface="Arial" panose="020B0604020202020204" pitchFamily="34" charset="0"/>
              <a:buChar char="•"/>
            </a:pPr>
            <a:r>
              <a:rPr lang="en-US" sz="2000" dirty="0"/>
              <a:t>Scientists are still working to understand the exact relationship between solar flares and CMEs. However, there are indications that the two phenomena are closely linked.</a:t>
            </a:r>
          </a:p>
          <a:p>
            <a:pPr marL="342900" indent="-342900">
              <a:buFont typeface="Arial" panose="020B0604020202020204" pitchFamily="34" charset="0"/>
              <a:buChar char="•"/>
            </a:pPr>
            <a:r>
              <a:rPr lang="en-US" sz="2000" dirty="0"/>
              <a:t>For current Solar Weather, see: </a:t>
            </a:r>
            <a:r>
              <a:rPr lang="en-US" sz="2000" dirty="0">
                <a:hlinkClick r:id="rId2"/>
              </a:rPr>
              <a:t>https://www.swpc.noaa.gov/</a:t>
            </a:r>
            <a:endParaRPr lang="en-US" sz="2000" dirty="0"/>
          </a:p>
        </p:txBody>
      </p:sp>
      <p:sp>
        <p:nvSpPr>
          <p:cNvPr id="8" name="TextBox 7">
            <a:extLst>
              <a:ext uri="{FF2B5EF4-FFF2-40B4-BE49-F238E27FC236}">
                <a16:creationId xmlns:a16="http://schemas.microsoft.com/office/drawing/2014/main" id="{65B38FAB-7527-3D96-84D6-BDF2348DA1ED}"/>
              </a:ext>
            </a:extLst>
          </p:cNvPr>
          <p:cNvSpPr txBox="1">
            <a:spLocks noChangeArrowheads="1"/>
          </p:cNvSpPr>
          <p:nvPr/>
        </p:nvSpPr>
        <p:spPr bwMode="auto">
          <a:xfrm>
            <a:off x="7239000" y="6489710"/>
            <a:ext cx="129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000" dirty="0"/>
              <a:t>UH-DAIS</a:t>
            </a:r>
          </a:p>
        </p:txBody>
      </p:sp>
      <p:sp>
        <p:nvSpPr>
          <p:cNvPr id="6" name="Title 1">
            <a:extLst>
              <a:ext uri="{FF2B5EF4-FFF2-40B4-BE49-F238E27FC236}">
                <a16:creationId xmlns:a16="http://schemas.microsoft.com/office/drawing/2014/main" id="{A8BC1B7F-A499-562B-6CF8-B940BAE01098}"/>
              </a:ext>
            </a:extLst>
          </p:cNvPr>
          <p:cNvSpPr txBox="1">
            <a:spLocks noChangeArrowheads="1"/>
          </p:cNvSpPr>
          <p:nvPr/>
        </p:nvSpPr>
        <p:spPr bwMode="auto">
          <a:xfrm>
            <a:off x="0" y="-26872"/>
            <a:ext cx="9143999"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kern="12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Times New Roman" panose="02020603050405020304" pitchFamily="18" charset="0"/>
              </a:defRPr>
            </a:lvl2pPr>
            <a:lvl3pPr algn="ctr" rtl="0" eaLnBrk="0" fontAlgn="base" hangingPunct="0">
              <a:spcBef>
                <a:spcPct val="0"/>
              </a:spcBef>
              <a:spcAft>
                <a:spcPct val="0"/>
              </a:spcAft>
              <a:defRPr sz="4000">
                <a:solidFill>
                  <a:schemeClr val="tx2"/>
                </a:solidFill>
                <a:latin typeface="Times New Roman" panose="02020603050405020304" pitchFamily="18" charset="0"/>
              </a:defRPr>
            </a:lvl3pPr>
            <a:lvl4pPr algn="ctr" rtl="0" eaLnBrk="0" fontAlgn="base" hangingPunct="0">
              <a:spcBef>
                <a:spcPct val="0"/>
              </a:spcBef>
              <a:spcAft>
                <a:spcPct val="0"/>
              </a:spcAft>
              <a:defRPr sz="4000">
                <a:solidFill>
                  <a:schemeClr val="tx2"/>
                </a:solidFill>
                <a:latin typeface="Times New Roman" panose="02020603050405020304" pitchFamily="18" charset="0"/>
              </a:defRPr>
            </a:lvl4pPr>
            <a:lvl5pPr algn="ctr" rtl="0" eaLnBrk="0" fontAlgn="base" hangingPunct="0">
              <a:spcBef>
                <a:spcPct val="0"/>
              </a:spcBef>
              <a:spcAft>
                <a:spcPct val="0"/>
              </a:spcAft>
              <a:defRPr sz="4000">
                <a:solidFill>
                  <a:schemeClr val="tx2"/>
                </a:solidFill>
                <a:latin typeface="Times New Roman" panose="02020603050405020304" pitchFamily="18" charset="0"/>
              </a:defRPr>
            </a:lvl5pPr>
            <a:lvl6pPr marL="457200" algn="ctr" rtl="0" eaLnBrk="0" fontAlgn="base" hangingPunct="0">
              <a:spcBef>
                <a:spcPct val="0"/>
              </a:spcBef>
              <a:spcAft>
                <a:spcPct val="0"/>
              </a:spcAft>
              <a:defRPr sz="4000">
                <a:solidFill>
                  <a:schemeClr val="tx2"/>
                </a:solidFill>
                <a:latin typeface="Times New Roman" panose="02020603050405020304" pitchFamily="18" charset="0"/>
              </a:defRPr>
            </a:lvl6pPr>
            <a:lvl7pPr marL="914400" algn="ctr" rtl="0" eaLnBrk="0" fontAlgn="base" hangingPunct="0">
              <a:spcBef>
                <a:spcPct val="0"/>
              </a:spcBef>
              <a:spcAft>
                <a:spcPct val="0"/>
              </a:spcAft>
              <a:defRPr sz="40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0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000">
                <a:solidFill>
                  <a:schemeClr val="tx2"/>
                </a:solidFill>
                <a:latin typeface="Times New Roman" panose="02020603050405020304" pitchFamily="18" charset="0"/>
              </a:defRPr>
            </a:lvl9pPr>
          </a:lstStyle>
          <a:p>
            <a:r>
              <a:rPr lang="en-US" sz="2800" b="1" dirty="0"/>
              <a:t>Additional Notes</a:t>
            </a:r>
          </a:p>
        </p:txBody>
      </p:sp>
      <p:sp>
        <p:nvSpPr>
          <p:cNvPr id="9" name="TextBox 8">
            <a:extLst>
              <a:ext uri="{FF2B5EF4-FFF2-40B4-BE49-F238E27FC236}">
                <a16:creationId xmlns:a16="http://schemas.microsoft.com/office/drawing/2014/main" id="{BA766121-6144-FE2C-E245-1BD586B7469B}"/>
              </a:ext>
            </a:extLst>
          </p:cNvPr>
          <p:cNvSpPr txBox="1"/>
          <p:nvPr/>
        </p:nvSpPr>
        <p:spPr>
          <a:xfrm>
            <a:off x="76200" y="5942823"/>
            <a:ext cx="8229600" cy="338554"/>
          </a:xfrm>
          <a:prstGeom prst="rect">
            <a:avLst/>
          </a:prstGeom>
          <a:noFill/>
        </p:spPr>
        <p:txBody>
          <a:bodyPr wrap="square">
            <a:spAutoFit/>
          </a:bodyPr>
          <a:lstStyle/>
          <a:p>
            <a:r>
              <a:rPr lang="en-US" sz="1600" dirty="0"/>
              <a:t>[1] Solar flares, </a:t>
            </a:r>
            <a:r>
              <a:rPr lang="en-US" sz="1600" dirty="0">
                <a:hlinkClick r:id="rId3"/>
              </a:rPr>
              <a:t>https://www.swpc.noaa.gov/phenomena/solar-flares-radio-blackouts</a:t>
            </a:r>
            <a:r>
              <a:rPr lang="en-US" sz="1600" dirty="0"/>
              <a:t> </a:t>
            </a:r>
          </a:p>
        </p:txBody>
      </p:sp>
      <p:sp>
        <p:nvSpPr>
          <p:cNvPr id="10" name="Slide Number Placeholder 9">
            <a:extLst>
              <a:ext uri="{FF2B5EF4-FFF2-40B4-BE49-F238E27FC236}">
                <a16:creationId xmlns:a16="http://schemas.microsoft.com/office/drawing/2014/main" id="{3C8F2881-F47D-5492-AB59-E98059639367}"/>
              </a:ext>
            </a:extLst>
          </p:cNvPr>
          <p:cNvSpPr>
            <a:spLocks noGrp="1"/>
          </p:cNvSpPr>
          <p:nvPr>
            <p:ph type="sldNum" sz="quarter" idx="10"/>
          </p:nvPr>
        </p:nvSpPr>
        <p:spPr/>
        <p:txBody>
          <a:bodyPr/>
          <a:lstStyle/>
          <a:p>
            <a:fld id="{1A91431A-00B9-4CB5-9F7D-15ED62A75151}" type="slidenum">
              <a:rPr lang="en-US" altLang="en-US"/>
              <a:t>5</a:t>
            </a:fld>
            <a:endParaRPr lang="en-US" altLang="en-US" dirty="0"/>
          </a:p>
        </p:txBody>
      </p:sp>
    </p:spTree>
    <p:extLst>
      <p:ext uri="{BB962C8B-B14F-4D97-AF65-F5344CB8AC3E}">
        <p14:creationId xmlns:p14="http://schemas.microsoft.com/office/powerpoint/2010/main" val="3097011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C2014D-784E-0A42-8728-A7199AF33202}"/>
              </a:ext>
            </a:extLst>
          </p:cNvPr>
          <p:cNvSpPr txBox="1"/>
          <p:nvPr/>
        </p:nvSpPr>
        <p:spPr>
          <a:xfrm>
            <a:off x="381000" y="1328352"/>
            <a:ext cx="8458200" cy="2677656"/>
          </a:xfrm>
          <a:prstGeom prst="rect">
            <a:avLst/>
          </a:prstGeom>
          <a:noFill/>
        </p:spPr>
        <p:txBody>
          <a:bodyPr wrap="square" rtlCol="0">
            <a:spAutoFit/>
          </a:bodyPr>
          <a:lstStyle/>
          <a:p>
            <a:pPr marL="514350" indent="-514350">
              <a:buFont typeface="+mj-lt"/>
              <a:buAutoNum type="arabicPeriod"/>
            </a:pPr>
            <a:r>
              <a:rPr lang="en-US" dirty="0"/>
              <a:t>Familiarizing with the solar flare dataset, summarizing solar flares</a:t>
            </a:r>
          </a:p>
          <a:p>
            <a:pPr marL="514350" indent="-514350">
              <a:buFont typeface="+mj-lt"/>
              <a:buAutoNum type="arabicPeriod"/>
            </a:pPr>
            <a:r>
              <a:rPr lang="en-US" dirty="0"/>
              <a:t>Building an interpretable solar flare</a:t>
            </a:r>
            <a:r>
              <a:rPr lang="en-US" baseline="30000" dirty="0"/>
              <a:t> </a:t>
            </a:r>
            <a:r>
              <a:rPr lang="en-US" dirty="0"/>
              <a:t>classifier </a:t>
            </a:r>
          </a:p>
          <a:p>
            <a:pPr marL="514350" indent="-514350">
              <a:buFont typeface="+mj-lt"/>
              <a:buAutoNum type="arabicPeriod"/>
            </a:pPr>
            <a:r>
              <a:rPr lang="en-US" dirty="0"/>
              <a:t>Exploring images generated by the RHESSI</a:t>
            </a:r>
            <a:r>
              <a:rPr lang="en-US" baseline="30000" dirty="0"/>
              <a:t>*</a:t>
            </a:r>
            <a:endParaRPr lang="en-US" dirty="0"/>
          </a:p>
          <a:p>
            <a:pPr marL="514350" indent="-514350">
              <a:buFont typeface="+mj-lt"/>
              <a:buAutoNum type="arabicPeriod"/>
            </a:pPr>
            <a:r>
              <a:rPr lang="en-US" dirty="0"/>
              <a:t>Change analysis</a:t>
            </a:r>
          </a:p>
          <a:p>
            <a:pPr marL="514350" indent="-514350">
              <a:buFont typeface="+mj-lt"/>
              <a:buAutoNum type="arabicPeriod"/>
            </a:pPr>
            <a:r>
              <a:rPr lang="en-US" dirty="0"/>
              <a:t>Intensity assessment, mapping, and spatial analysis</a:t>
            </a:r>
          </a:p>
          <a:p>
            <a:pPr marL="514350" indent="-514350">
              <a:buFont typeface="+mj-lt"/>
              <a:buAutoNum type="arabicPeriod"/>
            </a:pPr>
            <a:r>
              <a:rPr lang="en-US" dirty="0"/>
              <a:t>Story writing</a:t>
            </a:r>
          </a:p>
        </p:txBody>
      </p:sp>
      <p:sp>
        <p:nvSpPr>
          <p:cNvPr id="8" name="TextBox 7">
            <a:extLst>
              <a:ext uri="{FF2B5EF4-FFF2-40B4-BE49-F238E27FC236}">
                <a16:creationId xmlns:a16="http://schemas.microsoft.com/office/drawing/2014/main" id="{00CD7804-5657-6D8F-DF19-31E92D4A579A}"/>
              </a:ext>
            </a:extLst>
          </p:cNvPr>
          <p:cNvSpPr txBox="1">
            <a:spLocks noChangeArrowheads="1"/>
          </p:cNvSpPr>
          <p:nvPr/>
        </p:nvSpPr>
        <p:spPr bwMode="auto">
          <a:xfrm>
            <a:off x="7239000" y="6489710"/>
            <a:ext cx="129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000" dirty="0"/>
              <a:t>UH-DAIS</a:t>
            </a:r>
          </a:p>
        </p:txBody>
      </p:sp>
      <p:sp>
        <p:nvSpPr>
          <p:cNvPr id="2" name="Slide Number Placeholder 1">
            <a:extLst>
              <a:ext uri="{FF2B5EF4-FFF2-40B4-BE49-F238E27FC236}">
                <a16:creationId xmlns:a16="http://schemas.microsoft.com/office/drawing/2014/main" id="{E5F5454D-49C3-BDFC-64A6-A1A4E4FF2466}"/>
              </a:ext>
            </a:extLst>
          </p:cNvPr>
          <p:cNvSpPr>
            <a:spLocks noGrp="1"/>
          </p:cNvSpPr>
          <p:nvPr>
            <p:ph type="sldNum" sz="quarter" idx="10"/>
          </p:nvPr>
        </p:nvSpPr>
        <p:spPr/>
        <p:txBody>
          <a:bodyPr/>
          <a:lstStyle/>
          <a:p>
            <a:fld id="{668B25D1-A41F-46C2-B6D2-13B606355928}" type="slidenum">
              <a:rPr lang="en-US" altLang="en-US"/>
              <a:t>6</a:t>
            </a:fld>
            <a:endParaRPr lang="en-US" altLang="en-US" dirty="0"/>
          </a:p>
        </p:txBody>
      </p:sp>
      <p:sp>
        <p:nvSpPr>
          <p:cNvPr id="6" name="TextBox 5">
            <a:extLst>
              <a:ext uri="{FF2B5EF4-FFF2-40B4-BE49-F238E27FC236}">
                <a16:creationId xmlns:a16="http://schemas.microsoft.com/office/drawing/2014/main" id="{B7E6B4D1-4EC5-1D68-ED0B-E1E8460D1B8F}"/>
              </a:ext>
            </a:extLst>
          </p:cNvPr>
          <p:cNvSpPr txBox="1"/>
          <p:nvPr/>
        </p:nvSpPr>
        <p:spPr>
          <a:xfrm>
            <a:off x="180340" y="838200"/>
            <a:ext cx="8724900" cy="461665"/>
          </a:xfrm>
          <a:prstGeom prst="rect">
            <a:avLst/>
          </a:prstGeom>
          <a:noFill/>
        </p:spPr>
        <p:txBody>
          <a:bodyPr wrap="square">
            <a:spAutoFit/>
          </a:bodyPr>
          <a:lstStyle/>
          <a:p>
            <a:r>
              <a:rPr lang="en-US" dirty="0"/>
              <a:t>The 2025 Task 3 focuses on six activities:</a:t>
            </a:r>
          </a:p>
        </p:txBody>
      </p:sp>
      <p:sp>
        <p:nvSpPr>
          <p:cNvPr id="10" name="Title 1">
            <a:extLst>
              <a:ext uri="{FF2B5EF4-FFF2-40B4-BE49-F238E27FC236}">
                <a16:creationId xmlns:a16="http://schemas.microsoft.com/office/drawing/2014/main" id="{C9AF6F83-A4FC-4EAC-9E5F-501BC9F088BD}"/>
              </a:ext>
            </a:extLst>
          </p:cNvPr>
          <p:cNvSpPr txBox="1">
            <a:spLocks noChangeArrowheads="1"/>
          </p:cNvSpPr>
          <p:nvPr/>
        </p:nvSpPr>
        <p:spPr bwMode="auto">
          <a:xfrm>
            <a:off x="0" y="40640"/>
            <a:ext cx="9143999"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kern="12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Times New Roman" panose="02020603050405020304" pitchFamily="18" charset="0"/>
              </a:defRPr>
            </a:lvl2pPr>
            <a:lvl3pPr algn="ctr" rtl="0" eaLnBrk="0" fontAlgn="base" hangingPunct="0">
              <a:spcBef>
                <a:spcPct val="0"/>
              </a:spcBef>
              <a:spcAft>
                <a:spcPct val="0"/>
              </a:spcAft>
              <a:defRPr sz="4000">
                <a:solidFill>
                  <a:schemeClr val="tx2"/>
                </a:solidFill>
                <a:latin typeface="Times New Roman" panose="02020603050405020304" pitchFamily="18" charset="0"/>
              </a:defRPr>
            </a:lvl3pPr>
            <a:lvl4pPr algn="ctr" rtl="0" eaLnBrk="0" fontAlgn="base" hangingPunct="0">
              <a:spcBef>
                <a:spcPct val="0"/>
              </a:spcBef>
              <a:spcAft>
                <a:spcPct val="0"/>
              </a:spcAft>
              <a:defRPr sz="4000">
                <a:solidFill>
                  <a:schemeClr val="tx2"/>
                </a:solidFill>
                <a:latin typeface="Times New Roman" panose="02020603050405020304" pitchFamily="18" charset="0"/>
              </a:defRPr>
            </a:lvl4pPr>
            <a:lvl5pPr algn="ctr" rtl="0" eaLnBrk="0" fontAlgn="base" hangingPunct="0">
              <a:spcBef>
                <a:spcPct val="0"/>
              </a:spcBef>
              <a:spcAft>
                <a:spcPct val="0"/>
              </a:spcAft>
              <a:defRPr sz="4000">
                <a:solidFill>
                  <a:schemeClr val="tx2"/>
                </a:solidFill>
                <a:latin typeface="Times New Roman" panose="02020603050405020304" pitchFamily="18" charset="0"/>
              </a:defRPr>
            </a:lvl5pPr>
            <a:lvl6pPr marL="457200" algn="ctr" rtl="0" eaLnBrk="0" fontAlgn="base" hangingPunct="0">
              <a:spcBef>
                <a:spcPct val="0"/>
              </a:spcBef>
              <a:spcAft>
                <a:spcPct val="0"/>
              </a:spcAft>
              <a:defRPr sz="4000">
                <a:solidFill>
                  <a:schemeClr val="tx2"/>
                </a:solidFill>
                <a:latin typeface="Times New Roman" panose="02020603050405020304" pitchFamily="18" charset="0"/>
              </a:defRPr>
            </a:lvl6pPr>
            <a:lvl7pPr marL="914400" algn="ctr" rtl="0" eaLnBrk="0" fontAlgn="base" hangingPunct="0">
              <a:spcBef>
                <a:spcPct val="0"/>
              </a:spcBef>
              <a:spcAft>
                <a:spcPct val="0"/>
              </a:spcAft>
              <a:defRPr sz="40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0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000">
                <a:solidFill>
                  <a:schemeClr val="tx2"/>
                </a:solidFill>
                <a:latin typeface="Times New Roman" panose="02020603050405020304" pitchFamily="18" charset="0"/>
              </a:defRPr>
            </a:lvl9pPr>
          </a:lstStyle>
          <a:p>
            <a:r>
              <a:rPr lang="en-US" sz="2800" b="1" dirty="0"/>
              <a:t>Group  Task 3</a:t>
            </a:r>
          </a:p>
        </p:txBody>
      </p:sp>
      <p:sp>
        <p:nvSpPr>
          <p:cNvPr id="12" name="TextBox 11">
            <a:extLst>
              <a:ext uri="{FF2B5EF4-FFF2-40B4-BE49-F238E27FC236}">
                <a16:creationId xmlns:a16="http://schemas.microsoft.com/office/drawing/2014/main" id="{03E5FFE7-E6DA-0FB5-A28A-359709B11AEE}"/>
              </a:ext>
            </a:extLst>
          </p:cNvPr>
          <p:cNvSpPr txBox="1"/>
          <p:nvPr/>
        </p:nvSpPr>
        <p:spPr>
          <a:xfrm>
            <a:off x="304800" y="5792225"/>
            <a:ext cx="8610600" cy="338554"/>
          </a:xfrm>
          <a:prstGeom prst="rect">
            <a:avLst/>
          </a:prstGeom>
          <a:noFill/>
        </p:spPr>
        <p:txBody>
          <a:bodyPr wrap="square">
            <a:spAutoFit/>
          </a:bodyPr>
          <a:lstStyle/>
          <a:p>
            <a:r>
              <a:rPr lang="en-US" sz="1600" dirty="0">
                <a:effectLst/>
                <a:latin typeface="Arial" panose="020B0604020202020204" pitchFamily="34" charset="0"/>
                <a:ea typeface="Aptos" panose="020B0004020202020204" pitchFamily="34" charset="0"/>
              </a:rPr>
              <a:t>* Reuven </a:t>
            </a:r>
            <a:r>
              <a:rPr lang="en-US" sz="1600" dirty="0" err="1">
                <a:effectLst/>
                <a:latin typeface="Arial" panose="020B0604020202020204" pitchFamily="34" charset="0"/>
                <a:ea typeface="Aptos" panose="020B0004020202020204" pitchFamily="34" charset="0"/>
              </a:rPr>
              <a:t>Ramaty</a:t>
            </a:r>
            <a:r>
              <a:rPr lang="en-US" sz="1600" dirty="0">
                <a:effectLst/>
                <a:latin typeface="Arial" panose="020B0604020202020204" pitchFamily="34" charset="0"/>
                <a:ea typeface="Aptos" panose="020B0004020202020204" pitchFamily="34" charset="0"/>
              </a:rPr>
              <a:t> High Energy Solar Spectroscopic Imager</a:t>
            </a:r>
            <a:endParaRPr lang="en-US" sz="1600" dirty="0"/>
          </a:p>
        </p:txBody>
      </p:sp>
    </p:spTree>
    <p:extLst>
      <p:ext uri="{BB962C8B-B14F-4D97-AF65-F5344CB8AC3E}">
        <p14:creationId xmlns:p14="http://schemas.microsoft.com/office/powerpoint/2010/main" val="4140367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D31E7-FB12-8C88-FF2C-7900C25326D7}"/>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64E7685B-8B17-0B33-1FA5-C51C1A4CC850}"/>
              </a:ext>
            </a:extLst>
          </p:cNvPr>
          <p:cNvSpPr txBox="1">
            <a:spLocks noChangeArrowheads="1"/>
          </p:cNvSpPr>
          <p:nvPr/>
        </p:nvSpPr>
        <p:spPr bwMode="auto">
          <a:xfrm>
            <a:off x="7239000" y="6489710"/>
            <a:ext cx="129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000" dirty="0"/>
              <a:t>UH-DAIS</a:t>
            </a:r>
          </a:p>
        </p:txBody>
      </p:sp>
      <p:sp>
        <p:nvSpPr>
          <p:cNvPr id="2" name="Slide Number Placeholder 1">
            <a:extLst>
              <a:ext uri="{FF2B5EF4-FFF2-40B4-BE49-F238E27FC236}">
                <a16:creationId xmlns:a16="http://schemas.microsoft.com/office/drawing/2014/main" id="{EA9596DF-3985-565A-9866-3927113BCB00}"/>
              </a:ext>
            </a:extLst>
          </p:cNvPr>
          <p:cNvSpPr>
            <a:spLocks noGrp="1"/>
          </p:cNvSpPr>
          <p:nvPr>
            <p:ph type="sldNum" sz="quarter" idx="10"/>
          </p:nvPr>
        </p:nvSpPr>
        <p:spPr/>
        <p:txBody>
          <a:bodyPr/>
          <a:lstStyle/>
          <a:p>
            <a:fld id="{CD718209-B28C-493E-BA35-A98F5AD9C14B}" type="slidenum">
              <a:rPr lang="en-US" altLang="en-US"/>
              <a:t>7</a:t>
            </a:fld>
            <a:endParaRPr lang="en-US" altLang="en-US" dirty="0"/>
          </a:p>
        </p:txBody>
      </p:sp>
      <p:sp>
        <p:nvSpPr>
          <p:cNvPr id="10" name="Title 1">
            <a:extLst>
              <a:ext uri="{FF2B5EF4-FFF2-40B4-BE49-F238E27FC236}">
                <a16:creationId xmlns:a16="http://schemas.microsoft.com/office/drawing/2014/main" id="{A911A3B7-022C-7303-ABB8-2CCFB8FCD228}"/>
              </a:ext>
            </a:extLst>
          </p:cNvPr>
          <p:cNvSpPr txBox="1">
            <a:spLocks noChangeArrowheads="1"/>
          </p:cNvSpPr>
          <p:nvPr/>
        </p:nvSpPr>
        <p:spPr bwMode="auto">
          <a:xfrm>
            <a:off x="0" y="40640"/>
            <a:ext cx="9143999"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kern="12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Times New Roman" panose="02020603050405020304" pitchFamily="18" charset="0"/>
              </a:defRPr>
            </a:lvl2pPr>
            <a:lvl3pPr algn="ctr" rtl="0" eaLnBrk="0" fontAlgn="base" hangingPunct="0">
              <a:spcBef>
                <a:spcPct val="0"/>
              </a:spcBef>
              <a:spcAft>
                <a:spcPct val="0"/>
              </a:spcAft>
              <a:defRPr sz="4000">
                <a:solidFill>
                  <a:schemeClr val="tx2"/>
                </a:solidFill>
                <a:latin typeface="Times New Roman" panose="02020603050405020304" pitchFamily="18" charset="0"/>
              </a:defRPr>
            </a:lvl3pPr>
            <a:lvl4pPr algn="ctr" rtl="0" eaLnBrk="0" fontAlgn="base" hangingPunct="0">
              <a:spcBef>
                <a:spcPct val="0"/>
              </a:spcBef>
              <a:spcAft>
                <a:spcPct val="0"/>
              </a:spcAft>
              <a:defRPr sz="4000">
                <a:solidFill>
                  <a:schemeClr val="tx2"/>
                </a:solidFill>
                <a:latin typeface="Times New Roman" panose="02020603050405020304" pitchFamily="18" charset="0"/>
              </a:defRPr>
            </a:lvl4pPr>
            <a:lvl5pPr algn="ctr" rtl="0" eaLnBrk="0" fontAlgn="base" hangingPunct="0">
              <a:spcBef>
                <a:spcPct val="0"/>
              </a:spcBef>
              <a:spcAft>
                <a:spcPct val="0"/>
              </a:spcAft>
              <a:defRPr sz="4000">
                <a:solidFill>
                  <a:schemeClr val="tx2"/>
                </a:solidFill>
                <a:latin typeface="Times New Roman" panose="02020603050405020304" pitchFamily="18" charset="0"/>
              </a:defRPr>
            </a:lvl5pPr>
            <a:lvl6pPr marL="457200" algn="ctr" rtl="0" eaLnBrk="0" fontAlgn="base" hangingPunct="0">
              <a:spcBef>
                <a:spcPct val="0"/>
              </a:spcBef>
              <a:spcAft>
                <a:spcPct val="0"/>
              </a:spcAft>
              <a:defRPr sz="4000">
                <a:solidFill>
                  <a:schemeClr val="tx2"/>
                </a:solidFill>
                <a:latin typeface="Times New Roman" panose="02020603050405020304" pitchFamily="18" charset="0"/>
              </a:defRPr>
            </a:lvl6pPr>
            <a:lvl7pPr marL="914400" algn="ctr" rtl="0" eaLnBrk="0" fontAlgn="base" hangingPunct="0">
              <a:spcBef>
                <a:spcPct val="0"/>
              </a:spcBef>
              <a:spcAft>
                <a:spcPct val="0"/>
              </a:spcAft>
              <a:defRPr sz="40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0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000">
                <a:solidFill>
                  <a:schemeClr val="tx2"/>
                </a:solidFill>
                <a:latin typeface="Times New Roman" panose="02020603050405020304" pitchFamily="18" charset="0"/>
              </a:defRPr>
            </a:lvl9pPr>
          </a:lstStyle>
          <a:p>
            <a:r>
              <a:rPr lang="en-US" sz="2800" b="1" dirty="0"/>
              <a:t>About RHESSI</a:t>
            </a:r>
          </a:p>
        </p:txBody>
      </p:sp>
      <p:sp>
        <p:nvSpPr>
          <p:cNvPr id="3" name="Content Placeholder 2">
            <a:extLst>
              <a:ext uri="{FF2B5EF4-FFF2-40B4-BE49-F238E27FC236}">
                <a16:creationId xmlns:a16="http://schemas.microsoft.com/office/drawing/2014/main" id="{0AF73060-8167-2092-ECDD-B71F49D5BEE7}"/>
              </a:ext>
            </a:extLst>
          </p:cNvPr>
          <p:cNvSpPr txBox="1">
            <a:spLocks/>
          </p:cNvSpPr>
          <p:nvPr/>
        </p:nvSpPr>
        <p:spPr>
          <a:xfrm>
            <a:off x="457200" y="609600"/>
            <a:ext cx="7886700" cy="5642056"/>
          </a:xfrm>
          <a:prstGeom prst="rect">
            <a:avLst/>
          </a:prstGeom>
        </p:spPr>
        <p:txBody>
          <a:bodyPr>
            <a:noAutofit/>
          </a:bodyPr>
          <a:lstStyle>
            <a:lvl1pPr marL="34290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sz="2000" dirty="0">
                <a:latin typeface="Times New Roman" panose="02020603050405020304" pitchFamily="18" charset="0"/>
                <a:cs typeface="Times New Roman" panose="02020603050405020304" pitchFamily="18" charset="0"/>
              </a:rPr>
              <a:t>RHESSI was designed to observe solar flares across a wide range of </a:t>
            </a:r>
            <a:r>
              <a:rPr lang="en-US" sz="2000" b="1" dirty="0">
                <a:latin typeface="Times New Roman" panose="02020603050405020304" pitchFamily="18" charset="0"/>
                <a:cs typeface="Times New Roman" panose="02020603050405020304" pitchFamily="18" charset="0"/>
              </a:rPr>
              <a:t>X-ray and gamma-ray energies.</a:t>
            </a:r>
            <a:r>
              <a:rPr lang="en-US" sz="2000" dirty="0">
                <a:latin typeface="Times New Roman" panose="02020603050405020304" pitchFamily="18" charset="0"/>
                <a:cs typeface="Times New Roman" panose="02020603050405020304" pitchFamily="18" charset="0"/>
              </a:rPr>
              <a:t> The flare list includes counts or fluxes in bands like:</a:t>
            </a:r>
          </a:p>
          <a:p>
            <a:pPr lvl="1"/>
            <a:r>
              <a:rPr lang="en-US" sz="2000" dirty="0">
                <a:latin typeface="Times New Roman" panose="02020603050405020304" pitchFamily="18" charset="0"/>
                <a:cs typeface="Times New Roman" panose="02020603050405020304" pitchFamily="18" charset="0"/>
              </a:rPr>
              <a:t>3–6 keV</a:t>
            </a:r>
          </a:p>
          <a:p>
            <a:pPr lvl="1"/>
            <a:r>
              <a:rPr lang="en-US" sz="2000" dirty="0">
                <a:latin typeface="Times New Roman" panose="02020603050405020304" pitchFamily="18" charset="0"/>
                <a:cs typeface="Times New Roman" panose="02020603050405020304" pitchFamily="18" charset="0"/>
              </a:rPr>
              <a:t>6–12 keV</a:t>
            </a:r>
          </a:p>
          <a:p>
            <a:pPr lvl="1"/>
            <a:r>
              <a:rPr lang="en-US" sz="2000" dirty="0">
                <a:latin typeface="Times New Roman" panose="02020603050405020304" pitchFamily="18" charset="0"/>
                <a:cs typeface="Times New Roman" panose="02020603050405020304" pitchFamily="18" charset="0"/>
              </a:rPr>
              <a:t>12–25 keV</a:t>
            </a:r>
          </a:p>
          <a:p>
            <a:pPr lvl="1"/>
            <a:r>
              <a:rPr lang="en-US" sz="2000" dirty="0">
                <a:latin typeface="Times New Roman" panose="02020603050405020304" pitchFamily="18" charset="0"/>
                <a:cs typeface="Times New Roman" panose="02020603050405020304" pitchFamily="18" charset="0"/>
              </a:rPr>
              <a:t>25–50 keV</a:t>
            </a:r>
          </a:p>
          <a:p>
            <a:pPr lvl="1"/>
            <a:r>
              <a:rPr lang="en-US" sz="2000" dirty="0">
                <a:latin typeface="Times New Roman" panose="02020603050405020304" pitchFamily="18" charset="0"/>
                <a:cs typeface="Times New Roman" panose="02020603050405020304" pitchFamily="18" charset="0"/>
              </a:rPr>
              <a:t>50–100 keV</a:t>
            </a:r>
          </a:p>
          <a:p>
            <a:pPr lvl="1"/>
            <a:r>
              <a:rPr lang="en-US" sz="2000" dirty="0">
                <a:latin typeface="Times New Roman" panose="02020603050405020304" pitchFamily="18" charset="0"/>
                <a:cs typeface="Times New Roman" panose="02020603050405020304" pitchFamily="18" charset="0"/>
              </a:rPr>
              <a:t>100–300 keV</a:t>
            </a:r>
          </a:p>
          <a:p>
            <a:pPr lvl="1"/>
            <a:r>
              <a:rPr lang="en-US" sz="2000" dirty="0">
                <a:latin typeface="Times New Roman" panose="02020603050405020304" pitchFamily="18" charset="0"/>
                <a:cs typeface="Times New Roman" panose="02020603050405020304" pitchFamily="18" charset="0"/>
              </a:rPr>
              <a:t>300–800 keV</a:t>
            </a:r>
          </a:p>
          <a:p>
            <a:pPr lvl="1"/>
            <a:r>
              <a:rPr lang="en-US" sz="2000" dirty="0">
                <a:latin typeface="Times New Roman" panose="02020603050405020304" pitchFamily="18" charset="0"/>
                <a:cs typeface="Times New Roman" panose="02020603050405020304" pitchFamily="18" charset="0"/>
              </a:rPr>
              <a:t>800-7000 keV</a:t>
            </a:r>
          </a:p>
          <a:p>
            <a:pPr marL="0" indent="0">
              <a:buFontTx/>
              <a:buNone/>
            </a:pPr>
            <a:r>
              <a:rPr lang="en-US" sz="2000" dirty="0">
                <a:latin typeface="Times New Roman" panose="02020603050405020304" pitchFamily="18" charset="0"/>
                <a:cs typeface="Times New Roman" panose="02020603050405020304" pitchFamily="18" charset="0"/>
              </a:rPr>
              <a:t>These bands reflect different physical processes:</a:t>
            </a:r>
          </a:p>
          <a:p>
            <a:pPr lvl="1"/>
            <a:r>
              <a:rPr lang="en-US" sz="2000" b="1" dirty="0">
                <a:latin typeface="Times New Roman" panose="02020603050405020304" pitchFamily="18" charset="0"/>
                <a:cs typeface="Times New Roman" panose="02020603050405020304" pitchFamily="18" charset="0"/>
              </a:rPr>
              <a:t>Lower energies (3–12 keV)</a:t>
            </a:r>
            <a:r>
              <a:rPr lang="en-US" sz="2000" dirty="0">
                <a:latin typeface="Times New Roman" panose="02020603050405020304" pitchFamily="18" charset="0"/>
                <a:cs typeface="Times New Roman" panose="02020603050405020304" pitchFamily="18" charset="0"/>
              </a:rPr>
              <a:t>: Dominated by thermal emissions from hot plasma</a:t>
            </a:r>
          </a:p>
          <a:p>
            <a:pPr lvl="1"/>
            <a:r>
              <a:rPr lang="en-US" sz="2000" b="1" dirty="0">
                <a:latin typeface="Times New Roman" panose="02020603050405020304" pitchFamily="18" charset="0"/>
                <a:cs typeface="Times New Roman" panose="02020603050405020304" pitchFamily="18" charset="0"/>
              </a:rPr>
              <a:t>Higher energies (25+ keV)</a:t>
            </a:r>
            <a:r>
              <a:rPr lang="en-US" sz="2000" dirty="0">
                <a:latin typeface="Times New Roman" panose="02020603050405020304" pitchFamily="18" charset="0"/>
                <a:cs typeface="Times New Roman" panose="02020603050405020304" pitchFamily="18" charset="0"/>
              </a:rPr>
              <a:t>: Indicate non-thermal processes like particle acceleration</a:t>
            </a:r>
          </a:p>
        </p:txBody>
      </p:sp>
      <p:sp>
        <p:nvSpPr>
          <p:cNvPr id="4" name="Rectangle: Rounded Corners 3">
            <a:extLst>
              <a:ext uri="{FF2B5EF4-FFF2-40B4-BE49-F238E27FC236}">
                <a16:creationId xmlns:a16="http://schemas.microsoft.com/office/drawing/2014/main" id="{08CB6E97-721B-2323-542D-8904169B6103}"/>
              </a:ext>
            </a:extLst>
          </p:cNvPr>
          <p:cNvSpPr/>
          <p:nvPr/>
        </p:nvSpPr>
        <p:spPr bwMode="auto">
          <a:xfrm>
            <a:off x="838200" y="1905000"/>
            <a:ext cx="2133600" cy="2286000"/>
          </a:xfrm>
          <a:prstGeom prst="roundRect">
            <a:avLst/>
          </a:prstGeom>
          <a:solidFill>
            <a:srgbClr val="FF9999">
              <a:alpha val="30000"/>
            </a:srgb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2922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03F4E-B787-EE6C-6CC2-C7FE83E6AA0D}"/>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E55FF069-E948-153A-0469-D9701B29DADC}"/>
              </a:ext>
            </a:extLst>
          </p:cNvPr>
          <p:cNvSpPr txBox="1">
            <a:spLocks noChangeArrowheads="1"/>
          </p:cNvSpPr>
          <p:nvPr/>
        </p:nvSpPr>
        <p:spPr bwMode="auto">
          <a:xfrm>
            <a:off x="7239000" y="6489710"/>
            <a:ext cx="129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000" dirty="0"/>
              <a:t>UH-DAIS</a:t>
            </a:r>
          </a:p>
        </p:txBody>
      </p:sp>
      <p:sp>
        <p:nvSpPr>
          <p:cNvPr id="2" name="Slide Number Placeholder 1">
            <a:extLst>
              <a:ext uri="{FF2B5EF4-FFF2-40B4-BE49-F238E27FC236}">
                <a16:creationId xmlns:a16="http://schemas.microsoft.com/office/drawing/2014/main" id="{B5792D29-1F6F-AE4E-1514-39FB84A074F8}"/>
              </a:ext>
            </a:extLst>
          </p:cNvPr>
          <p:cNvSpPr>
            <a:spLocks noGrp="1"/>
          </p:cNvSpPr>
          <p:nvPr>
            <p:ph type="sldNum" sz="quarter" idx="10"/>
          </p:nvPr>
        </p:nvSpPr>
        <p:spPr/>
        <p:txBody>
          <a:bodyPr/>
          <a:lstStyle/>
          <a:p>
            <a:fld id="{D0E10B68-FEFD-9C40-B93C-E61E7708FB27}" type="slidenum">
              <a:rPr lang="en-US" altLang="en-US" smtClean="0"/>
              <a:pPr/>
              <a:t>8</a:t>
            </a:fld>
            <a:endParaRPr lang="en-US" altLang="en-US" dirty="0"/>
          </a:p>
        </p:txBody>
      </p:sp>
      <p:sp>
        <p:nvSpPr>
          <p:cNvPr id="10" name="Title 1">
            <a:extLst>
              <a:ext uri="{FF2B5EF4-FFF2-40B4-BE49-F238E27FC236}">
                <a16:creationId xmlns:a16="http://schemas.microsoft.com/office/drawing/2014/main" id="{A5D67B69-0F5F-181A-F069-5F60E7967A12}"/>
              </a:ext>
            </a:extLst>
          </p:cNvPr>
          <p:cNvSpPr txBox="1">
            <a:spLocks noChangeArrowheads="1"/>
          </p:cNvSpPr>
          <p:nvPr/>
        </p:nvSpPr>
        <p:spPr bwMode="auto">
          <a:xfrm>
            <a:off x="0" y="40640"/>
            <a:ext cx="9143999"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kern="12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Times New Roman" panose="02020603050405020304" pitchFamily="18" charset="0"/>
              </a:defRPr>
            </a:lvl2pPr>
            <a:lvl3pPr algn="ctr" rtl="0" eaLnBrk="0" fontAlgn="base" hangingPunct="0">
              <a:spcBef>
                <a:spcPct val="0"/>
              </a:spcBef>
              <a:spcAft>
                <a:spcPct val="0"/>
              </a:spcAft>
              <a:defRPr sz="4000">
                <a:solidFill>
                  <a:schemeClr val="tx2"/>
                </a:solidFill>
                <a:latin typeface="Times New Roman" panose="02020603050405020304" pitchFamily="18" charset="0"/>
              </a:defRPr>
            </a:lvl3pPr>
            <a:lvl4pPr algn="ctr" rtl="0" eaLnBrk="0" fontAlgn="base" hangingPunct="0">
              <a:spcBef>
                <a:spcPct val="0"/>
              </a:spcBef>
              <a:spcAft>
                <a:spcPct val="0"/>
              </a:spcAft>
              <a:defRPr sz="4000">
                <a:solidFill>
                  <a:schemeClr val="tx2"/>
                </a:solidFill>
                <a:latin typeface="Times New Roman" panose="02020603050405020304" pitchFamily="18" charset="0"/>
              </a:defRPr>
            </a:lvl4pPr>
            <a:lvl5pPr algn="ctr" rtl="0" eaLnBrk="0" fontAlgn="base" hangingPunct="0">
              <a:spcBef>
                <a:spcPct val="0"/>
              </a:spcBef>
              <a:spcAft>
                <a:spcPct val="0"/>
              </a:spcAft>
              <a:defRPr sz="4000">
                <a:solidFill>
                  <a:schemeClr val="tx2"/>
                </a:solidFill>
                <a:latin typeface="Times New Roman" panose="02020603050405020304" pitchFamily="18" charset="0"/>
              </a:defRPr>
            </a:lvl5pPr>
            <a:lvl6pPr marL="457200" algn="ctr" rtl="0" eaLnBrk="0" fontAlgn="base" hangingPunct="0">
              <a:spcBef>
                <a:spcPct val="0"/>
              </a:spcBef>
              <a:spcAft>
                <a:spcPct val="0"/>
              </a:spcAft>
              <a:defRPr sz="4000">
                <a:solidFill>
                  <a:schemeClr val="tx2"/>
                </a:solidFill>
                <a:latin typeface="Times New Roman" panose="02020603050405020304" pitchFamily="18" charset="0"/>
              </a:defRPr>
            </a:lvl6pPr>
            <a:lvl7pPr marL="914400" algn="ctr" rtl="0" eaLnBrk="0" fontAlgn="base" hangingPunct="0">
              <a:spcBef>
                <a:spcPct val="0"/>
              </a:spcBef>
              <a:spcAft>
                <a:spcPct val="0"/>
              </a:spcAft>
              <a:defRPr sz="40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0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000">
                <a:solidFill>
                  <a:schemeClr val="tx2"/>
                </a:solidFill>
                <a:latin typeface="Times New Roman" panose="02020603050405020304" pitchFamily="18" charset="0"/>
              </a:defRPr>
            </a:lvl9pPr>
          </a:lstStyle>
          <a:p>
            <a:r>
              <a:rPr lang="en-US" sz="2800" b="1" dirty="0"/>
              <a:t>Activities 1 &amp; 2</a:t>
            </a:r>
          </a:p>
        </p:txBody>
      </p:sp>
      <p:sp>
        <p:nvSpPr>
          <p:cNvPr id="3" name="Content Placeholder 2">
            <a:extLst>
              <a:ext uri="{FF2B5EF4-FFF2-40B4-BE49-F238E27FC236}">
                <a16:creationId xmlns:a16="http://schemas.microsoft.com/office/drawing/2014/main" id="{5B0A4188-613B-D842-1285-8699BEB36F22}"/>
              </a:ext>
            </a:extLst>
          </p:cNvPr>
          <p:cNvSpPr txBox="1">
            <a:spLocks/>
          </p:cNvSpPr>
          <p:nvPr/>
        </p:nvSpPr>
        <p:spPr>
          <a:xfrm>
            <a:off x="457200" y="739634"/>
            <a:ext cx="7886700" cy="2079766"/>
          </a:xfrm>
          <a:prstGeom prst="rect">
            <a:avLst/>
          </a:prstGeom>
        </p:spPr>
        <p:txBody>
          <a:bodyPr>
            <a:noAutofit/>
          </a:bodyPr>
          <a:lstStyle>
            <a:lvl1pPr marL="34290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sz="2000" b="1" dirty="0"/>
              <a:t>Activity 1</a:t>
            </a:r>
            <a:r>
              <a:rPr lang="en-US" sz="2000" dirty="0"/>
              <a:t>: Familiarize yourself with the solar flare dataset. We will work with </a:t>
            </a:r>
            <a:r>
              <a:rPr lang="en-US" sz="2000" b="1" dirty="0"/>
              <a:t>Solar Cycle 24</a:t>
            </a:r>
            <a:r>
              <a:rPr lang="en-US" sz="2000" dirty="0"/>
              <a:t>, the most recently completed solar cycle </a:t>
            </a:r>
            <a:br>
              <a:rPr lang="en-US" sz="2000" dirty="0"/>
            </a:br>
            <a:r>
              <a:rPr lang="en-US" sz="2000" dirty="0"/>
              <a:t>(December 2008 – December 2019)</a:t>
            </a:r>
            <a:endParaRPr lang="en-US" sz="2000" dirty="0">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2142DFB4-8DC8-AFD9-7D57-117ACCDD4D1A}"/>
              </a:ext>
            </a:extLst>
          </p:cNvPr>
          <p:cNvSpPr/>
          <p:nvPr/>
        </p:nvSpPr>
        <p:spPr bwMode="auto">
          <a:xfrm>
            <a:off x="3745519" y="1885890"/>
            <a:ext cx="1432560" cy="476310"/>
          </a:xfrm>
          <a:prstGeom prst="roundRect">
            <a:avLst/>
          </a:prstGeom>
          <a:solidFill>
            <a:srgbClr val="FF9999">
              <a:alpha val="29804"/>
            </a:srgb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p:txBody>
      </p:sp>
      <p:sp>
        <p:nvSpPr>
          <p:cNvPr id="5" name="TextBox 4">
            <a:extLst>
              <a:ext uri="{FF2B5EF4-FFF2-40B4-BE49-F238E27FC236}">
                <a16:creationId xmlns:a16="http://schemas.microsoft.com/office/drawing/2014/main" id="{1A4C896B-A626-B410-61DC-54B8E34EDEC5}"/>
              </a:ext>
            </a:extLst>
          </p:cNvPr>
          <p:cNvSpPr txBox="1"/>
          <p:nvPr/>
        </p:nvSpPr>
        <p:spPr>
          <a:xfrm>
            <a:off x="1143000" y="1905000"/>
            <a:ext cx="4035079" cy="400110"/>
          </a:xfrm>
          <a:prstGeom prst="rect">
            <a:avLst/>
          </a:prstGeom>
          <a:noFill/>
        </p:spPr>
        <p:txBody>
          <a:bodyPr wrap="none" rtlCol="0">
            <a:spAutoFit/>
          </a:bodyPr>
          <a:lstStyle/>
          <a:p>
            <a:pPr marL="342900" indent="-342900">
              <a:buFont typeface="Arial" panose="020B0604020202020204" pitchFamily="34" charset="0"/>
              <a:buChar char="•"/>
            </a:pPr>
            <a:r>
              <a:rPr lang="en-US" sz="2000" dirty="0"/>
              <a:t>Data are available till March 2018</a:t>
            </a:r>
          </a:p>
        </p:txBody>
      </p:sp>
      <p:sp>
        <p:nvSpPr>
          <p:cNvPr id="6" name="Content Placeholder 2">
            <a:extLst>
              <a:ext uri="{FF2B5EF4-FFF2-40B4-BE49-F238E27FC236}">
                <a16:creationId xmlns:a16="http://schemas.microsoft.com/office/drawing/2014/main" id="{B74B4870-010D-913E-5F9B-05A40F645AB7}"/>
              </a:ext>
            </a:extLst>
          </p:cNvPr>
          <p:cNvSpPr txBox="1">
            <a:spLocks/>
          </p:cNvSpPr>
          <p:nvPr/>
        </p:nvSpPr>
        <p:spPr>
          <a:xfrm>
            <a:off x="457200" y="3429000"/>
            <a:ext cx="7886700" cy="651076"/>
          </a:xfrm>
          <a:prstGeom prst="rect">
            <a:avLst/>
          </a:prstGeom>
        </p:spPr>
        <p:txBody>
          <a:bodyPr>
            <a:noAutofit/>
          </a:bodyPr>
          <a:lstStyle>
            <a:lvl1pPr marL="34290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sz="2000" b="1" dirty="0"/>
              <a:t>Activity 2</a:t>
            </a:r>
            <a:r>
              <a:rPr lang="en-US" sz="2000" dirty="0"/>
              <a:t>: Build an interpretable solar flare classifier</a:t>
            </a:r>
            <a:endParaRPr lang="en-US" sz="2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302251B-CFDB-B94A-67CA-0CB0ECBF9BD8}"/>
              </a:ext>
            </a:extLst>
          </p:cNvPr>
          <p:cNvSpPr txBox="1"/>
          <p:nvPr/>
        </p:nvSpPr>
        <p:spPr>
          <a:xfrm>
            <a:off x="6629400" y="5257800"/>
            <a:ext cx="1672253" cy="461665"/>
          </a:xfrm>
          <a:prstGeom prst="rect">
            <a:avLst/>
          </a:prstGeom>
          <a:noFill/>
        </p:spPr>
        <p:txBody>
          <a:bodyPr wrap="none" rtlCol="0">
            <a:spAutoFit/>
          </a:bodyPr>
          <a:lstStyle/>
          <a:p>
            <a:r>
              <a:rPr lang="en-US" dirty="0"/>
              <a:t>Questions</a:t>
            </a:r>
            <a:r>
              <a:rPr lang="en-US" b="1" dirty="0"/>
              <a:t>?!</a:t>
            </a:r>
          </a:p>
        </p:txBody>
      </p:sp>
      <p:sp>
        <p:nvSpPr>
          <p:cNvPr id="9" name="TextBox 8">
            <a:extLst>
              <a:ext uri="{FF2B5EF4-FFF2-40B4-BE49-F238E27FC236}">
                <a16:creationId xmlns:a16="http://schemas.microsoft.com/office/drawing/2014/main" id="{0BDCCB26-E80E-49A7-718E-82AD87E68D54}"/>
              </a:ext>
            </a:extLst>
          </p:cNvPr>
          <p:cNvSpPr txBox="1"/>
          <p:nvPr/>
        </p:nvSpPr>
        <p:spPr>
          <a:xfrm>
            <a:off x="1142999" y="3984766"/>
            <a:ext cx="2472152" cy="400110"/>
          </a:xfrm>
          <a:prstGeom prst="rect">
            <a:avLst/>
          </a:prstGeom>
          <a:noFill/>
        </p:spPr>
        <p:txBody>
          <a:bodyPr wrap="none" rtlCol="0">
            <a:spAutoFit/>
          </a:bodyPr>
          <a:lstStyle/>
          <a:p>
            <a:pPr marL="342900" indent="-342900">
              <a:buFont typeface="Arial" panose="020B0604020202020204" pitchFamily="34" charset="0"/>
              <a:buChar char="•"/>
            </a:pPr>
            <a:r>
              <a:rPr lang="en-US" sz="2000" dirty="0"/>
              <a:t>Use a decision tree</a:t>
            </a:r>
          </a:p>
        </p:txBody>
      </p:sp>
    </p:spTree>
    <p:extLst>
      <p:ext uri="{BB962C8B-B14F-4D97-AF65-F5344CB8AC3E}">
        <p14:creationId xmlns:p14="http://schemas.microsoft.com/office/powerpoint/2010/main" val="185465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966C8-1C63-F0DA-D200-2301B5C77DE2}"/>
            </a:ext>
          </a:extLst>
        </p:cNvPr>
        <p:cNvGrpSpPr/>
        <p:nvPr/>
      </p:nvGrpSpPr>
      <p:grpSpPr>
        <a:xfrm>
          <a:off x="0" y="0"/>
          <a:ext cx="0" cy="0"/>
          <a:chOff x="0" y="0"/>
          <a:chExt cx="0" cy="0"/>
        </a:xfrm>
      </p:grpSpPr>
      <p:pic>
        <p:nvPicPr>
          <p:cNvPr id="25" name="Picture 24">
            <a:extLst>
              <a:ext uri="{FF2B5EF4-FFF2-40B4-BE49-F238E27FC236}">
                <a16:creationId xmlns:a16="http://schemas.microsoft.com/office/drawing/2014/main" id="{49DA70A0-85A8-1D57-63BF-A487F8BA56E6}"/>
              </a:ext>
            </a:extLst>
          </p:cNvPr>
          <p:cNvPicPr>
            <a:picLocks noChangeAspect="1"/>
          </p:cNvPicPr>
          <p:nvPr/>
        </p:nvPicPr>
        <p:blipFill>
          <a:blip r:embed="rId2"/>
          <a:stretch>
            <a:fillRect/>
          </a:stretch>
        </p:blipFill>
        <p:spPr>
          <a:xfrm>
            <a:off x="447040" y="2835973"/>
            <a:ext cx="6531626" cy="2089535"/>
          </a:xfrm>
          <a:prstGeom prst="rect">
            <a:avLst/>
          </a:prstGeom>
        </p:spPr>
      </p:pic>
      <p:sp>
        <p:nvSpPr>
          <p:cNvPr id="4" name="Rectangle: Rounded Corners 3">
            <a:extLst>
              <a:ext uri="{FF2B5EF4-FFF2-40B4-BE49-F238E27FC236}">
                <a16:creationId xmlns:a16="http://schemas.microsoft.com/office/drawing/2014/main" id="{17A0B687-9951-A19B-6655-1106D60F6149}"/>
              </a:ext>
            </a:extLst>
          </p:cNvPr>
          <p:cNvSpPr/>
          <p:nvPr/>
        </p:nvSpPr>
        <p:spPr bwMode="auto">
          <a:xfrm>
            <a:off x="5867400" y="1873933"/>
            <a:ext cx="1143000" cy="476310"/>
          </a:xfrm>
          <a:prstGeom prst="roundRect">
            <a:avLst/>
          </a:prstGeom>
          <a:solidFill>
            <a:srgbClr val="FF9999">
              <a:alpha val="29804"/>
            </a:srgb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p:txBody>
      </p:sp>
      <p:sp>
        <p:nvSpPr>
          <p:cNvPr id="5" name="TextBox 4">
            <a:extLst>
              <a:ext uri="{FF2B5EF4-FFF2-40B4-BE49-F238E27FC236}">
                <a16:creationId xmlns:a16="http://schemas.microsoft.com/office/drawing/2014/main" id="{F04B2F99-8874-9626-272A-8D5B0383330B}"/>
              </a:ext>
            </a:extLst>
          </p:cNvPr>
          <p:cNvSpPr txBox="1"/>
          <p:nvPr/>
        </p:nvSpPr>
        <p:spPr>
          <a:xfrm>
            <a:off x="685800" y="1296480"/>
            <a:ext cx="8113226"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a:t>When analyzing RHESSI data, researchers often generate image cubes or stacks across energy and time to study spectral behavior or flare evolution</a:t>
            </a:r>
          </a:p>
          <a:p>
            <a:pPr marL="342900" indent="-342900">
              <a:buFont typeface="Arial" panose="020B0604020202020204" pitchFamily="34" charset="0"/>
              <a:buChar char="•"/>
            </a:pPr>
            <a:r>
              <a:rPr lang="en-US" sz="2000" dirty="0"/>
              <a:t>Install the available Python or R library to read FITS files</a:t>
            </a:r>
          </a:p>
          <a:p>
            <a:pPr marL="342900" indent="-342900">
              <a:buFont typeface="Arial" panose="020B0604020202020204" pitchFamily="34" charset="0"/>
              <a:buChar char="•"/>
            </a:pPr>
            <a:r>
              <a:rPr lang="en-US" sz="2000" dirty="0"/>
              <a:t>Learn about the structure</a:t>
            </a:r>
          </a:p>
          <a:p>
            <a:pPr marL="342900" indent="-342900">
              <a:buFont typeface="Arial" panose="020B0604020202020204" pitchFamily="34" charset="0"/>
              <a:buChar char="•"/>
            </a:pPr>
            <a:endParaRPr lang="en-US" sz="2000" dirty="0"/>
          </a:p>
        </p:txBody>
      </p:sp>
      <p:sp>
        <p:nvSpPr>
          <p:cNvPr id="8" name="TextBox 7">
            <a:extLst>
              <a:ext uri="{FF2B5EF4-FFF2-40B4-BE49-F238E27FC236}">
                <a16:creationId xmlns:a16="http://schemas.microsoft.com/office/drawing/2014/main" id="{ED5A02A3-41C2-8543-8B87-2FFA910BD31C}"/>
              </a:ext>
            </a:extLst>
          </p:cNvPr>
          <p:cNvSpPr txBox="1">
            <a:spLocks noChangeArrowheads="1"/>
          </p:cNvSpPr>
          <p:nvPr/>
        </p:nvSpPr>
        <p:spPr bwMode="auto">
          <a:xfrm>
            <a:off x="7239000" y="6489710"/>
            <a:ext cx="129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000" dirty="0"/>
              <a:t>UH-DAIS</a:t>
            </a:r>
          </a:p>
        </p:txBody>
      </p:sp>
      <p:sp>
        <p:nvSpPr>
          <p:cNvPr id="2" name="Slide Number Placeholder 1">
            <a:extLst>
              <a:ext uri="{FF2B5EF4-FFF2-40B4-BE49-F238E27FC236}">
                <a16:creationId xmlns:a16="http://schemas.microsoft.com/office/drawing/2014/main" id="{CD251CB7-EFD1-94E4-778D-9A9A477670C6}"/>
              </a:ext>
            </a:extLst>
          </p:cNvPr>
          <p:cNvSpPr>
            <a:spLocks noGrp="1"/>
          </p:cNvSpPr>
          <p:nvPr>
            <p:ph type="sldNum" sz="quarter" idx="10"/>
          </p:nvPr>
        </p:nvSpPr>
        <p:spPr/>
        <p:txBody>
          <a:bodyPr/>
          <a:lstStyle/>
          <a:p>
            <a:fld id="{D0E10B68-FEFD-9C40-B93C-E61E7708FB27}" type="slidenum">
              <a:rPr lang="en-US" altLang="en-US" smtClean="0"/>
              <a:pPr/>
              <a:t>9</a:t>
            </a:fld>
            <a:endParaRPr lang="en-US" altLang="en-US" dirty="0"/>
          </a:p>
        </p:txBody>
      </p:sp>
      <p:sp>
        <p:nvSpPr>
          <p:cNvPr id="10" name="Title 1">
            <a:extLst>
              <a:ext uri="{FF2B5EF4-FFF2-40B4-BE49-F238E27FC236}">
                <a16:creationId xmlns:a16="http://schemas.microsoft.com/office/drawing/2014/main" id="{4DFABA47-327A-EFF5-AA4A-AE0C8FD7187F}"/>
              </a:ext>
            </a:extLst>
          </p:cNvPr>
          <p:cNvSpPr txBox="1">
            <a:spLocks noChangeArrowheads="1"/>
          </p:cNvSpPr>
          <p:nvPr/>
        </p:nvSpPr>
        <p:spPr bwMode="auto">
          <a:xfrm>
            <a:off x="0" y="40640"/>
            <a:ext cx="9143999"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kern="12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Times New Roman" panose="02020603050405020304" pitchFamily="18" charset="0"/>
              </a:defRPr>
            </a:lvl2pPr>
            <a:lvl3pPr algn="ctr" rtl="0" eaLnBrk="0" fontAlgn="base" hangingPunct="0">
              <a:spcBef>
                <a:spcPct val="0"/>
              </a:spcBef>
              <a:spcAft>
                <a:spcPct val="0"/>
              </a:spcAft>
              <a:defRPr sz="4000">
                <a:solidFill>
                  <a:schemeClr val="tx2"/>
                </a:solidFill>
                <a:latin typeface="Times New Roman" panose="02020603050405020304" pitchFamily="18" charset="0"/>
              </a:defRPr>
            </a:lvl3pPr>
            <a:lvl4pPr algn="ctr" rtl="0" eaLnBrk="0" fontAlgn="base" hangingPunct="0">
              <a:spcBef>
                <a:spcPct val="0"/>
              </a:spcBef>
              <a:spcAft>
                <a:spcPct val="0"/>
              </a:spcAft>
              <a:defRPr sz="4000">
                <a:solidFill>
                  <a:schemeClr val="tx2"/>
                </a:solidFill>
                <a:latin typeface="Times New Roman" panose="02020603050405020304" pitchFamily="18" charset="0"/>
              </a:defRPr>
            </a:lvl4pPr>
            <a:lvl5pPr algn="ctr" rtl="0" eaLnBrk="0" fontAlgn="base" hangingPunct="0">
              <a:spcBef>
                <a:spcPct val="0"/>
              </a:spcBef>
              <a:spcAft>
                <a:spcPct val="0"/>
              </a:spcAft>
              <a:defRPr sz="4000">
                <a:solidFill>
                  <a:schemeClr val="tx2"/>
                </a:solidFill>
                <a:latin typeface="Times New Roman" panose="02020603050405020304" pitchFamily="18" charset="0"/>
              </a:defRPr>
            </a:lvl5pPr>
            <a:lvl6pPr marL="457200" algn="ctr" rtl="0" eaLnBrk="0" fontAlgn="base" hangingPunct="0">
              <a:spcBef>
                <a:spcPct val="0"/>
              </a:spcBef>
              <a:spcAft>
                <a:spcPct val="0"/>
              </a:spcAft>
              <a:defRPr sz="4000">
                <a:solidFill>
                  <a:schemeClr val="tx2"/>
                </a:solidFill>
                <a:latin typeface="Times New Roman" panose="02020603050405020304" pitchFamily="18" charset="0"/>
              </a:defRPr>
            </a:lvl6pPr>
            <a:lvl7pPr marL="914400" algn="ctr" rtl="0" eaLnBrk="0" fontAlgn="base" hangingPunct="0">
              <a:spcBef>
                <a:spcPct val="0"/>
              </a:spcBef>
              <a:spcAft>
                <a:spcPct val="0"/>
              </a:spcAft>
              <a:defRPr sz="40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0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000">
                <a:solidFill>
                  <a:schemeClr val="tx2"/>
                </a:solidFill>
                <a:latin typeface="Times New Roman" panose="02020603050405020304" pitchFamily="18" charset="0"/>
              </a:defRPr>
            </a:lvl9pPr>
          </a:lstStyle>
          <a:p>
            <a:r>
              <a:rPr lang="en-US" sz="2800" b="1" dirty="0"/>
              <a:t>Activity 3</a:t>
            </a:r>
          </a:p>
        </p:txBody>
      </p:sp>
      <p:sp>
        <p:nvSpPr>
          <p:cNvPr id="3" name="Content Placeholder 2">
            <a:extLst>
              <a:ext uri="{FF2B5EF4-FFF2-40B4-BE49-F238E27FC236}">
                <a16:creationId xmlns:a16="http://schemas.microsoft.com/office/drawing/2014/main" id="{2EB9DFF8-BE3B-9E96-AA01-7AC16DD8B549}"/>
              </a:ext>
            </a:extLst>
          </p:cNvPr>
          <p:cNvSpPr txBox="1">
            <a:spLocks/>
          </p:cNvSpPr>
          <p:nvPr/>
        </p:nvSpPr>
        <p:spPr>
          <a:xfrm>
            <a:off x="457200" y="739634"/>
            <a:ext cx="8458200" cy="5280166"/>
          </a:xfrm>
          <a:prstGeom prst="rect">
            <a:avLst/>
          </a:prstGeom>
        </p:spPr>
        <p:txBody>
          <a:bodyPr>
            <a:noAutofit/>
          </a:bodyPr>
          <a:lstStyle>
            <a:lvl1pPr marL="34290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sz="2000" dirty="0">
                <a:latin typeface="Times New Roman" panose="02020603050405020304" pitchFamily="18" charset="0"/>
                <a:cs typeface="Times New Roman" panose="02020603050405020304" pitchFamily="18" charset="0"/>
              </a:rPr>
              <a:t>RHESSI image cube exploration</a:t>
            </a:r>
          </a:p>
        </p:txBody>
      </p:sp>
      <p:sp>
        <p:nvSpPr>
          <p:cNvPr id="17" name="Rectangle 16">
            <a:extLst>
              <a:ext uri="{FF2B5EF4-FFF2-40B4-BE49-F238E27FC236}">
                <a16:creationId xmlns:a16="http://schemas.microsoft.com/office/drawing/2014/main" id="{0A7ECA91-93E7-A85F-4D57-557729B4A112}"/>
              </a:ext>
            </a:extLst>
          </p:cNvPr>
          <p:cNvSpPr/>
          <p:nvPr/>
        </p:nvSpPr>
        <p:spPr bwMode="auto">
          <a:xfrm>
            <a:off x="4272280" y="4667098"/>
            <a:ext cx="1701800" cy="362102"/>
          </a:xfrm>
          <a:prstGeom prst="rect">
            <a:avLst/>
          </a:pr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p:txBody>
      </p:sp>
      <p:sp>
        <p:nvSpPr>
          <p:cNvPr id="18" name="TextBox 17">
            <a:extLst>
              <a:ext uri="{FF2B5EF4-FFF2-40B4-BE49-F238E27FC236}">
                <a16:creationId xmlns:a16="http://schemas.microsoft.com/office/drawing/2014/main" id="{4E8733A0-E403-98AB-A524-217115EC9FDA}"/>
              </a:ext>
            </a:extLst>
          </p:cNvPr>
          <p:cNvSpPr txBox="1"/>
          <p:nvPr/>
        </p:nvSpPr>
        <p:spPr>
          <a:xfrm>
            <a:off x="4038600" y="5314890"/>
            <a:ext cx="2198294" cy="400110"/>
          </a:xfrm>
          <a:prstGeom prst="rect">
            <a:avLst/>
          </a:prstGeom>
          <a:noFill/>
        </p:spPr>
        <p:txBody>
          <a:bodyPr wrap="none" rtlCol="0">
            <a:spAutoFit/>
          </a:bodyPr>
          <a:lstStyle/>
          <a:p>
            <a:r>
              <a:rPr lang="en-US" sz="2000" dirty="0"/>
              <a:t>(X, Y, energy, time)</a:t>
            </a:r>
          </a:p>
        </p:txBody>
      </p:sp>
      <p:cxnSp>
        <p:nvCxnSpPr>
          <p:cNvPr id="20" name="Straight Arrow Connector 19">
            <a:extLst>
              <a:ext uri="{FF2B5EF4-FFF2-40B4-BE49-F238E27FC236}">
                <a16:creationId xmlns:a16="http://schemas.microsoft.com/office/drawing/2014/main" id="{851D6AE0-1701-D9CD-0FFC-A239A877098B}"/>
              </a:ext>
            </a:extLst>
          </p:cNvPr>
          <p:cNvCxnSpPr>
            <a:cxnSpLocks/>
          </p:cNvCxnSpPr>
          <p:nvPr/>
        </p:nvCxnSpPr>
        <p:spPr bwMode="auto">
          <a:xfrm flipV="1">
            <a:off x="4965700" y="5029200"/>
            <a:ext cx="1" cy="30175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ectangle 20">
            <a:extLst>
              <a:ext uri="{FF2B5EF4-FFF2-40B4-BE49-F238E27FC236}">
                <a16:creationId xmlns:a16="http://schemas.microsoft.com/office/drawing/2014/main" id="{B4EB3FEE-9B38-8B3A-5072-21BD0B885E7E}"/>
              </a:ext>
            </a:extLst>
          </p:cNvPr>
          <p:cNvSpPr/>
          <p:nvPr/>
        </p:nvSpPr>
        <p:spPr bwMode="auto">
          <a:xfrm>
            <a:off x="2448559" y="4667098"/>
            <a:ext cx="962659" cy="362102"/>
          </a:xfrm>
          <a:prstGeom prst="rect">
            <a:avLst/>
          </a:pr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p:txBody>
      </p:sp>
      <p:sp>
        <p:nvSpPr>
          <p:cNvPr id="22" name="TextBox 21">
            <a:extLst>
              <a:ext uri="{FF2B5EF4-FFF2-40B4-BE49-F238E27FC236}">
                <a16:creationId xmlns:a16="http://schemas.microsoft.com/office/drawing/2014/main" id="{E3A2AE8E-2F0D-724E-24C3-350E48006638}"/>
              </a:ext>
            </a:extLst>
          </p:cNvPr>
          <p:cNvSpPr txBox="1"/>
          <p:nvPr/>
        </p:nvSpPr>
        <p:spPr>
          <a:xfrm>
            <a:off x="2259860" y="5314890"/>
            <a:ext cx="1301959" cy="400110"/>
          </a:xfrm>
          <a:prstGeom prst="rect">
            <a:avLst/>
          </a:prstGeom>
          <a:noFill/>
        </p:spPr>
        <p:txBody>
          <a:bodyPr wrap="none" rtlCol="0">
            <a:spAutoFit/>
          </a:bodyPr>
          <a:lstStyle/>
          <a:p>
            <a:r>
              <a:rPr lang="en-US" sz="2000" dirty="0"/>
              <a:t>Zero index</a:t>
            </a:r>
          </a:p>
        </p:txBody>
      </p:sp>
      <p:cxnSp>
        <p:nvCxnSpPr>
          <p:cNvPr id="23" name="Straight Arrow Connector 22">
            <a:extLst>
              <a:ext uri="{FF2B5EF4-FFF2-40B4-BE49-F238E27FC236}">
                <a16:creationId xmlns:a16="http://schemas.microsoft.com/office/drawing/2014/main" id="{DBED7EAB-61A8-026F-DA7B-D7D0EE597473}"/>
              </a:ext>
            </a:extLst>
          </p:cNvPr>
          <p:cNvCxnSpPr/>
          <p:nvPr/>
        </p:nvCxnSpPr>
        <p:spPr bwMode="auto">
          <a:xfrm flipV="1">
            <a:off x="2910839" y="5029200"/>
            <a:ext cx="0" cy="3048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Box 5">
            <a:extLst>
              <a:ext uri="{FF2B5EF4-FFF2-40B4-BE49-F238E27FC236}">
                <a16:creationId xmlns:a16="http://schemas.microsoft.com/office/drawing/2014/main" id="{80537C9A-95E4-B558-42F9-2916BEF9824D}"/>
              </a:ext>
            </a:extLst>
          </p:cNvPr>
          <p:cNvSpPr txBox="1"/>
          <p:nvPr/>
        </p:nvSpPr>
        <p:spPr>
          <a:xfrm>
            <a:off x="7391400" y="5484167"/>
            <a:ext cx="1672253" cy="461665"/>
          </a:xfrm>
          <a:prstGeom prst="rect">
            <a:avLst/>
          </a:prstGeom>
          <a:noFill/>
        </p:spPr>
        <p:txBody>
          <a:bodyPr wrap="none" rtlCol="0">
            <a:spAutoFit/>
          </a:bodyPr>
          <a:lstStyle/>
          <a:p>
            <a:r>
              <a:rPr lang="en-US" dirty="0"/>
              <a:t>Questions</a:t>
            </a:r>
            <a:r>
              <a:rPr lang="en-US" b="1" dirty="0"/>
              <a:t>?!</a:t>
            </a:r>
          </a:p>
        </p:txBody>
      </p:sp>
    </p:spTree>
    <p:extLst>
      <p:ext uri="{BB962C8B-B14F-4D97-AF65-F5344CB8AC3E}">
        <p14:creationId xmlns:p14="http://schemas.microsoft.com/office/powerpoint/2010/main" val="3487049383"/>
      </p:ext>
    </p:extLst>
  </p:cSld>
  <p:clrMapOvr>
    <a:masterClrMapping/>
  </p:clrMapOvr>
</p:sld>
</file>

<file path=ppt/theme/theme1.xml><?xml version="1.0" encoding="utf-8"?>
<a:theme xmlns:a="http://schemas.openxmlformats.org/drawingml/2006/main" name="7_Blank Presentation">
  <a:themeElements>
    <a:clrScheme name="7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7_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defRPr>
        </a:defPPr>
      </a:lstStyle>
    </a:lnDef>
  </a:objectDefaults>
  <a:extraClrSchemeLst>
    <a:extraClrScheme>
      <a:clrScheme name="7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7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7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7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7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7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7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23145</TotalTime>
  <Words>1422</Words>
  <Application>Microsoft Office PowerPoint</Application>
  <PresentationFormat>On-screen Show (4:3)</PresentationFormat>
  <Paragraphs>176</Paragraphs>
  <Slides>16</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Cambria Math</vt:lpstr>
      <vt:lpstr>Courier New</vt:lpstr>
      <vt:lpstr>Times New Roman</vt:lpstr>
      <vt:lpstr>7_Blank Presentation</vt:lpstr>
      <vt:lpstr>Solar Flares</vt:lpstr>
      <vt:lpstr>What are Solar Flares?</vt:lpstr>
      <vt:lpstr>Solar Flares</vt:lpstr>
      <vt:lpstr>Solar Flares and Earth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Helpful Links</vt:lpstr>
    </vt:vector>
  </TitlesOfParts>
  <Company>UH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DMTUTORIAL</dc:title>
  <dc:creator>CO</dc:creator>
  <cp:lastModifiedBy>Eick, Christoph F</cp:lastModifiedBy>
  <cp:revision>1131</cp:revision>
  <cp:lastPrinted>2022-08-25T15:00:50Z</cp:lastPrinted>
  <dcterms:created xsi:type="dcterms:W3CDTF">2010-05-07T16:18:55Z</dcterms:created>
  <dcterms:modified xsi:type="dcterms:W3CDTF">2025-10-23T15:47:03Z</dcterms:modified>
</cp:coreProperties>
</file>