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554" r:id="rId2"/>
    <p:sldId id="515" r:id="rId3"/>
    <p:sldId id="519" r:id="rId4"/>
    <p:sldId id="520" r:id="rId5"/>
    <p:sldId id="521" r:id="rId6"/>
    <p:sldId id="517" r:id="rId7"/>
    <p:sldId id="518" r:id="rId8"/>
    <p:sldId id="522" r:id="rId9"/>
    <p:sldId id="531" r:id="rId10"/>
    <p:sldId id="532" r:id="rId11"/>
    <p:sldId id="533" r:id="rId12"/>
    <p:sldId id="534" r:id="rId13"/>
    <p:sldId id="535" r:id="rId14"/>
    <p:sldId id="536" r:id="rId15"/>
    <p:sldId id="537" r:id="rId16"/>
    <p:sldId id="538" r:id="rId17"/>
    <p:sldId id="539" r:id="rId18"/>
    <p:sldId id="540" r:id="rId19"/>
    <p:sldId id="541" r:id="rId20"/>
    <p:sldId id="542" r:id="rId21"/>
    <p:sldId id="543" r:id="rId22"/>
    <p:sldId id="544" r:id="rId23"/>
    <p:sldId id="545" r:id="rId24"/>
    <p:sldId id="559" r:id="rId25"/>
    <p:sldId id="546" r:id="rId26"/>
    <p:sldId id="547" r:id="rId27"/>
    <p:sldId id="548" r:id="rId28"/>
    <p:sldId id="549" r:id="rId29"/>
    <p:sldId id="550" r:id="rId30"/>
    <p:sldId id="551" r:id="rId31"/>
    <p:sldId id="556" r:id="rId32"/>
    <p:sldId id="552" r:id="rId33"/>
    <p:sldId id="530" r:id="rId34"/>
    <p:sldId id="553" r:id="rId35"/>
    <p:sldId id="557" r:id="rId36"/>
    <p:sldId id="558" r:id="rId37"/>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53" autoAdjust="0"/>
    <p:restoredTop sz="94541" autoAdjust="0"/>
  </p:normalViewPr>
  <p:slideViewPr>
    <p:cSldViewPr>
      <p:cViewPr>
        <p:scale>
          <a:sx n="75" d="100"/>
          <a:sy n="75" d="100"/>
        </p:scale>
        <p:origin x="-2814" y="-912"/>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956"/>
    </p:cViewPr>
  </p:sorterViewPr>
  <p:notesViewPr>
    <p:cSldViewPr>
      <p:cViewPr varScale="1">
        <p:scale>
          <a:sx n="83" d="100"/>
          <a:sy n="83" d="100"/>
        </p:scale>
        <p:origin x="-840" y="-6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45114345114346"/>
          <c:y val="7.9847908745247151E-2"/>
          <c:w val="0.83783783783783783"/>
          <c:h val="0.78326996197718635"/>
        </c:manualLayout>
      </c:layout>
      <c:lineChart>
        <c:grouping val="standard"/>
        <c:varyColors val="0"/>
        <c:ser>
          <c:idx val="0"/>
          <c:order val="0"/>
          <c:spPr>
            <a:ln w="58006">
              <a:solidFill>
                <a:srgbClr val="000080"/>
              </a:solidFill>
              <a:prstDash val="solid"/>
            </a:ln>
          </c:spPr>
          <c:marker>
            <c:symbol val="diamond"/>
            <c:size val="13"/>
            <c:spPr>
              <a:solidFill>
                <a:srgbClr val="000080"/>
              </a:solidFill>
              <a:ln>
                <a:solidFill>
                  <a:srgbClr val="000080"/>
                </a:solidFill>
                <a:prstDash val="solid"/>
              </a:ln>
            </c:spPr>
          </c:marker>
          <c:cat>
            <c:numRef>
              <c:f>'data gap'!$G$16:$K$16</c:f>
              <c:numCache>
                <c:formatCode>General</c:formatCode>
                <c:ptCount val="5"/>
                <c:pt idx="0">
                  <c:v>1995</c:v>
                </c:pt>
                <c:pt idx="1">
                  <c:v>1996</c:v>
                </c:pt>
                <c:pt idx="2">
                  <c:v>1997</c:v>
                </c:pt>
                <c:pt idx="3">
                  <c:v>1998</c:v>
                </c:pt>
                <c:pt idx="4">
                  <c:v>1999</c:v>
                </c:pt>
              </c:numCache>
            </c:numRef>
          </c:cat>
          <c:val>
            <c:numRef>
              <c:f>'data gap'!$G$17:$K$17</c:f>
              <c:numCache>
                <c:formatCode>#,##0</c:formatCode>
                <c:ptCount val="5"/>
                <c:pt idx="0">
                  <c:v>26535</c:v>
                </c:pt>
                <c:pt idx="1">
                  <c:v>27229</c:v>
                </c:pt>
                <c:pt idx="2">
                  <c:v>27245</c:v>
                </c:pt>
                <c:pt idx="3">
                  <c:v>27309</c:v>
                </c:pt>
                <c:pt idx="4">
                  <c:v>25953</c:v>
                </c:pt>
              </c:numCache>
            </c:numRef>
          </c:val>
          <c:smooth val="0"/>
        </c:ser>
        <c:ser>
          <c:idx val="1"/>
          <c:order val="1"/>
          <c:spPr>
            <a:ln w="58006">
              <a:solidFill>
                <a:srgbClr val="FF00FF"/>
              </a:solidFill>
              <a:prstDash val="solid"/>
            </a:ln>
          </c:spPr>
          <c:marker>
            <c:symbol val="square"/>
            <c:size val="13"/>
            <c:spPr>
              <a:solidFill>
                <a:srgbClr val="FF00FF"/>
              </a:solidFill>
              <a:ln>
                <a:solidFill>
                  <a:srgbClr val="FF00FF"/>
                </a:solidFill>
                <a:prstDash val="solid"/>
              </a:ln>
            </c:spPr>
          </c:marker>
          <c:cat>
            <c:numRef>
              <c:f>'data gap'!$G$16:$K$16</c:f>
              <c:numCache>
                <c:formatCode>General</c:formatCode>
                <c:ptCount val="5"/>
                <c:pt idx="0">
                  <c:v>1995</c:v>
                </c:pt>
                <c:pt idx="1">
                  <c:v>1996</c:v>
                </c:pt>
                <c:pt idx="2">
                  <c:v>1997</c:v>
                </c:pt>
                <c:pt idx="3">
                  <c:v>1998</c:v>
                </c:pt>
                <c:pt idx="4">
                  <c:v>1999</c:v>
                </c:pt>
              </c:numCache>
            </c:numRef>
          </c:cat>
          <c:val>
            <c:numRef>
              <c:f>'data gap'!$G$18:$K$18</c:f>
              <c:numCache>
                <c:formatCode>General</c:formatCode>
                <c:ptCount val="5"/>
                <c:pt idx="0">
                  <c:v>105700</c:v>
                </c:pt>
                <c:pt idx="1">
                  <c:v>333100</c:v>
                </c:pt>
                <c:pt idx="2">
                  <c:v>758430</c:v>
                </c:pt>
                <c:pt idx="3">
                  <c:v>1650400</c:v>
                </c:pt>
                <c:pt idx="4">
                  <c:v>3377400</c:v>
                </c:pt>
              </c:numCache>
            </c:numRef>
          </c:val>
          <c:smooth val="0"/>
        </c:ser>
        <c:dLbls>
          <c:showLegendKey val="0"/>
          <c:showVal val="0"/>
          <c:showCatName val="0"/>
          <c:showSerName val="0"/>
          <c:showPercent val="0"/>
          <c:showBubbleSize val="0"/>
        </c:dLbls>
        <c:marker val="1"/>
        <c:smooth val="0"/>
        <c:axId val="87775872"/>
        <c:axId val="87827200"/>
      </c:lineChart>
      <c:catAx>
        <c:axId val="87775872"/>
        <c:scaling>
          <c:orientation val="minMax"/>
        </c:scaling>
        <c:delete val="0"/>
        <c:axPos val="b"/>
        <c:numFmt formatCode="General" sourceLinked="1"/>
        <c:majorTickMark val="out"/>
        <c:minorTickMark val="none"/>
        <c:tickLblPos val="nextTo"/>
        <c:spPr>
          <a:ln w="4834">
            <a:solidFill>
              <a:srgbClr val="000000"/>
            </a:solidFill>
            <a:prstDash val="solid"/>
          </a:ln>
        </c:spPr>
        <c:txPr>
          <a:bodyPr rot="0" vert="horz"/>
          <a:lstStyle/>
          <a:p>
            <a:pPr>
              <a:defRPr sz="1256" b="0" i="0" u="none" strike="noStrike" baseline="0">
                <a:solidFill>
                  <a:srgbClr val="000000"/>
                </a:solidFill>
                <a:latin typeface="Arial"/>
                <a:ea typeface="Arial"/>
                <a:cs typeface="Arial"/>
              </a:defRPr>
            </a:pPr>
            <a:endParaRPr lang="en-US"/>
          </a:p>
        </c:txPr>
        <c:crossAx val="87827200"/>
        <c:crosses val="autoZero"/>
        <c:auto val="1"/>
        <c:lblAlgn val="ctr"/>
        <c:lblOffset val="100"/>
        <c:tickLblSkip val="1"/>
        <c:tickMarkSkip val="1"/>
        <c:noMultiLvlLbl val="0"/>
      </c:catAx>
      <c:valAx>
        <c:axId val="87827200"/>
        <c:scaling>
          <c:orientation val="minMax"/>
        </c:scaling>
        <c:delete val="0"/>
        <c:axPos val="l"/>
        <c:majorGridlines>
          <c:spPr>
            <a:ln w="4834">
              <a:solidFill>
                <a:srgbClr val="000000"/>
              </a:solidFill>
              <a:prstDash val="solid"/>
            </a:ln>
          </c:spPr>
        </c:majorGridlines>
        <c:numFmt formatCode="#,##0" sourceLinked="1"/>
        <c:majorTickMark val="out"/>
        <c:minorTickMark val="none"/>
        <c:tickLblPos val="nextTo"/>
        <c:spPr>
          <a:ln w="4834">
            <a:solidFill>
              <a:srgbClr val="000000"/>
            </a:solidFill>
            <a:prstDash val="solid"/>
          </a:ln>
        </c:spPr>
        <c:txPr>
          <a:bodyPr rot="0" vert="horz"/>
          <a:lstStyle/>
          <a:p>
            <a:pPr>
              <a:defRPr sz="1256" b="0" i="0" u="none" strike="noStrike" baseline="0">
                <a:solidFill>
                  <a:srgbClr val="000000"/>
                </a:solidFill>
                <a:latin typeface="Arial"/>
                <a:ea typeface="Arial"/>
                <a:cs typeface="Arial"/>
              </a:defRPr>
            </a:pPr>
            <a:endParaRPr lang="en-US"/>
          </a:p>
        </c:txPr>
        <c:crossAx val="87775872"/>
        <c:crosses val="autoZero"/>
        <c:crossBetween val="between"/>
      </c:valAx>
      <c:spPr>
        <a:solidFill>
          <a:srgbClr val="C0C0C0"/>
        </a:solidFill>
        <a:ln w="19335">
          <a:solidFill>
            <a:srgbClr val="808080"/>
          </a:solidFill>
          <a:prstDash val="solid"/>
        </a:ln>
      </c:spPr>
    </c:plotArea>
    <c:plotVisOnly val="1"/>
    <c:dispBlanksAs val="gap"/>
    <c:showDLblsOverMax val="0"/>
  </c:chart>
  <c:spPr>
    <a:noFill/>
    <a:ln>
      <a:noFill/>
    </a:ln>
  </c:spPr>
  <c:txPr>
    <a:bodyPr/>
    <a:lstStyle/>
    <a:p>
      <a:pPr>
        <a:defRPr sz="647"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6412"/>
          </a:xfrm>
          <a:prstGeom prst="rect">
            <a:avLst/>
          </a:prstGeom>
          <a:noFill/>
          <a:ln w="12700">
            <a:noFill/>
            <a:miter lim="800000"/>
            <a:headEnd/>
            <a:tailEnd/>
          </a:ln>
          <a:effectLst/>
        </p:spPr>
        <p:txBody>
          <a:bodyPr vert="horz" wrap="square" lIns="100439" tIns="50221" rIns="100439" bIns="50221"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5" name="Rectangle 3"/>
          <p:cNvSpPr>
            <a:spLocks noGrp="1" noRot="1" noChangeAspect="1" noChangeArrowheads="1" noTextEdit="1"/>
          </p:cNvSpPr>
          <p:nvPr>
            <p:ph type="sldImg" idx="2"/>
          </p:nvPr>
        </p:nvSpPr>
        <p:spPr bwMode="auto">
          <a:xfrm>
            <a:off x="1270000" y="728663"/>
            <a:ext cx="4779963"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59835674"/>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62063" y="722313"/>
            <a:ext cx="4799012" cy="3598862"/>
          </a:xfrm>
          <a:ln/>
        </p:spPr>
      </p:sp>
      <p:sp>
        <p:nvSpPr>
          <p:cNvPr id="4915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62063" y="722313"/>
            <a:ext cx="4799012" cy="3598862"/>
          </a:xfrm>
          <a:ln/>
        </p:spPr>
      </p:sp>
      <p:sp>
        <p:nvSpPr>
          <p:cNvPr id="50179"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62063" y="722313"/>
            <a:ext cx="4799012" cy="3598862"/>
          </a:xfrm>
          <a:ln/>
        </p:spPr>
      </p:sp>
      <p:sp>
        <p:nvSpPr>
          <p:cNvPr id="5120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62063" y="722313"/>
            <a:ext cx="4799012" cy="3598862"/>
          </a:xfrm>
          <a:ln/>
        </p:spPr>
      </p:sp>
      <p:sp>
        <p:nvSpPr>
          <p:cNvPr id="5222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62063" y="722313"/>
            <a:ext cx="4799012" cy="3598862"/>
          </a:xfrm>
          <a:ln/>
        </p:spPr>
      </p:sp>
      <p:sp>
        <p:nvSpPr>
          <p:cNvPr id="53251"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2063" y="722313"/>
            <a:ext cx="4799012" cy="3598862"/>
          </a:xfrm>
          <a:ln/>
        </p:spPr>
      </p:sp>
      <p:sp>
        <p:nvSpPr>
          <p:cNvPr id="5427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62063" y="722313"/>
            <a:ext cx="4799012" cy="3598862"/>
          </a:xfrm>
          <a:ln/>
        </p:spPr>
      </p:sp>
      <p:sp>
        <p:nvSpPr>
          <p:cNvPr id="55299"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60475" y="722313"/>
            <a:ext cx="4799013" cy="3598862"/>
          </a:xfrm>
          <a:ln/>
        </p:spPr>
      </p:sp>
      <p:sp>
        <p:nvSpPr>
          <p:cNvPr id="5734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5837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Rot="1" noChangeAspect="1" noChangeArrowheads="1" noTextEdit="1"/>
          </p:cNvSpPr>
          <p:nvPr>
            <p:ph type="sldImg"/>
          </p:nvPr>
        </p:nvSpPr>
        <p:spPr>
          <a:xfrm>
            <a:off x="1262063" y="723900"/>
            <a:ext cx="4795837" cy="3597275"/>
          </a:xfrm>
          <a:solidFill>
            <a:srgbClr val="FFFFFF"/>
          </a:solidFill>
          <a:ln/>
        </p:spPr>
      </p:sp>
      <p:sp>
        <p:nvSpPr>
          <p:cNvPr id="40963" name="Rectangle 1027"/>
          <p:cNvSpPr>
            <a:spLocks noGrp="1" noChangeArrowheads="1"/>
          </p:cNvSpPr>
          <p:nvPr>
            <p:ph type="body" idx="1"/>
          </p:nvPr>
        </p:nvSpPr>
        <p:spPr>
          <a:xfrm>
            <a:off x="974725" y="4560888"/>
            <a:ext cx="5365750" cy="4316412"/>
          </a:xfrm>
          <a:solidFill>
            <a:srgbClr val="FFFFFF"/>
          </a:solidFill>
          <a:ln>
            <a:solidFill>
              <a:srgbClr val="000000"/>
            </a:solidFill>
          </a:ln>
        </p:spPr>
        <p:txBody>
          <a:bodyPr lIns="95008" tIns="47500" rIns="95008" bIns="47500"/>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0475" y="722313"/>
            <a:ext cx="4799013" cy="3598862"/>
          </a:xfrm>
          <a:ln/>
        </p:spPr>
      </p:sp>
      <p:sp>
        <p:nvSpPr>
          <p:cNvPr id="5939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1987"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301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4035"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505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6083"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60475" y="722313"/>
            <a:ext cx="4799013" cy="3598862"/>
          </a:xfrm>
          <a:ln/>
        </p:spPr>
      </p:sp>
      <p:sp>
        <p:nvSpPr>
          <p:cNvPr id="4710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62063" y="722313"/>
            <a:ext cx="4799012" cy="3598862"/>
          </a:xfrm>
          <a:ln/>
        </p:spPr>
      </p:sp>
      <p:sp>
        <p:nvSpPr>
          <p:cNvPr id="48131"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0459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3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27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18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68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09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95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67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880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8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034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04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p:txBody>
      </p:sp>
      <p:grpSp>
        <p:nvGrpSpPr>
          <p:cNvPr id="1028" name="Group 13"/>
          <p:cNvGrpSpPr>
            <a:grpSpLocks/>
          </p:cNvGrpSpPr>
          <p:nvPr userDrawn="1"/>
        </p:nvGrpSpPr>
        <p:grpSpPr bwMode="auto">
          <a:xfrm>
            <a:off x="381000" y="6397625"/>
            <a:ext cx="8382000" cy="307975"/>
            <a:chOff x="288" y="3406"/>
            <a:chExt cx="5280" cy="194"/>
          </a:xfrm>
        </p:grpSpPr>
        <p:sp>
          <p:nvSpPr>
            <p:cNvPr id="1032" name="Rectangle 14"/>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033" name="Rectangle 15"/>
            <p:cNvSpPr>
              <a:spLocks noChangeArrowheads="1"/>
            </p:cNvSpPr>
            <p:nvPr/>
          </p:nvSpPr>
          <p:spPr bwMode="auto">
            <a:xfrm>
              <a:off x="288" y="3406"/>
              <a:ext cx="526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pPr>
                <a:lnSpc>
                  <a:spcPts val="2000"/>
                </a:lnSpc>
              </a:pPr>
              <a:r>
                <a:rPr lang="en-US" sz="1200" b="0"/>
                <a:t>Christoph Eick	    	Introduction to Data Mining        		      8/19/2011           </a:t>
              </a:r>
              <a:fld id="{8DA28C1C-D4F2-4B37-AD21-FD15EA0BA25C}" type="slidenum">
                <a:rPr lang="en-US" sz="1200" b="0"/>
                <a:pPr>
                  <a:lnSpc>
                    <a:spcPts val="2000"/>
                  </a:lnSpc>
                </a:pPr>
                <a:t>‹#›</a:t>
              </a:fld>
              <a:r>
                <a:rPr lang="en-US" sz="1200" b="0"/>
                <a:t> </a:t>
              </a:r>
            </a:p>
          </p:txBody>
        </p:sp>
      </p:grpSp>
      <p:grpSp>
        <p:nvGrpSpPr>
          <p:cNvPr id="1029"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cs.uh.edu/~ceick/ceick.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2.cs.uh.edu/~ceick/UDM/UDM.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Microsoft_Word_97_-_2003_Document22.doc"/><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Microsoft_Word_97_-_2003_Document11.doc"/></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Microsoft_Word_97_-_2003_Document33.doc"/></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Microsoft_Word_97_-_2003_Document44.doc"/></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Microsoft_Word_97_-_2003_Document55.doc"/></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oleObject" Target="../embeddings/oleObject4.bin"/><Relationship Id="rId5" Type="http://schemas.openxmlformats.org/officeDocument/2006/relationships/image" Target="../media/image1.wmf"/><Relationship Id="rId10"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9.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 Id="rId9" Type="http://schemas.openxmlformats.org/officeDocument/2006/relationships/image" Target="../media/image21.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kdnuggets.com/software/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cdm2014.sfu.ca/home.html" TargetMode="External"/><Relationship Id="rId2" Type="http://schemas.openxmlformats.org/officeDocument/2006/relationships/hyperlink" Target="http://www.kdd.org/kdd2014/" TargetMode="External"/><Relationship Id="rId1" Type="http://schemas.openxmlformats.org/officeDocument/2006/relationships/slideLayout" Target="../slideLayouts/slideLayout2.xml"/><Relationship Id="rId6" Type="http://schemas.openxmlformats.org/officeDocument/2006/relationships/hyperlink" Target="http://www.siam.org/meetings/sdm15/" TargetMode="External"/><Relationship Id="rId5" Type="http://schemas.openxmlformats.org/officeDocument/2006/relationships/hyperlink" Target="http://www.ecmlpkdd2015.org/" TargetMode="External"/><Relationship Id="rId4" Type="http://schemas.openxmlformats.org/officeDocument/2006/relationships/hyperlink" Target="http://pakdd2015.pakdd.org/"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9.png"/><Relationship Id="rId10" Type="http://schemas.openxmlformats.org/officeDocument/2006/relationships/image" Target="../media/image10.jpeg"/><Relationship Id="rId4" Type="http://schemas.openxmlformats.org/officeDocument/2006/relationships/image" Target="../media/image8.png"/><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52400" y="1143000"/>
            <a:ext cx="8763000" cy="5334000"/>
          </a:xfrm>
        </p:spPr>
        <p:txBody>
          <a:bodyPr/>
          <a:lstStyle/>
          <a:p>
            <a:pPr marL="533400" indent="-533400">
              <a:buFont typeface="Monotype Sorts" pitchFamily="2" charset="2"/>
              <a:buAutoNum type="arabicPeriod"/>
            </a:pPr>
            <a:r>
              <a:rPr lang="en-US" dirty="0" smtClean="0"/>
              <a:t>Dr. </a:t>
            </a:r>
            <a:r>
              <a:rPr lang="en-US" dirty="0" err="1" smtClean="0"/>
              <a:t>Eick</a:t>
            </a:r>
            <a:r>
              <a:rPr lang="en-US" dirty="0" smtClean="0"/>
              <a:t> </a:t>
            </a:r>
            <a:r>
              <a:rPr lang="en-US" dirty="0" smtClean="0">
                <a:hlinkClick r:id="rId3"/>
              </a:rPr>
              <a:t>http://www2.cs.uh.edu/~ceick/ceick.html</a:t>
            </a:r>
            <a:r>
              <a:rPr lang="en-US" dirty="0" smtClean="0"/>
              <a:t> </a:t>
            </a:r>
            <a:endParaRPr lang="en-US" dirty="0" smtClean="0"/>
          </a:p>
          <a:p>
            <a:pPr marL="533400" indent="-533400">
              <a:buFont typeface="Monotype Sorts" pitchFamily="2" charset="2"/>
              <a:buAutoNum type="arabicPeriod"/>
            </a:pPr>
            <a:r>
              <a:rPr lang="en-US" dirty="0"/>
              <a:t>Introduction to Data Mining Part </a:t>
            </a:r>
            <a:r>
              <a:rPr lang="en-US" dirty="0" smtClean="0"/>
              <a:t>1</a:t>
            </a:r>
          </a:p>
          <a:p>
            <a:pPr marL="533400" indent="-533400">
              <a:buFont typeface="Monotype Sorts" pitchFamily="2" charset="2"/>
              <a:buAutoNum type="arabicPeriod"/>
            </a:pPr>
            <a:r>
              <a:rPr lang="en-US" dirty="0" smtClean="0"/>
              <a:t>Knowledge Sources </a:t>
            </a:r>
            <a:endParaRPr lang="en-US" dirty="0" smtClean="0"/>
          </a:p>
          <a:p>
            <a:pPr marL="533400" indent="-533400">
              <a:buFont typeface="Monotype Sorts" pitchFamily="2" charset="2"/>
              <a:buAutoNum type="arabicPeriod"/>
            </a:pPr>
            <a:r>
              <a:rPr lang="en-US" dirty="0" smtClean="0"/>
              <a:t>COSC 6335 Webpage </a:t>
            </a:r>
            <a:r>
              <a:rPr lang="en-US" dirty="0">
                <a:hlinkClick r:id="rId4"/>
              </a:rPr>
              <a:t>http://www2.cs.uh.edu/~</a:t>
            </a:r>
            <a:r>
              <a:rPr lang="en-US" dirty="0" smtClean="0">
                <a:hlinkClick r:id="rId4"/>
              </a:rPr>
              <a:t>ceick/UDM/UDM.html</a:t>
            </a:r>
            <a:endParaRPr lang="en-US" dirty="0" smtClean="0"/>
          </a:p>
          <a:p>
            <a:pPr marL="533400" indent="-533400">
              <a:buFont typeface="Monotype Sorts" pitchFamily="2" charset="2"/>
              <a:buAutoNum type="arabicPeriod"/>
            </a:pPr>
            <a:r>
              <a:rPr lang="en-US" dirty="0" smtClean="0"/>
              <a:t>Course Syllabus</a:t>
            </a:r>
          </a:p>
          <a:p>
            <a:pPr marL="533400" indent="-533400">
              <a:buFont typeface="Monotype Sorts" pitchFamily="2" charset="2"/>
              <a:buAutoNum type="arabicPeriod"/>
            </a:pPr>
            <a:r>
              <a:rPr lang="en-US" dirty="0" smtClean="0"/>
              <a:t>Introduction to Data Mining Part2 </a:t>
            </a:r>
            <a:endParaRPr lang="en-US" dirty="0" smtClean="0"/>
          </a:p>
          <a:p>
            <a:pPr marL="533400" indent="-533400">
              <a:buFont typeface="Monotype Sorts" pitchFamily="2" charset="2"/>
              <a:buAutoNum type="arabicPeriod"/>
            </a:pPr>
            <a:r>
              <a:rPr lang="en-US" dirty="0" smtClean="0"/>
              <a:t>Questionnaire</a:t>
            </a:r>
          </a:p>
          <a:p>
            <a:pPr marL="533400" indent="-533400">
              <a:buFont typeface="Monotype Sorts" pitchFamily="2" charset="2"/>
              <a:buAutoNum type="arabicPeriod"/>
            </a:pPr>
            <a:r>
              <a:rPr lang="en-US" dirty="0" smtClean="0"/>
              <a:t>Data </a:t>
            </a:r>
            <a:r>
              <a:rPr lang="en-US" dirty="0" smtClean="0"/>
              <a:t>Mining Resources</a:t>
            </a:r>
          </a:p>
          <a:p>
            <a:pPr marL="533400" indent="-533400">
              <a:buFont typeface="Monotype Sorts" pitchFamily="2" charset="2"/>
              <a:buAutoNum type="arabicPeriod"/>
            </a:pPr>
            <a:r>
              <a:rPr lang="en-US" dirty="0" smtClean="0"/>
              <a:t>Data </a:t>
            </a:r>
          </a:p>
          <a:p>
            <a:pPr marL="990600" lvl="1" indent="-533400">
              <a:buFont typeface="Arial" charset="0"/>
              <a:buAutoNum type="arabicPeriod"/>
            </a:pPr>
            <a:endParaRPr lang="en-US" sz="2400" dirty="0" smtClean="0"/>
          </a:p>
        </p:txBody>
      </p:sp>
      <p:sp>
        <p:nvSpPr>
          <p:cNvPr id="2051" name="Rectangle 4"/>
          <p:cNvSpPr>
            <a:spLocks noGrp="1" noChangeArrowheads="1"/>
          </p:cNvSpPr>
          <p:nvPr>
            <p:ph type="title"/>
          </p:nvPr>
        </p:nvSpPr>
        <p:spPr>
          <a:xfrm>
            <a:off x="228600" y="152400"/>
            <a:ext cx="8763000" cy="609600"/>
          </a:xfrm>
        </p:spPr>
        <p:txBody>
          <a:bodyPr lIns="0" rIns="0"/>
          <a:lstStyle/>
          <a:p>
            <a:r>
              <a:rPr lang="en-US" smtClean="0"/>
              <a:t>This Week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Data Mining Tasks...</a:t>
            </a:r>
          </a:p>
        </p:txBody>
      </p:sp>
      <p:sp>
        <p:nvSpPr>
          <p:cNvPr id="11267" name="Rectangle 3"/>
          <p:cNvSpPr>
            <a:spLocks noGrp="1" noChangeArrowheads="1"/>
          </p:cNvSpPr>
          <p:nvPr>
            <p:ph type="body" idx="1"/>
          </p:nvPr>
        </p:nvSpPr>
        <p:spPr/>
        <p:txBody>
          <a:bodyPr/>
          <a:lstStyle/>
          <a:p>
            <a:r>
              <a:rPr lang="en-US" smtClean="0"/>
              <a:t>Classification </a:t>
            </a:r>
            <a:r>
              <a:rPr lang="en-US" sz="2000" smtClean="0"/>
              <a:t>[Predictive]</a:t>
            </a:r>
            <a:endParaRPr lang="en-US" smtClean="0"/>
          </a:p>
          <a:p>
            <a:r>
              <a:rPr lang="en-US" smtClean="0"/>
              <a:t>Clustering </a:t>
            </a:r>
            <a:r>
              <a:rPr lang="en-US" sz="2000" smtClean="0"/>
              <a:t>[Descriptive]</a:t>
            </a:r>
            <a:endParaRPr lang="en-US" smtClean="0"/>
          </a:p>
          <a:p>
            <a:r>
              <a:rPr lang="en-US" smtClean="0"/>
              <a:t>Association Rule Discovery </a:t>
            </a:r>
            <a:r>
              <a:rPr lang="en-US" sz="2000" smtClean="0"/>
              <a:t>[Descriptive]</a:t>
            </a:r>
            <a:endParaRPr lang="en-US" smtClean="0"/>
          </a:p>
          <a:p>
            <a:r>
              <a:rPr lang="en-US" smtClean="0"/>
              <a:t>Sequential Pattern Discovery </a:t>
            </a:r>
            <a:r>
              <a:rPr lang="en-US" sz="2000" smtClean="0"/>
              <a:t>[Descriptive]</a:t>
            </a:r>
            <a:endParaRPr lang="en-US" smtClean="0"/>
          </a:p>
          <a:p>
            <a:r>
              <a:rPr lang="en-US" smtClean="0"/>
              <a:t>Regression </a:t>
            </a:r>
            <a:r>
              <a:rPr lang="en-US" sz="2000" smtClean="0"/>
              <a:t>[Predictive]</a:t>
            </a:r>
            <a:endParaRPr lang="en-US" smtClean="0"/>
          </a:p>
          <a:p>
            <a:r>
              <a:rPr lang="en-US" smtClean="0"/>
              <a:t>Deviation Detection / Anomaly Detection </a:t>
            </a:r>
            <a:r>
              <a:rPr lang="en-US" sz="2000" smtClean="0"/>
              <a:t>[Predictive]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Classification: Definition</a:t>
            </a:r>
          </a:p>
        </p:txBody>
      </p:sp>
      <p:sp>
        <p:nvSpPr>
          <p:cNvPr id="12291"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smtClean="0"/>
              <a:t>Given a collection of records (</a:t>
            </a:r>
            <a:r>
              <a:rPr lang="en-US" i="1" smtClean="0">
                <a:solidFill>
                  <a:srgbClr val="CC0000"/>
                </a:solidFill>
              </a:rPr>
              <a:t>training set </a:t>
            </a:r>
            <a:r>
              <a:rPr lang="en-US" smtClean="0"/>
              <a:t>)</a:t>
            </a:r>
          </a:p>
          <a:p>
            <a:pPr marL="742950" lvl="1" indent="-285750">
              <a:lnSpc>
                <a:spcPct val="90000"/>
              </a:lnSpc>
            </a:pPr>
            <a:r>
              <a:rPr lang="en-US" sz="2400" smtClean="0"/>
              <a:t>Each record contains a set of </a:t>
            </a:r>
            <a:r>
              <a:rPr lang="en-US" sz="2400" i="1" smtClean="0">
                <a:solidFill>
                  <a:srgbClr val="CC0000"/>
                </a:solidFill>
              </a:rPr>
              <a:t>attributes</a:t>
            </a:r>
            <a:r>
              <a:rPr lang="en-US" sz="2400" smtClean="0"/>
              <a:t>, one of the attributes is the </a:t>
            </a:r>
            <a:r>
              <a:rPr lang="en-US" sz="2400" i="1" smtClean="0">
                <a:solidFill>
                  <a:srgbClr val="CC0000"/>
                </a:solidFill>
              </a:rPr>
              <a:t>class</a:t>
            </a:r>
            <a:r>
              <a:rPr lang="en-US" sz="2400" smtClean="0"/>
              <a:t>.</a:t>
            </a:r>
            <a:endParaRPr lang="en-US" smtClean="0"/>
          </a:p>
          <a:p>
            <a:pPr marL="342900" indent="-342900">
              <a:lnSpc>
                <a:spcPct val="90000"/>
              </a:lnSpc>
            </a:pPr>
            <a:r>
              <a:rPr lang="en-US" smtClean="0"/>
              <a:t>Find a </a:t>
            </a:r>
            <a:r>
              <a:rPr lang="en-US" i="1" smtClean="0">
                <a:solidFill>
                  <a:srgbClr val="CC0000"/>
                </a:solidFill>
              </a:rPr>
              <a:t>model</a:t>
            </a:r>
            <a:r>
              <a:rPr lang="en-US" smtClean="0"/>
              <a:t>  for class attribute as a function of the values of other attributes.</a:t>
            </a:r>
          </a:p>
          <a:p>
            <a:pPr marL="342900" indent="-342900">
              <a:lnSpc>
                <a:spcPct val="90000"/>
              </a:lnSpc>
            </a:pPr>
            <a:r>
              <a:rPr lang="en-US" smtClean="0"/>
              <a:t>Goal: </a:t>
            </a:r>
            <a:r>
              <a:rPr lang="en-US" u="sng" smtClean="0"/>
              <a:t>previously unseen</a:t>
            </a:r>
            <a:r>
              <a:rPr lang="en-US" smtClean="0"/>
              <a:t> records should be assigned a class as accurately as possible.</a:t>
            </a:r>
          </a:p>
          <a:p>
            <a:pPr marL="742950" lvl="1" indent="-285750">
              <a:lnSpc>
                <a:spcPct val="90000"/>
              </a:lnSpc>
            </a:pPr>
            <a:r>
              <a:rPr lang="en-US" sz="2400" smtClean="0"/>
              <a:t>A </a:t>
            </a:r>
            <a:r>
              <a:rPr lang="en-US" sz="2400" i="1" smtClean="0">
                <a:solidFill>
                  <a:srgbClr val="CC0000"/>
                </a:solidFill>
              </a:rPr>
              <a:t>test set</a:t>
            </a:r>
            <a:r>
              <a:rPr lang="en-US" sz="2400" smtClean="0"/>
              <a:t> is used to determine the accuracy of the model. Usually, the given data set is divided into training and test sets, with training set used to build the model and test set used to validate it.</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Classification Example</a:t>
            </a:r>
          </a:p>
        </p:txBody>
      </p:sp>
      <p:graphicFrame>
        <p:nvGraphicFramePr>
          <p:cNvPr id="13315" name="Object 3"/>
          <p:cNvGraphicFramePr>
            <a:graphicFrameLocks noChangeAspect="1"/>
          </p:cNvGraphicFramePr>
          <p:nvPr/>
        </p:nvGraphicFramePr>
        <p:xfrm>
          <a:off x="228600" y="2057400"/>
          <a:ext cx="3565525" cy="3687763"/>
        </p:xfrm>
        <a:graphic>
          <a:graphicData uri="http://schemas.openxmlformats.org/presentationml/2006/ole">
            <mc:AlternateContent xmlns:mc="http://schemas.openxmlformats.org/markup-compatibility/2006">
              <mc:Choice xmlns:v="urn:schemas-microsoft-com:vml" Requires="v">
                <p:oleObj spid="_x0000_s13344" name="Document" r:id="rId4" imgW="5405628" imgH="5782056" progId="Word.Document.8">
                  <p:embed/>
                </p:oleObj>
              </mc:Choice>
              <mc:Fallback>
                <p:oleObj name="Document" r:id="rId4" imgW="5405628" imgH="578205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0574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4"/>
          <p:cNvSpPr txBox="1">
            <a:spLocks noChangeArrowheads="1"/>
          </p:cNvSpPr>
          <p:nvPr/>
        </p:nvSpPr>
        <p:spPr bwMode="auto">
          <a:xfrm rot="-2416809">
            <a:off x="838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7" name="Text Box 5"/>
          <p:cNvSpPr txBox="1">
            <a:spLocks noChangeArrowheads="1"/>
          </p:cNvSpPr>
          <p:nvPr/>
        </p:nvSpPr>
        <p:spPr bwMode="auto">
          <a:xfrm rot="-2416809">
            <a:off x="1600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8" name="Text Box 6"/>
          <p:cNvSpPr txBox="1">
            <a:spLocks noChangeArrowheads="1"/>
          </p:cNvSpPr>
          <p:nvPr/>
        </p:nvSpPr>
        <p:spPr bwMode="auto">
          <a:xfrm rot="-2416809">
            <a:off x="2362200" y="14335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13319" name="Text Box 7"/>
          <p:cNvSpPr txBox="1">
            <a:spLocks noChangeArrowheads="1"/>
          </p:cNvSpPr>
          <p:nvPr/>
        </p:nvSpPr>
        <p:spPr bwMode="auto">
          <a:xfrm rot="-2416809">
            <a:off x="31242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graphicFrame>
        <p:nvGraphicFramePr>
          <p:cNvPr id="13320" name="Object 8"/>
          <p:cNvGraphicFramePr>
            <a:graphicFrameLocks noChangeAspect="1"/>
          </p:cNvGraphicFramePr>
          <p:nvPr/>
        </p:nvGraphicFramePr>
        <p:xfrm>
          <a:off x="4267200" y="2043113"/>
          <a:ext cx="2994025" cy="2646362"/>
        </p:xfrm>
        <a:graphic>
          <a:graphicData uri="http://schemas.openxmlformats.org/presentationml/2006/ole">
            <mc:AlternateContent xmlns:mc="http://schemas.openxmlformats.org/markup-compatibility/2006">
              <mc:Choice xmlns:v="urn:schemas-microsoft-com:vml" Requires="v">
                <p:oleObj spid="_x0000_s13345" name="Document" r:id="rId7" imgW="4614672" imgH="4076700" progId="Word.Document.8">
                  <p:embed/>
                </p:oleObj>
              </mc:Choice>
              <mc:Fallback>
                <p:oleObj name="Document" r:id="rId7" imgW="4614672" imgH="4076700" progId="Word.Document.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2043113"/>
                        <a:ext cx="2994025" cy="264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21" name="Group 9"/>
          <p:cNvGrpSpPr>
            <a:grpSpLocks/>
          </p:cNvGrpSpPr>
          <p:nvPr/>
        </p:nvGrpSpPr>
        <p:grpSpPr bwMode="auto">
          <a:xfrm>
            <a:off x="7696200" y="3948113"/>
            <a:ext cx="990600" cy="685800"/>
            <a:chOff x="4944" y="2736"/>
            <a:chExt cx="624" cy="432"/>
          </a:xfrm>
        </p:grpSpPr>
        <p:sp>
          <p:nvSpPr>
            <p:cNvPr id="1333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p:spPr>
          <p:txBody>
            <a:bodyPr wrap="none" anchor="ctr"/>
            <a:lstStyle/>
            <a:p>
              <a:endParaRPr lang="en-US"/>
            </a:p>
          </p:txBody>
        </p:sp>
        <p:sp>
          <p:nvSpPr>
            <p:cNvPr id="13335" name="Text Box 11"/>
            <p:cNvSpPr txBox="1">
              <a:spLocks noChangeArrowheads="1"/>
            </p:cNvSpPr>
            <p:nvPr/>
          </p:nvSpPr>
          <p:spPr bwMode="auto">
            <a:xfrm>
              <a:off x="5086" y="2856"/>
              <a:ext cx="345" cy="29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a:solidFill>
                    <a:srgbClr val="0000CC"/>
                  </a:solidFill>
                </a:rPr>
                <a:t>Test</a:t>
              </a:r>
            </a:p>
            <a:p>
              <a:pPr algn="ctr">
                <a:lnSpc>
                  <a:spcPct val="80000"/>
                </a:lnSpc>
                <a:spcBef>
                  <a:spcPct val="20000"/>
                </a:spcBef>
                <a:buClr>
                  <a:schemeClr val="accent2"/>
                </a:buClr>
                <a:buSzPct val="75000"/>
                <a:buFont typeface="Monotype Sorts" pitchFamily="2" charset="2"/>
                <a:buNone/>
              </a:pPr>
              <a:r>
                <a:rPr lang="en-US">
                  <a:solidFill>
                    <a:srgbClr val="0000CC"/>
                  </a:solidFill>
                </a:rPr>
                <a:t>Set</a:t>
              </a:r>
              <a:endParaRPr lang="en-US" b="0">
                <a:solidFill>
                  <a:schemeClr val="bg2"/>
                </a:solidFill>
              </a:endParaRPr>
            </a:p>
          </p:txBody>
        </p:sp>
      </p:grpSp>
      <p:sp>
        <p:nvSpPr>
          <p:cNvPr id="13322" name="AutoShape 12"/>
          <p:cNvSpPr>
            <a:spLocks noChangeArrowheads="1"/>
          </p:cNvSpPr>
          <p:nvPr/>
        </p:nvSpPr>
        <p:spPr bwMode="auto">
          <a:xfrm>
            <a:off x="3886200" y="5091113"/>
            <a:ext cx="990600" cy="685800"/>
          </a:xfrm>
          <a:prstGeom prst="can">
            <a:avLst>
              <a:gd name="adj" fmla="val 25056"/>
            </a:avLst>
          </a:prstGeom>
          <a:solidFill>
            <a:schemeClr val="accent2"/>
          </a:solidFill>
          <a:ln w="12700">
            <a:solidFill>
              <a:srgbClr val="0000FF"/>
            </a:solidFill>
            <a:round/>
            <a:headEnd/>
            <a:tailEnd/>
          </a:ln>
        </p:spPr>
        <p:txBody>
          <a:bodyPr wrap="none" anchor="ctr"/>
          <a:lstStyle/>
          <a:p>
            <a:endParaRPr lang="en-US"/>
          </a:p>
        </p:txBody>
      </p:sp>
      <p:sp>
        <p:nvSpPr>
          <p:cNvPr id="13323" name="Text Box 13"/>
          <p:cNvSpPr txBox="1">
            <a:spLocks noChangeArrowheads="1"/>
          </p:cNvSpPr>
          <p:nvPr/>
        </p:nvSpPr>
        <p:spPr bwMode="auto">
          <a:xfrm>
            <a:off x="3886200" y="5238750"/>
            <a:ext cx="10429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rPr>
              <a:t>Set</a:t>
            </a:r>
            <a:endParaRPr lang="en-US" b="0">
              <a:solidFill>
                <a:schemeClr val="bg2"/>
              </a:solidFill>
            </a:endParaRPr>
          </a:p>
        </p:txBody>
      </p:sp>
      <p:grpSp>
        <p:nvGrpSpPr>
          <p:cNvPr id="13324" name="Group 14"/>
          <p:cNvGrpSpPr>
            <a:grpSpLocks/>
          </p:cNvGrpSpPr>
          <p:nvPr/>
        </p:nvGrpSpPr>
        <p:grpSpPr bwMode="auto">
          <a:xfrm>
            <a:off x="7637463" y="5086350"/>
            <a:ext cx="1125537" cy="690563"/>
            <a:chOff x="3360" y="2880"/>
            <a:chExt cx="672" cy="415"/>
          </a:xfrm>
        </p:grpSpPr>
        <p:sp>
          <p:nvSpPr>
            <p:cNvPr id="13332"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p:spPr>
          <p:txBody>
            <a:bodyPr wrap="none" anchor="ctr"/>
            <a:lstStyle/>
            <a:p>
              <a:endParaRPr lang="en-US"/>
            </a:p>
          </p:txBody>
        </p:sp>
        <p:sp>
          <p:nvSpPr>
            <p:cNvPr id="13333" name="Text Box 16"/>
            <p:cNvSpPr txBox="1">
              <a:spLocks noChangeArrowheads="1"/>
            </p:cNvSpPr>
            <p:nvPr/>
          </p:nvSpPr>
          <p:spPr bwMode="auto">
            <a:xfrm>
              <a:off x="3392" y="2978"/>
              <a:ext cx="54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2000">
                  <a:solidFill>
                    <a:srgbClr val="CC0000"/>
                  </a:solidFill>
                </a:rPr>
                <a:t>Model</a:t>
              </a:r>
              <a:endParaRPr lang="en-US" b="0">
                <a:solidFill>
                  <a:schemeClr val="bg2"/>
                </a:solidFill>
              </a:endParaRPr>
            </a:p>
          </p:txBody>
        </p:sp>
      </p:grpSp>
      <p:sp>
        <p:nvSpPr>
          <p:cNvPr id="13325" name="AutoShape 17"/>
          <p:cNvSpPr>
            <a:spLocks noChangeArrowheads="1"/>
          </p:cNvSpPr>
          <p:nvPr/>
        </p:nvSpPr>
        <p:spPr bwMode="auto">
          <a:xfrm>
            <a:off x="5486400" y="4938713"/>
            <a:ext cx="1447800" cy="995362"/>
          </a:xfrm>
          <a:prstGeom prst="bevel">
            <a:avLst>
              <a:gd name="adj" fmla="val 12500"/>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6" name="Text Box 18"/>
          <p:cNvSpPr txBox="1">
            <a:spLocks noChangeArrowheads="1"/>
          </p:cNvSpPr>
          <p:nvPr/>
        </p:nvSpPr>
        <p:spPr bwMode="auto">
          <a:xfrm>
            <a:off x="5562600" y="5014913"/>
            <a:ext cx="132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2000">
                <a:solidFill>
                  <a:srgbClr val="000000"/>
                </a:solidFill>
              </a:rPr>
              <a:t>Learn </a:t>
            </a:r>
          </a:p>
          <a:p>
            <a:pPr algn="ctr">
              <a:spcBef>
                <a:spcPct val="20000"/>
              </a:spcBef>
              <a:buClr>
                <a:schemeClr val="accent2"/>
              </a:buClr>
              <a:buSzPct val="75000"/>
              <a:buFont typeface="Monotype Sorts" pitchFamily="2" charset="2"/>
              <a:buNone/>
            </a:pPr>
            <a:r>
              <a:rPr lang="en-US" sz="2000">
                <a:solidFill>
                  <a:srgbClr val="000000"/>
                </a:solidFill>
              </a:rPr>
              <a:t>Classifier</a:t>
            </a:r>
            <a:endParaRPr lang="en-US" b="0">
              <a:solidFill>
                <a:srgbClr val="00E0CB"/>
              </a:solidFill>
            </a:endParaRPr>
          </a:p>
        </p:txBody>
      </p:sp>
      <p:sp>
        <p:nvSpPr>
          <p:cNvPr id="13327" name="AutoShape 19"/>
          <p:cNvSpPr>
            <a:spLocks noChangeArrowheads="1"/>
          </p:cNvSpPr>
          <p:nvPr/>
        </p:nvSpPr>
        <p:spPr bwMode="auto">
          <a:xfrm>
            <a:off x="4987925" y="5349875"/>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8" name="AutoShape 20"/>
          <p:cNvSpPr>
            <a:spLocks noChangeArrowheads="1"/>
          </p:cNvSpPr>
          <p:nvPr/>
        </p:nvSpPr>
        <p:spPr bwMode="auto">
          <a:xfrm>
            <a:off x="7010400" y="5314950"/>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9" name="AutoShape 21"/>
          <p:cNvSpPr>
            <a:spLocks noChangeArrowheads="1"/>
          </p:cNvSpPr>
          <p:nvPr/>
        </p:nvSpPr>
        <p:spPr bwMode="auto">
          <a:xfrm rot="5400000">
            <a:off x="8073231" y="4790282"/>
            <a:ext cx="312737" cy="152400"/>
          </a:xfrm>
          <a:prstGeom prst="rightArrow">
            <a:avLst>
              <a:gd name="adj1" fmla="val 50000"/>
              <a:gd name="adj2" fmla="val 51302"/>
            </a:avLst>
          </a:prstGeom>
          <a:solidFill>
            <a:srgbClr val="CC0000"/>
          </a:solidFill>
          <a:ln w="12700">
            <a:solidFill>
              <a:srgbClr val="CC0000"/>
            </a:solidFill>
            <a:miter lim="800000"/>
            <a:headEnd/>
            <a:tailEnd/>
          </a:ln>
        </p:spPr>
        <p:txBody>
          <a:bodyPr wrap="none" anchor="ctr"/>
          <a:lstStyle/>
          <a:p>
            <a:endParaRPr lang="en-US"/>
          </a:p>
        </p:txBody>
      </p:sp>
      <p:sp>
        <p:nvSpPr>
          <p:cNvPr id="13330" name="Line 22"/>
          <p:cNvSpPr>
            <a:spLocks noChangeShapeType="1"/>
          </p:cNvSpPr>
          <p:nvPr/>
        </p:nvSpPr>
        <p:spPr bwMode="auto">
          <a:xfrm>
            <a:off x="3657600" y="44815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3"/>
          <p:cNvSpPr>
            <a:spLocks noChangeShapeType="1"/>
          </p:cNvSpPr>
          <p:nvPr/>
        </p:nvSpPr>
        <p:spPr bwMode="auto">
          <a:xfrm>
            <a:off x="7315200" y="34147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Classification: Application 1</a:t>
            </a:r>
          </a:p>
        </p:txBody>
      </p:sp>
      <p:sp>
        <p:nvSpPr>
          <p:cNvPr id="14339" name="Rectangle 3"/>
          <p:cNvSpPr>
            <a:spLocks noGrp="1" noChangeArrowheads="1"/>
          </p:cNvSpPr>
          <p:nvPr>
            <p:ph type="body" idx="1"/>
          </p:nvPr>
        </p:nvSpPr>
        <p:spPr>
          <a:xfrm>
            <a:off x="457200" y="1295400"/>
            <a:ext cx="8178800" cy="4876800"/>
          </a:xfrm>
        </p:spPr>
        <p:txBody>
          <a:bodyPr/>
          <a:lstStyle/>
          <a:p>
            <a:pPr marL="342900" indent="-342900"/>
            <a:r>
              <a:rPr lang="en-US" sz="2400" smtClean="0"/>
              <a:t>Direct Marketing</a:t>
            </a:r>
          </a:p>
          <a:p>
            <a:pPr marL="742950" lvl="1" indent="-285750"/>
            <a:r>
              <a:rPr lang="en-US" sz="2400" smtClean="0"/>
              <a:t>Goal: Reduce cost of mailing by </a:t>
            </a:r>
            <a:r>
              <a:rPr lang="en-US" sz="2400" i="1" smtClean="0">
                <a:solidFill>
                  <a:srgbClr val="FF0066"/>
                </a:solidFill>
              </a:rPr>
              <a:t>targeting</a:t>
            </a:r>
            <a:r>
              <a:rPr lang="en-US" sz="2400" smtClean="0"/>
              <a:t> a set of consumers likely to buy a new cell-phone product.</a:t>
            </a:r>
          </a:p>
          <a:p>
            <a:pPr marL="742950" lvl="1" indent="-285750"/>
            <a:r>
              <a:rPr lang="en-US" sz="2400" smtClean="0"/>
              <a:t>Approach:</a:t>
            </a:r>
          </a:p>
          <a:p>
            <a:pPr marL="1143000" lvl="2" indent="-228600"/>
            <a:r>
              <a:rPr lang="en-US" sz="2000" smtClean="0"/>
              <a:t>Use the data for a similar product introduced before. </a:t>
            </a:r>
          </a:p>
          <a:p>
            <a:pPr marL="1143000" lvl="2" indent="-228600"/>
            <a:r>
              <a:rPr lang="en-US" sz="2000" smtClean="0"/>
              <a:t>We know which customers decided to buy and which decided otherwise. This </a:t>
            </a:r>
            <a:r>
              <a:rPr lang="en-US" sz="2000" i="1" smtClean="0">
                <a:solidFill>
                  <a:srgbClr val="0000FF"/>
                </a:solidFill>
              </a:rPr>
              <a:t>{buy, don’t buy}</a:t>
            </a:r>
            <a:r>
              <a:rPr lang="en-US" sz="2000" smtClean="0"/>
              <a:t> decision forms the </a:t>
            </a:r>
            <a:r>
              <a:rPr lang="en-US" sz="2000" i="1" smtClean="0">
                <a:solidFill>
                  <a:srgbClr val="0000FF"/>
                </a:solidFill>
              </a:rPr>
              <a:t>class attribute</a:t>
            </a:r>
            <a:r>
              <a:rPr lang="en-US" sz="2000" smtClean="0"/>
              <a:t>.</a:t>
            </a:r>
          </a:p>
          <a:p>
            <a:pPr marL="1143000" lvl="2" indent="-228600"/>
            <a:r>
              <a:rPr lang="en-US" sz="2000" smtClean="0"/>
              <a:t>Collect various demographic, lifestyle, and company-interaction related information about all such customers.</a:t>
            </a:r>
          </a:p>
          <a:p>
            <a:pPr lvl="3"/>
            <a:r>
              <a:rPr lang="en-US" sz="1800" smtClean="0"/>
              <a:t>Type of business, where they stay, how much they earn, etc.</a:t>
            </a:r>
          </a:p>
          <a:p>
            <a:pPr marL="1143000" lvl="2" indent="-228600"/>
            <a:r>
              <a:rPr lang="en-US" sz="2000" smtClean="0"/>
              <a:t>Use this information as input attributes to learn a classifier model.</a:t>
            </a:r>
          </a:p>
        </p:txBody>
      </p:sp>
      <p:sp>
        <p:nvSpPr>
          <p:cNvPr id="14340" name="Text Box 4"/>
          <p:cNvSpPr txBox="1">
            <a:spLocks noChangeArrowheads="1"/>
          </p:cNvSpPr>
          <p:nvPr/>
        </p:nvSpPr>
        <p:spPr bwMode="auto">
          <a:xfrm>
            <a:off x="5029200" y="60198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Classification: Application 2</a:t>
            </a:r>
          </a:p>
        </p:txBody>
      </p:sp>
      <p:sp>
        <p:nvSpPr>
          <p:cNvPr id="15363" name="Rectangle 3"/>
          <p:cNvSpPr>
            <a:spLocks noGrp="1" noChangeArrowheads="1"/>
          </p:cNvSpPr>
          <p:nvPr>
            <p:ph type="body" idx="1"/>
          </p:nvPr>
        </p:nvSpPr>
        <p:spPr>
          <a:xfrm>
            <a:off x="457200" y="1295400"/>
            <a:ext cx="8178800" cy="4171950"/>
          </a:xfrm>
        </p:spPr>
        <p:txBody>
          <a:bodyPr/>
          <a:lstStyle/>
          <a:p>
            <a:pPr marL="342900" indent="-342900">
              <a:lnSpc>
                <a:spcPct val="90000"/>
              </a:lnSpc>
            </a:pPr>
            <a:r>
              <a:rPr lang="en-US" sz="2400" smtClean="0"/>
              <a:t>Fraud Detection</a:t>
            </a:r>
          </a:p>
          <a:p>
            <a:pPr marL="742950" lvl="1" indent="-285750">
              <a:lnSpc>
                <a:spcPct val="90000"/>
              </a:lnSpc>
            </a:pPr>
            <a:r>
              <a:rPr lang="en-US" sz="2400" smtClean="0"/>
              <a:t>Goal: Predict fraudulent cases in credit card transactions.</a:t>
            </a:r>
          </a:p>
          <a:p>
            <a:pPr marL="742950" lvl="1" indent="-285750">
              <a:lnSpc>
                <a:spcPct val="90000"/>
              </a:lnSpc>
            </a:pPr>
            <a:r>
              <a:rPr lang="en-US" sz="2400" smtClean="0"/>
              <a:t>Approach:</a:t>
            </a:r>
          </a:p>
          <a:p>
            <a:pPr marL="1143000" lvl="2" indent="-228600">
              <a:lnSpc>
                <a:spcPct val="90000"/>
              </a:lnSpc>
            </a:pPr>
            <a:r>
              <a:rPr lang="en-US" sz="2000" smtClean="0"/>
              <a:t>Use credit card transactions and the information on its account-holder as attributes.</a:t>
            </a:r>
          </a:p>
          <a:p>
            <a:pPr lvl="3">
              <a:lnSpc>
                <a:spcPct val="90000"/>
              </a:lnSpc>
            </a:pPr>
            <a:r>
              <a:rPr lang="en-US" sz="1800" smtClean="0"/>
              <a:t>When does a customer buy, what does he buy, how often he pays on time, etc</a:t>
            </a:r>
          </a:p>
          <a:p>
            <a:pPr marL="1143000" lvl="2" indent="-228600">
              <a:lnSpc>
                <a:spcPct val="90000"/>
              </a:lnSpc>
            </a:pPr>
            <a:r>
              <a:rPr lang="en-US" sz="2000" smtClean="0"/>
              <a:t>Label past transactions as fraud or fair transactions. This forms the class attribute.</a:t>
            </a:r>
          </a:p>
          <a:p>
            <a:pPr marL="1143000" lvl="2" indent="-228600">
              <a:lnSpc>
                <a:spcPct val="90000"/>
              </a:lnSpc>
            </a:pPr>
            <a:r>
              <a:rPr lang="en-US" sz="2000" smtClean="0"/>
              <a:t>Learn a model for the class of the transactions.</a:t>
            </a:r>
          </a:p>
          <a:p>
            <a:pPr marL="1143000" lvl="2" indent="-228600">
              <a:lnSpc>
                <a:spcPct val="90000"/>
              </a:lnSpc>
            </a:pPr>
            <a:r>
              <a:rPr lang="en-US" sz="2000" smtClean="0"/>
              <a:t>Use this model to detect fraud by observing credit card transactions on an account.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Classification: Application 3</a:t>
            </a:r>
          </a:p>
        </p:txBody>
      </p:sp>
      <p:sp>
        <p:nvSpPr>
          <p:cNvPr id="16387" name="Rectangle 3"/>
          <p:cNvSpPr>
            <a:spLocks noGrp="1" noChangeArrowheads="1"/>
          </p:cNvSpPr>
          <p:nvPr>
            <p:ph type="body" idx="1"/>
          </p:nvPr>
        </p:nvSpPr>
        <p:spPr/>
        <p:txBody>
          <a:bodyPr/>
          <a:lstStyle/>
          <a:p>
            <a:pPr marL="342900" indent="-342900"/>
            <a:r>
              <a:rPr lang="en-US" smtClean="0"/>
              <a:t>Customer Attrition/Churn:</a:t>
            </a:r>
          </a:p>
          <a:p>
            <a:pPr marL="742950" lvl="1" indent="-285750"/>
            <a:r>
              <a:rPr lang="en-US" smtClean="0"/>
              <a:t>Goal: To predict whether a customer is likely to be lost to a competitor.</a:t>
            </a:r>
          </a:p>
          <a:p>
            <a:pPr marL="742950" lvl="1" indent="-285750"/>
            <a:r>
              <a:rPr lang="en-US" smtClean="0"/>
              <a:t>Approach:</a:t>
            </a:r>
          </a:p>
          <a:p>
            <a:pPr marL="1143000" lvl="2" indent="-228600"/>
            <a:r>
              <a:rPr lang="en-US" smtClean="0"/>
              <a:t>Use detailed record of transactions with each of the past and present customers, to find attributes.</a:t>
            </a:r>
          </a:p>
          <a:p>
            <a:pPr lvl="3"/>
            <a:r>
              <a:rPr lang="en-US" smtClean="0"/>
              <a:t>How often the customer calls, where he calls, what time-of-the day he calls most, his financial status, marital status, etc. </a:t>
            </a:r>
          </a:p>
          <a:p>
            <a:pPr marL="1143000" lvl="2" indent="-228600"/>
            <a:r>
              <a:rPr lang="en-US" smtClean="0"/>
              <a:t>Label the customers as loyal or disloyal.</a:t>
            </a:r>
          </a:p>
          <a:p>
            <a:pPr marL="1143000" lvl="2" indent="-228600"/>
            <a:r>
              <a:rPr lang="en-US" smtClean="0"/>
              <a:t>Find a model for loyalty.</a:t>
            </a:r>
          </a:p>
        </p:txBody>
      </p:sp>
      <p:sp>
        <p:nvSpPr>
          <p:cNvPr id="16388" name="Text Box 4"/>
          <p:cNvSpPr txBox="1">
            <a:spLocks noChangeArrowheads="1"/>
          </p:cNvSpPr>
          <p:nvPr/>
        </p:nvSpPr>
        <p:spPr bwMode="auto">
          <a:xfrm>
            <a:off x="5029200" y="60960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Classification: Application 4</a:t>
            </a:r>
          </a:p>
        </p:txBody>
      </p:sp>
      <p:sp>
        <p:nvSpPr>
          <p:cNvPr id="17411" name="Rectangle 3"/>
          <p:cNvSpPr>
            <a:spLocks noGrp="1" noChangeArrowheads="1"/>
          </p:cNvSpPr>
          <p:nvPr>
            <p:ph type="body" idx="1"/>
          </p:nvPr>
        </p:nvSpPr>
        <p:spPr/>
        <p:txBody>
          <a:bodyPr/>
          <a:lstStyle/>
          <a:p>
            <a:pPr marL="342900" indent="-342900"/>
            <a:r>
              <a:rPr lang="en-US" sz="2400" smtClean="0"/>
              <a:t>Sky Survey Cataloging</a:t>
            </a:r>
          </a:p>
          <a:p>
            <a:pPr marL="742950" lvl="1" indent="-285750"/>
            <a:r>
              <a:rPr lang="en-US" sz="2400" smtClean="0"/>
              <a:t>Goal: To predict class (star or galaxy) of sky objects, especially visually faint ones, based on the telescopic survey images (from Palomar Observatory).</a:t>
            </a:r>
          </a:p>
          <a:p>
            <a:pPr lvl="3"/>
            <a:r>
              <a:rPr lang="en-US" sz="1800" smtClean="0"/>
              <a:t>3000 images with 23,040 x 23,040 pixels per image.</a:t>
            </a:r>
          </a:p>
          <a:p>
            <a:pPr marL="742950" lvl="1" indent="-285750"/>
            <a:r>
              <a:rPr lang="en-US" sz="2400" smtClean="0"/>
              <a:t>Approach:</a:t>
            </a:r>
          </a:p>
          <a:p>
            <a:pPr marL="1143000" lvl="2" indent="-228600"/>
            <a:r>
              <a:rPr lang="en-US" sz="2000" smtClean="0"/>
              <a:t>Segment the image. </a:t>
            </a:r>
          </a:p>
          <a:p>
            <a:pPr marL="1143000" lvl="2" indent="-228600"/>
            <a:r>
              <a:rPr lang="en-US" sz="2000" smtClean="0"/>
              <a:t>Measure image attributes (features) - 40 of them per object.</a:t>
            </a:r>
          </a:p>
          <a:p>
            <a:pPr marL="1143000" lvl="2" indent="-228600"/>
            <a:r>
              <a:rPr lang="en-US" sz="2000" smtClean="0"/>
              <a:t>Model the class based on these features.</a:t>
            </a:r>
          </a:p>
          <a:p>
            <a:pPr marL="1143000" lvl="2" indent="-228600"/>
            <a:r>
              <a:rPr lang="en-US" sz="2000" smtClean="0"/>
              <a:t>Success Story: Could find 16 new high red-shift quasars, some of the farthest objects that are difficult to find!</a:t>
            </a:r>
          </a:p>
        </p:txBody>
      </p:sp>
      <p:sp>
        <p:nvSpPr>
          <p:cNvPr id="17412" name="Text Box 4"/>
          <p:cNvSpPr txBox="1">
            <a:spLocks noChangeArrowheads="1"/>
          </p:cNvSpPr>
          <p:nvPr/>
        </p:nvSpPr>
        <p:spPr bwMode="auto">
          <a:xfrm>
            <a:off x="3810000" y="6096000"/>
            <a:ext cx="5135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Classifying Galaxies</a:t>
            </a:r>
          </a:p>
        </p:txBody>
      </p:sp>
      <p:pic>
        <p:nvPicPr>
          <p:cNvPr id="18435" name="Picture 3" descr="e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590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59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98925"/>
            <a:ext cx="26431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447800" y="16764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Early</a:t>
            </a:r>
            <a:endParaRPr lang="en-US" sz="2800"/>
          </a:p>
        </p:txBody>
      </p:sp>
      <p:sp>
        <p:nvSpPr>
          <p:cNvPr id="18439" name="Text Box 7"/>
          <p:cNvSpPr txBox="1">
            <a:spLocks noChangeArrowheads="1"/>
          </p:cNvSpPr>
          <p:nvPr/>
        </p:nvSpPr>
        <p:spPr bwMode="auto">
          <a:xfrm>
            <a:off x="3886200" y="27432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Intermediate</a:t>
            </a:r>
            <a:endParaRPr lang="en-US" sz="2400" i="1"/>
          </a:p>
        </p:txBody>
      </p:sp>
      <p:sp>
        <p:nvSpPr>
          <p:cNvPr id="18440" name="Text Box 8"/>
          <p:cNvSpPr txBox="1">
            <a:spLocks noChangeArrowheads="1"/>
          </p:cNvSpPr>
          <p:nvPr/>
        </p:nvSpPr>
        <p:spPr bwMode="auto">
          <a:xfrm>
            <a:off x="7162800" y="3733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Late</a:t>
            </a:r>
            <a:endParaRPr lang="en-US" sz="2800"/>
          </a:p>
        </p:txBody>
      </p:sp>
      <p:sp>
        <p:nvSpPr>
          <p:cNvPr id="18441" name="Text Box 9"/>
          <p:cNvSpPr txBox="1">
            <a:spLocks noChangeArrowheads="1"/>
          </p:cNvSpPr>
          <p:nvPr/>
        </p:nvSpPr>
        <p:spPr bwMode="auto">
          <a:xfrm>
            <a:off x="381000" y="5029200"/>
            <a:ext cx="39862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Data Size: </a:t>
            </a:r>
          </a:p>
          <a:p>
            <a:pPr>
              <a:buFontTx/>
              <a:buChar char="•"/>
            </a:pPr>
            <a:r>
              <a:rPr lang="en-US" sz="1600">
                <a:latin typeface="Tahoma" pitchFamily="34" charset="0"/>
              </a:rPr>
              <a:t>72 million stars, 20 million galaxies</a:t>
            </a:r>
          </a:p>
          <a:p>
            <a:pPr>
              <a:buFontTx/>
              <a:buChar char="•"/>
            </a:pPr>
            <a:r>
              <a:rPr lang="en-US" sz="1600">
                <a:latin typeface="Tahoma" pitchFamily="34" charset="0"/>
              </a:rPr>
              <a:t>Object Catalog: 9 GB</a:t>
            </a:r>
          </a:p>
          <a:p>
            <a:pPr>
              <a:buFontTx/>
              <a:buChar char="•"/>
            </a:pPr>
            <a:r>
              <a:rPr lang="en-US" sz="1600">
                <a:latin typeface="Tahoma" pitchFamily="34" charset="0"/>
              </a:rPr>
              <a:t>Image Database: 150 GB</a:t>
            </a:r>
            <a:r>
              <a:rPr lang="en-US" sz="1800">
                <a:latin typeface="Tahoma" pitchFamily="34" charset="0"/>
              </a:rPr>
              <a:t> </a:t>
            </a:r>
            <a:endParaRPr lang="en-US" sz="2400">
              <a:latin typeface="Tahoma" pitchFamily="34" charset="0"/>
            </a:endParaRPr>
          </a:p>
        </p:txBody>
      </p:sp>
      <p:sp>
        <p:nvSpPr>
          <p:cNvPr id="18442" name="Text Box 10"/>
          <p:cNvSpPr txBox="1">
            <a:spLocks noChangeArrowheads="1"/>
          </p:cNvSpPr>
          <p:nvPr/>
        </p:nvSpPr>
        <p:spPr bwMode="auto">
          <a:xfrm>
            <a:off x="3581400" y="1676400"/>
            <a:ext cx="2516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Class: </a:t>
            </a:r>
          </a:p>
          <a:p>
            <a:pPr>
              <a:buFontTx/>
              <a:buChar char="•"/>
            </a:pPr>
            <a:r>
              <a:rPr lang="en-US" sz="1600">
                <a:latin typeface="Tahoma" pitchFamily="34" charset="0"/>
              </a:rPr>
              <a:t>Stages of Formation</a:t>
            </a:r>
            <a:endParaRPr lang="en-US" sz="1800">
              <a:latin typeface="Tahoma" pitchFamily="34" charset="0"/>
            </a:endParaRPr>
          </a:p>
        </p:txBody>
      </p:sp>
      <p:sp>
        <p:nvSpPr>
          <p:cNvPr id="18443" name="Text Box 11"/>
          <p:cNvSpPr txBox="1">
            <a:spLocks noChangeArrowheads="1"/>
          </p:cNvSpPr>
          <p:nvPr/>
        </p:nvSpPr>
        <p:spPr bwMode="auto">
          <a:xfrm>
            <a:off x="6253163" y="1671638"/>
            <a:ext cx="28908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Attributes:</a:t>
            </a:r>
          </a:p>
          <a:p>
            <a:pPr>
              <a:buFontTx/>
              <a:buChar char="•"/>
            </a:pPr>
            <a:r>
              <a:rPr lang="en-US" sz="1600">
                <a:latin typeface="Tahoma" pitchFamily="34" charset="0"/>
              </a:rPr>
              <a:t>Image features, </a:t>
            </a:r>
          </a:p>
          <a:p>
            <a:pPr>
              <a:buFontTx/>
              <a:buChar char="•"/>
            </a:pPr>
            <a:r>
              <a:rPr lang="en-US" sz="1600">
                <a:latin typeface="Tahoma" pitchFamily="34" charset="0"/>
              </a:rPr>
              <a:t>Characteristics of light waves received, etc.</a:t>
            </a:r>
          </a:p>
        </p:txBody>
      </p:sp>
      <p:sp>
        <p:nvSpPr>
          <p:cNvPr id="18444" name="Text Box 12"/>
          <p:cNvSpPr txBox="1">
            <a:spLocks noChangeArrowheads="1"/>
          </p:cNvSpPr>
          <p:nvPr/>
        </p:nvSpPr>
        <p:spPr bwMode="auto">
          <a:xfrm>
            <a:off x="6248400" y="914400"/>
            <a:ext cx="274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600">
                <a:latin typeface="Times New Roman" pitchFamily="18" charset="0"/>
              </a:rPr>
              <a:t>Courtesy: http://aps.umn.edu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Clustering Definition</a:t>
            </a:r>
          </a:p>
        </p:txBody>
      </p:sp>
      <p:sp>
        <p:nvSpPr>
          <p:cNvPr id="19459" name="Rectangle 3"/>
          <p:cNvSpPr>
            <a:spLocks noGrp="1" noChangeArrowheads="1"/>
          </p:cNvSpPr>
          <p:nvPr>
            <p:ph type="body" idx="1"/>
          </p:nvPr>
        </p:nvSpPr>
        <p:spPr/>
        <p:txBody>
          <a:bodyPr/>
          <a:lstStyle/>
          <a:p>
            <a:pPr marL="342900" indent="-342900">
              <a:lnSpc>
                <a:spcPct val="90000"/>
              </a:lnSpc>
            </a:pPr>
            <a:r>
              <a:rPr lang="en-US" smtClean="0"/>
              <a:t>Given a set of data points, each having a set of attributes, and a similarity measure among them, find clusters such that</a:t>
            </a:r>
          </a:p>
          <a:p>
            <a:pPr marL="742950" lvl="1" indent="-285750">
              <a:lnSpc>
                <a:spcPct val="90000"/>
              </a:lnSpc>
            </a:pPr>
            <a:r>
              <a:rPr lang="en-US" smtClean="0"/>
              <a:t>Data points in one cluster are more similar to one another.</a:t>
            </a:r>
          </a:p>
          <a:p>
            <a:pPr marL="742950" lvl="1" indent="-285750">
              <a:lnSpc>
                <a:spcPct val="90000"/>
              </a:lnSpc>
            </a:pPr>
            <a:r>
              <a:rPr lang="en-US" smtClean="0"/>
              <a:t>Data points in separate clusters are less similar to one another.</a:t>
            </a:r>
          </a:p>
          <a:p>
            <a:pPr marL="342900" indent="-342900">
              <a:lnSpc>
                <a:spcPct val="90000"/>
              </a:lnSpc>
            </a:pPr>
            <a:r>
              <a:rPr lang="en-US" smtClean="0"/>
              <a:t>Similarity Measures:</a:t>
            </a:r>
          </a:p>
          <a:p>
            <a:pPr marL="742950" lvl="1" indent="-285750">
              <a:lnSpc>
                <a:spcPct val="90000"/>
              </a:lnSpc>
            </a:pPr>
            <a:r>
              <a:rPr lang="en-US" smtClean="0"/>
              <a:t>Euclidean Distance if attributes are continuous.</a:t>
            </a:r>
          </a:p>
          <a:p>
            <a:pPr marL="742950" lvl="1" indent="-285750">
              <a:lnSpc>
                <a:spcPct val="90000"/>
              </a:lnSpc>
            </a:pPr>
            <a:r>
              <a:rPr lang="en-US" smtClean="0"/>
              <a:t>Other Problem-specific Measures.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Illustrating Clustering</a:t>
            </a:r>
          </a:p>
        </p:txBody>
      </p:sp>
      <p:sp>
        <p:nvSpPr>
          <p:cNvPr id="20483" name="Text Box 3"/>
          <p:cNvSpPr txBox="1">
            <a:spLocks noChangeArrowheads="1"/>
          </p:cNvSpPr>
          <p:nvPr/>
        </p:nvSpPr>
        <p:spPr bwMode="auto">
          <a:xfrm>
            <a:off x="381000" y="1295400"/>
            <a:ext cx="595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8275" indent="-168275">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20000"/>
              </a:spcBef>
              <a:buClr>
                <a:schemeClr val="accent2"/>
              </a:buClr>
              <a:buFont typeface="Monotype Sorts" pitchFamily="2" charset="2"/>
              <a:buChar char="x"/>
            </a:pPr>
            <a:r>
              <a:rPr kumimoji="1" lang="en-US" sz="2000" b="0">
                <a:latin typeface="Tahoma" pitchFamily="34" charset="0"/>
              </a:rPr>
              <a:t>Euclidean Distance Based Clustering in 3-D space.</a:t>
            </a:r>
          </a:p>
        </p:txBody>
      </p:sp>
      <p:sp>
        <p:nvSpPr>
          <p:cNvPr id="20484" name="Text Box 4"/>
          <p:cNvSpPr txBox="1">
            <a:spLocks noChangeArrowheads="1"/>
          </p:cNvSpPr>
          <p:nvPr/>
        </p:nvSpPr>
        <p:spPr bwMode="auto">
          <a:xfrm>
            <a:off x="12954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20485" name="Text Box 5"/>
          <p:cNvSpPr txBox="1">
            <a:spLocks noChangeArrowheads="1"/>
          </p:cNvSpPr>
          <p:nvPr/>
        </p:nvSpPr>
        <p:spPr bwMode="auto">
          <a:xfrm>
            <a:off x="51816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20486" name="Group 6"/>
          <p:cNvGrpSpPr>
            <a:grpSpLocks/>
          </p:cNvGrpSpPr>
          <p:nvPr/>
        </p:nvGrpSpPr>
        <p:grpSpPr bwMode="auto">
          <a:xfrm>
            <a:off x="3276600" y="3200400"/>
            <a:ext cx="3048000" cy="2678113"/>
            <a:chOff x="2160" y="2544"/>
            <a:chExt cx="1920" cy="1687"/>
          </a:xfrm>
        </p:grpSpPr>
        <p:sp>
          <p:nvSpPr>
            <p:cNvPr id="20487" name="Line 7"/>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Freeform 9"/>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228600" y="-152400"/>
            <a:ext cx="8763000" cy="838200"/>
          </a:xfrm>
        </p:spPr>
        <p:txBody>
          <a:bodyPr/>
          <a:lstStyle/>
          <a:p>
            <a:pPr algn="ctr"/>
            <a:r>
              <a:rPr lang="en-US" smtClean="0"/>
              <a:t>Data Mining: Introduction</a:t>
            </a:r>
          </a:p>
        </p:txBody>
      </p:sp>
      <p:sp>
        <p:nvSpPr>
          <p:cNvPr id="3075" name="Rectangle 1027"/>
          <p:cNvSpPr>
            <a:spLocks noChangeArrowheads="1"/>
          </p:cNvSpPr>
          <p:nvPr/>
        </p:nvSpPr>
        <p:spPr bwMode="auto">
          <a:xfrm>
            <a:off x="381000" y="1614488"/>
            <a:ext cx="81534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spcBef>
                <a:spcPct val="20000"/>
              </a:spcBef>
              <a:buClr>
                <a:schemeClr val="folHlink"/>
              </a:buClr>
              <a:buSzPct val="60000"/>
              <a:buFont typeface="Wingdings" pitchFamily="2" charset="2"/>
              <a:buNone/>
            </a:pPr>
            <a:r>
              <a:rPr lang="en-US" sz="3200" b="0"/>
              <a:t>Lecture Notes for Chapter 1</a:t>
            </a:r>
          </a:p>
          <a:p>
            <a:pPr algn="ctr" eaLnBrk="1" hangingPunct="1">
              <a:spcBef>
                <a:spcPct val="20000"/>
              </a:spcBef>
              <a:buClr>
                <a:schemeClr val="folHlink"/>
              </a:buClr>
              <a:buSzPct val="60000"/>
              <a:buFont typeface="Wingdings" pitchFamily="2" charset="2"/>
              <a:buNone/>
            </a:pPr>
            <a:endParaRPr lang="en-US" sz="3200" b="0"/>
          </a:p>
          <a:p>
            <a:pPr algn="ctr" eaLnBrk="1" hangingPunct="1">
              <a:spcBef>
                <a:spcPct val="20000"/>
              </a:spcBef>
              <a:buClr>
                <a:schemeClr val="folHlink"/>
              </a:buClr>
              <a:buSzPct val="60000"/>
              <a:buFont typeface="Wingdings" pitchFamily="2" charset="2"/>
              <a:buNone/>
            </a:pPr>
            <a:r>
              <a:rPr lang="en-US" sz="3200" b="0"/>
              <a:t>Introduction to Data Mining</a:t>
            </a:r>
          </a:p>
          <a:p>
            <a:pPr algn="ctr" eaLnBrk="1" hangingPunct="1">
              <a:spcBef>
                <a:spcPct val="20000"/>
              </a:spcBef>
              <a:buClr>
                <a:schemeClr val="folHlink"/>
              </a:buClr>
              <a:buSzPct val="60000"/>
              <a:buFont typeface="Wingdings" pitchFamily="2" charset="2"/>
              <a:buNone/>
            </a:pPr>
            <a:r>
              <a:rPr lang="en-US" sz="2800" b="0"/>
              <a:t>by</a:t>
            </a:r>
          </a:p>
          <a:p>
            <a:pPr algn="ctr" eaLnBrk="1" hangingPunct="1">
              <a:spcBef>
                <a:spcPct val="20000"/>
              </a:spcBef>
              <a:buClr>
                <a:schemeClr val="folHlink"/>
              </a:buClr>
              <a:buSzPct val="60000"/>
              <a:buFont typeface="Wingdings" pitchFamily="2" charset="2"/>
              <a:buNone/>
            </a:pPr>
            <a:r>
              <a:rPr lang="en-US" sz="2800" b="0"/>
              <a:t>Tan, Steinbach, Kumar</a:t>
            </a:r>
          </a:p>
          <a:p>
            <a:pPr algn="ctr"/>
            <a:endParaRPr lang="en-US" sz="1200" b="0"/>
          </a:p>
          <a:p>
            <a:pPr algn="ctr"/>
            <a:endParaRPr lang="en-US" sz="1600" b="0">
              <a:solidFill>
                <a:srgbClr val="0000FF"/>
              </a:solidFill>
            </a:endParaRPr>
          </a:p>
          <a:p>
            <a:pPr algn="ctr"/>
            <a:endParaRPr lang="en-US" sz="1600" b="0">
              <a:solidFill>
                <a:srgbClr val="0000FF"/>
              </a:solidFill>
            </a:endParaRPr>
          </a:p>
          <a:p>
            <a:pPr algn="ctr"/>
            <a:endParaRPr lang="en-US" sz="1600" b="0"/>
          </a:p>
          <a:p>
            <a:pPr algn="ctr"/>
            <a:endParaRPr lang="en-US" sz="1600" b="0"/>
          </a:p>
          <a:p>
            <a:pPr algn="ctr"/>
            <a:endParaRPr lang="en-US" sz="1600" b="0"/>
          </a:p>
          <a:p>
            <a:endParaRPr lang="en-US" sz="2000" b="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Clustering: Application 1</a:t>
            </a:r>
          </a:p>
        </p:txBody>
      </p:sp>
      <p:sp>
        <p:nvSpPr>
          <p:cNvPr id="21507" name="Rectangle 3"/>
          <p:cNvSpPr>
            <a:spLocks noGrp="1" noChangeArrowheads="1"/>
          </p:cNvSpPr>
          <p:nvPr>
            <p:ph type="body" idx="1"/>
          </p:nvPr>
        </p:nvSpPr>
        <p:spPr>
          <a:xfrm>
            <a:off x="457200" y="1219200"/>
            <a:ext cx="8178800" cy="4171950"/>
          </a:xfrm>
        </p:spPr>
        <p:txBody>
          <a:bodyPr/>
          <a:lstStyle/>
          <a:p>
            <a:pPr marL="342900" indent="-342900">
              <a:lnSpc>
                <a:spcPct val="90000"/>
              </a:lnSpc>
            </a:pPr>
            <a:r>
              <a:rPr lang="en-US" sz="2400" smtClean="0"/>
              <a:t>Market Segmentation:</a:t>
            </a:r>
          </a:p>
          <a:p>
            <a:pPr marL="742950" lvl="1" indent="-285750">
              <a:lnSpc>
                <a:spcPct val="90000"/>
              </a:lnSpc>
            </a:pPr>
            <a:r>
              <a:rPr lang="en-US" sz="2400" smtClean="0"/>
              <a:t>Goal: subdivide a market into distinct subsets of customers where any subset may conceivably be selected as a market target to be reached with a distinct marketing mix.</a:t>
            </a:r>
          </a:p>
          <a:p>
            <a:pPr marL="742950" lvl="1" indent="-285750">
              <a:lnSpc>
                <a:spcPct val="90000"/>
              </a:lnSpc>
            </a:pPr>
            <a:r>
              <a:rPr lang="en-US" sz="2400" smtClean="0"/>
              <a:t>Approach: </a:t>
            </a:r>
          </a:p>
          <a:p>
            <a:pPr marL="1143000" lvl="2" indent="-228600">
              <a:lnSpc>
                <a:spcPct val="90000"/>
              </a:lnSpc>
            </a:pPr>
            <a:r>
              <a:rPr lang="en-US" sz="2000" smtClean="0"/>
              <a:t>Collect different attributes of customers based on their geographical and lifestyle related information.</a:t>
            </a:r>
          </a:p>
          <a:p>
            <a:pPr marL="1143000" lvl="2" indent="-228600">
              <a:lnSpc>
                <a:spcPct val="90000"/>
              </a:lnSpc>
            </a:pPr>
            <a:r>
              <a:rPr lang="en-US" sz="2000" smtClean="0"/>
              <a:t>Find clusters of similar customers.</a:t>
            </a:r>
          </a:p>
          <a:p>
            <a:pPr marL="1143000" lvl="2" indent="-228600">
              <a:lnSpc>
                <a:spcPct val="90000"/>
              </a:lnSpc>
            </a:pPr>
            <a:r>
              <a:rPr lang="en-US" sz="2000" smtClean="0"/>
              <a:t>Measure the clustering quality by observing buying patterns of customers in same cluster vs. those from different clusters. </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Clustering: Application 2</a:t>
            </a:r>
          </a:p>
        </p:txBody>
      </p:sp>
      <p:sp>
        <p:nvSpPr>
          <p:cNvPr id="22531" name="Rectangle 3"/>
          <p:cNvSpPr>
            <a:spLocks noGrp="1" noChangeArrowheads="1"/>
          </p:cNvSpPr>
          <p:nvPr>
            <p:ph type="body" idx="1"/>
          </p:nvPr>
        </p:nvSpPr>
        <p:spPr/>
        <p:txBody>
          <a:bodyPr/>
          <a:lstStyle/>
          <a:p>
            <a:pPr marL="342900" indent="-342900"/>
            <a:r>
              <a:rPr lang="en-US" smtClean="0"/>
              <a:t>Document Clustering:</a:t>
            </a:r>
          </a:p>
          <a:p>
            <a:pPr marL="742950" lvl="1" indent="-285750"/>
            <a:r>
              <a:rPr lang="en-US" smtClean="0"/>
              <a:t>Goal: To find groups of documents that are similar to each other based on the important terms appearing in them.</a:t>
            </a:r>
          </a:p>
          <a:p>
            <a:pPr marL="742950" lvl="1" indent="-285750"/>
            <a:r>
              <a:rPr lang="en-US" smtClean="0"/>
              <a:t>Approach: To identify frequently occurring terms in each document. Form a similarity measure based on the frequencies of different terms. Use it to cluster.</a:t>
            </a:r>
          </a:p>
          <a:p>
            <a:pPr marL="742950" lvl="1" indent="-285750"/>
            <a:r>
              <a:rPr lang="en-US" smtClean="0"/>
              <a:t>Gain: Information Retrieval can utilize the clusters to relate a new document or search term to clustered documents.</a:t>
            </a:r>
            <a:endParaRPr lang="en-US" sz="32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Illustrating Document Clustering</a:t>
            </a:r>
          </a:p>
        </p:txBody>
      </p:sp>
      <p:sp>
        <p:nvSpPr>
          <p:cNvPr id="23555" name="Rectangle 3"/>
          <p:cNvSpPr>
            <a:spLocks noGrp="1" noChangeArrowheads="1"/>
          </p:cNvSpPr>
          <p:nvPr>
            <p:ph type="body" idx="1"/>
          </p:nvPr>
        </p:nvSpPr>
        <p:spPr>
          <a:xfrm>
            <a:off x="381000" y="1219200"/>
            <a:ext cx="8178800" cy="1295400"/>
          </a:xfrm>
        </p:spPr>
        <p:txBody>
          <a:bodyPr/>
          <a:lstStyle/>
          <a:p>
            <a:pPr marL="342900" indent="-342900"/>
            <a:r>
              <a:rPr lang="en-US" sz="2400" smtClean="0"/>
              <a:t>Clustering Points: 3204 Articles of Los Angeles Times.</a:t>
            </a:r>
          </a:p>
          <a:p>
            <a:pPr marL="342900" indent="-342900"/>
            <a:r>
              <a:rPr lang="en-US" sz="2400" smtClean="0"/>
              <a:t>Similarity Measure: How many words are common in these documents (after some word filtering).</a:t>
            </a:r>
            <a:endParaRPr lang="en-US" sz="2000" smtClean="0"/>
          </a:p>
        </p:txBody>
      </p:sp>
      <p:graphicFrame>
        <p:nvGraphicFramePr>
          <p:cNvPr id="23556" name="Object 4"/>
          <p:cNvGraphicFramePr>
            <a:graphicFrameLocks noChangeAspect="1"/>
          </p:cNvGraphicFramePr>
          <p:nvPr/>
        </p:nvGraphicFramePr>
        <p:xfrm>
          <a:off x="2057400" y="2743200"/>
          <a:ext cx="4424363" cy="3675063"/>
        </p:xfrm>
        <a:graphic>
          <a:graphicData uri="http://schemas.openxmlformats.org/presentationml/2006/ole">
            <mc:AlternateContent xmlns:mc="http://schemas.openxmlformats.org/markup-compatibility/2006">
              <mc:Choice xmlns:v="urn:schemas-microsoft-com:vml" Requires="v">
                <p:oleObj spid="_x0000_s23561" name="Document" r:id="rId4" imgW="6108192" imgH="5064252" progId="Word.Document.8">
                  <p:embed/>
                </p:oleObj>
              </mc:Choice>
              <mc:Fallback>
                <p:oleObj name="Document" r:id="rId4" imgW="6108192" imgH="506425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743200"/>
                        <a:ext cx="4424363" cy="36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457200"/>
          </a:xfrm>
        </p:spPr>
        <p:txBody>
          <a:bodyPr/>
          <a:lstStyle/>
          <a:p>
            <a:r>
              <a:rPr lang="en-US" smtClean="0"/>
              <a:t>Clustering of S&amp;P 500 Stock Data</a:t>
            </a:r>
          </a:p>
        </p:txBody>
      </p:sp>
      <p:graphicFrame>
        <p:nvGraphicFramePr>
          <p:cNvPr id="24579" name="Object 3"/>
          <p:cNvGraphicFramePr>
            <a:graphicFrameLocks noChangeAspect="1"/>
          </p:cNvGraphicFramePr>
          <p:nvPr/>
        </p:nvGraphicFramePr>
        <p:xfrm>
          <a:off x="1219200" y="2819400"/>
          <a:ext cx="5895975" cy="5942013"/>
        </p:xfrm>
        <a:graphic>
          <a:graphicData uri="http://schemas.openxmlformats.org/presentationml/2006/ole">
            <mc:AlternateContent xmlns:mc="http://schemas.openxmlformats.org/markup-compatibility/2006">
              <mc:Choice xmlns:v="urn:schemas-microsoft-com:vml" Requires="v">
                <p:oleObj spid="_x0000_s24585" name="Document" r:id="rId4" imgW="5629275" imgH="5676900" progId="Word.Document.8">
                  <p:embed/>
                </p:oleObj>
              </mc:Choice>
              <mc:Fallback>
                <p:oleObj name="Document" r:id="rId4" imgW="5629275" imgH="56769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819400"/>
                        <a:ext cx="5895975" cy="594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Text Box 4"/>
          <p:cNvSpPr txBox="1">
            <a:spLocks noChangeArrowheads="1"/>
          </p:cNvSpPr>
          <p:nvPr/>
        </p:nvSpPr>
        <p:spPr bwMode="auto">
          <a:xfrm>
            <a:off x="609600" y="1066800"/>
            <a:ext cx="8229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1400" b="1">
                <a:solidFill>
                  <a:schemeClr val="tx1"/>
                </a:solidFill>
                <a:latin typeface="Arial" charset="0"/>
              </a:defRPr>
            </a:lvl1pPr>
            <a:lvl2pPr marL="742950" indent="-233363">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buClr>
                <a:schemeClr val="accent2"/>
              </a:buClr>
              <a:buFont typeface="Monotype Sorts" pitchFamily="2" charset="2"/>
              <a:buChar char="z"/>
            </a:pPr>
            <a:r>
              <a:rPr lang="en-US" sz="2000" b="0">
                <a:latin typeface="Tahoma" pitchFamily="34" charset="0"/>
              </a:rPr>
              <a:t>Observe Stock Movements every day. </a:t>
            </a:r>
          </a:p>
          <a:p>
            <a:pPr>
              <a:buClr>
                <a:schemeClr val="accent2"/>
              </a:buClr>
              <a:buFont typeface="Monotype Sorts" pitchFamily="2" charset="2"/>
              <a:buChar char="z"/>
            </a:pPr>
            <a:r>
              <a:rPr lang="en-US" sz="2000" b="0">
                <a:latin typeface="Tahoma" pitchFamily="34" charset="0"/>
              </a:rPr>
              <a:t>Clustering points: Stock-{UP/DOWN}</a:t>
            </a:r>
          </a:p>
          <a:p>
            <a:pPr>
              <a:buClr>
                <a:schemeClr val="accent2"/>
              </a:buClr>
              <a:buFont typeface="Monotype Sorts" pitchFamily="2" charset="2"/>
              <a:buChar char="z"/>
            </a:pPr>
            <a:r>
              <a:rPr lang="en-US" sz="2000" b="0">
                <a:latin typeface="Tahoma" pitchFamily="34" charset="0"/>
              </a:rPr>
              <a:t>Similarity Measure: Two points are more similar if the events described by them frequently happen together on the same day. </a:t>
            </a:r>
          </a:p>
          <a:p>
            <a:pPr lvl="1">
              <a:buClr>
                <a:schemeClr val="accent2"/>
              </a:buClr>
              <a:buFont typeface="Monotype Sorts" pitchFamily="2" charset="2"/>
              <a:buChar char="z"/>
            </a:pPr>
            <a:r>
              <a:rPr lang="en-US" sz="1800" b="0">
                <a:latin typeface="Tahoma" pitchFamily="34" charset="0"/>
              </a:rPr>
              <a:t>We used association rules to quantify a similarity measure.</a:t>
            </a:r>
            <a:r>
              <a:rPr lang="en-US" sz="2000" b="0">
                <a:latin typeface="Times New Roman"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smtClean="0"/>
              <a:t>A Question asked by a Student in COSC 6335</a:t>
            </a:r>
          </a:p>
        </p:txBody>
      </p:sp>
      <p:sp>
        <p:nvSpPr>
          <p:cNvPr id="25603" name="TextBox 2"/>
          <p:cNvSpPr txBox="1">
            <a:spLocks noChangeArrowheads="1"/>
          </p:cNvSpPr>
          <p:nvPr/>
        </p:nvSpPr>
        <p:spPr bwMode="auto">
          <a:xfrm>
            <a:off x="152400" y="1524000"/>
            <a:ext cx="90201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400" b="0" i="1"/>
              <a:t>Clustering and Classification divide objects into some groups. So</a:t>
            </a:r>
            <a:br>
              <a:rPr lang="en-US" sz="2400" b="0" i="1"/>
            </a:br>
            <a:r>
              <a:rPr lang="en-US" sz="2400" b="0" i="1"/>
              <a:t>when I am performing clustering I also have to do classification? </a:t>
            </a:r>
          </a:p>
          <a:p>
            <a:r>
              <a:rPr lang="en-US" sz="2400" b="0" i="1"/>
              <a:t>Are they both dependent / related?</a:t>
            </a:r>
            <a:r>
              <a:rPr lang="en-US" sz="2000"/>
              <a:t/>
            </a:r>
            <a:br>
              <a:rPr lang="en-US" sz="2000"/>
            </a:br>
            <a:endParaRPr 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Association Rule Discovery: Definition</a:t>
            </a:r>
          </a:p>
        </p:txBody>
      </p:sp>
      <p:sp>
        <p:nvSpPr>
          <p:cNvPr id="26627" name="Rectangle 3"/>
          <p:cNvSpPr>
            <a:spLocks noGrp="1" noChangeArrowheads="1"/>
          </p:cNvSpPr>
          <p:nvPr>
            <p:ph type="body" idx="1"/>
          </p:nvPr>
        </p:nvSpPr>
        <p:spPr/>
        <p:txBody>
          <a:bodyPr/>
          <a:lstStyle/>
          <a:p>
            <a:r>
              <a:rPr lang="en-US" sz="2400" smtClean="0"/>
              <a:t>Given a set of records each of which contain some number of items from a given collection;</a:t>
            </a:r>
          </a:p>
          <a:p>
            <a:pPr lvl="1"/>
            <a:r>
              <a:rPr lang="en-US" sz="2400" smtClean="0"/>
              <a:t>Produce dependency rules which will predict occurrence of an item based on occurrences of other items.</a:t>
            </a:r>
            <a:endParaRPr lang="en-US" smtClean="0"/>
          </a:p>
        </p:txBody>
      </p:sp>
      <p:graphicFrame>
        <p:nvGraphicFramePr>
          <p:cNvPr id="26628" name="Object 4"/>
          <p:cNvGraphicFramePr>
            <a:graphicFrameLocks noChangeAspect="1"/>
          </p:cNvGraphicFramePr>
          <p:nvPr/>
        </p:nvGraphicFramePr>
        <p:xfrm>
          <a:off x="381000" y="3276600"/>
          <a:ext cx="4181475" cy="2152650"/>
        </p:xfrm>
        <a:graphic>
          <a:graphicData uri="http://schemas.openxmlformats.org/presentationml/2006/ole">
            <mc:AlternateContent xmlns:mc="http://schemas.openxmlformats.org/markup-compatibility/2006">
              <mc:Choice xmlns:v="urn:schemas-microsoft-com:vml" Requires="v">
                <p:oleObj spid="_x0000_s26634" name="Document" r:id="rId4" imgW="3823716" imgH="1999488" progId="Word.Document.8">
                  <p:embed/>
                </p:oleObj>
              </mc:Choice>
              <mc:Fallback>
                <p:oleObj name="Document" r:id="rId4" imgW="3823716" imgH="199948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276600"/>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4876800" y="36576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000" b="0">
                <a:latin typeface="Times New Roman" pitchFamily="18" charset="0"/>
              </a:rPr>
              <a:t>Rules Discovered:</a:t>
            </a:r>
          </a:p>
          <a:p>
            <a:r>
              <a:rPr lang="en-US" sz="2000" b="0">
                <a:latin typeface="Times New Roman" pitchFamily="18" charset="0"/>
              </a:rPr>
              <a:t>    </a:t>
            </a:r>
            <a:r>
              <a:rPr lang="en-US" sz="1800">
                <a:solidFill>
                  <a:srgbClr val="CC0000"/>
                </a:solidFill>
                <a:latin typeface="Tahoma" pitchFamily="34" charset="0"/>
              </a:rPr>
              <a:t>{Milk} --&gt; {Coke}</a:t>
            </a:r>
          </a:p>
          <a:p>
            <a:r>
              <a:rPr lang="en-US" sz="1800">
                <a:solidFill>
                  <a:srgbClr val="CC0000"/>
                </a:solidFill>
                <a:latin typeface="Tahoma" pitchFamily="34" charset="0"/>
              </a:rPr>
              <a:t>    {Diaper, Milk} --&gt; {Beer}</a:t>
            </a:r>
            <a:endParaRPr lang="en-US" sz="2400" b="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800" smtClean="0"/>
              <a:t>Association Rule Discovery: Application 1</a:t>
            </a:r>
          </a:p>
        </p:txBody>
      </p:sp>
      <p:sp>
        <p:nvSpPr>
          <p:cNvPr id="27651" name="Rectangle 3"/>
          <p:cNvSpPr>
            <a:spLocks noGrp="1" noChangeArrowheads="1"/>
          </p:cNvSpPr>
          <p:nvPr>
            <p:ph type="body" idx="1"/>
          </p:nvPr>
        </p:nvSpPr>
        <p:spPr>
          <a:xfrm>
            <a:off x="381000" y="1371600"/>
            <a:ext cx="8178800" cy="4171950"/>
          </a:xfrm>
        </p:spPr>
        <p:txBody>
          <a:bodyPr/>
          <a:lstStyle/>
          <a:p>
            <a:pPr marL="342900" indent="-342900">
              <a:lnSpc>
                <a:spcPct val="90000"/>
              </a:lnSpc>
            </a:pPr>
            <a:r>
              <a:rPr lang="en-US" sz="2400" smtClean="0"/>
              <a:t>Marketing and Sales Promotion:</a:t>
            </a:r>
            <a:endParaRPr lang="en-US" sz="2000" smtClean="0"/>
          </a:p>
          <a:p>
            <a:pPr marL="742950" lvl="1" indent="-285750">
              <a:lnSpc>
                <a:spcPct val="90000"/>
              </a:lnSpc>
            </a:pPr>
            <a:r>
              <a:rPr lang="en-US" sz="2400" smtClean="0">
                <a:solidFill>
                  <a:srgbClr val="FF0066"/>
                </a:solidFill>
              </a:rPr>
              <a:t>Let the rule discovered be</a:t>
            </a:r>
            <a:r>
              <a:rPr lang="en-US" sz="2400" i="1" smtClean="0">
                <a:solidFill>
                  <a:srgbClr val="FF0066"/>
                </a:solidFill>
              </a:rPr>
              <a:t> </a:t>
            </a:r>
          </a:p>
          <a:p>
            <a:pPr marL="742950" lvl="1" indent="-285750">
              <a:lnSpc>
                <a:spcPct val="90000"/>
              </a:lnSpc>
              <a:buFont typeface="Arial" charset="0"/>
              <a:buNone/>
            </a:pPr>
            <a:r>
              <a:rPr lang="en-US" sz="2400" i="1" smtClean="0">
                <a:solidFill>
                  <a:srgbClr val="FF0066"/>
                </a:solidFill>
              </a:rPr>
              <a:t> 			{Bagels, … } --&gt; {Potato Chips}</a:t>
            </a:r>
            <a:endParaRPr lang="en-US" sz="2400" smtClean="0"/>
          </a:p>
          <a:p>
            <a:pPr marL="742950" lvl="1" indent="-285750">
              <a:lnSpc>
                <a:spcPct val="90000"/>
              </a:lnSpc>
            </a:pPr>
            <a:r>
              <a:rPr lang="en-US" sz="2400" u="sng" smtClean="0">
                <a:solidFill>
                  <a:srgbClr val="0000FF"/>
                </a:solidFill>
              </a:rPr>
              <a:t>Potato Chips</a:t>
            </a:r>
            <a:r>
              <a:rPr lang="en-US" sz="2400" u="sng" smtClean="0"/>
              <a:t> </a:t>
            </a:r>
            <a:r>
              <a:rPr lang="en-US" sz="2400" u="sng" smtClean="0">
                <a:solidFill>
                  <a:srgbClr val="0000FF"/>
                </a:solidFill>
              </a:rPr>
              <a:t>as consequent</a:t>
            </a:r>
            <a:r>
              <a:rPr lang="en-US" sz="2000" smtClean="0"/>
              <a:t> =&gt; </a:t>
            </a:r>
            <a:r>
              <a:rPr lang="en-US" sz="2400" smtClean="0"/>
              <a:t>Can be used to determine what should be done to boost its sales.</a:t>
            </a:r>
          </a:p>
          <a:p>
            <a:pPr marL="742950" lvl="1" indent="-285750">
              <a:lnSpc>
                <a:spcPct val="90000"/>
              </a:lnSpc>
            </a:pPr>
            <a:r>
              <a:rPr lang="en-US" sz="2400" u="sng" smtClean="0">
                <a:solidFill>
                  <a:srgbClr val="0000FF"/>
                </a:solidFill>
              </a:rPr>
              <a:t>Bagels in the antecedent</a:t>
            </a:r>
            <a:r>
              <a:rPr lang="en-US" sz="2000" smtClean="0"/>
              <a:t> =&gt; C</a:t>
            </a:r>
            <a:r>
              <a:rPr lang="en-US" sz="2400" smtClean="0"/>
              <a:t>an be used to see which products would be affected if the store discontinues selling bagels.</a:t>
            </a:r>
          </a:p>
          <a:p>
            <a:pPr marL="742950" lvl="1" indent="-285750">
              <a:lnSpc>
                <a:spcPct val="90000"/>
              </a:lnSpc>
            </a:pPr>
            <a:r>
              <a:rPr lang="en-US" sz="2400" u="sng" smtClean="0">
                <a:solidFill>
                  <a:srgbClr val="0000FF"/>
                </a:solidFill>
              </a:rPr>
              <a:t>Bagels in antecedent</a:t>
            </a:r>
            <a:r>
              <a:rPr lang="en-US" sz="2400" u="sng" smtClean="0"/>
              <a:t> </a:t>
            </a:r>
            <a:r>
              <a:rPr lang="en-US" sz="2400" i="1" u="sng" smtClean="0">
                <a:solidFill>
                  <a:srgbClr val="0000FF"/>
                </a:solidFill>
              </a:rPr>
              <a:t>and</a:t>
            </a:r>
            <a:r>
              <a:rPr lang="en-US" sz="2400" u="sng" smtClean="0"/>
              <a:t> </a:t>
            </a:r>
            <a:r>
              <a:rPr lang="en-US" sz="2400" u="sng" smtClean="0">
                <a:solidFill>
                  <a:srgbClr val="0000FF"/>
                </a:solidFill>
              </a:rPr>
              <a:t>Potato chips in consequent</a:t>
            </a:r>
            <a:r>
              <a:rPr lang="en-US" sz="2000" u="sng" smtClean="0">
                <a:solidFill>
                  <a:srgbClr val="0000FF"/>
                </a:solidFill>
              </a:rPr>
              <a:t> </a:t>
            </a:r>
            <a:r>
              <a:rPr lang="en-US" sz="2000" smtClean="0">
                <a:solidFill>
                  <a:schemeClr val="tx2"/>
                </a:solidFill>
              </a:rPr>
              <a:t>=&gt; </a:t>
            </a:r>
            <a:r>
              <a:rPr lang="en-US" sz="2400" smtClean="0"/>
              <a:t>Can be used to see what products should be sold with Bagels to promote sale of Potato chips!</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2800" smtClean="0"/>
              <a:t>Association Rule Discovery: Application 2</a:t>
            </a:r>
          </a:p>
        </p:txBody>
      </p:sp>
      <p:sp>
        <p:nvSpPr>
          <p:cNvPr id="28675" name="Rectangle 3"/>
          <p:cNvSpPr>
            <a:spLocks noGrp="1" noChangeArrowheads="1"/>
          </p:cNvSpPr>
          <p:nvPr>
            <p:ph type="body" idx="1"/>
          </p:nvPr>
        </p:nvSpPr>
        <p:spPr/>
        <p:txBody>
          <a:bodyPr/>
          <a:lstStyle/>
          <a:p>
            <a:pPr marL="342900" indent="-342900"/>
            <a:r>
              <a:rPr lang="en-US" smtClean="0"/>
              <a:t>Supermarket shelf management.</a:t>
            </a:r>
          </a:p>
          <a:p>
            <a:pPr marL="742950" lvl="1" indent="-285750"/>
            <a:r>
              <a:rPr lang="en-US" smtClean="0"/>
              <a:t>Goal: To identify items that are bought together by sufficiently many customers.</a:t>
            </a:r>
          </a:p>
          <a:p>
            <a:pPr marL="742950" lvl="1" indent="-285750"/>
            <a:r>
              <a:rPr lang="en-US" smtClean="0"/>
              <a:t>Approach: Process the point-of-sale data collected with barcode scanners to find dependencies among items.</a:t>
            </a:r>
          </a:p>
          <a:p>
            <a:pPr marL="742950" lvl="1" indent="-285750"/>
            <a:r>
              <a:rPr lang="en-US" smtClean="0"/>
              <a:t>A classic rule --</a:t>
            </a:r>
          </a:p>
          <a:p>
            <a:pPr marL="1143000" lvl="2" indent="-228600"/>
            <a:r>
              <a:rPr lang="en-US" smtClean="0"/>
              <a:t>If a customer buys diaper and milk, then he is very likely to buy beer.</a:t>
            </a:r>
          </a:p>
          <a:p>
            <a:pPr marL="1143000" lvl="2" indent="-228600"/>
            <a:r>
              <a:rPr lang="en-US" smtClean="0"/>
              <a:t>So, don’t be surprised if you find six-packs stacked next to diapers!</a:t>
            </a:r>
            <a:endParaRPr lang="en-US"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152400"/>
            <a:ext cx="8305800" cy="533400"/>
          </a:xfrm>
        </p:spPr>
        <p:txBody>
          <a:bodyPr/>
          <a:lstStyle/>
          <a:p>
            <a:r>
              <a:rPr lang="en-US" sz="2800" smtClean="0"/>
              <a:t>Association Rule Discovery: Application 3</a:t>
            </a:r>
          </a:p>
        </p:txBody>
      </p:sp>
      <p:sp>
        <p:nvSpPr>
          <p:cNvPr id="29699" name="Rectangle 3"/>
          <p:cNvSpPr>
            <a:spLocks noGrp="1" noChangeArrowheads="1"/>
          </p:cNvSpPr>
          <p:nvPr>
            <p:ph type="body" idx="1"/>
          </p:nvPr>
        </p:nvSpPr>
        <p:spPr/>
        <p:txBody>
          <a:bodyPr/>
          <a:lstStyle/>
          <a:p>
            <a:r>
              <a:rPr lang="en-US" sz="2400" smtClean="0"/>
              <a:t>Inventory Management:</a:t>
            </a:r>
          </a:p>
          <a:p>
            <a:pPr lvl="1"/>
            <a:r>
              <a:rPr lang="en-US" sz="2400" smtClean="0"/>
              <a:t>Goal: A consumer appliance repair company wants to anticipate the nature of repairs on its consumer products and keep the service vehicles equipped with right parts to reduce on number of visits to consumer households.</a:t>
            </a:r>
          </a:p>
          <a:p>
            <a:pPr lvl="1"/>
            <a:r>
              <a:rPr lang="en-US" sz="2400" smtClean="0"/>
              <a:t>Approach: Process the data on tools and parts required in previous repairs at different consumer locations and discover the co-occurrence patterns.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52400"/>
            <a:ext cx="8763000" cy="533400"/>
          </a:xfrm>
        </p:spPr>
        <p:txBody>
          <a:bodyPr/>
          <a:lstStyle/>
          <a:p>
            <a:r>
              <a:rPr lang="en-US" smtClean="0"/>
              <a:t>Sequential Pattern Discovery: Definition</a:t>
            </a:r>
          </a:p>
        </p:txBody>
      </p:sp>
      <p:sp>
        <p:nvSpPr>
          <p:cNvPr id="30723" name="Rectangle 3"/>
          <p:cNvSpPr>
            <a:spLocks noGrp="1" noChangeArrowheads="1"/>
          </p:cNvSpPr>
          <p:nvPr>
            <p:ph type="body" idx="1"/>
          </p:nvPr>
        </p:nvSpPr>
        <p:spPr>
          <a:xfrm>
            <a:off x="228600" y="1295400"/>
            <a:ext cx="8382000" cy="1143000"/>
          </a:xfrm>
        </p:spPr>
        <p:txBody>
          <a:bodyPr/>
          <a:lstStyle/>
          <a:p>
            <a:pPr marL="342900" indent="-342900">
              <a:lnSpc>
                <a:spcPct val="90000"/>
              </a:lnSpc>
            </a:pPr>
            <a:r>
              <a:rPr lang="en-US" sz="1800" smtClean="0"/>
              <a:t>Given is a set of </a:t>
            </a:r>
            <a:r>
              <a:rPr lang="en-US" sz="1800" i="1" smtClean="0"/>
              <a:t>objects</a:t>
            </a:r>
            <a:r>
              <a:rPr lang="en-US" sz="1800" smtClean="0"/>
              <a:t>, with each object associated with its own </a:t>
            </a:r>
            <a:r>
              <a:rPr lang="en-US" sz="1800" i="1" smtClean="0"/>
              <a:t>timeline of events</a:t>
            </a:r>
            <a:r>
              <a:rPr lang="en-US" sz="1800" smtClean="0"/>
              <a:t>, find rules that predict strong </a:t>
            </a:r>
            <a:r>
              <a:rPr lang="en-US" sz="1800" smtClean="0">
                <a:solidFill>
                  <a:srgbClr val="0000FF"/>
                </a:solidFill>
              </a:rPr>
              <a:t>sequential dependencies</a:t>
            </a:r>
            <a:r>
              <a:rPr lang="en-US" sz="1800" smtClean="0"/>
              <a:t> among different events.</a:t>
            </a:r>
          </a:p>
          <a:p>
            <a:pPr marL="342900" indent="-342900">
              <a:lnSpc>
                <a:spcPct val="90000"/>
              </a:lnSpc>
            </a:pPr>
            <a:endParaRPr lang="en-US" sz="1800" smtClean="0"/>
          </a:p>
          <a:p>
            <a:pPr marL="342900" indent="-342900">
              <a:lnSpc>
                <a:spcPct val="90000"/>
              </a:lnSpc>
            </a:pPr>
            <a:endParaRPr lang="en-US" sz="1800" smtClean="0"/>
          </a:p>
          <a:p>
            <a:pPr marL="342900" indent="-342900">
              <a:lnSpc>
                <a:spcPct val="90000"/>
              </a:lnSpc>
            </a:pPr>
            <a:endParaRPr lang="en-US" sz="1800" smtClean="0"/>
          </a:p>
          <a:p>
            <a:pPr marL="342900" indent="-342900">
              <a:lnSpc>
                <a:spcPct val="90000"/>
              </a:lnSpc>
            </a:pPr>
            <a:endParaRPr lang="en-US" sz="1800" smtClean="0"/>
          </a:p>
          <a:p>
            <a:pPr marL="342900" indent="-342900">
              <a:lnSpc>
                <a:spcPct val="90000"/>
              </a:lnSpc>
            </a:pPr>
            <a:r>
              <a:rPr lang="en-US" sz="1800" smtClean="0"/>
              <a:t>Rules are formed by first disovering patterns. Event occurrences in the patterns are governed by timing constraints.</a:t>
            </a:r>
            <a:endParaRPr lang="en-US" sz="2000" smtClean="0"/>
          </a:p>
        </p:txBody>
      </p:sp>
      <p:grpSp>
        <p:nvGrpSpPr>
          <p:cNvPr id="30724" name="Group 4"/>
          <p:cNvGrpSpPr>
            <a:grpSpLocks/>
          </p:cNvGrpSpPr>
          <p:nvPr/>
        </p:nvGrpSpPr>
        <p:grpSpPr bwMode="auto">
          <a:xfrm>
            <a:off x="2667000" y="4114800"/>
            <a:ext cx="3657600" cy="1752600"/>
            <a:chOff x="1728" y="2928"/>
            <a:chExt cx="2304" cy="1104"/>
          </a:xfrm>
        </p:grpSpPr>
        <p:sp>
          <p:nvSpPr>
            <p:cNvPr id="30729" name="Rectangle 5"/>
            <p:cNvSpPr>
              <a:spLocks noChangeArrowheads="1"/>
            </p:cNvSpPr>
            <p:nvPr/>
          </p:nvSpPr>
          <p:spPr bwMode="auto">
            <a:xfrm>
              <a:off x="1728" y="2928"/>
              <a:ext cx="2304" cy="1104"/>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endParaRPr lang="en-US"/>
            </a:p>
          </p:txBody>
        </p:sp>
        <p:sp>
          <p:nvSpPr>
            <p:cNvPr id="30730" name="Text Box 6"/>
            <p:cNvSpPr txBox="1">
              <a:spLocks noChangeArrowheads="1"/>
            </p:cNvSpPr>
            <p:nvPr/>
          </p:nvSpPr>
          <p:spPr bwMode="auto">
            <a:xfrm>
              <a:off x="1776" y="2983"/>
              <a:ext cx="2190"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800">
                  <a:latin typeface="Times New Roman" pitchFamily="18" charset="0"/>
                </a:rPr>
                <a:t>(A   B)     (C)    (D   E)</a:t>
              </a:r>
            </a:p>
          </p:txBody>
        </p:sp>
        <p:sp>
          <p:nvSpPr>
            <p:cNvPr id="30731" name="Text Box 7"/>
            <p:cNvSpPr txBox="1">
              <a:spLocks noChangeArrowheads="1"/>
            </p:cNvSpPr>
            <p:nvPr/>
          </p:nvSpPr>
          <p:spPr bwMode="auto">
            <a:xfrm>
              <a:off x="2688" y="3660"/>
              <a:ext cx="439"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ms</a:t>
              </a:r>
              <a:endParaRPr lang="en-US" sz="1600">
                <a:latin typeface="Times New Roman" pitchFamily="18" charset="0"/>
              </a:endParaRPr>
            </a:p>
          </p:txBody>
        </p:sp>
        <p:sp>
          <p:nvSpPr>
            <p:cNvPr id="30732" name="Text Box 8"/>
            <p:cNvSpPr txBox="1">
              <a:spLocks noChangeArrowheads="1"/>
            </p:cNvSpPr>
            <p:nvPr/>
          </p:nvSpPr>
          <p:spPr bwMode="auto">
            <a:xfrm>
              <a:off x="2256" y="3312"/>
              <a:ext cx="407"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xg</a:t>
              </a:r>
              <a:endParaRPr lang="en-US" sz="1600">
                <a:latin typeface="Times New Roman" pitchFamily="18" charset="0"/>
              </a:endParaRPr>
            </a:p>
          </p:txBody>
        </p:sp>
        <p:sp>
          <p:nvSpPr>
            <p:cNvPr id="30733" name="Text Box 9"/>
            <p:cNvSpPr txBox="1">
              <a:spLocks noChangeArrowheads="1"/>
            </p:cNvSpPr>
            <p:nvPr/>
          </p:nvSpPr>
          <p:spPr bwMode="auto">
            <a:xfrm>
              <a:off x="2976" y="3324"/>
              <a:ext cx="348"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 &gt;ng</a:t>
              </a:r>
              <a:endParaRPr lang="en-US" sz="1600">
                <a:latin typeface="Times New Roman" pitchFamily="18" charset="0"/>
              </a:endParaRPr>
            </a:p>
          </p:txBody>
        </p:sp>
        <p:sp>
          <p:nvSpPr>
            <p:cNvPr id="30734" name="Text Box 10"/>
            <p:cNvSpPr txBox="1">
              <a:spLocks noChangeArrowheads="1"/>
            </p:cNvSpPr>
            <p:nvPr/>
          </p:nvSpPr>
          <p:spPr bwMode="auto">
            <a:xfrm>
              <a:off x="3360" y="3324"/>
              <a:ext cx="426"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ws</a:t>
              </a:r>
              <a:endParaRPr lang="en-US" sz="1600">
                <a:latin typeface="Times New Roman" pitchFamily="18" charset="0"/>
              </a:endParaRPr>
            </a:p>
          </p:txBody>
        </p:sp>
        <p:sp>
          <p:nvSpPr>
            <p:cNvPr id="30735" name="Line 11"/>
            <p:cNvSpPr>
              <a:spLocks noChangeShapeType="1"/>
            </p:cNvSpPr>
            <p:nvPr/>
          </p:nvSpPr>
          <p:spPr bwMode="auto">
            <a:xfrm>
              <a:off x="1824" y="3817"/>
              <a:ext cx="206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2"/>
            <p:cNvSpPr>
              <a:spLocks noChangeShapeType="1"/>
            </p:cNvSpPr>
            <p:nvPr/>
          </p:nvSpPr>
          <p:spPr bwMode="auto">
            <a:xfrm>
              <a:off x="1824" y="3500"/>
              <a:ext cx="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3"/>
            <p:cNvSpPr>
              <a:spLocks noChangeShapeType="1"/>
            </p:cNvSpPr>
            <p:nvPr/>
          </p:nvSpPr>
          <p:spPr bwMode="auto">
            <a:xfrm>
              <a:off x="3024" y="3500"/>
              <a:ext cx="2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14"/>
            <p:cNvSpPr>
              <a:spLocks noChangeShapeType="1"/>
            </p:cNvSpPr>
            <p:nvPr/>
          </p:nvSpPr>
          <p:spPr bwMode="auto">
            <a:xfrm>
              <a:off x="3312" y="3500"/>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9" name="Line 15"/>
            <p:cNvSpPr>
              <a:spLocks noChangeShapeType="1"/>
            </p:cNvSpPr>
            <p:nvPr/>
          </p:nvSpPr>
          <p:spPr bwMode="auto">
            <a:xfrm>
              <a:off x="1824"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16"/>
            <p:cNvSpPr>
              <a:spLocks noChangeShapeType="1"/>
            </p:cNvSpPr>
            <p:nvPr/>
          </p:nvSpPr>
          <p:spPr bwMode="auto">
            <a:xfrm flipV="1">
              <a:off x="3024"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17"/>
            <p:cNvSpPr>
              <a:spLocks noChangeShapeType="1"/>
            </p:cNvSpPr>
            <p:nvPr/>
          </p:nvSpPr>
          <p:spPr bwMode="auto">
            <a:xfrm flipV="1">
              <a:off x="3312"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18"/>
            <p:cNvSpPr>
              <a:spLocks noChangeShapeType="1"/>
            </p:cNvSpPr>
            <p:nvPr/>
          </p:nvSpPr>
          <p:spPr bwMode="auto">
            <a:xfrm>
              <a:off x="3888"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25" name="Group 19"/>
          <p:cNvGrpSpPr>
            <a:grpSpLocks/>
          </p:cNvGrpSpPr>
          <p:nvPr/>
        </p:nvGrpSpPr>
        <p:grpSpPr bwMode="auto">
          <a:xfrm>
            <a:off x="2514600" y="2362200"/>
            <a:ext cx="4038600" cy="685800"/>
            <a:chOff x="1632" y="1728"/>
            <a:chExt cx="2304" cy="432"/>
          </a:xfrm>
        </p:grpSpPr>
        <p:sp>
          <p:nvSpPr>
            <p:cNvPr id="30727" name="Rectangle 20"/>
            <p:cNvSpPr>
              <a:spLocks noChangeArrowheads="1"/>
            </p:cNvSpPr>
            <p:nvPr/>
          </p:nvSpPr>
          <p:spPr bwMode="auto">
            <a:xfrm>
              <a:off x="1632" y="1728"/>
              <a:ext cx="2304" cy="432"/>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endParaRPr lang="en-US"/>
            </a:p>
          </p:txBody>
        </p:sp>
        <p:sp>
          <p:nvSpPr>
            <p:cNvPr id="30728" name="Text Box 21"/>
            <p:cNvSpPr txBox="1">
              <a:spLocks noChangeArrowheads="1"/>
            </p:cNvSpPr>
            <p:nvPr/>
          </p:nvSpPr>
          <p:spPr bwMode="auto">
            <a:xfrm>
              <a:off x="1680" y="1783"/>
              <a:ext cx="2186"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800">
                  <a:latin typeface="Times New Roman" pitchFamily="18" charset="0"/>
                </a:rPr>
                <a:t>(A   B)     (C)        (D   E)</a:t>
              </a:r>
            </a:p>
          </p:txBody>
        </p:sp>
      </p:grpSp>
      <p:sp>
        <p:nvSpPr>
          <p:cNvPr id="30726" name="Line 22"/>
          <p:cNvSpPr>
            <a:spLocks noChangeShapeType="1"/>
          </p:cNvSpPr>
          <p:nvPr/>
        </p:nvSpPr>
        <p:spPr bwMode="auto">
          <a:xfrm>
            <a:off x="4800600" y="2743200"/>
            <a:ext cx="457200" cy="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152400" y="1143000"/>
            <a:ext cx="8763000" cy="5334000"/>
          </a:xfrm>
        </p:spPr>
        <p:txBody>
          <a:bodyPr/>
          <a:lstStyle/>
          <a:p>
            <a:pPr marL="342900" indent="-342900"/>
            <a:r>
              <a:rPr lang="en-US" sz="2400" smtClean="0"/>
              <a:t>Lots of data is being collected </a:t>
            </a:r>
            <a:br>
              <a:rPr lang="en-US" sz="2400" smtClean="0"/>
            </a:br>
            <a:r>
              <a:rPr lang="en-US" sz="2400" smtClean="0"/>
              <a:t>and warehoused </a:t>
            </a:r>
          </a:p>
          <a:p>
            <a:pPr marL="742950" lvl="1" indent="-285750"/>
            <a:r>
              <a:rPr lang="en-US" sz="2400" smtClean="0"/>
              <a:t>Web data, e-commerce</a:t>
            </a:r>
          </a:p>
          <a:p>
            <a:pPr marL="742950" lvl="1" indent="-285750"/>
            <a:r>
              <a:rPr lang="en-US" sz="2400" smtClean="0"/>
              <a:t>purchases at department/</a:t>
            </a:r>
            <a:br>
              <a:rPr lang="en-US" sz="2400" smtClean="0"/>
            </a:br>
            <a:r>
              <a:rPr lang="en-US" sz="2400" smtClean="0"/>
              <a:t>grocery stores</a:t>
            </a:r>
          </a:p>
          <a:p>
            <a:pPr marL="742950" lvl="1" indent="-285750"/>
            <a:r>
              <a:rPr lang="en-US" sz="2400" smtClean="0"/>
              <a:t>Bank/Credit Card </a:t>
            </a:r>
            <a:br>
              <a:rPr lang="en-US" sz="2400" smtClean="0"/>
            </a:br>
            <a:r>
              <a:rPr lang="en-US" sz="2400" smtClean="0"/>
              <a:t>transactions</a:t>
            </a:r>
          </a:p>
          <a:p>
            <a:pPr marL="342900" indent="-342900">
              <a:spcBef>
                <a:spcPct val="75000"/>
              </a:spcBef>
            </a:pPr>
            <a:r>
              <a:rPr lang="en-US" sz="2400" smtClean="0"/>
              <a:t>Computers have become cheaper and more powerful</a:t>
            </a:r>
          </a:p>
          <a:p>
            <a:pPr marL="342900" indent="-342900">
              <a:spcBef>
                <a:spcPct val="40000"/>
              </a:spcBef>
            </a:pPr>
            <a:r>
              <a:rPr lang="en-US" sz="2400" smtClean="0"/>
              <a:t>Competitive Pressure is Strong </a:t>
            </a:r>
          </a:p>
          <a:p>
            <a:pPr marL="742950" lvl="1" indent="-285750"/>
            <a:r>
              <a:rPr lang="en-US" sz="2400" smtClean="0"/>
              <a:t>Provide better, customized services for an </a:t>
            </a:r>
            <a:r>
              <a:rPr lang="en-US" sz="2400" i="1" smtClean="0"/>
              <a:t>edge </a:t>
            </a:r>
            <a:r>
              <a:rPr lang="en-US" sz="2400" smtClean="0"/>
              <a:t>(e.g. in Customer Relationship Management)</a:t>
            </a:r>
          </a:p>
          <a:p>
            <a:pPr marL="742950" lvl="1" indent="-285750">
              <a:buFont typeface="Arial" charset="0"/>
              <a:buNone/>
            </a:pPr>
            <a:endParaRPr lang="en-US" sz="2000" smtClean="0"/>
          </a:p>
        </p:txBody>
      </p:sp>
      <p:graphicFrame>
        <p:nvGraphicFramePr>
          <p:cNvPr id="4099" name="Object 3"/>
          <p:cNvGraphicFramePr>
            <a:graphicFrameLocks noChangeAspect="1"/>
          </p:cNvGraphicFramePr>
          <p:nvPr/>
        </p:nvGraphicFramePr>
        <p:xfrm>
          <a:off x="6705600" y="1981200"/>
          <a:ext cx="2146300" cy="2341563"/>
        </p:xfrm>
        <a:graphic>
          <a:graphicData uri="http://schemas.openxmlformats.org/presentationml/2006/ole">
            <mc:AlternateContent xmlns:mc="http://schemas.openxmlformats.org/markup-compatibility/2006">
              <mc:Choice xmlns:v="urn:schemas-microsoft-com:vml" Requires="v">
                <p:oleObj spid="_x0000_s4121" name="VISIO" r:id="rId4" imgW="2142744" imgH="2343912" progId="Visio.Drawing.6">
                  <p:embed/>
                </p:oleObj>
              </mc:Choice>
              <mc:Fallback>
                <p:oleObj name="VISIO" r:id="rId4" imgW="2142744" imgH="2343912"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981200"/>
                        <a:ext cx="21463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4"/>
          <p:cNvSpPr>
            <a:spLocks noGrp="1" noChangeArrowheads="1"/>
          </p:cNvSpPr>
          <p:nvPr>
            <p:ph type="title"/>
          </p:nvPr>
        </p:nvSpPr>
        <p:spPr>
          <a:xfrm>
            <a:off x="228600" y="152400"/>
            <a:ext cx="8763000" cy="609600"/>
          </a:xfrm>
        </p:spPr>
        <p:txBody>
          <a:bodyPr lIns="0" rIns="0"/>
          <a:lstStyle/>
          <a:p>
            <a:r>
              <a:rPr lang="en-US" smtClean="0"/>
              <a:t>Why Mine Data? Commercial Viewpoint</a:t>
            </a:r>
          </a:p>
        </p:txBody>
      </p:sp>
      <p:pic>
        <p:nvPicPr>
          <p:cNvPr id="4101" name="Picture 8" descr="story-3dimensiona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075" y="1219200"/>
            <a:ext cx="196532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2" name="Object 9"/>
          <p:cNvGraphicFramePr>
            <a:graphicFrameLocks noChangeAspect="1"/>
          </p:cNvGraphicFramePr>
          <p:nvPr/>
        </p:nvGraphicFramePr>
        <p:xfrm>
          <a:off x="5349875" y="1833563"/>
          <a:ext cx="685800" cy="681037"/>
        </p:xfrm>
        <a:graphic>
          <a:graphicData uri="http://schemas.openxmlformats.org/presentationml/2006/ole">
            <mc:AlternateContent xmlns:mc="http://schemas.openxmlformats.org/markup-compatibility/2006">
              <mc:Choice xmlns:v="urn:schemas-microsoft-com:vml" Requires="v">
                <p:oleObj spid="_x0000_s4122" name="VISIO" r:id="rId7" imgW="617220" imgH="615696" progId="Visio.Drawing.6">
                  <p:embed/>
                </p:oleObj>
              </mc:Choice>
              <mc:Fallback>
                <p:oleObj name="VISIO" r:id="rId7" imgW="617220" imgH="615696" progId="Visio.Drawing.6">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875" y="1833563"/>
                        <a:ext cx="685800"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10"/>
          <p:cNvGraphicFramePr>
            <a:graphicFrameLocks noChangeAspect="1"/>
          </p:cNvGraphicFramePr>
          <p:nvPr/>
        </p:nvGraphicFramePr>
        <p:xfrm>
          <a:off x="5334000" y="1447800"/>
          <a:ext cx="685800" cy="563563"/>
        </p:xfrm>
        <a:graphic>
          <a:graphicData uri="http://schemas.openxmlformats.org/presentationml/2006/ole">
            <mc:AlternateContent xmlns:mc="http://schemas.openxmlformats.org/markup-compatibility/2006">
              <mc:Choice xmlns:v="urn:schemas-microsoft-com:vml" Requires="v">
                <p:oleObj spid="_x0000_s4123" name="VISIO" r:id="rId9" imgW="806196" imgH="662940" progId="Visio.Drawing.6">
                  <p:embed/>
                </p:oleObj>
              </mc:Choice>
              <mc:Fallback>
                <p:oleObj name="VISIO" r:id="rId9" imgW="806196" imgH="662940" progId="Visio.Drawing.6">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447800"/>
                        <a:ext cx="685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11"/>
          <p:cNvGraphicFramePr>
            <a:graphicFrameLocks noChangeAspect="1"/>
          </p:cNvGraphicFramePr>
          <p:nvPr/>
        </p:nvGraphicFramePr>
        <p:xfrm>
          <a:off x="5181600" y="2667000"/>
          <a:ext cx="1485900" cy="1558925"/>
        </p:xfrm>
        <a:graphic>
          <a:graphicData uri="http://schemas.openxmlformats.org/presentationml/2006/ole">
            <mc:AlternateContent xmlns:mc="http://schemas.openxmlformats.org/markup-compatibility/2006">
              <mc:Choice xmlns:v="urn:schemas-microsoft-com:vml" Requires="v">
                <p:oleObj spid="_x0000_s4124" name="VISIO" r:id="rId11" imgW="1661160" imgH="1748028" progId="Visio.Drawing.6">
                  <p:embed/>
                </p:oleObj>
              </mc:Choice>
              <mc:Fallback>
                <p:oleObj name="VISIO" r:id="rId11" imgW="1661160" imgH="1748028" progId="Visio.Drawing.6">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2667000"/>
                        <a:ext cx="14859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r>
              <a:rPr lang="en-US" smtClean="0"/>
              <a:t>Sequential Pattern Discovery: Examples</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smtClean="0"/>
              <a:t>In telecommunications alarm logs,</a:t>
            </a:r>
            <a:r>
              <a:rPr lang="en-US" sz="1800" smtClean="0"/>
              <a:t> </a:t>
            </a:r>
          </a:p>
          <a:p>
            <a:pPr lvl="1"/>
            <a:r>
              <a:rPr lang="en-US" sz="2000" smtClean="0"/>
              <a:t>(Inverter_Problem  Excessive_Line_Current) </a:t>
            </a:r>
          </a:p>
          <a:p>
            <a:pPr lvl="1">
              <a:buFont typeface="Arial" charset="0"/>
              <a:buNone/>
            </a:pPr>
            <a:r>
              <a:rPr lang="en-US" sz="2000" smtClean="0"/>
              <a:t>        (Rectifier_Alarm) --&gt; (Fire_Alarm)</a:t>
            </a:r>
          </a:p>
          <a:p>
            <a:r>
              <a:rPr lang="en-US" sz="2000" smtClean="0"/>
              <a:t>In point-of-sale transaction sequences,</a:t>
            </a:r>
          </a:p>
          <a:p>
            <a:pPr lvl="1"/>
            <a:r>
              <a:rPr lang="en-US" sz="2000" smtClean="0"/>
              <a:t>Computer Bookstore:  </a:t>
            </a:r>
          </a:p>
          <a:p>
            <a:pPr lvl="1">
              <a:buFont typeface="Arial" charset="0"/>
              <a:buNone/>
            </a:pPr>
            <a:r>
              <a:rPr lang="en-US" sz="2000" smtClean="0"/>
              <a:t>	  (Intro_To_Visual_C)  (C++_Primer) --&gt; 							(Perl_for_dummies,Tcl_Tk)</a:t>
            </a:r>
          </a:p>
          <a:p>
            <a:pPr lvl="1"/>
            <a:r>
              <a:rPr lang="en-US" sz="2000" smtClean="0"/>
              <a:t>Athletic Apparel Store: </a:t>
            </a:r>
          </a:p>
          <a:p>
            <a:pPr lvl="1">
              <a:buFont typeface="Arial" charset="0"/>
              <a:buNone/>
            </a:pPr>
            <a:r>
              <a:rPr lang="en-US" sz="2000" smtClean="0"/>
              <a:t>	  (Shoes) (Racket, Racketball) --&gt; (Sports_Jacket)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Co-location Mining</a:t>
            </a:r>
          </a:p>
        </p:txBody>
      </p:sp>
      <p:sp>
        <p:nvSpPr>
          <p:cNvPr id="32771" name="Rectangle 3"/>
          <p:cNvSpPr>
            <a:spLocks noGrp="1" noChangeArrowheads="1"/>
          </p:cNvSpPr>
          <p:nvPr>
            <p:ph type="body" idx="1"/>
          </p:nvPr>
        </p:nvSpPr>
        <p:spPr/>
        <p:txBody>
          <a:bodyPr/>
          <a:lstStyle/>
          <a:p>
            <a:r>
              <a:rPr lang="en-US" smtClean="0"/>
              <a:t>Task: Find regions in Texas where high/low concentrations of chemicals are co-location in the Texas Water Supply.</a:t>
            </a:r>
          </a:p>
        </p:txBody>
      </p:sp>
      <p:grpSp>
        <p:nvGrpSpPr>
          <p:cNvPr id="32772" name="Group 4"/>
          <p:cNvGrpSpPr>
            <a:grpSpLocks/>
          </p:cNvGrpSpPr>
          <p:nvPr/>
        </p:nvGrpSpPr>
        <p:grpSpPr bwMode="auto">
          <a:xfrm>
            <a:off x="2209800" y="2743200"/>
            <a:ext cx="5105400" cy="3394075"/>
            <a:chOff x="2544" y="1584"/>
            <a:chExt cx="1382" cy="1165"/>
          </a:xfrm>
        </p:grpSpPr>
        <p:sp>
          <p:nvSpPr>
            <p:cNvPr id="32773" name="Text Box 5"/>
            <p:cNvSpPr txBox="1">
              <a:spLocks noChangeArrowheads="1"/>
            </p:cNvSpPr>
            <p:nvPr/>
          </p:nvSpPr>
          <p:spPr bwMode="auto">
            <a:xfrm>
              <a:off x="2592" y="2592"/>
              <a:ext cx="60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1200" b="0">
                  <a:solidFill>
                    <a:schemeClr val="bg1"/>
                  </a:solidFill>
                  <a:latin typeface="Times New Roman" pitchFamily="18" charset="0"/>
                  <a:cs typeface="Angsana New" pitchFamily="18" charset="-34"/>
                </a:rPr>
                <a:t>Figure 2: Chemical co-location </a:t>
              </a:r>
            </a:p>
            <a:p>
              <a:pPr eaLnBrk="1" hangingPunct="1"/>
              <a:r>
                <a:rPr lang="en-US" sz="1200" b="0">
                  <a:solidFill>
                    <a:schemeClr val="bg1"/>
                  </a:solidFill>
                  <a:latin typeface="Times New Roman" pitchFamily="18" charset="0"/>
                  <a:cs typeface="Angsana New" pitchFamily="18" charset="-34"/>
                </a:rPr>
                <a:t>patterns in Texas’ Water Supply</a:t>
              </a:r>
              <a:r>
                <a:rPr lang="en-US" sz="1200" b="0" baseline="30000">
                  <a:solidFill>
                    <a:schemeClr val="bg1"/>
                  </a:solidFill>
                  <a:latin typeface="Times New Roman" pitchFamily="18" charset="0"/>
                  <a:cs typeface="Angsana New" pitchFamily="18" charset="-34"/>
                </a:rPr>
                <a:t>1</a:t>
              </a:r>
              <a:r>
                <a:rPr lang="en-US" sz="1200" b="0">
                  <a:solidFill>
                    <a:schemeClr val="bg1"/>
                  </a:solidFill>
                  <a:latin typeface="Times New Roman" pitchFamily="18" charset="0"/>
                  <a:cs typeface="Angsana New" pitchFamily="18" charset="-34"/>
                </a:rPr>
                <a:t> </a:t>
              </a:r>
              <a:endParaRPr lang="th-TH" sz="1200" b="0">
                <a:solidFill>
                  <a:schemeClr val="bg1"/>
                </a:solidFill>
                <a:latin typeface="Times New Roman" pitchFamily="18" charset="0"/>
                <a:cs typeface="Angsana New" pitchFamily="18" charset="-34"/>
              </a:endParaRPr>
            </a:p>
          </p:txBody>
        </p:sp>
        <p:pic>
          <p:nvPicPr>
            <p:cNvPr id="32774" name="Picture 6" descr="Texas Regional Patter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1584"/>
              <a:ext cx="1382"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Regression </a:t>
            </a:r>
          </a:p>
        </p:txBody>
      </p:sp>
      <p:sp>
        <p:nvSpPr>
          <p:cNvPr id="33795" name="Rectangle 3"/>
          <p:cNvSpPr>
            <a:spLocks noGrp="1" noChangeArrowheads="1"/>
          </p:cNvSpPr>
          <p:nvPr>
            <p:ph type="body" idx="1"/>
          </p:nvPr>
        </p:nvSpPr>
        <p:spPr>
          <a:xfrm>
            <a:off x="381000" y="1219200"/>
            <a:ext cx="8229600" cy="4286250"/>
          </a:xfrm>
        </p:spPr>
        <p:txBody>
          <a:bodyPr/>
          <a:lstStyle/>
          <a:p>
            <a:pPr marL="342900" indent="-342900"/>
            <a:r>
              <a:rPr lang="en-US" sz="2400" smtClean="0"/>
              <a:t>Predict a value of a given continuous valued variable based on the values of other variables, assuming a linear or nonlinear model of dependency.</a:t>
            </a:r>
          </a:p>
          <a:p>
            <a:pPr marL="342900" indent="-342900"/>
            <a:r>
              <a:rPr lang="en-US" sz="2400" smtClean="0"/>
              <a:t>Greatly studied in statistics, neural network fields.</a:t>
            </a:r>
          </a:p>
          <a:p>
            <a:pPr marL="342900" indent="-342900"/>
            <a:r>
              <a:rPr lang="en-US" sz="2400" smtClean="0"/>
              <a:t>Examples:</a:t>
            </a:r>
          </a:p>
          <a:p>
            <a:pPr marL="742950" lvl="1" indent="-285750"/>
            <a:r>
              <a:rPr lang="en-US" sz="2400" smtClean="0"/>
              <a:t>Predicting sales amounts of new product based on advetising expenditure.</a:t>
            </a:r>
          </a:p>
          <a:p>
            <a:pPr marL="742950" lvl="1" indent="-285750"/>
            <a:r>
              <a:rPr lang="en-US" sz="2400" smtClean="0"/>
              <a:t>Predicting wind velocities as a function of temperature, humidity, air pressure, etc.</a:t>
            </a:r>
          </a:p>
          <a:p>
            <a:pPr marL="742950" lvl="1" indent="-285750"/>
            <a:r>
              <a:rPr lang="en-US" sz="2400" smtClean="0"/>
              <a:t>Time series prediction of stock market indices.</a:t>
            </a:r>
            <a:endParaRPr lang="en-US" sz="32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763000" cy="533400"/>
          </a:xfrm>
        </p:spPr>
        <p:txBody>
          <a:bodyPr/>
          <a:lstStyle/>
          <a:p>
            <a:r>
              <a:rPr lang="en-US" smtClean="0"/>
              <a:t>Deviation/Anomaly Detection</a:t>
            </a:r>
          </a:p>
        </p:txBody>
      </p:sp>
      <p:sp>
        <p:nvSpPr>
          <p:cNvPr id="34819" name="Rectangle 3"/>
          <p:cNvSpPr>
            <a:spLocks noGrp="1" noChangeArrowheads="1"/>
          </p:cNvSpPr>
          <p:nvPr>
            <p:ph type="body" idx="1"/>
          </p:nvPr>
        </p:nvSpPr>
        <p:spPr>
          <a:xfrm>
            <a:off x="228600" y="1066800"/>
            <a:ext cx="8915400" cy="5105400"/>
          </a:xfrm>
        </p:spPr>
        <p:txBody>
          <a:bodyPr/>
          <a:lstStyle/>
          <a:p>
            <a:r>
              <a:rPr lang="en-US" smtClean="0"/>
              <a:t>Detect significant deviations from normal behavior</a:t>
            </a:r>
            <a:endParaRPr lang="en-US" sz="3200" smtClean="0"/>
          </a:p>
          <a:p>
            <a:r>
              <a:rPr lang="en-US" smtClean="0"/>
              <a:t>Applications:</a:t>
            </a:r>
          </a:p>
          <a:p>
            <a:pPr lvl="1"/>
            <a:r>
              <a:rPr lang="en-US" smtClean="0"/>
              <a:t>Credit Card Fraud Detection</a:t>
            </a:r>
          </a:p>
          <a:p>
            <a:pPr lvl="1"/>
            <a:endParaRPr lang="en-US" smtClean="0"/>
          </a:p>
          <a:p>
            <a:pPr lvl="1"/>
            <a:endParaRPr lang="en-US" smtClean="0"/>
          </a:p>
          <a:p>
            <a:pPr lvl="1"/>
            <a:r>
              <a:rPr lang="en-US" smtClean="0"/>
              <a:t>Network Intrusion </a:t>
            </a:r>
            <a:br>
              <a:rPr lang="en-US" smtClean="0"/>
            </a:br>
            <a:r>
              <a:rPr lang="en-US" smtClean="0"/>
              <a:t>Detection</a:t>
            </a:r>
          </a:p>
          <a:p>
            <a:pPr lvl="1"/>
            <a:endParaRPr lang="en-US" smtClean="0"/>
          </a:p>
        </p:txBody>
      </p:sp>
      <p:pic>
        <p:nvPicPr>
          <p:cNvPr id="348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3922713"/>
            <a:ext cx="31623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oup 8"/>
          <p:cNvGrpSpPr>
            <a:grpSpLocks/>
          </p:cNvGrpSpPr>
          <p:nvPr/>
        </p:nvGrpSpPr>
        <p:grpSpPr bwMode="auto">
          <a:xfrm>
            <a:off x="4818063" y="4013200"/>
            <a:ext cx="2605087" cy="2387600"/>
            <a:chOff x="2963" y="2441"/>
            <a:chExt cx="1641" cy="1504"/>
          </a:xfrm>
        </p:grpSpPr>
        <p:pic>
          <p:nvPicPr>
            <p:cNvPr id="348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9563" y="3886200"/>
            <a:ext cx="19224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2"/>
          <p:cNvSpPr txBox="1">
            <a:spLocks noChangeArrowheads="1"/>
          </p:cNvSpPr>
          <p:nvPr/>
        </p:nvSpPr>
        <p:spPr bwMode="auto">
          <a:xfrm>
            <a:off x="228600" y="57150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b="0" i="1">
                <a:latin typeface="Helvetica" pitchFamily="34" charset="0"/>
              </a:rPr>
              <a:t>						</a:t>
            </a:r>
            <a:br>
              <a:rPr lang="en-US" sz="1600" b="0" i="1">
                <a:latin typeface="Helvetica" pitchFamily="34" charset="0"/>
              </a:rPr>
            </a:br>
            <a:r>
              <a:rPr lang="en-US" sz="1600" b="0" i="1">
                <a:latin typeface="Helvetica" pitchFamily="34" charset="0"/>
              </a:rPr>
              <a:t>Typical network traffic at University level may reach over 100 million connections per day</a:t>
            </a:r>
            <a:endParaRPr lang="en-US" sz="2400" b="0">
              <a:latin typeface="Times New Roman" pitchFamily="18" charset="0"/>
            </a:endParaRPr>
          </a:p>
        </p:txBody>
      </p:sp>
      <p:graphicFrame>
        <p:nvGraphicFramePr>
          <p:cNvPr id="34824" name="Object 13"/>
          <p:cNvGraphicFramePr>
            <a:graphicFrameLocks noChangeAspect="1"/>
          </p:cNvGraphicFramePr>
          <p:nvPr/>
        </p:nvGraphicFramePr>
        <p:xfrm>
          <a:off x="5791200" y="1851025"/>
          <a:ext cx="3124200" cy="1882775"/>
        </p:xfrm>
        <a:graphic>
          <a:graphicData uri="http://schemas.openxmlformats.org/presentationml/2006/ole">
            <mc:AlternateContent xmlns:mc="http://schemas.openxmlformats.org/markup-compatibility/2006">
              <mc:Choice xmlns:v="urn:schemas-microsoft-com:vml" Requires="v">
                <p:oleObj spid="_x0000_s34831" name="VISIO" r:id="rId8" imgW="2900172" imgH="1752600" progId="Visio.Drawing.6">
                  <p:embed/>
                </p:oleObj>
              </mc:Choice>
              <mc:Fallback>
                <p:oleObj name="VISIO" r:id="rId8" imgW="2900172" imgH="1752600" progId="Visio.Drawing.6">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851025"/>
                        <a:ext cx="31242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Challenges of Data Mining</a:t>
            </a:r>
          </a:p>
        </p:txBody>
      </p:sp>
      <p:sp>
        <p:nvSpPr>
          <p:cNvPr id="35843" name="Rectangle 3"/>
          <p:cNvSpPr>
            <a:spLocks noGrp="1" noChangeArrowheads="1"/>
          </p:cNvSpPr>
          <p:nvPr>
            <p:ph type="body" idx="1"/>
          </p:nvPr>
        </p:nvSpPr>
        <p:spPr>
          <a:xfrm>
            <a:off x="381000" y="1219200"/>
            <a:ext cx="8229600" cy="4286250"/>
          </a:xfrm>
        </p:spPr>
        <p:txBody>
          <a:bodyPr/>
          <a:lstStyle/>
          <a:p>
            <a:pPr marL="342900" indent="-342900"/>
            <a:r>
              <a:rPr lang="en-US" smtClean="0"/>
              <a:t>Scalability</a:t>
            </a:r>
          </a:p>
          <a:p>
            <a:pPr marL="342900" indent="-342900"/>
            <a:r>
              <a:rPr lang="en-US" smtClean="0"/>
              <a:t>Dimensionality</a:t>
            </a:r>
          </a:p>
          <a:p>
            <a:pPr marL="342900" indent="-342900"/>
            <a:r>
              <a:rPr lang="en-US" smtClean="0"/>
              <a:t>Complex and Heterogeneous Data</a:t>
            </a:r>
          </a:p>
          <a:p>
            <a:pPr marL="342900" indent="-342900"/>
            <a:r>
              <a:rPr lang="en-US" smtClean="0"/>
              <a:t>Data Quality</a:t>
            </a:r>
          </a:p>
          <a:p>
            <a:pPr marL="342900" indent="-342900"/>
            <a:r>
              <a:rPr lang="en-US" smtClean="0"/>
              <a:t>Data Ownership and Distribution</a:t>
            </a:r>
          </a:p>
          <a:p>
            <a:pPr marL="342900" indent="-342900"/>
            <a:r>
              <a:rPr lang="en-US" smtClean="0"/>
              <a:t>Privacy Preservation</a:t>
            </a:r>
          </a:p>
          <a:p>
            <a:pPr marL="342900" indent="-342900"/>
            <a:r>
              <a:rPr lang="en-US" smtClean="0"/>
              <a:t>Streaming Data</a:t>
            </a:r>
          </a:p>
          <a:p>
            <a:pPr marL="342900" indent="-342900"/>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Data Mining Software </a:t>
            </a:r>
          </a:p>
        </p:txBody>
      </p:sp>
      <p:sp>
        <p:nvSpPr>
          <p:cNvPr id="36867" name="Content Placeholder 2"/>
          <p:cNvSpPr>
            <a:spLocks noGrp="1"/>
          </p:cNvSpPr>
          <p:nvPr>
            <p:ph idx="1"/>
          </p:nvPr>
        </p:nvSpPr>
        <p:spPr/>
        <p:txBody>
          <a:bodyPr/>
          <a:lstStyle/>
          <a:p>
            <a:r>
              <a:rPr lang="en-US" smtClean="0">
                <a:hlinkClick r:id="rId2"/>
              </a:rPr>
              <a:t>http://www.kdnuggets.com/software/index.html</a:t>
            </a:r>
            <a:r>
              <a:rPr lang="en-US"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52400"/>
            <a:ext cx="9144000" cy="533400"/>
          </a:xfrm>
        </p:spPr>
        <p:txBody>
          <a:bodyPr/>
          <a:lstStyle/>
          <a:p>
            <a:r>
              <a:rPr lang="en-US" sz="2700" smtClean="0"/>
              <a:t>Data Mining Conferences (Ranked by Importance!)</a:t>
            </a:r>
          </a:p>
        </p:txBody>
      </p:sp>
      <p:sp>
        <p:nvSpPr>
          <p:cNvPr id="37891" name="Content Placeholder 2"/>
          <p:cNvSpPr>
            <a:spLocks noGrp="1"/>
          </p:cNvSpPr>
          <p:nvPr>
            <p:ph idx="1"/>
          </p:nvPr>
        </p:nvSpPr>
        <p:spPr>
          <a:xfrm>
            <a:off x="0" y="1143000"/>
            <a:ext cx="9144000" cy="5181600"/>
          </a:xfrm>
        </p:spPr>
        <p:txBody>
          <a:bodyPr/>
          <a:lstStyle/>
          <a:p>
            <a:pPr marL="514350" indent="-514350">
              <a:buFont typeface="Tahoma" pitchFamily="34" charset="0"/>
              <a:buAutoNum type="arabicPeriod"/>
              <a:defRPr/>
            </a:pPr>
            <a:r>
              <a:rPr lang="en-US" sz="2400" dirty="0" smtClean="0"/>
              <a:t>KDD 2014:  </a:t>
            </a:r>
            <a:r>
              <a:rPr lang="en-US" sz="2400" dirty="0">
                <a:hlinkClick r:id="rId2"/>
              </a:rPr>
              <a:t>http://www.kdd.org/kdd2014</a:t>
            </a:r>
            <a:r>
              <a:rPr lang="en-US" sz="2400" dirty="0" smtClean="0">
                <a:hlinkClick r:id="rId2"/>
              </a:rPr>
              <a:t>/</a:t>
            </a:r>
            <a:endParaRPr lang="en-US" sz="2400" dirty="0" smtClean="0"/>
          </a:p>
          <a:p>
            <a:pPr marL="514350" indent="-514350">
              <a:buFont typeface="Tahoma" pitchFamily="34" charset="0"/>
              <a:buAutoNum type="arabicPeriod"/>
              <a:defRPr/>
            </a:pPr>
            <a:r>
              <a:rPr lang="en-US" sz="2400" dirty="0" smtClean="0"/>
              <a:t>ICDM 2014: </a:t>
            </a:r>
            <a:r>
              <a:rPr lang="en-US" sz="2400" dirty="0">
                <a:hlinkClick r:id="rId3"/>
              </a:rPr>
              <a:t>http://</a:t>
            </a:r>
            <a:r>
              <a:rPr lang="en-US" sz="2400" dirty="0" smtClean="0">
                <a:hlinkClick r:id="rId3"/>
              </a:rPr>
              <a:t>icdm2014.sfu.ca/home.html</a:t>
            </a:r>
            <a:endParaRPr lang="en-US" sz="2400" dirty="0" smtClean="0"/>
          </a:p>
          <a:p>
            <a:pPr marL="514350" indent="-514350">
              <a:buFont typeface="Tahoma" pitchFamily="34" charset="0"/>
              <a:buAutoNum type="arabicPeriod"/>
              <a:defRPr/>
            </a:pPr>
            <a:r>
              <a:rPr lang="en-US" sz="2400" dirty="0" smtClean="0"/>
              <a:t>PAKDD 2010: </a:t>
            </a:r>
            <a:r>
              <a:rPr lang="en-US" sz="2400" dirty="0">
                <a:hlinkClick r:id="rId4"/>
              </a:rPr>
              <a:t>http://pakdd2015.pakdd.org</a:t>
            </a:r>
            <a:r>
              <a:rPr lang="en-US" sz="2400" dirty="0" smtClean="0">
                <a:hlinkClick r:id="rId4"/>
              </a:rPr>
              <a:t>/</a:t>
            </a:r>
            <a:endParaRPr lang="en-US" sz="2400" dirty="0" smtClean="0"/>
          </a:p>
          <a:p>
            <a:pPr marL="0" indent="0">
              <a:buNone/>
              <a:defRPr/>
            </a:pPr>
            <a:r>
              <a:rPr lang="en-US" sz="2400" dirty="0" smtClean="0">
                <a:solidFill>
                  <a:srgbClr val="FFC000"/>
                </a:solidFill>
              </a:rPr>
              <a:t>      ECML/</a:t>
            </a:r>
            <a:r>
              <a:rPr lang="en-US" sz="2400" dirty="0" smtClean="0"/>
              <a:t>PKDD 2015: </a:t>
            </a:r>
            <a:r>
              <a:rPr lang="en-US" sz="2400" dirty="0">
                <a:hlinkClick r:id="rId5"/>
              </a:rPr>
              <a:t>http://www.ecmlpkdd2015.org</a:t>
            </a:r>
            <a:r>
              <a:rPr lang="en-US" sz="2400" dirty="0" smtClean="0">
                <a:hlinkClick r:id="rId5"/>
              </a:rPr>
              <a:t>/</a:t>
            </a:r>
            <a:endParaRPr lang="en-US" sz="2400" dirty="0"/>
          </a:p>
          <a:p>
            <a:pPr marL="0" indent="0">
              <a:buNone/>
              <a:defRPr/>
            </a:pPr>
            <a:r>
              <a:rPr lang="en-US" sz="2400" dirty="0" smtClean="0"/>
              <a:t>       SDM 2015</a:t>
            </a:r>
            <a:r>
              <a:rPr lang="en-US" sz="2400" dirty="0"/>
              <a:t>: </a:t>
            </a:r>
            <a:r>
              <a:rPr lang="en-US" sz="2400" dirty="0">
                <a:hlinkClick r:id="rId6"/>
              </a:rPr>
              <a:t>http://www.siam.org/meetings/sdm15</a:t>
            </a:r>
            <a:r>
              <a:rPr lang="en-US" sz="2400" dirty="0" smtClean="0">
                <a:hlinkClick r:id="rId6"/>
              </a:rPr>
              <a:t>/</a:t>
            </a:r>
            <a:endParaRPr lang="en-US" sz="2400" dirty="0" smtClean="0"/>
          </a:p>
          <a:p>
            <a:pPr marL="0" indent="0">
              <a:buNone/>
              <a:defRPr/>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6705600" y="4953000"/>
            <a:ext cx="2360613" cy="1744663"/>
            <a:chOff x="4240" y="3165"/>
            <a:chExt cx="1487" cy="1099"/>
          </a:xfrm>
        </p:grpSpPr>
        <p:sp>
          <p:nvSpPr>
            <p:cNvPr id="5132" name="Rectangle 3"/>
            <p:cNvSpPr>
              <a:spLocks noChangeArrowheads="1"/>
            </p:cNvSpPr>
            <p:nvPr/>
          </p:nvSpPr>
          <p:spPr bwMode="auto">
            <a:xfrm>
              <a:off x="4240" y="3165"/>
              <a:ext cx="1487" cy="10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3" name="Rectangle 4"/>
            <p:cNvSpPr>
              <a:spLocks noChangeArrowheads="1"/>
            </p:cNvSpPr>
            <p:nvPr/>
          </p:nvSpPr>
          <p:spPr bwMode="auto">
            <a:xfrm>
              <a:off x="4240" y="3165"/>
              <a:ext cx="1487" cy="1098"/>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13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0" y="3165"/>
              <a:ext cx="1487"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Line 6"/>
            <p:cNvSpPr>
              <a:spLocks noChangeShapeType="1"/>
            </p:cNvSpPr>
            <p:nvPr/>
          </p:nvSpPr>
          <p:spPr bwMode="auto">
            <a:xfrm>
              <a:off x="4240" y="4263"/>
              <a:ext cx="14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Freeform 7"/>
            <p:cNvSpPr>
              <a:spLocks/>
            </p:cNvSpPr>
            <p:nvPr/>
          </p:nvSpPr>
          <p:spPr bwMode="auto">
            <a:xfrm>
              <a:off x="4240" y="3165"/>
              <a:ext cx="1487" cy="1098"/>
            </a:xfrm>
            <a:custGeom>
              <a:avLst/>
              <a:gdLst>
                <a:gd name="T0" fmla="*/ 0 w 744"/>
                <a:gd name="T1" fmla="*/ 0 h 586"/>
                <a:gd name="T2" fmla="*/ 1512473 w 744"/>
                <a:gd name="T3" fmla="*/ 0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7" name="Freeform 8"/>
            <p:cNvSpPr>
              <a:spLocks/>
            </p:cNvSpPr>
            <p:nvPr/>
          </p:nvSpPr>
          <p:spPr bwMode="auto">
            <a:xfrm>
              <a:off x="4240" y="3165"/>
              <a:ext cx="1487" cy="1098"/>
            </a:xfrm>
            <a:custGeom>
              <a:avLst/>
              <a:gdLst>
                <a:gd name="T0" fmla="*/ 0 w 744"/>
                <a:gd name="T1" fmla="*/ 0 h 586"/>
                <a:gd name="T2" fmla="*/ 0 w 744"/>
                <a:gd name="T3" fmla="*/ 585496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8" name="Freeform 9"/>
            <p:cNvSpPr>
              <a:spLocks/>
            </p:cNvSpPr>
            <p:nvPr/>
          </p:nvSpPr>
          <p:spPr bwMode="auto">
            <a:xfrm>
              <a:off x="4240" y="3165"/>
              <a:ext cx="1487" cy="1098"/>
            </a:xfrm>
            <a:custGeom>
              <a:avLst/>
              <a:gdLst>
                <a:gd name="T0" fmla="*/ 0 w 744"/>
                <a:gd name="T1" fmla="*/ 0 h 586"/>
                <a:gd name="T2" fmla="*/ 0 w 744"/>
                <a:gd name="T3" fmla="*/ 585496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9" name="Freeform 10"/>
            <p:cNvSpPr>
              <a:spLocks/>
            </p:cNvSpPr>
            <p:nvPr/>
          </p:nvSpPr>
          <p:spPr bwMode="auto">
            <a:xfrm>
              <a:off x="4240" y="3165"/>
              <a:ext cx="1487" cy="1098"/>
            </a:xfrm>
            <a:custGeom>
              <a:avLst/>
              <a:gdLst>
                <a:gd name="T0" fmla="*/ 0 w 744"/>
                <a:gd name="T1" fmla="*/ 0 h 586"/>
                <a:gd name="T2" fmla="*/ 1512473 w 744"/>
                <a:gd name="T3" fmla="*/ 0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0" name="Line 11"/>
            <p:cNvSpPr>
              <a:spLocks noChangeShapeType="1"/>
            </p:cNvSpPr>
            <p:nvPr/>
          </p:nvSpPr>
          <p:spPr bwMode="auto">
            <a:xfrm>
              <a:off x="4240" y="3165"/>
              <a:ext cx="1" cy="10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3" name="Rectangle 12"/>
          <p:cNvSpPr>
            <a:spLocks noGrp="1" noChangeArrowheads="1"/>
          </p:cNvSpPr>
          <p:nvPr>
            <p:ph type="title"/>
          </p:nvPr>
        </p:nvSpPr>
        <p:spPr>
          <a:xfrm>
            <a:off x="152400" y="76200"/>
            <a:ext cx="8915400" cy="609600"/>
          </a:xfrm>
        </p:spPr>
        <p:txBody>
          <a:bodyPr lIns="0" rIns="0"/>
          <a:lstStyle/>
          <a:p>
            <a:r>
              <a:rPr lang="en-US" sz="2800" smtClean="0"/>
              <a:t>Why Mine Data? Scientific Viewpoint</a:t>
            </a:r>
          </a:p>
        </p:txBody>
      </p:sp>
      <p:sp>
        <p:nvSpPr>
          <p:cNvPr id="5124" name="Rectangle 13"/>
          <p:cNvSpPr>
            <a:spLocks noGrp="1" noChangeArrowheads="1"/>
          </p:cNvSpPr>
          <p:nvPr>
            <p:ph type="body" idx="1"/>
          </p:nvPr>
        </p:nvSpPr>
        <p:spPr>
          <a:xfrm>
            <a:off x="184150" y="1066800"/>
            <a:ext cx="7588250" cy="5791200"/>
          </a:xfrm>
        </p:spPr>
        <p:txBody>
          <a:bodyPr/>
          <a:lstStyle/>
          <a:p>
            <a:pPr marL="342900" indent="-342900"/>
            <a:r>
              <a:rPr lang="en-US" sz="2400" dirty="0" smtClean="0"/>
              <a:t>Data collected and stored at </a:t>
            </a:r>
            <a:br>
              <a:rPr lang="en-US" sz="2400" dirty="0" smtClean="0"/>
            </a:br>
            <a:r>
              <a:rPr lang="en-US" sz="2400" dirty="0" smtClean="0"/>
              <a:t>enormous speeds (GB/hour)</a:t>
            </a:r>
          </a:p>
          <a:p>
            <a:pPr marL="742950" lvl="1" indent="-285750">
              <a:spcBef>
                <a:spcPct val="40000"/>
              </a:spcBef>
            </a:pPr>
            <a:r>
              <a:rPr lang="en-US" sz="2400" dirty="0" smtClean="0"/>
              <a:t>remote sensors</a:t>
            </a:r>
          </a:p>
          <a:p>
            <a:pPr marL="742950" lvl="1" indent="-285750">
              <a:spcBef>
                <a:spcPct val="40000"/>
              </a:spcBef>
            </a:pPr>
            <a:r>
              <a:rPr lang="en-US" sz="2400" dirty="0" smtClean="0"/>
              <a:t>microarrays generating gene </a:t>
            </a:r>
            <a:br>
              <a:rPr lang="en-US" sz="2400" dirty="0" smtClean="0"/>
            </a:br>
            <a:r>
              <a:rPr lang="en-US" sz="2400" dirty="0" smtClean="0"/>
              <a:t>expression data</a:t>
            </a:r>
          </a:p>
          <a:p>
            <a:pPr marL="742950" lvl="1" indent="-285750">
              <a:spcBef>
                <a:spcPct val="40000"/>
              </a:spcBef>
            </a:pPr>
            <a:r>
              <a:rPr lang="en-US" sz="2400" dirty="0" smtClean="0"/>
              <a:t>scientific simulations </a:t>
            </a:r>
            <a:br>
              <a:rPr lang="en-US" sz="2400" dirty="0" smtClean="0"/>
            </a:br>
            <a:r>
              <a:rPr lang="en-US" sz="2400" dirty="0" smtClean="0"/>
              <a:t>generating terabytes of data</a:t>
            </a:r>
          </a:p>
          <a:p>
            <a:pPr marL="342900" indent="-342900">
              <a:spcBef>
                <a:spcPct val="40000"/>
              </a:spcBef>
            </a:pPr>
            <a:r>
              <a:rPr lang="en-US" sz="2400" dirty="0" smtClean="0"/>
              <a:t>Traditional techniques infeasible for raw data</a:t>
            </a:r>
          </a:p>
          <a:p>
            <a:pPr marL="342900" indent="-342900"/>
            <a:r>
              <a:rPr lang="en-US" sz="2400" dirty="0" smtClean="0"/>
              <a:t>Data mining may help scientists </a:t>
            </a:r>
          </a:p>
          <a:p>
            <a:pPr marL="742950" lvl="1" indent="-285750"/>
            <a:r>
              <a:rPr lang="en-US" sz="2400" dirty="0" smtClean="0"/>
              <a:t>in classifying and segmenting data</a:t>
            </a:r>
          </a:p>
          <a:p>
            <a:pPr marL="742950" lvl="1" indent="-285750"/>
            <a:r>
              <a:rPr lang="en-US" sz="2400" dirty="0" smtClean="0"/>
              <a:t>in Hypothesis Formation</a:t>
            </a:r>
          </a:p>
          <a:p>
            <a:pPr marL="742950" lvl="1" indent="-285750"/>
            <a:r>
              <a:rPr lang="en-US" sz="2400" dirty="0" smtClean="0"/>
              <a:t>summarizing data </a:t>
            </a:r>
            <a:endParaRPr lang="en-US" dirty="0" smtClean="0"/>
          </a:p>
        </p:txBody>
      </p:sp>
      <p:grpSp>
        <p:nvGrpSpPr>
          <p:cNvPr id="5125" name="Group 14"/>
          <p:cNvGrpSpPr>
            <a:grpSpLocks/>
          </p:cNvGrpSpPr>
          <p:nvPr/>
        </p:nvGrpSpPr>
        <p:grpSpPr bwMode="auto">
          <a:xfrm>
            <a:off x="152400" y="685800"/>
            <a:ext cx="8610600" cy="152400"/>
            <a:chOff x="264" y="788"/>
            <a:chExt cx="5232" cy="124"/>
          </a:xfrm>
        </p:grpSpPr>
        <p:sp>
          <p:nvSpPr>
            <p:cNvPr id="5130" name="Rectangle 15"/>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31" name="Rectangle 16"/>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pic>
        <p:nvPicPr>
          <p:cNvPr id="5126" name="Picture 17"/>
          <p:cNvPicPr>
            <a:picLocks noChangeAspect="1" noChangeArrowheads="1"/>
          </p:cNvPicPr>
          <p:nvPr/>
        </p:nvPicPr>
        <p:blipFill>
          <a:blip r:embed="rId5">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946" t="2650" r="946" b="2745"/>
          <a:stretch>
            <a:fillRect/>
          </a:stretch>
        </p:blipFill>
        <p:spPr bwMode="auto">
          <a:xfrm>
            <a:off x="4548188" y="971550"/>
            <a:ext cx="20050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7" name="Object 18"/>
          <p:cNvGraphicFramePr>
            <a:graphicFrameLocks noChangeAspect="1"/>
          </p:cNvGraphicFramePr>
          <p:nvPr/>
        </p:nvGraphicFramePr>
        <p:xfrm>
          <a:off x="6583363" y="685800"/>
          <a:ext cx="2560637" cy="1990725"/>
        </p:xfrm>
        <a:graphic>
          <a:graphicData uri="http://schemas.openxmlformats.org/presentationml/2006/ole">
            <mc:AlternateContent xmlns:mc="http://schemas.openxmlformats.org/markup-compatibility/2006">
              <mc:Choice xmlns:v="urn:schemas-microsoft-com:vml" Requires="v">
                <p:oleObj spid="_x0000_s5149" name="VISIO" r:id="rId6" imgW="2557272" imgH="1991868" progId="Visio.Drawing.6">
                  <p:embed/>
                </p:oleObj>
              </mc:Choice>
              <mc:Fallback>
                <p:oleObj name="VISIO" r:id="rId6" imgW="2557272" imgH="1991868" progId="Visio.Drawing.6">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685800"/>
                        <a:ext cx="2560637"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19"/>
          <p:cNvGraphicFramePr>
            <a:graphicFrameLocks noChangeAspect="1"/>
          </p:cNvGraphicFramePr>
          <p:nvPr/>
        </p:nvGraphicFramePr>
        <p:xfrm>
          <a:off x="6705600" y="2667000"/>
          <a:ext cx="2209800" cy="1181100"/>
        </p:xfrm>
        <a:graphic>
          <a:graphicData uri="http://schemas.openxmlformats.org/presentationml/2006/ole">
            <mc:AlternateContent xmlns:mc="http://schemas.openxmlformats.org/markup-compatibility/2006">
              <mc:Choice xmlns:v="urn:schemas-microsoft-com:vml" Requires="v">
                <p:oleObj spid="_x0000_s5150" name="VISIO" r:id="rId8" imgW="2401824" imgH="1491996" progId="Visio.Drawing.6">
                  <p:embed/>
                </p:oleObj>
              </mc:Choice>
              <mc:Fallback>
                <p:oleObj name="VISIO" r:id="rId8" imgW="2401824" imgH="1491996" progId="Visio.Drawing.6">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667000"/>
                        <a:ext cx="22098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 name="Picture 20" descr="cr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4650" y="3851275"/>
            <a:ext cx="21669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8763000" cy="508000"/>
          </a:xfrm>
        </p:spPr>
        <p:txBody>
          <a:bodyPr lIns="0" rIns="0"/>
          <a:lstStyle/>
          <a:p>
            <a:r>
              <a:rPr lang="en-US" sz="2800" smtClean="0">
                <a:solidFill>
                  <a:srgbClr val="CC0000"/>
                </a:solidFill>
                <a:ea typeface="MS Mincho" pitchFamily="49" charset="-128"/>
              </a:rPr>
              <a:t>Mining Large Data Sets - Motivation</a:t>
            </a:r>
          </a:p>
        </p:txBody>
      </p:sp>
      <p:sp>
        <p:nvSpPr>
          <p:cNvPr id="6147" name="Rectangle 3"/>
          <p:cNvSpPr>
            <a:spLocks noGrp="1" noChangeArrowheads="1"/>
          </p:cNvSpPr>
          <p:nvPr>
            <p:ph type="body" idx="1"/>
          </p:nvPr>
        </p:nvSpPr>
        <p:spPr>
          <a:xfrm>
            <a:off x="228600" y="990600"/>
            <a:ext cx="8534400" cy="2057400"/>
          </a:xfrm>
        </p:spPr>
        <p:txBody>
          <a:bodyPr/>
          <a:lstStyle/>
          <a:p>
            <a:pPr marL="284163" indent="-284163">
              <a:lnSpc>
                <a:spcPct val="90000"/>
              </a:lnSpc>
            </a:pPr>
            <a:r>
              <a:rPr lang="en-US" sz="2400" b="1" smtClean="0">
                <a:solidFill>
                  <a:srgbClr val="000000"/>
                </a:solidFill>
                <a:cs typeface="Times New Roman" pitchFamily="18" charset="0"/>
              </a:rPr>
              <a:t>There is often information </a:t>
            </a:r>
            <a:r>
              <a:rPr lang="en-US" sz="2400" b="1" smtClean="0">
                <a:solidFill>
                  <a:srgbClr val="000000"/>
                </a:solidFill>
                <a:latin typeface="Tahoma" pitchFamily="34" charset="0"/>
                <a:cs typeface="Times New Roman" pitchFamily="18" charset="0"/>
              </a:rPr>
              <a:t>“</a:t>
            </a:r>
            <a:r>
              <a:rPr lang="en-US" sz="2400" b="1" smtClean="0">
                <a:solidFill>
                  <a:srgbClr val="000000"/>
                </a:solidFill>
                <a:cs typeface="Times New Roman" pitchFamily="18" charset="0"/>
              </a:rPr>
              <a:t>hidden</a:t>
            </a:r>
            <a:r>
              <a:rPr lang="en-US" sz="2400" b="1" smtClean="0">
                <a:solidFill>
                  <a:srgbClr val="000000"/>
                </a:solidFill>
                <a:latin typeface="Tahoma" pitchFamily="34" charset="0"/>
                <a:cs typeface="Times New Roman" pitchFamily="18" charset="0"/>
              </a:rPr>
              <a:t>”</a:t>
            </a:r>
            <a:r>
              <a:rPr lang="en-US" sz="2400" b="1" smtClean="0">
                <a:solidFill>
                  <a:srgbClr val="000000"/>
                </a:solidFill>
                <a:cs typeface="Times New Roman" pitchFamily="18" charset="0"/>
              </a:rPr>
              <a:t> in the data that is </a:t>
            </a:r>
            <a:br>
              <a:rPr lang="en-US" sz="2400" b="1" smtClean="0">
                <a:solidFill>
                  <a:srgbClr val="000000"/>
                </a:solidFill>
                <a:cs typeface="Times New Roman" pitchFamily="18" charset="0"/>
              </a:rPr>
            </a:br>
            <a:r>
              <a:rPr lang="en-US" sz="2400" b="1" smtClean="0">
                <a:solidFill>
                  <a:srgbClr val="000000"/>
                </a:solidFill>
                <a:cs typeface="Times New Roman" pitchFamily="18" charset="0"/>
              </a:rPr>
              <a:t>not readily evident</a:t>
            </a:r>
            <a:endParaRPr lang="en-US" sz="1200" b="1" smtClean="0">
              <a:solidFill>
                <a:srgbClr val="000000"/>
              </a:solidFill>
              <a:cs typeface="Times New Roman" pitchFamily="18" charset="0"/>
            </a:endParaRPr>
          </a:p>
          <a:p>
            <a:pPr marL="284163" indent="-284163">
              <a:lnSpc>
                <a:spcPct val="90000"/>
              </a:lnSpc>
            </a:pPr>
            <a:r>
              <a:rPr lang="en-US" sz="2400" b="1" smtClean="0">
                <a:solidFill>
                  <a:srgbClr val="000000"/>
                </a:solidFill>
                <a:cs typeface="Times New Roman" pitchFamily="18" charset="0"/>
              </a:rPr>
              <a:t>Human analysts may take weeks to discover useful information</a:t>
            </a:r>
            <a:endParaRPr lang="en-US" sz="1200" b="1" smtClean="0">
              <a:solidFill>
                <a:srgbClr val="000000"/>
              </a:solidFill>
              <a:cs typeface="Times New Roman" pitchFamily="18" charset="0"/>
            </a:endParaRPr>
          </a:p>
          <a:p>
            <a:pPr marL="284163" indent="-284163">
              <a:lnSpc>
                <a:spcPct val="90000"/>
              </a:lnSpc>
            </a:pPr>
            <a:r>
              <a:rPr lang="en-US" sz="2400" b="1" smtClean="0">
                <a:solidFill>
                  <a:srgbClr val="000000"/>
                </a:solidFill>
                <a:cs typeface="Times New Roman" pitchFamily="18" charset="0"/>
              </a:rPr>
              <a:t>Much of the data is never analyzed at all</a:t>
            </a:r>
          </a:p>
        </p:txBody>
      </p:sp>
      <p:graphicFrame>
        <p:nvGraphicFramePr>
          <p:cNvPr id="2" name="Object 7"/>
          <p:cNvGraphicFramePr>
            <a:graphicFrameLocks noChangeAspect="1"/>
          </p:cNvGraphicFramePr>
          <p:nvPr/>
        </p:nvGraphicFramePr>
        <p:xfrm>
          <a:off x="965200" y="2717800"/>
          <a:ext cx="7023100" cy="3857625"/>
        </p:xfrm>
        <a:graphic>
          <a:graphicData uri="http://schemas.openxmlformats.org/drawingml/2006/chart">
            <c:chart xmlns:c="http://schemas.openxmlformats.org/drawingml/2006/chart" xmlns:r="http://schemas.openxmlformats.org/officeDocument/2006/relationships" r:id="rId2"/>
          </a:graphicData>
        </a:graphic>
      </p:graphicFrame>
      <p:sp>
        <p:nvSpPr>
          <p:cNvPr id="6149" name="AutoShape 8"/>
          <p:cNvSpPr>
            <a:spLocks noChangeArrowheads="1"/>
          </p:cNvSpPr>
          <p:nvPr/>
        </p:nvSpPr>
        <p:spPr bwMode="auto">
          <a:xfrm>
            <a:off x="3505200" y="3429000"/>
            <a:ext cx="3276600" cy="762000"/>
          </a:xfrm>
          <a:prstGeom prst="wedgeEllipseCallout">
            <a:avLst>
              <a:gd name="adj1" fmla="val 47046"/>
              <a:gd name="adj2" fmla="val 172083"/>
            </a:avLst>
          </a:prstGeom>
          <a:solidFill>
            <a:srgbClr val="66CCFF"/>
          </a:solidFill>
          <a:ln w="9525">
            <a:solidFill>
              <a:schemeClr val="tx1"/>
            </a:solidFill>
            <a:miter lim="800000"/>
            <a:headEnd/>
            <a:tailEnd/>
          </a:ln>
        </p:spPr>
        <p:txBody>
          <a:bodyPr/>
          <a:lstStyle/>
          <a:p>
            <a:pPr algn="ctr" eaLnBrk="1" hangingPunct="1"/>
            <a:r>
              <a:rPr lang="en-US" sz="2800" b="0">
                <a:latin typeface="Times New Roman" pitchFamily="18" charset="0"/>
              </a:rPr>
              <a:t>The Data Gap</a:t>
            </a:r>
          </a:p>
        </p:txBody>
      </p:sp>
      <p:sp>
        <p:nvSpPr>
          <p:cNvPr id="6150" name="Text Box 9"/>
          <p:cNvSpPr txBox="1">
            <a:spLocks noChangeArrowheads="1"/>
          </p:cNvSpPr>
          <p:nvPr/>
        </p:nvSpPr>
        <p:spPr bwMode="auto">
          <a:xfrm>
            <a:off x="1905000" y="4495800"/>
            <a:ext cx="4114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300" b="0">
                <a:latin typeface="Times New Roman" pitchFamily="18" charset="0"/>
              </a:rPr>
              <a:t>Total new disk (TB) since 1995</a:t>
            </a:r>
          </a:p>
        </p:txBody>
      </p:sp>
      <p:sp>
        <p:nvSpPr>
          <p:cNvPr id="6151" name="Text Box 10"/>
          <p:cNvSpPr txBox="1">
            <a:spLocks noChangeArrowheads="1"/>
          </p:cNvSpPr>
          <p:nvPr/>
        </p:nvSpPr>
        <p:spPr bwMode="auto">
          <a:xfrm>
            <a:off x="6096000" y="5197475"/>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400" b="0">
                <a:latin typeface="Times New Roman" pitchFamily="18" charset="0"/>
              </a:rPr>
              <a:t>Number of analysts</a:t>
            </a:r>
          </a:p>
        </p:txBody>
      </p:sp>
      <p:grpSp>
        <p:nvGrpSpPr>
          <p:cNvPr id="6152" name="Group 11"/>
          <p:cNvGrpSpPr>
            <a:grpSpLocks/>
          </p:cNvGrpSpPr>
          <p:nvPr/>
        </p:nvGrpSpPr>
        <p:grpSpPr bwMode="auto">
          <a:xfrm>
            <a:off x="381000" y="6400800"/>
            <a:ext cx="8382000" cy="304800"/>
            <a:chOff x="288" y="3408"/>
            <a:chExt cx="5280" cy="192"/>
          </a:xfrm>
        </p:grpSpPr>
        <p:sp>
          <p:nvSpPr>
            <p:cNvPr id="6153" name="Rectangle 12"/>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154" name="Rectangle 13"/>
            <p:cNvSpPr>
              <a:spLocks noChangeArrowheads="1"/>
            </p:cNvSpPr>
            <p:nvPr/>
          </p:nvSpPr>
          <p:spPr bwMode="auto">
            <a:xfrm>
              <a:off x="288" y="3408"/>
              <a:ext cx="526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pPr>
                <a:lnSpc>
                  <a:spcPts val="2000"/>
                </a:lnSpc>
              </a:pPr>
              <a:r>
                <a:rPr lang="en-US" sz="1200" b="0">
                  <a:solidFill>
                    <a:srgbClr val="0C6D9C"/>
                  </a:solidFill>
                </a:rPr>
                <a:t> From: R. Grossman, C. Kamath, V. Kumar, “Data Mining for Scientific and Engineering Applications”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5333" b="2116"/>
          <a:stretch>
            <a:fillRect/>
          </a:stretch>
        </p:blipFill>
        <p:spPr bwMode="auto">
          <a:xfrm>
            <a:off x="3505200" y="2971800"/>
            <a:ext cx="5486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203200" y="228600"/>
            <a:ext cx="8280400" cy="533400"/>
          </a:xfrm>
        </p:spPr>
        <p:txBody>
          <a:bodyPr/>
          <a:lstStyle/>
          <a:p>
            <a:r>
              <a:rPr lang="en-US" smtClean="0"/>
              <a:t>What is Data Mining?</a:t>
            </a:r>
          </a:p>
        </p:txBody>
      </p:sp>
      <p:sp>
        <p:nvSpPr>
          <p:cNvPr id="7172" name="Rectangle 4"/>
          <p:cNvSpPr>
            <a:spLocks noGrp="1" noChangeArrowheads="1"/>
          </p:cNvSpPr>
          <p:nvPr>
            <p:ph type="body" idx="1"/>
          </p:nvPr>
        </p:nvSpPr>
        <p:spPr>
          <a:xfrm>
            <a:off x="146050" y="990600"/>
            <a:ext cx="8394700" cy="5029200"/>
          </a:xfrm>
        </p:spPr>
        <p:txBody>
          <a:bodyPr/>
          <a:lstStyle/>
          <a:p>
            <a:pPr marL="285750" indent="-285750">
              <a:lnSpc>
                <a:spcPct val="95000"/>
              </a:lnSpc>
              <a:spcBef>
                <a:spcPct val="20000"/>
              </a:spcBef>
            </a:pPr>
            <a:r>
              <a:rPr lang="en-US" sz="3200" b="1" smtClean="0"/>
              <a:t>Many Definitions</a:t>
            </a:r>
          </a:p>
          <a:p>
            <a:pPr lvl="1">
              <a:lnSpc>
                <a:spcPct val="95000"/>
              </a:lnSpc>
              <a:spcBef>
                <a:spcPct val="20000"/>
              </a:spcBef>
            </a:pPr>
            <a:r>
              <a:rPr lang="en-US" sz="2400" b="1" smtClean="0"/>
              <a:t>Non-trivial extraction of implicit, previously unknown and potentially useful information from data</a:t>
            </a:r>
          </a:p>
          <a:p>
            <a:pPr lvl="1">
              <a:lnSpc>
                <a:spcPct val="95000"/>
              </a:lnSpc>
              <a:spcBef>
                <a:spcPct val="20000"/>
              </a:spcBef>
            </a:pPr>
            <a:r>
              <a:rPr lang="en-US" sz="2400" b="1" smtClean="0"/>
              <a:t>Exploration &amp; analysis, by automatic or </a:t>
            </a:r>
            <a:br>
              <a:rPr lang="en-US" sz="2400" b="1" smtClean="0"/>
            </a:br>
            <a:r>
              <a:rPr lang="en-US" sz="2400" b="1" smtClean="0"/>
              <a:t>semi-automatic means, of </a:t>
            </a:r>
            <a:br>
              <a:rPr lang="en-US" sz="2400" b="1" smtClean="0"/>
            </a:br>
            <a:r>
              <a:rPr lang="en-US" sz="2400" b="1" smtClean="0"/>
              <a:t>large quantities of data </a:t>
            </a:r>
            <a:br>
              <a:rPr lang="en-US" sz="2400" b="1" smtClean="0"/>
            </a:br>
            <a:r>
              <a:rPr lang="en-US" sz="2400" b="1" smtClean="0"/>
              <a:t>in order to discover </a:t>
            </a:r>
            <a:br>
              <a:rPr lang="en-US" sz="2400" b="1" smtClean="0"/>
            </a:br>
            <a:r>
              <a:rPr lang="en-US" sz="2400" b="1" smtClean="0"/>
              <a:t>meaningful patterns </a:t>
            </a:r>
            <a:br>
              <a:rPr lang="en-US" sz="2400" b="1" smtClean="0"/>
            </a:br>
            <a:endParaRPr lang="en-US" sz="2400"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0"/>
            <a:ext cx="8585200" cy="685800"/>
          </a:xfrm>
        </p:spPr>
        <p:txBody>
          <a:bodyPr/>
          <a:lstStyle/>
          <a:p>
            <a:r>
              <a:rPr lang="en-US" smtClean="0"/>
              <a:t>What is (not) Data Mining?</a:t>
            </a:r>
          </a:p>
        </p:txBody>
      </p:sp>
      <p:sp>
        <p:nvSpPr>
          <p:cNvPr id="8195" name="Text Box 6"/>
          <p:cNvSpPr txBox="1">
            <a:spLocks noChangeArrowheads="1"/>
          </p:cNvSpPr>
          <p:nvPr/>
        </p:nvSpPr>
        <p:spPr bwMode="auto">
          <a:xfrm>
            <a:off x="3962400" y="1233488"/>
            <a:ext cx="5029200" cy="498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a:defRPr sz="1400" b="1">
                <a:solidFill>
                  <a:schemeClr val="tx1"/>
                </a:solidFill>
                <a:latin typeface="Arial" charset="0"/>
              </a:defRPr>
            </a:lvl1pPr>
            <a:lvl2pPr>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5000"/>
              </a:lnSpc>
              <a:spcBef>
                <a:spcPct val="20000"/>
              </a:spcBef>
              <a:spcAft>
                <a:spcPts val="400"/>
              </a:spcAft>
              <a:buClr>
                <a:srgbClr val="0C7B9C"/>
              </a:buClr>
              <a:buSzPct val="75000"/>
              <a:buFont typeface="Monotype Sorts" pitchFamily="2" charset="2"/>
              <a:buChar char="l"/>
            </a:pPr>
            <a:r>
              <a:rPr lang="en-US" sz="2800"/>
              <a:t> What is Data Mining?</a:t>
            </a:r>
          </a:p>
          <a:p>
            <a:pPr lvl="1">
              <a:lnSpc>
                <a:spcPct val="95000"/>
              </a:lnSpc>
              <a:spcBef>
                <a:spcPct val="20000"/>
              </a:spcBef>
              <a:spcAft>
                <a:spcPts val="400"/>
              </a:spcAft>
              <a:buClr>
                <a:srgbClr val="0C7B9C"/>
              </a:buClr>
              <a:buSzPct val="100000"/>
              <a:buFont typeface="Arial" charset="0"/>
              <a:buNone/>
            </a:pPr>
            <a:r>
              <a:rPr lang="en-US" sz="2800" b="0"/>
              <a:t> </a:t>
            </a:r>
          </a:p>
          <a:p>
            <a:pPr lvl="1">
              <a:lnSpc>
                <a:spcPct val="95000"/>
              </a:lnSpc>
              <a:spcBef>
                <a:spcPct val="20000"/>
              </a:spcBef>
              <a:spcAft>
                <a:spcPts val="400"/>
              </a:spcAft>
              <a:buClr>
                <a:srgbClr val="0C7B9C"/>
              </a:buClr>
              <a:buSzPct val="100000"/>
              <a:buFont typeface="Arial" charset="0"/>
              <a:buChar char="–"/>
            </a:pPr>
            <a:r>
              <a:rPr lang="en-US" sz="2800" b="0"/>
              <a:t> Certain names are more prevalent in certain US locations (O’Brien, O’Rurke, O’Reilly… in Boston area)</a:t>
            </a:r>
          </a:p>
          <a:p>
            <a:pPr lvl="1">
              <a:lnSpc>
                <a:spcPct val="95000"/>
              </a:lnSpc>
              <a:spcBef>
                <a:spcPct val="20000"/>
              </a:spcBef>
              <a:spcAft>
                <a:spcPts val="400"/>
              </a:spcAft>
              <a:buClr>
                <a:srgbClr val="0C7B9C"/>
              </a:buClr>
              <a:buSzPct val="100000"/>
              <a:buFont typeface="Arial" charset="0"/>
              <a:buChar char="–"/>
            </a:pPr>
            <a:r>
              <a:rPr lang="en-US" sz="2800" b="0"/>
              <a:t> Group together similar documents returned by search engine according to their context (e.g. Amazon rainforest, Amazon.com,)</a:t>
            </a:r>
          </a:p>
        </p:txBody>
      </p:sp>
      <p:sp>
        <p:nvSpPr>
          <p:cNvPr id="8196" name="Text Box 7"/>
          <p:cNvSpPr txBox="1">
            <a:spLocks noChangeArrowheads="1"/>
          </p:cNvSpPr>
          <p:nvPr/>
        </p:nvSpPr>
        <p:spPr bwMode="auto">
          <a:xfrm>
            <a:off x="304800" y="1231900"/>
            <a:ext cx="3429000" cy="5032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b="1">
                <a:solidFill>
                  <a:schemeClr val="tx1"/>
                </a:solidFill>
                <a:latin typeface="Arial" charset="0"/>
              </a:defRPr>
            </a:lvl1pPr>
            <a:lvl2pPr>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5000"/>
              </a:lnSpc>
              <a:spcBef>
                <a:spcPct val="20000"/>
              </a:spcBef>
              <a:spcAft>
                <a:spcPts val="400"/>
              </a:spcAft>
              <a:buClr>
                <a:srgbClr val="0C7B9C"/>
              </a:buClr>
              <a:buSzPct val="75000"/>
              <a:buFont typeface="Monotype Sorts" pitchFamily="2" charset="2"/>
              <a:buChar char="l"/>
            </a:pPr>
            <a:r>
              <a:rPr lang="en-US" sz="2800"/>
              <a:t> What is not Data Mining?</a:t>
            </a:r>
          </a:p>
          <a:p>
            <a:pPr lvl="1">
              <a:lnSpc>
                <a:spcPct val="95000"/>
              </a:lnSpc>
              <a:spcBef>
                <a:spcPct val="60000"/>
              </a:spcBef>
              <a:spcAft>
                <a:spcPts val="400"/>
              </a:spcAft>
              <a:buClr>
                <a:srgbClr val="0C7B9C"/>
              </a:buClr>
              <a:buSzPct val="100000"/>
              <a:buFont typeface="Arial" charset="0"/>
              <a:buChar char="–"/>
            </a:pPr>
            <a:r>
              <a:rPr lang="en-US" sz="2800" b="0"/>
              <a:t> Look up phone number in phone directory</a:t>
            </a:r>
          </a:p>
          <a:p>
            <a:pPr lvl="1">
              <a:lnSpc>
                <a:spcPct val="95000"/>
              </a:lnSpc>
              <a:spcBef>
                <a:spcPct val="20000"/>
              </a:spcBef>
              <a:spcAft>
                <a:spcPts val="400"/>
              </a:spcAft>
              <a:buClr>
                <a:srgbClr val="0C7B9C"/>
              </a:buClr>
              <a:buSzPct val="100000"/>
              <a:buFont typeface="Arial" charset="0"/>
              <a:buNone/>
            </a:pPr>
            <a:r>
              <a:rPr lang="en-US" sz="2800" b="0"/>
              <a:t> </a:t>
            </a:r>
          </a:p>
          <a:p>
            <a:pPr lvl="1">
              <a:lnSpc>
                <a:spcPct val="95000"/>
              </a:lnSpc>
              <a:spcAft>
                <a:spcPts val="400"/>
              </a:spcAft>
              <a:buClr>
                <a:srgbClr val="0C7B9C"/>
              </a:buClr>
              <a:buSzPct val="100000"/>
              <a:buFont typeface="Arial" charset="0"/>
              <a:buChar char="–"/>
            </a:pPr>
            <a:r>
              <a:rPr lang="en-US" sz="2800" b="0"/>
              <a:t> Query a Web search engine for information about “Amazon”</a:t>
            </a:r>
          </a:p>
          <a:p>
            <a:pPr>
              <a:spcBef>
                <a:spcPct val="50000"/>
              </a:spcBef>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52400" y="1066800"/>
            <a:ext cx="8839200" cy="5486400"/>
          </a:xfrm>
        </p:spPr>
        <p:txBody>
          <a:bodyPr/>
          <a:lstStyle/>
          <a:p>
            <a:r>
              <a:rPr lang="en-US" b="1" smtClean="0"/>
              <a:t>Draws ideas from machine learning/AI, pattern recognition, statistics, and database systems</a:t>
            </a:r>
          </a:p>
          <a:p>
            <a:r>
              <a:rPr lang="en-US" b="1" smtClean="0"/>
              <a:t>Traditional Techniques</a:t>
            </a:r>
            <a:br>
              <a:rPr lang="en-US" b="1" smtClean="0"/>
            </a:br>
            <a:r>
              <a:rPr lang="en-US" b="1" smtClean="0"/>
              <a:t>may be unsuitable due to </a:t>
            </a:r>
          </a:p>
          <a:p>
            <a:pPr lvl="1"/>
            <a:r>
              <a:rPr lang="en-US" b="1" smtClean="0"/>
              <a:t>Enormity of data</a:t>
            </a:r>
          </a:p>
          <a:p>
            <a:pPr lvl="1"/>
            <a:r>
              <a:rPr lang="en-US" b="1" smtClean="0"/>
              <a:t>High dimensionality </a:t>
            </a:r>
            <a:br>
              <a:rPr lang="en-US" b="1" smtClean="0"/>
            </a:br>
            <a:r>
              <a:rPr lang="en-US" b="1" smtClean="0"/>
              <a:t>of data</a:t>
            </a:r>
          </a:p>
          <a:p>
            <a:pPr lvl="1"/>
            <a:r>
              <a:rPr lang="en-US" b="1" smtClean="0"/>
              <a:t>Heterogeneous, </a:t>
            </a:r>
            <a:br>
              <a:rPr lang="en-US" b="1" smtClean="0"/>
            </a:br>
            <a:r>
              <a:rPr lang="en-US" b="1" smtClean="0"/>
              <a:t>distributed nature </a:t>
            </a:r>
            <a:br>
              <a:rPr lang="en-US" b="1" smtClean="0"/>
            </a:br>
            <a:r>
              <a:rPr lang="en-US" b="1" smtClean="0"/>
              <a:t>of data</a:t>
            </a:r>
          </a:p>
        </p:txBody>
      </p:sp>
      <p:sp>
        <p:nvSpPr>
          <p:cNvPr id="9219" name="Oval 3"/>
          <p:cNvSpPr>
            <a:spLocks noChangeArrowheads="1"/>
          </p:cNvSpPr>
          <p:nvPr/>
        </p:nvSpPr>
        <p:spPr bwMode="auto">
          <a:xfrm>
            <a:off x="5638800" y="3962400"/>
            <a:ext cx="2057400" cy="2108200"/>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9220" name="Oval 4"/>
          <p:cNvSpPr>
            <a:spLocks noChangeArrowheads="1"/>
          </p:cNvSpPr>
          <p:nvPr/>
        </p:nvSpPr>
        <p:spPr bwMode="auto">
          <a:xfrm>
            <a:off x="4953000" y="2286000"/>
            <a:ext cx="2057400" cy="2108200"/>
          </a:xfrm>
          <a:prstGeom prst="ellipse">
            <a:avLst/>
          </a:prstGeom>
          <a:solidFill>
            <a:srgbClr val="CC3300"/>
          </a:solidFill>
          <a:ln w="12700">
            <a:solidFill>
              <a:schemeClr val="tx1"/>
            </a:solidFill>
            <a:round/>
            <a:headEnd type="none" w="sm" len="sm"/>
            <a:tailEnd type="none" w="sm" len="sm"/>
          </a:ln>
        </p:spPr>
        <p:txBody>
          <a:bodyPr wrap="none" anchor="ctr"/>
          <a:lstStyle/>
          <a:p>
            <a:endParaRPr lang="en-US"/>
          </a:p>
        </p:txBody>
      </p:sp>
      <p:sp>
        <p:nvSpPr>
          <p:cNvPr id="9221" name="Rectangle 5"/>
          <p:cNvSpPr>
            <a:spLocks noGrp="1" noChangeArrowheads="1"/>
          </p:cNvSpPr>
          <p:nvPr>
            <p:ph type="title"/>
          </p:nvPr>
        </p:nvSpPr>
        <p:spPr>
          <a:xfrm>
            <a:off x="304800" y="228600"/>
            <a:ext cx="8280400" cy="533400"/>
          </a:xfrm>
        </p:spPr>
        <p:txBody>
          <a:bodyPr lIns="0" rIns="0"/>
          <a:lstStyle/>
          <a:p>
            <a:r>
              <a:rPr lang="en-US" smtClean="0"/>
              <a:t>Origins of Data Mining</a:t>
            </a:r>
          </a:p>
        </p:txBody>
      </p:sp>
      <p:sp>
        <p:nvSpPr>
          <p:cNvPr id="9222" name="Oval 9"/>
          <p:cNvSpPr>
            <a:spLocks noChangeArrowheads="1"/>
          </p:cNvSpPr>
          <p:nvPr/>
        </p:nvSpPr>
        <p:spPr bwMode="auto">
          <a:xfrm>
            <a:off x="6629400" y="2362200"/>
            <a:ext cx="2057400" cy="2108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9223" name="Text Box 10"/>
          <p:cNvSpPr txBox="1">
            <a:spLocks noChangeArrowheads="1"/>
          </p:cNvSpPr>
          <p:nvPr/>
        </p:nvSpPr>
        <p:spPr bwMode="auto">
          <a:xfrm>
            <a:off x="6718300" y="2894013"/>
            <a:ext cx="21336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b="0"/>
              <a:t>Machine Learning/</a:t>
            </a:r>
          </a:p>
          <a:p>
            <a:pPr algn="ctr">
              <a:spcBef>
                <a:spcPct val="15000"/>
              </a:spcBef>
            </a:pPr>
            <a:r>
              <a:rPr lang="en-US" sz="1800" b="0"/>
              <a:t>Pattern </a:t>
            </a:r>
            <a:br>
              <a:rPr lang="en-US" sz="1800" b="0"/>
            </a:br>
            <a:r>
              <a:rPr lang="en-US" sz="1800" b="0"/>
              <a:t> Recognition</a:t>
            </a:r>
          </a:p>
        </p:txBody>
      </p:sp>
      <p:sp>
        <p:nvSpPr>
          <p:cNvPr id="9224" name="Text Box 11"/>
          <p:cNvSpPr txBox="1">
            <a:spLocks noChangeArrowheads="1"/>
          </p:cNvSpPr>
          <p:nvPr/>
        </p:nvSpPr>
        <p:spPr bwMode="auto">
          <a:xfrm>
            <a:off x="5181600" y="2879725"/>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50000"/>
              </a:spcBef>
            </a:pPr>
            <a:r>
              <a:rPr lang="en-US" sz="1800" b="0"/>
              <a:t>Statistics/</a:t>
            </a:r>
            <a:br>
              <a:rPr lang="en-US" sz="1800" b="0"/>
            </a:br>
            <a:r>
              <a:rPr lang="en-US" sz="1800" b="0"/>
              <a:t>AI</a:t>
            </a:r>
          </a:p>
        </p:txBody>
      </p:sp>
      <p:sp>
        <p:nvSpPr>
          <p:cNvPr id="9225" name="Oval 12"/>
          <p:cNvSpPr>
            <a:spLocks noChangeArrowheads="1"/>
          </p:cNvSpPr>
          <p:nvPr/>
        </p:nvSpPr>
        <p:spPr bwMode="auto">
          <a:xfrm>
            <a:off x="5943600" y="3505200"/>
            <a:ext cx="1504950" cy="1543050"/>
          </a:xfrm>
          <a:prstGeom prst="ellipse">
            <a:avLst/>
          </a:prstGeom>
          <a:solidFill>
            <a:srgbClr val="66CCFF"/>
          </a:solidFill>
          <a:ln w="12700">
            <a:solidFill>
              <a:schemeClr val="tx1"/>
            </a:solidFill>
            <a:round/>
            <a:headEnd type="none" w="sm" len="sm"/>
            <a:tailEnd type="none" w="sm" len="sm"/>
          </a:ln>
        </p:spPr>
        <p:txBody>
          <a:bodyPr wrap="none" anchor="ctr"/>
          <a:lstStyle/>
          <a:p>
            <a:pPr algn="ctr"/>
            <a:r>
              <a:rPr lang="en-US" sz="1800"/>
              <a:t>Data Mining</a:t>
            </a:r>
          </a:p>
        </p:txBody>
      </p:sp>
      <p:sp>
        <p:nvSpPr>
          <p:cNvPr id="9226" name="Text Box 13"/>
          <p:cNvSpPr txBox="1">
            <a:spLocks noChangeArrowheads="1"/>
          </p:cNvSpPr>
          <p:nvPr/>
        </p:nvSpPr>
        <p:spPr bwMode="auto">
          <a:xfrm>
            <a:off x="6096000" y="51054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b="0"/>
              <a:t>Database systems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Data Mining Tasks</a:t>
            </a:r>
          </a:p>
        </p:txBody>
      </p:sp>
      <p:sp>
        <p:nvSpPr>
          <p:cNvPr id="10243" name="Rectangle 3"/>
          <p:cNvSpPr>
            <a:spLocks noGrp="1" noChangeArrowheads="1"/>
          </p:cNvSpPr>
          <p:nvPr>
            <p:ph type="body" idx="1"/>
          </p:nvPr>
        </p:nvSpPr>
        <p:spPr>
          <a:xfrm>
            <a:off x="457200" y="1295400"/>
            <a:ext cx="8178800" cy="4171950"/>
          </a:xfrm>
        </p:spPr>
        <p:txBody>
          <a:bodyPr/>
          <a:lstStyle/>
          <a:p>
            <a:r>
              <a:rPr lang="en-US" smtClean="0"/>
              <a:t>Prediction Methods</a:t>
            </a:r>
          </a:p>
          <a:p>
            <a:pPr lvl="1"/>
            <a:r>
              <a:rPr lang="en-US" smtClean="0"/>
              <a:t>Use some variables to predict unknown or future values of other variables.</a:t>
            </a:r>
          </a:p>
          <a:p>
            <a:pPr lvl="2">
              <a:buFont typeface="Wingdings" pitchFamily="2" charset="2"/>
              <a:buNone/>
            </a:pPr>
            <a:endParaRPr lang="en-US" smtClean="0"/>
          </a:p>
          <a:p>
            <a:r>
              <a:rPr lang="en-US" smtClean="0"/>
              <a:t>Description Methods</a:t>
            </a:r>
          </a:p>
          <a:p>
            <a:pPr lvl="1"/>
            <a:r>
              <a:rPr lang="en-US" smtClean="0"/>
              <a:t>Find human-interpretable patterns that describe the data; create summaries</a:t>
            </a:r>
          </a:p>
          <a:p>
            <a:pPr lvl="2">
              <a:buFont typeface="Wingdings" pitchFamily="2" charset="2"/>
              <a:buNone/>
            </a:pPr>
            <a:endParaRPr lang="en-US" smtClean="0"/>
          </a:p>
        </p:txBody>
      </p:sp>
      <p:sp>
        <p:nvSpPr>
          <p:cNvPr id="10244" name="Text Box 4"/>
          <p:cNvSpPr txBox="1">
            <a:spLocks noChangeArrowheads="1"/>
          </p:cNvSpPr>
          <p:nvPr/>
        </p:nvSpPr>
        <p:spPr bwMode="auto">
          <a:xfrm>
            <a:off x="3810000" y="5973763"/>
            <a:ext cx="5135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146475753</TotalTime>
  <Pages>3</Pages>
  <Words>1799</Words>
  <Application>Microsoft Office PowerPoint</Application>
  <PresentationFormat>On-screen Show (4:3)</PresentationFormat>
  <Paragraphs>272</Paragraphs>
  <Slides>36</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LC.BRev.FY97</vt:lpstr>
      <vt:lpstr>VISIO</vt:lpstr>
      <vt:lpstr>Document</vt:lpstr>
      <vt:lpstr>This Week</vt:lpstr>
      <vt:lpstr>Data Mining: Introduction</vt:lpstr>
      <vt:lpstr>Why Mine Data? Commercial Viewpoint</vt:lpstr>
      <vt:lpstr>Why Mine Data? Scientific Viewpoint</vt:lpstr>
      <vt:lpstr>Mining Large Data Sets - Motivation</vt:lpstr>
      <vt:lpstr>What is Data Mining?</vt:lpstr>
      <vt:lpstr>What is (not) Data Mining?</vt:lpstr>
      <vt:lpstr>Origins of Data Mining</vt:lpstr>
      <vt:lpstr>Data Mining Tasks</vt:lpstr>
      <vt:lpstr>Data Mining Tasks...</vt:lpstr>
      <vt:lpstr>Classification: Definition</vt:lpstr>
      <vt:lpstr>Classification Example</vt:lpstr>
      <vt:lpstr>Classification: Application 1</vt:lpstr>
      <vt:lpstr>Classification: Application 2</vt:lpstr>
      <vt:lpstr>Classification: Application 3</vt:lpstr>
      <vt:lpstr>Classification: Application 4</vt:lpstr>
      <vt:lpstr>Classifying Galaxies</vt:lpstr>
      <vt:lpstr>Clustering Definition</vt:lpstr>
      <vt:lpstr>Illustrating Clustering</vt:lpstr>
      <vt:lpstr>Clustering: Application 1</vt:lpstr>
      <vt:lpstr>Clustering: Application 2</vt:lpstr>
      <vt:lpstr>Illustrating Document Clustering</vt:lpstr>
      <vt:lpstr>Clustering of S&amp;P 500 Stock Data</vt:lpstr>
      <vt:lpstr>A Question asked by a Student in COSC 6335</vt:lpstr>
      <vt:lpstr>Association Rule Discovery: Definition</vt:lpstr>
      <vt:lpstr>Association Rule Discovery: Application 1</vt:lpstr>
      <vt:lpstr>Association Rule Discovery: Application 2</vt:lpstr>
      <vt:lpstr>Association Rule Discovery: Application 3</vt:lpstr>
      <vt:lpstr>Sequential Pattern Discovery: Definition</vt:lpstr>
      <vt:lpstr>Sequential Pattern Discovery: Examples</vt:lpstr>
      <vt:lpstr>Co-location Mining</vt:lpstr>
      <vt:lpstr>Regression </vt:lpstr>
      <vt:lpstr>Deviation/Anomaly Detection</vt:lpstr>
      <vt:lpstr>Challenges of Data Mining</vt:lpstr>
      <vt:lpstr>Data Mining Software </vt:lpstr>
      <vt:lpstr>Data Mining Conferences (Ranked by Importance!)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Christoph Eick</cp:lastModifiedBy>
  <cp:revision>326</cp:revision>
  <cp:lastPrinted>2001-08-28T17:59:37Z</cp:lastPrinted>
  <dcterms:created xsi:type="dcterms:W3CDTF">1998-03-18T13:44:31Z</dcterms:created>
  <dcterms:modified xsi:type="dcterms:W3CDTF">2015-01-20T15:40:08Z</dcterms:modified>
</cp:coreProperties>
</file>