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69" r:id="rId2"/>
    <p:sldId id="517" r:id="rId3"/>
    <p:sldId id="548" r:id="rId4"/>
    <p:sldId id="570" r:id="rId5"/>
    <p:sldId id="518" r:id="rId6"/>
    <p:sldId id="525" r:id="rId7"/>
    <p:sldId id="535" r:id="rId8"/>
    <p:sldId id="536" r:id="rId9"/>
    <p:sldId id="526" r:id="rId10"/>
    <p:sldId id="571" r:id="rId11"/>
    <p:sldId id="572" r:id="rId12"/>
    <p:sldId id="521" r:id="rId13"/>
    <p:sldId id="520" r:id="rId14"/>
    <p:sldId id="522" r:id="rId15"/>
    <p:sldId id="523" r:id="rId16"/>
    <p:sldId id="527" r:id="rId17"/>
    <p:sldId id="530" r:id="rId18"/>
    <p:sldId id="528" r:id="rId19"/>
    <p:sldId id="531" r:id="rId20"/>
    <p:sldId id="529" r:id="rId2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853" autoAdjust="0"/>
    <p:restoredTop sz="94541" autoAdjust="0"/>
  </p:normalViewPr>
  <p:slideViewPr>
    <p:cSldViewPr>
      <p:cViewPr>
        <p:scale>
          <a:sx n="75" d="100"/>
          <a:sy n="75" d="100"/>
        </p:scale>
        <p:origin x="-1410" y="-7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3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810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</p:spPr>
        <p:txBody>
          <a:bodyPr lIns="95007" tIns="47499" rIns="95007" bIns="47499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3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82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7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3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8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9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30" name="Rectangle 20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21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b="0"/>
                <a:t>© Tan,Steinbach, Kumar 	    	Introduction to Data Mining        		      4/18/2004               </a:t>
              </a:r>
              <a:fld id="{DA6B04E9-519C-46EE-992B-506933918904}" type="slidenum">
                <a:rPr 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smtClean="0"/>
              <a:t>Data Mining Basics: Data</a:t>
            </a:r>
            <a:endParaRPr lang="en-US" sz="280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319338"/>
            <a:ext cx="81534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Remark: Discusses “basics concerning data sets (first half of Chapter 2) but does not discuss preprocessing. Preprocessing will be discussed in </a:t>
            </a:r>
            <a:r>
              <a:rPr lang="en-US" sz="3200" b="0" smtClean="0"/>
              <a:t>late October. </a:t>
            </a:r>
            <a:endParaRPr lang="en-US" sz="32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Types of data sets </a:t>
            </a: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smtClean="0">
                <a:cs typeface="Times New Roman" pitchFamily="18" charset="0"/>
              </a:rPr>
              <a:t>Record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Transaction Data</a:t>
            </a:r>
            <a:endParaRPr lang="en-US" sz="1800" b="1" smtClean="0"/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smtClean="0">
                <a:cs typeface="Times New Roman" pitchFamily="18" charset="0"/>
              </a:rPr>
              <a:t>Graph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smtClean="0">
                <a:cs typeface="Times New Roman" pitchFamily="18" charset="0"/>
              </a:rPr>
              <a:t>Ordered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Temporal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smtClean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charset="0"/>
              <a:buNone/>
            </a:pP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z="2800" smtClean="0"/>
              <a:t>Important Characteristics of Structured Data</a:t>
            </a:r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Dimensionality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 Curse of Dimensionality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b="1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Sparsity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b="1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Resolution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 Patterns depend on the scale 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 Data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 that consists of a collection of records, each of which consists of a fixed set of attributes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2219325" y="2514600"/>
          <a:ext cx="341947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5" imgW="5405628" imgH="5779008" progId="Word.Document.8">
                  <p:embed/>
                </p:oleObj>
              </mc:Choice>
              <mc:Fallback>
                <p:oleObj name="Document" r:id="rId5" imgW="5405628" imgH="57790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514600"/>
                        <a:ext cx="341947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Matrix 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124200"/>
          </a:xfrm>
        </p:spPr>
        <p:txBody>
          <a:bodyPr/>
          <a:lstStyle/>
          <a:p>
            <a:r>
              <a:rPr lang="en-US" sz="2400" smtClean="0"/>
              <a:t>If data objects have the same fixed set of numeric attributes, then the data objects can be thought of as points in a multi-dimensional space, where each dimension represents a distinct attribute </a:t>
            </a:r>
          </a:p>
          <a:p>
            <a:pPr lvl="4"/>
            <a:endParaRPr lang="en-US" sz="1800" smtClean="0"/>
          </a:p>
          <a:p>
            <a:r>
              <a:rPr lang="en-US" sz="2400" smtClean="0"/>
              <a:t>Such data set can be represented by an m by n matrix, where there are m rows, one for each object, and n columns, one for each attribute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90600" y="4435475"/>
          <a:ext cx="670560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VISIO" r:id="rId4" imgW="5706222" imgH="1480748" progId="Visio.Drawing.6">
                  <p:embed/>
                </p:oleObj>
              </mc:Choice>
              <mc:Fallback>
                <p:oleObj name="VISIO" r:id="rId4" imgW="5706222" imgH="148074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35475"/>
                        <a:ext cx="6705600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 Data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Each document becomes a `term' vector, </a:t>
            </a:r>
          </a:p>
          <a:p>
            <a:pPr lvl="1"/>
            <a:r>
              <a:rPr lang="en-US" smtClean="0"/>
              <a:t>each term is a component (attribute) of the vector,</a:t>
            </a:r>
          </a:p>
          <a:p>
            <a:pPr lvl="1"/>
            <a:r>
              <a:rPr lang="en-US" smtClean="0"/>
              <a:t>the value of each component is the number of times the corresponding term occurs in the document.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1219200" y="3132138"/>
          <a:ext cx="670560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32138"/>
                        <a:ext cx="6705600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Data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special type of record data, where </a:t>
            </a:r>
          </a:p>
          <a:p>
            <a:pPr lvl="1"/>
            <a:r>
              <a:rPr lang="en-US" smtClean="0"/>
              <a:t>each record (transaction) involves a set of items.  </a:t>
            </a:r>
          </a:p>
          <a:p>
            <a:pPr lvl="1"/>
            <a:r>
              <a:rPr lang="en-US" smtClean="0"/>
              <a:t>For example, consider a grocery store.  The set of products purchased by a customer during one shopping trip constitute a transaction, while the individual products that were purchased are the items.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1752600" y="3973513"/>
          <a:ext cx="4495800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5" imgW="3823716" imgH="1999488" progId="Word.Document.8">
                  <p:embed/>
                </p:oleObj>
              </mc:Choice>
              <mc:Fallback>
                <p:oleObj name="Document" r:id="rId5" imgW="3823716" imgH="199948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73513"/>
                        <a:ext cx="4495800" cy="235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Data 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Examples: Generic graph and HTML Links 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228600" y="2133600"/>
          <a:ext cx="35560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VISIO" r:id="rId4" imgW="839724" imgH="646176" progId="Visio.Drawing.6">
                  <p:embed/>
                </p:oleObj>
              </mc:Choice>
              <mc:Fallback>
                <p:oleObj name="VISIO" r:id="rId4" imgW="839724" imgH="64617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35560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4419600" y="2112963"/>
          <a:ext cx="45720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VISIO" r:id="rId6" imgW="4229100" imgH="2180844" progId="Visio.Drawing.6">
                  <p:embed/>
                </p:oleObj>
              </mc:Choice>
              <mc:Fallback>
                <p:oleObj name="VISIO" r:id="rId6" imgW="4229100" imgH="2180844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12963"/>
                        <a:ext cx="45720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Data 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Benzene Molecule: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</a:p>
          <a:p>
            <a:endParaRPr lang="en-US" smtClean="0"/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362200" y="2057400"/>
          <a:ext cx="392112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VISIO" r:id="rId4" imgW="5792724" imgH="5411724" progId="Visio.Drawing.6">
                  <p:embed/>
                </p:oleObj>
              </mc:Choice>
              <mc:Fallback>
                <p:oleObj name="VISIO" r:id="rId4" imgW="5792724" imgH="5411724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392112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Sequences of transactions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An element of the sequence</a:t>
            </a:r>
          </a:p>
        </p:txBody>
      </p:sp>
      <p:sp>
        <p:nvSpPr>
          <p:cNvPr id="19462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Items/Events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Genomic sequence data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600200" y="1828800"/>
          <a:ext cx="4278313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VISIO" r:id="rId4" imgW="2330196" imgH="1991868" progId="Visio.Drawing.6">
                  <p:embed/>
                </p:oleObj>
              </mc:Choice>
              <mc:Fallback>
                <p:oleObj name="VISIO" r:id="rId4" imgW="2330196" imgH="199186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4278313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Data?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/>
              <a:t>Collection of data objects and their attributes</a:t>
            </a:r>
          </a:p>
          <a:p>
            <a:pPr lvl="4"/>
            <a:endParaRPr lang="en-US" sz="1600" smtClean="0"/>
          </a:p>
          <a:p>
            <a:r>
              <a:rPr lang="en-US" sz="2000" smtClean="0"/>
              <a:t>An attribute is a property or characteristic of an object</a:t>
            </a:r>
          </a:p>
          <a:p>
            <a:pPr lvl="1"/>
            <a:r>
              <a:rPr lang="en-US" sz="1800" smtClean="0"/>
              <a:t>Examples: eye color of a person, temperature, etc.</a:t>
            </a:r>
          </a:p>
          <a:p>
            <a:pPr lvl="1"/>
            <a:r>
              <a:rPr lang="en-US" sz="1800" smtClean="0"/>
              <a:t>Attribute is also known as variable, field, characteristic, or feature</a:t>
            </a:r>
          </a:p>
          <a:p>
            <a:r>
              <a:rPr lang="en-US" sz="2000" smtClean="0"/>
              <a:t>A collection of attributes describe an object</a:t>
            </a:r>
          </a:p>
          <a:p>
            <a:pPr lvl="1"/>
            <a:r>
              <a:rPr lang="en-US" sz="1800" smtClean="0"/>
              <a:t>Object is also known as record, point, case, sample, entity, or instance</a:t>
            </a:r>
          </a:p>
          <a:p>
            <a:pPr lvl="4"/>
            <a:endParaRPr lang="en-US" sz="1600" smtClean="0"/>
          </a:p>
        </p:txBody>
      </p:sp>
      <p:grpSp>
        <p:nvGrpSpPr>
          <p:cNvPr id="3076" name="Group 16"/>
          <p:cNvGrpSpPr>
            <a:grpSpLocks/>
          </p:cNvGrpSpPr>
          <p:nvPr/>
        </p:nvGrpSpPr>
        <p:grpSpPr bwMode="auto">
          <a:xfrm>
            <a:off x="5638800" y="1752600"/>
            <a:ext cx="3513138" cy="4191000"/>
            <a:chOff x="3403" y="1104"/>
            <a:chExt cx="2213" cy="2640"/>
          </a:xfrm>
        </p:grpSpPr>
        <p:graphicFrame>
          <p:nvGraphicFramePr>
            <p:cNvPr id="3080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Document" r:id="rId5" imgW="5405628" imgH="5779008" progId="Word.Document.8">
                    <p:embed/>
                  </p:oleObj>
                </mc:Choice>
                <mc:Fallback>
                  <p:oleObj name="Document" r:id="rId5" imgW="5405628" imgH="5779008" progId="Word.Document.8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6477000" y="1219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3078" name="AutoShape 15"/>
          <p:cNvSpPr>
            <a:spLocks/>
          </p:cNvSpPr>
          <p:nvPr/>
        </p:nvSpPr>
        <p:spPr bwMode="auto">
          <a:xfrm>
            <a:off x="5257800" y="26670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191000" y="4038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sst_land_temp_82_bes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27163"/>
            <a:ext cx="6629400" cy="497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Ordered Data</a:t>
            </a:r>
          </a:p>
        </p:txBody>
      </p:sp>
      <p:sp>
        <p:nvSpPr>
          <p:cNvPr id="2150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Spatio-Temporal Data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838200" y="2955925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Average Monthly Temperature of land and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Values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Attribute values are numbers or symbols assigned to an attribute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Example: Attribute values for ID and age are integers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But properties of attribute values can be different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ID has no limit but age has a maximum and minimum value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Measurement of Length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000" b="1" smtClean="0"/>
              <a:t>The way you measure an attribute is somewhat may not match the attributes properties.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18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1676400"/>
          <a:ext cx="559117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4" imgW="5582412" imgH="4442460" progId="Visio.Drawing.6">
                  <p:embed/>
                </p:oleObj>
              </mc:Choice>
              <mc:Fallback>
                <p:oleObj name="VISIO" r:id="rId4" imgW="5582412" imgH="44424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5591175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Attributes 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There are different types of attributes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Nominal</a:t>
            </a:r>
            <a:endParaRPr lang="en-US" smtClean="0"/>
          </a:p>
          <a:p>
            <a:pPr marL="1257300" lvl="2" indent="-393700"/>
            <a:r>
              <a:rPr lang="en-US" smtClean="0"/>
              <a:t>Examples: ID numbers, eye color, zip codes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Ordinal</a:t>
            </a:r>
            <a:endParaRPr lang="en-US" smtClean="0"/>
          </a:p>
          <a:p>
            <a:pPr marL="1257300" lvl="2" indent="-393700"/>
            <a:r>
              <a:rPr lang="en-US" smtClean="0"/>
              <a:t>Examples: rankings (e.g., taste of potato chips on a scale from 1-10), grades, height in {tall, medium, short}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Interval</a:t>
            </a:r>
            <a:endParaRPr lang="en-US" smtClean="0"/>
          </a:p>
          <a:p>
            <a:pPr marL="1257300" lvl="2" indent="-393700"/>
            <a:r>
              <a:rPr lang="en-US" smtClean="0"/>
              <a:t>Examples: calendar dates, temperatures in Celsius or Fahrenheit.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Ratio</a:t>
            </a:r>
            <a:endParaRPr lang="en-US" smtClean="0"/>
          </a:p>
          <a:p>
            <a:pPr marL="1257300" lvl="2" indent="-393700"/>
            <a:r>
              <a:rPr lang="en-US" smtClean="0"/>
              <a:t>Examples: temperature in Kelvin, length, time, counts </a:t>
            </a:r>
          </a:p>
          <a:p>
            <a:pPr marL="749300" lvl="1"/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Attribute Values </a:t>
            </a:r>
          </a:p>
        </p:txBody>
      </p:sp>
      <p:sp>
        <p:nvSpPr>
          <p:cNvPr id="717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type of an attribute depends on which of the following properties it possesses:</a:t>
            </a:r>
          </a:p>
          <a:p>
            <a:pPr lvl="1"/>
            <a:r>
              <a:rPr lang="en-US" smtClean="0"/>
              <a:t>Distinctness:  		=  </a:t>
            </a:r>
            <a:r>
              <a:rPr lang="en-US" smtClean="0">
                <a:sym typeface="Symbol" pitchFamily="18" charset="2"/>
              </a:rPr>
              <a:t>		</a:t>
            </a:r>
            <a:endParaRPr lang="en-US" smtClean="0"/>
          </a:p>
          <a:p>
            <a:pPr lvl="1"/>
            <a:r>
              <a:rPr lang="en-US" smtClean="0"/>
              <a:t>Order:  		&lt;  &gt;  		</a:t>
            </a:r>
          </a:p>
          <a:p>
            <a:pPr lvl="1"/>
            <a:r>
              <a:rPr lang="en-US" smtClean="0"/>
              <a:t>Addition:  		+  - 		</a:t>
            </a:r>
          </a:p>
          <a:p>
            <a:pPr lvl="1"/>
            <a:r>
              <a:rPr lang="en-US" smtClean="0"/>
              <a:t>Multiplication: 		* /</a:t>
            </a:r>
          </a:p>
          <a:p>
            <a:pPr lvl="4"/>
            <a:endParaRPr lang="en-US" smtClean="0"/>
          </a:p>
          <a:p>
            <a:pPr lvl="1"/>
            <a:r>
              <a:rPr lang="en-US" smtClean="0"/>
              <a:t>Nominal attribute: distinctness</a:t>
            </a:r>
          </a:p>
          <a:p>
            <a:pPr lvl="1"/>
            <a:r>
              <a:rPr lang="en-US" smtClean="0"/>
              <a:t>Ordinal attribute: distinctness &amp; order</a:t>
            </a:r>
          </a:p>
          <a:p>
            <a:pPr lvl="1"/>
            <a:r>
              <a:rPr lang="en-US" smtClean="0"/>
              <a:t>Interval attribute: distinctness, order &amp; addition</a:t>
            </a:r>
          </a:p>
          <a:p>
            <a:pPr lvl="1"/>
            <a:r>
              <a:rPr lang="en-US" smtClean="0"/>
              <a:t>Ratio attribute: all 4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1000" y="304800"/>
            <a:ext cx="8305800" cy="6167438"/>
            <a:chOff x="-2" y="-2"/>
            <a:chExt cx="3890" cy="5274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0" y="0"/>
              <a:ext cx="3886" cy="5270"/>
              <a:chOff x="0" y="0"/>
              <a:chExt cx="3886" cy="5270"/>
            </a:xfrm>
          </p:grpSpPr>
          <p:grpSp>
            <p:nvGrpSpPr>
              <p:cNvPr id="819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826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6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826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Attribute Type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6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98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403" cy="596"/>
                <a:chOff x="684" y="0"/>
                <a:chExt cx="1403" cy="596"/>
              </a:xfrm>
            </p:grpSpPr>
            <p:sp>
              <p:nvSpPr>
                <p:cNvPr id="8257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403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8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403" cy="596"/>
                  <a:chOff x="684" y="0"/>
                  <a:chExt cx="1403" cy="596"/>
                </a:xfrm>
              </p:grpSpPr>
              <p:sp>
                <p:nvSpPr>
                  <p:cNvPr id="825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317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Description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6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40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99" name="Group 14"/>
              <p:cNvGrpSpPr>
                <a:grpSpLocks/>
              </p:cNvGrpSpPr>
              <p:nvPr/>
            </p:nvGrpSpPr>
            <p:grpSpPr bwMode="auto">
              <a:xfrm>
                <a:off x="2087" y="0"/>
                <a:ext cx="950" cy="596"/>
                <a:chOff x="2087" y="0"/>
                <a:chExt cx="950" cy="596"/>
              </a:xfrm>
            </p:grpSpPr>
            <p:sp>
              <p:nvSpPr>
                <p:cNvPr id="8253" name="Rectangle 15"/>
                <p:cNvSpPr>
                  <a:spLocks noChangeArrowheads="1"/>
                </p:cNvSpPr>
                <p:nvPr/>
              </p:nvSpPr>
              <p:spPr bwMode="auto">
                <a:xfrm>
                  <a:off x="2087" y="0"/>
                  <a:ext cx="950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4" name="Group 16"/>
                <p:cNvGrpSpPr>
                  <a:grpSpLocks/>
                </p:cNvGrpSpPr>
                <p:nvPr/>
              </p:nvGrpSpPr>
              <p:grpSpPr bwMode="auto">
                <a:xfrm>
                  <a:off x="2087" y="0"/>
                  <a:ext cx="950" cy="596"/>
                  <a:chOff x="2087" y="0"/>
                  <a:chExt cx="950" cy="596"/>
                </a:xfrm>
              </p:grpSpPr>
              <p:sp>
                <p:nvSpPr>
                  <p:cNvPr id="825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30" y="0"/>
                    <a:ext cx="864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Examples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5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0"/>
                    <a:ext cx="95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00" name="Group 19"/>
              <p:cNvGrpSpPr>
                <a:grpSpLocks/>
              </p:cNvGrpSpPr>
              <p:nvPr/>
            </p:nvGrpSpPr>
            <p:grpSpPr bwMode="auto">
              <a:xfrm>
                <a:off x="3037" y="0"/>
                <a:ext cx="849" cy="596"/>
                <a:chOff x="3037" y="0"/>
                <a:chExt cx="849" cy="596"/>
              </a:xfrm>
            </p:grpSpPr>
            <p:sp>
              <p:nvSpPr>
                <p:cNvPr id="8249" name="Rectangle 20"/>
                <p:cNvSpPr>
                  <a:spLocks noChangeArrowheads="1"/>
                </p:cNvSpPr>
                <p:nvPr/>
              </p:nvSpPr>
              <p:spPr bwMode="auto">
                <a:xfrm>
                  <a:off x="3037" y="0"/>
                  <a:ext cx="849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0" name="Group 21"/>
                <p:cNvGrpSpPr>
                  <a:grpSpLocks/>
                </p:cNvGrpSpPr>
                <p:nvPr/>
              </p:nvGrpSpPr>
              <p:grpSpPr bwMode="auto">
                <a:xfrm>
                  <a:off x="3037" y="0"/>
                  <a:ext cx="849" cy="596"/>
                  <a:chOff x="3037" y="0"/>
                  <a:chExt cx="849" cy="596"/>
                </a:xfrm>
              </p:grpSpPr>
              <p:sp>
                <p:nvSpPr>
                  <p:cNvPr id="825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0"/>
                    <a:ext cx="763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Operations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5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37" y="0"/>
                    <a:ext cx="849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01" name="Group 24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1130"/>
                <a:chOff x="0" y="596"/>
                <a:chExt cx="684" cy="1130"/>
              </a:xfrm>
            </p:grpSpPr>
            <p:sp>
              <p:nvSpPr>
                <p:cNvPr id="8247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8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Nominal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8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27"/>
              <p:cNvGrpSpPr>
                <a:grpSpLocks/>
              </p:cNvGrpSpPr>
              <p:nvPr/>
            </p:nvGrpSpPr>
            <p:grpSpPr bwMode="auto">
              <a:xfrm>
                <a:off x="684" y="596"/>
                <a:ext cx="1403" cy="1130"/>
                <a:chOff x="684" y="596"/>
                <a:chExt cx="1403" cy="1130"/>
              </a:xfrm>
            </p:grpSpPr>
            <p:sp>
              <p:nvSpPr>
                <p:cNvPr id="8245" name="Rectangle 28"/>
                <p:cNvSpPr>
                  <a:spLocks noChangeArrowheads="1"/>
                </p:cNvSpPr>
                <p:nvPr/>
              </p:nvSpPr>
              <p:spPr bwMode="auto">
                <a:xfrm>
                  <a:off x="727" y="596"/>
                  <a:ext cx="1317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The values of a nominal attribute are just different names, i.e., nominal attributes provide only enough information to distinguish one object from another. (=, 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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>
                    <a:latin typeface="Times New Roman" pitchFamily="18" charset="0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8246" name="Rectangle 29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403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30"/>
              <p:cNvGrpSpPr>
                <a:grpSpLocks/>
              </p:cNvGrpSpPr>
              <p:nvPr/>
            </p:nvGrpSpPr>
            <p:grpSpPr bwMode="auto">
              <a:xfrm>
                <a:off x="2087" y="596"/>
                <a:ext cx="950" cy="1130"/>
                <a:chOff x="2087" y="596"/>
                <a:chExt cx="950" cy="1130"/>
              </a:xfrm>
            </p:grpSpPr>
            <p:sp>
              <p:nvSpPr>
                <p:cNvPr id="82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130" y="596"/>
                  <a:ext cx="864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zip codes, employee ID numbers, eye color, sex: {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male, female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}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4" name="Rectangle 32"/>
                <p:cNvSpPr>
                  <a:spLocks noChangeArrowheads="1"/>
                </p:cNvSpPr>
                <p:nvPr/>
              </p:nvSpPr>
              <p:spPr bwMode="auto">
                <a:xfrm>
                  <a:off x="2087" y="596"/>
                  <a:ext cx="950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3"/>
              <p:cNvGrpSpPr>
                <a:grpSpLocks/>
              </p:cNvGrpSpPr>
              <p:nvPr/>
            </p:nvGrpSpPr>
            <p:grpSpPr bwMode="auto">
              <a:xfrm>
                <a:off x="3037" y="596"/>
                <a:ext cx="849" cy="1130"/>
                <a:chOff x="3037" y="596"/>
                <a:chExt cx="849" cy="1130"/>
              </a:xfrm>
            </p:grpSpPr>
            <p:sp>
              <p:nvSpPr>
                <p:cNvPr id="8241" name="Rectangle 34"/>
                <p:cNvSpPr>
                  <a:spLocks noChangeArrowheads="1"/>
                </p:cNvSpPr>
                <p:nvPr/>
              </p:nvSpPr>
              <p:spPr bwMode="auto">
                <a:xfrm>
                  <a:off x="3080" y="596"/>
                  <a:ext cx="763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mode, entropy, contingency correlation, 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</a:t>
                  </a:r>
                  <a:r>
                    <a:rPr lang="en-US" b="0" baseline="30000">
                      <a:latin typeface="Times New Roman" pitchFamily="18" charset="0"/>
                      <a:ea typeface="MS Mincho" pitchFamily="49" charset="-128"/>
                    </a:rPr>
                    <a:t>2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 test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>
                    <a:latin typeface="Times New Roman" pitchFamily="18" charset="0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8242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7" y="596"/>
                  <a:ext cx="849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5" name="Group 36"/>
              <p:cNvGrpSpPr>
                <a:grpSpLocks/>
              </p:cNvGrpSpPr>
              <p:nvPr/>
            </p:nvGrpSpPr>
            <p:grpSpPr bwMode="auto">
              <a:xfrm>
                <a:off x="0" y="1726"/>
                <a:ext cx="684" cy="1092"/>
                <a:chOff x="0" y="1726"/>
                <a:chExt cx="684" cy="1092"/>
              </a:xfrm>
            </p:grpSpPr>
            <p:sp>
              <p:nvSpPr>
                <p:cNvPr id="8239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1726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Ordinal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0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726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6" name="Group 39"/>
              <p:cNvGrpSpPr>
                <a:grpSpLocks/>
              </p:cNvGrpSpPr>
              <p:nvPr/>
            </p:nvGrpSpPr>
            <p:grpSpPr bwMode="auto">
              <a:xfrm>
                <a:off x="684" y="1726"/>
                <a:ext cx="1403" cy="1092"/>
                <a:chOff x="684" y="1726"/>
                <a:chExt cx="1403" cy="1092"/>
              </a:xfrm>
            </p:grpSpPr>
            <p:sp>
              <p:nvSpPr>
                <p:cNvPr id="8237" name="Rectangle 40"/>
                <p:cNvSpPr>
                  <a:spLocks noChangeArrowheads="1"/>
                </p:cNvSpPr>
                <p:nvPr/>
              </p:nvSpPr>
              <p:spPr bwMode="auto">
                <a:xfrm>
                  <a:off x="727" y="1726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The values of an ordinal attribute provide enough information to order objects. (&lt;, &gt;)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8" name="Rectangle 41"/>
                <p:cNvSpPr>
                  <a:spLocks noChangeArrowheads="1"/>
                </p:cNvSpPr>
                <p:nvPr/>
              </p:nvSpPr>
              <p:spPr bwMode="auto">
                <a:xfrm>
                  <a:off x="684" y="1726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7" name="Group 42"/>
              <p:cNvGrpSpPr>
                <a:grpSpLocks/>
              </p:cNvGrpSpPr>
              <p:nvPr/>
            </p:nvGrpSpPr>
            <p:grpSpPr bwMode="auto">
              <a:xfrm>
                <a:off x="2087" y="1726"/>
                <a:ext cx="950" cy="1092"/>
                <a:chOff x="2087" y="1726"/>
                <a:chExt cx="950" cy="1092"/>
              </a:xfrm>
            </p:grpSpPr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2130" y="1726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hardness of minerals, {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good, better, best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}, </a:t>
                  </a:r>
                  <a:br>
                    <a:rPr lang="en-US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grades, street numbers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2087" y="1726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8" name="Group 45"/>
              <p:cNvGrpSpPr>
                <a:grpSpLocks/>
              </p:cNvGrpSpPr>
              <p:nvPr/>
            </p:nvGrpSpPr>
            <p:grpSpPr bwMode="auto">
              <a:xfrm>
                <a:off x="3037" y="1726"/>
                <a:ext cx="849" cy="1092"/>
                <a:chOff x="3037" y="1726"/>
                <a:chExt cx="849" cy="1092"/>
              </a:xfrm>
            </p:grpSpPr>
            <p:sp>
              <p:nvSpPr>
                <p:cNvPr id="8233" name="Rectangle 46"/>
                <p:cNvSpPr>
                  <a:spLocks noChangeArrowheads="1"/>
                </p:cNvSpPr>
                <p:nvPr/>
              </p:nvSpPr>
              <p:spPr bwMode="auto">
                <a:xfrm>
                  <a:off x="3080" y="1726"/>
                  <a:ext cx="763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median, percentiles, rank correlation, run tests, sign tests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4" name="Rectangle 47"/>
                <p:cNvSpPr>
                  <a:spLocks noChangeArrowheads="1"/>
                </p:cNvSpPr>
                <p:nvPr/>
              </p:nvSpPr>
              <p:spPr bwMode="auto">
                <a:xfrm>
                  <a:off x="3037" y="1726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9" name="Group 48"/>
              <p:cNvGrpSpPr>
                <a:grpSpLocks/>
              </p:cNvGrpSpPr>
              <p:nvPr/>
            </p:nvGrpSpPr>
            <p:grpSpPr bwMode="auto">
              <a:xfrm>
                <a:off x="0" y="2818"/>
                <a:ext cx="684" cy="1092"/>
                <a:chOff x="0" y="2818"/>
                <a:chExt cx="684" cy="1092"/>
              </a:xfrm>
            </p:grpSpPr>
            <p:sp>
              <p:nvSpPr>
                <p:cNvPr id="8231" name="Rectangle 49"/>
                <p:cNvSpPr>
                  <a:spLocks noChangeArrowheads="1"/>
                </p:cNvSpPr>
                <p:nvPr/>
              </p:nvSpPr>
              <p:spPr bwMode="auto">
                <a:xfrm>
                  <a:off x="43" y="2818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Interval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2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818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0" name="Group 51"/>
              <p:cNvGrpSpPr>
                <a:grpSpLocks/>
              </p:cNvGrpSpPr>
              <p:nvPr/>
            </p:nvGrpSpPr>
            <p:grpSpPr bwMode="auto">
              <a:xfrm>
                <a:off x="684" y="2818"/>
                <a:ext cx="1403" cy="1092"/>
                <a:chOff x="684" y="2818"/>
                <a:chExt cx="1403" cy="1092"/>
              </a:xfrm>
            </p:grpSpPr>
            <p:sp>
              <p:nvSpPr>
                <p:cNvPr id="8229" name="Rectangle 52"/>
                <p:cNvSpPr>
                  <a:spLocks noChangeArrowheads="1"/>
                </p:cNvSpPr>
                <p:nvPr/>
              </p:nvSpPr>
              <p:spPr bwMode="auto">
                <a:xfrm>
                  <a:off x="727" y="2818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For interval attributes, the differences between values are meaningful, i.e., a unit of measurement exists.  </a:t>
                  </a:r>
                  <a:br>
                    <a:rPr lang="en-US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(+, - 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0" name="Rectangle 53"/>
                <p:cNvSpPr>
                  <a:spLocks noChangeArrowheads="1"/>
                </p:cNvSpPr>
                <p:nvPr/>
              </p:nvSpPr>
              <p:spPr bwMode="auto">
                <a:xfrm>
                  <a:off x="684" y="2818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1" name="Group 54"/>
              <p:cNvGrpSpPr>
                <a:grpSpLocks/>
              </p:cNvGrpSpPr>
              <p:nvPr/>
            </p:nvGrpSpPr>
            <p:grpSpPr bwMode="auto">
              <a:xfrm>
                <a:off x="2087" y="2818"/>
                <a:ext cx="950" cy="1092"/>
                <a:chOff x="2087" y="2818"/>
                <a:chExt cx="950" cy="1092"/>
              </a:xfrm>
            </p:grpSpPr>
            <p:sp>
              <p:nvSpPr>
                <p:cNvPr id="8227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0" y="2818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calendar dates, temperature in Celsius or Fahrenheit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8" name="Rectangle 56"/>
                <p:cNvSpPr>
                  <a:spLocks noChangeArrowheads="1"/>
                </p:cNvSpPr>
                <p:nvPr/>
              </p:nvSpPr>
              <p:spPr bwMode="auto">
                <a:xfrm>
                  <a:off x="2087" y="2818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2" name="Group 57"/>
              <p:cNvGrpSpPr>
                <a:grpSpLocks/>
              </p:cNvGrpSpPr>
              <p:nvPr/>
            </p:nvGrpSpPr>
            <p:grpSpPr bwMode="auto">
              <a:xfrm>
                <a:off x="3037" y="2818"/>
                <a:ext cx="849" cy="1092"/>
                <a:chOff x="3037" y="2818"/>
                <a:chExt cx="849" cy="1092"/>
              </a:xfrm>
            </p:grpSpPr>
            <p:sp>
              <p:nvSpPr>
                <p:cNvPr id="8225" name="Rectangle 58"/>
                <p:cNvSpPr>
                  <a:spLocks noChangeArrowheads="1"/>
                </p:cNvSpPr>
                <p:nvPr/>
              </p:nvSpPr>
              <p:spPr bwMode="auto">
                <a:xfrm>
                  <a:off x="3080" y="2818"/>
                  <a:ext cx="763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mean, standard deviation, Pearson's correlation, 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t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 and 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F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 tests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6" name="Rectangle 59"/>
                <p:cNvSpPr>
                  <a:spLocks noChangeArrowheads="1"/>
                </p:cNvSpPr>
                <p:nvPr/>
              </p:nvSpPr>
              <p:spPr bwMode="auto">
                <a:xfrm>
                  <a:off x="3037" y="2818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3" name="Group 60"/>
              <p:cNvGrpSpPr>
                <a:grpSpLocks/>
              </p:cNvGrpSpPr>
              <p:nvPr/>
            </p:nvGrpSpPr>
            <p:grpSpPr bwMode="auto">
              <a:xfrm>
                <a:off x="0" y="3910"/>
                <a:ext cx="684" cy="1360"/>
                <a:chOff x="0" y="3910"/>
                <a:chExt cx="684" cy="1360"/>
              </a:xfrm>
            </p:grpSpPr>
            <p:sp>
              <p:nvSpPr>
                <p:cNvPr id="822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3910"/>
                  <a:ext cx="598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Ratio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4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3910"/>
                  <a:ext cx="684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63"/>
              <p:cNvGrpSpPr>
                <a:grpSpLocks/>
              </p:cNvGrpSpPr>
              <p:nvPr/>
            </p:nvGrpSpPr>
            <p:grpSpPr bwMode="auto">
              <a:xfrm>
                <a:off x="684" y="3910"/>
                <a:ext cx="1403" cy="1360"/>
                <a:chOff x="684" y="3910"/>
                <a:chExt cx="1403" cy="1360"/>
              </a:xfrm>
            </p:grpSpPr>
            <p:sp>
              <p:nvSpPr>
                <p:cNvPr id="8221" name="Rectangle 64"/>
                <p:cNvSpPr>
                  <a:spLocks noChangeArrowheads="1"/>
                </p:cNvSpPr>
                <p:nvPr/>
              </p:nvSpPr>
              <p:spPr bwMode="auto">
                <a:xfrm>
                  <a:off x="727" y="3910"/>
                  <a:ext cx="1317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For ratio variables, both differences and ratios are meaningful. (*, /)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2" name="Rectangle 65"/>
                <p:cNvSpPr>
                  <a:spLocks noChangeArrowheads="1"/>
                </p:cNvSpPr>
                <p:nvPr/>
              </p:nvSpPr>
              <p:spPr bwMode="auto">
                <a:xfrm>
                  <a:off x="684" y="3910"/>
                  <a:ext cx="1403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66"/>
              <p:cNvGrpSpPr>
                <a:grpSpLocks/>
              </p:cNvGrpSpPr>
              <p:nvPr/>
            </p:nvGrpSpPr>
            <p:grpSpPr bwMode="auto">
              <a:xfrm>
                <a:off x="2087" y="3910"/>
                <a:ext cx="950" cy="1360"/>
                <a:chOff x="2087" y="3910"/>
                <a:chExt cx="950" cy="1360"/>
              </a:xfrm>
            </p:grpSpPr>
            <p:sp>
              <p:nvSpPr>
                <p:cNvPr id="8219" name="Rectangle 67"/>
                <p:cNvSpPr>
                  <a:spLocks noChangeArrowheads="1"/>
                </p:cNvSpPr>
                <p:nvPr/>
              </p:nvSpPr>
              <p:spPr bwMode="auto">
                <a:xfrm>
                  <a:off x="2130" y="3910"/>
                  <a:ext cx="864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temperature in Kelvin, monetary quantities, counts, age, mass, length, electrical current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0" name="Rectangle 68"/>
                <p:cNvSpPr>
                  <a:spLocks noChangeArrowheads="1"/>
                </p:cNvSpPr>
                <p:nvPr/>
              </p:nvSpPr>
              <p:spPr bwMode="auto">
                <a:xfrm>
                  <a:off x="2087" y="3910"/>
                  <a:ext cx="950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69"/>
              <p:cNvGrpSpPr>
                <a:grpSpLocks/>
              </p:cNvGrpSpPr>
              <p:nvPr/>
            </p:nvGrpSpPr>
            <p:grpSpPr bwMode="auto">
              <a:xfrm>
                <a:off x="3037" y="3910"/>
                <a:ext cx="849" cy="1360"/>
                <a:chOff x="3037" y="3910"/>
                <a:chExt cx="849" cy="1360"/>
              </a:xfrm>
            </p:grpSpPr>
            <p:sp>
              <p:nvSpPr>
                <p:cNvPr id="8217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0" y="3910"/>
                  <a:ext cx="763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geometric mean, harmonic mean, percent variation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18" name="Rectangle 71"/>
                <p:cNvSpPr>
                  <a:spLocks noChangeArrowheads="1"/>
                </p:cNvSpPr>
                <p:nvPr/>
              </p:nvSpPr>
              <p:spPr bwMode="auto">
                <a:xfrm>
                  <a:off x="3037" y="3910"/>
                  <a:ext cx="849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196" name="Rectangle 72"/>
            <p:cNvSpPr>
              <a:spLocks noChangeArrowheads="1"/>
            </p:cNvSpPr>
            <p:nvPr/>
          </p:nvSpPr>
          <p:spPr bwMode="auto">
            <a:xfrm>
              <a:off x="-2" y="-2"/>
              <a:ext cx="3890" cy="527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85800" y="304800"/>
            <a:ext cx="7924800" cy="6276975"/>
            <a:chOff x="-2" y="-2"/>
            <a:chExt cx="3761" cy="4164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3757" cy="4160"/>
              <a:chOff x="0" y="0"/>
              <a:chExt cx="3757" cy="4160"/>
            </a:xfrm>
          </p:grpSpPr>
          <p:grpSp>
            <p:nvGrpSpPr>
              <p:cNvPr id="922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926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9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927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Attribute Level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7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2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691" cy="596"/>
                <a:chOff x="684" y="0"/>
                <a:chExt cx="1691" cy="596"/>
              </a:xfrm>
            </p:grpSpPr>
            <p:sp>
              <p:nvSpPr>
                <p:cNvPr id="9264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691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5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691" cy="596"/>
                  <a:chOff x="684" y="0"/>
                  <a:chExt cx="1691" cy="596"/>
                </a:xfrm>
              </p:grpSpPr>
              <p:sp>
                <p:nvSpPr>
                  <p:cNvPr id="926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605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Transformation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6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691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3" name="Group 14"/>
              <p:cNvGrpSpPr>
                <a:grpSpLocks/>
              </p:cNvGrpSpPr>
              <p:nvPr/>
            </p:nvGrpSpPr>
            <p:grpSpPr bwMode="auto">
              <a:xfrm>
                <a:off x="2375" y="0"/>
                <a:ext cx="1382" cy="596"/>
                <a:chOff x="2375" y="0"/>
                <a:chExt cx="1382" cy="596"/>
              </a:xfrm>
            </p:grpSpPr>
            <p:sp>
              <p:nvSpPr>
                <p:cNvPr id="9260" name="Rectangle 15"/>
                <p:cNvSpPr>
                  <a:spLocks noChangeArrowheads="1"/>
                </p:cNvSpPr>
                <p:nvPr/>
              </p:nvSpPr>
              <p:spPr bwMode="auto">
                <a:xfrm>
                  <a:off x="2375" y="0"/>
                  <a:ext cx="1382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1" name="Group 16"/>
                <p:cNvGrpSpPr>
                  <a:grpSpLocks/>
                </p:cNvGrpSpPr>
                <p:nvPr/>
              </p:nvGrpSpPr>
              <p:grpSpPr bwMode="auto">
                <a:xfrm>
                  <a:off x="2375" y="0"/>
                  <a:ext cx="1382" cy="596"/>
                  <a:chOff x="2375" y="0"/>
                  <a:chExt cx="1382" cy="596"/>
                </a:xfrm>
              </p:grpSpPr>
              <p:sp>
                <p:nvSpPr>
                  <p:cNvPr id="92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418" y="0"/>
                    <a:ext cx="1296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Comments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6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75" y="0"/>
                    <a:ext cx="138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4" name="Group 19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824"/>
                <a:chOff x="0" y="596"/>
                <a:chExt cx="684" cy="824"/>
              </a:xfrm>
            </p:grpSpPr>
            <p:sp>
              <p:nvSpPr>
                <p:cNvPr id="9258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8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Nominal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5" name="Group 22"/>
              <p:cNvGrpSpPr>
                <a:grpSpLocks/>
              </p:cNvGrpSpPr>
              <p:nvPr/>
            </p:nvGrpSpPr>
            <p:grpSpPr bwMode="auto">
              <a:xfrm>
                <a:off x="684" y="596"/>
                <a:ext cx="1691" cy="824"/>
                <a:chOff x="684" y="596"/>
                <a:chExt cx="1691" cy="824"/>
              </a:xfrm>
            </p:grpSpPr>
            <p:sp>
              <p:nvSpPr>
                <p:cNvPr id="9256" name="Rectangle 23"/>
                <p:cNvSpPr>
                  <a:spLocks noChangeArrowheads="1"/>
                </p:cNvSpPr>
                <p:nvPr/>
              </p:nvSpPr>
              <p:spPr bwMode="auto">
                <a:xfrm>
                  <a:off x="727" y="596"/>
                  <a:ext cx="1605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Any permutation of values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57" name="Rectangle 24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691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6" name="Group 25"/>
              <p:cNvGrpSpPr>
                <a:grpSpLocks/>
              </p:cNvGrpSpPr>
              <p:nvPr/>
            </p:nvGrpSpPr>
            <p:grpSpPr bwMode="auto">
              <a:xfrm>
                <a:off x="2375" y="596"/>
                <a:ext cx="1382" cy="824"/>
                <a:chOff x="2375" y="596"/>
                <a:chExt cx="1382" cy="824"/>
              </a:xfrm>
            </p:grpSpPr>
            <p:sp>
              <p:nvSpPr>
                <p:cNvPr id="9254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8" y="596"/>
                  <a:ext cx="1296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If all employee ID numbers were reassigned, would it make any difference?</a:t>
                  </a: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375" y="596"/>
                  <a:ext cx="1382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7" name="Group 28"/>
              <p:cNvGrpSpPr>
                <a:grpSpLocks/>
              </p:cNvGrpSpPr>
              <p:nvPr/>
            </p:nvGrpSpPr>
            <p:grpSpPr bwMode="auto">
              <a:xfrm>
                <a:off x="0" y="1420"/>
                <a:ext cx="684" cy="1092"/>
                <a:chOff x="0" y="1420"/>
                <a:chExt cx="684" cy="1092"/>
              </a:xfrm>
            </p:grpSpPr>
            <p:sp>
              <p:nvSpPr>
                <p:cNvPr id="9252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420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Ordinal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420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8" name="Group 31"/>
              <p:cNvGrpSpPr>
                <a:grpSpLocks/>
              </p:cNvGrpSpPr>
              <p:nvPr/>
            </p:nvGrpSpPr>
            <p:grpSpPr bwMode="auto">
              <a:xfrm>
                <a:off x="684" y="1420"/>
                <a:ext cx="1691" cy="1092"/>
                <a:chOff x="684" y="1420"/>
                <a:chExt cx="1691" cy="1092"/>
              </a:xfrm>
            </p:grpSpPr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727" y="1420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An order preserving change of values, i.e., </a:t>
                  </a:r>
                  <a:br>
                    <a:rPr lang="en-US" sz="1800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 f(old_value) </a:t>
                  </a:r>
                  <a:b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where </a:t>
                  </a:r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f</a:t>
                  </a:r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 is a monotonic function.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684" y="1420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9" name="Group 34"/>
              <p:cNvGrpSpPr>
                <a:grpSpLocks/>
              </p:cNvGrpSpPr>
              <p:nvPr/>
            </p:nvGrpSpPr>
            <p:grpSpPr bwMode="auto">
              <a:xfrm>
                <a:off x="2375" y="1420"/>
                <a:ext cx="1382" cy="1092"/>
                <a:chOff x="2375" y="1420"/>
                <a:chExt cx="1382" cy="1092"/>
              </a:xfrm>
            </p:grpSpPr>
            <p:sp>
              <p:nvSpPr>
                <p:cNvPr id="9248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8" y="1420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An attribute encompassing the notion of good, better best can be represented equally well by the values {1, 2, 3} or by { 0.5, 1, 10}.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9" name="Rectangle 36"/>
                <p:cNvSpPr>
                  <a:spLocks noChangeArrowheads="1"/>
                </p:cNvSpPr>
                <p:nvPr/>
              </p:nvSpPr>
              <p:spPr bwMode="auto">
                <a:xfrm>
                  <a:off x="2375" y="1420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0" name="Group 37"/>
              <p:cNvGrpSpPr>
                <a:grpSpLocks/>
              </p:cNvGrpSpPr>
              <p:nvPr/>
            </p:nvGrpSpPr>
            <p:grpSpPr bwMode="auto">
              <a:xfrm>
                <a:off x="0" y="2512"/>
                <a:ext cx="684" cy="1092"/>
                <a:chOff x="0" y="2512"/>
                <a:chExt cx="684" cy="1092"/>
              </a:xfrm>
            </p:grpSpPr>
            <p:sp>
              <p:nvSpPr>
                <p:cNvPr id="9246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2512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Interval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4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512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1" name="Group 40"/>
              <p:cNvGrpSpPr>
                <a:grpSpLocks/>
              </p:cNvGrpSpPr>
              <p:nvPr/>
            </p:nvGrpSpPr>
            <p:grpSpPr bwMode="auto">
              <a:xfrm>
                <a:off x="684" y="2512"/>
                <a:ext cx="1691" cy="1092"/>
                <a:chOff x="684" y="2512"/>
                <a:chExt cx="1691" cy="1092"/>
              </a:xfrm>
            </p:grpSpPr>
            <p:sp>
              <p:nvSpPr>
                <p:cNvPr id="9244" name="Rectangle 41"/>
                <p:cNvSpPr>
                  <a:spLocks noChangeArrowheads="1"/>
                </p:cNvSpPr>
                <p:nvPr/>
              </p:nvSpPr>
              <p:spPr bwMode="auto">
                <a:xfrm>
                  <a:off x="727" y="2512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=a * old_value + b </a:t>
                  </a:r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where a and b are constants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5" name="Rectangle 42"/>
                <p:cNvSpPr>
                  <a:spLocks noChangeArrowheads="1"/>
                </p:cNvSpPr>
                <p:nvPr/>
              </p:nvSpPr>
              <p:spPr bwMode="auto">
                <a:xfrm>
                  <a:off x="684" y="2512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2" name="Group 43"/>
              <p:cNvGrpSpPr>
                <a:grpSpLocks/>
              </p:cNvGrpSpPr>
              <p:nvPr/>
            </p:nvGrpSpPr>
            <p:grpSpPr bwMode="auto">
              <a:xfrm>
                <a:off x="2375" y="2512"/>
                <a:ext cx="1382" cy="1092"/>
                <a:chOff x="2375" y="2512"/>
                <a:chExt cx="1382" cy="1092"/>
              </a:xfrm>
            </p:grpSpPr>
            <p:sp>
              <p:nvSpPr>
                <p:cNvPr id="9242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8" y="2512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Thus, the Fahrenheit and Celsius temperature scales differ in terms of where their zero value is and the size of a unit (degree).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3" name="Rectangle 45"/>
                <p:cNvSpPr>
                  <a:spLocks noChangeArrowheads="1"/>
                </p:cNvSpPr>
                <p:nvPr/>
              </p:nvSpPr>
              <p:spPr bwMode="auto">
                <a:xfrm>
                  <a:off x="2375" y="2512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3" name="Group 46"/>
              <p:cNvGrpSpPr>
                <a:grpSpLocks/>
              </p:cNvGrpSpPr>
              <p:nvPr/>
            </p:nvGrpSpPr>
            <p:grpSpPr bwMode="auto">
              <a:xfrm>
                <a:off x="0" y="3604"/>
                <a:ext cx="684" cy="556"/>
                <a:chOff x="0" y="3604"/>
                <a:chExt cx="684" cy="556"/>
              </a:xfrm>
            </p:grpSpPr>
            <p:sp>
              <p:nvSpPr>
                <p:cNvPr id="9240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3604"/>
                  <a:ext cx="59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Ratio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41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3604"/>
                  <a:ext cx="68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4" name="Group 49"/>
              <p:cNvGrpSpPr>
                <a:grpSpLocks/>
              </p:cNvGrpSpPr>
              <p:nvPr/>
            </p:nvGrpSpPr>
            <p:grpSpPr bwMode="auto">
              <a:xfrm>
                <a:off x="684" y="3604"/>
                <a:ext cx="1691" cy="556"/>
                <a:chOff x="684" y="3604"/>
                <a:chExt cx="1691" cy="556"/>
              </a:xfrm>
            </p:grpSpPr>
            <p:sp>
              <p:nvSpPr>
                <p:cNvPr id="9238" name="Rectangle 50"/>
                <p:cNvSpPr>
                  <a:spLocks noChangeArrowheads="1"/>
                </p:cNvSpPr>
                <p:nvPr/>
              </p:nvSpPr>
              <p:spPr bwMode="auto">
                <a:xfrm>
                  <a:off x="727" y="3604"/>
                  <a:ext cx="1605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 a * old_value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39" name="Rectangle 51"/>
                <p:cNvSpPr>
                  <a:spLocks noChangeArrowheads="1"/>
                </p:cNvSpPr>
                <p:nvPr/>
              </p:nvSpPr>
              <p:spPr bwMode="auto">
                <a:xfrm>
                  <a:off x="684" y="3604"/>
                  <a:ext cx="169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5" name="Group 52"/>
              <p:cNvGrpSpPr>
                <a:grpSpLocks/>
              </p:cNvGrpSpPr>
              <p:nvPr/>
            </p:nvGrpSpPr>
            <p:grpSpPr bwMode="auto">
              <a:xfrm>
                <a:off x="2375" y="3604"/>
                <a:ext cx="1382" cy="556"/>
                <a:chOff x="2375" y="3604"/>
                <a:chExt cx="1382" cy="556"/>
              </a:xfrm>
            </p:grpSpPr>
            <p:sp>
              <p:nvSpPr>
                <p:cNvPr id="9236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8" y="3604"/>
                  <a:ext cx="1296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Length can be measured in meters or feet.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37" name="Rectangle 54"/>
                <p:cNvSpPr>
                  <a:spLocks noChangeArrowheads="1"/>
                </p:cNvSpPr>
                <p:nvPr/>
              </p:nvSpPr>
              <p:spPr bwMode="auto">
                <a:xfrm>
                  <a:off x="2375" y="3604"/>
                  <a:ext cx="138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20" name="Rectangle 55"/>
            <p:cNvSpPr>
              <a:spLocks noChangeArrowheads="1"/>
            </p:cNvSpPr>
            <p:nvPr/>
          </p:nvSpPr>
          <p:spPr bwMode="auto">
            <a:xfrm>
              <a:off x="-2" y="-2"/>
              <a:ext cx="3761" cy="416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and Continuous Attributes </a:t>
            </a:r>
          </a:p>
        </p:txBody>
      </p:sp>
      <p:sp>
        <p:nvSpPr>
          <p:cNvPr id="1024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Discrete Attribute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Has only a finite or countably infinite set of values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Often represented as integer variables. 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Note: binary attributes are a special case of discrete attributes </a:t>
            </a:r>
          </a:p>
          <a:p>
            <a:pPr lvl="4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Continuous Attribute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Examples: temperature, height, or weight.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Practically, real values can only be measured and represented using a finite number of digits.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Continuous attributes are typically represented as floating-point variables.  </a:t>
            </a:r>
          </a:p>
          <a:p>
            <a:pPr lvl="4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146476759</TotalTime>
  <Pages>3</Pages>
  <Words>972</Words>
  <Application>Microsoft Office PowerPoint</Application>
  <PresentationFormat>On-screen Show (4:3)</PresentationFormat>
  <Paragraphs>145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LC.BRev.FY97</vt:lpstr>
      <vt:lpstr>Document</vt:lpstr>
      <vt:lpstr>VISIO</vt:lpstr>
      <vt:lpstr>Visio</vt:lpstr>
      <vt:lpstr>Data Mining Basics: Data</vt:lpstr>
      <vt:lpstr>What is Data?</vt:lpstr>
      <vt:lpstr>Attribute Values</vt:lpstr>
      <vt:lpstr>Measurement of Length </vt:lpstr>
      <vt:lpstr>Types of Attributes </vt:lpstr>
      <vt:lpstr>Properties of Attribute Values </vt:lpstr>
      <vt:lpstr>PowerPoint Presentation</vt:lpstr>
      <vt:lpstr>PowerPoint Presentation</vt:lpstr>
      <vt:lpstr>Discrete and Continuous Attributes </vt:lpstr>
      <vt:lpstr>Types of data sets </vt:lpstr>
      <vt:lpstr>Important Characteristics of Structured Data</vt:lpstr>
      <vt:lpstr>Record Data </vt:lpstr>
      <vt:lpstr>Data Matrix </vt:lpstr>
      <vt:lpstr>Document Data</vt:lpstr>
      <vt:lpstr>Transaction Data</vt:lpstr>
      <vt:lpstr>Graph Data </vt:lpstr>
      <vt:lpstr>Chemical Data </vt:lpstr>
      <vt:lpstr>Ordered Data </vt:lpstr>
      <vt:lpstr>Ordered Data </vt:lpstr>
      <vt:lpstr>Ordered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ceick</cp:lastModifiedBy>
  <cp:revision>330</cp:revision>
  <cp:lastPrinted>2001-08-28T17:59:37Z</cp:lastPrinted>
  <dcterms:created xsi:type="dcterms:W3CDTF">1998-03-18T13:44:31Z</dcterms:created>
  <dcterms:modified xsi:type="dcterms:W3CDTF">2012-08-27T21:07:22Z</dcterms:modified>
</cp:coreProperties>
</file>