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57" r:id="rId3"/>
    <p:sldId id="272" r:id="rId4"/>
    <p:sldId id="273" r:id="rId5"/>
    <p:sldId id="269" r:id="rId6"/>
    <p:sldId id="261" r:id="rId7"/>
    <p:sldId id="259" r:id="rId8"/>
    <p:sldId id="264" r:id="rId9"/>
    <p:sldId id="267" r:id="rId10"/>
    <p:sldId id="268" r:id="rId11"/>
  </p:sldIdLst>
  <p:sldSz cx="9144000" cy="6858000" type="screen4x3"/>
  <p:notesSz cx="7010400" cy="9296400"/>
  <p:embeddedFontLs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70"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35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56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 name="Google Shape;78;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7848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 name="Google Shape;89;p3:notes"/>
          <p:cNvSpPr txBox="1">
            <a:spLocks noGrp="1"/>
          </p:cNvSpPr>
          <p:nvPr>
            <p:ph type="sldNum" idx="12"/>
          </p:nvPr>
        </p:nvSpPr>
        <p:spPr>
          <a:xfrm>
            <a:off x="3970941" y="8829969"/>
            <a:ext cx="3037839"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117546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79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cd4edc74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cd4edc749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g9cd4edc749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6230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19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15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9</a:t>
            </a:fld>
            <a:endParaRPr sz="1200">
              <a:solidFill>
                <a:srgbClr val="000000"/>
              </a:solidFill>
              <a:latin typeface="Arial"/>
              <a:ea typeface="Arial"/>
              <a:cs typeface="Arial"/>
              <a:sym typeface="Arial"/>
            </a:endParaRPr>
          </a:p>
        </p:txBody>
      </p:sp>
      <p:sp>
        <p:nvSpPr>
          <p:cNvPr id="163" name="Google Shape;163;p9:notes"/>
          <p:cNvSpPr>
            <a:spLocks noGrp="1" noRot="1" noChangeAspect="1"/>
          </p:cNvSpPr>
          <p:nvPr>
            <p:ph type="sldImg" idx="2"/>
          </p:nvPr>
        </p:nvSpPr>
        <p:spPr>
          <a:xfrm>
            <a:off x="1144588" y="676275"/>
            <a:ext cx="4725987" cy="3546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9:notes"/>
          <p:cNvSpPr/>
          <p:nvPr/>
        </p:nvSpPr>
        <p:spPr>
          <a:xfrm>
            <a:off x="701993" y="4416741"/>
            <a:ext cx="5606418" cy="4180527"/>
          </a:xfrm>
          <a:prstGeom prst="rect">
            <a:avLst/>
          </a:prstGeom>
          <a:noFill/>
          <a:ln>
            <a:noFill/>
          </a:ln>
        </p:spPr>
        <p:txBody>
          <a:bodyPr spcFirstLastPara="1" wrap="square" lIns="91700" tIns="45850" rIns="91700" bIns="458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5" name="Google Shape;165;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36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10</a:t>
            </a:fld>
            <a:endParaRPr sz="1200">
              <a:solidFill>
                <a:srgbClr val="000000"/>
              </a:solidFill>
              <a:latin typeface="Arial"/>
              <a:ea typeface="Arial"/>
              <a:cs typeface="Arial"/>
              <a:sym typeface="Arial"/>
            </a:endParaRPr>
          </a:p>
        </p:txBody>
      </p:sp>
      <p:sp>
        <p:nvSpPr>
          <p:cNvPr id="180" name="Google Shape;180;p10:notes"/>
          <p:cNvSpPr>
            <a:spLocks noGrp="1" noRot="1" noChangeAspect="1"/>
          </p:cNvSpPr>
          <p:nvPr>
            <p:ph type="sldImg" idx="2"/>
          </p:nvPr>
        </p:nvSpPr>
        <p:spPr>
          <a:xfrm>
            <a:off x="1144588" y="676275"/>
            <a:ext cx="4725987" cy="3546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0:notes"/>
          <p:cNvSpPr/>
          <p:nvPr/>
        </p:nvSpPr>
        <p:spPr>
          <a:xfrm>
            <a:off x="701993" y="4416741"/>
            <a:ext cx="5606418" cy="4180527"/>
          </a:xfrm>
          <a:prstGeom prst="rect">
            <a:avLst/>
          </a:prstGeom>
          <a:noFill/>
          <a:ln>
            <a:noFill/>
          </a:ln>
        </p:spPr>
        <p:txBody>
          <a:bodyPr spcFirstLastPara="1" wrap="square" lIns="91700" tIns="45850" rIns="91700" bIns="458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82" name="Google Shape;182;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06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sldNum" idx="12"/>
          </p:nvPr>
        </p:nvSpPr>
        <p:spPr>
          <a:xfrm>
            <a:off x="6934200" y="64698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Tahoma"/>
                <a:ea typeface="Tahoma"/>
                <a:cs typeface="Tahoma"/>
                <a:sym typeface="Tahoma"/>
              </a:defRPr>
            </a:lvl1pPr>
            <a:lvl2pPr marL="0" lvl="1" indent="0" algn="r">
              <a:spcBef>
                <a:spcPts val="0"/>
              </a:spcBef>
              <a:buNone/>
              <a:defRPr sz="1400" b="0" i="0" u="none" strike="noStrike" cap="none">
                <a:solidFill>
                  <a:schemeClr val="dk1"/>
                </a:solidFill>
                <a:latin typeface="Tahoma"/>
                <a:ea typeface="Tahoma"/>
                <a:cs typeface="Tahoma"/>
                <a:sym typeface="Tahoma"/>
              </a:defRPr>
            </a:lvl2pPr>
            <a:lvl3pPr marL="0" lvl="2" indent="0" algn="r">
              <a:spcBef>
                <a:spcPts val="0"/>
              </a:spcBef>
              <a:buNone/>
              <a:defRPr sz="1400" b="0" i="0" u="none" strike="noStrike" cap="none">
                <a:solidFill>
                  <a:schemeClr val="dk1"/>
                </a:solidFill>
                <a:latin typeface="Tahoma"/>
                <a:ea typeface="Tahoma"/>
                <a:cs typeface="Tahoma"/>
                <a:sym typeface="Tahoma"/>
              </a:defRPr>
            </a:lvl3pPr>
            <a:lvl4pPr marL="0" lvl="3" indent="0" algn="r">
              <a:spcBef>
                <a:spcPts val="0"/>
              </a:spcBef>
              <a:buNone/>
              <a:defRPr sz="1400" b="0" i="0" u="none" strike="noStrike" cap="none">
                <a:solidFill>
                  <a:schemeClr val="dk1"/>
                </a:solidFill>
                <a:latin typeface="Tahoma"/>
                <a:ea typeface="Tahoma"/>
                <a:cs typeface="Tahoma"/>
                <a:sym typeface="Tahoma"/>
              </a:defRPr>
            </a:lvl4pPr>
            <a:lvl5pPr marL="0" lvl="4" indent="0" algn="r">
              <a:spcBef>
                <a:spcPts val="0"/>
              </a:spcBef>
              <a:buNone/>
              <a:defRPr sz="1400" b="0" i="0" u="none" strike="noStrike" cap="none">
                <a:solidFill>
                  <a:schemeClr val="dk1"/>
                </a:solidFill>
                <a:latin typeface="Tahoma"/>
                <a:ea typeface="Tahoma"/>
                <a:cs typeface="Tahoma"/>
                <a:sym typeface="Tahoma"/>
              </a:defRPr>
            </a:lvl5pPr>
            <a:lvl6pPr marL="0" lvl="5" indent="0" algn="r">
              <a:spcBef>
                <a:spcPts val="0"/>
              </a:spcBef>
              <a:buNone/>
              <a:defRPr sz="1400" b="0" i="0" u="none" strike="noStrike" cap="none">
                <a:solidFill>
                  <a:schemeClr val="dk1"/>
                </a:solidFill>
                <a:latin typeface="Tahoma"/>
                <a:ea typeface="Tahoma"/>
                <a:cs typeface="Tahoma"/>
                <a:sym typeface="Tahoma"/>
              </a:defRPr>
            </a:lvl6pPr>
            <a:lvl7pPr marL="0" lvl="6" indent="0" algn="r">
              <a:spcBef>
                <a:spcPts val="0"/>
              </a:spcBef>
              <a:buNone/>
              <a:defRPr sz="1400" b="0" i="0" u="none" strike="noStrike" cap="none">
                <a:solidFill>
                  <a:schemeClr val="dk1"/>
                </a:solidFill>
                <a:latin typeface="Tahoma"/>
                <a:ea typeface="Tahoma"/>
                <a:cs typeface="Tahoma"/>
                <a:sym typeface="Tahoma"/>
              </a:defRPr>
            </a:lvl7pPr>
            <a:lvl8pPr marL="0" lvl="7" indent="0" algn="r">
              <a:spcBef>
                <a:spcPts val="0"/>
              </a:spcBef>
              <a:buNone/>
              <a:defRPr sz="1400" b="0" i="0" u="none" strike="noStrike" cap="none">
                <a:solidFill>
                  <a:schemeClr val="dk1"/>
                </a:solidFill>
                <a:latin typeface="Tahoma"/>
                <a:ea typeface="Tahoma"/>
                <a:cs typeface="Tahoma"/>
                <a:sym typeface="Tahoma"/>
              </a:defRPr>
            </a:lvl8pPr>
            <a:lvl9pPr marL="0" lvl="8" indent="0" algn="r">
              <a:spcBef>
                <a:spcPts val="0"/>
              </a:spcBef>
              <a:buNone/>
              <a:defRPr sz="14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6930662" y="6466367"/>
            <a:ext cx="2133600" cy="3703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1"/>
                </a:solidFill>
                <a:latin typeface="Tahoma"/>
                <a:ea typeface="Tahoma"/>
                <a:cs typeface="Tahoma"/>
                <a:sym typeface="Tahoma"/>
              </a:defRPr>
            </a:lvl1pPr>
            <a:lvl2pPr marL="0" lvl="1" indent="0" algn="r">
              <a:spcBef>
                <a:spcPts val="0"/>
              </a:spcBef>
              <a:buNone/>
              <a:defRPr sz="1400">
                <a:solidFill>
                  <a:schemeClr val="dk1"/>
                </a:solidFill>
                <a:latin typeface="Tahoma"/>
                <a:ea typeface="Tahoma"/>
                <a:cs typeface="Tahoma"/>
                <a:sym typeface="Tahoma"/>
              </a:defRPr>
            </a:lvl2pPr>
            <a:lvl3pPr marL="0" lvl="2" indent="0" algn="r">
              <a:spcBef>
                <a:spcPts val="0"/>
              </a:spcBef>
              <a:buNone/>
              <a:defRPr sz="1400">
                <a:solidFill>
                  <a:schemeClr val="dk1"/>
                </a:solidFill>
                <a:latin typeface="Tahoma"/>
                <a:ea typeface="Tahoma"/>
                <a:cs typeface="Tahoma"/>
                <a:sym typeface="Tahoma"/>
              </a:defRPr>
            </a:lvl3pPr>
            <a:lvl4pPr marL="0" lvl="3" indent="0" algn="r">
              <a:spcBef>
                <a:spcPts val="0"/>
              </a:spcBef>
              <a:buNone/>
              <a:defRPr sz="1400">
                <a:solidFill>
                  <a:schemeClr val="dk1"/>
                </a:solidFill>
                <a:latin typeface="Tahoma"/>
                <a:ea typeface="Tahoma"/>
                <a:cs typeface="Tahoma"/>
                <a:sym typeface="Tahoma"/>
              </a:defRPr>
            </a:lvl4pPr>
            <a:lvl5pPr marL="0" lvl="4" indent="0" algn="r">
              <a:spcBef>
                <a:spcPts val="0"/>
              </a:spcBef>
              <a:buNone/>
              <a:defRPr sz="1400">
                <a:solidFill>
                  <a:schemeClr val="dk1"/>
                </a:solidFill>
                <a:latin typeface="Tahoma"/>
                <a:ea typeface="Tahoma"/>
                <a:cs typeface="Tahoma"/>
                <a:sym typeface="Tahoma"/>
              </a:defRPr>
            </a:lvl5pPr>
            <a:lvl6pPr marL="0" lvl="5" indent="0" algn="r">
              <a:spcBef>
                <a:spcPts val="0"/>
              </a:spcBef>
              <a:buNone/>
              <a:defRPr sz="1400">
                <a:solidFill>
                  <a:schemeClr val="dk1"/>
                </a:solidFill>
                <a:latin typeface="Tahoma"/>
                <a:ea typeface="Tahoma"/>
                <a:cs typeface="Tahoma"/>
                <a:sym typeface="Tahoma"/>
              </a:defRPr>
            </a:lvl6pPr>
            <a:lvl7pPr marL="0" lvl="6" indent="0" algn="r">
              <a:spcBef>
                <a:spcPts val="0"/>
              </a:spcBef>
              <a:buNone/>
              <a:defRPr sz="1400">
                <a:solidFill>
                  <a:schemeClr val="dk1"/>
                </a:solidFill>
                <a:latin typeface="Tahoma"/>
                <a:ea typeface="Tahoma"/>
                <a:cs typeface="Tahoma"/>
                <a:sym typeface="Tahoma"/>
              </a:defRPr>
            </a:lvl7pPr>
            <a:lvl8pPr marL="0" lvl="7" indent="0" algn="r">
              <a:spcBef>
                <a:spcPts val="0"/>
              </a:spcBef>
              <a:buNone/>
              <a:defRPr sz="1400">
                <a:solidFill>
                  <a:schemeClr val="dk1"/>
                </a:solidFill>
                <a:latin typeface="Tahoma"/>
                <a:ea typeface="Tahoma"/>
                <a:cs typeface="Tahoma"/>
                <a:sym typeface="Tahoma"/>
              </a:defRPr>
            </a:lvl8pPr>
            <a:lvl9pPr marL="0" lvl="8" indent="0" algn="r">
              <a:spcBef>
                <a:spcPts val="0"/>
              </a:spcBef>
              <a:buNone/>
              <a:defRPr sz="140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457200" y="1066800"/>
            <a:ext cx="4038600" cy="50593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5"/>
          <p:cNvSpPr txBox="1">
            <a:spLocks noGrp="1"/>
          </p:cNvSpPr>
          <p:nvPr>
            <p:ph type="body" idx="2"/>
          </p:nvPr>
        </p:nvSpPr>
        <p:spPr>
          <a:xfrm>
            <a:off x="4648200" y="1066800"/>
            <a:ext cx="4038600" cy="50593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5"/>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457200" y="104775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2"/>
          </p:nvPr>
        </p:nvSpPr>
        <p:spPr>
          <a:xfrm>
            <a:off x="457200" y="1687512"/>
            <a:ext cx="4040188" cy="4332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body" idx="3"/>
          </p:nvPr>
        </p:nvSpPr>
        <p:spPr>
          <a:xfrm>
            <a:off x="4645025" y="106680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4"/>
          </p:nvPr>
        </p:nvSpPr>
        <p:spPr>
          <a:xfrm>
            <a:off x="4645025" y="1706562"/>
            <a:ext cx="4041775" cy="431323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txBox="1"/>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Click to edit Master title style</a:t>
            </a:r>
            <a:endParaRPr sz="44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a:spLocks noGrp="1"/>
          </p:cNvSpPr>
          <p:nvPr>
            <p:ph type="pic" idx="2"/>
          </p:nvPr>
        </p:nvSpPr>
        <p:spPr>
          <a:xfrm>
            <a:off x="1792288" y="381000"/>
            <a:ext cx="5486400" cy="434657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33944"/>
            <a:ext cx="9144000" cy="4240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934200" y="646340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Tahoma"/>
                <a:ea typeface="Tahoma"/>
                <a:cs typeface="Tahoma"/>
                <a:sym typeface="Tahoma"/>
              </a:defRPr>
            </a:lvl1pPr>
            <a:lvl2pPr marL="0" marR="0" lvl="1" indent="0" algn="r" rtl="0">
              <a:spcBef>
                <a:spcPts val="0"/>
              </a:spcBef>
              <a:buNone/>
              <a:defRPr sz="1400" b="0" i="0" u="none" strike="noStrike" cap="none">
                <a:solidFill>
                  <a:schemeClr val="dk1"/>
                </a:solidFill>
                <a:latin typeface="Tahoma"/>
                <a:ea typeface="Tahoma"/>
                <a:cs typeface="Tahoma"/>
                <a:sym typeface="Tahoma"/>
              </a:defRPr>
            </a:lvl2pPr>
            <a:lvl3pPr marL="0" marR="0" lvl="2" indent="0" algn="r" rtl="0">
              <a:spcBef>
                <a:spcPts val="0"/>
              </a:spcBef>
              <a:buNone/>
              <a:defRPr sz="1400" b="0" i="0" u="none" strike="noStrike" cap="none">
                <a:solidFill>
                  <a:schemeClr val="dk1"/>
                </a:solidFill>
                <a:latin typeface="Tahoma"/>
                <a:ea typeface="Tahoma"/>
                <a:cs typeface="Tahoma"/>
                <a:sym typeface="Tahoma"/>
              </a:defRPr>
            </a:lvl3pPr>
            <a:lvl4pPr marL="0" marR="0" lvl="3" indent="0" algn="r" rtl="0">
              <a:spcBef>
                <a:spcPts val="0"/>
              </a:spcBef>
              <a:buNone/>
              <a:defRPr sz="1400" b="0" i="0" u="none" strike="noStrike" cap="none">
                <a:solidFill>
                  <a:schemeClr val="dk1"/>
                </a:solidFill>
                <a:latin typeface="Tahoma"/>
                <a:ea typeface="Tahoma"/>
                <a:cs typeface="Tahoma"/>
                <a:sym typeface="Tahoma"/>
              </a:defRPr>
            </a:lvl4pPr>
            <a:lvl5pPr marL="0" marR="0" lvl="4" indent="0" algn="r" rtl="0">
              <a:spcBef>
                <a:spcPts val="0"/>
              </a:spcBef>
              <a:buNone/>
              <a:defRPr sz="1400" b="0" i="0" u="none" strike="noStrike" cap="none">
                <a:solidFill>
                  <a:schemeClr val="dk1"/>
                </a:solidFill>
                <a:latin typeface="Tahoma"/>
                <a:ea typeface="Tahoma"/>
                <a:cs typeface="Tahoma"/>
                <a:sym typeface="Tahoma"/>
              </a:defRPr>
            </a:lvl5pPr>
            <a:lvl6pPr marL="0" marR="0" lvl="5" indent="0" algn="r" rtl="0">
              <a:spcBef>
                <a:spcPts val="0"/>
              </a:spcBef>
              <a:buNone/>
              <a:defRPr sz="1400" b="0" i="0" u="none" strike="noStrike" cap="none">
                <a:solidFill>
                  <a:schemeClr val="dk1"/>
                </a:solidFill>
                <a:latin typeface="Tahoma"/>
                <a:ea typeface="Tahoma"/>
                <a:cs typeface="Tahoma"/>
                <a:sym typeface="Tahoma"/>
              </a:defRPr>
            </a:lvl6pPr>
            <a:lvl7pPr marL="0" marR="0" lvl="6" indent="0" algn="r" rtl="0">
              <a:spcBef>
                <a:spcPts val="0"/>
              </a:spcBef>
              <a:buNone/>
              <a:defRPr sz="1400" b="0" i="0" u="none" strike="noStrike" cap="none">
                <a:solidFill>
                  <a:schemeClr val="dk1"/>
                </a:solidFill>
                <a:latin typeface="Tahoma"/>
                <a:ea typeface="Tahoma"/>
                <a:cs typeface="Tahoma"/>
                <a:sym typeface="Tahoma"/>
              </a:defRPr>
            </a:lvl7pPr>
            <a:lvl8pPr marL="0" marR="0" lvl="7" indent="0" algn="r" rtl="0">
              <a:spcBef>
                <a:spcPts val="0"/>
              </a:spcBef>
              <a:buNone/>
              <a:defRPr sz="1400" b="0" i="0" u="none" strike="noStrike" cap="none">
                <a:solidFill>
                  <a:schemeClr val="dk1"/>
                </a:solidFill>
                <a:latin typeface="Tahoma"/>
                <a:ea typeface="Tahoma"/>
                <a:cs typeface="Tahoma"/>
                <a:sym typeface="Tahoma"/>
              </a:defRPr>
            </a:lvl8pPr>
            <a:lvl9pPr marL="0" marR="0" lvl="8" indent="0" algn="r" rtl="0">
              <a:spcBef>
                <a:spcPts val="0"/>
              </a:spcBef>
              <a:buNone/>
              <a:defRPr sz="14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hans_rosling_asia_s_rise_how_and_wh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http://www.bing.com/images/search?q=lamar+university+beaumont+logo&amp;id=977855B58A8262C420F12382CC38EC267E3CDACB&amp;FORM=IQFR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sldNum" idx="12"/>
          </p:nvPr>
        </p:nvSpPr>
        <p:spPr>
          <a:xfrm>
            <a:off x="6934200" y="6469837"/>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72" name="Google Shape;72;p11"/>
          <p:cNvPicPr preferRelativeResize="0"/>
          <p:nvPr/>
        </p:nvPicPr>
        <p:blipFill rotWithShape="1">
          <a:blip r:embed="rId3">
            <a:alphaModFix/>
          </a:blip>
          <a:srcRect/>
          <a:stretch/>
        </p:blipFill>
        <p:spPr>
          <a:xfrm>
            <a:off x="0" y="35859"/>
            <a:ext cx="9144000" cy="6822141"/>
          </a:xfrm>
          <a:prstGeom prst="rect">
            <a:avLst/>
          </a:prstGeom>
          <a:noFill/>
          <a:ln>
            <a:noFill/>
          </a:ln>
        </p:spPr>
      </p:pic>
      <p:sp>
        <p:nvSpPr>
          <p:cNvPr id="73" name="Google Shape;73;p11"/>
          <p:cNvSpPr txBox="1"/>
          <p:nvPr/>
        </p:nvSpPr>
        <p:spPr>
          <a:xfrm>
            <a:off x="7305978" y="0"/>
            <a:ext cx="2029216" cy="3491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rgbClr val="FF0000"/>
                </a:solidFill>
                <a:latin typeface="Calibri"/>
                <a:ea typeface="Calibri"/>
                <a:cs typeface="Calibri"/>
                <a:sym typeface="Calibri"/>
              </a:rPr>
              <a:t>Christoph F. Eick</a:t>
            </a:r>
            <a:endParaRPr sz="1800" b="1"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0" y="14288"/>
            <a:ext cx="9144000" cy="6858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a:t>Some UH-DAIS Graduates 2</a:t>
            </a:r>
            <a:endParaRPr/>
          </a:p>
        </p:txBody>
      </p:sp>
      <p:sp>
        <p:nvSpPr>
          <p:cNvPr id="185" name="Google Shape;185;p23"/>
          <p:cNvSpPr txBox="1"/>
          <p:nvPr/>
        </p:nvSpPr>
        <p:spPr>
          <a:xfrm>
            <a:off x="7124007" y="6508865"/>
            <a:ext cx="2019993" cy="3491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Christoph F. Eick</a:t>
            </a:r>
            <a:endParaRPr/>
          </a:p>
        </p:txBody>
      </p:sp>
      <p:sp>
        <p:nvSpPr>
          <p:cNvPr id="186" name="Google Shape;186;p23"/>
          <p:cNvSpPr txBox="1"/>
          <p:nvPr/>
        </p:nvSpPr>
        <p:spPr>
          <a:xfrm>
            <a:off x="439738" y="838200"/>
            <a:ext cx="8704262" cy="41755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100"/>
              </a:spcBef>
              <a:spcAft>
                <a:spcPts val="0"/>
              </a:spcAft>
              <a:buNone/>
            </a:pPr>
            <a:r>
              <a:rPr lang="en-US" sz="2000" b="1" dirty="0" err="1">
                <a:solidFill>
                  <a:srgbClr val="000000"/>
                </a:solidFill>
                <a:latin typeface="Calibri"/>
                <a:ea typeface="Calibri"/>
                <a:cs typeface="Calibri"/>
                <a:sym typeface="Calibri"/>
              </a:rPr>
              <a:t>Yongli</a:t>
            </a:r>
            <a:r>
              <a:rPr lang="en-US" sz="2000" b="1" dirty="0">
                <a:solidFill>
                  <a:srgbClr val="000000"/>
                </a:solidFill>
                <a:latin typeface="Calibri"/>
                <a:ea typeface="Calibri"/>
                <a:cs typeface="Calibri"/>
                <a:sym typeface="Calibri"/>
              </a:rPr>
              <a:t> Zhang</a:t>
            </a:r>
            <a:r>
              <a:rPr lang="en-US" sz="2000" dirty="0">
                <a:solidFill>
                  <a:srgbClr val="000000"/>
                </a:solidFill>
                <a:latin typeface="Calibri"/>
                <a:ea typeface="Calibri"/>
                <a:cs typeface="Calibri"/>
                <a:sym typeface="Calibri"/>
              </a:rPr>
              <a:t> PhD Airbnb</a:t>
            </a:r>
            <a:endParaRPr dirty="0"/>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Chun-sheng Chen</a:t>
            </a:r>
            <a:r>
              <a:rPr lang="en-US" sz="2000" dirty="0">
                <a:solidFill>
                  <a:srgbClr val="000000"/>
                </a:solidFill>
                <a:latin typeface="Calibri"/>
                <a:ea typeface="Calibri"/>
                <a:cs typeface="Calibri"/>
                <a:sym typeface="Calibri"/>
              </a:rPr>
              <a:t> PhD eBay </a:t>
            </a:r>
            <a:endParaRPr dirty="0"/>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Puja </a:t>
            </a:r>
            <a:r>
              <a:rPr lang="en-US" sz="2000" b="1" dirty="0" err="1">
                <a:solidFill>
                  <a:srgbClr val="000000"/>
                </a:solidFill>
                <a:latin typeface="Calibri"/>
                <a:ea typeface="Calibri"/>
                <a:cs typeface="Calibri"/>
                <a:sym typeface="Calibri"/>
              </a:rPr>
              <a:t>Anchlia</a:t>
            </a:r>
            <a:r>
              <a:rPr lang="en-US" sz="2000" b="1"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MS eBay</a:t>
            </a:r>
            <a:endParaRPr sz="2000" b="1" dirty="0">
              <a:solidFill>
                <a:srgbClr val="000000"/>
              </a:solidFill>
              <a:latin typeface="Calibri"/>
              <a:ea typeface="Calibri"/>
              <a:cs typeface="Calibri"/>
              <a:sym typeface="Calibri"/>
            </a:endParaRPr>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Chong Wang</a:t>
            </a:r>
            <a:r>
              <a:rPr lang="en-US" sz="2000" dirty="0">
                <a:solidFill>
                  <a:srgbClr val="000000"/>
                </a:solidFill>
                <a:latin typeface="Calibri"/>
                <a:ea typeface="Calibri"/>
                <a:cs typeface="Calibri"/>
                <a:sym typeface="Calibri"/>
              </a:rPr>
              <a:t> MS Apple</a:t>
            </a:r>
            <a:endParaRPr dirty="0"/>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Justin Thomas MS </a:t>
            </a:r>
            <a:r>
              <a:rPr lang="en-US" sz="2000" dirty="0">
                <a:solidFill>
                  <a:schemeClr val="dk1"/>
                </a:solidFill>
                <a:latin typeface="Calibri"/>
                <a:ea typeface="Calibri"/>
                <a:cs typeface="Calibri"/>
                <a:sym typeface="Calibri"/>
              </a:rPr>
              <a:t>John Hopkins University Applied Physics Laboratory</a:t>
            </a:r>
            <a:endParaRPr dirty="0"/>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Mei-</a:t>
            </a:r>
            <a:r>
              <a:rPr lang="en-US" sz="2000" b="1" dirty="0" err="1">
                <a:solidFill>
                  <a:schemeClr val="dk1"/>
                </a:solidFill>
                <a:latin typeface="Calibri"/>
                <a:ea typeface="Calibri"/>
                <a:cs typeface="Calibri"/>
                <a:sym typeface="Calibri"/>
              </a:rPr>
              <a:t>kang</a:t>
            </a:r>
            <a:r>
              <a:rPr lang="en-US" sz="2000" b="1" dirty="0">
                <a:solidFill>
                  <a:schemeClr val="dk1"/>
                </a:solidFill>
                <a:latin typeface="Calibri"/>
                <a:ea typeface="Calibri"/>
                <a:cs typeface="Calibri"/>
                <a:sym typeface="Calibri"/>
              </a:rPr>
              <a:t> Wu </a:t>
            </a:r>
            <a:r>
              <a:rPr lang="en-US" sz="2000" dirty="0">
                <a:solidFill>
                  <a:schemeClr val="dk1"/>
                </a:solidFill>
                <a:latin typeface="Calibri"/>
                <a:ea typeface="Calibri"/>
                <a:cs typeface="Calibri"/>
                <a:sym typeface="Calibri"/>
              </a:rPr>
              <a:t>MS</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Microsoft, Bellevue, Washington </a:t>
            </a:r>
            <a:endParaRPr sz="2000" b="1" dirty="0">
              <a:solidFill>
                <a:schemeClr val="dk1"/>
              </a:solidFill>
              <a:latin typeface="Calibri"/>
              <a:ea typeface="Calibri"/>
              <a:cs typeface="Calibri"/>
              <a:sym typeface="Calibri"/>
            </a:endParaRPr>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Jing Wang </a:t>
            </a:r>
            <a:r>
              <a:rPr lang="en-US" sz="2000" dirty="0">
                <a:solidFill>
                  <a:schemeClr val="dk1"/>
                </a:solidFill>
                <a:latin typeface="Calibri"/>
                <a:ea typeface="Calibri"/>
                <a:cs typeface="Calibri"/>
                <a:sym typeface="Calibri"/>
              </a:rPr>
              <a:t>MS AOL, California</a:t>
            </a:r>
            <a:endParaRPr dirty="0"/>
          </a:p>
          <a:p>
            <a:pPr marL="0" marR="0" lvl="0" indent="0" algn="l" rtl="0">
              <a:spcBef>
                <a:spcPts val="200"/>
              </a:spcBef>
              <a:spcAft>
                <a:spcPts val="0"/>
              </a:spcAft>
              <a:buNone/>
            </a:pPr>
            <a:r>
              <a:rPr lang="en-US" sz="2000" b="1" dirty="0" err="1">
                <a:solidFill>
                  <a:schemeClr val="dk1"/>
                </a:solidFill>
                <a:latin typeface="Calibri"/>
                <a:ea typeface="Calibri"/>
                <a:cs typeface="Calibri"/>
                <a:sym typeface="Calibri"/>
              </a:rPr>
              <a:t>Rachsuda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Jiamthapthaksin</a:t>
            </a:r>
            <a:r>
              <a:rPr lang="en-US" sz="2000" dirty="0">
                <a:solidFill>
                  <a:schemeClr val="dk1"/>
                </a:solidFill>
                <a:latin typeface="Calibri"/>
                <a:ea typeface="Calibri"/>
                <a:cs typeface="Calibri"/>
                <a:sym typeface="Calibri"/>
              </a:rPr>
              <a:t> PhD Faculty, </a:t>
            </a:r>
            <a:r>
              <a:rPr lang="en-US" sz="2000" i="1" dirty="0">
                <a:solidFill>
                  <a:schemeClr val="dk1"/>
                </a:solidFill>
                <a:latin typeface="Calibri"/>
                <a:ea typeface="Calibri"/>
                <a:cs typeface="Calibri"/>
                <a:sym typeface="Calibri"/>
              </a:rPr>
              <a:t>Assumption University</a:t>
            </a:r>
            <a:r>
              <a:rPr lang="en-US" sz="2000" dirty="0">
                <a:solidFill>
                  <a:schemeClr val="dk1"/>
                </a:solidFill>
                <a:latin typeface="Calibri"/>
                <a:ea typeface="Calibri"/>
                <a:cs typeface="Calibri"/>
                <a:sym typeface="Calibri"/>
              </a:rPr>
              <a:t>, Bangkok, Thailand </a:t>
            </a:r>
            <a:endParaRPr sz="2000" b="1" dirty="0">
              <a:solidFill>
                <a:schemeClr val="dk1"/>
              </a:solidFill>
              <a:latin typeface="Calibri"/>
              <a:ea typeface="Calibri"/>
              <a:cs typeface="Calibri"/>
              <a:sym typeface="Calibri"/>
            </a:endParaRPr>
          </a:p>
          <a:p>
            <a:pPr marL="0" marR="0" lvl="0" indent="0" algn="l" rtl="0">
              <a:spcBef>
                <a:spcPts val="10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187" name="Google Shape;187;p23"/>
          <p:cNvPicPr preferRelativeResize="0"/>
          <p:nvPr/>
        </p:nvPicPr>
        <p:blipFill rotWithShape="1">
          <a:blip r:embed="rId3">
            <a:alphaModFix/>
          </a:blip>
          <a:srcRect/>
          <a:stretch/>
        </p:blipFill>
        <p:spPr>
          <a:xfrm>
            <a:off x="7985124" y="2057400"/>
            <a:ext cx="719138" cy="838200"/>
          </a:xfrm>
          <a:prstGeom prst="rect">
            <a:avLst/>
          </a:prstGeom>
          <a:noFill/>
          <a:ln>
            <a:noFill/>
          </a:ln>
        </p:spPr>
      </p:pic>
      <p:pic>
        <p:nvPicPr>
          <p:cNvPr id="188" name="Google Shape;188;p23"/>
          <p:cNvPicPr preferRelativeResize="0"/>
          <p:nvPr/>
        </p:nvPicPr>
        <p:blipFill rotWithShape="1">
          <a:blip r:embed="rId4">
            <a:alphaModFix/>
          </a:blip>
          <a:srcRect/>
          <a:stretch/>
        </p:blipFill>
        <p:spPr>
          <a:xfrm>
            <a:off x="2057400" y="4572000"/>
            <a:ext cx="4648200" cy="1699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3">
            <a:alphaModFix/>
          </a:blip>
          <a:srcRect/>
          <a:stretch/>
        </p:blipFill>
        <p:spPr>
          <a:xfrm>
            <a:off x="1" y="-4652"/>
            <a:ext cx="9155272" cy="6843467"/>
          </a:xfrm>
          <a:prstGeom prst="rect">
            <a:avLst/>
          </a:prstGeom>
          <a:noFill/>
          <a:ln>
            <a:noFill/>
          </a:ln>
        </p:spPr>
      </p:pic>
      <p:sp>
        <p:nvSpPr>
          <p:cNvPr id="81" name="Google Shape;81;p12"/>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959"/>
              <a:buFont typeface="Tahoma"/>
              <a:buNone/>
            </a:pPr>
            <a:r>
              <a:rPr lang="en-US" sz="3959" dirty="0"/>
              <a:t>UH-DAIS Research </a:t>
            </a:r>
            <a:r>
              <a:rPr lang="en-US" sz="3959"/>
              <a:t>Projects 9/21-12/22</a:t>
            </a:r>
            <a:endParaRPr sz="3959" dirty="0"/>
          </a:p>
        </p:txBody>
      </p:sp>
      <p:sp>
        <p:nvSpPr>
          <p:cNvPr id="82" name="Google Shape;82;p12"/>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sp>
        <p:nvSpPr>
          <p:cNvPr id="83" name="Google Shape;83;p12"/>
          <p:cNvSpPr txBox="1">
            <a:spLocks noGrp="1"/>
          </p:cNvSpPr>
          <p:nvPr>
            <p:ph type="sldNum" idx="12"/>
          </p:nvPr>
        </p:nvSpPr>
        <p:spPr>
          <a:xfrm>
            <a:off x="6930662" y="6466367"/>
            <a:ext cx="2133600" cy="3703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84" name="Google Shape;84;p12"/>
          <p:cNvSpPr txBox="1"/>
          <p:nvPr/>
        </p:nvSpPr>
        <p:spPr>
          <a:xfrm>
            <a:off x="68853" y="1218202"/>
            <a:ext cx="9085196" cy="4907961"/>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Spatial and </a:t>
            </a:r>
            <a:r>
              <a:rPr lang="en-US" sz="2520" dirty="0" err="1">
                <a:solidFill>
                  <a:schemeClr val="lt1"/>
                </a:solidFill>
                <a:latin typeface="Tahoma"/>
                <a:ea typeface="Tahoma"/>
                <a:cs typeface="Tahoma"/>
                <a:sym typeface="Tahoma"/>
              </a:rPr>
              <a:t>Spatio</a:t>
            </a:r>
            <a:r>
              <a:rPr lang="en-US" sz="2520" dirty="0">
                <a:solidFill>
                  <a:schemeClr val="lt1"/>
                </a:solidFill>
                <a:latin typeface="Tahoma"/>
                <a:ea typeface="Tahoma"/>
                <a:cs typeface="Tahoma"/>
                <a:sym typeface="Tahoma"/>
              </a:rPr>
              <a:t>-temporal Data Analysis Frameworks </a:t>
            </a:r>
            <a:endParaRPr dirty="0"/>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Mining Related Datasets and Association Analysis</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Happiness Analysis Based on Tweets and Other Text Documents</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Supervised Clustering </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Summarizing the Composition of Cities </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rgbClr val="FFC000"/>
                </a:solidFill>
                <a:latin typeface="Tahoma"/>
                <a:ea typeface="Tahoma"/>
                <a:cs typeface="Tahoma"/>
                <a:sym typeface="Tahoma"/>
              </a:rPr>
              <a:t>AI for Better MRI-Scanning and Analysis (with Dr. </a:t>
            </a:r>
            <a:r>
              <a:rPr lang="en-US" sz="2520" dirty="0" err="1">
                <a:solidFill>
                  <a:srgbClr val="FFC000"/>
                </a:solidFill>
                <a:latin typeface="Tahoma"/>
                <a:ea typeface="Tahoma"/>
                <a:cs typeface="Tahoma"/>
                <a:sym typeface="Tahoma"/>
              </a:rPr>
              <a:t>Tsekos</a:t>
            </a:r>
            <a:r>
              <a:rPr lang="en-US" sz="2520" dirty="0">
                <a:solidFill>
                  <a:srgbClr val="FFC000"/>
                </a:solidFill>
                <a:latin typeface="Tahoma"/>
                <a:ea typeface="Tahoma"/>
                <a:cs typeface="Tahoma"/>
                <a:sym typeface="Tahoma"/>
              </a:rPr>
              <a:t>)</a:t>
            </a:r>
            <a:endParaRPr dirty="0"/>
          </a:p>
          <a:p>
            <a:pPr marL="514350" marR="0" lvl="0" indent="-514350" algn="l" rtl="0">
              <a:lnSpc>
                <a:spcPct val="80000"/>
              </a:lnSpc>
              <a:spcBef>
                <a:spcPts val="504"/>
              </a:spcBef>
              <a:spcAft>
                <a:spcPts val="0"/>
              </a:spcAft>
              <a:buClr>
                <a:srgbClr val="FFC000"/>
              </a:buClr>
              <a:buSzPts val="2520"/>
              <a:buFont typeface="Calibri"/>
              <a:buAutoNum type="arabicPeriod"/>
            </a:pPr>
            <a:r>
              <a:rPr lang="en-US" sz="2520" dirty="0">
                <a:solidFill>
                  <a:srgbClr val="FFC000"/>
                </a:solidFill>
                <a:latin typeface="Tahoma"/>
                <a:ea typeface="Tahoma"/>
                <a:cs typeface="Tahoma"/>
                <a:sym typeface="Tahoma"/>
              </a:rPr>
              <a:t>Educational Data Mining (lead by Dr. </a:t>
            </a:r>
            <a:r>
              <a:rPr lang="en-US" sz="2520" dirty="0" err="1">
                <a:solidFill>
                  <a:srgbClr val="FFC000"/>
                </a:solidFill>
                <a:latin typeface="Tahoma"/>
                <a:ea typeface="Tahoma"/>
                <a:cs typeface="Tahoma"/>
                <a:sym typeface="Tahoma"/>
              </a:rPr>
              <a:t>Rizk</a:t>
            </a:r>
            <a:r>
              <a:rPr lang="en-US" sz="2520" dirty="0">
                <a:solidFill>
                  <a:srgbClr val="FFC000"/>
                </a:solidFill>
                <a:latin typeface="Tahoma"/>
                <a:ea typeface="Tahoma"/>
                <a:cs typeface="Tahoma"/>
                <a:sym typeface="Tahoma"/>
              </a:rPr>
              <a:t>) </a:t>
            </a:r>
          </a:p>
          <a:p>
            <a:pPr marL="514350" marR="0" lvl="0" indent="-514350" algn="l" rtl="0">
              <a:lnSpc>
                <a:spcPct val="80000"/>
              </a:lnSpc>
              <a:spcBef>
                <a:spcPts val="504"/>
              </a:spcBef>
              <a:spcAft>
                <a:spcPts val="0"/>
              </a:spcAft>
              <a:buClr>
                <a:srgbClr val="FFC000"/>
              </a:buClr>
              <a:buSzPts val="2520"/>
              <a:buFont typeface="Calibri"/>
              <a:buAutoNum type="arabicPeriod"/>
            </a:pPr>
            <a:r>
              <a:rPr lang="en-US" sz="2520" dirty="0">
                <a:solidFill>
                  <a:srgbClr val="FFC000"/>
                </a:solidFill>
                <a:latin typeface="Tahoma"/>
                <a:ea typeface="Tahoma"/>
                <a:cs typeface="Tahoma"/>
                <a:sym typeface="Tahoma"/>
              </a:rPr>
              <a:t>Crowdsourcing after Disasters with Blockchain (with Dr. </a:t>
            </a:r>
            <a:r>
              <a:rPr lang="en-US" sz="2520" dirty="0" err="1">
                <a:solidFill>
                  <a:srgbClr val="FFC000"/>
                </a:solidFill>
                <a:latin typeface="Tahoma"/>
                <a:ea typeface="Tahoma"/>
                <a:cs typeface="Tahoma"/>
                <a:sym typeface="Tahoma"/>
              </a:rPr>
              <a:t>Laszka</a:t>
            </a:r>
            <a:r>
              <a:rPr lang="en-US" sz="2520" dirty="0">
                <a:solidFill>
                  <a:srgbClr val="FFC000"/>
                </a:solidFill>
                <a:latin typeface="Tahoma"/>
                <a:ea typeface="Tahoma"/>
                <a:cs typeface="Tahoma"/>
                <a:sym typeface="Tahoma"/>
              </a:rPr>
              <a:t>)</a:t>
            </a:r>
          </a:p>
          <a:p>
            <a:pPr marL="514350" marR="0" lvl="0" indent="-514350" algn="l" rtl="0">
              <a:lnSpc>
                <a:spcPct val="80000"/>
              </a:lnSpc>
              <a:spcBef>
                <a:spcPts val="504"/>
              </a:spcBef>
              <a:spcAft>
                <a:spcPts val="0"/>
              </a:spcAft>
              <a:buClr>
                <a:srgbClr val="FFFF00"/>
              </a:buClr>
              <a:buSzPts val="2520"/>
              <a:buFont typeface="Calibri"/>
              <a:buAutoNum type="arabicPeriod"/>
            </a:pPr>
            <a:r>
              <a:rPr lang="en-US" sz="2520" dirty="0">
                <a:solidFill>
                  <a:srgbClr val="FFFF00"/>
                </a:solidFill>
                <a:latin typeface="Tahoma"/>
                <a:ea typeface="Tahoma"/>
                <a:cs typeface="Tahoma"/>
                <a:sym typeface="Tahoma"/>
              </a:rPr>
              <a:t>Analyzing the Causes and Effects of COVID-19 </a:t>
            </a:r>
            <a:endParaRPr sz="2520" dirty="0">
              <a:solidFill>
                <a:srgbClr val="FFFF00"/>
              </a:solidFill>
              <a:latin typeface="Tahoma"/>
              <a:ea typeface="Tahoma"/>
              <a:cs typeface="Tahoma"/>
              <a:sym typeface="Tahoma"/>
            </a:endParaRPr>
          </a:p>
          <a:p>
            <a:pPr marL="914400" marR="0" lvl="1" indent="-514350" algn="l" rtl="0">
              <a:lnSpc>
                <a:spcPct val="80000"/>
              </a:lnSpc>
              <a:spcBef>
                <a:spcPts val="504"/>
              </a:spcBef>
              <a:spcAft>
                <a:spcPts val="0"/>
              </a:spcAft>
              <a:buClr>
                <a:srgbClr val="FFFF00"/>
              </a:buClr>
              <a:buSzPts val="2520"/>
              <a:buFont typeface="Calibri"/>
              <a:buAutoNum type="alphaLcPeriod"/>
            </a:pPr>
            <a:r>
              <a:rPr lang="en-US" sz="2520" b="0" i="0" u="none" strike="noStrike" cap="none" dirty="0">
                <a:solidFill>
                  <a:srgbClr val="FFFF00"/>
                </a:solidFill>
                <a:latin typeface="Tahoma"/>
                <a:ea typeface="Tahoma"/>
                <a:cs typeface="Tahoma"/>
                <a:sym typeface="Tahoma"/>
              </a:rPr>
              <a:t>Social Media, Anxiety/Depression and COVID-19</a:t>
            </a:r>
            <a:endParaRPr dirty="0"/>
          </a:p>
          <a:p>
            <a:pPr marL="914400" marR="0" lvl="1" indent="-514350" algn="l" rtl="0">
              <a:lnSpc>
                <a:spcPct val="80000"/>
              </a:lnSpc>
              <a:spcBef>
                <a:spcPts val="504"/>
              </a:spcBef>
              <a:spcAft>
                <a:spcPts val="0"/>
              </a:spcAft>
              <a:buClr>
                <a:srgbClr val="FFFF00"/>
              </a:buClr>
              <a:buSzPts val="2520"/>
              <a:buFont typeface="Calibri"/>
              <a:buAutoNum type="alphaLcPeriod"/>
            </a:pPr>
            <a:r>
              <a:rPr lang="en-US" sz="2520" b="0" i="0" u="none" strike="noStrike" cap="none" dirty="0">
                <a:solidFill>
                  <a:srgbClr val="FFFF00"/>
                </a:solidFill>
                <a:latin typeface="Tahoma"/>
                <a:ea typeface="Tahoma"/>
                <a:cs typeface="Tahoma"/>
                <a:sym typeface="Tahoma"/>
              </a:rPr>
              <a:t>Agent-based Simulation Models for Infectious Disease Spread </a:t>
            </a:r>
            <a:endParaRPr dirty="0"/>
          </a:p>
          <a:p>
            <a:pPr marL="914400" marR="0" lvl="1" indent="-389890" algn="l" rtl="0">
              <a:lnSpc>
                <a:spcPct val="80000"/>
              </a:lnSpc>
              <a:spcBef>
                <a:spcPts val="392"/>
              </a:spcBef>
              <a:spcAft>
                <a:spcPts val="0"/>
              </a:spcAft>
              <a:buClr>
                <a:schemeClr val="dk1"/>
              </a:buClr>
              <a:buSzPts val="1960"/>
              <a:buFont typeface="Calibri"/>
              <a:buNone/>
            </a:pPr>
            <a:endParaRPr sz="1960" b="0" i="0" u="none" strike="noStrike" cap="none" dirty="0">
              <a:solidFill>
                <a:srgbClr val="FFFF00"/>
              </a:solidFill>
              <a:latin typeface="Tahoma"/>
              <a:ea typeface="Tahoma"/>
              <a:cs typeface="Tahoma"/>
              <a:sym typeface="Tahoma"/>
            </a:endParaRPr>
          </a:p>
        </p:txBody>
      </p:sp>
      <p:sp>
        <p:nvSpPr>
          <p:cNvPr id="85" name="Google Shape;85;p12"/>
          <p:cNvSpPr txBox="1"/>
          <p:nvPr/>
        </p:nvSpPr>
        <p:spPr>
          <a:xfrm>
            <a:off x="7074131" y="6435868"/>
            <a:ext cx="2089443" cy="4008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Christoph F. Eick</a:t>
            </a:r>
            <a:endParaRPr sz="1800" b="1" dirty="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0" y="0"/>
            <a:ext cx="9144000" cy="867330"/>
          </a:xfrm>
          <a:prstGeom prst="rect">
            <a:avLst/>
          </a:prstGeom>
          <a:solidFill>
            <a:srgbClr val="C0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C000"/>
              </a:buClr>
              <a:buSzPts val="3600"/>
              <a:buFont typeface="Tahoma"/>
              <a:buNone/>
            </a:pPr>
            <a:r>
              <a:rPr lang="en-US" sz="3600" b="1">
                <a:solidFill>
                  <a:srgbClr val="FFC000"/>
                </a:solidFill>
              </a:rPr>
              <a:t>K2</a:t>
            </a:r>
            <a:r>
              <a:rPr lang="en-US" sz="3600" b="1"/>
              <a:t> Project Goals</a:t>
            </a:r>
            <a:endParaRPr/>
          </a:p>
        </p:txBody>
      </p:sp>
      <p:sp>
        <p:nvSpPr>
          <p:cNvPr id="92" name="Google Shape;92;p13"/>
          <p:cNvSpPr/>
          <p:nvPr/>
        </p:nvSpPr>
        <p:spPr>
          <a:xfrm>
            <a:off x="143436" y="942868"/>
            <a:ext cx="8857129" cy="6389728"/>
          </a:xfrm>
          <a:prstGeom prst="rect">
            <a:avLst/>
          </a:prstGeom>
          <a:noFill/>
          <a:ln>
            <a:noFill/>
          </a:ln>
        </p:spPr>
        <p:txBody>
          <a:bodyPr spcFirstLastPara="1" wrap="square" lIns="64275" tIns="32125" rIns="64275" bIns="32125" anchor="t" anchorCtr="0">
            <a:no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Given a set of tweets (or questionnaires soliciting preferences and opinions) with the location (longitude and latitude), time they were posted and their emotional assessment in [-1,+1] (+1:=very positive emotions, 0:=no or even mix of emotions, -1: very negative emotions)</a:t>
            </a:r>
            <a:endParaRPr/>
          </a:p>
          <a:p>
            <a:pPr marL="0" marR="0" lvl="0" indent="0" algn="l" rtl="0">
              <a:spcBef>
                <a:spcPts val="0"/>
              </a:spcBef>
              <a:spcAft>
                <a:spcPts val="0"/>
              </a:spcAft>
              <a:buNone/>
            </a:pPr>
            <a:endParaRPr sz="2100" b="1" u="sng">
              <a:solidFill>
                <a:srgbClr val="FFFF00"/>
              </a:solidFill>
              <a:latin typeface="Calibri"/>
              <a:ea typeface="Calibri"/>
              <a:cs typeface="Calibri"/>
              <a:sym typeface="Calibri"/>
            </a:endParaRPr>
          </a:p>
          <a:p>
            <a:pPr marL="0" marR="0" lvl="0" indent="0" algn="l" rtl="0">
              <a:spcBef>
                <a:spcPts val="0"/>
              </a:spcBef>
              <a:spcAft>
                <a:spcPts val="0"/>
              </a:spcAft>
              <a:buNone/>
            </a:pPr>
            <a:r>
              <a:rPr lang="en-US" sz="2100" b="1" u="sng">
                <a:solidFill>
                  <a:srgbClr val="C00000"/>
                </a:solidFill>
                <a:latin typeface="Calibri"/>
                <a:ea typeface="Calibri"/>
                <a:cs typeface="Calibri"/>
                <a:sym typeface="Calibri"/>
              </a:rPr>
              <a:t>Research Steps and Goals</a:t>
            </a:r>
            <a:r>
              <a:rPr lang="en-US" sz="2100">
                <a:solidFill>
                  <a:srgbClr val="C00000"/>
                </a:solidFill>
                <a:latin typeface="Calibri"/>
                <a:ea typeface="Calibri"/>
                <a:cs typeface="Calibri"/>
                <a:sym typeface="Calibri"/>
              </a:rPr>
              <a:t>:</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Subdivide the dataset into batches, corresponding to different time intervals</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Identify spatial clusters of highly positive emotions (e.g. average emotional assessment &gt;0.4) and regions of highly negative emotions (e.g. average emotion assessment &lt; </a:t>
            </a:r>
            <a:r>
              <a:rPr lang="en-US" sz="2100" b="1">
                <a:solidFill>
                  <a:schemeClr val="dk1"/>
                </a:solidFill>
                <a:latin typeface="Noto Sans Symbols"/>
                <a:ea typeface="Noto Sans Symbols"/>
                <a:cs typeface="Noto Sans Symbols"/>
                <a:sym typeface="Noto Sans Symbols"/>
              </a:rPr>
              <a:t>−</a:t>
            </a:r>
            <a:r>
              <a:rPr lang="en-US" sz="2100">
                <a:solidFill>
                  <a:schemeClr val="dk1"/>
                </a:solidFill>
                <a:latin typeface="Calibri"/>
                <a:ea typeface="Calibri"/>
                <a:cs typeface="Calibri"/>
                <a:sym typeface="Calibri"/>
              </a:rPr>
              <a:t>0.4) for each batch. </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Capture patterns of change and evolution of the regions identified in 2. </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Based on a selected story type and user preferences, convert results found in steps 2 and 3 into a narrative and animations that tells the story of spatio-temporal evolution of emotions in an region (e.g. Texas, US,…) over a period of time (e.g. 5 years, 1 year, 1 month), similar to: </a:t>
            </a:r>
            <a:r>
              <a:rPr lang="en-US" sz="2000" u="sng">
                <a:solidFill>
                  <a:schemeClr val="hlink"/>
                </a:solidFill>
                <a:latin typeface="Calibri"/>
                <a:ea typeface="Calibri"/>
                <a:cs typeface="Calibri"/>
                <a:sym typeface="Calibri"/>
                <a:hlinkClick r:id="rId3"/>
              </a:rPr>
              <a:t>https://www.ted.com/talks/hans_rosling_asia_s_rise_how_and_when</a:t>
            </a:r>
            <a:r>
              <a:rPr lang="en-US" sz="2000">
                <a:solidFill>
                  <a:schemeClr val="dk1"/>
                </a:solidFill>
                <a:latin typeface="Calibri"/>
                <a:ea typeface="Calibri"/>
                <a:cs typeface="Calibri"/>
                <a:sym typeface="Calibri"/>
              </a:rPr>
              <a:t> </a:t>
            </a:r>
            <a:endParaRPr/>
          </a:p>
          <a:p>
            <a:pPr marL="800059" marR="0" lvl="1" indent="-101582" algn="l" rtl="0">
              <a:spcBef>
                <a:spcPts val="0"/>
              </a:spcBef>
              <a:spcAft>
                <a:spcPts val="0"/>
              </a:spcAft>
              <a:buClr>
                <a:schemeClr val="dk1"/>
              </a:buClr>
              <a:buSzPts val="3800"/>
              <a:buFont typeface="Calibri"/>
              <a:buNone/>
            </a:pPr>
            <a:endParaRPr sz="3800" b="0" i="0" u="none" strike="noStrike" cap="none">
              <a:solidFill>
                <a:srgbClr val="000000"/>
              </a:solidFill>
              <a:latin typeface="Calibri"/>
              <a:ea typeface="Calibri"/>
              <a:cs typeface="Calibri"/>
              <a:sym typeface="Calibri"/>
            </a:endParaRPr>
          </a:p>
          <a:p>
            <a:pPr marL="800059" marR="0" lvl="1" indent="-101582" algn="l" rtl="0">
              <a:spcBef>
                <a:spcPts val="0"/>
              </a:spcBef>
              <a:spcAft>
                <a:spcPts val="0"/>
              </a:spcAft>
              <a:buClr>
                <a:schemeClr val="dk1"/>
              </a:buClr>
              <a:buSzPts val="3800"/>
              <a:buFont typeface="Calibri"/>
              <a:buNone/>
            </a:pPr>
            <a:endParaRPr sz="3800" b="0" i="0" u="none" strike="noStrike" cap="none">
              <a:solidFill>
                <a:srgbClr val="000000"/>
              </a:solidFill>
              <a:latin typeface="Calibri"/>
              <a:ea typeface="Calibri"/>
              <a:cs typeface="Calibri"/>
              <a:sym typeface="Calibri"/>
            </a:endParaRPr>
          </a:p>
        </p:txBody>
      </p:sp>
      <p:pic>
        <p:nvPicPr>
          <p:cNvPr id="93" name="Google Shape;93;p13"/>
          <p:cNvPicPr preferRelativeResize="0"/>
          <p:nvPr/>
        </p:nvPicPr>
        <p:blipFill rotWithShape="1">
          <a:blip r:embed="rId4">
            <a:alphaModFix/>
          </a:blip>
          <a:srcRect/>
          <a:stretch/>
        </p:blipFill>
        <p:spPr>
          <a:xfrm>
            <a:off x="0" y="0"/>
            <a:ext cx="2443794" cy="838200"/>
          </a:xfrm>
          <a:prstGeom prst="rect">
            <a:avLst/>
          </a:prstGeom>
          <a:noFill/>
          <a:ln>
            <a:noFill/>
          </a:ln>
        </p:spPr>
      </p:pic>
      <p:pic>
        <p:nvPicPr>
          <p:cNvPr id="94" name="Google Shape;94;p13"/>
          <p:cNvPicPr preferRelativeResize="0"/>
          <p:nvPr/>
        </p:nvPicPr>
        <p:blipFill rotWithShape="1">
          <a:blip r:embed="rId4">
            <a:alphaModFix/>
          </a:blip>
          <a:srcRect/>
          <a:stretch/>
        </p:blipFill>
        <p:spPr>
          <a:xfrm>
            <a:off x="6696331" y="-2583"/>
            <a:ext cx="2443794" cy="838200"/>
          </a:xfrm>
          <a:prstGeom prst="rect">
            <a:avLst/>
          </a:prstGeom>
          <a:noFill/>
          <a:ln>
            <a:noFill/>
          </a:ln>
        </p:spPr>
      </p:pic>
      <p:pic>
        <p:nvPicPr>
          <p:cNvPr id="95" name="Google Shape;95;p13"/>
          <p:cNvPicPr preferRelativeResize="0"/>
          <p:nvPr/>
        </p:nvPicPr>
        <p:blipFill rotWithShape="1">
          <a:blip r:embed="rId5">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1224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 y="0"/>
            <a:ext cx="9143999" cy="707571"/>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b="1" dirty="0"/>
              <a:t>Related Spatial Dataset Mining</a:t>
            </a:r>
            <a:endParaRPr dirty="0"/>
          </a:p>
        </p:txBody>
      </p:sp>
      <p:sp>
        <p:nvSpPr>
          <p:cNvPr id="101" name="Google Shape;101;p14"/>
          <p:cNvSpPr txBox="1">
            <a:spLocks noGrp="1"/>
          </p:cNvSpPr>
          <p:nvPr>
            <p:ph type="body" idx="1"/>
          </p:nvPr>
        </p:nvSpPr>
        <p:spPr>
          <a:xfrm>
            <a:off x="0" y="707571"/>
            <a:ext cx="9144000" cy="61504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000"/>
              <a:buNone/>
            </a:pPr>
            <a:r>
              <a:rPr lang="en-US" sz="2200" dirty="0">
                <a:solidFill>
                  <a:srgbClr val="0070C0"/>
                </a:solidFill>
              </a:rPr>
              <a:t>Task: </a:t>
            </a:r>
            <a:endParaRPr sz="2200" dirty="0"/>
          </a:p>
          <a:p>
            <a:pPr marL="342900" lvl="0" indent="-342900" algn="l" rtl="0">
              <a:spcBef>
                <a:spcPts val="600"/>
              </a:spcBef>
              <a:spcAft>
                <a:spcPts val="0"/>
              </a:spcAft>
              <a:buClr>
                <a:schemeClr val="dk1"/>
              </a:buClr>
              <a:buSzPts val="3000"/>
              <a:buFont typeface="Noto Sans Symbols"/>
              <a:buChar char="⮚"/>
            </a:pPr>
            <a:r>
              <a:rPr lang="en-US" sz="2200" dirty="0"/>
              <a:t>Given a set of spatial datasets over the same observation area; e.g. PM2.5 concentrations, burglary densities, and COVID-19 infection rates over Texas (point-wise functions over longitude and latitude)  </a:t>
            </a:r>
            <a:endParaRPr sz="2200" dirty="0"/>
          </a:p>
          <a:p>
            <a:pPr marL="0" lvl="0" indent="0" algn="l" rtl="0">
              <a:spcBef>
                <a:spcPts val="600"/>
              </a:spcBef>
              <a:spcAft>
                <a:spcPts val="0"/>
              </a:spcAft>
              <a:buClr>
                <a:srgbClr val="0070C0"/>
              </a:buClr>
              <a:buSzPts val="3000"/>
              <a:buNone/>
            </a:pPr>
            <a:r>
              <a:rPr lang="en-US" sz="2200" dirty="0">
                <a:solidFill>
                  <a:srgbClr val="0070C0"/>
                </a:solidFill>
              </a:rPr>
              <a:t>Research Questions: </a:t>
            </a:r>
            <a:endParaRPr sz="2200" dirty="0"/>
          </a:p>
          <a:p>
            <a:pPr marL="342900" lvl="0" indent="-342900" algn="l" rtl="0">
              <a:spcBef>
                <a:spcPts val="200"/>
              </a:spcBef>
              <a:spcAft>
                <a:spcPts val="0"/>
              </a:spcAft>
              <a:buClr>
                <a:schemeClr val="dk1"/>
              </a:buClr>
              <a:buSzPts val="3000"/>
              <a:buFont typeface="Noto Sans Symbols"/>
              <a:buChar char="⮚"/>
            </a:pPr>
            <a:r>
              <a:rPr lang="en-US" sz="2200" dirty="0"/>
              <a:t>Explore different notions or relatedness:  correlation, agreement in hotspots,… </a:t>
            </a:r>
          </a:p>
          <a:p>
            <a:pPr marL="342900" lvl="0" indent="-342900" algn="l" rtl="0">
              <a:spcBef>
                <a:spcPts val="200"/>
              </a:spcBef>
              <a:spcAft>
                <a:spcPts val="0"/>
              </a:spcAft>
              <a:buClr>
                <a:schemeClr val="dk1"/>
              </a:buClr>
              <a:buSzPts val="3000"/>
              <a:buFont typeface="Noto Sans Symbols"/>
              <a:buChar char="⮚"/>
            </a:pPr>
            <a:r>
              <a:rPr lang="en-US" sz="2200" dirty="0"/>
              <a:t>Identify the degree of relatedness of pairs/groups of spatial datasets. </a:t>
            </a:r>
            <a:endParaRPr sz="2200" dirty="0"/>
          </a:p>
          <a:p>
            <a:pPr marL="342900" lvl="0" indent="-342900" algn="l" rtl="0">
              <a:spcBef>
                <a:spcPts val="200"/>
              </a:spcBef>
              <a:spcAft>
                <a:spcPts val="0"/>
              </a:spcAft>
              <a:buClr>
                <a:schemeClr val="dk1"/>
              </a:buClr>
              <a:buSzPts val="3000"/>
              <a:buFont typeface="Noto Sans Symbols"/>
              <a:buChar char="⮚"/>
            </a:pPr>
            <a:r>
              <a:rPr lang="en-US" sz="2200" dirty="0"/>
              <a:t>Analyze the role of thresholds in ‘relatedness’ </a:t>
            </a:r>
          </a:p>
          <a:p>
            <a:pPr marL="342900" lvl="0" indent="-342900" algn="l" rtl="0">
              <a:spcBef>
                <a:spcPts val="200"/>
              </a:spcBef>
              <a:spcAft>
                <a:spcPts val="0"/>
              </a:spcAft>
              <a:buClr>
                <a:schemeClr val="dk1"/>
              </a:buClr>
              <a:buSzPts val="3000"/>
              <a:buFont typeface="Noto Sans Symbols"/>
              <a:buChar char="⮚"/>
            </a:pPr>
            <a:r>
              <a:rPr lang="en-US" sz="2200" dirty="0"/>
              <a:t>Analyze delays and other temporal relationships with respect to </a:t>
            </a:r>
            <a:r>
              <a:rPr lang="en-US" sz="2200"/>
              <a:t>‘relatedness’ </a:t>
            </a:r>
            <a:endParaRPr lang="en-US" sz="2200" dirty="0"/>
          </a:p>
          <a:p>
            <a:pPr marL="342900" lvl="0" indent="-342900" algn="l" rtl="0">
              <a:spcBef>
                <a:spcPts val="200"/>
              </a:spcBef>
              <a:spcAft>
                <a:spcPts val="0"/>
              </a:spcAft>
              <a:buClr>
                <a:schemeClr val="dk1"/>
              </a:buClr>
              <a:buSzPts val="3000"/>
              <a:buFont typeface="Noto Sans Symbols"/>
              <a:buChar char="⮚"/>
            </a:pPr>
            <a:r>
              <a:rPr lang="en-US" sz="2200" dirty="0"/>
              <a:t>Develop methods to identify regional relatedness </a:t>
            </a:r>
          </a:p>
          <a:p>
            <a:pPr marL="0" indent="0">
              <a:spcBef>
                <a:spcPts val="200"/>
              </a:spcBef>
              <a:buSzPts val="3000"/>
              <a:buNone/>
            </a:pPr>
            <a:r>
              <a:rPr lang="en-US" sz="2200" dirty="0">
                <a:solidFill>
                  <a:srgbClr val="00B0F0"/>
                </a:solidFill>
              </a:rPr>
              <a:t>Goal:</a:t>
            </a:r>
            <a:r>
              <a:rPr lang="en-US" sz="2200" dirty="0"/>
              <a:t> Find interesting Hypotheses!</a:t>
            </a:r>
          </a:p>
          <a:p>
            <a:pPr marL="0" indent="0">
              <a:spcBef>
                <a:spcPts val="200"/>
              </a:spcBef>
              <a:buSzPts val="3000"/>
              <a:buNone/>
            </a:pPr>
            <a:r>
              <a:rPr lang="en-US" sz="2200" u="sng" dirty="0"/>
              <a:t>Possible Topic for UG Research: </a:t>
            </a:r>
            <a:r>
              <a:rPr lang="en-US" sz="2200" dirty="0"/>
              <a:t>To conduct this research we need polygonal hotspot discovery/clustering algorithms which identify regions in a spatial dataset in which the point-wise function is about a particular threshold </a:t>
            </a:r>
            <a:r>
              <a:rPr lang="en-US" sz="2200" dirty="0">
                <a:sym typeface="Symbol" panose="05050102010706020507" pitchFamily="18" charset="2"/>
              </a:rPr>
              <a:t>.</a:t>
            </a:r>
            <a:endParaRPr lang="en-US" sz="2200" dirty="0"/>
          </a:p>
          <a:p>
            <a:pPr marL="0" lvl="0" indent="0" algn="l" rtl="0">
              <a:spcBef>
                <a:spcPts val="200"/>
              </a:spcBef>
              <a:spcAft>
                <a:spcPts val="0"/>
              </a:spcAft>
              <a:buClr>
                <a:schemeClr val="dk1"/>
              </a:buClr>
              <a:buSzPts val="3000"/>
              <a:buNone/>
            </a:pPr>
            <a:r>
              <a:rPr lang="en-US" sz="2200" dirty="0"/>
              <a:t> </a:t>
            </a:r>
            <a:endParaRPr sz="2200" dirty="0"/>
          </a:p>
        </p:txBody>
      </p:sp>
      <p:sp>
        <p:nvSpPr>
          <p:cNvPr id="4" name="TextBox 3"/>
          <p:cNvSpPr txBox="1">
            <a:spLocks noChangeArrowheads="1"/>
          </p:cNvSpPr>
          <p:nvPr/>
        </p:nvSpPr>
        <p:spPr bwMode="auto">
          <a:xfrm>
            <a:off x="8264414" y="648866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spTree>
    <p:extLst>
      <p:ext uri="{BB962C8B-B14F-4D97-AF65-F5344CB8AC3E}">
        <p14:creationId xmlns:p14="http://schemas.microsoft.com/office/powerpoint/2010/main" val="316550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75" y="-33338"/>
            <a:ext cx="9144000" cy="1023938"/>
          </a:xfrm>
        </p:spPr>
        <p:txBody>
          <a:bodyPr>
            <a:normAutofit fontScale="90000"/>
          </a:bodyPr>
          <a:lstStyle/>
          <a:p>
            <a:r>
              <a:rPr lang="en-US" sz="2600" b="1" dirty="0"/>
              <a:t>SEIR-CABM: A SEIR Inspired City-specific Disease Spread</a:t>
            </a:r>
            <a:br>
              <a:rPr lang="en-US" sz="2600" b="1" dirty="0"/>
            </a:br>
            <a:r>
              <a:rPr lang="en-US" sz="2600" b="1" dirty="0"/>
              <a:t>Modeling Framework</a:t>
            </a:r>
          </a:p>
        </p:txBody>
      </p:sp>
      <p:sp>
        <p:nvSpPr>
          <p:cNvPr id="11" name="TextBox 3"/>
          <p:cNvSpPr txBox="1">
            <a:spLocks noChangeArrowheads="1"/>
          </p:cNvSpPr>
          <p:nvPr/>
        </p:nvSpPr>
        <p:spPr bwMode="auto">
          <a:xfrm>
            <a:off x="8010356" y="6488113"/>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grpSp>
        <p:nvGrpSpPr>
          <p:cNvPr id="12" name="Group 11">
            <a:extLst>
              <a:ext uri="{FF2B5EF4-FFF2-40B4-BE49-F238E27FC236}">
                <a16:creationId xmlns:a16="http://schemas.microsoft.com/office/drawing/2014/main" id="{42FCC151-BA3F-4C21-9BC3-8FB786DFC94E}"/>
              </a:ext>
            </a:extLst>
          </p:cNvPr>
          <p:cNvGrpSpPr/>
          <p:nvPr/>
        </p:nvGrpSpPr>
        <p:grpSpPr>
          <a:xfrm>
            <a:off x="5943600" y="1066800"/>
            <a:ext cx="3086100" cy="2898775"/>
            <a:chOff x="0" y="0"/>
            <a:chExt cx="3086100" cy="2898775"/>
          </a:xfrm>
        </p:grpSpPr>
        <p:pic>
          <p:nvPicPr>
            <p:cNvPr id="13" name="image5.png" descr="A screen shot of a computer&#10;&#10;Description automatically generated">
              <a:extLst>
                <a:ext uri="{FF2B5EF4-FFF2-40B4-BE49-F238E27FC236}">
                  <a16:creationId xmlns:a16="http://schemas.microsoft.com/office/drawing/2014/main" id="{166A831F-978A-4B84-9A31-D65C0277FAAD}"/>
                </a:ext>
              </a:extLst>
            </p:cNvPr>
            <p:cNvPicPr/>
            <p:nvPr/>
          </p:nvPicPr>
          <p:blipFill>
            <a:blip r:embed="rId2"/>
            <a:srcRect/>
            <a:stretch>
              <a:fillRect/>
            </a:stretch>
          </p:blipFill>
          <p:spPr>
            <a:xfrm>
              <a:off x="38100" y="0"/>
              <a:ext cx="3048000" cy="2545715"/>
            </a:xfrm>
            <a:prstGeom prst="rect">
              <a:avLst/>
            </a:prstGeom>
            <a:ln/>
          </p:spPr>
        </p:pic>
        <p:sp>
          <p:nvSpPr>
            <p:cNvPr id="14" name="Text Box 14">
              <a:extLst>
                <a:ext uri="{FF2B5EF4-FFF2-40B4-BE49-F238E27FC236}">
                  <a16:creationId xmlns:a16="http://schemas.microsoft.com/office/drawing/2014/main" id="{6DA11EB4-2B3F-4D96-B450-DE3E2D6A63E2}"/>
                </a:ext>
              </a:extLst>
            </p:cNvPr>
            <p:cNvSpPr txBox="1"/>
            <p:nvPr/>
          </p:nvSpPr>
          <p:spPr>
            <a:xfrm>
              <a:off x="0" y="2609850"/>
              <a:ext cx="3048000" cy="2889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0000"/>
                </a:lnSpc>
              </a:pPr>
              <a:r>
                <a:rPr lang="en-US" sz="900" b="1" dirty="0">
                  <a:effectLst/>
                  <a:latin typeface="Linux Libertine"/>
                  <a:ea typeface="Cambria" panose="02040503050406030204" pitchFamily="18" charset="0"/>
                  <a:cs typeface="Times New Roman" panose="02020603050405020304" pitchFamily="18" charset="0"/>
                </a:rPr>
                <a:t>Figure 1:Representation of City Grid, with agents in various stages of infection, with S = 0, E = 1, I = 2, R = 3</a:t>
              </a:r>
              <a:endParaRPr lang="en-IN" sz="900" b="1" dirty="0">
                <a:effectLst/>
                <a:latin typeface="Linux Libertine"/>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A760D6E-E83A-4BBC-8514-B9FB52CA3E6A}"/>
              </a:ext>
            </a:extLst>
          </p:cNvPr>
          <p:cNvGrpSpPr/>
          <p:nvPr/>
        </p:nvGrpSpPr>
        <p:grpSpPr>
          <a:xfrm>
            <a:off x="5947299" y="4152040"/>
            <a:ext cx="3048000" cy="2171802"/>
            <a:chOff x="0" y="0"/>
            <a:chExt cx="3048000" cy="2171802"/>
          </a:xfrm>
        </p:grpSpPr>
        <p:pic>
          <p:nvPicPr>
            <p:cNvPr id="16" name="Picture 15">
              <a:extLst>
                <a:ext uri="{FF2B5EF4-FFF2-40B4-BE49-F238E27FC236}">
                  <a16:creationId xmlns:a16="http://schemas.microsoft.com/office/drawing/2014/main" id="{999FAD05-A68A-466B-BB6A-FC168DD53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8" y="0"/>
              <a:ext cx="2971800" cy="1790065"/>
            </a:xfrm>
            <a:prstGeom prst="rect">
              <a:avLst/>
            </a:prstGeom>
          </p:spPr>
        </p:pic>
        <p:sp>
          <p:nvSpPr>
            <p:cNvPr id="17" name="Text Box 13">
              <a:extLst>
                <a:ext uri="{FF2B5EF4-FFF2-40B4-BE49-F238E27FC236}">
                  <a16:creationId xmlns:a16="http://schemas.microsoft.com/office/drawing/2014/main" id="{5258F439-B26F-4FCD-A424-9EC73589ABB2}"/>
                </a:ext>
              </a:extLst>
            </p:cNvPr>
            <p:cNvSpPr txBox="1"/>
            <p:nvPr/>
          </p:nvSpPr>
          <p:spPr>
            <a:xfrm>
              <a:off x="0" y="1878965"/>
              <a:ext cx="3048000" cy="29283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0000"/>
                </a:lnSpc>
              </a:pPr>
              <a:r>
                <a:rPr lang="en-US" sz="900" b="1" dirty="0">
                  <a:effectLst/>
                  <a:latin typeface="Linux Libertine"/>
                  <a:ea typeface="Cambria" panose="02040503050406030204" pitchFamily="18" charset="0"/>
                  <a:cs typeface="Times New Roman" panose="02020603050405020304" pitchFamily="18" charset="0"/>
                </a:rPr>
                <a:t>Figure 2: Infected Case Rates as per SEIR-CABM model, showing dips due to lockdown measures</a:t>
              </a:r>
              <a:endParaRPr lang="en-IN" sz="900" b="1" dirty="0">
                <a:effectLst/>
                <a:latin typeface="Linux Libertine"/>
                <a:ea typeface="Cambria" panose="020405030504060302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5C67B76D-F561-40C0-A331-21A2B677901C}"/>
              </a:ext>
            </a:extLst>
          </p:cNvPr>
          <p:cNvSpPr txBox="1"/>
          <p:nvPr/>
        </p:nvSpPr>
        <p:spPr>
          <a:xfrm>
            <a:off x="0" y="3764945"/>
            <a:ext cx="6102874" cy="3046988"/>
          </a:xfrm>
          <a:prstGeom prst="rect">
            <a:avLst/>
          </a:prstGeom>
          <a:noFill/>
        </p:spPr>
        <p:txBody>
          <a:bodyPr wrap="square" rtlCol="0">
            <a:spAutoFit/>
          </a:bodyPr>
          <a:lstStyle/>
          <a:p>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Simulation Approach:  </a:t>
            </a: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SEIR-CABM considers the transmission mechanism as simulated by the SEIR compartments and models people's movements as well as their interactions with their surroundings, particularly at different types of Points of Interest (POI), such as supermarkets.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Simulates realistic conditions based on spatial patterns and infection conditions considering locations where people spend their time in Houston, using real-world datasets.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SEIR-CABM handles certain social intervention policies, including the use of face masks, social distancing, and at-home quarantine.</a:t>
            </a:r>
            <a:endParaRPr lang="en-IN" sz="1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860F53B-BFD7-4A2A-90B7-F0B7DCE1EBF6}"/>
              </a:ext>
            </a:extLst>
          </p:cNvPr>
          <p:cNvSpPr txBox="1"/>
          <p:nvPr/>
        </p:nvSpPr>
        <p:spPr>
          <a:xfrm>
            <a:off x="0" y="1069340"/>
            <a:ext cx="6182249" cy="2554545"/>
          </a:xfrm>
          <a:prstGeom prst="rect">
            <a:avLst/>
          </a:prstGeom>
          <a:noFill/>
        </p:spPr>
        <p:txBody>
          <a:bodyPr wrap="square" rtlCol="0">
            <a:spAutoFit/>
          </a:bodyPr>
          <a:lstStyle/>
          <a:p>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Background and Motivation:  </a:t>
            </a: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The use of mathematical models like the SIR/SEIR models to evaluate the transmission risk of COVID-19 represents an important tool in assisting authorities to make informed decisions.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Agent-based modeling is a relatively new approach to model complex systems composed of agents whose behavior is described using simple rules. </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At the moment there are no city-specific disease spread models.</a:t>
            </a:r>
          </a:p>
        </p:txBody>
      </p:sp>
    </p:spTree>
    <p:extLst>
      <p:ext uri="{BB962C8B-B14F-4D97-AF65-F5344CB8AC3E}">
        <p14:creationId xmlns:p14="http://schemas.microsoft.com/office/powerpoint/2010/main" val="203630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0" y="0"/>
            <a:ext cx="9144000" cy="83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dirty="0">
                <a:solidFill>
                  <a:srgbClr val="FFC000"/>
                </a:solidFill>
              </a:rPr>
              <a:t>AI</a:t>
            </a:r>
            <a:r>
              <a:rPr lang="en-US" sz="3800" dirty="0"/>
              <a:t> for </a:t>
            </a:r>
            <a:r>
              <a:rPr lang="en-US" sz="3800" dirty="0">
                <a:solidFill>
                  <a:srgbClr val="FFFF00"/>
                </a:solidFill>
              </a:rPr>
              <a:t>Better</a:t>
            </a:r>
            <a:r>
              <a:rPr lang="en-US" sz="3800" dirty="0"/>
              <a:t> MRI Scanning and Analysis</a:t>
            </a:r>
            <a:endParaRPr sz="3800" dirty="0"/>
          </a:p>
        </p:txBody>
      </p:sp>
      <p:sp>
        <p:nvSpPr>
          <p:cNvPr id="114" name="Google Shape;114;p16"/>
          <p:cNvSpPr txBox="1">
            <a:spLocks noGrp="1"/>
          </p:cNvSpPr>
          <p:nvPr>
            <p:ph type="sldNum" idx="12"/>
          </p:nvPr>
        </p:nvSpPr>
        <p:spPr>
          <a:xfrm>
            <a:off x="6930662" y="6466367"/>
            <a:ext cx="2133600" cy="370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15" name="Google Shape;115;p16"/>
          <p:cNvSpPr txBox="1"/>
          <p:nvPr/>
        </p:nvSpPr>
        <p:spPr>
          <a:xfrm>
            <a:off x="10650" y="1105125"/>
            <a:ext cx="9144000" cy="5164500"/>
          </a:xfrm>
          <a:prstGeom prst="rect">
            <a:avLst/>
          </a:prstGeom>
          <a:noFill/>
          <a:ln>
            <a:noFill/>
          </a:ln>
        </p:spPr>
        <p:txBody>
          <a:bodyPr spcFirstLastPara="1" wrap="square" lIns="91425" tIns="91425" rIns="91425" bIns="91425" anchor="t" anchorCtr="0">
            <a:noAutofit/>
          </a:bodyPr>
          <a:lstStyle/>
          <a:p>
            <a:pPr lvl="0"/>
            <a:r>
              <a:rPr lang="en-US" sz="2000" dirty="0">
                <a:latin typeface="Tahoma"/>
                <a:ea typeface="Tahoma"/>
                <a:cs typeface="Tahoma"/>
                <a:sym typeface="Tahoma"/>
              </a:rPr>
              <a:t>Research Objective (joint research with Dr. </a:t>
            </a:r>
            <a:r>
              <a:rPr lang="en-US" sz="2000" dirty="0" err="1">
                <a:latin typeface="Tahoma"/>
                <a:ea typeface="Tahoma"/>
                <a:cs typeface="Tahoma"/>
                <a:sym typeface="Tahoma"/>
              </a:rPr>
              <a:t>Tsekos</a:t>
            </a:r>
            <a:r>
              <a:rPr lang="en-US" sz="2000" dirty="0">
                <a:latin typeface="Tahoma"/>
                <a:ea typeface="Tahoma"/>
                <a:cs typeface="Tahoma"/>
                <a:sym typeface="Tahoma"/>
              </a:rPr>
              <a:t>’ MRI Lab):</a:t>
            </a:r>
          </a:p>
          <a:p>
            <a:pPr marL="114300" lvl="1">
              <a:buSzPts val="1800"/>
            </a:pPr>
            <a:r>
              <a:rPr lang="en-US" sz="2000" dirty="0">
                <a:latin typeface="Tahoma"/>
                <a:ea typeface="Tahoma"/>
                <a:cs typeface="Tahoma"/>
                <a:sym typeface="Tahoma"/>
              </a:rPr>
              <a:t>MRI scans and medical imaging are essential tools to diagnose heart and brain disease. Moreover, MRI scans are time consuming and it can take up to few hours to complete an MRI scan. This research centers on investigating AI approaches to make MRI technology better and faster.</a:t>
            </a:r>
            <a:endParaRPr sz="2000" dirty="0">
              <a:latin typeface="Tahoma"/>
              <a:ea typeface="Tahoma"/>
              <a:cs typeface="Tahoma"/>
              <a:sym typeface="Tahoma"/>
            </a:endParaRPr>
          </a:p>
          <a:p>
            <a:pPr marL="0" lvl="0" indent="0" algn="l" rtl="0">
              <a:lnSpc>
                <a:spcPct val="100000"/>
              </a:lnSpc>
              <a:spcBef>
                <a:spcPts val="0"/>
              </a:spcBef>
              <a:spcAft>
                <a:spcPts val="0"/>
              </a:spcAft>
              <a:buNone/>
            </a:pPr>
            <a:endParaRPr sz="2000" dirty="0">
              <a:latin typeface="Tahoma"/>
              <a:ea typeface="Tahoma"/>
              <a:cs typeface="Tahoma"/>
              <a:sym typeface="Tahoma"/>
            </a:endParaRPr>
          </a:p>
          <a:p>
            <a:pPr marL="0" lvl="0" indent="0" algn="l" rtl="0">
              <a:lnSpc>
                <a:spcPct val="100000"/>
              </a:lnSpc>
              <a:spcBef>
                <a:spcPts val="0"/>
              </a:spcBef>
              <a:spcAft>
                <a:spcPts val="0"/>
              </a:spcAft>
              <a:buNone/>
            </a:pPr>
            <a:r>
              <a:rPr lang="en-US" sz="2000" dirty="0">
                <a:latin typeface="Tahoma"/>
                <a:ea typeface="Tahoma"/>
                <a:cs typeface="Tahoma"/>
                <a:sym typeface="Tahoma"/>
              </a:rPr>
              <a:t>Published/Accepted Research:</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b="1" dirty="0">
                <a:solidFill>
                  <a:srgbClr val="22313F"/>
                </a:solidFill>
                <a:highlight>
                  <a:srgbClr val="FFFFFF"/>
                </a:highlight>
              </a:rPr>
              <a:t>SM2N2: A Stacked Architecture for Multimodal Data and its Application to Myocardial Infarction Detection</a:t>
            </a:r>
            <a:r>
              <a:rPr lang="en-US" sz="2000" dirty="0">
                <a:latin typeface="Tahoma"/>
                <a:ea typeface="Tahoma"/>
                <a:cs typeface="Tahoma"/>
                <a:sym typeface="Tahoma"/>
              </a:rPr>
              <a:t>, 11</a:t>
            </a:r>
            <a:r>
              <a:rPr lang="en-US" sz="2000" baseline="30000" dirty="0">
                <a:latin typeface="Tahoma"/>
                <a:ea typeface="Tahoma"/>
                <a:cs typeface="Tahoma"/>
                <a:sym typeface="Tahoma"/>
              </a:rPr>
              <a:t>th</a:t>
            </a:r>
            <a:r>
              <a:rPr lang="en-US" sz="2000" dirty="0">
                <a:latin typeface="Tahoma"/>
                <a:ea typeface="Tahoma"/>
                <a:cs typeface="Tahoma"/>
                <a:sym typeface="Tahoma"/>
              </a:rPr>
              <a:t> STACOM Workshop, MICCAI 2020.</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b="1" dirty="0">
                <a:solidFill>
                  <a:srgbClr val="222222"/>
                </a:solidFill>
                <a:highlight>
                  <a:srgbClr val="FFFFFF"/>
                </a:highlight>
              </a:rPr>
              <a:t>Myocardial Infarction Segmentation in Late Gadolinium Enhanced MRI Images using Data Augmentation and Chaining Multiple U-Net</a:t>
            </a:r>
            <a:r>
              <a:rPr lang="en-US" sz="2000" dirty="0">
                <a:latin typeface="Tahoma"/>
                <a:ea typeface="Tahoma"/>
                <a:cs typeface="Tahoma"/>
                <a:sym typeface="Tahoma"/>
              </a:rPr>
              <a:t>, IEEE BIBE-2020</a:t>
            </a:r>
            <a:endParaRPr sz="2000" dirty="0">
              <a:latin typeface="Tahoma"/>
              <a:ea typeface="Tahoma"/>
              <a:cs typeface="Tahoma"/>
              <a:sym typeface="Tahoma"/>
            </a:endParaRPr>
          </a:p>
          <a:p>
            <a:pPr marL="0" lvl="0" indent="0" algn="l" rtl="0">
              <a:lnSpc>
                <a:spcPct val="100000"/>
              </a:lnSpc>
              <a:spcBef>
                <a:spcPts val="0"/>
              </a:spcBef>
              <a:spcAft>
                <a:spcPts val="0"/>
              </a:spcAft>
              <a:buNone/>
            </a:pPr>
            <a:endParaRPr sz="2000" dirty="0">
              <a:latin typeface="Tahoma"/>
              <a:ea typeface="Tahoma"/>
              <a:cs typeface="Tahoma"/>
              <a:sym typeface="Tahoma"/>
            </a:endParaRPr>
          </a:p>
          <a:p>
            <a:pPr marL="0" lvl="0" indent="0" algn="l" rtl="0">
              <a:lnSpc>
                <a:spcPct val="100000"/>
              </a:lnSpc>
              <a:spcBef>
                <a:spcPts val="0"/>
              </a:spcBef>
              <a:spcAft>
                <a:spcPts val="0"/>
              </a:spcAft>
              <a:buNone/>
            </a:pPr>
            <a:r>
              <a:rPr lang="en-US" sz="2000" dirty="0">
                <a:latin typeface="Tahoma"/>
                <a:ea typeface="Tahoma"/>
                <a:cs typeface="Tahoma"/>
                <a:sym typeface="Tahoma"/>
              </a:rPr>
              <a:t>Ongoing Projects:</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i="1" dirty="0">
                <a:latin typeface="Tahoma"/>
                <a:ea typeface="Tahoma"/>
                <a:cs typeface="Tahoma"/>
                <a:sym typeface="Tahoma"/>
              </a:rPr>
              <a:t>Lifelong learning </a:t>
            </a:r>
            <a:r>
              <a:rPr lang="en-US" sz="2000" dirty="0">
                <a:latin typeface="Tahoma"/>
                <a:ea typeface="Tahoma"/>
                <a:cs typeface="Tahoma"/>
                <a:sym typeface="Tahoma"/>
              </a:rPr>
              <a:t>and </a:t>
            </a:r>
            <a:r>
              <a:rPr lang="en-US" sz="2000" i="1" dirty="0">
                <a:latin typeface="Tahoma"/>
                <a:ea typeface="Tahoma"/>
                <a:cs typeface="Tahoma"/>
                <a:sym typeface="Tahoma"/>
              </a:rPr>
              <a:t>active learning </a:t>
            </a:r>
            <a:r>
              <a:rPr lang="en-US" sz="2000" dirty="0">
                <a:latin typeface="Tahoma"/>
                <a:ea typeface="Tahoma"/>
                <a:cs typeface="Tahoma"/>
                <a:sym typeface="Tahoma"/>
              </a:rPr>
              <a:t>to improve MRI data collection.</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dirty="0">
                <a:latin typeface="Tahoma"/>
                <a:ea typeface="Tahoma"/>
                <a:cs typeface="Tahoma"/>
                <a:sym typeface="Tahoma"/>
              </a:rPr>
              <a:t>Development and analysis of deep learning segmentation architectures and their application to segment myocardial infarction.</a:t>
            </a:r>
            <a:endParaRPr sz="2000" dirty="0">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 y="0"/>
            <a:ext cx="9143999" cy="707571"/>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b="1"/>
              <a:t>Collocation Mining Frameworks</a:t>
            </a:r>
            <a:endParaRPr/>
          </a:p>
        </p:txBody>
      </p:sp>
      <p:sp>
        <p:nvSpPr>
          <p:cNvPr id="101" name="Google Shape;101;p14"/>
          <p:cNvSpPr txBox="1">
            <a:spLocks noGrp="1"/>
          </p:cNvSpPr>
          <p:nvPr>
            <p:ph type="body" idx="1"/>
          </p:nvPr>
        </p:nvSpPr>
        <p:spPr>
          <a:xfrm>
            <a:off x="12192" y="707571"/>
            <a:ext cx="8979408" cy="61504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000"/>
              <a:buNone/>
            </a:pPr>
            <a:r>
              <a:rPr lang="en-US" sz="3000" dirty="0">
                <a:solidFill>
                  <a:srgbClr val="0070C0"/>
                </a:solidFill>
              </a:rPr>
              <a:t>Definition:  </a:t>
            </a:r>
            <a:endParaRPr sz="3000" dirty="0"/>
          </a:p>
          <a:p>
            <a:pPr marL="342900" lvl="0" indent="-342900" algn="l" rtl="0">
              <a:spcBef>
                <a:spcPts val="600"/>
              </a:spcBef>
              <a:spcAft>
                <a:spcPts val="0"/>
              </a:spcAft>
              <a:buClr>
                <a:schemeClr val="dk1"/>
              </a:buClr>
              <a:buSzPts val="3000"/>
              <a:buFont typeface="Noto Sans Symbols"/>
              <a:buChar char="⮚"/>
            </a:pPr>
            <a:r>
              <a:rPr lang="en-US" sz="3000" dirty="0"/>
              <a:t>Spatial colocation patterns represent subsets of spatial events whose instances are often located in close geographic proximity. For example, car break-ins might often occur in close proximity to shopping malls. </a:t>
            </a:r>
            <a:endParaRPr dirty="0"/>
          </a:p>
          <a:p>
            <a:pPr marL="0" lvl="0" indent="0" algn="l" rtl="0">
              <a:spcBef>
                <a:spcPts val="600"/>
              </a:spcBef>
              <a:spcAft>
                <a:spcPts val="0"/>
              </a:spcAft>
              <a:buClr>
                <a:srgbClr val="0070C0"/>
              </a:buClr>
              <a:buSzPts val="3000"/>
              <a:buNone/>
            </a:pPr>
            <a:r>
              <a:rPr lang="en-US" sz="3000" dirty="0">
                <a:solidFill>
                  <a:srgbClr val="0070C0"/>
                </a:solidFill>
              </a:rPr>
              <a:t>Research Themes:</a:t>
            </a:r>
            <a:endParaRPr sz="3000" dirty="0"/>
          </a:p>
          <a:p>
            <a:pPr marL="342900" lvl="0" indent="-342900" algn="l" rtl="0">
              <a:spcBef>
                <a:spcPts val="200"/>
              </a:spcBef>
              <a:spcAft>
                <a:spcPts val="0"/>
              </a:spcAft>
              <a:buClr>
                <a:schemeClr val="dk1"/>
              </a:buClr>
              <a:buSzPts val="3000"/>
              <a:buFont typeface="Noto Sans Symbols"/>
              <a:buChar char="⮚"/>
            </a:pPr>
            <a:r>
              <a:rPr lang="en-US" sz="3000" dirty="0"/>
              <a:t>Density-based Collocation Mining Approaches</a:t>
            </a:r>
            <a:endParaRPr dirty="0"/>
          </a:p>
          <a:p>
            <a:pPr marL="342900" lvl="0" indent="-342900" algn="l" rtl="0">
              <a:spcBef>
                <a:spcPts val="200"/>
              </a:spcBef>
              <a:spcAft>
                <a:spcPts val="0"/>
              </a:spcAft>
              <a:buClr>
                <a:schemeClr val="dk1"/>
              </a:buClr>
              <a:buSzPts val="3000"/>
              <a:buFont typeface="Noto Sans Symbols"/>
              <a:buChar char="⮚"/>
            </a:pPr>
            <a:r>
              <a:rPr lang="en-US" sz="3000" dirty="0"/>
              <a:t>Algorithms to Discover Regional Collocation Patterns</a:t>
            </a:r>
          </a:p>
          <a:p>
            <a:pPr marL="342900" lvl="0" indent="-342900" algn="l" rtl="0">
              <a:spcBef>
                <a:spcPts val="200"/>
              </a:spcBef>
              <a:spcAft>
                <a:spcPts val="0"/>
              </a:spcAft>
              <a:buClr>
                <a:schemeClr val="dk1"/>
              </a:buClr>
              <a:buSzPts val="3000"/>
              <a:buFont typeface="Noto Sans Symbols"/>
              <a:buChar char="⮚"/>
            </a:pPr>
            <a:r>
              <a:rPr lang="en-US" sz="3000" dirty="0"/>
              <a:t>Collocation Mining Involving Continuous Variables</a:t>
            </a:r>
          </a:p>
          <a:p>
            <a:pPr marL="342900">
              <a:spcBef>
                <a:spcPts val="200"/>
              </a:spcBef>
              <a:buSzPts val="3000"/>
              <a:buFont typeface="Noto Sans Symbols"/>
              <a:buChar char="⮚"/>
            </a:pPr>
            <a:r>
              <a:rPr lang="en-US" sz="3000" dirty="0" err="1"/>
              <a:t>Spatio</a:t>
            </a:r>
            <a:r>
              <a:rPr lang="en-US" sz="3000" dirty="0"/>
              <a:t>-temporal Collocation Mining </a:t>
            </a:r>
            <a:endParaRPr lang="en-US" sz="2800" dirty="0"/>
          </a:p>
          <a:p>
            <a:pPr marL="0" lvl="0" indent="0" algn="l" rtl="0">
              <a:spcBef>
                <a:spcPts val="200"/>
              </a:spcBef>
              <a:spcAft>
                <a:spcPts val="0"/>
              </a:spcAft>
              <a:buClr>
                <a:schemeClr val="dk1"/>
              </a:buClr>
              <a:buSzPts val="3000"/>
              <a:buNone/>
            </a:pPr>
            <a:r>
              <a:rPr lang="en-US" sz="3000" dirty="0"/>
              <a:t> </a:t>
            </a:r>
            <a:endParaRPr dirty="0"/>
          </a:p>
        </p:txBody>
      </p:sp>
      <p:sp>
        <p:nvSpPr>
          <p:cNvPr id="4" name="TextBox 3"/>
          <p:cNvSpPr txBox="1">
            <a:spLocks noChangeArrowheads="1"/>
          </p:cNvSpPr>
          <p:nvPr/>
        </p:nvSpPr>
        <p:spPr bwMode="auto">
          <a:xfrm>
            <a:off x="8264414" y="648866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175" y="-33338"/>
            <a:ext cx="9144000" cy="1023938"/>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600"/>
              <a:buFont typeface="Tahoma"/>
              <a:buNone/>
            </a:pPr>
            <a:r>
              <a:rPr lang="en-US" sz="2600" b="1"/>
              <a:t>Helping Scientists to Make Sense Out of their Data</a:t>
            </a:r>
            <a:endParaRPr/>
          </a:p>
        </p:txBody>
      </p:sp>
      <p:sp>
        <p:nvSpPr>
          <p:cNvPr id="139" name="Google Shape;139;p19"/>
          <p:cNvSpPr txBox="1"/>
          <p:nvPr/>
        </p:nvSpPr>
        <p:spPr>
          <a:xfrm>
            <a:off x="762000" y="2895600"/>
            <a:ext cx="428148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Figure 1: Co-location regions involving deep and</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shallow ice on Mars</a:t>
            </a:r>
            <a:endParaRPr sz="1500">
              <a:solidFill>
                <a:schemeClr val="dk1"/>
              </a:solidFill>
              <a:latin typeface="Arial"/>
              <a:ea typeface="Arial"/>
              <a:cs typeface="Arial"/>
              <a:sym typeface="Arial"/>
            </a:endParaRPr>
          </a:p>
        </p:txBody>
      </p:sp>
      <p:pic>
        <p:nvPicPr>
          <p:cNvPr id="140" name="Google Shape;140;p19" descr="Mars-Co-loc"/>
          <p:cNvPicPr preferRelativeResize="0"/>
          <p:nvPr/>
        </p:nvPicPr>
        <p:blipFill rotWithShape="1">
          <a:blip r:embed="rId3">
            <a:alphaModFix/>
          </a:blip>
          <a:srcRect/>
          <a:stretch/>
        </p:blipFill>
        <p:spPr>
          <a:xfrm>
            <a:off x="990600" y="1220788"/>
            <a:ext cx="3124200" cy="1522412"/>
          </a:xfrm>
          <a:prstGeom prst="rect">
            <a:avLst/>
          </a:prstGeom>
          <a:noFill/>
          <a:ln>
            <a:noFill/>
          </a:ln>
        </p:spPr>
      </p:pic>
      <p:sp>
        <p:nvSpPr>
          <p:cNvPr id="141" name="Google Shape;141;p19"/>
          <p:cNvSpPr txBox="1"/>
          <p:nvPr/>
        </p:nvSpPr>
        <p:spPr>
          <a:xfrm>
            <a:off x="5181600" y="2911475"/>
            <a:ext cx="32766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Figure 2: Interestingness hotspots where both income and CTR are high.</a:t>
            </a:r>
            <a:endParaRPr/>
          </a:p>
        </p:txBody>
      </p:sp>
      <p:sp>
        <p:nvSpPr>
          <p:cNvPr id="142" name="Google Shape;142;p19"/>
          <p:cNvSpPr txBox="1"/>
          <p:nvPr/>
        </p:nvSpPr>
        <p:spPr>
          <a:xfrm>
            <a:off x="3431508" y="6026379"/>
            <a:ext cx="322395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Figure 3: Maryland Crime Hotspots </a:t>
            </a:r>
            <a:endParaRPr sz="1500">
              <a:solidFill>
                <a:schemeClr val="dk1"/>
              </a:solidFill>
              <a:latin typeface="Arial"/>
              <a:ea typeface="Arial"/>
              <a:cs typeface="Arial"/>
              <a:sym typeface="Arial"/>
            </a:endParaRPr>
          </a:p>
        </p:txBody>
      </p:sp>
      <p:pic>
        <p:nvPicPr>
          <p:cNvPr id="143" name="Google Shape;143;p19"/>
          <p:cNvPicPr preferRelativeResize="0"/>
          <p:nvPr/>
        </p:nvPicPr>
        <p:blipFill rotWithShape="1">
          <a:blip r:embed="rId4">
            <a:alphaModFix/>
          </a:blip>
          <a:srcRect/>
          <a:stretch/>
        </p:blipFill>
        <p:spPr>
          <a:xfrm>
            <a:off x="5444330" y="1099185"/>
            <a:ext cx="3013869" cy="1812290"/>
          </a:xfrm>
          <a:prstGeom prst="rect">
            <a:avLst/>
          </a:prstGeom>
          <a:noFill/>
          <a:ln>
            <a:noFill/>
          </a:ln>
        </p:spPr>
      </p:pic>
      <p:sp>
        <p:nvSpPr>
          <p:cNvPr id="144" name="Google Shape;144;p19"/>
          <p:cNvSpPr txBox="1"/>
          <p:nvPr/>
        </p:nvSpPr>
        <p:spPr>
          <a:xfrm>
            <a:off x="8010356" y="6488113"/>
            <a:ext cx="11336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UH-DAIS</a:t>
            </a:r>
            <a:endParaRPr/>
          </a:p>
        </p:txBody>
      </p:sp>
      <p:pic>
        <p:nvPicPr>
          <p:cNvPr id="145" name="Google Shape;145;p19"/>
          <p:cNvPicPr preferRelativeResize="0"/>
          <p:nvPr/>
        </p:nvPicPr>
        <p:blipFill rotWithShape="1">
          <a:blip r:embed="rId5">
            <a:alphaModFix/>
          </a:blip>
          <a:srcRect/>
          <a:stretch/>
        </p:blipFill>
        <p:spPr>
          <a:xfrm>
            <a:off x="3710256" y="3666956"/>
            <a:ext cx="2359423" cy="2359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0" y="14288"/>
            <a:ext cx="9144000" cy="6858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a:t>Some UH-DAIS Graduates 1</a:t>
            </a:r>
            <a:endParaRPr/>
          </a:p>
        </p:txBody>
      </p:sp>
      <p:sp>
        <p:nvSpPr>
          <p:cNvPr id="168" name="Google Shape;168;p22"/>
          <p:cNvSpPr txBox="1"/>
          <p:nvPr/>
        </p:nvSpPr>
        <p:spPr>
          <a:xfrm>
            <a:off x="7040880" y="6488113"/>
            <a:ext cx="210312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FF0000"/>
                </a:solidFill>
                <a:latin typeface="Arial"/>
                <a:ea typeface="Arial"/>
                <a:cs typeface="Arial"/>
                <a:sym typeface="Arial"/>
              </a:rPr>
              <a:t>Christoph F. Eick</a:t>
            </a:r>
            <a:endParaRPr sz="1800" dirty="0">
              <a:solidFill>
                <a:srgbClr val="FF0000"/>
              </a:solidFill>
              <a:latin typeface="Arial"/>
              <a:ea typeface="Arial"/>
              <a:cs typeface="Arial"/>
              <a:sym typeface="Arial"/>
            </a:endParaRPr>
          </a:p>
        </p:txBody>
      </p:sp>
      <p:sp>
        <p:nvSpPr>
          <p:cNvPr id="169" name="Google Shape;169;p22"/>
          <p:cNvSpPr/>
          <p:nvPr/>
        </p:nvSpPr>
        <p:spPr>
          <a:xfrm>
            <a:off x="0" y="2460625"/>
            <a:ext cx="4516438" cy="923925"/>
          </a:xfrm>
          <a:prstGeom prst="rect">
            <a:avLst/>
          </a:prstGeom>
          <a:noFill/>
          <a:ln>
            <a:noFill/>
          </a:ln>
        </p:spPr>
        <p:txBody>
          <a:bodyPr spcFirstLastPara="1" wrap="square" lIns="91425" tIns="45700" rIns="91425" bIns="45700" anchor="t" anchorCtr="0">
            <a:noAutofit/>
          </a:bodyPr>
          <a:lstStyle/>
          <a:p>
            <a:pPr marL="533400" marR="0" lvl="0" indent="-533400" algn="ctr" rtl="0">
              <a:spcBef>
                <a:spcPts val="0"/>
              </a:spcBef>
              <a:spcAft>
                <a:spcPts val="0"/>
              </a:spcAft>
              <a:buNone/>
            </a:pPr>
            <a:r>
              <a:rPr lang="en-US" sz="1800">
                <a:solidFill>
                  <a:schemeClr val="dk1"/>
                </a:solidFill>
                <a:latin typeface="Calibri"/>
                <a:ea typeface="Calibri"/>
                <a:cs typeface="Calibri"/>
                <a:sym typeface="Calibri"/>
              </a:rPr>
              <a:t>Dr. Wei Ding,  Associate Professor, Department of Computer Science, </a:t>
            </a:r>
            <a:r>
              <a:rPr lang="en-US" sz="1800">
                <a:solidFill>
                  <a:srgbClr val="FF0000"/>
                </a:solidFill>
                <a:latin typeface="Calibri"/>
                <a:ea typeface="Calibri"/>
                <a:cs typeface="Calibri"/>
                <a:sym typeface="Calibri"/>
              </a:rPr>
              <a:t>University of Massachusetts</a:t>
            </a:r>
            <a:r>
              <a:rPr lang="en-US" sz="1800">
                <a:solidFill>
                  <a:schemeClr val="dk1"/>
                </a:solidFill>
                <a:latin typeface="Calibri"/>
                <a:ea typeface="Calibri"/>
                <a:cs typeface="Calibri"/>
                <a:sym typeface="Calibri"/>
              </a:rPr>
              <a:t>, Boston</a:t>
            </a:r>
            <a:endParaRPr/>
          </a:p>
        </p:txBody>
      </p:sp>
      <p:pic>
        <p:nvPicPr>
          <p:cNvPr id="170" name="Google Shape;170;p22"/>
          <p:cNvPicPr preferRelativeResize="0"/>
          <p:nvPr/>
        </p:nvPicPr>
        <p:blipFill rotWithShape="1">
          <a:blip r:embed="rId3">
            <a:alphaModFix/>
          </a:blip>
          <a:srcRect/>
          <a:stretch/>
        </p:blipFill>
        <p:spPr>
          <a:xfrm>
            <a:off x="348003" y="4146336"/>
            <a:ext cx="3516312" cy="438150"/>
          </a:xfrm>
          <a:prstGeom prst="rect">
            <a:avLst/>
          </a:prstGeom>
          <a:noFill/>
          <a:ln>
            <a:noFill/>
          </a:ln>
        </p:spPr>
      </p:pic>
      <p:pic>
        <p:nvPicPr>
          <p:cNvPr id="171" name="Google Shape;171;p22"/>
          <p:cNvPicPr preferRelativeResize="0"/>
          <p:nvPr/>
        </p:nvPicPr>
        <p:blipFill rotWithShape="1">
          <a:blip r:embed="rId4">
            <a:alphaModFix/>
          </a:blip>
          <a:srcRect/>
          <a:stretch/>
        </p:blipFill>
        <p:spPr>
          <a:xfrm>
            <a:off x="1808935" y="3401464"/>
            <a:ext cx="766763" cy="752038"/>
          </a:xfrm>
          <a:prstGeom prst="rect">
            <a:avLst/>
          </a:prstGeom>
          <a:noFill/>
          <a:ln>
            <a:noFill/>
          </a:ln>
        </p:spPr>
      </p:pic>
      <p:sp>
        <p:nvSpPr>
          <p:cNvPr id="172" name="Google Shape;172;p22"/>
          <p:cNvSpPr txBox="1"/>
          <p:nvPr/>
        </p:nvSpPr>
        <p:spPr>
          <a:xfrm>
            <a:off x="44028" y="4510087"/>
            <a:ext cx="4719637" cy="92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Sharon M. Tuttle, Professor,</a:t>
            </a:r>
            <a:endParaRPr dirty="0"/>
          </a:p>
          <a:p>
            <a:pPr marL="0" marR="0" lvl="0" indent="0" algn="ctr" rtl="0">
              <a:spcBef>
                <a:spcPts val="0"/>
              </a:spcBef>
              <a:spcAft>
                <a:spcPts val="0"/>
              </a:spcAft>
              <a:buNone/>
            </a:pPr>
            <a:r>
              <a:rPr lang="en-US" sz="1800" dirty="0">
                <a:solidFill>
                  <a:schemeClr val="dk1"/>
                </a:solidFill>
                <a:latin typeface="Arial"/>
                <a:ea typeface="Arial"/>
                <a:cs typeface="Arial"/>
                <a:sym typeface="Arial"/>
              </a:rPr>
              <a:t>Department of Computer Science,</a:t>
            </a:r>
            <a:endParaRPr dirty="0"/>
          </a:p>
          <a:p>
            <a:pPr marL="0" marR="0" lvl="0" indent="0" algn="ctr" rtl="0">
              <a:spcBef>
                <a:spcPts val="0"/>
              </a:spcBef>
              <a:spcAft>
                <a:spcPts val="0"/>
              </a:spcAft>
              <a:buNone/>
            </a:pPr>
            <a:r>
              <a:rPr lang="en-US" sz="1800" dirty="0">
                <a:solidFill>
                  <a:srgbClr val="FF0000"/>
                </a:solidFill>
                <a:latin typeface="Arial"/>
                <a:ea typeface="Arial"/>
                <a:cs typeface="Arial"/>
                <a:sym typeface="Arial"/>
              </a:rPr>
              <a:t>Humboldt State University</a:t>
            </a:r>
            <a:r>
              <a:rPr lang="en-US" sz="1800" dirty="0">
                <a:solidFill>
                  <a:schemeClr val="dk1"/>
                </a:solidFill>
                <a:latin typeface="Arial"/>
                <a:ea typeface="Arial"/>
                <a:cs typeface="Arial"/>
                <a:sym typeface="Arial"/>
              </a:rPr>
              <a:t>, Arcata, California</a:t>
            </a:r>
            <a:endParaRPr dirty="0"/>
          </a:p>
        </p:txBody>
      </p:sp>
      <p:pic>
        <p:nvPicPr>
          <p:cNvPr id="173" name="Google Shape;173;p22" descr="untitled.bmp"/>
          <p:cNvPicPr preferRelativeResize="0"/>
          <p:nvPr/>
        </p:nvPicPr>
        <p:blipFill rotWithShape="1">
          <a:blip r:embed="rId5">
            <a:alphaModFix/>
          </a:blip>
          <a:srcRect/>
          <a:stretch/>
        </p:blipFill>
        <p:spPr>
          <a:xfrm>
            <a:off x="5299869" y="1747838"/>
            <a:ext cx="3179762" cy="600075"/>
          </a:xfrm>
          <a:prstGeom prst="rect">
            <a:avLst/>
          </a:prstGeom>
          <a:noFill/>
          <a:ln>
            <a:noFill/>
          </a:ln>
        </p:spPr>
      </p:pic>
      <p:sp>
        <p:nvSpPr>
          <p:cNvPr id="174" name="Google Shape;174;p22"/>
          <p:cNvSpPr/>
          <p:nvPr/>
        </p:nvSpPr>
        <p:spPr>
          <a:xfrm>
            <a:off x="4703763" y="2347913"/>
            <a:ext cx="4572000" cy="92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Christopher T. Ryu, Professor, </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Department of Computer Science, </a:t>
            </a:r>
            <a:r>
              <a:rPr lang="en-US" sz="1800" dirty="0">
                <a:solidFill>
                  <a:srgbClr val="FF0000"/>
                </a:solidFill>
                <a:latin typeface="Calibri"/>
                <a:ea typeface="Calibri"/>
                <a:cs typeface="Calibri"/>
                <a:sym typeface="Calibri"/>
              </a:rPr>
              <a:t>California State University</a:t>
            </a:r>
            <a:r>
              <a:rPr lang="en-US" sz="1800" dirty="0">
                <a:solidFill>
                  <a:schemeClr val="dk1"/>
                </a:solidFill>
                <a:latin typeface="Calibri"/>
                <a:ea typeface="Calibri"/>
                <a:cs typeface="Calibri"/>
                <a:sym typeface="Calibri"/>
              </a:rPr>
              <a:t>, Fullerton</a:t>
            </a:r>
            <a:endParaRPr dirty="0"/>
          </a:p>
        </p:txBody>
      </p:sp>
      <p:pic>
        <p:nvPicPr>
          <p:cNvPr id="175" name="Google Shape;175;p22" descr="http://t0.gstatic.com/images?q=tbn:ANd9GcTEoKgI3aLEGDgAC9IGs6xyMEvIyAELBLad3d4pVc1tftSJin4AoA"/>
          <p:cNvPicPr preferRelativeResize="0"/>
          <p:nvPr/>
        </p:nvPicPr>
        <p:blipFill rotWithShape="1">
          <a:blip r:embed="rId6">
            <a:alphaModFix/>
          </a:blip>
          <a:srcRect/>
          <a:stretch/>
        </p:blipFill>
        <p:spPr>
          <a:xfrm>
            <a:off x="1676400" y="873125"/>
            <a:ext cx="1447800" cy="1684338"/>
          </a:xfrm>
          <a:prstGeom prst="rect">
            <a:avLst/>
          </a:prstGeom>
          <a:noFill/>
          <a:ln>
            <a:noFill/>
          </a:ln>
        </p:spPr>
      </p:pic>
      <p:pic>
        <p:nvPicPr>
          <p:cNvPr id="176" name="Google Shape;176;p22" descr="http://tse1.mm.bing.net/th?id=JN.uvnF0M%2bqJW95xgboBhAniA&amp;w=156&amp;h=105&amp;c=7&amp;rs=1&amp;qlt=90&amp;pid=3.1&amp;rm=2">
            <a:hlinkClick r:id="rId7"/>
          </p:cNvPr>
          <p:cNvPicPr preferRelativeResize="0"/>
          <p:nvPr/>
        </p:nvPicPr>
        <p:blipFill rotWithShape="1">
          <a:blip r:embed="rId8">
            <a:alphaModFix/>
          </a:blip>
          <a:srcRect/>
          <a:stretch/>
        </p:blipFill>
        <p:spPr>
          <a:xfrm>
            <a:off x="6080897" y="3478808"/>
            <a:ext cx="1485900" cy="1000125"/>
          </a:xfrm>
          <a:prstGeom prst="rect">
            <a:avLst/>
          </a:prstGeom>
          <a:noFill/>
          <a:ln>
            <a:noFill/>
          </a:ln>
        </p:spPr>
      </p:pic>
      <p:sp>
        <p:nvSpPr>
          <p:cNvPr id="177" name="Google Shape;177;p22"/>
          <p:cNvSpPr txBox="1"/>
          <p:nvPr/>
        </p:nvSpPr>
        <p:spPr>
          <a:xfrm>
            <a:off x="5087030" y="4498488"/>
            <a:ext cx="380546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Sujing Wang, Associate Professor,</a:t>
            </a:r>
            <a:endParaRPr dirty="0"/>
          </a:p>
          <a:p>
            <a:pPr marL="0" marR="0" lvl="0" indent="0" algn="ctr" rtl="0">
              <a:spcBef>
                <a:spcPts val="0"/>
              </a:spcBef>
              <a:spcAft>
                <a:spcPts val="0"/>
              </a:spcAft>
              <a:buNone/>
            </a:pPr>
            <a:r>
              <a:rPr lang="en-US" sz="1800" dirty="0">
                <a:solidFill>
                  <a:schemeClr val="dk1"/>
                </a:solidFill>
                <a:latin typeface="Arial"/>
                <a:ea typeface="Arial"/>
                <a:cs typeface="Arial"/>
                <a:sym typeface="Arial"/>
              </a:rPr>
              <a:t>Department of Computer Science,</a:t>
            </a:r>
            <a:endParaRPr dirty="0"/>
          </a:p>
          <a:p>
            <a:pPr marL="0" marR="0" lvl="0" indent="0" algn="ctr" rtl="0">
              <a:spcBef>
                <a:spcPts val="0"/>
              </a:spcBef>
              <a:spcAft>
                <a:spcPts val="0"/>
              </a:spcAft>
              <a:buNone/>
            </a:pPr>
            <a:r>
              <a:rPr lang="en-US" sz="1800" dirty="0">
                <a:solidFill>
                  <a:srgbClr val="FF0000"/>
                </a:solidFill>
                <a:latin typeface="Arial"/>
                <a:ea typeface="Arial"/>
                <a:cs typeface="Arial"/>
                <a:sym typeface="Arial"/>
              </a:rPr>
              <a:t>Lamar University</a:t>
            </a:r>
            <a:r>
              <a:rPr lang="en-US" sz="1800" dirty="0">
                <a:solidFill>
                  <a:schemeClr val="dk1"/>
                </a:solidFill>
                <a:latin typeface="Arial"/>
                <a:ea typeface="Arial"/>
                <a:cs typeface="Arial"/>
                <a:sym typeface="Arial"/>
              </a:rPr>
              <a:t>, Beaumont, Texas</a:t>
            </a:r>
            <a:endParaRPr dirty="0"/>
          </a:p>
        </p:txBody>
      </p:sp>
      <p:sp>
        <p:nvSpPr>
          <p:cNvPr id="14" name="TextBox 13">
            <a:extLst>
              <a:ext uri="{FF2B5EF4-FFF2-40B4-BE49-F238E27FC236}">
                <a16:creationId xmlns:a16="http://schemas.microsoft.com/office/drawing/2014/main" id="{A7167C64-AF51-4D20-B498-D813B967144B}"/>
              </a:ext>
            </a:extLst>
          </p:cNvPr>
          <p:cNvSpPr txBox="1"/>
          <p:nvPr/>
        </p:nvSpPr>
        <p:spPr>
          <a:xfrm>
            <a:off x="44028" y="6079379"/>
            <a:ext cx="9099972" cy="400110"/>
          </a:xfrm>
          <a:prstGeom prst="rect">
            <a:avLst/>
          </a:prstGeom>
          <a:noFill/>
        </p:spPr>
        <p:txBody>
          <a:bodyPr wrap="square">
            <a:spAutoFit/>
          </a:bodyPr>
          <a:lstStyle/>
          <a:p>
            <a:r>
              <a:rPr lang="en-US" sz="2000" b="1" dirty="0">
                <a:solidFill>
                  <a:srgbClr val="C00000"/>
                </a:solidFill>
              </a:rPr>
              <a:t>I graduated 14 PhD students and supervised 90+ MS Theses in my career! </a:t>
            </a:r>
          </a:p>
        </p:txBody>
      </p:sp>
    </p:spTree>
  </p:cSld>
  <p:clrMapOvr>
    <a:masterClrMapping/>
  </p:clrMapOvr>
</p:sld>
</file>

<file path=ppt/theme/theme1.xml><?xml version="1.0" encoding="utf-8"?>
<a:theme xmlns:a="http://schemas.openxmlformats.org/drawingml/2006/main" name="UH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1083</Words>
  <Application>Microsoft Office PowerPoint</Application>
  <PresentationFormat>On-screen Show (4:3)</PresentationFormat>
  <Paragraphs>107</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Wingdings</vt:lpstr>
      <vt:lpstr>Calibri</vt:lpstr>
      <vt:lpstr>Noto Sans Symbols</vt:lpstr>
      <vt:lpstr>Arial</vt:lpstr>
      <vt:lpstr>Tahoma</vt:lpstr>
      <vt:lpstr>Linux Libertine</vt:lpstr>
      <vt:lpstr>UH2</vt:lpstr>
      <vt:lpstr>PowerPoint Presentation</vt:lpstr>
      <vt:lpstr>UH-DAIS Research Projects 9/21-12/22</vt:lpstr>
      <vt:lpstr>K2 Project Goals</vt:lpstr>
      <vt:lpstr>Related Spatial Dataset Mining</vt:lpstr>
      <vt:lpstr>SEIR-CABM: A SEIR Inspired City-specific Disease Spread Modeling Framework</vt:lpstr>
      <vt:lpstr>AI for Better MRI Scanning and Analysis</vt:lpstr>
      <vt:lpstr>Collocation Mining Frameworks</vt:lpstr>
      <vt:lpstr>Helping Scientists to Make Sense Out of their Data</vt:lpstr>
      <vt:lpstr>Some UH-DAIS Graduates 1</vt:lpstr>
      <vt:lpstr>Some UH-DAIS Graduates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ceick</dc:creator>
  <cp:lastModifiedBy>Eick, Christoph F</cp:lastModifiedBy>
  <cp:revision>24</cp:revision>
  <cp:lastPrinted>2022-03-03T15:44:39Z</cp:lastPrinted>
  <dcterms:modified xsi:type="dcterms:W3CDTF">2022-08-30T15:07:47Z</dcterms:modified>
</cp:coreProperties>
</file>