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5"/>
  </p:notesMasterIdLst>
  <p:sldIdLst>
    <p:sldId id="256" r:id="rId2"/>
    <p:sldId id="274" r:id="rId3"/>
    <p:sldId id="272" r:id="rId4"/>
    <p:sldId id="277" r:id="rId5"/>
    <p:sldId id="278" r:id="rId6"/>
    <p:sldId id="273" r:id="rId7"/>
    <p:sldId id="259" r:id="rId8"/>
    <p:sldId id="276" r:id="rId9"/>
    <p:sldId id="279" r:id="rId10"/>
    <p:sldId id="288" r:id="rId11"/>
    <p:sldId id="264" r:id="rId12"/>
    <p:sldId id="267" r:id="rId13"/>
    <p:sldId id="268" r:id="rId14"/>
  </p:sldIdLst>
  <p:sldSz cx="9144000" cy="6858000" type="screen4x3"/>
  <p:notesSz cx="7010400" cy="9296400"/>
  <p:embeddedFontLst>
    <p:embeddedFont>
      <p:font typeface="Cambria Math" panose="02040503050406030204" pitchFamily="18" charset="0"/>
      <p:regular r:id="rId16"/>
    </p:embeddedFont>
    <p:embeddedFont>
      <p:font typeface="Nunito" pitchFamily="2" charset="0"/>
      <p:regular r:id="rId17"/>
      <p:bold r:id="rId18"/>
    </p:embeddedFont>
    <p:embeddedFont>
      <p:font typeface="Quattrocento" panose="02020502030000000404" pitchFamily="18" charset="0"/>
      <p:regular r:id="rId19"/>
      <p:bold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3689" autoAdjust="0"/>
  </p:normalViewPr>
  <p:slideViewPr>
    <p:cSldViewPr snapToGrid="0">
      <p:cViewPr varScale="1">
        <p:scale>
          <a:sx n="70" d="100"/>
          <a:sy n="70" d="100"/>
        </p:scale>
        <p:origin x="160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50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9563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15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725987" cy="3546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p9:notes"/>
          <p:cNvSpPr/>
          <p:nvPr/>
        </p:nvSpPr>
        <p:spPr>
          <a:xfrm>
            <a:off x="701993" y="4416741"/>
            <a:ext cx="5606418" cy="418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369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725987" cy="3546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10:notes"/>
          <p:cNvSpPr/>
          <p:nvPr/>
        </p:nvSpPr>
        <p:spPr>
          <a:xfrm>
            <a:off x="701993" y="4416741"/>
            <a:ext cx="5606418" cy="418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06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52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 txBox="1">
            <a:spLocks noGrp="1"/>
          </p:cNvSpPr>
          <p:nvPr>
            <p:ph type="sldNum" idx="12"/>
          </p:nvPr>
        </p:nvSpPr>
        <p:spPr>
          <a:xfrm>
            <a:off x="3970941" y="8829969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6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4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2738" y="889000"/>
            <a:ext cx="6059487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244d881121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244d881121_0_3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244d881121_0_36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379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192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6A1BBEF-A1DF-A28A-2383-563A64B3C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>
            <a:extLst>
              <a:ext uri="{FF2B5EF4-FFF2-40B4-BE49-F238E27FC236}">
                <a16:creationId xmlns:a16="http://schemas.microsoft.com/office/drawing/2014/main" id="{A3D29301-CB1E-05C2-183A-9F71F49AFC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>
            <a:extLst>
              <a:ext uri="{FF2B5EF4-FFF2-40B4-BE49-F238E27FC236}">
                <a16:creationId xmlns:a16="http://schemas.microsoft.com/office/drawing/2014/main" id="{0987E60B-4895-4741-475B-C68146C4A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382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5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82738" y="889000"/>
            <a:ext cx="6059487" cy="4545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934200" y="64698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930662" y="6466367"/>
            <a:ext cx="2133600" cy="37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ahoma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935988" y="64730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40386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48200" y="1066800"/>
            <a:ext cx="40386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935988" y="64730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57200" y="1047750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57200" y="1687512"/>
            <a:ext cx="4040188" cy="433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3"/>
          </p:nvPr>
        </p:nvSpPr>
        <p:spPr>
          <a:xfrm>
            <a:off x="4645025" y="1066800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4"/>
          </p:nvPr>
        </p:nvSpPr>
        <p:spPr>
          <a:xfrm>
            <a:off x="4645025" y="1706562"/>
            <a:ext cx="4041775" cy="431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935988" y="64730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6935988" y="64730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7"/>
          <p:cNvSpPr txBox="1"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edit Master title style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935988" y="64730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hom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935988" y="64730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hom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1792288" y="381000"/>
            <a:ext cx="5486400" cy="434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935988" y="64730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433944"/>
            <a:ext cx="9144000" cy="4240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6934200" y="646340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png"/><Relationship Id="rId7" Type="http://schemas.openxmlformats.org/officeDocument/2006/relationships/hyperlink" Target="http://www.bing.com/images/search?q=lamar+university+beaumont+logo&amp;id=977855B58A8262C420F12382CC38EC267E3CDACB&amp;FORM=IQFRB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hans_rosling_asia_s_rise_how_and_wh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934200" y="64698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859"/>
            <a:ext cx="9144000" cy="682214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/>
        </p:nvSpPr>
        <p:spPr>
          <a:xfrm>
            <a:off x="7305978" y="0"/>
            <a:ext cx="2029216" cy="34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Christoph F. Eick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/>
          <p:nvPr/>
        </p:nvSpPr>
        <p:spPr>
          <a:xfrm>
            <a:off x="3247150" y="1482150"/>
            <a:ext cx="5812800" cy="2971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3282075" y="1418161"/>
            <a:ext cx="5812800" cy="2097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57150" tIns="15225" rIns="57150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II. </a:t>
            </a:r>
            <a:r>
              <a:rPr lang="en-US" sz="1200" b="1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System Architecture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-2655" y="-8118"/>
            <a:ext cx="9146655" cy="134854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12725" tIns="6350" rIns="12725" bIns="6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5"/>
              <a:buFont typeface="Arial"/>
              <a:buNone/>
            </a:pPr>
            <a:endParaRPr sz="875" b="1" i="1" u="sng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 txBox="1"/>
          <p:nvPr/>
        </p:nvSpPr>
        <p:spPr>
          <a:xfrm>
            <a:off x="799351" y="81812"/>
            <a:ext cx="7620000" cy="61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70"/>
              <a:buFont typeface="Arial"/>
              <a:buNone/>
            </a:pPr>
            <a:r>
              <a:rPr lang="en-US" sz="1770" b="1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Autonomous and Distributed AI Testbed for </a:t>
            </a:r>
            <a:endParaRPr sz="1770" b="1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70"/>
              <a:buFont typeface="Arial"/>
              <a:buNone/>
            </a:pPr>
            <a:r>
              <a:rPr lang="en-US" sz="1770" b="1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Drone Coordination and Collaboration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 txBox="1"/>
          <p:nvPr/>
        </p:nvSpPr>
        <p:spPr>
          <a:xfrm>
            <a:off x="673931" y="579339"/>
            <a:ext cx="76200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66"/>
              <a:buFont typeface="Arial"/>
              <a:buNone/>
            </a:pPr>
            <a:endParaRPr sz="1166" dirty="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66"/>
              <a:buFont typeface="Arial"/>
              <a:buNone/>
            </a:pPr>
            <a:r>
              <a:rPr lang="en-US" sz="1166" dirty="0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Jennifer </a:t>
            </a:r>
            <a:r>
              <a:rPr lang="en-US" sz="1166" dirty="0" err="1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Csicsery</a:t>
            </a:r>
            <a:r>
              <a:rPr lang="en-US" sz="1166" dirty="0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-Ronay and Dr. </a:t>
            </a:r>
            <a:r>
              <a:rPr lang="en-US" sz="1166" b="0" i="0" u="none" strike="noStrike" cap="none" dirty="0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Christoph F. Eick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6"/>
              <a:buFont typeface="Arial"/>
              <a:buNone/>
            </a:pPr>
            <a:r>
              <a:rPr lang="en-US" sz="1166" dirty="0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Department of Computer Science,</a:t>
            </a:r>
            <a:endParaRPr sz="1166" dirty="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6"/>
              <a:buFont typeface="Arial"/>
              <a:buNone/>
            </a:pPr>
            <a:r>
              <a:rPr lang="en-US" sz="1166" b="0" i="0" u="none" strike="noStrike" cap="none" dirty="0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University of Houston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103050" y="1511000"/>
            <a:ext cx="3006900" cy="15801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35746" y="1410583"/>
            <a:ext cx="2974330" cy="19562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57150" tIns="15225" rIns="57150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I. </a:t>
            </a:r>
            <a:r>
              <a:rPr lang="en-US" sz="1200" b="1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Motivation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5" descr="A logo with colorful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8410" y="325056"/>
            <a:ext cx="1478245" cy="10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 descr="A black background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0099" y="413430"/>
            <a:ext cx="1958181" cy="86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 descr="A red and white letter h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8598" y="454403"/>
            <a:ext cx="833438" cy="7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5749" y="2352226"/>
            <a:ext cx="418762" cy="1131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/>
          <p:nvPr/>
        </p:nvSpPr>
        <p:spPr>
          <a:xfrm>
            <a:off x="3313500" y="1689050"/>
            <a:ext cx="3334500" cy="1466700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25" tIns="9500" rIns="19025" bIns="9500" anchor="t" anchorCtr="0">
            <a:normAutofit fontScale="55000" lnSpcReduction="20000"/>
          </a:bodyPr>
          <a:lstStyle/>
          <a:p>
            <a:pPr marL="46545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 err="1">
                <a:latin typeface="Nunito"/>
                <a:ea typeface="Nunito"/>
                <a:cs typeface="Nunito"/>
                <a:sym typeface="Nunito"/>
              </a:rPr>
              <a:t>ArduPilot</a:t>
            </a:r>
            <a:r>
              <a:rPr lang="en-US" b="1">
                <a:latin typeface="Nunito"/>
                <a:ea typeface="Nunito"/>
                <a:cs typeface="Nunito"/>
                <a:sym typeface="Nunito"/>
              </a:rPr>
              <a:t> SITL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: Provides realistic flight dynamics and autopilot functionality.</a:t>
            </a:r>
            <a:endParaRPr lang="en-US">
              <a:latin typeface="Nunito"/>
              <a:ea typeface="Nunito"/>
              <a:cs typeface="Nunito"/>
            </a:endParaRPr>
          </a:p>
          <a:p>
            <a:pPr marL="46545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>
                <a:latin typeface="Nunito"/>
                <a:ea typeface="Nunito"/>
                <a:cs typeface="Nunito"/>
                <a:sym typeface="Nunito"/>
              </a:rPr>
              <a:t>ROS2 &amp; MAVROS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: Middleware enabling multi-drone communication and control.</a:t>
            </a:r>
            <a:endParaRPr>
              <a:latin typeface="Nunito"/>
              <a:ea typeface="Nunito"/>
              <a:cs typeface="Nunito"/>
            </a:endParaRPr>
          </a:p>
          <a:p>
            <a:pPr marL="46545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>
                <a:latin typeface="Nunito"/>
                <a:ea typeface="Nunito"/>
                <a:cs typeface="Nunito"/>
                <a:sym typeface="Nunito"/>
              </a:rPr>
              <a:t>AI Models Under Test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: Deep reinforcement learning (DRL) and traditional control algorithms.</a:t>
            </a:r>
            <a:endParaRPr>
              <a:latin typeface="Nunito"/>
              <a:ea typeface="Nunito"/>
              <a:cs typeface="Nunito"/>
            </a:endParaRPr>
          </a:p>
          <a:p>
            <a:pPr marL="46545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>
                <a:latin typeface="Nunito"/>
                <a:ea typeface="Nunito"/>
                <a:cs typeface="Nunito"/>
                <a:sym typeface="Nunito"/>
              </a:rPr>
              <a:t>Adversarial Module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: Injects perturbations such as gradient-aligned noise, sensor spoofing, communication latency.</a:t>
            </a:r>
            <a:endParaRPr>
              <a:latin typeface="Nunito"/>
              <a:ea typeface="Nunito"/>
              <a:cs typeface="Nunito"/>
            </a:endParaRPr>
          </a:p>
          <a:p>
            <a:pPr marL="46545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>
                <a:latin typeface="Nunito"/>
                <a:ea typeface="Nunito"/>
                <a:cs typeface="Nunito"/>
                <a:sym typeface="Nunito"/>
              </a:rPr>
              <a:t>Performance Metrics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: Tracks drone resilience and response time.</a:t>
            </a:r>
            <a:endParaRPr>
              <a:latin typeface="Nunito"/>
              <a:ea typeface="Nunito"/>
              <a:cs typeface="Nunito"/>
            </a:endParaRPr>
          </a:p>
          <a:p>
            <a:pPr marL="46545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5555"/>
              <a:buChar char="•"/>
            </a:pPr>
            <a:r>
              <a:rPr lang="en-US" b="1">
                <a:latin typeface="Nunito"/>
                <a:ea typeface="Nunito"/>
                <a:cs typeface="Nunito"/>
                <a:sym typeface="Nunito"/>
              </a:rPr>
              <a:t>Visualization Tools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: UE5/RViz2 for 3D monitoring, </a:t>
            </a:r>
            <a:r>
              <a:rPr lang="en-US" err="1">
                <a:latin typeface="Nunito"/>
                <a:ea typeface="Nunito"/>
                <a:cs typeface="Nunito"/>
                <a:sym typeface="Nunito"/>
              </a:rPr>
              <a:t>QGroundControl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 for telemetry.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137534" y="1624861"/>
            <a:ext cx="2905537" cy="1417983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6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Drones are increasingly deployed in disaster response scenarios such as search-and-rescue operations and post-disaster assessment. However, their autonomous AI models face significant challenges in real-world conditions such as adversarial threats and unpredictable environments. </a:t>
            </a:r>
            <a:endParaRPr lang="en-US" sz="600" dirty="0">
              <a:solidFill>
                <a:schemeClr val="dk1"/>
              </a:solidFill>
              <a:latin typeface="Nunito"/>
              <a:ea typeface="Nunito"/>
              <a:cs typeface="Nunito"/>
            </a:endParaRPr>
          </a:p>
          <a:p>
            <a:pPr marL="0" lvl="0" indent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Problem: Existing drone simulators focus on performance but lack adversarial testing capabilities.</a:t>
            </a:r>
            <a:endParaRPr sz="600" b="1">
              <a:solidFill>
                <a:schemeClr val="dk1"/>
              </a:solidFill>
              <a:latin typeface="Nunito"/>
              <a:ea typeface="Nunito"/>
              <a:cs typeface="Nunito"/>
            </a:endParaRPr>
          </a:p>
          <a:p>
            <a:pPr>
              <a:lnSpc>
                <a:spcPct val="114999"/>
              </a:lnSpc>
            </a:pPr>
            <a:endParaRPr lang="en-US" sz="6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ct val="115000"/>
              </a:lnSpc>
            </a:pPr>
            <a:r>
              <a:rPr lang="en-US" sz="6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Expected Contributions </a:t>
            </a:r>
            <a:endParaRPr lang="en-US" sz="6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71450" indent="-171450">
              <a:lnSpc>
                <a:spcPct val="114999"/>
              </a:lnSpc>
              <a:buChar char="•"/>
            </a:pPr>
            <a:r>
              <a:rPr lang="en-US" sz="6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 novel drone simulator for adversarial AI testing in single and swarm scenarios</a:t>
            </a:r>
            <a:endParaRPr lang="en-US" sz="600" dirty="0">
              <a:solidFill>
                <a:schemeClr val="dk1"/>
              </a:solidFill>
              <a:latin typeface="Nunito"/>
              <a:ea typeface="Nunito"/>
              <a:cs typeface="Nunito"/>
            </a:endParaRPr>
          </a:p>
          <a:p>
            <a:pPr marL="171450" indent="-171450">
              <a:lnSpc>
                <a:spcPct val="114999"/>
              </a:lnSpc>
              <a:buChar char="•"/>
            </a:pPr>
            <a:r>
              <a:rPr lang="en-US" sz="6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Performance benchmarks under benign and adversarial perturbations</a:t>
            </a:r>
            <a:endParaRPr lang="en-US" sz="600" dirty="0">
              <a:solidFill>
                <a:schemeClr val="dk1"/>
              </a:solidFill>
              <a:latin typeface="Nunito"/>
              <a:ea typeface="Nunito"/>
              <a:cs typeface="Nunito"/>
            </a:endParaRPr>
          </a:p>
          <a:p>
            <a:pPr marL="171450" indent="-171450">
              <a:lnSpc>
                <a:spcPct val="114999"/>
              </a:lnSpc>
              <a:buChar char="•"/>
            </a:pPr>
            <a:r>
              <a:rPr lang="en-US" sz="6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Open-source toolkit for AI researchers and industry professionals</a:t>
            </a:r>
            <a:endParaRPr sz="600" dirty="0">
              <a:solidFill>
                <a:schemeClr val="dk1"/>
              </a:solidFill>
              <a:latin typeface="Nunito"/>
              <a:ea typeface="Nunito"/>
              <a:cs typeface="Nunito"/>
            </a:endParaRPr>
          </a:p>
        </p:txBody>
      </p:sp>
      <p:pic>
        <p:nvPicPr>
          <p:cNvPr id="85" name="Google Shape;85;p5"/>
          <p:cNvPicPr preferRelativeResize="0"/>
          <p:nvPr/>
        </p:nvPicPr>
        <p:blipFill rotWithShape="1">
          <a:blip r:embed="rId7">
            <a:alphaModFix/>
          </a:blip>
          <a:srcRect t="17239"/>
          <a:stretch/>
        </p:blipFill>
        <p:spPr>
          <a:xfrm>
            <a:off x="3445150" y="3091025"/>
            <a:ext cx="5416799" cy="1219925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" name="Google Shape;86;p5"/>
          <p:cNvSpPr/>
          <p:nvPr/>
        </p:nvSpPr>
        <p:spPr>
          <a:xfrm>
            <a:off x="86125" y="3245142"/>
            <a:ext cx="3015300" cy="3591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131463" y="3155751"/>
            <a:ext cx="2982900" cy="143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57150" tIns="15225" rIns="57150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III. Methodology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5"/>
          <p:cNvSpPr txBox="1"/>
          <p:nvPr/>
        </p:nvSpPr>
        <p:spPr>
          <a:xfrm>
            <a:off x="145525" y="3363800"/>
            <a:ext cx="2896500" cy="3401700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rabicPeriod"/>
            </a:pPr>
            <a:r>
              <a:rPr lang="en-US" sz="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Simulation Setup</a:t>
            </a:r>
            <a:endParaRPr sz="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Configure ArduPilot SITL for drone dynamics.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Integrate ROS2 &amp; MAVROS for communication and control.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Develop simulation scenarios with varying environmental factors (wind, obstacles, network disruptions).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rabicPeriod"/>
            </a:pPr>
            <a:r>
              <a:rPr lang="en-US" sz="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Control Development</a:t>
            </a:r>
            <a:endParaRPr sz="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Implement single-drone autonomous navigation and obstacle avoidance.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Develop swarm coordination strategies, including leader-follower and consensus-based decision-making models.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Train AI models using reinforcement learning for adaptability.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rabicPeriod"/>
            </a:pPr>
            <a:r>
              <a:rPr lang="en-US" sz="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Adversarial Testing</a:t>
            </a:r>
            <a:endParaRPr sz="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Inject perturbations in: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371600" lvl="2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roman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Action Space: Manipulating control commands.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371600" lvl="2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roman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Observation Space: Sensor spoofing (GPS drift, IMU noise).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371600" lvl="2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roman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Communication Space: Introducing latency and packet loss.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Evaluate model resilience under adversarial conditions.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rabicPeriod"/>
            </a:pPr>
            <a:r>
              <a:rPr lang="en-US" sz="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Performance Evaluation</a:t>
            </a:r>
            <a:endParaRPr sz="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Assess mission success, response time, and recovery effectiveness.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Compare AI models based on robustness and computational efficiency.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2717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unito"/>
              <a:buAutoNum type="alphaLcPeriod"/>
            </a:pPr>
            <a:r>
              <a:rPr lang="en-US" sz="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Generate insights to enhance AI reliability.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" name="Google Shape;89;p5"/>
          <p:cNvSpPr/>
          <p:nvPr/>
        </p:nvSpPr>
        <p:spPr>
          <a:xfrm>
            <a:off x="3256600" y="4632250"/>
            <a:ext cx="5793900" cy="22041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5"/>
          <p:cNvSpPr/>
          <p:nvPr/>
        </p:nvSpPr>
        <p:spPr>
          <a:xfrm>
            <a:off x="3282150" y="4579175"/>
            <a:ext cx="5742900" cy="1533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57150" tIns="15225" rIns="57150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IV. Current Results: Single Autonomous Drone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08076" y="1724109"/>
            <a:ext cx="2174100" cy="127066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9">
            <a:alphaModFix/>
          </a:blip>
          <a:srcRect b="2714"/>
          <a:stretch/>
        </p:blipFill>
        <p:spPr>
          <a:xfrm>
            <a:off x="3354750" y="4808675"/>
            <a:ext cx="1420049" cy="8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10">
            <a:alphaModFix/>
          </a:blip>
          <a:srcRect t="3685" b="4402"/>
          <a:stretch/>
        </p:blipFill>
        <p:spPr>
          <a:xfrm>
            <a:off x="3313500" y="5687425"/>
            <a:ext cx="1461300" cy="107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0325" y="4808675"/>
            <a:ext cx="2139356" cy="15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50950" y="5013250"/>
            <a:ext cx="2174100" cy="11337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 txBox="1"/>
          <p:nvPr/>
        </p:nvSpPr>
        <p:spPr>
          <a:xfrm>
            <a:off x="4900150" y="6351575"/>
            <a:ext cx="16797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K-means clustering based on position and orientation: POS_X, POS_Y, POS_Z, roll, pitch, and yaw. </a:t>
            </a:r>
            <a:endParaRPr sz="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6955263" y="6316863"/>
            <a:ext cx="16797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Trajectory comparison across experiments. The trajectory is a path that defines where and when a UAV is expected to be along its flight</a:t>
            </a:r>
            <a:endParaRPr sz="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-3175" y="-33338"/>
            <a:ext cx="9144000" cy="102393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lang="en-US" sz="2600" b="1"/>
              <a:t>Helping Scientists to Make Sense Out of their Data</a:t>
            </a:r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762000" y="2895600"/>
            <a:ext cx="4281488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1: Co-location regions involving deep and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shallow ice on Mars</a:t>
            </a: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9" descr="Mars-Co-lo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220788"/>
            <a:ext cx="3124200" cy="152241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5181600" y="2911475"/>
            <a:ext cx="3276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2: Interestingness hotspots where both income and CTR are high.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3431508" y="6026379"/>
            <a:ext cx="322395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3: Maryland Crime Hotspots 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4330" y="1099185"/>
            <a:ext cx="3013869" cy="181229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8010356" y="6488113"/>
            <a:ext cx="11336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UH-DAIS</a:t>
            </a:r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0256" y="3666956"/>
            <a:ext cx="2359423" cy="235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US" sz="3600"/>
              <a:t>Some UH-DAIS Graduates 1</a:t>
            </a:r>
            <a:endParaRPr/>
          </a:p>
        </p:txBody>
      </p:sp>
      <p:sp>
        <p:nvSpPr>
          <p:cNvPr id="168" name="Google Shape;168;p22"/>
          <p:cNvSpPr txBox="1"/>
          <p:nvPr/>
        </p:nvSpPr>
        <p:spPr>
          <a:xfrm>
            <a:off x="7040880" y="6488113"/>
            <a:ext cx="210312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Christoph F. Eick</a:t>
            </a: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0" y="2460625"/>
            <a:ext cx="4516438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Dr. Wei Ding,  Associate Professor, Department of Computer Science,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University of Massachusetts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Boston</a:t>
            </a:r>
            <a:endParaRPr dirty="0">
              <a:latin typeface="+mn-lt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003" y="4146336"/>
            <a:ext cx="3516312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8935" y="3401464"/>
            <a:ext cx="766763" cy="75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44028" y="4510087"/>
            <a:ext cx="4719637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Sharon M. Tuttle, Professor,</a:t>
            </a:r>
            <a:endParaRPr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Department of Computer Science,</a:t>
            </a:r>
            <a:endParaRPr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Humboldt State University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, Arcata, California</a:t>
            </a:r>
            <a:endParaRPr dirty="0">
              <a:latin typeface="+mn-lt"/>
            </a:endParaRPr>
          </a:p>
        </p:txBody>
      </p:sp>
      <p:pic>
        <p:nvPicPr>
          <p:cNvPr id="173" name="Google Shape;173;p22" descr="untitled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9869" y="1747838"/>
            <a:ext cx="3179762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/>
          <p:nvPr/>
        </p:nvSpPr>
        <p:spPr>
          <a:xfrm>
            <a:off x="4703763" y="2347913"/>
            <a:ext cx="457200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Christopher T. Ryu, Professor, </a:t>
            </a:r>
            <a:endParaRPr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Department of Computer Science,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California State University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Fullerton</a:t>
            </a:r>
            <a:endParaRPr dirty="0">
              <a:latin typeface="+mn-lt"/>
            </a:endParaRPr>
          </a:p>
        </p:txBody>
      </p:sp>
      <p:pic>
        <p:nvPicPr>
          <p:cNvPr id="175" name="Google Shape;175;p22" descr="http://t0.gstatic.com/images?q=tbn:ANd9GcTEoKgI3aLEGDgAC9IGs6xyMEvIyAELBLad3d4pVc1tftSJin4Ao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6400" y="873125"/>
            <a:ext cx="1447800" cy="168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 descr="http://tse1.mm.bing.net/th?id=JN.uvnF0M%2bqJW95xgboBhAniA&amp;w=156&amp;h=105&amp;c=7&amp;rs=1&amp;qlt=90&amp;pid=3.1&amp;rm=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0897" y="3478808"/>
            <a:ext cx="14859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5087030" y="4498488"/>
            <a:ext cx="38054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Sujing Wang, Associate Professor,</a:t>
            </a:r>
            <a:endParaRPr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Department of Computer Science,</a:t>
            </a:r>
            <a:endParaRPr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Lamar University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, Beaumont, Texas</a:t>
            </a:r>
            <a:endParaRPr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67C64-AF51-4D20-B498-D813B967144B}"/>
              </a:ext>
            </a:extLst>
          </p:cNvPr>
          <p:cNvSpPr txBox="1"/>
          <p:nvPr/>
        </p:nvSpPr>
        <p:spPr>
          <a:xfrm>
            <a:off x="44028" y="6079379"/>
            <a:ext cx="9099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 </a:t>
            </a:r>
            <a:r>
              <a:rPr lang="en-US" sz="2000" b="1">
                <a:solidFill>
                  <a:srgbClr val="C00000"/>
                </a:solidFill>
              </a:rPr>
              <a:t>graduated 19 </a:t>
            </a:r>
            <a:r>
              <a:rPr lang="en-US" sz="2000" b="1" dirty="0">
                <a:solidFill>
                  <a:srgbClr val="C00000"/>
                </a:solidFill>
              </a:rPr>
              <a:t>PhD students and supervised 90+ MS Theses in my career!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219869" y="0"/>
            <a:ext cx="9144000" cy="685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US" sz="3600" dirty="0"/>
              <a:t>Some UH-DAIS Graduates 2</a:t>
            </a:r>
            <a:endParaRPr dirty="0"/>
          </a:p>
        </p:txBody>
      </p:sp>
      <p:sp>
        <p:nvSpPr>
          <p:cNvPr id="185" name="Google Shape;185;p23"/>
          <p:cNvSpPr txBox="1"/>
          <p:nvPr/>
        </p:nvSpPr>
        <p:spPr>
          <a:xfrm>
            <a:off x="7124007" y="6508865"/>
            <a:ext cx="2019993" cy="34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Christoph F. Eick</a:t>
            </a:r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439738" y="838200"/>
            <a:ext cx="8704262" cy="417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Yongli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Zhang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PhD Airbnb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Chun-sheng Chen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PhD eBay 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Puja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Anchlia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MS eBay</a:t>
            </a:r>
            <a:endParaRPr sz="2000" b="1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Chong Wang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MS Apple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Justin Thomas MS 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John Hopkins University Applied Physics Laboratory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Mei-</a:t>
            </a:r>
            <a:r>
              <a:rPr lang="en-US" sz="20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kang</a:t>
            </a: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Wu 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MS</a:t>
            </a: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Microsoft, Bellevue, Washington </a:t>
            </a:r>
            <a:endParaRPr sz="20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Jing Wang 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MS AOL, California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Rachsuda</a:t>
            </a: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Jiamthapthaksin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PhD Faculty, </a:t>
            </a:r>
            <a:r>
              <a:rPr lang="en-US" sz="20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Assumption University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Bangkok, Thailand </a:t>
            </a:r>
            <a:endParaRPr sz="20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5124" y="2057400"/>
            <a:ext cx="719138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0" y="4572000"/>
            <a:ext cx="4648200" cy="1699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2" y="174747"/>
            <a:ext cx="9155272" cy="684346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Tahoma"/>
              <a:buNone/>
            </a:pPr>
            <a:r>
              <a:rPr lang="en-US" sz="3959" dirty="0"/>
              <a:t>UH-DAIS Research Projects 9/25-8/26</a:t>
            </a:r>
            <a:endParaRPr sz="3959"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930662" y="6466367"/>
            <a:ext cx="2133600" cy="37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sp>
        <p:nvSpPr>
          <p:cNvPr id="84" name="Google Shape;84;p12"/>
          <p:cNvSpPr txBox="1"/>
          <p:nvPr/>
        </p:nvSpPr>
        <p:spPr>
          <a:xfrm>
            <a:off x="68853" y="1218202"/>
            <a:ext cx="9085196" cy="490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Calibri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Spatial and </a:t>
            </a:r>
            <a:r>
              <a:rPr lang="en-US" sz="2400" dirty="0" err="1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Spatio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-temporal Data Analysis Frameworks </a:t>
            </a:r>
            <a:endParaRPr sz="2400" dirty="0">
              <a:latin typeface="+mj-lt"/>
            </a:endParaRPr>
          </a:p>
          <a:p>
            <a:pPr marL="514350" marR="0" lvl="0" indent="-514350" algn="l" rtl="0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lt1"/>
              </a:buClr>
              <a:buSzPts val="2520"/>
              <a:buFont typeface="Calibri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Association Analysis Frameworks</a:t>
            </a:r>
          </a:p>
          <a:p>
            <a:pPr marL="514350" marR="0" lvl="0" indent="-514350" algn="l" rtl="0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lt1"/>
              </a:buClr>
              <a:buSzPts val="2520"/>
              <a:buFont typeface="Calibri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Using Generative AI to Create Elevation Realistic Horizon Images (Moon; maybe seafloor)</a:t>
            </a:r>
          </a:p>
          <a:p>
            <a:pPr marL="514350" marR="0" lvl="0" indent="-514350" algn="l" rtl="0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lt1"/>
              </a:buClr>
              <a:buSzPts val="2520"/>
              <a:buFont typeface="Calibri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Density-based and Supervised Clustering </a:t>
            </a:r>
          </a:p>
          <a:p>
            <a:pPr marL="514350" marR="0" lvl="0" indent="-514350" algn="l" rtl="0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lt1"/>
              </a:buClr>
              <a:buSzPts val="2520"/>
              <a:buFont typeface="Calibri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Anomaly Detection (Anomaly Drift</a:t>
            </a:r>
            <a:r>
              <a:rPr lang="en-US" sz="240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, AD in </a:t>
            </a:r>
            <a:r>
              <a:rPr lang="en-US" sz="24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Videos)</a:t>
            </a:r>
          </a:p>
          <a:p>
            <a:pPr marL="514350" marR="0" lvl="0" indent="-514350" algn="l" rtl="0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lt1"/>
              </a:buClr>
              <a:buSzPts val="2520"/>
              <a:buFont typeface="Calibri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j-lt"/>
                <a:ea typeface="Tahoma"/>
                <a:cs typeface="Tahoma"/>
                <a:sym typeface="Tahoma"/>
              </a:rPr>
              <a:t>Automated Frameworks to Monitor Marine Reserves </a:t>
            </a:r>
          </a:p>
          <a:p>
            <a:pPr marL="514350" marR="0" lvl="0" indent="-514350" algn="l" rtl="0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lt1"/>
              </a:buClr>
              <a:buSzPts val="2520"/>
              <a:buFont typeface="Calibri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+mj-lt"/>
                <a:ea typeface="Tahoma"/>
                <a:cs typeface="Tahoma"/>
                <a:sym typeface="Tahoma"/>
              </a:rPr>
              <a:t>???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/>
                <a:cs typeface="Tahoma"/>
                <a:sym typeface="Tahoma"/>
              </a:rPr>
              <a:t> </a:t>
            </a:r>
          </a:p>
          <a:p>
            <a:pPr marL="914400" marR="0" lvl="1" indent="-38989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Font typeface="Calibri"/>
              <a:buNone/>
            </a:pPr>
            <a:endParaRPr sz="1960" b="0" i="0" u="none" strike="noStrike" cap="none" dirty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5" name="Google Shape;85;p12"/>
          <p:cNvSpPr txBox="1"/>
          <p:nvPr/>
        </p:nvSpPr>
        <p:spPr>
          <a:xfrm>
            <a:off x="7074131" y="6435868"/>
            <a:ext cx="2089443" cy="40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Christoph F. Eick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5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73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FFC000"/>
                </a:solidFill>
              </a:rPr>
              <a:t>K2</a:t>
            </a:r>
            <a:r>
              <a:rPr lang="en-US" sz="3600" b="1"/>
              <a:t> Project Goals</a:t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143436" y="942868"/>
            <a:ext cx="8857129" cy="638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Given a set of tweets (or questionnaires soliciting preferences and opinions) with the location (longitude and latitude), time they were posted and their emotional assessment in [-1,+1] (+1:=very positive emotions, 0:=no or even mix of emotions, -1: very negative emotions)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u="sng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u="sng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Research Steps and Goals</a:t>
            </a:r>
            <a:r>
              <a:rPr lang="en-US" sz="2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342882" marR="0" lvl="0" indent="-34288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Subdivide the dataset into batches, corresponding to different time intervals</a:t>
            </a:r>
            <a:endParaRPr/>
          </a:p>
          <a:p>
            <a:pPr marL="342882" marR="0" lvl="0" indent="-34288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spatial clusters of highly positive emotions (e.g. average emotional assessment &gt;0.4) and regions of highly negative emotions (e.g. average emotion assessment &lt; </a:t>
            </a:r>
            <a:r>
              <a:rPr lang="en-US" sz="2100" b="1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0.4) for each batch. </a:t>
            </a:r>
            <a:endParaRPr/>
          </a:p>
          <a:p>
            <a:pPr marL="342882" marR="0" lvl="0" indent="-34288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Capture patterns of change and evolution of the regions identified in 2. </a:t>
            </a:r>
            <a:endParaRPr/>
          </a:p>
          <a:p>
            <a:pPr marL="342882" marR="0" lvl="0" indent="-34288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a selected story type and user preferences, convert results found in steps 2 and 3 into a narrative and animations that tells the story of spatio-temporal evolution of emotions in an region (e.g. Texas, US,…) over a period of time (e.g. 5 years, 1 year, 1 month), similar to: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https://www.ted.com/talks/hans_rosling_asia_s_rise_how_and_when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800059" marR="0" lvl="1" indent="-10158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endParaRPr sz="3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059" marR="0" lvl="1" indent="-10158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endParaRPr sz="3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44379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6331" y="-2583"/>
            <a:ext cx="244379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24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5A8037-BF9F-636F-3F4B-E6FDFC9AF10D}"/>
              </a:ext>
            </a:extLst>
          </p:cNvPr>
          <p:cNvSpPr/>
          <p:nvPr/>
        </p:nvSpPr>
        <p:spPr>
          <a:xfrm>
            <a:off x="3177310" y="1541625"/>
            <a:ext cx="5812900" cy="215411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13BEE18-ECF6-AEE5-FABA-0AC359AC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309" y="1415442"/>
            <a:ext cx="5812900" cy="165894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57150" tIns="15240" rIns="57150" bIns="14284" anchor="ctr" anchorCtr="0"/>
          <a:lstStyle>
            <a:defPPr>
              <a:defRPr kern="1200"/>
            </a:defPPr>
          </a:lstStyle>
          <a:p>
            <a:pPr defTabSz="979504">
              <a:defRPr/>
            </a:pPr>
            <a:r>
              <a:rPr lang="en-US" sz="750" b="1" dirty="0">
                <a:solidFill>
                  <a:schemeClr val="bg1"/>
                </a:solidFill>
                <a:latin typeface="Quattrocento" panose="02020802030000000404" pitchFamily="18" charset="0"/>
              </a:rPr>
              <a:t>II. Visual Place Recognition</a:t>
            </a:r>
          </a:p>
        </p:txBody>
      </p:sp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-2655" y="-8118"/>
            <a:ext cx="9146655" cy="1348548"/>
          </a:xfrm>
          <a:prstGeom prst="snip2DiagRect">
            <a:avLst/>
          </a:prstGeom>
          <a:solidFill>
            <a:srgbClr val="C00000"/>
          </a:solidFill>
          <a:ln w="25400">
            <a:noFill/>
            <a:miter lim="800000"/>
          </a:ln>
        </p:spPr>
        <p:txBody>
          <a:bodyPr lIns="12744" tIns="6371" rIns="12744" bIns="6371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875" b="1" i="1" u="sng" dirty="0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799351" y="81812"/>
            <a:ext cx="7620000" cy="611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83398">
              <a:spcBef>
                <a:spcPct val="20000"/>
              </a:spcBef>
              <a:defRPr/>
            </a:pPr>
            <a:r>
              <a:rPr lang="en-US" sz="1771" b="1" dirty="0">
                <a:solidFill>
                  <a:schemeClr val="bg1"/>
                </a:solidFill>
                <a:latin typeface="Quattrocento" panose="02020802030000000404" pitchFamily="18" charset="0"/>
              </a:rPr>
              <a:t>Accurate Geolocation and Navigation Through Landscape Recognition Using Visual Place Recognition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673931" y="683114"/>
            <a:ext cx="7620000" cy="39472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166" dirty="0">
                <a:solidFill>
                  <a:schemeClr val="bg1"/>
                </a:solidFill>
                <a:latin typeface="Quattrocento" panose="02020802030000000404" pitchFamily="18" charset="0"/>
                <a:cs typeface="Arial" pitchFamily="34" charset="0"/>
              </a:rPr>
              <a:t>Raunak Sarbajna and Christoph F. Eick</a:t>
            </a:r>
          </a:p>
          <a:p>
            <a:pPr algn="ctr">
              <a:defRPr/>
            </a:pPr>
            <a:r>
              <a:rPr lang="en-US" sz="1166" dirty="0">
                <a:solidFill>
                  <a:schemeClr val="bg1"/>
                </a:solidFill>
                <a:latin typeface="Quattrocento" panose="02020802030000000404" pitchFamily="18" charset="0"/>
                <a:cs typeface="Arial" pitchFamily="34" charset="0"/>
              </a:rPr>
              <a:t>Dept. of Computer Science, University of Houston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26A6A3-D6D2-4951-8B04-EF51015D25DB}"/>
              </a:ext>
            </a:extLst>
          </p:cNvPr>
          <p:cNvSpPr/>
          <p:nvPr/>
        </p:nvSpPr>
        <p:spPr>
          <a:xfrm>
            <a:off x="136679" y="3842310"/>
            <a:ext cx="5793968" cy="292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3D96BB99-3F6E-4E73-BA6B-A122D83B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9" y="3712871"/>
            <a:ext cx="5812900" cy="16487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57150" tIns="15240" rIns="57150" bIns="14284" anchor="ctr" anchorCtr="0"/>
          <a:lstStyle>
            <a:defPPr>
              <a:defRPr kern="1200"/>
            </a:defPPr>
          </a:lstStyle>
          <a:p>
            <a:pPr defTabSz="979504">
              <a:defRPr/>
            </a:pPr>
            <a:r>
              <a:rPr lang="en-US" sz="750" b="1" dirty="0">
                <a:solidFill>
                  <a:schemeClr val="bg1"/>
                </a:solidFill>
                <a:latin typeface="Quattrocento" panose="02020802030000000404" pitchFamily="18" charset="0"/>
              </a:rPr>
              <a:t>III. Novel Two Stage VPR Pipeline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/>
          <p:nvPr/>
        </p:nvSpPr>
        <p:spPr>
          <a:xfrm>
            <a:off x="135746" y="1510995"/>
            <a:ext cx="2974330" cy="21809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5" y="1624222"/>
            <a:ext cx="2928031" cy="205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1100" dirty="0"/>
              <a:t>Is accurate geolocation possible without relying on GPS/satellite triangulation data?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1100" dirty="0"/>
              <a:t>Is landscape recognition tech robust enough to achieve high accuracy?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1100" dirty="0"/>
              <a:t>Can modern visual place recognition/urban landmark recognition techniques be generalized to work on arbitrary non-urban terrain?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1100" dirty="0"/>
              <a:t>Are existing Lunar/Martian Digital Elevation Models (DEMs) good enough to create a 3D surface model with enough resolution to train a landscape recognition ML model?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46" y="1410583"/>
            <a:ext cx="2974330" cy="195627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57150" tIns="15240" rIns="57150" bIns="14284" anchor="ctr" anchorCtr="0"/>
          <a:lstStyle>
            <a:defPPr>
              <a:defRPr kern="1200"/>
            </a:defPPr>
          </a:lstStyle>
          <a:p>
            <a:pPr defTabSz="979504">
              <a:defRPr/>
            </a:pPr>
            <a:r>
              <a:rPr lang="en-US" sz="750" b="1" dirty="0">
                <a:solidFill>
                  <a:schemeClr val="bg1"/>
                </a:solidFill>
                <a:latin typeface="Quattrocento" panose="02020802030000000404" pitchFamily="18" charset="0"/>
              </a:rPr>
              <a:t>I. Motivation</a:t>
            </a:r>
          </a:p>
        </p:txBody>
      </p:sp>
      <p:pic>
        <p:nvPicPr>
          <p:cNvPr id="3" name="Picture 2" descr="A logo with colorful letters&#10;&#10;Description automatically generated">
            <a:extLst>
              <a:ext uri="{FF2B5EF4-FFF2-40B4-BE49-F238E27FC236}">
                <a16:creationId xmlns:a16="http://schemas.microsoft.com/office/drawing/2014/main" id="{F714A273-358A-F924-3BA4-EF7C068F3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10" y="325056"/>
            <a:ext cx="1478245" cy="1015099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C7CBAB-0659-FB69-4D6B-230F6ED4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9" y="413430"/>
            <a:ext cx="1958181" cy="863903"/>
          </a:xfrm>
          <a:prstGeom prst="rect">
            <a:avLst/>
          </a:prstGeom>
        </p:spPr>
      </p:pic>
      <p:pic>
        <p:nvPicPr>
          <p:cNvPr id="11" name="Picture 10" descr="A red and white letter h on a black background&#10;&#10;Description automatically generated">
            <a:extLst>
              <a:ext uri="{FF2B5EF4-FFF2-40B4-BE49-F238E27FC236}">
                <a16:creationId xmlns:a16="http://schemas.microsoft.com/office/drawing/2014/main" id="{0611E262-831D-F05C-F320-8CB9AD525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98" y="454403"/>
            <a:ext cx="833438" cy="793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501713-67C6-FD41-BA75-70EAA843E66F}"/>
              </a:ext>
            </a:extLst>
          </p:cNvPr>
          <p:cNvSpPr/>
          <p:nvPr/>
        </p:nvSpPr>
        <p:spPr>
          <a:xfrm>
            <a:off x="5983170" y="3769670"/>
            <a:ext cx="3007039" cy="29719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5CAA1DE-8E97-791E-E068-EEBAB3A9B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8892" y="3716193"/>
            <a:ext cx="3015594" cy="171441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57150" tIns="15240" rIns="57150" bIns="14284" anchor="ctr" anchorCtr="0"/>
          <a:lstStyle>
            <a:defPPr>
              <a:defRPr kern="1200"/>
            </a:defPPr>
          </a:lstStyle>
          <a:p>
            <a:pPr defTabSz="979504">
              <a:defRPr/>
            </a:pPr>
            <a:r>
              <a:rPr lang="en-US" sz="750" b="1" dirty="0">
                <a:solidFill>
                  <a:schemeClr val="bg1"/>
                </a:solidFill>
                <a:latin typeface="Quattrocento" panose="02020802030000000404" pitchFamily="18" charset="0"/>
              </a:rPr>
              <a:t>IV. Result: Lunar Horizon (Apollo 17)</a:t>
            </a:r>
          </a:p>
        </p:txBody>
      </p:sp>
      <p:pic>
        <p:nvPicPr>
          <p:cNvPr id="18" name="Picture 17" descr="A black and white photo of a desert&#10;&#10;Description automatically generated">
            <a:extLst>
              <a:ext uri="{FF2B5EF4-FFF2-40B4-BE49-F238E27FC236}">
                <a16:creationId xmlns:a16="http://schemas.microsoft.com/office/drawing/2014/main" id="{8DF4CBB7-345F-760E-65F7-639406636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621" y="3951944"/>
            <a:ext cx="943581" cy="946713"/>
          </a:xfrm>
          <a:prstGeom prst="rect">
            <a:avLst/>
          </a:prstGeom>
        </p:spPr>
      </p:pic>
      <p:pic>
        <p:nvPicPr>
          <p:cNvPr id="19" name="Picture 18" descr="A close-up of a snowy hill&#10;&#10;Description automatically generated">
            <a:extLst>
              <a:ext uri="{FF2B5EF4-FFF2-40B4-BE49-F238E27FC236}">
                <a16:creationId xmlns:a16="http://schemas.microsoft.com/office/drawing/2014/main" id="{206A194D-11AA-7EB7-8D86-546CA61E8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249" y="3957090"/>
            <a:ext cx="943581" cy="946713"/>
          </a:xfrm>
          <a:prstGeom prst="rect">
            <a:avLst/>
          </a:prstGeom>
        </p:spPr>
      </p:pic>
      <p:pic>
        <p:nvPicPr>
          <p:cNvPr id="25" name="Picture 24" descr="A close up of a mountain&#10;&#10;Description automatically generated">
            <a:extLst>
              <a:ext uri="{FF2B5EF4-FFF2-40B4-BE49-F238E27FC236}">
                <a16:creationId xmlns:a16="http://schemas.microsoft.com/office/drawing/2014/main" id="{008022FF-3EE0-0C00-7DD0-F989A821A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33" y="5302810"/>
            <a:ext cx="1820002" cy="1076531"/>
          </a:xfrm>
          <a:prstGeom prst="rect">
            <a:avLst/>
          </a:prstGeom>
        </p:spPr>
      </p:pic>
      <p:sp>
        <p:nvSpPr>
          <p:cNvPr id="33" name="Plus Sign 32">
            <a:extLst>
              <a:ext uri="{FF2B5EF4-FFF2-40B4-BE49-F238E27FC236}">
                <a16:creationId xmlns:a16="http://schemas.microsoft.com/office/drawing/2014/main" id="{DA0F63BA-A80C-A7B0-322B-3DA4B7CA8B62}"/>
              </a:ext>
            </a:extLst>
          </p:cNvPr>
          <p:cNvSpPr/>
          <p:nvPr/>
        </p:nvSpPr>
        <p:spPr bwMode="auto">
          <a:xfrm>
            <a:off x="7627785" y="4293254"/>
            <a:ext cx="203348" cy="221621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19050" tIns="9525" rIns="19050" bIns="9525" numCol="1" rtlCol="0" anchor="t" anchorCtr="0" compatLnSpc="1">
            <a:prstTxWarp prst="textNoShape">
              <a:avLst/>
            </a:prstTxWarp>
          </a:bodyPr>
          <a:lstStyle/>
          <a:p>
            <a:pPr defTabSz="190461"/>
            <a:endParaRPr lang="en-IN" sz="5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" name="Equals 33">
            <a:extLst>
              <a:ext uri="{FF2B5EF4-FFF2-40B4-BE49-F238E27FC236}">
                <a16:creationId xmlns:a16="http://schemas.microsoft.com/office/drawing/2014/main" id="{04B47585-228A-A905-30E3-B556FE6BBA68}"/>
              </a:ext>
            </a:extLst>
          </p:cNvPr>
          <p:cNvSpPr/>
          <p:nvPr/>
        </p:nvSpPr>
        <p:spPr bwMode="auto">
          <a:xfrm>
            <a:off x="7568285" y="4910344"/>
            <a:ext cx="325776" cy="367803"/>
          </a:xfrm>
          <a:prstGeom prst="mathEqual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19050" tIns="9525" rIns="19050" bIns="9525" numCol="1" rtlCol="0" anchor="t" anchorCtr="0" compatLnSpc="1">
            <a:prstTxWarp prst="textNoShape">
              <a:avLst/>
            </a:prstTxWarp>
          </a:bodyPr>
          <a:lstStyle/>
          <a:p>
            <a:pPr defTabSz="190461"/>
            <a:endParaRPr lang="en-IN" sz="5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1F59F273-B4A5-101B-D329-DC0D1F682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968" y="4133086"/>
            <a:ext cx="551609" cy="50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583" dirty="0"/>
              <a:t>EVA-1 at the LM. 4 o'clock pan. North Massif, large boulder track. 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3B0EFD2B-4061-5E6E-8C39-5DAB26541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580" y="6521668"/>
            <a:ext cx="2054307" cy="20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583" dirty="0"/>
              <a:t>Unique Horizon Generated From Digital Elevation Model </a:t>
            </a:r>
          </a:p>
          <a:p>
            <a:pPr algn="ctr">
              <a:lnSpc>
                <a:spcPct val="110000"/>
              </a:lnSpc>
            </a:pPr>
            <a:r>
              <a:rPr lang="en-US" sz="583" dirty="0"/>
              <a:t>used as unique signature for identifying location</a:t>
            </a:r>
            <a:endParaRPr lang="en-US" sz="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49CCC0E-AF10-C818-2F9E-5A123E8F7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5749" y="2352226"/>
            <a:ext cx="418762" cy="113126"/>
          </a:xfrm>
          <a:prstGeom prst="rect">
            <a:avLst/>
          </a:prstGeom>
        </p:spPr>
      </p:pic>
      <p:sp>
        <p:nvSpPr>
          <p:cNvPr id="2" name="TextBox 19">
            <a:extLst>
              <a:ext uri="{FF2B5EF4-FFF2-40B4-BE49-F238E27FC236}">
                <a16:creationId xmlns:a16="http://schemas.microsoft.com/office/drawing/2014/main" id="{DEC600CF-869E-F208-DBC8-E2EC3FDF8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744" y="5003531"/>
            <a:ext cx="502864" cy="14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833" b="1" dirty="0"/>
              <a:t>Matches</a:t>
            </a:r>
            <a:endParaRPr lang="en-US" sz="91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A42227-6E85-A37D-F088-1CBEDD2F9883}"/>
              </a:ext>
            </a:extLst>
          </p:cNvPr>
          <p:cNvSpPr/>
          <p:nvPr/>
        </p:nvSpPr>
        <p:spPr bwMode="auto">
          <a:xfrm>
            <a:off x="6653848" y="3921772"/>
            <a:ext cx="2174142" cy="1014478"/>
          </a:xfrm>
          <a:prstGeom prst="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9050" tIns="9525" rIns="19050" bIns="9525" numCol="1" rtlCol="0" anchor="t" anchorCtr="0" compatLnSpc="1">
            <a:prstTxWarp prst="textNoShape">
              <a:avLst/>
            </a:prstTxWarp>
          </a:bodyPr>
          <a:lstStyle/>
          <a:p>
            <a:pPr defTabSz="190461"/>
            <a:endParaRPr lang="en-IN" sz="5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42886DCE-9547-79FB-F3A8-D15B14BD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091" y="3972750"/>
            <a:ext cx="569391" cy="11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583" b="1" dirty="0"/>
              <a:t>Input Images</a:t>
            </a:r>
            <a:endParaRPr lang="en-US" sz="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47A1A1B4-9FBF-9F1E-0223-CC756D0B0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550" y="5314171"/>
            <a:ext cx="766280" cy="7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endParaRPr lang="en-US" sz="58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583" b="1" dirty="0">
                <a:latin typeface="Arial" panose="020B0604020202020204" pitchFamily="34" charset="0"/>
                <a:cs typeface="Arial" panose="020B0604020202020204" pitchFamily="34" charset="0"/>
              </a:rPr>
              <a:t>Detected Location*:</a:t>
            </a:r>
          </a:p>
          <a:p>
            <a:pPr algn="just">
              <a:lnSpc>
                <a:spcPct val="110000"/>
              </a:lnSpc>
            </a:pPr>
            <a:r>
              <a:rPr lang="en-IN" sz="58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0000"/>
              </a:lnSpc>
            </a:pPr>
            <a:endParaRPr lang="en-IN" sz="58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endParaRPr lang="en-IN" sz="58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endParaRPr lang="en-US" sz="58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583" b="1" dirty="0">
                <a:latin typeface="Arial" panose="020B0604020202020204" pitchFamily="34" charset="0"/>
                <a:cs typeface="Arial" panose="020B0604020202020204" pitchFamily="34" charset="0"/>
              </a:rPr>
              <a:t>Confidence: </a:t>
            </a:r>
            <a:r>
              <a:rPr lang="en-US" sz="583" dirty="0">
                <a:latin typeface="Arial" panose="020B0604020202020204" pitchFamily="34" charset="0"/>
                <a:cs typeface="Arial" panose="020B0604020202020204" pitchFamily="34" charset="0"/>
              </a:rPr>
              <a:t>94%</a:t>
            </a:r>
            <a:endParaRPr lang="en-US" sz="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238436B8-6D8F-6111-4DCF-1D3D67F9C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883" y="6423404"/>
            <a:ext cx="305721" cy="11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583" b="1" dirty="0"/>
              <a:t>Output</a:t>
            </a:r>
            <a:endParaRPr lang="en-US" sz="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A149F954-BB8D-4B23-AF06-62BCEA5F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254" y="6098385"/>
            <a:ext cx="797576" cy="14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9046" tIns="9522" rIns="19046" bIns="952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ctr"/>
            <a:r>
              <a:rPr lang="en-IN" sz="417" dirty="0"/>
              <a:t>(*</a:t>
            </a:r>
            <a:r>
              <a:rPr lang="en-IN" sz="417" dirty="0" err="1"/>
              <a:t>Selenographic</a:t>
            </a:r>
            <a:r>
              <a:rPr lang="en-IN" sz="417" dirty="0"/>
              <a:t> coordinate system)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451875-0529-F280-1AA3-DC46397E9AEF}"/>
              </a:ext>
            </a:extLst>
          </p:cNvPr>
          <p:cNvSpPr/>
          <p:nvPr/>
        </p:nvSpPr>
        <p:spPr bwMode="auto">
          <a:xfrm>
            <a:off x="6126956" y="5275788"/>
            <a:ext cx="2707687" cy="1122953"/>
          </a:xfrm>
          <a:prstGeom prst="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19050" tIns="9525" rIns="19050" bIns="9525" numCol="1" rtlCol="0" anchor="t" anchorCtr="0" compatLnSpc="1">
            <a:prstTxWarp prst="textNoShape">
              <a:avLst/>
            </a:prstTxWarp>
          </a:bodyPr>
          <a:lstStyle/>
          <a:p>
            <a:pPr defTabSz="190461"/>
            <a:endParaRPr lang="en-IN" sz="5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50" name="Table 50">
            <a:extLst>
              <a:ext uri="{FF2B5EF4-FFF2-40B4-BE49-F238E27FC236}">
                <a16:creationId xmlns:a16="http://schemas.microsoft.com/office/drawing/2014/main" id="{B2AF172B-8FD8-ABA5-BA87-A81CD95D4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174420"/>
              </p:ext>
            </p:extLst>
          </p:nvPr>
        </p:nvGraphicFramePr>
        <p:xfrm>
          <a:off x="8004511" y="5533375"/>
          <a:ext cx="771320" cy="3908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5660">
                  <a:extLst>
                    <a:ext uri="{9D8B030D-6E8A-4147-A177-3AD203B41FA5}">
                      <a16:colId xmlns:a16="http://schemas.microsoft.com/office/drawing/2014/main" val="416772195"/>
                    </a:ext>
                  </a:extLst>
                </a:gridCol>
                <a:gridCol w="385660">
                  <a:extLst>
                    <a:ext uri="{9D8B030D-6E8A-4147-A177-3AD203B41FA5}">
                      <a16:colId xmlns:a16="http://schemas.microsoft.com/office/drawing/2014/main" val="3968000391"/>
                    </a:ext>
                  </a:extLst>
                </a:gridCol>
              </a:tblGrid>
              <a:tr h="195419">
                <a:tc>
                  <a:txBody>
                    <a:bodyPr/>
                    <a:lstStyle/>
                    <a:p>
                      <a:pPr algn="ctr"/>
                      <a:r>
                        <a:rPr lang="en-IN" sz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</a:t>
                      </a:r>
                    </a:p>
                  </a:txBody>
                  <a:tcPr marL="19050" marR="19050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LONGITUDE</a:t>
                      </a:r>
                    </a:p>
                  </a:txBody>
                  <a:tcPr marL="19050" marR="19050" marT="9525" marB="9525" anchor="ctr"/>
                </a:tc>
                <a:extLst>
                  <a:ext uri="{0D108BD9-81ED-4DB2-BD59-A6C34878D82A}">
                    <a16:rowId xmlns:a16="http://schemas.microsoft.com/office/drawing/2014/main" val="15397826"/>
                  </a:ext>
                </a:extLst>
              </a:tr>
              <a:tr h="195419">
                <a:tc>
                  <a:txBody>
                    <a:bodyPr/>
                    <a:lstStyle/>
                    <a:p>
                      <a:pPr algn="ctr"/>
                      <a:r>
                        <a:rPr lang="en-IN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-22.73</a:t>
                      </a:r>
                    </a:p>
                  </a:txBody>
                  <a:tcPr marL="19050" marR="19050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345.77</a:t>
                      </a:r>
                    </a:p>
                  </a:txBody>
                  <a:tcPr marL="19050" marR="19050" marT="9525" marB="9525" anchor="ctr"/>
                </a:tc>
                <a:extLst>
                  <a:ext uri="{0D108BD9-81ED-4DB2-BD59-A6C34878D82A}">
                    <a16:rowId xmlns:a16="http://schemas.microsoft.com/office/drawing/2014/main" val="1318377903"/>
                  </a:ext>
                </a:extLst>
              </a:tr>
            </a:tbl>
          </a:graphicData>
        </a:graphic>
      </p:graphicFrame>
      <p:pic>
        <p:nvPicPr>
          <p:cNvPr id="54" name="Picture 53" descr="A black cat with a white circle in the background&#10;&#10;Description automatically generated">
            <a:extLst>
              <a:ext uri="{FF2B5EF4-FFF2-40B4-BE49-F238E27FC236}">
                <a16:creationId xmlns:a16="http://schemas.microsoft.com/office/drawing/2014/main" id="{CE150962-ADB4-D347-CA31-8C117F306D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49" y="1140905"/>
            <a:ext cx="157201" cy="153784"/>
          </a:xfrm>
          <a:prstGeom prst="rect">
            <a:avLst/>
          </a:prstGeom>
        </p:spPr>
      </p:pic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FD911AB5-C7B1-5164-4CEB-41F98254D210}"/>
              </a:ext>
            </a:extLst>
          </p:cNvPr>
          <p:cNvSpPr txBox="1"/>
          <p:nvPr/>
        </p:nvSpPr>
        <p:spPr>
          <a:xfrm>
            <a:off x="3381094" y="1160766"/>
            <a:ext cx="992773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  <a:latin typeface="Quattrocento" panose="02020802030000000404" pitchFamily="18" charset="0"/>
                <a:cs typeface="Arial" pitchFamily="34" charset="0"/>
              </a:rPr>
              <a:t>@RaunakDune</a:t>
            </a:r>
          </a:p>
        </p:txBody>
      </p:sp>
      <p:pic>
        <p:nvPicPr>
          <p:cNvPr id="59" name="Picture 58" descr="A white and red envelope with a red stripe&#10;&#10;Description automatically generated">
            <a:extLst>
              <a:ext uri="{FF2B5EF4-FFF2-40B4-BE49-F238E27FC236}">
                <a16:creationId xmlns:a16="http://schemas.microsoft.com/office/drawing/2014/main" id="{7A7FE5A2-7507-4B81-4F01-BA16A75E67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12" y="1124296"/>
            <a:ext cx="259288" cy="199453"/>
          </a:xfrm>
          <a:prstGeom prst="rect">
            <a:avLst/>
          </a:prstGeom>
        </p:spPr>
      </p:pic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2250DFF1-4A63-5299-6A14-88FC1189268B}"/>
              </a:ext>
            </a:extLst>
          </p:cNvPr>
          <p:cNvSpPr txBox="1"/>
          <p:nvPr/>
        </p:nvSpPr>
        <p:spPr>
          <a:xfrm>
            <a:off x="4484662" y="1159282"/>
            <a:ext cx="992773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  <a:latin typeface="Quattrocento" panose="02020802030000000404" pitchFamily="18" charset="0"/>
                <a:cs typeface="Arial" pitchFamily="34" charset="0"/>
              </a:rPr>
              <a:t>rsarbajna@uh.edu</a:t>
            </a:r>
          </a:p>
        </p:txBody>
      </p:sp>
      <p:pic>
        <p:nvPicPr>
          <p:cNvPr id="51" name="Picture 50" descr="A screenshot of a computer&#10;&#10;Description automatically generated">
            <a:extLst>
              <a:ext uri="{FF2B5EF4-FFF2-40B4-BE49-F238E27FC236}">
                <a16:creationId xmlns:a16="http://schemas.microsoft.com/office/drawing/2014/main" id="{BAF7DBBE-C8EA-1D9F-30B7-DC0D936EBC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0962" y="1591897"/>
            <a:ext cx="2034803" cy="207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A35363C-1B12-B556-453D-5F3B9C0FEC7D}"/>
                  </a:ext>
                </a:extLst>
              </p:cNvPr>
              <p:cNvSpPr txBox="1"/>
              <p:nvPr/>
            </p:nvSpPr>
            <p:spPr>
              <a:xfrm>
                <a:off x="3175669" y="1595894"/>
                <a:ext cx="3907569" cy="1970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1100" dirty="0">
                    <a:latin typeface="+mj-lt"/>
                  </a:rPr>
                  <a:t>Given a reference set composed of database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1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IN" sz="1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IN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IN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IN" sz="1100" dirty="0">
                    <a:latin typeface="+mj-lt"/>
                  </a:rPr>
                  <a:t> of known places, and one or multiple query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1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IN" sz="11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IN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IN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IN" sz="1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IN" sz="1100" dirty="0">
                    <a:latin typeface="+mj-lt"/>
                  </a:rPr>
                  <a:t> the goal is to find matches between these two sets, i.e., those instances where image </a:t>
                </a:r>
                <a14:m>
                  <m:oMath xmlns:m="http://schemas.openxmlformats.org/officeDocument/2006/math">
                    <m:r>
                      <a:rPr lang="en-IN" sz="110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IN" sz="1100" dirty="0">
                    <a:latin typeface="+mj-lt"/>
                  </a:rPr>
                  <a:t> from the query set shows the same place as image </a:t>
                </a:r>
                <a14:m>
                  <m:oMath xmlns:m="http://schemas.openxmlformats.org/officeDocument/2006/math">
                    <m:r>
                      <a:rPr lang="en-IN" sz="11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IN" sz="1100" dirty="0">
                    <a:latin typeface="+mj-lt"/>
                  </a:rPr>
                  <a:t> from the database.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IN" sz="1100" dirty="0">
                    <a:latin typeface="+mj-lt"/>
                  </a:rPr>
                  <a:t>To find these matches, it is essential to compute one or multiple descriptors </a:t>
                </a:r>
                <a14:m>
                  <m:oMath xmlns:m="http://schemas.openxmlformats.org/officeDocument/2006/math">
                    <m:r>
                      <a:rPr lang="en-IN" sz="11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IN" sz="1100" dirty="0">
                    <a:latin typeface="+mj-lt"/>
                  </a:rPr>
                  <a:t> for each image – these descriptors should be similar for images showing the same place and dissimilar for different places.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IN" sz="1100" dirty="0">
                    <a:latin typeface="+mj-lt"/>
                  </a:rPr>
                  <a:t>A descriptor is typically represented as a numerical vector (e.g., </a:t>
                </a:r>
                <a14:m>
                  <m:oMath xmlns:m="http://schemas.openxmlformats.org/officeDocument/2006/math">
                    <m:r>
                      <a:rPr lang="en-IN" sz="1100" i="1" dirty="0" smtClean="0">
                        <a:latin typeface="Cambria Math" panose="02040503050406030204" pitchFamily="18" charset="0"/>
                      </a:rPr>
                      <m:t>128−</m:t>
                    </m:r>
                    <m:r>
                      <a:rPr lang="en-IN" sz="11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IN" sz="1100" dirty="0">
                    <a:latin typeface="+mj-lt"/>
                  </a:rPr>
                  <a:t> or </a:t>
                </a:r>
                <a14:m>
                  <m:oMath xmlns:m="http://schemas.openxmlformats.org/officeDocument/2006/math">
                    <m:r>
                      <a:rPr lang="en-IN" sz="1100" i="1" dirty="0" smtClean="0">
                        <a:latin typeface="Cambria Math" panose="02040503050406030204" pitchFamily="18" charset="0"/>
                      </a:rPr>
                      <m:t>4,096−</m:t>
                    </m:r>
                    <m:r>
                      <a:rPr lang="en-IN" sz="11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IN" sz="1100" dirty="0">
                    <a:latin typeface="+mj-lt"/>
                  </a:rPr>
                  <a:t>).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A35363C-1B12-B556-453D-5F3B9C0FE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669" y="1595894"/>
                <a:ext cx="3907569" cy="1970411"/>
              </a:xfrm>
              <a:prstGeom prst="rect">
                <a:avLst/>
              </a:prstGeom>
              <a:blipFill>
                <a:blip r:embed="rId13"/>
                <a:stretch>
                  <a:fillRect t="-310" b="-12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Content Placeholder 5" descr="A diagram of a complex structure&#10;&#10;Description automatically generated with medium confidence">
            <a:extLst>
              <a:ext uri="{FF2B5EF4-FFF2-40B4-BE49-F238E27FC236}">
                <a16:creationId xmlns:a16="http://schemas.microsoft.com/office/drawing/2014/main" id="{B3C72436-BFD9-468E-08B3-C3C6A067D1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5" y="5096498"/>
            <a:ext cx="5294778" cy="1597237"/>
          </a:xfrm>
          <a:prstGeom prst="rect">
            <a:avLst/>
          </a:prstGeom>
        </p:spPr>
      </p:pic>
      <p:sp>
        <p:nvSpPr>
          <p:cNvPr id="78" name="Arrow: Down 77">
            <a:extLst>
              <a:ext uri="{FF2B5EF4-FFF2-40B4-BE49-F238E27FC236}">
                <a16:creationId xmlns:a16="http://schemas.microsoft.com/office/drawing/2014/main" id="{6E7886A7-C0CF-3EBC-9504-F85D87947486}"/>
              </a:ext>
            </a:extLst>
          </p:cNvPr>
          <p:cNvSpPr/>
          <p:nvPr/>
        </p:nvSpPr>
        <p:spPr>
          <a:xfrm>
            <a:off x="4992394" y="5098159"/>
            <a:ext cx="61567" cy="60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3" name="Content Placeholder 5" descr="A diagram of a complex structure&#10;&#10;Description automatically generated with medium confidence">
            <a:extLst>
              <a:ext uri="{FF2B5EF4-FFF2-40B4-BE49-F238E27FC236}">
                <a16:creationId xmlns:a16="http://schemas.microsoft.com/office/drawing/2014/main" id="{D40FE22B-41B0-DDE8-A538-FE10F1AD4A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2" t="5614" r="2093" b="67212"/>
          <a:stretch/>
        </p:blipFill>
        <p:spPr>
          <a:xfrm>
            <a:off x="4330639" y="4121028"/>
            <a:ext cx="1491316" cy="43403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BCC5CA1-F95C-8D2E-ED70-DFB8785361A8}"/>
              </a:ext>
            </a:extLst>
          </p:cNvPr>
          <p:cNvSpPr txBox="1"/>
          <p:nvPr/>
        </p:nvSpPr>
        <p:spPr>
          <a:xfrm>
            <a:off x="72268" y="3866562"/>
            <a:ext cx="425063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100" dirty="0"/>
              <a:t>Typical VPR baseline has a </a:t>
            </a:r>
            <a:r>
              <a:rPr lang="en-US" sz="1100" dirty="0" err="1"/>
              <a:t>ResNet</a:t>
            </a:r>
            <a:r>
              <a:rPr lang="en-US" sz="1100" dirty="0"/>
              <a:t> backbone followed by </a:t>
            </a:r>
            <a:r>
              <a:rPr lang="en-US" sz="1100" dirty="0" err="1"/>
              <a:t>NetVLAD</a:t>
            </a:r>
            <a:r>
              <a:rPr lang="en-US" sz="1100" dirty="0"/>
              <a:t> aggregation.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100" dirty="0" err="1"/>
              <a:t>ResNet</a:t>
            </a:r>
            <a:r>
              <a:rPr lang="en-US" sz="1100" dirty="0"/>
              <a:t> is replaced here with a partially fine-tuned DINOv2 backbone and incorporates an optimal transport aggregation using the </a:t>
            </a:r>
            <a:r>
              <a:rPr lang="en-US" sz="1100" dirty="0" err="1"/>
              <a:t>Sinkhorn</a:t>
            </a:r>
            <a:r>
              <a:rPr lang="en-US" sz="1100" dirty="0"/>
              <a:t> Algorithm.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100" dirty="0"/>
              <a:t>Research and prelim results compare </a:t>
            </a:r>
            <a:r>
              <a:rPr lang="en-US" sz="1100" dirty="0" err="1"/>
              <a:t>favourably</a:t>
            </a:r>
            <a:r>
              <a:rPr lang="en-US" sz="1100" dirty="0"/>
              <a:t> with state-of-the-art results on common VPR benchmarks.</a:t>
            </a:r>
            <a:endParaRPr lang="en-IN" sz="11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F527826-0C1F-F301-A9C5-8085EC8BB808}"/>
              </a:ext>
            </a:extLst>
          </p:cNvPr>
          <p:cNvSpPr txBox="1"/>
          <p:nvPr/>
        </p:nvSpPr>
        <p:spPr>
          <a:xfrm>
            <a:off x="188521" y="5121964"/>
            <a:ext cx="25987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+mj-lt"/>
              </a:rPr>
              <a:t>Illustration of the local adaptation and our two-stage VPR pipeline.</a:t>
            </a:r>
            <a:r>
              <a:rPr lang="en-US" sz="1100" b="1" dirty="0">
                <a:latin typeface="+mj-lt"/>
              </a:rPr>
              <a:t> </a:t>
            </a:r>
            <a:endParaRPr lang="en-IN" sz="1100" b="1" dirty="0">
              <a:latin typeface="+mj-lt"/>
            </a:endParaRPr>
          </a:p>
        </p:txBody>
      </p:sp>
      <p:pic>
        <p:nvPicPr>
          <p:cNvPr id="92" name="Content Placeholder 5" descr="A diagram of a complex structure&#10;&#10;Description automatically generated with medium confidence">
            <a:extLst>
              <a:ext uri="{FF2B5EF4-FFF2-40B4-BE49-F238E27FC236}">
                <a16:creationId xmlns:a16="http://schemas.microsoft.com/office/drawing/2014/main" id="{B6F5A501-D274-FC58-7116-38C76272B6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25" b="70841"/>
          <a:stretch/>
        </p:blipFill>
        <p:spPr>
          <a:xfrm>
            <a:off x="4256834" y="5096497"/>
            <a:ext cx="1570330" cy="546301"/>
          </a:xfrm>
          <a:prstGeom prst="rect">
            <a:avLst/>
          </a:prstGeom>
        </p:spPr>
      </p:pic>
      <p:pic>
        <p:nvPicPr>
          <p:cNvPr id="77" name="Picture 76" descr="A collage of a road with cars and a crossword puzzle&#10;&#10;Description automatically generated">
            <a:extLst>
              <a:ext uri="{FF2B5EF4-FFF2-40B4-BE49-F238E27FC236}">
                <a16:creationId xmlns:a16="http://schemas.microsoft.com/office/drawing/2014/main" id="{736C6FDA-2438-D253-4BCC-07E1999988D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8" t="37147"/>
          <a:stretch/>
        </p:blipFill>
        <p:spPr>
          <a:xfrm>
            <a:off x="4765276" y="4829489"/>
            <a:ext cx="535980" cy="749795"/>
          </a:xfrm>
          <a:prstGeom prst="rect">
            <a:avLst/>
          </a:prstGeom>
        </p:spPr>
      </p:pic>
      <p:sp>
        <p:nvSpPr>
          <p:cNvPr id="93" name="Arrow: Down 92">
            <a:extLst>
              <a:ext uri="{FF2B5EF4-FFF2-40B4-BE49-F238E27FC236}">
                <a16:creationId xmlns:a16="http://schemas.microsoft.com/office/drawing/2014/main" id="{F59914C0-A543-3E84-4CF3-AF424438AE4F}"/>
              </a:ext>
            </a:extLst>
          </p:cNvPr>
          <p:cNvSpPr/>
          <p:nvPr/>
        </p:nvSpPr>
        <p:spPr>
          <a:xfrm>
            <a:off x="4957663" y="4588628"/>
            <a:ext cx="131028" cy="20971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44d881121_0_364"/>
          <p:cNvSpPr txBox="1">
            <a:spLocks noGrp="1"/>
          </p:cNvSpPr>
          <p:nvPr>
            <p:ph type="title"/>
          </p:nvPr>
        </p:nvSpPr>
        <p:spPr>
          <a:xfrm>
            <a:off x="0" y="-152400"/>
            <a:ext cx="9144000" cy="964800"/>
          </a:xfrm>
          <a:prstGeom prst="rect">
            <a:avLst/>
          </a:prstGeom>
          <a:solidFill>
            <a:srgbClr val="C80F2E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244d881121_0_364"/>
          <p:cNvSpPr txBox="1">
            <a:spLocks noGrp="1"/>
          </p:cNvSpPr>
          <p:nvPr>
            <p:ph type="sldNum" idx="12"/>
          </p:nvPr>
        </p:nvSpPr>
        <p:spPr>
          <a:xfrm>
            <a:off x="6930662" y="6466367"/>
            <a:ext cx="2133600" cy="37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02" name="Google Shape;102;g3244d881121_0_364"/>
          <p:cNvPicPr preferRelativeResize="0"/>
          <p:nvPr/>
        </p:nvPicPr>
        <p:blipFill rotWithShape="1">
          <a:blip r:embed="rId3">
            <a:alphaModFix/>
          </a:blip>
          <a:srcRect t="15031"/>
          <a:stretch/>
        </p:blipFill>
        <p:spPr>
          <a:xfrm>
            <a:off x="196009" y="812325"/>
            <a:ext cx="8591468" cy="604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244d881121_0_3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392" y="-104912"/>
            <a:ext cx="7351908" cy="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70757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US" sz="3600" b="1" dirty="0"/>
              <a:t>Related Spatial Dataset Mining</a:t>
            </a:r>
            <a:endParaRPr dirty="0"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1"/>
          </p:nvPr>
        </p:nvSpPr>
        <p:spPr>
          <a:xfrm>
            <a:off x="0" y="707571"/>
            <a:ext cx="9144000" cy="6150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None/>
            </a:pPr>
            <a:r>
              <a:rPr lang="en-US" sz="2200" dirty="0">
                <a:solidFill>
                  <a:srgbClr val="0070C0"/>
                </a:solidFill>
              </a:rPr>
              <a:t>Task: </a:t>
            </a:r>
            <a:endParaRPr sz="22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2200" dirty="0"/>
              <a:t>Given a set of spatial datasets over the same observation area; e.g. PM2.5 concentrations, burglary densities, and COVID-19 infection rates over Texas (point-wise functions over longitude and latitude)  </a:t>
            </a:r>
            <a:endParaRPr sz="2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None/>
            </a:pPr>
            <a:r>
              <a:rPr lang="en-US" sz="2200" dirty="0">
                <a:solidFill>
                  <a:srgbClr val="0070C0"/>
                </a:solidFill>
              </a:rPr>
              <a:t>Research Questions: </a:t>
            </a:r>
            <a:endParaRPr sz="2200" dirty="0"/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2200" dirty="0"/>
              <a:t>Explore different notions or relatedness:  correlation, agreement in hotspots,… </a:t>
            </a:r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2200" dirty="0"/>
              <a:t>Identify the degree of relatedness of pairs/groups of spatial datasets. </a:t>
            </a:r>
            <a:endParaRPr sz="2200" dirty="0"/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2200" dirty="0"/>
              <a:t>Analyze the role of thresholds in ‘relatedness’ </a:t>
            </a:r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2200" dirty="0"/>
              <a:t>Analyze delays and other temporal relationships with respect to ‘relatedness’ </a:t>
            </a:r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2200" dirty="0"/>
              <a:t>Develop methods to identify regional relatedness </a:t>
            </a:r>
          </a:p>
          <a:p>
            <a:pPr marL="0" indent="0">
              <a:spcBef>
                <a:spcPts val="200"/>
              </a:spcBef>
              <a:buSzPts val="3000"/>
              <a:buNone/>
            </a:pPr>
            <a:r>
              <a:rPr lang="en-US" sz="2200" dirty="0">
                <a:solidFill>
                  <a:srgbClr val="00B0F0"/>
                </a:solidFill>
              </a:rPr>
              <a:t>Goal:</a:t>
            </a:r>
            <a:r>
              <a:rPr lang="en-US" sz="2200" dirty="0"/>
              <a:t> Find interesting Hypotheses!</a:t>
            </a:r>
          </a:p>
          <a:p>
            <a:pPr marL="0" indent="0">
              <a:spcBef>
                <a:spcPts val="200"/>
              </a:spcBef>
              <a:buSzPts val="3000"/>
              <a:buNone/>
            </a:pPr>
            <a:r>
              <a:rPr lang="en-US" sz="2200" u="sng" dirty="0"/>
              <a:t>Possible Topic for UG Research: </a:t>
            </a:r>
            <a:r>
              <a:rPr lang="en-US" sz="2200" dirty="0"/>
              <a:t>To conduct this research we need polygonal hotspot discovery/clustering algorithms which identify regions in a spatial dataset in which the point-wise function is about a particular threshold </a:t>
            </a:r>
            <a:r>
              <a:rPr lang="en-US" sz="2200" dirty="0">
                <a:sym typeface="Symbol" panose="05050102010706020507" pitchFamily="18" charset="2"/>
              </a:rPr>
              <a:t>.</a:t>
            </a:r>
            <a:endParaRPr lang="en-US" sz="22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200" dirty="0"/>
              <a:t> </a:t>
            </a:r>
            <a:endParaRPr sz="22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64414" y="6488668"/>
            <a:ext cx="1133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UH-DAIS</a:t>
            </a:r>
          </a:p>
        </p:txBody>
      </p:sp>
    </p:spTree>
    <p:extLst>
      <p:ext uri="{BB962C8B-B14F-4D97-AF65-F5344CB8AC3E}">
        <p14:creationId xmlns:p14="http://schemas.microsoft.com/office/powerpoint/2010/main" val="316550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70757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US" sz="3600" b="1" dirty="0"/>
              <a:t>Collocation Mining Frameworks</a:t>
            </a:r>
            <a:endParaRPr dirty="0"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1"/>
          </p:nvPr>
        </p:nvSpPr>
        <p:spPr>
          <a:xfrm>
            <a:off x="12192" y="707571"/>
            <a:ext cx="8979408" cy="6150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None/>
            </a:pPr>
            <a:r>
              <a:rPr lang="en-US" sz="3000" dirty="0">
                <a:solidFill>
                  <a:srgbClr val="0070C0"/>
                </a:solidFill>
              </a:rPr>
              <a:t>Definition:  </a:t>
            </a:r>
            <a:endParaRPr sz="30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3000" dirty="0"/>
              <a:t>Spatial colocation patterns represent subsets of spatial events whose instances are often located in close geographic proximity. For example, car break-ins might often occur in close proximity to shopping malls.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None/>
            </a:pPr>
            <a:r>
              <a:rPr lang="en-US" sz="3000" dirty="0">
                <a:solidFill>
                  <a:srgbClr val="0070C0"/>
                </a:solidFill>
              </a:rPr>
              <a:t>Research Themes:</a:t>
            </a:r>
            <a:endParaRPr sz="3000" dirty="0"/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3000" dirty="0"/>
              <a:t>Density-based Collocation Mining Approaches</a:t>
            </a:r>
            <a:endParaRPr dirty="0"/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3000" dirty="0"/>
              <a:t>Algorithms to Discover Regional Collocation Patterns</a:t>
            </a:r>
          </a:p>
          <a:p>
            <a:pPr marL="342900" lvl="0" indent="-3429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lang="en-US" sz="3000" dirty="0"/>
              <a:t>Collocation Mining Involving Continuous Variables</a:t>
            </a:r>
          </a:p>
          <a:p>
            <a:pPr marL="342900">
              <a:spcBef>
                <a:spcPts val="200"/>
              </a:spcBef>
              <a:buSzPts val="3000"/>
              <a:buFont typeface="Noto Sans Symbols"/>
              <a:buChar char="⮚"/>
            </a:pPr>
            <a:r>
              <a:rPr lang="en-US" sz="3000" dirty="0" err="1"/>
              <a:t>Spatio</a:t>
            </a:r>
            <a:r>
              <a:rPr lang="en-US" sz="3000" dirty="0"/>
              <a:t>-temporal Collocation Mining </a:t>
            </a:r>
            <a:endParaRPr lang="en-US" sz="28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dirty="0"/>
              <a:t> </a:t>
            </a:r>
            <a:endParaRPr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64414" y="6488668"/>
            <a:ext cx="1133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UH-DAIS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BD4F-A2BB-F210-5A8F-BA30E94A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Density-Related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39B1E-7AD6-2F70-B0A6-DA211C9CB3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5567D-B2FD-9694-6E67-FE3ED17FB973}"/>
              </a:ext>
            </a:extLst>
          </p:cNvPr>
          <p:cNvSpPr txBox="1"/>
          <p:nvPr/>
        </p:nvSpPr>
        <p:spPr>
          <a:xfrm>
            <a:off x="3820759" y="1403639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Density Estimation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98F72-240A-44FB-6320-767DB025C1E6}"/>
              </a:ext>
            </a:extLst>
          </p:cNvPr>
          <p:cNvSpPr txBox="1"/>
          <p:nvPr/>
        </p:nvSpPr>
        <p:spPr>
          <a:xfrm>
            <a:off x="514750" y="2769787"/>
            <a:ext cx="3113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Density-Based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Clustering Algorithms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AD795-1BD3-F786-98CA-4D1A77D227F0}"/>
              </a:ext>
            </a:extLst>
          </p:cNvPr>
          <p:cNvSpPr txBox="1"/>
          <p:nvPr/>
        </p:nvSpPr>
        <p:spPr>
          <a:xfrm>
            <a:off x="6655294" y="2396493"/>
            <a:ext cx="2488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Evaluation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Density-based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Clustering Results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130A533D-AF6B-38FC-EC82-60627E8C9CDC}"/>
              </a:ext>
            </a:extLst>
          </p:cNvPr>
          <p:cNvSpPr/>
          <p:nvPr/>
        </p:nvSpPr>
        <p:spPr>
          <a:xfrm>
            <a:off x="3435446" y="1865304"/>
            <a:ext cx="3205316" cy="2639962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307F2-6F4A-8BC0-7353-AC7C4928751B}"/>
              </a:ext>
            </a:extLst>
          </p:cNvPr>
          <p:cNvSpPr txBox="1"/>
          <p:nvPr/>
        </p:nvSpPr>
        <p:spPr>
          <a:xfrm>
            <a:off x="3092995" y="4497341"/>
            <a:ext cx="4275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Foundations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For Density-Based Algorithms</a:t>
            </a:r>
          </a:p>
        </p:txBody>
      </p:sp>
    </p:spTree>
    <p:extLst>
      <p:ext uri="{BB962C8B-B14F-4D97-AF65-F5344CB8AC3E}">
        <p14:creationId xmlns:p14="http://schemas.microsoft.com/office/powerpoint/2010/main" val="362821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A85F8ED1-C39A-BEE5-E6C5-65A34B2F9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E4D325EB-3478-2C1C-38CB-A00C40F4CC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9" cy="70757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US" sz="3600" b="1" dirty="0"/>
              <a:t>Density-Based Frameworks</a:t>
            </a:r>
            <a:endParaRPr dirty="0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0F39AB50-2C70-9EB7-F78B-AE3AE92538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" y="707571"/>
            <a:ext cx="8979408" cy="6150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None/>
            </a:pPr>
            <a:r>
              <a:rPr lang="en-US" sz="2500" dirty="0">
                <a:solidFill>
                  <a:srgbClr val="0070C0"/>
                </a:solidFill>
              </a:rPr>
              <a:t>Scope:</a:t>
            </a:r>
            <a:endParaRPr lang="en-US" sz="25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500" dirty="0"/>
              <a:t>This research centers on the development of algorithms and frameworks which operate on density information or full-fledged density functions that has been created relying on naïve, parametric and non-parametric density estimation techniques. Application of such algorithms include clustering, outlier detection and association analysis. Developing novel density estimation techniques is part of this research as well. </a:t>
            </a:r>
            <a:endParaRPr sz="25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None/>
            </a:pPr>
            <a:r>
              <a:rPr lang="en-US" sz="2500" dirty="0">
                <a:solidFill>
                  <a:srgbClr val="0070C0"/>
                </a:solidFill>
              </a:rPr>
              <a:t>Past Work:</a:t>
            </a: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500" dirty="0"/>
              <a:t>In the last 20 years UH-DAIS developed 4 novel density-based clustering algorithms and a Density-Based Association Analysis Framework For Continuous Variable Collocation Mining. We also developed novel non-parametric density estimation techniques.</a:t>
            </a:r>
            <a:endParaRPr sz="25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778CD-BE73-FD79-5114-A6486FB2D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414" y="6488668"/>
            <a:ext cx="1133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UH-DAIS</a:t>
            </a:r>
          </a:p>
        </p:txBody>
      </p:sp>
    </p:spTree>
    <p:extLst>
      <p:ext uri="{BB962C8B-B14F-4D97-AF65-F5344CB8AC3E}">
        <p14:creationId xmlns:p14="http://schemas.microsoft.com/office/powerpoint/2010/main" val="2705133044"/>
      </p:ext>
    </p:extLst>
  </p:cSld>
  <p:clrMapOvr>
    <a:masterClrMapping/>
  </p:clrMapOvr>
</p:sld>
</file>

<file path=ppt/theme/theme1.xml><?xml version="1.0" encoding="utf-8"?>
<a:theme xmlns:a="http://schemas.openxmlformats.org/drawingml/2006/main" name="UH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1551</Words>
  <Application>Microsoft Office PowerPoint</Application>
  <PresentationFormat>On-screen Show (4:3)</PresentationFormat>
  <Paragraphs>179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Cambria Math</vt:lpstr>
      <vt:lpstr>Quattrocento</vt:lpstr>
      <vt:lpstr>Wingdings</vt:lpstr>
      <vt:lpstr>Tahoma</vt:lpstr>
      <vt:lpstr>Nunito</vt:lpstr>
      <vt:lpstr>Times New Roman</vt:lpstr>
      <vt:lpstr>Calibri</vt:lpstr>
      <vt:lpstr>Symbol</vt:lpstr>
      <vt:lpstr>Noto Sans Symbols</vt:lpstr>
      <vt:lpstr>Arial</vt:lpstr>
      <vt:lpstr>UH2</vt:lpstr>
      <vt:lpstr>PowerPoint Presentation</vt:lpstr>
      <vt:lpstr>UH-DAIS Research Projects 9/25-8/26</vt:lpstr>
      <vt:lpstr>K2 Project Goals</vt:lpstr>
      <vt:lpstr>PowerPoint Presentation</vt:lpstr>
      <vt:lpstr>PowerPoint Presentation</vt:lpstr>
      <vt:lpstr>Related Spatial Dataset Mining</vt:lpstr>
      <vt:lpstr>Collocation Mining Frameworks</vt:lpstr>
      <vt:lpstr>Density-Related Research</vt:lpstr>
      <vt:lpstr>Density-Based Frameworks</vt:lpstr>
      <vt:lpstr>PowerPoint Presentation</vt:lpstr>
      <vt:lpstr>Helping Scientists to Make Sense Out of their Data</vt:lpstr>
      <vt:lpstr>Some UH-DAIS Graduates 1</vt:lpstr>
      <vt:lpstr>Some UH-DAIS Graduates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ceick</dc:creator>
  <cp:lastModifiedBy>Eick, Christoph F</cp:lastModifiedBy>
  <cp:revision>66</cp:revision>
  <cp:lastPrinted>2025-09-19T14:25:23Z</cp:lastPrinted>
  <dcterms:modified xsi:type="dcterms:W3CDTF">2025-09-19T14:57:48Z</dcterms:modified>
</cp:coreProperties>
</file>