
<file path=[Content_Types].xml><?xml version="1.0" encoding="utf-8"?>
<Types xmlns="http://schemas.openxmlformats.org/package/2006/content-types">
  <Default Extension="png" ContentType="image/png"/>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3" r:id="rId2"/>
    <p:sldId id="264" r:id="rId3"/>
    <p:sldId id="265" r:id="rId4"/>
    <p:sldId id="266" r:id="rId5"/>
    <p:sldId id="274" r:id="rId6"/>
    <p:sldId id="260" r:id="rId7"/>
    <p:sldId id="267" r:id="rId8"/>
    <p:sldId id="261" r:id="rId9"/>
    <p:sldId id="291" r:id="rId10"/>
    <p:sldId id="287" r:id="rId11"/>
    <p:sldId id="268" r:id="rId12"/>
    <p:sldId id="305" r:id="rId13"/>
    <p:sldId id="270" r:id="rId14"/>
    <p:sldId id="271" r:id="rId15"/>
    <p:sldId id="272" r:id="rId16"/>
    <p:sldId id="273" r:id="rId17"/>
    <p:sldId id="290" r:id="rId18"/>
    <p:sldId id="285" r:id="rId19"/>
    <p:sldId id="275" r:id="rId20"/>
    <p:sldId id="286" r:id="rId21"/>
    <p:sldId id="277" r:id="rId22"/>
    <p:sldId id="278" r:id="rId23"/>
    <p:sldId id="280" r:id="rId24"/>
    <p:sldId id="309" r:id="rId25"/>
    <p:sldId id="292" r:id="rId26"/>
    <p:sldId id="295" r:id="rId27"/>
    <p:sldId id="296" r:id="rId28"/>
    <p:sldId id="297" r:id="rId29"/>
    <p:sldId id="303" r:id="rId30"/>
    <p:sldId id="306" r:id="rId31"/>
    <p:sldId id="307" r:id="rId32"/>
    <p:sldId id="308" r:id="rId33"/>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42" y="9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5"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14993A3-8A3B-499B-8585-8B4ECF15AE41}" type="slidenum">
              <a:rPr lang="en-US"/>
              <a:pPr>
                <a:defRPr/>
              </a:pPr>
              <a:t>‹#›</a:t>
            </a:fld>
            <a:endParaRPr lang="en-US"/>
          </a:p>
        </p:txBody>
      </p:sp>
    </p:spTree>
    <p:extLst>
      <p:ext uri="{BB962C8B-B14F-4D97-AF65-F5344CB8AC3E}">
        <p14:creationId xmlns:p14="http://schemas.microsoft.com/office/powerpoint/2010/main" val="3703301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91"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034ADF-819F-4B0E-B317-7B2D8EB0926F}" type="slidenum">
              <a:rPr lang="en-US"/>
              <a:pPr>
                <a:defRPr/>
              </a:pPr>
              <a:t>‹#›</a:t>
            </a:fld>
            <a:endParaRPr lang="en-US"/>
          </a:p>
        </p:txBody>
      </p:sp>
    </p:spTree>
    <p:extLst>
      <p:ext uri="{BB962C8B-B14F-4D97-AF65-F5344CB8AC3E}">
        <p14:creationId xmlns:p14="http://schemas.microsoft.com/office/powerpoint/2010/main" val="2059825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8242A38-9414-42BA-8433-4B00F9BAE9DF}" type="slidenum">
              <a:rPr lang="en-US" altLang="en-US" sz="1200" smtClean="0"/>
              <a:pPr/>
              <a:t>20</a:t>
            </a:fld>
            <a:endParaRPr lang="en-US" altLang="en-US" sz="1200" smtClean="0"/>
          </a:p>
        </p:txBody>
      </p:sp>
      <p:sp>
        <p:nvSpPr>
          <p:cNvPr id="36867" name="Rectangle 2"/>
          <p:cNvSpPr>
            <a:spLocks noGrp="1" noRot="1" noChangeAspect="1" noChangeArrowheads="1" noTextEdit="1"/>
          </p:cNvSpPr>
          <p:nvPr>
            <p:ph type="sldImg"/>
          </p:nvPr>
        </p:nvSpPr>
        <p:spPr>
          <a:xfrm>
            <a:off x="1092200" y="669925"/>
            <a:ext cx="4678363" cy="3508375"/>
          </a:xfrm>
          <a:ln/>
        </p:spPr>
      </p:sp>
      <p:sp>
        <p:nvSpPr>
          <p:cNvPr id="36868" name="Rectangle 3"/>
          <p:cNvSpPr>
            <a:spLocks noGrp="1" noChangeArrowheads="1"/>
          </p:cNvSpPr>
          <p:nvPr>
            <p:ph type="body" idx="1"/>
          </p:nvPr>
        </p:nvSpPr>
        <p:spPr>
          <a:xfrm>
            <a:off x="904875" y="4402138"/>
            <a:ext cx="5048250" cy="410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altLang="en-US" sz="2000" smtClean="0"/>
          </a:p>
          <a:p>
            <a:r>
              <a:rPr lang="en-US" altLang="en-US" sz="2000" smtClean="0"/>
              <a:t>Ontologies basically describe...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8226285-539B-4940-8C62-9A79591BE719}" type="slidenum">
              <a:rPr lang="en-US" altLang="en-US" sz="1200" smtClean="0"/>
              <a:pPr/>
              <a:t>23</a:t>
            </a:fld>
            <a:endParaRPr lang="en-US" altLang="en-US" sz="1200" smtClean="0"/>
          </a:p>
        </p:txBody>
      </p:sp>
      <p:sp>
        <p:nvSpPr>
          <p:cNvPr id="37891" name="Rectangle 2"/>
          <p:cNvSpPr>
            <a:spLocks noGrp="1" noRot="1" noChangeAspect="1" noChangeArrowheads="1" noTextEdit="1"/>
          </p:cNvSpPr>
          <p:nvPr>
            <p:ph type="sldImg"/>
          </p:nvPr>
        </p:nvSpPr>
        <p:spPr>
          <a:xfrm>
            <a:off x="1092200" y="669925"/>
            <a:ext cx="4678363" cy="3508375"/>
          </a:xfrm>
          <a:ln/>
        </p:spPr>
      </p:sp>
      <p:sp>
        <p:nvSpPr>
          <p:cNvPr id="37892" name="Rectangle 3"/>
          <p:cNvSpPr>
            <a:spLocks noGrp="1" noChangeArrowheads="1"/>
          </p:cNvSpPr>
          <p:nvPr>
            <p:ph type="body" idx="1"/>
          </p:nvPr>
        </p:nvSpPr>
        <p:spPr>
          <a:xfrm>
            <a:off x="904875" y="4402138"/>
            <a:ext cx="5048250" cy="410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t>The first technology I like to …</a:t>
            </a:r>
          </a:p>
          <a:p>
            <a:r>
              <a:rPr lang="en-US" altLang="en-US" sz="2000" smtClean="0"/>
              <a:t>The above picture is, in my opinion, a good description of the task of knowledge discovery in that it illustrates a huge search space that contains very very few interesting things, and if applied in practice, KDD is frequently like finding a needle in a hay stack, except that you are not sure what you are looking for...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8226285-539B-4940-8C62-9A79591BE719}" type="slidenum">
              <a:rPr lang="en-US" altLang="en-US" sz="1200" smtClean="0"/>
              <a:pPr/>
              <a:t>24</a:t>
            </a:fld>
            <a:endParaRPr lang="en-US" altLang="en-US" sz="1200" smtClean="0"/>
          </a:p>
        </p:txBody>
      </p:sp>
      <p:sp>
        <p:nvSpPr>
          <p:cNvPr id="37891" name="Rectangle 2"/>
          <p:cNvSpPr>
            <a:spLocks noGrp="1" noRot="1" noChangeAspect="1" noChangeArrowheads="1" noTextEdit="1"/>
          </p:cNvSpPr>
          <p:nvPr>
            <p:ph type="sldImg"/>
          </p:nvPr>
        </p:nvSpPr>
        <p:spPr>
          <a:xfrm>
            <a:off x="1092200" y="669925"/>
            <a:ext cx="4678363" cy="3508375"/>
          </a:xfrm>
          <a:ln/>
        </p:spPr>
      </p:sp>
      <p:sp>
        <p:nvSpPr>
          <p:cNvPr id="37892" name="Rectangle 3"/>
          <p:cNvSpPr>
            <a:spLocks noGrp="1" noChangeArrowheads="1"/>
          </p:cNvSpPr>
          <p:nvPr>
            <p:ph type="body" idx="1"/>
          </p:nvPr>
        </p:nvSpPr>
        <p:spPr>
          <a:xfrm>
            <a:off x="904875" y="4402138"/>
            <a:ext cx="5048250" cy="410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t>The first technology I like to …</a:t>
            </a:r>
          </a:p>
          <a:p>
            <a:r>
              <a:rPr lang="en-US" altLang="en-US" sz="2000" smtClean="0"/>
              <a:t>The above picture is, in my opinion, a good description of the task of knowledge discovery in that it illustrates a huge search space that contains very very few interesting things, and if applied in practice, KDD is frequently like finding a needle in a hay stack, except that you are not sure what you are looking for...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034ADF-819F-4B0E-B317-7B2D8EB0926F}" type="slidenum">
              <a:rPr lang="en-US" smtClean="0"/>
              <a:pPr>
                <a:defRPr/>
              </a:pPr>
              <a:t>31</a:t>
            </a:fld>
            <a:endParaRPr lang="en-US"/>
          </a:p>
        </p:txBody>
      </p:sp>
    </p:spTree>
    <p:extLst>
      <p:ext uri="{BB962C8B-B14F-4D97-AF65-F5344CB8AC3E}">
        <p14:creationId xmlns:p14="http://schemas.microsoft.com/office/powerpoint/2010/main" val="259182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034ADF-819F-4B0E-B317-7B2D8EB0926F}" type="slidenum">
              <a:rPr lang="en-US" smtClean="0"/>
              <a:pPr>
                <a:defRPr/>
              </a:pPr>
              <a:t>32</a:t>
            </a:fld>
            <a:endParaRPr lang="en-US"/>
          </a:p>
        </p:txBody>
      </p:sp>
    </p:spTree>
    <p:extLst>
      <p:ext uri="{BB962C8B-B14F-4D97-AF65-F5344CB8AC3E}">
        <p14:creationId xmlns:p14="http://schemas.microsoft.com/office/powerpoint/2010/main" val="25918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05F7AC-DF37-4C74-BD46-D2324F413789}" type="slidenum">
              <a:rPr lang="en-US"/>
              <a:pPr>
                <a:defRPr/>
              </a:pPr>
              <a:t>‹#›</a:t>
            </a:fld>
            <a:endParaRPr lang="en-US"/>
          </a:p>
        </p:txBody>
      </p:sp>
    </p:spTree>
    <p:extLst>
      <p:ext uri="{BB962C8B-B14F-4D97-AF65-F5344CB8AC3E}">
        <p14:creationId xmlns:p14="http://schemas.microsoft.com/office/powerpoint/2010/main" val="126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8C722B-1640-406C-A363-1E2E8A008D33}" type="slidenum">
              <a:rPr lang="en-US"/>
              <a:pPr>
                <a:defRPr/>
              </a:pPr>
              <a:t>‹#›</a:t>
            </a:fld>
            <a:endParaRPr lang="en-US"/>
          </a:p>
        </p:txBody>
      </p:sp>
    </p:spTree>
    <p:extLst>
      <p:ext uri="{BB962C8B-B14F-4D97-AF65-F5344CB8AC3E}">
        <p14:creationId xmlns:p14="http://schemas.microsoft.com/office/powerpoint/2010/main" val="398576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D4D042-E71F-41E0-8BF7-431D1DFE0013}" type="slidenum">
              <a:rPr lang="en-US"/>
              <a:pPr>
                <a:defRPr/>
              </a:pPr>
              <a:t>‹#›</a:t>
            </a:fld>
            <a:endParaRPr lang="en-US"/>
          </a:p>
        </p:txBody>
      </p:sp>
    </p:spTree>
    <p:extLst>
      <p:ext uri="{BB962C8B-B14F-4D97-AF65-F5344CB8AC3E}">
        <p14:creationId xmlns:p14="http://schemas.microsoft.com/office/powerpoint/2010/main" val="400707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F9EE33-60E2-441D-B085-80DFDAB84279}" type="slidenum">
              <a:rPr lang="en-US"/>
              <a:pPr>
                <a:defRPr/>
              </a:pPr>
              <a:t>‹#›</a:t>
            </a:fld>
            <a:endParaRPr lang="en-US"/>
          </a:p>
        </p:txBody>
      </p:sp>
    </p:spTree>
    <p:extLst>
      <p:ext uri="{BB962C8B-B14F-4D97-AF65-F5344CB8AC3E}">
        <p14:creationId xmlns:p14="http://schemas.microsoft.com/office/powerpoint/2010/main" val="109461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CA03D9-24C6-4DDE-BED9-83218ABF92C2}" type="slidenum">
              <a:rPr lang="en-US"/>
              <a:pPr>
                <a:defRPr/>
              </a:pPr>
              <a:t>‹#›</a:t>
            </a:fld>
            <a:endParaRPr lang="en-US"/>
          </a:p>
        </p:txBody>
      </p:sp>
    </p:spTree>
    <p:extLst>
      <p:ext uri="{BB962C8B-B14F-4D97-AF65-F5344CB8AC3E}">
        <p14:creationId xmlns:p14="http://schemas.microsoft.com/office/powerpoint/2010/main" val="1450034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45722A-9B4A-48E5-8BEF-3EAB90A7DF17}" type="slidenum">
              <a:rPr lang="en-US"/>
              <a:pPr>
                <a:defRPr/>
              </a:pPr>
              <a:t>‹#›</a:t>
            </a:fld>
            <a:endParaRPr lang="en-US"/>
          </a:p>
        </p:txBody>
      </p:sp>
    </p:spTree>
    <p:extLst>
      <p:ext uri="{BB962C8B-B14F-4D97-AF65-F5344CB8AC3E}">
        <p14:creationId xmlns:p14="http://schemas.microsoft.com/office/powerpoint/2010/main" val="297757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A41045F-13D1-442D-B2A2-1C4F91AC7425}" type="slidenum">
              <a:rPr lang="en-US"/>
              <a:pPr>
                <a:defRPr/>
              </a:pPr>
              <a:t>‹#›</a:t>
            </a:fld>
            <a:endParaRPr lang="en-US"/>
          </a:p>
        </p:txBody>
      </p:sp>
    </p:spTree>
    <p:extLst>
      <p:ext uri="{BB962C8B-B14F-4D97-AF65-F5344CB8AC3E}">
        <p14:creationId xmlns:p14="http://schemas.microsoft.com/office/powerpoint/2010/main" val="137050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588DEE-B0D4-4409-93C8-28E7C59D7D1D}" type="slidenum">
              <a:rPr lang="en-US"/>
              <a:pPr>
                <a:defRPr/>
              </a:pPr>
              <a:t>‹#›</a:t>
            </a:fld>
            <a:endParaRPr lang="en-US"/>
          </a:p>
        </p:txBody>
      </p:sp>
    </p:spTree>
    <p:extLst>
      <p:ext uri="{BB962C8B-B14F-4D97-AF65-F5344CB8AC3E}">
        <p14:creationId xmlns:p14="http://schemas.microsoft.com/office/powerpoint/2010/main" val="1600836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5D57549-0D36-486A-A891-57EFF583F2BB}" type="slidenum">
              <a:rPr lang="en-US"/>
              <a:pPr>
                <a:defRPr/>
              </a:pPr>
              <a:t>‹#›</a:t>
            </a:fld>
            <a:endParaRPr lang="en-US"/>
          </a:p>
        </p:txBody>
      </p:sp>
    </p:spTree>
    <p:extLst>
      <p:ext uri="{BB962C8B-B14F-4D97-AF65-F5344CB8AC3E}">
        <p14:creationId xmlns:p14="http://schemas.microsoft.com/office/powerpoint/2010/main" val="98969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C2FE7E-3FFB-440B-97BC-1D872B0B8D2C}" type="slidenum">
              <a:rPr lang="en-US"/>
              <a:pPr>
                <a:defRPr/>
              </a:pPr>
              <a:t>‹#›</a:t>
            </a:fld>
            <a:endParaRPr lang="en-US"/>
          </a:p>
        </p:txBody>
      </p:sp>
    </p:spTree>
    <p:extLst>
      <p:ext uri="{BB962C8B-B14F-4D97-AF65-F5344CB8AC3E}">
        <p14:creationId xmlns:p14="http://schemas.microsoft.com/office/powerpoint/2010/main" val="384400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FDB305-0AEE-40A9-A95D-0C319F28FBBD}" type="slidenum">
              <a:rPr lang="en-US"/>
              <a:pPr>
                <a:defRPr/>
              </a:pPr>
              <a:t>‹#›</a:t>
            </a:fld>
            <a:endParaRPr lang="en-US"/>
          </a:p>
        </p:txBody>
      </p:sp>
    </p:spTree>
    <p:extLst>
      <p:ext uri="{BB962C8B-B14F-4D97-AF65-F5344CB8AC3E}">
        <p14:creationId xmlns:p14="http://schemas.microsoft.com/office/powerpoint/2010/main" val="200105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E7267A-D8A8-42A4-8297-67264E3689AC}" type="slidenum">
              <a:rPr lang="en-US"/>
              <a:pPr>
                <a:defRPr/>
              </a:pPr>
              <a:t>‹#›</a:t>
            </a:fld>
            <a:endParaRPr lang="en-US"/>
          </a:p>
        </p:txBody>
      </p:sp>
      <p:sp>
        <p:nvSpPr>
          <p:cNvPr id="1031" name="Text Box 7"/>
          <p:cNvSpPr txBox="1">
            <a:spLocks noChangeArrowheads="1"/>
          </p:cNvSpPr>
          <p:nvPr/>
        </p:nvSpPr>
        <p:spPr bwMode="auto">
          <a:xfrm>
            <a:off x="0" y="6594475"/>
            <a:ext cx="2978150" cy="260350"/>
          </a:xfrm>
          <a:prstGeom prst="rect">
            <a:avLst/>
          </a:prstGeom>
          <a:noFill/>
          <a:ln w="9525">
            <a:noFill/>
            <a:miter lim="800000"/>
            <a:headEnd/>
            <a:tailEnd/>
          </a:ln>
          <a:effectLst/>
        </p:spPr>
        <p:txBody>
          <a:bodyPr wrap="none">
            <a:spAutoFit/>
          </a:bodyPr>
          <a:lstStyle/>
          <a:p>
            <a:pPr>
              <a:defRPr/>
            </a:pPr>
            <a:r>
              <a:rPr lang="en-US" sz="1100"/>
              <a:t>Christoph F. Eick: COSC 6368 and ‘What is AI?”</a:t>
            </a:r>
          </a:p>
        </p:txBody>
      </p:sp>
      <p:pic>
        <p:nvPicPr>
          <p:cNvPr id="3080" name="Picture 9" descr="an01124_"/>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382000" y="0"/>
            <a:ext cx="76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0" descr="an01124_"/>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76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www2.cs.uh.edu/~ceick/6367/6367.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image" Target="../media/image6.wmf"/><Relationship Id="rId4" Type="http://schemas.openxmlformats.org/officeDocument/2006/relationships/oleObject" Target="../embeddings/Microsoft_Excel_97-2003_Worksheet1.xls"/></Relationships>
</file>

<file path=ppt/slides/_rels/slide2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Microsoft_Excel_97-2003_Worksheet2.xls"/><Relationship Id="rId4" Type="http://schemas.openxmlformats.org/officeDocument/2006/relationships/image" Target="../media/image11.wmf"/></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rstechnica.com/science/2012/03/robots-swarm-the-stage-at-te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mailto:ceick@uh.edu" TargetMode="External"/><Relationship Id="rId5" Type="http://schemas.openxmlformats.org/officeDocument/2006/relationships/hyperlink" Target="http://www2.cs.uh.edu/~ceick/" TargetMode="External"/><Relationship Id="rId4"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hyperlink" Target="http://aima.cs.berkeley.edu/" TargetMode="External"/></Relationships>
</file>

<file path=ppt/slides/_rels/slide28.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Layout" Target="../slideLayouts/slideLayout6.xml"/><Relationship Id="rId4" Type="http://schemas.openxmlformats.org/officeDocument/2006/relationships/tags" Target="../tags/tag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ugene_Goostman" TargetMode="External"/><Relationship Id="rId2" Type="http://schemas.openxmlformats.org/officeDocument/2006/relationships/hyperlink" Target="https://en.wikipedia.org/wiki/Turing_test" TargetMode="External"/><Relationship Id="rId1" Type="http://schemas.openxmlformats.org/officeDocument/2006/relationships/slideLayout" Target="../slideLayouts/slideLayout2.xml"/><Relationship Id="rId4" Type="http://schemas.openxmlformats.org/officeDocument/2006/relationships/hyperlink" Target="http://www.zdnet.com/article/beyond-cortana-what-artificial-intelligence-means-for-the-future-of-microsoft/" TargetMode="Externa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3.xml"/><Relationship Id="rId1" Type="http://schemas.openxmlformats.org/officeDocument/2006/relationships/tags" Target="../tags/tag1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4.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ithub.com/aimacode" TargetMode="External"/><Relationship Id="rId2" Type="http://schemas.openxmlformats.org/officeDocument/2006/relationships/hyperlink" Target="http://www2.cs.uh.edu/~ceick/AI16.html" TargetMode="External"/><Relationship Id="rId1" Type="http://schemas.openxmlformats.org/officeDocument/2006/relationships/slideLayout" Target="../slideLayouts/slideLayout2.xml"/><Relationship Id="rId4" Type="http://schemas.openxmlformats.org/officeDocument/2006/relationships/hyperlink" Target="http://ijcai-16.org/index.php/welcome/view/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90EC98-6408-48AE-BEA5-073BCBDAFCE4}" type="slidenum">
              <a:rPr lang="en-US" altLang="en-US" sz="1400" smtClean="0"/>
              <a:pPr/>
              <a:t>1</a:t>
            </a:fld>
            <a:endParaRPr lang="en-US" altLang="en-US" sz="1400" smtClean="0"/>
          </a:p>
        </p:txBody>
      </p:sp>
      <p:sp>
        <p:nvSpPr>
          <p:cNvPr id="4099" name="Rectangle 2"/>
          <p:cNvSpPr>
            <a:spLocks noGrp="1" noChangeArrowheads="1"/>
          </p:cNvSpPr>
          <p:nvPr>
            <p:ph type="title"/>
          </p:nvPr>
        </p:nvSpPr>
        <p:spPr/>
        <p:txBody>
          <a:bodyPr/>
          <a:lstStyle/>
          <a:p>
            <a:r>
              <a:rPr lang="en-US" altLang="en-US" smtClean="0">
                <a:solidFill>
                  <a:srgbClr val="FF0000"/>
                </a:solidFill>
              </a:rPr>
              <a:t>COSC 6368 and “What is AI?”</a:t>
            </a:r>
          </a:p>
        </p:txBody>
      </p:sp>
      <p:sp>
        <p:nvSpPr>
          <p:cNvPr id="4100" name="Rectangle 3"/>
          <p:cNvSpPr>
            <a:spLocks noGrp="1" noChangeArrowheads="1"/>
          </p:cNvSpPr>
          <p:nvPr>
            <p:ph type="body" idx="1"/>
          </p:nvPr>
        </p:nvSpPr>
        <p:spPr/>
        <p:txBody>
          <a:bodyPr/>
          <a:lstStyle/>
          <a:p>
            <a:pPr marL="609600" indent="-609600">
              <a:buFontTx/>
              <a:buAutoNum type="arabicPeriod"/>
            </a:pPr>
            <a:r>
              <a:rPr lang="en-US" altLang="en-US" dirty="0" smtClean="0"/>
              <a:t>Introduction to AI (today, and TH)</a:t>
            </a:r>
          </a:p>
          <a:p>
            <a:pPr marL="990600" lvl="1" indent="-533400">
              <a:buFontTx/>
              <a:buChar char="•"/>
            </a:pPr>
            <a:r>
              <a:rPr lang="en-US" altLang="en-US" dirty="0" smtClean="0"/>
              <a:t>What is AI?</a:t>
            </a:r>
          </a:p>
          <a:p>
            <a:pPr marL="990600" lvl="1" indent="-533400">
              <a:buFontTx/>
              <a:buChar char="•"/>
            </a:pPr>
            <a:r>
              <a:rPr lang="en-US" altLang="en-US" dirty="0" smtClean="0"/>
              <a:t>Sub-fields of AI</a:t>
            </a:r>
          </a:p>
          <a:p>
            <a:pPr marL="990600" lvl="1" indent="-533400">
              <a:buFontTx/>
              <a:buChar char="•"/>
            </a:pPr>
            <a:r>
              <a:rPr lang="en-US" altLang="en-US" smtClean="0"/>
              <a:t>Problems investigated by AI research</a:t>
            </a:r>
          </a:p>
          <a:p>
            <a:pPr marL="609600" indent="-609600">
              <a:buFontTx/>
              <a:buAutoNum type="arabicPeriod"/>
            </a:pPr>
            <a:r>
              <a:rPr lang="en-US" altLang="en-US" dirty="0" smtClean="0"/>
              <a:t>Course Information </a:t>
            </a:r>
          </a:p>
          <a:p>
            <a:pPr marL="609600" indent="-609600"/>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D59035E-2891-4090-9B29-9C7087E1523B}" type="slidenum">
              <a:rPr lang="en-US" altLang="en-US" sz="1400" smtClean="0"/>
              <a:pPr/>
              <a:t>10</a:t>
            </a:fld>
            <a:endParaRPr lang="en-US" altLang="en-US" sz="1400" smtClean="0"/>
          </a:p>
        </p:txBody>
      </p:sp>
      <p:sp>
        <p:nvSpPr>
          <p:cNvPr id="14339" name="Rectangle 2"/>
          <p:cNvSpPr>
            <a:spLocks noGrp="1" noChangeArrowheads="1"/>
          </p:cNvSpPr>
          <p:nvPr>
            <p:ph type="title"/>
          </p:nvPr>
        </p:nvSpPr>
        <p:spPr>
          <a:xfrm>
            <a:off x="838200" y="0"/>
            <a:ext cx="7772400" cy="1143000"/>
          </a:xfrm>
        </p:spPr>
        <p:txBody>
          <a:bodyPr/>
          <a:lstStyle/>
          <a:p>
            <a:r>
              <a:rPr lang="en-US" altLang="en-US" smtClean="0"/>
              <a:t>Course Elements</a:t>
            </a:r>
          </a:p>
        </p:txBody>
      </p:sp>
      <p:sp>
        <p:nvSpPr>
          <p:cNvPr id="14340" name="Rectangle 3"/>
          <p:cNvSpPr>
            <a:spLocks noGrp="1" noChangeArrowheads="1"/>
          </p:cNvSpPr>
          <p:nvPr>
            <p:ph type="body" idx="1"/>
          </p:nvPr>
        </p:nvSpPr>
        <p:spPr>
          <a:xfrm>
            <a:off x="0" y="1143000"/>
            <a:ext cx="9144000" cy="5334000"/>
          </a:xfrm>
        </p:spPr>
        <p:txBody>
          <a:bodyPr/>
          <a:lstStyle/>
          <a:p>
            <a:pPr>
              <a:lnSpc>
                <a:spcPct val="80000"/>
              </a:lnSpc>
            </a:pPr>
            <a:r>
              <a:rPr lang="en-US" altLang="en-US" sz="2800" dirty="0" smtClean="0">
                <a:sym typeface="Symbol" pitchFamily="18" charset="2"/>
              </a:rPr>
              <a:t>23 </a:t>
            </a:r>
            <a:r>
              <a:rPr lang="en-US" altLang="en-US" sz="2800" dirty="0" smtClean="0"/>
              <a:t>Lectures</a:t>
            </a:r>
          </a:p>
          <a:p>
            <a:pPr>
              <a:lnSpc>
                <a:spcPct val="80000"/>
              </a:lnSpc>
            </a:pPr>
            <a:r>
              <a:rPr lang="en-US" altLang="en-US" sz="2800" dirty="0" smtClean="0"/>
              <a:t>2 Exams </a:t>
            </a:r>
            <a:r>
              <a:rPr lang="en-US" altLang="en-US" sz="2800" dirty="0" smtClean="0"/>
              <a:t>(midterm and final exam)</a:t>
            </a:r>
            <a:endParaRPr lang="en-US" altLang="en-US" sz="2800" dirty="0" smtClean="0"/>
          </a:p>
          <a:p>
            <a:pPr>
              <a:lnSpc>
                <a:spcPct val="80000"/>
              </a:lnSpc>
            </a:pPr>
            <a:r>
              <a:rPr lang="en-US" altLang="en-US" sz="2800" dirty="0" smtClean="0"/>
              <a:t>2 </a:t>
            </a:r>
            <a:r>
              <a:rPr lang="en-US" altLang="en-US" sz="2800" dirty="0" err="1" smtClean="0"/>
              <a:t>Homeworks</a:t>
            </a:r>
            <a:r>
              <a:rPr lang="en-US" altLang="en-US" sz="2800" dirty="0" smtClean="0"/>
              <a:t> (review questions, exam style paper and pencil problems, and other small tasks that involve using AI-tools)</a:t>
            </a:r>
          </a:p>
          <a:p>
            <a:pPr>
              <a:lnSpc>
                <a:spcPct val="80000"/>
              </a:lnSpc>
            </a:pPr>
            <a:r>
              <a:rPr lang="en-US" altLang="en-US" sz="2800" dirty="0" smtClean="0"/>
              <a:t> Medium-size Course Projects: </a:t>
            </a:r>
            <a:r>
              <a:rPr lang="en-US" altLang="en-US" sz="2800" i="1" dirty="0" smtClean="0"/>
              <a:t>Project 1</a:t>
            </a:r>
            <a:r>
              <a:rPr lang="en-US" altLang="en-US" sz="2800" dirty="0" smtClean="0"/>
              <a:t>: Search/Games and </a:t>
            </a:r>
            <a:r>
              <a:rPr lang="en-US" altLang="en-US" sz="2800" i="1" dirty="0" smtClean="0"/>
              <a:t>Project2: </a:t>
            </a:r>
            <a:r>
              <a:rPr lang="en-US" altLang="en-US" sz="2800" dirty="0" smtClean="0"/>
              <a:t>Reinforcement Learning require programming; can use language of your liking.</a:t>
            </a:r>
          </a:p>
          <a:p>
            <a:pPr>
              <a:lnSpc>
                <a:spcPct val="80000"/>
              </a:lnSpc>
            </a:pPr>
            <a:r>
              <a:rPr lang="en-US" altLang="en-US" sz="2800" dirty="0" smtClean="0"/>
              <a:t>Discussion of </a:t>
            </a:r>
            <a:r>
              <a:rPr lang="en-US" altLang="en-US" sz="2800" dirty="0" err="1" smtClean="0"/>
              <a:t>homeworks</a:t>
            </a:r>
            <a:endParaRPr lang="en-US" altLang="en-US" sz="2800" dirty="0" smtClean="0"/>
          </a:p>
          <a:p>
            <a:pPr>
              <a:lnSpc>
                <a:spcPct val="80000"/>
              </a:lnSpc>
            </a:pPr>
            <a:r>
              <a:rPr lang="en-US" altLang="en-US" sz="2800" dirty="0" smtClean="0"/>
              <a:t>2 45 minute Reviews before the two exams</a:t>
            </a:r>
          </a:p>
          <a:p>
            <a:pPr>
              <a:lnSpc>
                <a:spcPct val="80000"/>
              </a:lnSpc>
            </a:pPr>
            <a:r>
              <a:rPr lang="en-US" altLang="en-US" sz="2800" dirty="0" smtClean="0"/>
              <a:t>Each student gives a short 3-5 minute presentation </a:t>
            </a:r>
            <a:r>
              <a:rPr lang="en-US" altLang="en-US" sz="2800" i="1" dirty="0" smtClean="0"/>
              <a:t>about something</a:t>
            </a:r>
            <a:endParaRPr lang="en-US" altLang="en-US" sz="2800" i="1" dirty="0" smtClean="0"/>
          </a:p>
          <a:p>
            <a:pPr>
              <a:lnSpc>
                <a:spcPct val="80000"/>
              </a:lnSpc>
            </a:pPr>
            <a:r>
              <a:rPr lang="en-US" altLang="en-US" sz="2800" dirty="0" smtClean="0"/>
              <a:t>Will try to use demos and animations --- we have to see if this turns out to be useful; </a:t>
            </a:r>
            <a:r>
              <a:rPr lang="en-US" altLang="en-US" sz="2800" dirty="0" smtClean="0">
                <a:solidFill>
                  <a:srgbClr val="7030A0"/>
                </a:solidFill>
              </a:rPr>
              <a:t>your input is appreciated!</a:t>
            </a:r>
          </a:p>
          <a:p>
            <a:pPr>
              <a:lnSpc>
                <a:spcPct val="80000"/>
              </a:lnSpc>
            </a:pPr>
            <a:endParaRPr lang="en-US" alt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3352800"/>
            <a:ext cx="7772400" cy="1143000"/>
          </a:xfrm>
        </p:spPr>
        <p:txBody>
          <a:bodyPr/>
          <a:lstStyle/>
          <a:p>
            <a:r>
              <a:rPr lang="en-US" altLang="en-US" sz="8000" b="1" smtClean="0">
                <a:solidFill>
                  <a:srgbClr val="FF0000"/>
                </a:solidFill>
              </a:rPr>
              <a:t>AI</a:t>
            </a:r>
            <a:endParaRPr lang="en-US" altLang="en-US" b="1" smtClean="0">
              <a:solidFill>
                <a:srgbClr val="008080"/>
              </a:solidFill>
            </a:endParaRPr>
          </a:p>
        </p:txBody>
      </p:sp>
      <p:sp>
        <p:nvSpPr>
          <p:cNvPr id="15363" name="Line 3"/>
          <p:cNvSpPr>
            <a:spLocks noChangeShapeType="1"/>
          </p:cNvSpPr>
          <p:nvPr/>
        </p:nvSpPr>
        <p:spPr bwMode="auto">
          <a:xfrm flipV="1">
            <a:off x="2133600" y="2362200"/>
            <a:ext cx="381000" cy="1828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4" name="Line 4"/>
          <p:cNvSpPr>
            <a:spLocks noChangeShapeType="1"/>
          </p:cNvSpPr>
          <p:nvPr/>
        </p:nvSpPr>
        <p:spPr bwMode="auto">
          <a:xfrm flipV="1">
            <a:off x="2514600" y="1752600"/>
            <a:ext cx="19812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5" name="Line 5"/>
          <p:cNvSpPr>
            <a:spLocks noChangeShapeType="1"/>
          </p:cNvSpPr>
          <p:nvPr/>
        </p:nvSpPr>
        <p:spPr bwMode="auto">
          <a:xfrm>
            <a:off x="4495800" y="1752600"/>
            <a:ext cx="1752600" cy="685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6"/>
          <p:cNvSpPr>
            <a:spLocks noChangeShapeType="1"/>
          </p:cNvSpPr>
          <p:nvPr/>
        </p:nvSpPr>
        <p:spPr bwMode="auto">
          <a:xfrm flipH="1">
            <a:off x="3581400" y="4191000"/>
            <a:ext cx="3657600" cy="2286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7"/>
          <p:cNvSpPr>
            <a:spLocks noChangeShapeType="1"/>
          </p:cNvSpPr>
          <p:nvPr/>
        </p:nvSpPr>
        <p:spPr bwMode="auto">
          <a:xfrm flipH="1" flipV="1">
            <a:off x="685800" y="5486400"/>
            <a:ext cx="2895600" cy="990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8"/>
          <p:cNvSpPr>
            <a:spLocks noChangeShapeType="1"/>
          </p:cNvSpPr>
          <p:nvPr/>
        </p:nvSpPr>
        <p:spPr bwMode="auto">
          <a:xfrm flipV="1">
            <a:off x="685800" y="4191000"/>
            <a:ext cx="1447800" cy="129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Line 9"/>
          <p:cNvSpPr>
            <a:spLocks noChangeShapeType="1"/>
          </p:cNvSpPr>
          <p:nvPr/>
        </p:nvSpPr>
        <p:spPr bwMode="auto">
          <a:xfrm flipV="1">
            <a:off x="6172200" y="1143000"/>
            <a:ext cx="2057400" cy="129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flipH="1">
            <a:off x="7162800" y="1143000"/>
            <a:ext cx="1066800" cy="3124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1" name="Text Box 11"/>
          <p:cNvSpPr txBox="1">
            <a:spLocks noChangeArrowheads="1"/>
          </p:cNvSpPr>
          <p:nvPr/>
        </p:nvSpPr>
        <p:spPr bwMode="auto">
          <a:xfrm>
            <a:off x="-3420" y="5029200"/>
            <a:ext cx="257859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solidFill>
                  <a:srgbClr val="7030A0"/>
                </a:solidFill>
              </a:rPr>
              <a:t>Intelligent Agents </a:t>
            </a:r>
          </a:p>
          <a:p>
            <a:pPr algn="ctr"/>
            <a:r>
              <a:rPr lang="en-US" altLang="en-US" b="1" dirty="0">
                <a:solidFill>
                  <a:srgbClr val="7030A0"/>
                </a:solidFill>
              </a:rPr>
              <a:t>&amp; Distributed AI</a:t>
            </a:r>
          </a:p>
        </p:txBody>
      </p:sp>
      <p:sp>
        <p:nvSpPr>
          <p:cNvPr id="15372" name="Text Box 12"/>
          <p:cNvSpPr txBox="1">
            <a:spLocks noChangeArrowheads="1"/>
          </p:cNvSpPr>
          <p:nvPr/>
        </p:nvSpPr>
        <p:spPr bwMode="auto">
          <a:xfrm>
            <a:off x="3810000" y="1295400"/>
            <a:ext cx="1419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rgbClr val="008080"/>
                </a:solidFill>
              </a:rPr>
              <a:t>Planning</a:t>
            </a:r>
          </a:p>
        </p:txBody>
      </p:sp>
      <p:sp>
        <p:nvSpPr>
          <p:cNvPr id="15373" name="Text Box 13"/>
          <p:cNvSpPr txBox="1">
            <a:spLocks noChangeArrowheads="1"/>
          </p:cNvSpPr>
          <p:nvPr/>
        </p:nvSpPr>
        <p:spPr bwMode="auto">
          <a:xfrm>
            <a:off x="2057400" y="6400800"/>
            <a:ext cx="4610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008080"/>
                </a:solidFill>
              </a:rPr>
              <a:t>Learning &amp; Knowledge Discovery</a:t>
            </a:r>
          </a:p>
        </p:txBody>
      </p:sp>
      <p:sp>
        <p:nvSpPr>
          <p:cNvPr id="15374" name="Text Box 14"/>
          <p:cNvSpPr txBox="1">
            <a:spLocks noChangeArrowheads="1"/>
          </p:cNvSpPr>
          <p:nvPr/>
        </p:nvSpPr>
        <p:spPr bwMode="auto">
          <a:xfrm>
            <a:off x="6504215" y="3657600"/>
            <a:ext cx="238238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solidFill>
                  <a:srgbClr val="7030A0"/>
                </a:solidFill>
              </a:rPr>
              <a:t>Communicating,</a:t>
            </a:r>
          </a:p>
          <a:p>
            <a:pPr algn="ctr"/>
            <a:r>
              <a:rPr lang="en-US" altLang="en-US" b="1" dirty="0">
                <a:solidFill>
                  <a:srgbClr val="7030A0"/>
                </a:solidFill>
              </a:rPr>
              <a:t>Perceiving and</a:t>
            </a:r>
          </a:p>
          <a:p>
            <a:pPr algn="ctr"/>
            <a:r>
              <a:rPr lang="en-US" altLang="en-US" b="1" dirty="0">
                <a:solidFill>
                  <a:srgbClr val="7030A0"/>
                </a:solidFill>
              </a:rPr>
              <a:t>Acting</a:t>
            </a:r>
          </a:p>
        </p:txBody>
      </p:sp>
      <p:sp>
        <p:nvSpPr>
          <p:cNvPr id="15375" name="Text Box 15"/>
          <p:cNvSpPr txBox="1">
            <a:spLocks noChangeArrowheads="1"/>
          </p:cNvSpPr>
          <p:nvPr/>
        </p:nvSpPr>
        <p:spPr bwMode="auto">
          <a:xfrm>
            <a:off x="533400" y="1600200"/>
            <a:ext cx="30194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solidFill>
                  <a:srgbClr val="008080"/>
                </a:solidFill>
              </a:rPr>
              <a:t>Coping with Vague,</a:t>
            </a:r>
          </a:p>
          <a:p>
            <a:pPr algn="ctr"/>
            <a:r>
              <a:rPr lang="en-US" altLang="en-US" b="1" dirty="0">
                <a:solidFill>
                  <a:srgbClr val="008080"/>
                </a:solidFill>
              </a:rPr>
              <a:t>Incomplete and </a:t>
            </a:r>
          </a:p>
          <a:p>
            <a:pPr algn="ctr"/>
            <a:r>
              <a:rPr lang="en-US" altLang="en-US" b="1" dirty="0">
                <a:solidFill>
                  <a:srgbClr val="008080"/>
                </a:solidFill>
              </a:rPr>
              <a:t>Uncertain Knowledge</a:t>
            </a:r>
          </a:p>
        </p:txBody>
      </p:sp>
      <p:sp>
        <p:nvSpPr>
          <p:cNvPr id="15376" name="Text Box 16"/>
          <p:cNvSpPr txBox="1">
            <a:spLocks noChangeArrowheads="1"/>
          </p:cNvSpPr>
          <p:nvPr/>
        </p:nvSpPr>
        <p:spPr bwMode="auto">
          <a:xfrm>
            <a:off x="6367463" y="457200"/>
            <a:ext cx="28023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7030A0"/>
                </a:solidFill>
              </a:rPr>
              <a:t>Knowledge-based</a:t>
            </a:r>
          </a:p>
          <a:p>
            <a:r>
              <a:rPr lang="en-US" altLang="en-US" b="1" dirty="0">
                <a:solidFill>
                  <a:srgbClr val="7030A0"/>
                </a:solidFill>
              </a:rPr>
              <a:t>and Expert Systems</a:t>
            </a:r>
          </a:p>
        </p:txBody>
      </p:sp>
      <p:sp>
        <p:nvSpPr>
          <p:cNvPr id="15377" name="Text Box 17"/>
          <p:cNvSpPr txBox="1">
            <a:spLocks noChangeArrowheads="1"/>
          </p:cNvSpPr>
          <p:nvPr/>
        </p:nvSpPr>
        <p:spPr bwMode="auto">
          <a:xfrm>
            <a:off x="5486400" y="1828800"/>
            <a:ext cx="1757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rgbClr val="008080"/>
                </a:solidFill>
              </a:rPr>
              <a:t>Searching </a:t>
            </a:r>
          </a:p>
          <a:p>
            <a:r>
              <a:rPr lang="en-US" altLang="en-US" b="1">
                <a:solidFill>
                  <a:srgbClr val="008080"/>
                </a:solidFill>
              </a:rPr>
              <a:t>Intelligently</a:t>
            </a:r>
          </a:p>
        </p:txBody>
      </p:sp>
      <p:sp>
        <p:nvSpPr>
          <p:cNvPr id="15378" name="Text Box 18"/>
          <p:cNvSpPr txBox="1">
            <a:spLocks noChangeArrowheads="1"/>
          </p:cNvSpPr>
          <p:nvPr/>
        </p:nvSpPr>
        <p:spPr bwMode="auto">
          <a:xfrm>
            <a:off x="0" y="3581400"/>
            <a:ext cx="28930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7030A0"/>
                </a:solidFill>
              </a:rPr>
              <a:t>Logical Reasoning</a:t>
            </a:r>
          </a:p>
          <a:p>
            <a:r>
              <a:rPr lang="en-US" altLang="en-US" b="1" dirty="0">
                <a:solidFill>
                  <a:srgbClr val="7030A0"/>
                </a:solidFill>
              </a:rPr>
              <a:t>&amp; Theorem Proving </a:t>
            </a:r>
          </a:p>
        </p:txBody>
      </p:sp>
      <p:pic>
        <p:nvPicPr>
          <p:cNvPr id="15379" name="Picture 19" descr="ATL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724400"/>
            <a:ext cx="14287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0" name="Picture 20" descr="APOL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505200"/>
            <a:ext cx="10382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1" name="Picture 21" descr="APOL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828800"/>
            <a:ext cx="10382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2" name="Text Box 22"/>
          <p:cNvSpPr txBox="1">
            <a:spLocks noChangeArrowheads="1"/>
          </p:cNvSpPr>
          <p:nvPr/>
        </p:nvSpPr>
        <p:spPr bwMode="auto">
          <a:xfrm>
            <a:off x="136525" y="41275"/>
            <a:ext cx="43171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dirty="0">
                <a:solidFill>
                  <a:srgbClr val="7030A0"/>
                </a:solidFill>
              </a:rPr>
              <a:t>Knowledge Representation</a:t>
            </a:r>
          </a:p>
        </p:txBody>
      </p:sp>
      <p:sp>
        <p:nvSpPr>
          <p:cNvPr id="15383" name="Text Box 23"/>
          <p:cNvSpPr txBox="1">
            <a:spLocks noChangeArrowheads="1"/>
          </p:cNvSpPr>
          <p:nvPr/>
        </p:nvSpPr>
        <p:spPr bwMode="auto">
          <a:xfrm>
            <a:off x="6274254" y="5598587"/>
            <a:ext cx="28215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dirty="0">
                <a:solidFill>
                  <a:srgbClr val="7030A0"/>
                </a:solidFill>
              </a:rPr>
              <a:t>AI Programming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Part1b: Examples of Problems </a:t>
            </a:r>
            <a:br>
              <a:rPr lang="en-US" altLang="en-US" smtClean="0"/>
            </a:br>
            <a:r>
              <a:rPr lang="en-US" altLang="en-US" smtClean="0"/>
              <a:t>Investigated by Different Subfields of AI</a:t>
            </a:r>
          </a:p>
        </p:txBody>
      </p:sp>
      <p:sp>
        <p:nvSpPr>
          <p:cNvPr id="1638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86FBE4-0981-4122-B712-7965C59C9187}" type="slidenum">
              <a:rPr lang="en-US" altLang="en-US" sz="1400" smtClean="0"/>
              <a:pPr/>
              <a:t>12</a:t>
            </a:fld>
            <a:endParaRPr lang="en-US" alt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5A8BA64-9CA4-4413-BD9D-92F0C35D6069}" type="slidenum">
              <a:rPr lang="en-US" altLang="en-US" sz="1400" smtClean="0"/>
              <a:pPr/>
              <a:t>13</a:t>
            </a:fld>
            <a:endParaRPr lang="en-US" altLang="en-US" sz="1400" smtClean="0"/>
          </a:p>
        </p:txBody>
      </p:sp>
      <p:sp>
        <p:nvSpPr>
          <p:cNvPr id="17411" name="Rectangle 4"/>
          <p:cNvSpPr>
            <a:spLocks noGrp="1" noChangeArrowheads="1"/>
          </p:cNvSpPr>
          <p:nvPr>
            <p:ph type="title"/>
          </p:nvPr>
        </p:nvSpPr>
        <p:spPr>
          <a:xfrm>
            <a:off x="762000" y="0"/>
            <a:ext cx="7772400" cy="1143000"/>
          </a:xfrm>
        </p:spPr>
        <p:txBody>
          <a:bodyPr/>
          <a:lstStyle/>
          <a:p>
            <a:r>
              <a:rPr lang="en-US" altLang="en-US" smtClean="0"/>
              <a:t>Knowledge Representation</a:t>
            </a:r>
          </a:p>
        </p:txBody>
      </p:sp>
      <p:pic>
        <p:nvPicPr>
          <p:cNvPr id="17412" name="Picture 6" descr="chess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2263" y="1719263"/>
            <a:ext cx="3419475"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AutoShape 7"/>
          <p:cNvSpPr>
            <a:spLocks noChangeArrowheads="1"/>
          </p:cNvSpPr>
          <p:nvPr/>
        </p:nvSpPr>
        <p:spPr bwMode="auto">
          <a:xfrm>
            <a:off x="5638800" y="46482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4" name="AutoShape 8"/>
          <p:cNvSpPr>
            <a:spLocks noChangeArrowheads="1"/>
          </p:cNvSpPr>
          <p:nvPr/>
        </p:nvSpPr>
        <p:spPr bwMode="auto">
          <a:xfrm>
            <a:off x="2971800" y="19050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5" name="Rectangle 9"/>
          <p:cNvSpPr>
            <a:spLocks noChangeArrowheads="1"/>
          </p:cNvSpPr>
          <p:nvPr/>
        </p:nvSpPr>
        <p:spPr bwMode="auto">
          <a:xfrm>
            <a:off x="2971800" y="2743200"/>
            <a:ext cx="7620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6" name="Rectangle 10"/>
          <p:cNvSpPr>
            <a:spLocks noChangeArrowheads="1"/>
          </p:cNvSpPr>
          <p:nvPr/>
        </p:nvSpPr>
        <p:spPr bwMode="auto">
          <a:xfrm>
            <a:off x="5638800" y="1981200"/>
            <a:ext cx="381000" cy="762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7" name="Text Box 11"/>
          <p:cNvSpPr txBox="1">
            <a:spLocks noChangeArrowheads="1"/>
          </p:cNvSpPr>
          <p:nvPr/>
        </p:nvSpPr>
        <p:spPr bwMode="auto">
          <a:xfrm>
            <a:off x="228600" y="1066800"/>
            <a:ext cx="83454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solidFill>
                  <a:srgbClr val="FF0000"/>
                </a:solidFill>
              </a:rPr>
              <a:t>Problem</a:t>
            </a:r>
            <a:r>
              <a:rPr lang="en-US" altLang="en-US"/>
              <a:t>: Can the above chess board be cover by 31 domino pieces</a:t>
            </a:r>
          </a:p>
          <a:p>
            <a:r>
              <a:rPr lang="en-US" altLang="en-US"/>
              <a:t>that cover 2 fields?</a:t>
            </a:r>
          </a:p>
        </p:txBody>
      </p:sp>
      <p:sp>
        <p:nvSpPr>
          <p:cNvPr id="17418" name="Text Box 12"/>
          <p:cNvSpPr txBox="1">
            <a:spLocks noChangeArrowheads="1"/>
          </p:cNvSpPr>
          <p:nvPr/>
        </p:nvSpPr>
        <p:spPr bwMode="auto">
          <a:xfrm>
            <a:off x="-89370" y="5261015"/>
            <a:ext cx="864531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200" dirty="0">
                <a:solidFill>
                  <a:srgbClr val="FF0000"/>
                </a:solidFill>
              </a:rPr>
              <a:t>AI’s contribution:</a:t>
            </a:r>
            <a:r>
              <a:rPr lang="en-US" altLang="en-US" sz="2200" dirty="0"/>
              <a:t> object-oriented and frame-based systems, ontology</a:t>
            </a:r>
          </a:p>
          <a:p>
            <a:r>
              <a:rPr lang="en-US" altLang="en-US" sz="2200" dirty="0"/>
              <a:t>languages, logical knowledge representation frameworks, belief </a:t>
            </a:r>
            <a:r>
              <a:rPr lang="en-US" altLang="en-US" sz="2200" dirty="0" smtClean="0"/>
              <a:t>networks, </a:t>
            </a:r>
          </a:p>
          <a:p>
            <a:r>
              <a:rPr lang="en-US" altLang="en-US" sz="2200" dirty="0" smtClean="0"/>
              <a:t>semantic web</a:t>
            </a:r>
            <a:endParaRPr lang="en-US" alt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AACB3DA-2A8C-4422-8CC9-40DA49062D92}" type="slidenum">
              <a:rPr lang="en-US" altLang="en-US" sz="1400" smtClean="0"/>
              <a:pPr/>
              <a:t>14</a:t>
            </a:fld>
            <a:endParaRPr lang="en-US" altLang="en-US" sz="1400" smtClean="0"/>
          </a:p>
        </p:txBody>
      </p:sp>
      <p:sp>
        <p:nvSpPr>
          <p:cNvPr id="18435" name="Rectangle 2"/>
          <p:cNvSpPr>
            <a:spLocks noGrp="1" noChangeArrowheads="1"/>
          </p:cNvSpPr>
          <p:nvPr>
            <p:ph type="title"/>
          </p:nvPr>
        </p:nvSpPr>
        <p:spPr/>
        <p:txBody>
          <a:bodyPr/>
          <a:lstStyle/>
          <a:p>
            <a:r>
              <a:rPr lang="en-US" altLang="en-US" smtClean="0"/>
              <a:t>Natural Language Understanding</a:t>
            </a:r>
          </a:p>
        </p:txBody>
      </p:sp>
      <p:sp>
        <p:nvSpPr>
          <p:cNvPr id="18436" name="Rectangle 3"/>
          <p:cNvSpPr>
            <a:spLocks noGrp="1" noChangeArrowheads="1"/>
          </p:cNvSpPr>
          <p:nvPr>
            <p:ph type="body" idx="1"/>
          </p:nvPr>
        </p:nvSpPr>
        <p:spPr/>
        <p:txBody>
          <a:bodyPr/>
          <a:lstStyle/>
          <a:p>
            <a:r>
              <a:rPr lang="en-US" altLang="en-US" smtClean="0"/>
              <a:t>I saw the Golden Gate Bridge flying to San Francisco.</a:t>
            </a:r>
          </a:p>
          <a:p>
            <a:r>
              <a:rPr lang="en-US" altLang="en-US" smtClean="0"/>
              <a:t>I ate dinner with a friend. I ate dinner with a fork.</a:t>
            </a:r>
          </a:p>
          <a:p>
            <a:r>
              <a:rPr lang="en-US" altLang="en-US" smtClean="0"/>
              <a:t>John went to a restaurant. He ordered a steak. After an hour John left happily.</a:t>
            </a:r>
          </a:p>
          <a:p>
            <a:r>
              <a:rPr lang="en-US" altLang="en-US" smtClean="0"/>
              <a:t>I went to three dentists this morning.</a:t>
            </a:r>
          </a:p>
          <a:p>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C436F15-1B99-4758-B245-62708C0890DF}" type="slidenum">
              <a:rPr lang="en-US" altLang="en-US" sz="1400" smtClean="0"/>
              <a:pPr/>
              <a:t>15</a:t>
            </a:fld>
            <a:endParaRPr lang="en-US" altLang="en-US" sz="1400" smtClean="0"/>
          </a:p>
        </p:txBody>
      </p:sp>
      <p:sp>
        <p:nvSpPr>
          <p:cNvPr id="19459" name="Rectangle 2"/>
          <p:cNvSpPr>
            <a:spLocks noGrp="1" noChangeArrowheads="1"/>
          </p:cNvSpPr>
          <p:nvPr>
            <p:ph type="title"/>
          </p:nvPr>
        </p:nvSpPr>
        <p:spPr/>
        <p:txBody>
          <a:bodyPr/>
          <a:lstStyle/>
          <a:p>
            <a:r>
              <a:rPr lang="en-US" altLang="en-US" smtClean="0"/>
              <a:t>Planning</a:t>
            </a:r>
          </a:p>
        </p:txBody>
      </p:sp>
      <p:sp>
        <p:nvSpPr>
          <p:cNvPr id="19460" name="Rectangle 3"/>
          <p:cNvSpPr>
            <a:spLocks noGrp="1" noChangeArrowheads="1"/>
          </p:cNvSpPr>
          <p:nvPr>
            <p:ph type="body" idx="1"/>
          </p:nvPr>
        </p:nvSpPr>
        <p:spPr>
          <a:xfrm>
            <a:off x="685800" y="1981200"/>
            <a:ext cx="7467600" cy="4114800"/>
          </a:xfrm>
        </p:spPr>
        <p:txBody>
          <a:bodyPr/>
          <a:lstStyle/>
          <a:p>
            <a:pPr>
              <a:buFontTx/>
              <a:buNone/>
            </a:pPr>
            <a:r>
              <a:rPr lang="en-US" altLang="en-US" sz="2400" dirty="0" smtClean="0">
                <a:solidFill>
                  <a:srgbClr val="FF0000"/>
                </a:solidFill>
              </a:rPr>
              <a:t>Objective</a:t>
            </a:r>
            <a:r>
              <a:rPr lang="en-US" altLang="en-US" sz="2400" dirty="0" smtClean="0"/>
              <a:t>: Construct a sequence of actions that will achieve a goal.</a:t>
            </a:r>
          </a:p>
          <a:p>
            <a:pPr>
              <a:buFontTx/>
              <a:buNone/>
            </a:pPr>
            <a:r>
              <a:rPr lang="en-US" altLang="en-US" sz="2400" dirty="0" smtClean="0">
                <a:solidFill>
                  <a:srgbClr val="FF0000"/>
                </a:solidFill>
              </a:rPr>
              <a:t>Example</a:t>
            </a:r>
            <a:r>
              <a:rPr lang="en-US" altLang="en-US" sz="2400" dirty="0" smtClean="0"/>
              <a:t>: John want to buy a house</a:t>
            </a:r>
          </a:p>
          <a:p>
            <a:pPr>
              <a:buFontTx/>
              <a:buNone/>
            </a:pPr>
            <a:r>
              <a:rPr lang="en-US" altLang="en-US" sz="2400" dirty="0" smtClean="0">
                <a:solidFill>
                  <a:srgbClr val="FF0000"/>
                </a:solidFill>
              </a:rPr>
              <a:t>Characteristics of Planning:</a:t>
            </a:r>
          </a:p>
          <a:p>
            <a:r>
              <a:rPr lang="en-US" altLang="en-US" sz="2400" dirty="0" smtClean="0"/>
              <a:t>Goals and </a:t>
            </a:r>
            <a:r>
              <a:rPr lang="en-US" altLang="en-US" sz="2400" dirty="0" err="1" smtClean="0"/>
              <a:t>Subgoals</a:t>
            </a:r>
            <a:endParaRPr lang="en-US" altLang="en-US" sz="2400" dirty="0" smtClean="0"/>
          </a:p>
          <a:p>
            <a:r>
              <a:rPr lang="en-US" altLang="en-US" sz="2400" dirty="0" smtClean="0"/>
              <a:t>Operators that potentially make goal predicate true</a:t>
            </a:r>
          </a:p>
          <a:p>
            <a:r>
              <a:rPr lang="en-US" altLang="en-US" sz="2400" dirty="0" smtClean="0"/>
              <a:t>Parallelism</a:t>
            </a:r>
          </a:p>
          <a:p>
            <a:r>
              <a:rPr lang="en-US" altLang="en-US" sz="2400" dirty="0" smtClean="0"/>
              <a:t>Dependency between goals / </a:t>
            </a:r>
            <a:r>
              <a:rPr lang="en-US" altLang="en-US" sz="2400" dirty="0" err="1" smtClean="0"/>
              <a:t>subgoals</a:t>
            </a:r>
            <a:r>
              <a:rPr lang="en-US" altLang="en-US" sz="2400" dirty="0" smtClean="0"/>
              <a:t> </a:t>
            </a:r>
          </a:p>
          <a:p>
            <a:r>
              <a:rPr lang="en-US" altLang="en-US" sz="2400" dirty="0" smtClean="0"/>
              <a:t>Plan and sub-plans might fail, requiring plan modification </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AA01EF0-D9D2-4AF6-9AF7-5ACCDC335846}" type="slidenum">
              <a:rPr lang="en-US" altLang="en-US" sz="1400" smtClean="0"/>
              <a:pPr/>
              <a:t>16</a:t>
            </a:fld>
            <a:endParaRPr lang="en-US" altLang="en-US" sz="1400" smtClean="0"/>
          </a:p>
        </p:txBody>
      </p:sp>
      <p:sp>
        <p:nvSpPr>
          <p:cNvPr id="20483" name="Rectangle 2"/>
          <p:cNvSpPr>
            <a:spLocks noGrp="1" noChangeArrowheads="1"/>
          </p:cNvSpPr>
          <p:nvPr>
            <p:ph type="title"/>
          </p:nvPr>
        </p:nvSpPr>
        <p:spPr/>
        <p:txBody>
          <a:bodyPr/>
          <a:lstStyle/>
          <a:p>
            <a:r>
              <a:rPr lang="en-US" altLang="en-US" smtClean="0"/>
              <a:t>Heuristic Search</a:t>
            </a:r>
          </a:p>
        </p:txBody>
      </p:sp>
      <p:sp>
        <p:nvSpPr>
          <p:cNvPr id="20484" name="Rectangle 3"/>
          <p:cNvSpPr>
            <a:spLocks noGrp="1" noChangeArrowheads="1"/>
          </p:cNvSpPr>
          <p:nvPr>
            <p:ph type="body" idx="1"/>
          </p:nvPr>
        </p:nvSpPr>
        <p:spPr>
          <a:xfrm>
            <a:off x="762000" y="1600200"/>
            <a:ext cx="7772400" cy="4114800"/>
          </a:xfrm>
        </p:spPr>
        <p:txBody>
          <a:bodyPr/>
          <a:lstStyle/>
          <a:p>
            <a:pPr>
              <a:lnSpc>
                <a:spcPct val="90000"/>
              </a:lnSpc>
            </a:pPr>
            <a:r>
              <a:rPr lang="en-US" altLang="en-US" sz="2800" smtClean="0"/>
              <a:t>Heuristo (greek): I find</a:t>
            </a:r>
          </a:p>
          <a:p>
            <a:pPr>
              <a:lnSpc>
                <a:spcPct val="90000"/>
              </a:lnSpc>
            </a:pPr>
            <a:r>
              <a:rPr lang="en-US" altLang="en-US" sz="2800" smtClean="0"/>
              <a:t>Copes with problems for which it is not feasible to look at all solutions</a:t>
            </a:r>
          </a:p>
          <a:p>
            <a:pPr>
              <a:lnSpc>
                <a:spcPct val="90000"/>
              </a:lnSpc>
            </a:pPr>
            <a:r>
              <a:rPr lang="en-US" altLang="en-US" sz="2800" smtClean="0"/>
              <a:t>Heuristics: rules a thumb (help you to explore the more promising solutions first), based on experience, frequently fuzzy</a:t>
            </a:r>
          </a:p>
          <a:p>
            <a:pPr>
              <a:lnSpc>
                <a:spcPct val="90000"/>
              </a:lnSpc>
            </a:pPr>
            <a:r>
              <a:rPr lang="en-US" altLang="en-US" sz="2800" smtClean="0"/>
              <a:t>Main ideas of heuristics: search space reduction, ordering solutions intelligently, simplifications of computations</a:t>
            </a:r>
          </a:p>
        </p:txBody>
      </p:sp>
      <p:sp>
        <p:nvSpPr>
          <p:cNvPr id="20485" name="Text Box 4"/>
          <p:cNvSpPr txBox="1">
            <a:spLocks noChangeArrowheads="1"/>
          </p:cNvSpPr>
          <p:nvPr/>
        </p:nvSpPr>
        <p:spPr bwMode="auto">
          <a:xfrm>
            <a:off x="746125" y="5832475"/>
            <a:ext cx="82605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t>Example problems: puzzles, traveling salesman problem, </a:t>
            </a:r>
            <a:r>
              <a:rPr lang="en-US" altLang="en-US" dirty="0" smtClean="0"/>
              <a:t>chess,…</a:t>
            </a:r>
            <a:endParaRPr lang="en-US"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A266B20-F353-4D0F-B573-7C67734E66FF}" type="slidenum">
              <a:rPr lang="en-US" altLang="en-US" sz="1400" smtClean="0"/>
              <a:pPr/>
              <a:t>17</a:t>
            </a:fld>
            <a:endParaRPr lang="en-US" altLang="en-US" sz="1400" smtClean="0"/>
          </a:p>
        </p:txBody>
      </p:sp>
      <p:sp>
        <p:nvSpPr>
          <p:cNvPr id="21507" name="Rectangle 2"/>
          <p:cNvSpPr>
            <a:spLocks noGrp="1" noChangeArrowheads="1"/>
          </p:cNvSpPr>
          <p:nvPr>
            <p:ph type="title"/>
          </p:nvPr>
        </p:nvSpPr>
        <p:spPr>
          <a:xfrm>
            <a:off x="685800" y="1241425"/>
            <a:ext cx="7772400" cy="511175"/>
          </a:xfrm>
        </p:spPr>
        <p:txBody>
          <a:bodyPr/>
          <a:lstStyle/>
          <a:p>
            <a:r>
              <a:rPr lang="en-US" altLang="en-US" sz="3600" smtClean="0">
                <a:solidFill>
                  <a:srgbClr val="C2540A"/>
                </a:solidFill>
              </a:rPr>
              <a:t>Figure</a:t>
            </a:r>
          </a:p>
        </p:txBody>
      </p:sp>
      <p:sp>
        <p:nvSpPr>
          <p:cNvPr id="21508" name="Text Box 3"/>
          <p:cNvSpPr txBox="1">
            <a:spLocks noChangeArrowheads="1"/>
          </p:cNvSpPr>
          <p:nvPr/>
        </p:nvSpPr>
        <p:spPr bwMode="auto">
          <a:xfrm>
            <a:off x="822325" y="222885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sz="3200"/>
          </a:p>
        </p:txBody>
      </p:sp>
      <p:pic>
        <p:nvPicPr>
          <p:cNvPr id="2150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447800"/>
            <a:ext cx="12192000" cy="975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F30056-44E8-4DE3-90E1-079A963A3433}" type="slidenum">
              <a:rPr lang="en-US" altLang="en-US" sz="1400" smtClean="0"/>
              <a:pPr/>
              <a:t>18</a:t>
            </a:fld>
            <a:endParaRPr lang="en-US" altLang="en-US" sz="1400" smtClean="0"/>
          </a:p>
        </p:txBody>
      </p:sp>
      <p:sp>
        <p:nvSpPr>
          <p:cNvPr id="22531" name="Rectangle 2"/>
          <p:cNvSpPr>
            <a:spLocks noGrp="1" noChangeArrowheads="1"/>
          </p:cNvSpPr>
          <p:nvPr>
            <p:ph type="title"/>
          </p:nvPr>
        </p:nvSpPr>
        <p:spPr>
          <a:xfrm>
            <a:off x="685800" y="304800"/>
            <a:ext cx="7772400" cy="609600"/>
          </a:xfrm>
        </p:spPr>
        <p:txBody>
          <a:bodyPr/>
          <a:lstStyle/>
          <a:p>
            <a:r>
              <a:rPr lang="tr-TR" altLang="en-US" sz="3600" smtClean="0"/>
              <a:t>Evolutionary </a:t>
            </a:r>
            <a:r>
              <a:rPr lang="en-US" altLang="en-US" sz="3600" smtClean="0"/>
              <a:t>Computing</a:t>
            </a:r>
          </a:p>
        </p:txBody>
      </p:sp>
      <p:sp>
        <p:nvSpPr>
          <p:cNvPr id="22532" name="Rectangle 3"/>
          <p:cNvSpPr>
            <a:spLocks noGrp="1" noChangeArrowheads="1"/>
          </p:cNvSpPr>
          <p:nvPr>
            <p:ph type="body" idx="1"/>
          </p:nvPr>
        </p:nvSpPr>
        <p:spPr>
          <a:xfrm>
            <a:off x="533400" y="1143000"/>
            <a:ext cx="7848600" cy="3886200"/>
          </a:xfrm>
        </p:spPr>
        <p:txBody>
          <a:bodyPr/>
          <a:lstStyle/>
          <a:p>
            <a:pPr>
              <a:lnSpc>
                <a:spcPct val="90000"/>
              </a:lnSpc>
            </a:pPr>
            <a:r>
              <a:rPr lang="en-US" altLang="en-US" sz="2400" dirty="0">
                <a:hlinkClick r:id="rId2"/>
              </a:rPr>
              <a:t>http://www2.cs.uh.edu/~</a:t>
            </a:r>
            <a:r>
              <a:rPr lang="en-US" altLang="en-US" sz="2400" dirty="0" smtClean="0">
                <a:hlinkClick r:id="rId2"/>
              </a:rPr>
              <a:t>ceick/6367/6367.html</a:t>
            </a:r>
            <a:r>
              <a:rPr lang="en-US" altLang="en-US" sz="2400" dirty="0" smtClean="0"/>
              <a:t> </a:t>
            </a:r>
            <a:endParaRPr lang="en-US" altLang="en-US" sz="2400" dirty="0"/>
          </a:p>
          <a:p>
            <a:pPr>
              <a:lnSpc>
                <a:spcPct val="90000"/>
              </a:lnSpc>
            </a:pPr>
            <a:r>
              <a:rPr lang="tr-TR" altLang="en-US" sz="2400" dirty="0" smtClean="0"/>
              <a:t>Evolutionary algorithms are global search techniques.</a:t>
            </a:r>
          </a:p>
          <a:p>
            <a:pPr>
              <a:lnSpc>
                <a:spcPct val="90000"/>
              </a:lnSpc>
            </a:pPr>
            <a:r>
              <a:rPr lang="tr-TR" altLang="en-US" sz="2400" dirty="0" smtClean="0"/>
              <a:t>They are built on Darwin’s theory of evolution by natural selection.</a:t>
            </a:r>
          </a:p>
          <a:p>
            <a:pPr>
              <a:lnSpc>
                <a:spcPct val="90000"/>
              </a:lnSpc>
            </a:pPr>
            <a:r>
              <a:rPr lang="tr-TR" altLang="en-US" sz="2400" dirty="0" smtClean="0"/>
              <a:t>Numerous potential solutions are encoded in structures, called </a:t>
            </a:r>
            <a:r>
              <a:rPr lang="tr-TR" altLang="en-US" sz="2400" i="1" dirty="0" smtClean="0"/>
              <a:t>chromosomes</a:t>
            </a:r>
            <a:r>
              <a:rPr lang="tr-TR" altLang="en-US" sz="2400" dirty="0" smtClean="0"/>
              <a:t>.</a:t>
            </a:r>
          </a:p>
          <a:p>
            <a:pPr>
              <a:lnSpc>
                <a:spcPct val="90000"/>
              </a:lnSpc>
            </a:pPr>
            <a:r>
              <a:rPr lang="tr-TR" altLang="en-US" sz="2400" dirty="0" smtClean="0"/>
              <a:t>During each iteration, the EA evaluates solutions adn generates offspring based on the fitness of each solution in the task.</a:t>
            </a:r>
          </a:p>
          <a:p>
            <a:pPr>
              <a:lnSpc>
                <a:spcPct val="90000"/>
              </a:lnSpc>
            </a:pPr>
            <a:r>
              <a:rPr lang="tr-TR" altLang="en-US" sz="2400" dirty="0" smtClean="0"/>
              <a:t>Substructures, or </a:t>
            </a:r>
            <a:r>
              <a:rPr lang="tr-TR" altLang="en-US" sz="2400" i="1" dirty="0" smtClean="0"/>
              <a:t>genes</a:t>
            </a:r>
            <a:r>
              <a:rPr lang="tr-TR" altLang="en-US" sz="2400" dirty="0" smtClean="0"/>
              <a:t>, of the solutions are then modified through genetic operators such as mutation or recombination.</a:t>
            </a:r>
          </a:p>
          <a:p>
            <a:pPr>
              <a:lnSpc>
                <a:spcPct val="90000"/>
              </a:lnSpc>
            </a:pPr>
            <a:r>
              <a:rPr lang="tr-TR" altLang="en-US" sz="2400" i="1" dirty="0" smtClean="0"/>
              <a:t>The idea:</a:t>
            </a:r>
            <a:r>
              <a:rPr lang="tr-TR" altLang="en-US" sz="2400" dirty="0" smtClean="0"/>
              <a:t> structures that led to good solutions in previous evaluations can be mutated or combined to form even better solutions.</a:t>
            </a:r>
          </a:p>
          <a:p>
            <a:pPr>
              <a:lnSpc>
                <a:spcPct val="90000"/>
              </a:lnSpc>
            </a:pPr>
            <a:endParaRPr lang="en-US" alt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3DFFEBD-FF88-4D0E-8117-6C340ED6E923}" type="slidenum">
              <a:rPr lang="en-US" altLang="en-US" sz="1400" smtClean="0"/>
              <a:pPr/>
              <a:t>19</a:t>
            </a:fld>
            <a:endParaRPr lang="en-US" altLang="en-US" sz="1400" smtClean="0"/>
          </a:p>
        </p:txBody>
      </p:sp>
      <p:sp>
        <p:nvSpPr>
          <p:cNvPr id="24579" name="Rectangle 2"/>
          <p:cNvSpPr>
            <a:spLocks noGrp="1" noChangeArrowheads="1"/>
          </p:cNvSpPr>
          <p:nvPr>
            <p:ph type="title"/>
          </p:nvPr>
        </p:nvSpPr>
        <p:spPr>
          <a:xfrm>
            <a:off x="609600" y="0"/>
            <a:ext cx="7772400" cy="1143000"/>
          </a:xfrm>
        </p:spPr>
        <p:txBody>
          <a:bodyPr/>
          <a:lstStyle/>
          <a:p>
            <a:r>
              <a:rPr lang="en-US" altLang="en-US" smtClean="0"/>
              <a:t>Soft Computing</a:t>
            </a:r>
          </a:p>
        </p:txBody>
      </p:sp>
      <p:sp>
        <p:nvSpPr>
          <p:cNvPr id="24580" name="Rectangle 3"/>
          <p:cNvSpPr>
            <a:spLocks noGrp="1" noChangeArrowheads="1"/>
          </p:cNvSpPr>
          <p:nvPr>
            <p:ph type="body" idx="1"/>
          </p:nvPr>
        </p:nvSpPr>
        <p:spPr>
          <a:xfrm>
            <a:off x="381000" y="1219200"/>
            <a:ext cx="8382000" cy="4876800"/>
          </a:xfrm>
        </p:spPr>
        <p:txBody>
          <a:bodyPr/>
          <a:lstStyle/>
          <a:p>
            <a:pPr>
              <a:lnSpc>
                <a:spcPct val="90000"/>
              </a:lnSpc>
              <a:buFontTx/>
              <a:buNone/>
            </a:pPr>
            <a:r>
              <a:rPr lang="en-US" altLang="en-US" sz="2400" dirty="0" smtClean="0">
                <a:solidFill>
                  <a:srgbClr val="008080"/>
                </a:solidFill>
              </a:rPr>
              <a:t>Conventional Programming</a:t>
            </a:r>
            <a:r>
              <a:rPr lang="en-US" altLang="en-US" sz="2400" dirty="0" smtClean="0"/>
              <a:t>: </a:t>
            </a:r>
          </a:p>
          <a:p>
            <a:pPr>
              <a:lnSpc>
                <a:spcPct val="90000"/>
              </a:lnSpc>
            </a:pPr>
            <a:r>
              <a:rPr lang="en-US" altLang="en-US" sz="2400" dirty="0" smtClean="0"/>
              <a:t>Relies on two-valued logic</a:t>
            </a:r>
          </a:p>
          <a:p>
            <a:pPr>
              <a:lnSpc>
                <a:spcPct val="90000"/>
              </a:lnSpc>
            </a:pPr>
            <a:r>
              <a:rPr lang="en-US" altLang="en-US" sz="2400" dirty="0" smtClean="0"/>
              <a:t>Mostly uses a symbolic (non-numerical knowledge representation framework)</a:t>
            </a:r>
          </a:p>
          <a:p>
            <a:pPr>
              <a:lnSpc>
                <a:spcPct val="90000"/>
              </a:lnSpc>
              <a:buFontTx/>
              <a:buNone/>
            </a:pPr>
            <a:r>
              <a:rPr lang="en-US" altLang="en-US" sz="2400" dirty="0" smtClean="0">
                <a:solidFill>
                  <a:srgbClr val="008080"/>
                </a:solidFill>
              </a:rPr>
              <a:t>Soft Computing</a:t>
            </a:r>
            <a:r>
              <a:rPr lang="en-US" altLang="en-US" sz="2400" dirty="0" smtClean="0"/>
              <a:t> (e.g. Fuzzy Logic, Belief Networks, Hidden Markov Models):</a:t>
            </a:r>
          </a:p>
          <a:p>
            <a:pPr>
              <a:lnSpc>
                <a:spcPct val="90000"/>
              </a:lnSpc>
            </a:pPr>
            <a:r>
              <a:rPr lang="en-US" altLang="en-US" sz="2400" dirty="0" smtClean="0"/>
              <a:t>Tolerance for uncertainty and imprecision </a:t>
            </a:r>
          </a:p>
          <a:p>
            <a:pPr>
              <a:lnSpc>
                <a:spcPct val="90000"/>
              </a:lnSpc>
            </a:pPr>
            <a:r>
              <a:rPr lang="en-US" altLang="en-US" sz="2400" dirty="0" smtClean="0"/>
              <a:t>Uses weights, probabilities, possibilities</a:t>
            </a:r>
          </a:p>
          <a:p>
            <a:pPr>
              <a:lnSpc>
                <a:spcPct val="90000"/>
              </a:lnSpc>
            </a:pPr>
            <a:r>
              <a:rPr lang="en-US" altLang="en-US" sz="2400" dirty="0" smtClean="0"/>
              <a:t>Strongly relies on numeric approximation and interpolation</a:t>
            </a:r>
          </a:p>
          <a:p>
            <a:pPr>
              <a:lnSpc>
                <a:spcPct val="90000"/>
              </a:lnSpc>
              <a:buFontTx/>
              <a:buNone/>
            </a:pPr>
            <a:endParaRPr lang="en-US" altLang="en-US" sz="2400" dirty="0" smtClean="0"/>
          </a:p>
          <a:p>
            <a:pPr>
              <a:lnSpc>
                <a:spcPct val="90000"/>
              </a:lnSpc>
              <a:buFontTx/>
              <a:buNone/>
            </a:pPr>
            <a:r>
              <a:rPr lang="en-US" altLang="en-US" sz="2400" dirty="0" smtClean="0">
                <a:solidFill>
                  <a:srgbClr val="008080"/>
                </a:solidFill>
              </a:rPr>
              <a:t>Remark</a:t>
            </a:r>
            <a:r>
              <a:rPr lang="en-US" altLang="en-US" sz="2400" dirty="0" smtClean="0"/>
              <a:t>: There seem to be two worlds in computer science; one views the world as consisting of numbers; the other views the world as consisting of symbols.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1A531BE-5D79-4909-AB32-7A6675922988}" type="slidenum">
              <a:rPr lang="en-US" altLang="en-US" sz="1400" smtClean="0"/>
              <a:pPr/>
              <a:t>2</a:t>
            </a:fld>
            <a:endParaRPr lang="en-US" altLang="en-US" sz="1400" smtClean="0"/>
          </a:p>
        </p:txBody>
      </p:sp>
      <p:sp>
        <p:nvSpPr>
          <p:cNvPr id="5123" name="Rectangle 1026"/>
          <p:cNvSpPr>
            <a:spLocks noGrp="1" noChangeArrowheads="1"/>
          </p:cNvSpPr>
          <p:nvPr>
            <p:ph type="title"/>
          </p:nvPr>
        </p:nvSpPr>
        <p:spPr>
          <a:xfrm>
            <a:off x="838200" y="304800"/>
            <a:ext cx="7772400" cy="1143000"/>
          </a:xfrm>
        </p:spPr>
        <p:txBody>
          <a:bodyPr/>
          <a:lstStyle/>
          <a:p>
            <a:r>
              <a:rPr lang="en-US" altLang="en-US" b="1" smtClean="0">
                <a:solidFill>
                  <a:srgbClr val="008080"/>
                </a:solidFill>
              </a:rPr>
              <a:t>Part1a: Definitions of AI</a:t>
            </a:r>
          </a:p>
        </p:txBody>
      </p:sp>
      <p:sp>
        <p:nvSpPr>
          <p:cNvPr id="5124" name="Rectangle 1027"/>
          <p:cNvSpPr>
            <a:spLocks noGrp="1" noChangeArrowheads="1"/>
          </p:cNvSpPr>
          <p:nvPr>
            <p:ph type="body" idx="1"/>
          </p:nvPr>
        </p:nvSpPr>
        <p:spPr>
          <a:xfrm>
            <a:off x="381000" y="1447800"/>
            <a:ext cx="8382000" cy="4648200"/>
          </a:xfrm>
        </p:spPr>
        <p:txBody>
          <a:bodyPr/>
          <a:lstStyle/>
          <a:p>
            <a:pPr>
              <a:lnSpc>
                <a:spcPct val="90000"/>
              </a:lnSpc>
            </a:pPr>
            <a:r>
              <a:rPr lang="en-US" altLang="en-US" sz="2800" smtClean="0"/>
              <a:t>“AI centers on the simulation of intelligence using computers”</a:t>
            </a:r>
          </a:p>
          <a:p>
            <a:pPr>
              <a:lnSpc>
                <a:spcPct val="90000"/>
              </a:lnSpc>
            </a:pPr>
            <a:r>
              <a:rPr lang="en-US" altLang="en-US" sz="2800" smtClean="0"/>
              <a:t>“AI develops programming paradigms, languages, tools, and environments for application areas for which conventional programming fails”</a:t>
            </a:r>
          </a:p>
          <a:p>
            <a:pPr lvl="1">
              <a:lnSpc>
                <a:spcPct val="90000"/>
              </a:lnSpc>
            </a:pPr>
            <a:r>
              <a:rPr lang="en-US" altLang="en-US" sz="2400" smtClean="0"/>
              <a:t> Symbolic programming (</a:t>
            </a:r>
            <a:r>
              <a:rPr lang="en-US" altLang="en-US" sz="2400" b="1" smtClean="0">
                <a:solidFill>
                  <a:srgbClr val="FF0000"/>
                </a:solidFill>
              </a:rPr>
              <a:t>LISP</a:t>
            </a:r>
            <a:r>
              <a:rPr lang="en-US" altLang="en-US" sz="2400" smtClean="0"/>
              <a:t>)</a:t>
            </a:r>
          </a:p>
          <a:p>
            <a:pPr lvl="1">
              <a:lnSpc>
                <a:spcPct val="90000"/>
              </a:lnSpc>
            </a:pPr>
            <a:r>
              <a:rPr lang="en-US" altLang="en-US" sz="2400" smtClean="0"/>
              <a:t> Functional programming </a:t>
            </a:r>
          </a:p>
          <a:p>
            <a:pPr lvl="1">
              <a:lnSpc>
                <a:spcPct val="90000"/>
              </a:lnSpc>
            </a:pPr>
            <a:r>
              <a:rPr lang="en-US" altLang="en-US" sz="2400" smtClean="0"/>
              <a:t> Heuristic Programming </a:t>
            </a:r>
          </a:p>
          <a:p>
            <a:pPr lvl="1">
              <a:lnSpc>
                <a:spcPct val="90000"/>
              </a:lnSpc>
            </a:pPr>
            <a:r>
              <a:rPr lang="en-US" altLang="en-US" sz="2400" smtClean="0"/>
              <a:t>Logical Programming (</a:t>
            </a:r>
            <a:r>
              <a:rPr lang="en-US" altLang="en-US" sz="2400" b="1" smtClean="0">
                <a:solidFill>
                  <a:srgbClr val="FF0000"/>
                </a:solidFill>
              </a:rPr>
              <a:t>PROLOG</a:t>
            </a:r>
            <a:r>
              <a:rPr lang="en-US" altLang="en-US" sz="2400" smtClean="0"/>
              <a:t>)</a:t>
            </a:r>
          </a:p>
          <a:p>
            <a:pPr lvl="1">
              <a:lnSpc>
                <a:spcPct val="90000"/>
              </a:lnSpc>
            </a:pPr>
            <a:r>
              <a:rPr lang="en-US" altLang="en-US" sz="2400" smtClean="0"/>
              <a:t>Rule-based Programming (</a:t>
            </a:r>
            <a:r>
              <a:rPr lang="en-US" altLang="en-US" sz="2400" b="1" smtClean="0">
                <a:solidFill>
                  <a:srgbClr val="FF0000"/>
                </a:solidFill>
              </a:rPr>
              <a:t>Expert system shells</a:t>
            </a:r>
            <a:r>
              <a:rPr lang="en-US" altLang="en-US" sz="2400" smtClean="0"/>
              <a:t>)</a:t>
            </a:r>
          </a:p>
          <a:p>
            <a:pPr lvl="1">
              <a:lnSpc>
                <a:spcPct val="90000"/>
              </a:lnSpc>
            </a:pPr>
            <a:r>
              <a:rPr lang="en-US" altLang="en-US" sz="2400" smtClean="0"/>
              <a:t>Soft Computing (</a:t>
            </a:r>
            <a:r>
              <a:rPr lang="en-US" altLang="en-US" sz="2400" smtClean="0">
                <a:solidFill>
                  <a:srgbClr val="FF0000"/>
                </a:solidFill>
              </a:rPr>
              <a:t>Belief network tools, fuzzy logic tool boxes</a:t>
            </a:r>
            <a:r>
              <a:rPr lang="en-US" altLang="en-US" sz="2400" smtClean="0"/>
              <a:t>,…)</a:t>
            </a:r>
          </a:p>
          <a:p>
            <a:pPr lvl="1">
              <a:lnSpc>
                <a:spcPct val="90000"/>
              </a:lnSpc>
            </a:pPr>
            <a:r>
              <a:rPr lang="en-US" altLang="en-US" sz="2400" smtClean="0"/>
              <a:t>Object-oriented programming (</a:t>
            </a:r>
            <a:r>
              <a:rPr lang="en-US" altLang="en-US" sz="2400" b="1" smtClean="0">
                <a:solidFill>
                  <a:srgbClr val="FF0000"/>
                </a:solidFill>
              </a:rPr>
              <a:t>Smalltalk</a:t>
            </a:r>
            <a:r>
              <a:rPr lang="en-US" altLang="en-US" sz="2400" smtClean="0"/>
              <a:t>)</a:t>
            </a:r>
          </a:p>
          <a:p>
            <a:pPr lvl="1">
              <a:lnSpc>
                <a:spcPct val="90000"/>
              </a:lnSpc>
            </a:pPr>
            <a:endParaRPr lang="en-US" alt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F0E72FD-4510-40E1-9F13-7D4D5A556043}" type="slidenum">
              <a:rPr lang="en-US" altLang="en-US" sz="1400" smtClean="0"/>
              <a:pPr/>
              <a:t>20</a:t>
            </a:fld>
            <a:endParaRPr lang="en-US" altLang="en-US" sz="1400" smtClean="0"/>
          </a:p>
        </p:txBody>
      </p:sp>
      <p:sp>
        <p:nvSpPr>
          <p:cNvPr id="25603" name="Rectangle 2"/>
          <p:cNvSpPr>
            <a:spLocks noGrp="1" noChangeArrowheads="1"/>
          </p:cNvSpPr>
          <p:nvPr>
            <p:ph type="body" idx="1"/>
          </p:nvPr>
        </p:nvSpPr>
        <p:spPr>
          <a:xfrm>
            <a:off x="0" y="1143000"/>
            <a:ext cx="8991600" cy="5715000"/>
          </a:xfrm>
        </p:spPr>
        <p:txBody>
          <a:bodyPr/>
          <a:lstStyle/>
          <a:p>
            <a:pPr>
              <a:lnSpc>
                <a:spcPct val="90000"/>
              </a:lnSpc>
            </a:pPr>
            <a:r>
              <a:rPr lang="en-US" altLang="en-US" sz="3600" smtClean="0"/>
              <a:t>Learning agent receives feedback with respect to its actions (e.g. using a teacher)</a:t>
            </a:r>
          </a:p>
          <a:p>
            <a:pPr lvl="1">
              <a:lnSpc>
                <a:spcPct val="90000"/>
              </a:lnSpc>
            </a:pPr>
            <a:r>
              <a:rPr lang="en-US" altLang="en-US" sz="3200" b="1" smtClean="0"/>
              <a:t> Supervised Learning/Learning from Examples/Inductive Learning</a:t>
            </a:r>
            <a:r>
              <a:rPr lang="en-US" altLang="en-US" sz="3200" smtClean="0"/>
              <a:t>: feedback is received with respect to all possible actions of the agent</a:t>
            </a:r>
          </a:p>
          <a:p>
            <a:pPr lvl="1">
              <a:lnSpc>
                <a:spcPct val="90000"/>
              </a:lnSpc>
            </a:pPr>
            <a:r>
              <a:rPr lang="en-US" altLang="en-US" sz="3200" b="1" smtClean="0"/>
              <a:t> Reinforcement Learning</a:t>
            </a:r>
            <a:r>
              <a:rPr lang="en-US" altLang="en-US" sz="3200" smtClean="0"/>
              <a:t>: feedback is only received with respect to the taken action of the agent</a:t>
            </a:r>
          </a:p>
          <a:p>
            <a:pPr>
              <a:lnSpc>
                <a:spcPct val="90000"/>
              </a:lnSpc>
            </a:pPr>
            <a:r>
              <a:rPr lang="en-US" altLang="en-US" sz="3600" b="1" smtClean="0"/>
              <a:t>Unsupervised Learning: </a:t>
            </a:r>
            <a:r>
              <a:rPr lang="en-US" altLang="en-US" sz="3600" smtClean="0"/>
              <a:t>Learning without feedback</a:t>
            </a:r>
          </a:p>
        </p:txBody>
      </p:sp>
      <p:sp useBgFill="1">
        <p:nvSpPr>
          <p:cNvPr id="43011" name="Rectangle 3"/>
          <p:cNvSpPr>
            <a:spLocks noChangeArrowheads="1"/>
          </p:cNvSpPr>
          <p:nvPr/>
        </p:nvSpPr>
        <p:spPr bwMode="auto">
          <a:xfrm>
            <a:off x="609600" y="258763"/>
            <a:ext cx="7762875" cy="619125"/>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p>
            <a:pPr algn="ctr">
              <a:defRPr/>
            </a:pPr>
            <a:r>
              <a:rPr lang="en-US" sz="3400" b="1">
                <a:solidFill>
                  <a:schemeClr val="tx2"/>
                </a:solidFill>
              </a:rPr>
              <a:t>Different Forms of Learning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6443125-B521-4A83-8409-F2788FF98581}" type="slidenum">
              <a:rPr lang="en-US" altLang="en-US" sz="1400" smtClean="0"/>
              <a:pPr/>
              <a:t>21</a:t>
            </a:fld>
            <a:endParaRPr lang="en-US" altLang="en-US" sz="1400" smtClean="0"/>
          </a:p>
        </p:txBody>
      </p:sp>
      <p:sp>
        <p:nvSpPr>
          <p:cNvPr id="1028" name="Rectangle 2"/>
          <p:cNvSpPr>
            <a:spLocks noGrp="1" noChangeArrowheads="1"/>
          </p:cNvSpPr>
          <p:nvPr>
            <p:ph type="title"/>
          </p:nvPr>
        </p:nvSpPr>
        <p:spPr>
          <a:xfrm>
            <a:off x="0" y="228600"/>
            <a:ext cx="9144000" cy="990600"/>
          </a:xfrm>
          <a:noFill/>
        </p:spPr>
        <p:txBody>
          <a:bodyPr lIns="92075" tIns="46038" rIns="92075" bIns="46038" anchor="b"/>
          <a:lstStyle/>
          <a:p>
            <a:r>
              <a:rPr lang="en-US" altLang="en-US" smtClean="0"/>
              <a:t>Machine Learning Classification-</a:t>
            </a:r>
            <a:br>
              <a:rPr lang="en-US" altLang="en-US" smtClean="0"/>
            </a:br>
            <a:r>
              <a:rPr lang="en-US" altLang="en-US" smtClean="0"/>
              <a:t> Model Construction (1)</a:t>
            </a:r>
          </a:p>
        </p:txBody>
      </p:sp>
      <p:grpSp>
        <p:nvGrpSpPr>
          <p:cNvPr id="1029" name="Group 3"/>
          <p:cNvGrpSpPr>
            <a:grpSpLocks/>
          </p:cNvGrpSpPr>
          <p:nvPr/>
        </p:nvGrpSpPr>
        <p:grpSpPr bwMode="auto">
          <a:xfrm>
            <a:off x="2036763" y="1774825"/>
            <a:ext cx="1698625" cy="1506538"/>
            <a:chOff x="1283" y="1118"/>
            <a:chExt cx="1070" cy="949"/>
          </a:xfrm>
        </p:grpSpPr>
        <p:pic>
          <p:nvPicPr>
            <p:cNvPr id="1041"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3" y="1118"/>
              <a:ext cx="1070"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2" name="Rectangle 5"/>
            <p:cNvSpPr>
              <a:spLocks noChangeArrowheads="1"/>
            </p:cNvSpPr>
            <p:nvPr/>
          </p:nvSpPr>
          <p:spPr bwMode="auto">
            <a:xfrm>
              <a:off x="1347" y="1427"/>
              <a:ext cx="934"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Training</a:t>
              </a:r>
            </a:p>
            <a:p>
              <a:pPr algn="ctr"/>
              <a:r>
                <a:rPr lang="en-US" altLang="en-US"/>
                <a:t>Data</a:t>
              </a:r>
            </a:p>
          </p:txBody>
        </p:sp>
      </p:grpSp>
      <p:graphicFrame>
        <p:nvGraphicFramePr>
          <p:cNvPr id="1026" name="Object 6"/>
          <p:cNvGraphicFramePr>
            <a:graphicFrameLocks/>
          </p:cNvGraphicFramePr>
          <p:nvPr/>
        </p:nvGraphicFramePr>
        <p:xfrm>
          <a:off x="288925" y="3825875"/>
          <a:ext cx="5437188" cy="2495550"/>
        </p:xfrm>
        <a:graphic>
          <a:graphicData uri="http://schemas.openxmlformats.org/presentationml/2006/ole">
            <mc:AlternateContent xmlns:mc="http://schemas.openxmlformats.org/markup-compatibility/2006">
              <mc:Choice xmlns:v="urn:schemas-microsoft-com:vml" Requires="v">
                <p:oleObj spid="_x0000_s1075" name="Worksheet" r:id="rId4" imgW="5437080" imgH="2495520" progId="Excel.Sheet.8">
                  <p:embed/>
                </p:oleObj>
              </mc:Choice>
              <mc:Fallback>
                <p:oleObj name="Worksheet" r:id="rId4" imgW="5437080" imgH="2495520" progId="Excel.Sheet.8">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925" y="3825875"/>
                        <a:ext cx="5437188"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Line 7"/>
          <p:cNvSpPr>
            <a:spLocks noChangeShapeType="1"/>
          </p:cNvSpPr>
          <p:nvPr/>
        </p:nvSpPr>
        <p:spPr bwMode="auto">
          <a:xfrm flipH="1">
            <a:off x="306388" y="3111500"/>
            <a:ext cx="1644650" cy="70008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8"/>
          <p:cNvSpPr>
            <a:spLocks noChangeShapeType="1"/>
          </p:cNvSpPr>
          <p:nvPr/>
        </p:nvSpPr>
        <p:spPr bwMode="auto">
          <a:xfrm>
            <a:off x="3736975" y="3111500"/>
            <a:ext cx="2025650" cy="70008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p:cNvSpPr>
            <a:spLocks noChangeArrowheads="1"/>
          </p:cNvSpPr>
          <p:nvPr/>
        </p:nvSpPr>
        <p:spPr bwMode="auto">
          <a:xfrm>
            <a:off x="6481763" y="1622425"/>
            <a:ext cx="1870075" cy="835025"/>
          </a:xfrm>
          <a:prstGeom prst="rect">
            <a:avLst/>
          </a:prstGeom>
          <a:solidFill>
            <a:srgbClr val="CCFFFF"/>
          </a:solidFill>
          <a:ln w="12700">
            <a:solidFill>
              <a:schemeClr val="tx1"/>
            </a:solidFill>
            <a:miter lim="800000"/>
            <a:headEnd/>
            <a:tailEnd/>
          </a:ln>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Classification</a:t>
            </a:r>
          </a:p>
          <a:p>
            <a:pPr algn="ctr"/>
            <a:r>
              <a:rPr lang="en-US" altLang="en-US"/>
              <a:t>Algorithms</a:t>
            </a:r>
          </a:p>
        </p:txBody>
      </p:sp>
      <p:sp>
        <p:nvSpPr>
          <p:cNvPr id="1033" name="AutoShape 10"/>
          <p:cNvSpPr>
            <a:spLocks noChangeArrowheads="1"/>
          </p:cNvSpPr>
          <p:nvPr/>
        </p:nvSpPr>
        <p:spPr bwMode="auto">
          <a:xfrm rot="-1140000">
            <a:off x="4235450" y="2074863"/>
            <a:ext cx="1657350" cy="484187"/>
          </a:xfrm>
          <a:prstGeom prst="rightArrow">
            <a:avLst>
              <a:gd name="adj1" fmla="val 50000"/>
              <a:gd name="adj2" fmla="val 85606"/>
            </a:avLst>
          </a:prstGeom>
          <a:solidFill>
            <a:srgbClr val="2597B8"/>
          </a:solidFill>
          <a:ln w="12700">
            <a:solidFill>
              <a:srgbClr val="000000"/>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4" name="Rectangle 11"/>
          <p:cNvSpPr>
            <a:spLocks noChangeArrowheads="1"/>
          </p:cNvSpPr>
          <p:nvPr/>
        </p:nvSpPr>
        <p:spPr bwMode="auto">
          <a:xfrm>
            <a:off x="5948363" y="5311775"/>
            <a:ext cx="3008312" cy="1200150"/>
          </a:xfrm>
          <a:prstGeom prst="rect">
            <a:avLst/>
          </a:prstGeom>
          <a:solidFill>
            <a:srgbClr val="CCFFCC"/>
          </a:solidFill>
          <a:ln w="12700">
            <a:solidFill>
              <a:schemeClr val="tx1"/>
            </a:solidFill>
            <a:miter lim="800000"/>
            <a:headEnd/>
            <a:tailEnd/>
          </a:ln>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IF rank = ‘professor’</a:t>
            </a:r>
          </a:p>
          <a:p>
            <a:r>
              <a:rPr lang="en-US" altLang="en-US"/>
              <a:t>OR years &gt; 6</a:t>
            </a:r>
          </a:p>
          <a:p>
            <a:r>
              <a:rPr lang="en-US" altLang="en-US"/>
              <a:t>THEN tenured = ‘yes’ </a:t>
            </a:r>
          </a:p>
        </p:txBody>
      </p:sp>
      <p:grpSp>
        <p:nvGrpSpPr>
          <p:cNvPr id="1035" name="Group 12"/>
          <p:cNvGrpSpPr>
            <a:grpSpLocks/>
          </p:cNvGrpSpPr>
          <p:nvPr/>
        </p:nvGrpSpPr>
        <p:grpSpPr bwMode="auto">
          <a:xfrm>
            <a:off x="6478588" y="3216275"/>
            <a:ext cx="1889125" cy="1506538"/>
            <a:chOff x="4081" y="2026"/>
            <a:chExt cx="1190" cy="949"/>
          </a:xfrm>
        </p:grpSpPr>
        <p:pic>
          <p:nvPicPr>
            <p:cNvPr id="1039" name="Picture 13"/>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1" y="2026"/>
              <a:ext cx="1190"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Rectangle 14"/>
            <p:cNvSpPr>
              <a:spLocks noChangeArrowheads="1"/>
            </p:cNvSpPr>
            <p:nvPr/>
          </p:nvSpPr>
          <p:spPr bwMode="auto">
            <a:xfrm>
              <a:off x="4245" y="2306"/>
              <a:ext cx="85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Classifier</a:t>
              </a:r>
            </a:p>
            <a:p>
              <a:pPr algn="ctr"/>
              <a:r>
                <a:rPr lang="en-US" altLang="en-US"/>
                <a:t>(Model)</a:t>
              </a:r>
            </a:p>
          </p:txBody>
        </p:sp>
      </p:grpSp>
      <p:sp>
        <p:nvSpPr>
          <p:cNvPr id="1036" name="Line 15"/>
          <p:cNvSpPr>
            <a:spLocks noChangeShapeType="1"/>
          </p:cNvSpPr>
          <p:nvPr/>
        </p:nvSpPr>
        <p:spPr bwMode="auto">
          <a:xfrm flipH="1">
            <a:off x="5946775" y="4621213"/>
            <a:ext cx="531813" cy="71437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16"/>
          <p:cNvSpPr>
            <a:spLocks noChangeShapeType="1"/>
          </p:cNvSpPr>
          <p:nvPr/>
        </p:nvSpPr>
        <p:spPr bwMode="auto">
          <a:xfrm>
            <a:off x="8369300" y="4543425"/>
            <a:ext cx="577850" cy="79057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8" name="AutoShape 17"/>
          <p:cNvSpPr>
            <a:spLocks noChangeArrowheads="1"/>
          </p:cNvSpPr>
          <p:nvPr/>
        </p:nvSpPr>
        <p:spPr bwMode="auto">
          <a:xfrm>
            <a:off x="7143750" y="2576513"/>
            <a:ext cx="546100" cy="592137"/>
          </a:xfrm>
          <a:prstGeom prst="downArrow">
            <a:avLst>
              <a:gd name="adj1" fmla="val 50000"/>
              <a:gd name="adj2" fmla="val 27118"/>
            </a:avLst>
          </a:prstGeom>
          <a:solidFill>
            <a:srgbClr val="2597B8"/>
          </a:solidFill>
          <a:ln w="12700">
            <a:solidFill>
              <a:srgbClr val="000000"/>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Tree>
  </p:cSld>
  <p:clrMapOvr>
    <a:masterClrMapping/>
  </p:clrMapOvr>
  <p:transition>
    <p:check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dirty="0" smtClean="0"/>
              <a:t>24</a:t>
            </a:r>
          </a:p>
        </p:txBody>
      </p:sp>
      <p:sp>
        <p:nvSpPr>
          <p:cNvPr id="2052" name="Rectangle 2"/>
          <p:cNvSpPr>
            <a:spLocks noGrp="1" noChangeArrowheads="1"/>
          </p:cNvSpPr>
          <p:nvPr>
            <p:ph type="title"/>
          </p:nvPr>
        </p:nvSpPr>
        <p:spPr>
          <a:xfrm>
            <a:off x="762000" y="228600"/>
            <a:ext cx="7488238" cy="1066800"/>
          </a:xfrm>
          <a:noFill/>
        </p:spPr>
        <p:txBody>
          <a:bodyPr lIns="92075" tIns="46038" rIns="92075" bIns="46038" anchor="b"/>
          <a:lstStyle/>
          <a:p>
            <a:r>
              <a:rPr lang="en-US" altLang="en-US" smtClean="0"/>
              <a:t>Classification Process (2): Use the Model in Prediction</a:t>
            </a:r>
          </a:p>
        </p:txBody>
      </p:sp>
      <p:grpSp>
        <p:nvGrpSpPr>
          <p:cNvPr id="2053" name="Group 3"/>
          <p:cNvGrpSpPr>
            <a:grpSpLocks/>
          </p:cNvGrpSpPr>
          <p:nvPr/>
        </p:nvGrpSpPr>
        <p:grpSpPr bwMode="auto">
          <a:xfrm>
            <a:off x="4445000" y="1570038"/>
            <a:ext cx="1889125" cy="1506537"/>
            <a:chOff x="2800" y="989"/>
            <a:chExt cx="1190" cy="949"/>
          </a:xfrm>
        </p:grpSpPr>
        <p:pic>
          <p:nvPicPr>
            <p:cNvPr id="2070"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0" y="989"/>
              <a:ext cx="1190"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1" name="Rectangle 5"/>
            <p:cNvSpPr>
              <a:spLocks noChangeArrowheads="1"/>
            </p:cNvSpPr>
            <p:nvPr/>
          </p:nvSpPr>
          <p:spPr bwMode="auto">
            <a:xfrm>
              <a:off x="2964" y="1384"/>
              <a:ext cx="8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Classifier</a:t>
              </a:r>
            </a:p>
          </p:txBody>
        </p:sp>
      </p:grpSp>
      <p:grpSp>
        <p:nvGrpSpPr>
          <p:cNvPr id="2054" name="Group 6"/>
          <p:cNvGrpSpPr>
            <a:grpSpLocks/>
          </p:cNvGrpSpPr>
          <p:nvPr/>
        </p:nvGrpSpPr>
        <p:grpSpPr bwMode="auto">
          <a:xfrm>
            <a:off x="2157413" y="2735263"/>
            <a:ext cx="1698625" cy="1506537"/>
            <a:chOff x="1359" y="1723"/>
            <a:chExt cx="1070" cy="949"/>
          </a:xfrm>
        </p:grpSpPr>
        <p:pic>
          <p:nvPicPr>
            <p:cNvPr id="2068" name="Picture 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59" y="1723"/>
              <a:ext cx="1070"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9" name="Rectangle 8"/>
            <p:cNvSpPr>
              <a:spLocks noChangeArrowheads="1"/>
            </p:cNvSpPr>
            <p:nvPr/>
          </p:nvSpPr>
          <p:spPr bwMode="auto">
            <a:xfrm>
              <a:off x="1423" y="2032"/>
              <a:ext cx="934"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Testing</a:t>
              </a:r>
            </a:p>
            <a:p>
              <a:pPr algn="ctr"/>
              <a:r>
                <a:rPr lang="en-US" altLang="en-US"/>
                <a:t>Data</a:t>
              </a:r>
            </a:p>
          </p:txBody>
        </p:sp>
      </p:grpSp>
      <p:graphicFrame>
        <p:nvGraphicFramePr>
          <p:cNvPr id="2050" name="Object 9"/>
          <p:cNvGraphicFramePr>
            <a:graphicFrameLocks/>
          </p:cNvGraphicFramePr>
          <p:nvPr/>
        </p:nvGraphicFramePr>
        <p:xfrm>
          <a:off x="457200" y="4800600"/>
          <a:ext cx="5438775" cy="1765300"/>
        </p:xfrm>
        <a:graphic>
          <a:graphicData uri="http://schemas.openxmlformats.org/presentationml/2006/ole">
            <mc:AlternateContent xmlns:mc="http://schemas.openxmlformats.org/markup-compatibility/2006">
              <mc:Choice xmlns:v="urn:schemas-microsoft-com:vml" Requires="v">
                <p:oleObj spid="_x0000_s2104" name="Worksheet" r:id="rId5" imgW="5438520" imgH="1765080" progId="Excel.Sheet.8">
                  <p:embed/>
                </p:oleObj>
              </mc:Choice>
              <mc:Fallback>
                <p:oleObj name="Worksheet" r:id="rId5" imgW="5438520" imgH="1765080" progId="Excel.Sheet.8">
                  <p:embed/>
                  <p:pic>
                    <p:nvPicPr>
                      <p:cNvPr id="0" name="Object 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800600"/>
                        <a:ext cx="5438775"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5" name="Line 10"/>
          <p:cNvSpPr>
            <a:spLocks noChangeShapeType="1"/>
          </p:cNvSpPr>
          <p:nvPr/>
        </p:nvSpPr>
        <p:spPr bwMode="auto">
          <a:xfrm flipH="1">
            <a:off x="427038" y="4071938"/>
            <a:ext cx="1644650" cy="700087"/>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6" name="Line 11"/>
          <p:cNvSpPr>
            <a:spLocks noChangeShapeType="1"/>
          </p:cNvSpPr>
          <p:nvPr/>
        </p:nvSpPr>
        <p:spPr bwMode="auto">
          <a:xfrm>
            <a:off x="3857625" y="4071938"/>
            <a:ext cx="2025650" cy="700087"/>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7" name="AutoShape 12"/>
          <p:cNvSpPr>
            <a:spLocks noChangeArrowheads="1"/>
          </p:cNvSpPr>
          <p:nvPr/>
        </p:nvSpPr>
        <p:spPr bwMode="auto">
          <a:xfrm>
            <a:off x="7793038" y="5000625"/>
            <a:ext cx="546100" cy="592138"/>
          </a:xfrm>
          <a:prstGeom prst="downArrow">
            <a:avLst>
              <a:gd name="adj1" fmla="val 50000"/>
              <a:gd name="adj2" fmla="val 27118"/>
            </a:avLst>
          </a:prstGeom>
          <a:solidFill>
            <a:srgbClr val="2597B8"/>
          </a:solidFill>
          <a:ln w="12700">
            <a:solidFill>
              <a:srgbClr val="000000"/>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8" name="Freeform 13"/>
          <p:cNvSpPr>
            <a:spLocks/>
          </p:cNvSpPr>
          <p:nvPr/>
        </p:nvSpPr>
        <p:spPr bwMode="auto">
          <a:xfrm>
            <a:off x="6523038" y="2173288"/>
            <a:ext cx="941387" cy="766762"/>
          </a:xfrm>
          <a:custGeom>
            <a:avLst/>
            <a:gdLst>
              <a:gd name="T0" fmla="*/ 0 w 593"/>
              <a:gd name="T1" fmla="*/ 85685260 h 483"/>
              <a:gd name="T2" fmla="*/ 504030973 w 593"/>
              <a:gd name="T3" fmla="*/ 0 h 483"/>
              <a:gd name="T4" fmla="*/ 400703771 w 593"/>
              <a:gd name="T5" fmla="*/ 146168980 h 483"/>
              <a:gd name="T6" fmla="*/ 1297878848 w 593"/>
              <a:gd name="T7" fmla="*/ 771167313 h 483"/>
              <a:gd name="T8" fmla="*/ 1398685003 w 593"/>
              <a:gd name="T9" fmla="*/ 624998383 h 483"/>
              <a:gd name="T10" fmla="*/ 1491931490 w 593"/>
              <a:gd name="T11" fmla="*/ 1129029375 h 483"/>
              <a:gd name="T12" fmla="*/ 987900715 w 593"/>
              <a:gd name="T13" fmla="*/ 1214714610 h 483"/>
              <a:gd name="T14" fmla="*/ 1091226231 w 593"/>
              <a:gd name="T15" fmla="*/ 1068545680 h 483"/>
              <a:gd name="T16" fmla="*/ 194051104 w 593"/>
              <a:gd name="T17" fmla="*/ 443547297 h 483"/>
              <a:gd name="T18" fmla="*/ 93244924 w 593"/>
              <a:gd name="T19" fmla="*/ 589716227 h 483"/>
              <a:gd name="T20" fmla="*/ 0 w 593"/>
              <a:gd name="T21" fmla="*/ 85685260 h 4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3"/>
              <a:gd name="T34" fmla="*/ 0 h 483"/>
              <a:gd name="T35" fmla="*/ 593 w 593"/>
              <a:gd name="T36" fmla="*/ 483 h 4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3" h="483">
                <a:moveTo>
                  <a:pt x="0" y="34"/>
                </a:moveTo>
                <a:lnTo>
                  <a:pt x="200" y="0"/>
                </a:lnTo>
                <a:lnTo>
                  <a:pt x="159" y="58"/>
                </a:lnTo>
                <a:lnTo>
                  <a:pt x="515" y="306"/>
                </a:lnTo>
                <a:lnTo>
                  <a:pt x="555" y="248"/>
                </a:lnTo>
                <a:lnTo>
                  <a:pt x="592" y="448"/>
                </a:lnTo>
                <a:lnTo>
                  <a:pt x="392" y="482"/>
                </a:lnTo>
                <a:lnTo>
                  <a:pt x="433" y="424"/>
                </a:lnTo>
                <a:lnTo>
                  <a:pt x="77" y="176"/>
                </a:lnTo>
                <a:lnTo>
                  <a:pt x="37" y="234"/>
                </a:lnTo>
                <a:lnTo>
                  <a:pt x="0" y="34"/>
                </a:lnTo>
              </a:path>
            </a:pathLst>
          </a:custGeom>
          <a:solidFill>
            <a:srgbClr val="2597B8"/>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nvGrpSpPr>
          <p:cNvPr id="2059" name="Group 14"/>
          <p:cNvGrpSpPr>
            <a:grpSpLocks/>
          </p:cNvGrpSpPr>
          <p:nvPr/>
        </p:nvGrpSpPr>
        <p:grpSpPr bwMode="auto">
          <a:xfrm>
            <a:off x="6646863" y="3187700"/>
            <a:ext cx="1781175" cy="815975"/>
            <a:chOff x="4187" y="2008"/>
            <a:chExt cx="1122" cy="514"/>
          </a:xfrm>
        </p:grpSpPr>
        <p:pic>
          <p:nvPicPr>
            <p:cNvPr id="2066" name="Picture 15"/>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87" y="2008"/>
              <a:ext cx="1122"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Rectangle 16"/>
            <p:cNvSpPr>
              <a:spLocks noChangeArrowheads="1"/>
            </p:cNvSpPr>
            <p:nvPr/>
          </p:nvSpPr>
          <p:spPr bwMode="auto">
            <a:xfrm>
              <a:off x="4251" y="2180"/>
              <a:ext cx="98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Unseen Data</a:t>
              </a:r>
            </a:p>
          </p:txBody>
        </p:sp>
      </p:grpSp>
      <p:sp>
        <p:nvSpPr>
          <p:cNvPr id="2060" name="Rectangle 17"/>
          <p:cNvSpPr>
            <a:spLocks noChangeArrowheads="1"/>
          </p:cNvSpPr>
          <p:nvPr/>
        </p:nvSpPr>
        <p:spPr bwMode="auto">
          <a:xfrm>
            <a:off x="6305550" y="4262438"/>
            <a:ext cx="2454275" cy="457200"/>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(Jeff, Professor, 4)</a:t>
            </a:r>
          </a:p>
        </p:txBody>
      </p:sp>
      <p:sp>
        <p:nvSpPr>
          <p:cNvPr id="2061" name="Line 18"/>
          <p:cNvSpPr>
            <a:spLocks noChangeShapeType="1"/>
          </p:cNvSpPr>
          <p:nvPr/>
        </p:nvSpPr>
        <p:spPr bwMode="auto">
          <a:xfrm flipH="1">
            <a:off x="6167438" y="3903663"/>
            <a:ext cx="471487" cy="3937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2" name="Line 19"/>
          <p:cNvSpPr>
            <a:spLocks noChangeShapeType="1"/>
          </p:cNvSpPr>
          <p:nvPr/>
        </p:nvSpPr>
        <p:spPr bwMode="auto">
          <a:xfrm>
            <a:off x="8448675" y="3903663"/>
            <a:ext cx="363538" cy="34925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3" name="Freeform 20"/>
          <p:cNvSpPr>
            <a:spLocks/>
          </p:cNvSpPr>
          <p:nvPr/>
        </p:nvSpPr>
        <p:spPr bwMode="auto">
          <a:xfrm>
            <a:off x="3360738" y="2032000"/>
            <a:ext cx="901700" cy="593725"/>
          </a:xfrm>
          <a:custGeom>
            <a:avLst/>
            <a:gdLst>
              <a:gd name="T0" fmla="*/ 1428929170 w 568"/>
              <a:gd name="T1" fmla="*/ 148688426 h 374"/>
              <a:gd name="T2" fmla="*/ 1267637652 w 568"/>
              <a:gd name="T3" fmla="*/ 554434392 h 374"/>
              <a:gd name="T4" fmla="*/ 1204634567 w 568"/>
              <a:gd name="T5" fmla="*/ 415826538 h 374"/>
              <a:gd name="T6" fmla="*/ 347781512 w 568"/>
              <a:gd name="T7" fmla="*/ 801409624 h 374"/>
              <a:gd name="T8" fmla="*/ 410784598 w 568"/>
              <a:gd name="T9" fmla="*/ 940019165 h 374"/>
              <a:gd name="T10" fmla="*/ 0 w 568"/>
              <a:gd name="T11" fmla="*/ 791329003 h 374"/>
              <a:gd name="T12" fmla="*/ 161289980 w 568"/>
              <a:gd name="T13" fmla="*/ 385584673 h 374"/>
              <a:gd name="T14" fmla="*/ 224293115 w 568"/>
              <a:gd name="T15" fmla="*/ 524192527 h 374"/>
              <a:gd name="T16" fmla="*/ 1081146170 w 568"/>
              <a:gd name="T17" fmla="*/ 138607804 h 374"/>
              <a:gd name="T18" fmla="*/ 1018143084 w 568"/>
              <a:gd name="T19" fmla="*/ 0 h 374"/>
              <a:gd name="T20" fmla="*/ 1428929170 w 568"/>
              <a:gd name="T21" fmla="*/ 148688426 h 3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8"/>
              <a:gd name="T34" fmla="*/ 0 h 374"/>
              <a:gd name="T35" fmla="*/ 568 w 568"/>
              <a:gd name="T36" fmla="*/ 374 h 3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8" h="374">
                <a:moveTo>
                  <a:pt x="567" y="59"/>
                </a:moveTo>
                <a:lnTo>
                  <a:pt x="503" y="220"/>
                </a:lnTo>
                <a:lnTo>
                  <a:pt x="478" y="165"/>
                </a:lnTo>
                <a:lnTo>
                  <a:pt x="138" y="318"/>
                </a:lnTo>
                <a:lnTo>
                  <a:pt x="163" y="373"/>
                </a:lnTo>
                <a:lnTo>
                  <a:pt x="0" y="314"/>
                </a:lnTo>
                <a:lnTo>
                  <a:pt x="64" y="153"/>
                </a:lnTo>
                <a:lnTo>
                  <a:pt x="89" y="208"/>
                </a:lnTo>
                <a:lnTo>
                  <a:pt x="429" y="55"/>
                </a:lnTo>
                <a:lnTo>
                  <a:pt x="404" y="0"/>
                </a:lnTo>
                <a:lnTo>
                  <a:pt x="567" y="59"/>
                </a:lnTo>
              </a:path>
            </a:pathLst>
          </a:custGeom>
          <a:solidFill>
            <a:srgbClr val="2597B8"/>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pic>
        <p:nvPicPr>
          <p:cNvPr id="2064" name="Picture 21"/>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20013" y="5738813"/>
            <a:ext cx="7207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5" name="Rectangle 22"/>
          <p:cNvSpPr>
            <a:spLocks noChangeArrowheads="1"/>
          </p:cNvSpPr>
          <p:nvPr/>
        </p:nvSpPr>
        <p:spPr bwMode="auto">
          <a:xfrm>
            <a:off x="6221413" y="4959350"/>
            <a:ext cx="1525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800"/>
              <a:t>Tenured?</a:t>
            </a:r>
          </a:p>
        </p:txBody>
      </p:sp>
    </p:spTree>
  </p:cSld>
  <p:clrMapOvr>
    <a:masterClrMapping/>
  </p:clrMapOvr>
  <p:transition>
    <p:check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dirty="0" smtClean="0"/>
              <a:t>25</a:t>
            </a:r>
          </a:p>
        </p:txBody>
      </p:sp>
      <p:sp>
        <p:nvSpPr>
          <p:cNvPr id="26627" name="Rectangle 2"/>
          <p:cNvSpPr>
            <a:spLocks noGrp="1" noChangeArrowheads="1"/>
          </p:cNvSpPr>
          <p:nvPr>
            <p:ph type="title"/>
          </p:nvPr>
        </p:nvSpPr>
        <p:spPr>
          <a:xfrm>
            <a:off x="0" y="0"/>
            <a:ext cx="9144000" cy="914400"/>
          </a:xfrm>
        </p:spPr>
        <p:txBody>
          <a:bodyPr/>
          <a:lstStyle/>
          <a:p>
            <a:r>
              <a:rPr lang="en-US" altLang="en-US" sz="2500" smtClean="0"/>
              <a:t>Knowledge Discovery in Data [and Data Mining] (KDD)</a:t>
            </a:r>
          </a:p>
        </p:txBody>
      </p:sp>
      <p:pic>
        <p:nvPicPr>
          <p:cNvPr id="26628" name="Picture 3" descr="dog-s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685800"/>
            <a:ext cx="45720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 Box 4"/>
          <p:cNvSpPr txBox="1">
            <a:spLocks noChangeArrowheads="1"/>
          </p:cNvSpPr>
          <p:nvPr/>
        </p:nvSpPr>
        <p:spPr bwMode="auto">
          <a:xfrm>
            <a:off x="2438400" y="373380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solidFill>
                  <a:srgbClr val="FF0000"/>
                </a:solidFill>
              </a:rPr>
              <a:t>Let us find something interesting!</a:t>
            </a:r>
            <a:endParaRPr lang="en-US" altLang="en-US" sz="2800"/>
          </a:p>
        </p:txBody>
      </p:sp>
      <p:sp>
        <p:nvSpPr>
          <p:cNvPr id="26630" name="Rectangle 5"/>
          <p:cNvSpPr>
            <a:spLocks noGrp="1" noChangeArrowheads="1"/>
          </p:cNvSpPr>
          <p:nvPr>
            <p:ph type="body" idx="1"/>
          </p:nvPr>
        </p:nvSpPr>
        <p:spPr>
          <a:xfrm>
            <a:off x="0" y="4152900"/>
            <a:ext cx="8991600" cy="1828800"/>
          </a:xfrm>
          <a:noFill/>
        </p:spPr>
        <p:txBody>
          <a:bodyPr lIns="92075" tIns="46038" rIns="92075" bIns="46038"/>
          <a:lstStyle/>
          <a:p>
            <a:r>
              <a:rPr lang="en-US" altLang="en-US" u="sng" smtClean="0"/>
              <a:t>Definition</a:t>
            </a:r>
            <a:r>
              <a:rPr lang="en-US" altLang="en-US" smtClean="0"/>
              <a:t> := </a:t>
            </a:r>
            <a:r>
              <a:rPr lang="en-US" altLang="en-US" i="1" smtClean="0"/>
              <a:t>“KDD is the non-trivial process of identifying valid, novel, potentially useful, and ultimately understandable patterns in data” </a:t>
            </a:r>
            <a:r>
              <a:rPr lang="en-US" altLang="en-US" smtClean="0"/>
              <a:t>(Fayyad)</a:t>
            </a:r>
          </a:p>
          <a:p>
            <a:pPr lvl="1">
              <a:buFontTx/>
              <a:buNone/>
            </a:pPr>
            <a:endParaRPr lang="en-US" altLang="en-US" sz="1800" smtClean="0"/>
          </a:p>
          <a:p>
            <a:endParaRPr lang="en-US" altLang="en-US" sz="20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dirty="0" smtClean="0"/>
              <a:t>26</a:t>
            </a:r>
          </a:p>
        </p:txBody>
      </p:sp>
      <p:sp>
        <p:nvSpPr>
          <p:cNvPr id="26627" name="Rectangle 2"/>
          <p:cNvSpPr>
            <a:spLocks noGrp="1" noChangeArrowheads="1"/>
          </p:cNvSpPr>
          <p:nvPr>
            <p:ph type="title"/>
          </p:nvPr>
        </p:nvSpPr>
        <p:spPr>
          <a:xfrm>
            <a:off x="0" y="0"/>
            <a:ext cx="9144000" cy="914400"/>
          </a:xfrm>
        </p:spPr>
        <p:txBody>
          <a:bodyPr/>
          <a:lstStyle/>
          <a:p>
            <a:r>
              <a:rPr lang="en-US" altLang="en-US" sz="4000" dirty="0" smtClean="0"/>
              <a:t>Flying SWARM Robots</a:t>
            </a:r>
          </a:p>
        </p:txBody>
      </p:sp>
      <p:sp>
        <p:nvSpPr>
          <p:cNvPr id="26630" name="Rectangle 5"/>
          <p:cNvSpPr>
            <a:spLocks noGrp="1" noChangeArrowheads="1"/>
          </p:cNvSpPr>
          <p:nvPr>
            <p:ph type="body" idx="1"/>
          </p:nvPr>
        </p:nvSpPr>
        <p:spPr>
          <a:xfrm>
            <a:off x="685800" y="3276600"/>
            <a:ext cx="8305800" cy="2133600"/>
          </a:xfrm>
          <a:noFill/>
        </p:spPr>
        <p:txBody>
          <a:bodyPr lIns="92075" tIns="46038" rIns="92075" bIns="46038"/>
          <a:lstStyle/>
          <a:p>
            <a:r>
              <a:rPr lang="en-US" altLang="en-US" sz="1600" u="sng" dirty="0">
                <a:hlinkClick r:id="rId3"/>
              </a:rPr>
              <a:t>http://arstechnica.com/science/2012/03/robots-swarm-the-stage-at-ted</a:t>
            </a:r>
            <a:r>
              <a:rPr lang="en-US" altLang="en-US" sz="1600" u="sng" dirty="0" smtClean="0">
                <a:hlinkClick r:id="rId3"/>
              </a:rPr>
              <a:t>/</a:t>
            </a:r>
            <a:r>
              <a:rPr lang="en-US" altLang="en-US" sz="1600" u="sng" dirty="0" smtClean="0"/>
              <a:t> </a:t>
            </a:r>
          </a:p>
          <a:p>
            <a:r>
              <a:rPr lang="en-US" altLang="en-US" sz="1600" dirty="0" smtClean="0"/>
              <a:t>Watch First 2 minutes. 4:30, 10:15. 15:30</a:t>
            </a:r>
          </a:p>
          <a:p>
            <a:r>
              <a:rPr lang="en-US" altLang="en-US" sz="2400" dirty="0" smtClean="0"/>
              <a:t>Requires:</a:t>
            </a:r>
          </a:p>
          <a:p>
            <a:pPr lvl="1"/>
            <a:r>
              <a:rPr lang="en-US" altLang="en-US" sz="2000" dirty="0" smtClean="0"/>
              <a:t>Planning </a:t>
            </a:r>
          </a:p>
          <a:p>
            <a:pPr lvl="1"/>
            <a:r>
              <a:rPr lang="en-US" altLang="en-US" sz="2000" dirty="0" smtClean="0"/>
              <a:t>Multi-Agent System and Distributed AI</a:t>
            </a:r>
          </a:p>
          <a:p>
            <a:pPr lvl="1"/>
            <a:r>
              <a:rPr lang="en-US" altLang="en-US" sz="2000" dirty="0" smtClean="0"/>
              <a:t>Search</a:t>
            </a:r>
          </a:p>
          <a:p>
            <a:pPr lvl="1"/>
            <a:r>
              <a:rPr lang="en-US" altLang="en-US" sz="2000" dirty="0" smtClean="0"/>
              <a:t>Reasoning in uncertain Environments</a:t>
            </a:r>
          </a:p>
          <a:p>
            <a:pPr lvl="1"/>
            <a:r>
              <a:rPr lang="en-US" altLang="en-US" sz="2000" dirty="0" smtClean="0"/>
              <a:t>Machine Leaning </a:t>
            </a:r>
          </a:p>
          <a:p>
            <a:pPr lvl="1"/>
            <a:r>
              <a:rPr lang="en-US" altLang="en-US" sz="2000" dirty="0" smtClean="0"/>
              <a:t>Computer Vision</a:t>
            </a:r>
          </a:p>
          <a:p>
            <a:pPr lvl="1"/>
            <a:r>
              <a:rPr lang="en-US" altLang="en-US" sz="2000" dirty="0" smtClean="0"/>
              <a:t>……</a:t>
            </a:r>
          </a:p>
          <a:p>
            <a:endParaRPr lang="en-US" altLang="en-US" sz="2000" dirty="0" smtClean="0"/>
          </a:p>
        </p:txBody>
      </p:sp>
      <p:pic>
        <p:nvPicPr>
          <p:cNvPr id="3074" name="Picture 2" descr="Image result for swarm robot pho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838200"/>
            <a:ext cx="3471472" cy="2311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519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custDataLst>
              <p:tags r:id="rId1"/>
            </p:custDataLst>
          </p:nvPr>
        </p:nvSpPr>
        <p:spPr/>
        <p:txBody>
          <a:bodyPr/>
          <a:lstStyle/>
          <a:p>
            <a:pPr eaLnBrk="1" hangingPunct="1"/>
            <a:r>
              <a:rPr lang="en-US" altLang="en-US" sz="3600" smtClean="0"/>
              <a:t>2. General  Course Information</a:t>
            </a:r>
          </a:p>
        </p:txBody>
      </p:sp>
      <p:sp>
        <p:nvSpPr>
          <p:cNvPr id="27651" name="Text Box 8"/>
          <p:cNvSpPr txBox="1">
            <a:spLocks noChangeArrowheads="1"/>
          </p:cNvSpPr>
          <p:nvPr>
            <p:custDataLst>
              <p:tags r:id="rId2"/>
            </p:custDataLst>
          </p:nvPr>
        </p:nvSpPr>
        <p:spPr bwMode="auto">
          <a:xfrm>
            <a:off x="1295400" y="3505200"/>
            <a:ext cx="41148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ltLang="en-US" sz="3600" b="1">
              <a:latin typeface="ZapfChancery" pitchFamily="18" charset="0"/>
            </a:endParaRPr>
          </a:p>
          <a:p>
            <a:pPr>
              <a:spcBef>
                <a:spcPct val="50000"/>
              </a:spcBef>
            </a:pPr>
            <a:endParaRPr lang="en-US" altLang="en-US" sz="3600" b="1">
              <a:latin typeface="ZapfChancery" pitchFamily="18" charset="0"/>
            </a:endParaRPr>
          </a:p>
        </p:txBody>
      </p:sp>
      <p:sp>
        <p:nvSpPr>
          <p:cNvPr id="27652" name="Text Box 9"/>
          <p:cNvSpPr txBox="1">
            <a:spLocks noChangeArrowheads="1"/>
          </p:cNvSpPr>
          <p:nvPr>
            <p:custDataLst>
              <p:tags r:id="rId3"/>
            </p:custDataLst>
          </p:nvPr>
        </p:nvSpPr>
        <p:spPr bwMode="auto">
          <a:xfrm>
            <a:off x="671286" y="1841242"/>
            <a:ext cx="79248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2000" b="1" dirty="0"/>
              <a:t>Course Id:</a:t>
            </a:r>
            <a:r>
              <a:rPr lang="en-US" altLang="en-US" sz="2000" dirty="0"/>
              <a:t> 		COSC 6368 Machine Learning</a:t>
            </a:r>
          </a:p>
          <a:p>
            <a:pPr>
              <a:spcBef>
                <a:spcPct val="50000"/>
              </a:spcBef>
            </a:pPr>
            <a:r>
              <a:rPr lang="en-US" altLang="en-US" sz="2000" b="1" dirty="0"/>
              <a:t>Time:</a:t>
            </a:r>
            <a:r>
              <a:rPr lang="en-US" altLang="en-US" sz="2000" dirty="0"/>
              <a:t> 			</a:t>
            </a:r>
            <a:r>
              <a:rPr lang="en-US" altLang="en-US" sz="2000" dirty="0" smtClean="0"/>
              <a:t>TU/TH 2:30-4p</a:t>
            </a:r>
            <a:endParaRPr lang="en-US" altLang="en-US" sz="2000" dirty="0"/>
          </a:p>
          <a:p>
            <a:pPr>
              <a:spcBef>
                <a:spcPct val="50000"/>
              </a:spcBef>
            </a:pPr>
            <a:r>
              <a:rPr lang="en-US" altLang="en-US" sz="2000" b="1" dirty="0"/>
              <a:t>Instructor:</a:t>
            </a:r>
            <a:r>
              <a:rPr lang="en-US" altLang="en-US" sz="2000" dirty="0"/>
              <a:t> 		Christoph F. </a:t>
            </a:r>
            <a:r>
              <a:rPr lang="en-US" altLang="en-US" sz="2000" dirty="0" err="1"/>
              <a:t>Eick</a:t>
            </a:r>
            <a:r>
              <a:rPr lang="en-US" altLang="en-US" sz="2000" dirty="0"/>
              <a:t> </a:t>
            </a:r>
            <a:endParaRPr lang="en-US" altLang="en-US" sz="2000" dirty="0" smtClean="0"/>
          </a:p>
          <a:p>
            <a:pPr>
              <a:spcBef>
                <a:spcPct val="50000"/>
              </a:spcBef>
            </a:pPr>
            <a:r>
              <a:rPr lang="en-US" altLang="en-US" sz="2000" b="1" dirty="0"/>
              <a:t>Homepage:</a:t>
            </a:r>
            <a:r>
              <a:rPr lang="en-US" altLang="en-US" sz="2000" dirty="0"/>
              <a:t>                         </a:t>
            </a:r>
            <a:r>
              <a:rPr lang="en-US" altLang="en-US" sz="2000" dirty="0">
                <a:hlinkClick r:id="rId5"/>
              </a:rPr>
              <a:t>http://www2.cs.uh.edu/~ceick</a:t>
            </a:r>
            <a:endParaRPr lang="en-US" altLang="en-US" sz="2000" dirty="0" smtClean="0"/>
          </a:p>
          <a:p>
            <a:pPr>
              <a:spcBef>
                <a:spcPct val="50000"/>
              </a:spcBef>
            </a:pPr>
            <a:r>
              <a:rPr lang="en-US" altLang="en-US" sz="2000" b="1" dirty="0"/>
              <a:t>Office Hours                       </a:t>
            </a:r>
            <a:r>
              <a:rPr lang="en-US" altLang="en-US" sz="2000" dirty="0"/>
              <a:t>TU 4-4:45p TH </a:t>
            </a:r>
            <a:r>
              <a:rPr lang="en-US" altLang="en-US" sz="2000" dirty="0" smtClean="0"/>
              <a:t>12:45-2p</a:t>
            </a:r>
            <a:endParaRPr lang="en-US" altLang="en-US" sz="2000" dirty="0"/>
          </a:p>
          <a:p>
            <a:pPr>
              <a:spcBef>
                <a:spcPct val="50000"/>
              </a:spcBef>
            </a:pPr>
            <a:r>
              <a:rPr lang="en-US" altLang="en-US" sz="2000" b="1" dirty="0" smtClean="0"/>
              <a:t>TA     </a:t>
            </a:r>
            <a:r>
              <a:rPr lang="en-US" altLang="en-US" sz="2000" dirty="0" smtClean="0"/>
              <a:t>                                 Nguyen Pham</a:t>
            </a:r>
            <a:endParaRPr lang="en-US" altLang="en-US" sz="2000" dirty="0"/>
          </a:p>
          <a:p>
            <a:pPr>
              <a:spcBef>
                <a:spcPct val="50000"/>
              </a:spcBef>
            </a:pPr>
            <a:r>
              <a:rPr lang="en-US" altLang="en-US" sz="2000" b="1" dirty="0" smtClean="0"/>
              <a:t>Office Hours </a:t>
            </a:r>
            <a:r>
              <a:rPr lang="en-US" altLang="en-US" sz="2000" dirty="0" smtClean="0"/>
              <a:t>                      TU   TH  </a:t>
            </a:r>
            <a:endParaRPr lang="en-US" altLang="en-US" sz="2000" dirty="0"/>
          </a:p>
          <a:p>
            <a:pPr>
              <a:spcBef>
                <a:spcPct val="50000"/>
              </a:spcBef>
            </a:pPr>
            <a:r>
              <a:rPr lang="en-US" altLang="en-US" sz="2000" b="1" dirty="0"/>
              <a:t>Classroom:</a:t>
            </a:r>
            <a:r>
              <a:rPr lang="en-US" altLang="en-US" sz="2000" dirty="0"/>
              <a:t>		</a:t>
            </a:r>
            <a:r>
              <a:rPr lang="en-US" altLang="en-US" sz="2000" dirty="0" smtClean="0"/>
              <a:t>CAM 101</a:t>
            </a:r>
            <a:endParaRPr lang="en-US" altLang="en-US" sz="2000" dirty="0"/>
          </a:p>
          <a:p>
            <a:pPr>
              <a:spcBef>
                <a:spcPct val="50000"/>
              </a:spcBef>
            </a:pPr>
            <a:r>
              <a:rPr lang="en-US" altLang="en-US" sz="2000" b="1" dirty="0" smtClean="0"/>
              <a:t>E-mail</a:t>
            </a:r>
            <a:r>
              <a:rPr lang="en-US" altLang="en-US" sz="2000" b="1" dirty="0"/>
              <a:t>: </a:t>
            </a:r>
            <a:r>
              <a:rPr lang="en-US" altLang="en-US" sz="2000" dirty="0"/>
              <a:t>		              </a:t>
            </a:r>
            <a:r>
              <a:rPr lang="en-US" altLang="en-US" sz="2000" dirty="0" smtClean="0">
                <a:hlinkClick r:id="rId6"/>
              </a:rPr>
              <a:t>ceick@uh.edu</a:t>
            </a:r>
            <a:r>
              <a:rPr lang="en-US" altLang="en-US" sz="2000" dirty="0" smtClean="0"/>
              <a:t> </a:t>
            </a:r>
            <a:endParaRPr lang="en-US" altLang="en-US" sz="2000" dirty="0"/>
          </a:p>
          <a:p>
            <a:pPr>
              <a:spcBef>
                <a:spcPct val="50000"/>
              </a:spcBef>
            </a:pPr>
            <a:r>
              <a:rPr lang="en-US" altLang="en-US" sz="2000" dirty="0" smtClean="0">
                <a:hlinkClick r:id="rId5"/>
              </a:rPr>
              <a:t>/</a:t>
            </a:r>
            <a:endParaRPr lang="en-US" altLang="en-US" sz="2000" dirty="0"/>
          </a:p>
          <a:p>
            <a:pPr>
              <a:spcBef>
                <a:spcPct val="50000"/>
              </a:spcBef>
            </a:pPr>
            <a:endParaRPr lang="en-US" alt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18143"/>
            <a:ext cx="7772400" cy="1143000"/>
          </a:xfrm>
        </p:spPr>
        <p:txBody>
          <a:bodyPr/>
          <a:lstStyle/>
          <a:p>
            <a:r>
              <a:rPr lang="en-US" altLang="en-US" dirty="0" smtClean="0"/>
              <a:t>Prerequisites COSC 6368</a:t>
            </a:r>
          </a:p>
        </p:txBody>
      </p:sp>
      <p:sp>
        <p:nvSpPr>
          <p:cNvPr id="28675" name="Content Placeholder 2"/>
          <p:cNvSpPr>
            <a:spLocks noGrp="1"/>
          </p:cNvSpPr>
          <p:nvPr>
            <p:ph idx="1"/>
          </p:nvPr>
        </p:nvSpPr>
        <p:spPr>
          <a:xfrm>
            <a:off x="609600" y="990600"/>
            <a:ext cx="8686800" cy="4987925"/>
          </a:xfrm>
        </p:spPr>
        <p:txBody>
          <a:bodyPr/>
          <a:lstStyle/>
          <a:p>
            <a:pPr>
              <a:buFont typeface="Wingdings" pitchFamily="2" charset="2"/>
              <a:buNone/>
            </a:pPr>
            <a:r>
              <a:rPr lang="en-US" altLang="en-US" sz="2300" dirty="0" smtClean="0"/>
              <a:t>Background</a:t>
            </a:r>
          </a:p>
          <a:p>
            <a:r>
              <a:rPr lang="en-US" altLang="en-US" sz="2300" dirty="0" smtClean="0"/>
              <a:t>In general, the course is self-contained </a:t>
            </a:r>
          </a:p>
          <a:p>
            <a:r>
              <a:rPr lang="en-US" altLang="en-US" sz="2300" dirty="0" smtClean="0"/>
              <a:t>Programming</a:t>
            </a:r>
          </a:p>
          <a:p>
            <a:pPr lvl="1"/>
            <a:r>
              <a:rPr lang="en-US" altLang="en-US" sz="1900" dirty="0" smtClean="0"/>
              <a:t>Some experience in writing programs with 200+ lines in some programming language (C, C++, Java,…)</a:t>
            </a:r>
          </a:p>
          <a:p>
            <a:pPr lvl="1"/>
            <a:r>
              <a:rPr lang="en-US" altLang="en-US" sz="1900" dirty="0" smtClean="0"/>
              <a:t>Basic knowledge of data structures (particularly trees and graphs); what is taught in an introductory undergraduate data structure course; e.g. COSC 2320</a:t>
            </a:r>
            <a:endParaRPr lang="en-US" altLang="en-US" sz="2300" dirty="0" smtClean="0"/>
          </a:p>
          <a:p>
            <a:pPr lvl="1"/>
            <a:r>
              <a:rPr lang="en-US" altLang="en-US" sz="2300" dirty="0" smtClean="0"/>
              <a:t>basic data structures, complexity…</a:t>
            </a:r>
          </a:p>
          <a:p>
            <a:r>
              <a:rPr lang="en-US" altLang="en-US" sz="2300" dirty="0"/>
              <a:t>N</a:t>
            </a:r>
            <a:r>
              <a:rPr lang="en-US" altLang="en-US" sz="2300" dirty="0" smtClean="0"/>
              <a:t>o knowledge of LISP, PROLOG and other AI languages is required</a:t>
            </a:r>
          </a:p>
          <a:p>
            <a:r>
              <a:rPr lang="en-US" altLang="en-US" sz="2300" dirty="0" smtClean="0"/>
              <a:t>Ability to deal with “abstract mathematical concepts”</a:t>
            </a:r>
          </a:p>
          <a:p>
            <a:r>
              <a:rPr lang="en-US" altLang="en-US" sz="2300" dirty="0" smtClean="0"/>
              <a:t>Basic knowledge of probability theory  is  helpful, but I will give a very basic review early November…</a:t>
            </a:r>
          </a:p>
          <a:p>
            <a:r>
              <a:rPr lang="en-US" altLang="en-US" sz="2300" dirty="0" smtClean="0"/>
              <a:t>COSC 4345 prerequisite will not be enforced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custDataLst>
              <p:tags r:id="rId1"/>
            </p:custDataLst>
          </p:nvPr>
        </p:nvSpPr>
        <p:spPr/>
        <p:txBody>
          <a:bodyPr/>
          <a:lstStyle/>
          <a:p>
            <a:pPr eaLnBrk="1" hangingPunct="1"/>
            <a:r>
              <a:rPr lang="en-US" altLang="en-US" sz="3200" dirty="0" smtClean="0"/>
              <a:t>Textbook</a:t>
            </a:r>
          </a:p>
        </p:txBody>
      </p:sp>
      <p:sp>
        <p:nvSpPr>
          <p:cNvPr id="98307" name="Rectangle 3"/>
          <p:cNvSpPr>
            <a:spLocks noChangeArrowheads="1"/>
          </p:cNvSpPr>
          <p:nvPr>
            <p:custDataLst>
              <p:tags r:id="rId2"/>
            </p:custDataLst>
          </p:nvPr>
        </p:nvSpPr>
        <p:spPr bwMode="auto">
          <a:xfrm>
            <a:off x="914400" y="1447800"/>
            <a:ext cx="7239000" cy="2185214"/>
          </a:xfrm>
          <a:prstGeom prst="rect">
            <a:avLst/>
          </a:prstGeom>
          <a:noFill/>
          <a:ln w="9525">
            <a:noFill/>
            <a:miter lim="800000"/>
            <a:headEnd/>
            <a:tailEnd/>
          </a:ln>
          <a:effectLst/>
        </p:spPr>
        <p:txBody>
          <a:bodyPr>
            <a:spAutoFit/>
          </a:bodyPr>
          <a:lstStyle/>
          <a:p>
            <a:pPr>
              <a:defRPr/>
            </a:pPr>
            <a:r>
              <a:rPr lang="en-US" sz="2000" dirty="0">
                <a:effectLst>
                  <a:outerShdw blurRad="38100" dist="38100" dir="2700000" algn="tl">
                    <a:srgbClr val="000000"/>
                  </a:outerShdw>
                </a:effectLst>
              </a:rPr>
              <a:t>	 </a:t>
            </a:r>
          </a:p>
          <a:p>
            <a:pPr>
              <a:defRPr/>
            </a:pPr>
            <a:r>
              <a:rPr lang="en-US" sz="3200" dirty="0">
                <a:hlinkClick r:id="rId4"/>
              </a:rPr>
              <a:t>http://aima.cs.berkeley.edu</a:t>
            </a:r>
            <a:r>
              <a:rPr lang="en-US" sz="3200" dirty="0" smtClean="0">
                <a:hlinkClick r:id="rId4"/>
              </a:rPr>
              <a:t>/</a:t>
            </a:r>
            <a:endParaRPr lang="en-US" sz="3200" dirty="0" smtClean="0"/>
          </a:p>
          <a:p>
            <a:pPr>
              <a:defRPr/>
            </a:pPr>
            <a:endParaRPr lang="en-US" sz="3200" dirty="0"/>
          </a:p>
          <a:p>
            <a:pPr>
              <a:defRPr/>
            </a:pPr>
            <a:endParaRPr lang="en-US" sz="3200" dirty="0"/>
          </a:p>
          <a:p>
            <a:pPr>
              <a:defRPr/>
            </a:pPr>
            <a:endParaRPr lang="en-US" sz="2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custDataLst>
              <p:tags r:id="rId1"/>
            </p:custDataLst>
          </p:nvPr>
        </p:nvSpPr>
        <p:spPr/>
        <p:txBody>
          <a:bodyPr/>
          <a:lstStyle/>
          <a:p>
            <a:pPr eaLnBrk="1" hangingPunct="1"/>
            <a:r>
              <a:rPr lang="en-US" altLang="en-US" sz="3600" smtClean="0"/>
              <a:t>Grading</a:t>
            </a:r>
          </a:p>
        </p:txBody>
      </p:sp>
      <p:sp>
        <p:nvSpPr>
          <p:cNvPr id="30723" name="Rectangle 3"/>
          <p:cNvSpPr>
            <a:spLocks noChangeArrowheads="1"/>
          </p:cNvSpPr>
          <p:nvPr>
            <p:custDataLst>
              <p:tags r:id="rId2"/>
            </p:custDataLst>
          </p:nvPr>
        </p:nvSpPr>
        <p:spPr bwMode="auto">
          <a:xfrm>
            <a:off x="0" y="1876425"/>
            <a:ext cx="9144000" cy="3938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640" tIns="914112" rIns="1142640" bIns="914112">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dirty="0">
                <a:latin typeface="Arial" charset="0"/>
              </a:rPr>
              <a:t>2 Exams		</a:t>
            </a:r>
            <a:r>
              <a:rPr lang="en-US" altLang="en-US" sz="2000" dirty="0" smtClean="0">
                <a:latin typeface="Arial" charset="0"/>
              </a:rPr>
              <a:t>        54%</a:t>
            </a:r>
            <a:endParaRPr lang="en-US" altLang="en-US" sz="2000" dirty="0">
              <a:latin typeface="Arial" charset="0"/>
            </a:endParaRPr>
          </a:p>
          <a:p>
            <a:r>
              <a:rPr lang="en-US" altLang="en-US" sz="2000" dirty="0" smtClean="0">
                <a:latin typeface="Arial" charset="0"/>
              </a:rPr>
              <a:t>2 </a:t>
            </a:r>
            <a:r>
              <a:rPr lang="en-US" altLang="en-US" sz="2000" dirty="0" err="1" smtClean="0">
                <a:latin typeface="Arial" charset="0"/>
              </a:rPr>
              <a:t>Homeworks</a:t>
            </a:r>
            <a:r>
              <a:rPr lang="en-US" altLang="en-US" sz="2000" dirty="0" smtClean="0">
                <a:latin typeface="Arial" charset="0"/>
              </a:rPr>
              <a:t>                         12%</a:t>
            </a:r>
          </a:p>
          <a:p>
            <a:r>
              <a:rPr lang="en-US" altLang="en-US" sz="2000" dirty="0" smtClean="0">
                <a:latin typeface="Arial" charset="0"/>
              </a:rPr>
              <a:t>2 Projects                               30-32%</a:t>
            </a:r>
          </a:p>
          <a:p>
            <a:r>
              <a:rPr lang="en-US" altLang="en-US" sz="2000" dirty="0" smtClean="0">
                <a:latin typeface="Arial" charset="0"/>
              </a:rPr>
              <a:t>Attendance and Extra Credit    2-4%</a:t>
            </a:r>
            <a:endParaRPr lang="en-US" altLang="en-US" sz="2000" dirty="0">
              <a:latin typeface="Arial" charset="0"/>
            </a:endParaRPr>
          </a:p>
          <a:p>
            <a:endParaRPr lang="en-US" altLang="en-US" sz="2000" dirty="0">
              <a:latin typeface="Arial" charset="0"/>
            </a:endParaRPr>
          </a:p>
          <a:p>
            <a:r>
              <a:rPr lang="en-US" altLang="en-US" sz="1200" dirty="0"/>
              <a:t> </a:t>
            </a:r>
            <a:endParaRPr lang="en-US" altLang="en-US" sz="1200" dirty="0">
              <a:latin typeface="Arial" charset="0"/>
            </a:endParaRPr>
          </a:p>
          <a:p>
            <a:endParaRPr lang="en-US" altLang="en-US" dirty="0">
              <a:latin typeface="Arial" charset="0"/>
            </a:endParaRPr>
          </a:p>
        </p:txBody>
      </p:sp>
      <p:sp>
        <p:nvSpPr>
          <p:cNvPr id="107525" name="Text Box 5"/>
          <p:cNvSpPr txBox="1">
            <a:spLocks noChangeArrowheads="1"/>
          </p:cNvSpPr>
          <p:nvPr>
            <p:custDataLst>
              <p:tags r:id="rId3"/>
            </p:custDataLst>
          </p:nvPr>
        </p:nvSpPr>
        <p:spPr bwMode="auto">
          <a:xfrm>
            <a:off x="1219200" y="4724400"/>
            <a:ext cx="5356225" cy="1555750"/>
          </a:xfrm>
          <a:prstGeom prst="rect">
            <a:avLst/>
          </a:prstGeom>
          <a:noFill/>
          <a:ln w="9525">
            <a:noFill/>
            <a:miter lim="800000"/>
            <a:headEnd/>
            <a:tailEnd/>
          </a:ln>
          <a:effectLst/>
        </p:spPr>
        <p:txBody>
          <a:bodyPr wrap="none">
            <a:spAutoFit/>
          </a:bodyPr>
          <a:lstStyle/>
          <a:p>
            <a:pPr>
              <a:defRPr/>
            </a:pPr>
            <a:endParaRPr lang="en-US" sz="2000" dirty="0">
              <a:effectLst>
                <a:outerShdw blurRad="38100" dist="38100" dir="2700000" algn="tl">
                  <a:srgbClr val="000000"/>
                </a:outerShdw>
              </a:effectLst>
            </a:endParaRPr>
          </a:p>
          <a:p>
            <a:pPr>
              <a:defRPr/>
            </a:pPr>
            <a:endParaRPr lang="en-US" sz="2000" dirty="0">
              <a:effectLst>
                <a:outerShdw blurRad="38100" dist="38100" dir="2700000" algn="tl">
                  <a:srgbClr val="000000"/>
                </a:outerShdw>
              </a:effectLst>
            </a:endParaRPr>
          </a:p>
          <a:p>
            <a:pPr>
              <a:defRPr/>
            </a:pPr>
            <a:r>
              <a:rPr lang="en-US" sz="2000" dirty="0"/>
              <a:t>NOTE: </a:t>
            </a:r>
            <a:r>
              <a:rPr lang="en-US" sz="2000" b="1" dirty="0"/>
              <a:t>PLAGIARISM IS NOT TOLERATED</a:t>
            </a:r>
            <a:r>
              <a:rPr lang="en-US" sz="2000" dirty="0"/>
              <a:t>.</a:t>
            </a:r>
            <a:r>
              <a:rPr lang="en-US" sz="2000" dirty="0">
                <a:effectLst>
                  <a:outerShdw blurRad="38100" dist="38100" dir="2700000" algn="tl">
                    <a:srgbClr val="000000"/>
                  </a:outerShdw>
                </a:effectLst>
              </a:rPr>
              <a:t> </a:t>
            </a:r>
          </a:p>
          <a:p>
            <a:pPr>
              <a:defRPr/>
            </a:pPr>
            <a:endParaRPr lang="en-US" sz="3600" dirty="0">
              <a:effectLst>
                <a:outerShdw blurRad="38100" dist="38100" dir="2700000" algn="tl">
                  <a:srgbClr val="000000"/>
                </a:outerShdw>
              </a:effectLst>
            </a:endParaRPr>
          </a:p>
        </p:txBody>
      </p:sp>
      <p:sp>
        <p:nvSpPr>
          <p:cNvPr id="30725" name="Rectangle 6"/>
          <p:cNvSpPr>
            <a:spLocks noChangeArrowheads="1"/>
          </p:cNvSpPr>
          <p:nvPr>
            <p:custDataLst>
              <p:tags r:id="rId4"/>
            </p:custDataLst>
          </p:nvPr>
        </p:nvSpPr>
        <p:spPr bwMode="auto">
          <a:xfrm>
            <a:off x="990600" y="4953000"/>
            <a:ext cx="59436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6" name="TextBox 5"/>
          <p:cNvSpPr txBox="1">
            <a:spLocks noChangeArrowheads="1"/>
          </p:cNvSpPr>
          <p:nvPr/>
        </p:nvSpPr>
        <p:spPr bwMode="auto">
          <a:xfrm>
            <a:off x="1143000" y="4038600"/>
            <a:ext cx="4783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Remark: Weights are subject to change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p:txBody>
          <a:bodyPr/>
          <a:lstStyle/>
          <a:p>
            <a:pPr eaLnBrk="1" hangingPunct="1"/>
            <a:r>
              <a:rPr lang="en-US" altLang="en-US" sz="3600" smtClean="0"/>
              <a:t>Exams</a:t>
            </a:r>
          </a:p>
        </p:txBody>
      </p:sp>
      <p:sp>
        <p:nvSpPr>
          <p:cNvPr id="137219" name="Text Box 3"/>
          <p:cNvSpPr txBox="1">
            <a:spLocks noChangeArrowheads="1"/>
          </p:cNvSpPr>
          <p:nvPr>
            <p:custDataLst>
              <p:tags r:id="rId2"/>
            </p:custDataLst>
          </p:nvPr>
        </p:nvSpPr>
        <p:spPr bwMode="auto">
          <a:xfrm>
            <a:off x="223838" y="1828800"/>
            <a:ext cx="8920162" cy="2570163"/>
          </a:xfrm>
          <a:prstGeom prst="rect">
            <a:avLst/>
          </a:prstGeom>
          <a:noFill/>
          <a:ln w="9525">
            <a:noFill/>
            <a:miter lim="800000"/>
            <a:headEnd/>
            <a:tailEnd/>
          </a:ln>
          <a:effectLst/>
        </p:spPr>
        <p:txBody>
          <a:bodyPr>
            <a:spAutoFit/>
          </a:bodyPr>
          <a:lstStyle/>
          <a:p>
            <a:pPr>
              <a:buFont typeface="Wingdings" pitchFamily="2" charset="2"/>
              <a:buChar char="q"/>
              <a:defRPr/>
            </a:pPr>
            <a:r>
              <a:rPr lang="en-US" sz="2000" dirty="0">
                <a:effectLst>
                  <a:outerShdw blurRad="38100" dist="38100" dir="2700000" algn="tl">
                    <a:srgbClr val="000000"/>
                  </a:outerShdw>
                </a:effectLst>
              </a:rPr>
              <a:t> </a:t>
            </a:r>
            <a:r>
              <a:rPr lang="en-US" sz="2300" dirty="0">
                <a:effectLst>
                  <a:outerShdw blurRad="38100" dist="38100" dir="2700000" algn="tl">
                    <a:srgbClr val="000000"/>
                  </a:outerShdw>
                </a:effectLst>
              </a:rPr>
              <a:t>Will be open notes/textbook</a:t>
            </a:r>
          </a:p>
          <a:p>
            <a:pPr>
              <a:buFont typeface="Wingdings" pitchFamily="2" charset="2"/>
              <a:buChar char="q"/>
              <a:defRPr/>
            </a:pPr>
            <a:r>
              <a:rPr lang="en-US" sz="2300" dirty="0">
                <a:effectLst>
                  <a:outerShdw blurRad="38100" dist="38100" dir="2700000" algn="tl">
                    <a:srgbClr val="000000"/>
                  </a:outerShdw>
                </a:effectLst>
              </a:rPr>
              <a:t> Will get a review list before the exam</a:t>
            </a:r>
          </a:p>
          <a:p>
            <a:pPr>
              <a:buFont typeface="Wingdings" pitchFamily="2" charset="2"/>
              <a:buChar char="q"/>
              <a:defRPr/>
            </a:pPr>
            <a:r>
              <a:rPr lang="en-US" sz="2300" dirty="0">
                <a:effectLst>
                  <a:outerShdw blurRad="38100" dist="38100" dir="2700000" algn="tl">
                    <a:srgbClr val="000000"/>
                  </a:outerShdw>
                </a:effectLst>
              </a:rPr>
              <a:t> Exams will center (80% or more) on material that was covered in the lecture</a:t>
            </a:r>
          </a:p>
          <a:p>
            <a:pPr>
              <a:buFont typeface="Wingdings" pitchFamily="2" charset="2"/>
              <a:buChar char="q"/>
              <a:defRPr/>
            </a:pPr>
            <a:r>
              <a:rPr lang="en-US" sz="2300" dirty="0">
                <a:effectLst>
                  <a:outerShdw blurRad="38100" dist="38100" dir="2700000" algn="tl">
                    <a:srgbClr val="000000"/>
                  </a:outerShdw>
                </a:effectLst>
              </a:rPr>
              <a:t> Exam scores will be immediately converted into number grades</a:t>
            </a:r>
          </a:p>
          <a:p>
            <a:pPr>
              <a:buFont typeface="Wingdings" pitchFamily="2" charset="2"/>
              <a:buChar char="q"/>
              <a:defRPr/>
            </a:pPr>
            <a:r>
              <a:rPr lang="en-US" sz="2300" dirty="0">
                <a:effectLst>
                  <a:outerShdw blurRad="38100" dist="38100" dir="2700000" algn="tl">
                    <a:srgbClr val="000000"/>
                  </a:outerShdw>
                </a:effectLst>
              </a:rPr>
              <a:t>A few sample exams are available </a:t>
            </a:r>
          </a:p>
          <a:p>
            <a:pPr>
              <a:buFont typeface="Wingdings" pitchFamily="2" charset="2"/>
              <a:buChar char="q"/>
              <a:defRPr/>
            </a:pPr>
            <a:endParaRPr lang="en-US" sz="23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2DC0901-34D0-43C1-B46B-BBA40D4C215A}" type="slidenum">
              <a:rPr lang="en-US" altLang="en-US" sz="1400" smtClean="0"/>
              <a:pPr/>
              <a:t>3</a:t>
            </a:fld>
            <a:endParaRPr lang="en-US" altLang="en-US" sz="1400" smtClean="0"/>
          </a:p>
        </p:txBody>
      </p:sp>
      <p:sp>
        <p:nvSpPr>
          <p:cNvPr id="6147" name="Rectangle 2"/>
          <p:cNvSpPr>
            <a:spLocks noGrp="1" noChangeArrowheads="1"/>
          </p:cNvSpPr>
          <p:nvPr>
            <p:ph type="title"/>
          </p:nvPr>
        </p:nvSpPr>
        <p:spPr>
          <a:xfrm>
            <a:off x="762000" y="14514"/>
            <a:ext cx="7772400" cy="1143000"/>
          </a:xfrm>
        </p:spPr>
        <p:txBody>
          <a:bodyPr/>
          <a:lstStyle/>
          <a:p>
            <a:r>
              <a:rPr lang="en-US" altLang="en-US" b="1" dirty="0" smtClean="0">
                <a:solidFill>
                  <a:srgbClr val="008080"/>
                </a:solidFill>
              </a:rPr>
              <a:t>More Definitions of AI</a:t>
            </a:r>
          </a:p>
        </p:txBody>
      </p:sp>
      <p:sp>
        <p:nvSpPr>
          <p:cNvPr id="6148" name="Rectangle 3"/>
          <p:cNvSpPr>
            <a:spLocks noGrp="1" noChangeArrowheads="1"/>
          </p:cNvSpPr>
          <p:nvPr>
            <p:ph type="body" idx="1"/>
          </p:nvPr>
        </p:nvSpPr>
        <p:spPr>
          <a:xfrm>
            <a:off x="152400" y="1295400"/>
            <a:ext cx="8763000" cy="4114800"/>
          </a:xfrm>
        </p:spPr>
        <p:txBody>
          <a:bodyPr/>
          <a:lstStyle/>
          <a:p>
            <a:r>
              <a:rPr lang="en-US" altLang="en-US" sz="2800" dirty="0" smtClean="0"/>
              <a:t>Rich/Knight: ”AI is the study of how to make computers do things which, at the moment, people do better”</a:t>
            </a:r>
          </a:p>
          <a:p>
            <a:r>
              <a:rPr lang="en-US" altLang="en-US" sz="2800" dirty="0" smtClean="0"/>
              <a:t>Winston: “AI is the study of computations that make it possible to perceive, reason, and act.</a:t>
            </a:r>
          </a:p>
          <a:p>
            <a:r>
              <a:rPr lang="en-US" altLang="en-US" sz="2800" dirty="0" smtClean="0">
                <a:solidFill>
                  <a:srgbClr val="008080"/>
                </a:solidFill>
              </a:rPr>
              <a:t>Turing Test</a:t>
            </a:r>
            <a:r>
              <a:rPr lang="en-US" altLang="en-US" sz="2800" dirty="0" smtClean="0"/>
              <a:t>: If an artificial intelligent system is not distinguishable from a human being, it is definitely intelligent.</a:t>
            </a:r>
          </a:p>
          <a:p>
            <a:r>
              <a:rPr lang="en-US" altLang="en-US" sz="2800" dirty="0">
                <a:hlinkClick r:id="rId2"/>
              </a:rPr>
              <a:t>https://</a:t>
            </a:r>
            <a:r>
              <a:rPr lang="en-US" altLang="en-US" sz="2800" dirty="0" smtClean="0">
                <a:hlinkClick r:id="rId2"/>
              </a:rPr>
              <a:t>en.wikipedia.org/wiki/Turing_test</a:t>
            </a:r>
            <a:r>
              <a:rPr lang="en-US" altLang="en-US" sz="2800" dirty="0" smtClean="0"/>
              <a:t> </a:t>
            </a:r>
          </a:p>
          <a:p>
            <a:r>
              <a:rPr lang="en-US" altLang="en-US" sz="2800" dirty="0" smtClean="0"/>
              <a:t>Eugene </a:t>
            </a:r>
            <a:r>
              <a:rPr lang="en-US" altLang="en-US" sz="2800" dirty="0" err="1" smtClean="0"/>
              <a:t>Goostman</a:t>
            </a:r>
            <a:r>
              <a:rPr lang="en-US" altLang="en-US" sz="2800" dirty="0" smtClean="0"/>
              <a:t> Winner 2014 </a:t>
            </a:r>
            <a:r>
              <a:rPr lang="en-US" altLang="en-US" sz="2800" dirty="0"/>
              <a:t>Touring Test: </a:t>
            </a:r>
            <a:r>
              <a:rPr lang="en-US" altLang="en-US" sz="2800" dirty="0">
                <a:hlinkClick r:id="rId3"/>
              </a:rPr>
              <a:t>https://</a:t>
            </a:r>
            <a:r>
              <a:rPr lang="en-US" altLang="en-US" sz="2800" dirty="0" smtClean="0">
                <a:hlinkClick r:id="rId3"/>
              </a:rPr>
              <a:t>en.wikipedia.org/wiki/Eugene_Goostman</a:t>
            </a:r>
            <a:r>
              <a:rPr lang="en-US" altLang="en-US" sz="2800" dirty="0" smtClean="0"/>
              <a:t> </a:t>
            </a:r>
          </a:p>
          <a:p>
            <a:r>
              <a:rPr lang="en-US" altLang="en-US" sz="2800" dirty="0"/>
              <a:t>Please read: </a:t>
            </a:r>
            <a:r>
              <a:rPr lang="en-US" altLang="en-US" sz="1100" dirty="0">
                <a:hlinkClick r:id="rId4"/>
              </a:rPr>
              <a:t>http://www.zdnet.com/article/beyond-cortana-what-artificial-intelligence-means-for-the-future-of-microsoft</a:t>
            </a:r>
            <a:r>
              <a:rPr lang="en-US" altLang="en-US" sz="1100" dirty="0" smtClean="0">
                <a:hlinkClick r:id="rId4"/>
              </a:rPr>
              <a:t>/</a:t>
            </a:r>
            <a:r>
              <a:rPr lang="en-US" altLang="en-US" sz="1100"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p:txBody>
          <a:bodyPr/>
          <a:lstStyle/>
          <a:p>
            <a:r>
              <a:rPr lang="en-US" sz="3600" dirty="0">
                <a:effectLst>
                  <a:outerShdw blurRad="38100" dist="38100" dir="2700000" algn="tl">
                    <a:srgbClr val="000000"/>
                  </a:outerShdw>
                </a:effectLst>
              </a:rPr>
              <a:t>COSC 6368: Important Dates for 2016</a:t>
            </a:r>
          </a:p>
        </p:txBody>
      </p:sp>
      <p:sp>
        <p:nvSpPr>
          <p:cNvPr id="137219" name="Text Box 3"/>
          <p:cNvSpPr txBox="1">
            <a:spLocks noChangeArrowheads="1"/>
          </p:cNvSpPr>
          <p:nvPr>
            <p:custDataLst>
              <p:tags r:id="rId2"/>
            </p:custDataLst>
          </p:nvPr>
        </p:nvSpPr>
        <p:spPr bwMode="auto">
          <a:xfrm>
            <a:off x="223838" y="1828800"/>
            <a:ext cx="8920162" cy="2923877"/>
          </a:xfrm>
          <a:prstGeom prst="rect">
            <a:avLst/>
          </a:prstGeom>
          <a:noFill/>
          <a:ln w="9525">
            <a:noFill/>
            <a:miter lim="800000"/>
            <a:headEnd/>
            <a:tailEnd/>
          </a:ln>
          <a:effectLst/>
        </p:spPr>
        <p:txBody>
          <a:bodyPr>
            <a:spAutoFit/>
          </a:bodyPr>
          <a:lstStyle/>
          <a:p>
            <a:r>
              <a:rPr lang="en-US" sz="2300" dirty="0" smtClean="0">
                <a:effectLst>
                  <a:outerShdw blurRad="38100" dist="38100" dir="2700000" algn="tl">
                    <a:srgbClr val="000000"/>
                  </a:outerShdw>
                </a:effectLst>
              </a:rPr>
              <a:t>• </a:t>
            </a:r>
            <a:r>
              <a:rPr lang="en-US" sz="2300" dirty="0">
                <a:effectLst>
                  <a:outerShdw blurRad="38100" dist="38100" dir="2700000" algn="tl">
                    <a:srgbClr val="000000"/>
                  </a:outerShdw>
                </a:effectLst>
              </a:rPr>
              <a:t>October </a:t>
            </a:r>
            <a:r>
              <a:rPr lang="en-US" sz="2300" dirty="0" smtClean="0">
                <a:effectLst>
                  <a:outerShdw blurRad="38100" dist="38100" dir="2700000" algn="tl">
                    <a:srgbClr val="000000"/>
                  </a:outerShdw>
                </a:effectLst>
              </a:rPr>
              <a:t>15: </a:t>
            </a:r>
            <a:r>
              <a:rPr lang="en-US" sz="2300" dirty="0">
                <a:effectLst>
                  <a:outerShdw blurRad="38100" dist="38100" dir="2700000" algn="tl">
                    <a:srgbClr val="000000"/>
                  </a:outerShdw>
                </a:effectLst>
              </a:rPr>
              <a:t>Deadline Homework1 </a:t>
            </a:r>
          </a:p>
          <a:p>
            <a:r>
              <a:rPr lang="en-US" sz="2300" dirty="0">
                <a:effectLst>
                  <a:outerShdw blurRad="38100" dist="38100" dir="2700000" algn="tl">
                    <a:srgbClr val="000000"/>
                  </a:outerShdw>
                </a:effectLst>
              </a:rPr>
              <a:t>• October </a:t>
            </a:r>
            <a:r>
              <a:rPr lang="en-US" sz="2300" dirty="0" smtClean="0">
                <a:effectLst>
                  <a:outerShdw blurRad="38100" dist="38100" dir="2700000" algn="tl">
                    <a:srgbClr val="000000"/>
                  </a:outerShdw>
                </a:effectLst>
              </a:rPr>
              <a:t>6: </a:t>
            </a:r>
            <a:r>
              <a:rPr lang="en-US" sz="2300" dirty="0">
                <a:effectLst>
                  <a:outerShdw blurRad="38100" dist="38100" dir="2700000" algn="tl">
                    <a:srgbClr val="000000"/>
                  </a:outerShdw>
                </a:effectLst>
              </a:rPr>
              <a:t>Deadline Course Project1 </a:t>
            </a:r>
          </a:p>
          <a:p>
            <a:r>
              <a:rPr lang="en-US" sz="2300" dirty="0">
                <a:effectLst>
                  <a:outerShdw blurRad="38100" dist="38100" dir="2700000" algn="tl">
                    <a:srgbClr val="000000"/>
                  </a:outerShdw>
                </a:effectLst>
              </a:rPr>
              <a:t>• October </a:t>
            </a:r>
            <a:r>
              <a:rPr lang="en-US" sz="2300" dirty="0" smtClean="0">
                <a:effectLst>
                  <a:outerShdw blurRad="38100" dist="38100" dir="2700000" algn="tl">
                    <a:srgbClr val="000000"/>
                  </a:outerShdw>
                </a:effectLst>
              </a:rPr>
              <a:t>20: </a:t>
            </a:r>
            <a:r>
              <a:rPr lang="en-US" sz="2300" dirty="0">
                <a:effectLst>
                  <a:outerShdw blurRad="38100" dist="38100" dir="2700000" algn="tl">
                    <a:srgbClr val="000000"/>
                  </a:outerShdw>
                </a:effectLst>
              </a:rPr>
              <a:t>Review for Midterm Exam </a:t>
            </a:r>
          </a:p>
          <a:p>
            <a:r>
              <a:rPr lang="en-US" sz="2300" dirty="0">
                <a:effectLst>
                  <a:outerShdw blurRad="38100" dist="38100" dir="2700000" algn="tl">
                    <a:srgbClr val="000000"/>
                  </a:outerShdw>
                </a:effectLst>
              </a:rPr>
              <a:t>• October </a:t>
            </a:r>
            <a:r>
              <a:rPr lang="en-US" sz="2300" dirty="0" smtClean="0">
                <a:effectLst>
                  <a:outerShdw blurRad="38100" dist="38100" dir="2700000" algn="tl">
                    <a:srgbClr val="000000"/>
                  </a:outerShdw>
                </a:effectLst>
              </a:rPr>
              <a:t>15: </a:t>
            </a:r>
            <a:r>
              <a:rPr lang="en-US" sz="2300" dirty="0">
                <a:effectLst>
                  <a:outerShdw blurRad="38100" dist="38100" dir="2700000" algn="tl">
                    <a:srgbClr val="000000"/>
                  </a:outerShdw>
                </a:effectLst>
              </a:rPr>
              <a:t>Midterm Exam </a:t>
            </a:r>
          </a:p>
          <a:p>
            <a:r>
              <a:rPr lang="en-US" sz="2300" dirty="0" smtClean="0">
                <a:effectLst>
                  <a:outerShdw blurRad="38100" dist="38100" dir="2700000" algn="tl">
                    <a:srgbClr val="000000"/>
                  </a:outerShdw>
                </a:effectLst>
              </a:rPr>
              <a:t>• </a:t>
            </a:r>
            <a:r>
              <a:rPr lang="en-US" sz="2300" dirty="0">
                <a:effectLst>
                  <a:outerShdw blurRad="38100" dist="38100" dir="2700000" algn="tl">
                    <a:srgbClr val="000000"/>
                  </a:outerShdw>
                </a:effectLst>
              </a:rPr>
              <a:t>November </a:t>
            </a:r>
            <a:r>
              <a:rPr lang="en-US" sz="2300" dirty="0" smtClean="0">
                <a:effectLst>
                  <a:outerShdw blurRad="38100" dist="38100" dir="2700000" algn="tl">
                    <a:srgbClr val="000000"/>
                  </a:outerShdw>
                </a:effectLst>
              </a:rPr>
              <a:t>18: </a:t>
            </a:r>
            <a:r>
              <a:rPr lang="en-US" sz="2300" dirty="0">
                <a:effectLst>
                  <a:outerShdw blurRad="38100" dist="38100" dir="2700000" algn="tl">
                    <a:srgbClr val="000000"/>
                  </a:outerShdw>
                </a:effectLst>
              </a:rPr>
              <a:t>Deadline Course Project2 </a:t>
            </a:r>
          </a:p>
          <a:p>
            <a:r>
              <a:rPr lang="en-US" sz="2300" dirty="0">
                <a:effectLst>
                  <a:outerShdw blurRad="38100" dist="38100" dir="2700000" algn="tl">
                    <a:srgbClr val="000000"/>
                  </a:outerShdw>
                </a:effectLst>
              </a:rPr>
              <a:t>• November </a:t>
            </a:r>
            <a:r>
              <a:rPr lang="en-US" sz="2300" dirty="0" smtClean="0">
                <a:effectLst>
                  <a:outerShdw blurRad="38100" dist="38100" dir="2700000" algn="tl">
                    <a:srgbClr val="000000"/>
                  </a:outerShdw>
                </a:effectLst>
              </a:rPr>
              <a:t>28: </a:t>
            </a:r>
            <a:r>
              <a:rPr lang="en-US" sz="2300" dirty="0">
                <a:effectLst>
                  <a:outerShdw blurRad="38100" dist="38100" dir="2700000" algn="tl">
                    <a:srgbClr val="000000"/>
                  </a:outerShdw>
                </a:effectLst>
              </a:rPr>
              <a:t>Deadline Homework2 </a:t>
            </a:r>
          </a:p>
          <a:p>
            <a:r>
              <a:rPr lang="en-US" sz="2300" dirty="0">
                <a:effectLst>
                  <a:outerShdw blurRad="38100" dist="38100" dir="2700000" algn="tl">
                    <a:srgbClr val="000000"/>
                  </a:outerShdw>
                </a:effectLst>
              </a:rPr>
              <a:t>• </a:t>
            </a:r>
            <a:r>
              <a:rPr lang="en-US" sz="2300" dirty="0" smtClean="0">
                <a:effectLst>
                  <a:outerShdw blurRad="38100" dist="38100" dir="2700000" algn="tl">
                    <a:srgbClr val="000000"/>
                  </a:outerShdw>
                </a:effectLst>
              </a:rPr>
              <a:t>December 1: </a:t>
            </a:r>
            <a:r>
              <a:rPr lang="en-US" sz="2300" dirty="0">
                <a:effectLst>
                  <a:outerShdw blurRad="38100" dist="38100" dir="2700000" algn="tl">
                    <a:srgbClr val="000000"/>
                  </a:outerShdw>
                </a:effectLst>
              </a:rPr>
              <a:t>Review for Final Exam </a:t>
            </a:r>
          </a:p>
          <a:p>
            <a:r>
              <a:rPr lang="en-US" sz="2300" dirty="0">
                <a:effectLst>
                  <a:outerShdw blurRad="38100" dist="38100" dir="2700000" algn="tl">
                    <a:srgbClr val="000000"/>
                  </a:outerShdw>
                </a:effectLst>
              </a:rPr>
              <a:t>• </a:t>
            </a:r>
            <a:r>
              <a:rPr lang="en-US" sz="2300" dirty="0" smtClean="0">
                <a:effectLst>
                  <a:outerShdw blurRad="38100" dist="38100" dir="2700000" algn="tl">
                    <a:srgbClr val="000000"/>
                  </a:outerShdw>
                </a:effectLst>
              </a:rPr>
              <a:t>Th., December 8, 2p: </a:t>
            </a:r>
            <a:r>
              <a:rPr lang="en-US" sz="2300" dirty="0">
                <a:effectLst>
                  <a:outerShdw blurRad="38100" dist="38100" dir="2700000" algn="tl">
                    <a:srgbClr val="000000"/>
                  </a:outerShdw>
                </a:effectLst>
              </a:rPr>
              <a:t>Final Exam </a:t>
            </a:r>
          </a:p>
        </p:txBody>
      </p:sp>
    </p:spTree>
    <p:extLst>
      <p:ext uri="{BB962C8B-B14F-4D97-AF65-F5344CB8AC3E}">
        <p14:creationId xmlns:p14="http://schemas.microsoft.com/office/powerpoint/2010/main" val="41394900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p:txBody>
          <a:bodyPr/>
          <a:lstStyle/>
          <a:p>
            <a:pPr eaLnBrk="1" hangingPunct="1"/>
            <a:r>
              <a:rPr lang="en-US" altLang="en-US" sz="3600" dirty="0" smtClean="0"/>
              <a:t>Questionnaires </a:t>
            </a:r>
          </a:p>
        </p:txBody>
      </p:sp>
      <p:sp>
        <p:nvSpPr>
          <p:cNvPr id="137219" name="Text Box 3"/>
          <p:cNvSpPr txBox="1">
            <a:spLocks noChangeArrowheads="1"/>
          </p:cNvSpPr>
          <p:nvPr>
            <p:custDataLst>
              <p:tags r:id="rId2"/>
            </p:custDataLst>
          </p:nvPr>
        </p:nvSpPr>
        <p:spPr bwMode="auto">
          <a:xfrm>
            <a:off x="223838" y="1828800"/>
            <a:ext cx="8920162" cy="5155257"/>
          </a:xfrm>
          <a:prstGeom prst="rect">
            <a:avLst/>
          </a:prstGeom>
          <a:noFill/>
          <a:ln w="9525">
            <a:noFill/>
            <a:miter lim="800000"/>
            <a:headEnd/>
            <a:tailEnd/>
          </a:ln>
          <a:effectLst/>
        </p:spPr>
        <p:txBody>
          <a:bodyPr>
            <a:spAutoFit/>
          </a:bodyPr>
          <a:lstStyle/>
          <a:p>
            <a:pPr>
              <a:defRPr/>
            </a:pPr>
            <a:r>
              <a:rPr lang="en-US" sz="2600" dirty="0" smtClean="0"/>
              <a:t>There will be a few questionnaires during the course of the semester, inquiring </a:t>
            </a:r>
            <a:endParaRPr lang="en-US" sz="2600" dirty="0"/>
          </a:p>
          <a:p>
            <a:pPr>
              <a:buFont typeface="Wingdings" pitchFamily="2" charset="2"/>
              <a:buChar char="q"/>
              <a:defRPr/>
            </a:pPr>
            <a:r>
              <a:rPr lang="en-US" sz="2600" dirty="0"/>
              <a:t> </a:t>
            </a:r>
            <a:r>
              <a:rPr lang="en-US" sz="2600" dirty="0" smtClean="0"/>
              <a:t>Your programming experience and what languages you use…</a:t>
            </a:r>
            <a:endParaRPr lang="en-US" sz="2600" dirty="0"/>
          </a:p>
          <a:p>
            <a:pPr>
              <a:buFont typeface="Wingdings" pitchFamily="2" charset="2"/>
              <a:buChar char="q"/>
              <a:defRPr/>
            </a:pPr>
            <a:r>
              <a:rPr lang="en-US" sz="2600" dirty="0"/>
              <a:t> </a:t>
            </a:r>
            <a:r>
              <a:rPr lang="en-US" sz="2600" dirty="0" smtClean="0"/>
              <a:t>Background knowledge from other courses</a:t>
            </a:r>
          </a:p>
          <a:p>
            <a:pPr>
              <a:buFont typeface="Wingdings" pitchFamily="2" charset="2"/>
              <a:buChar char="q"/>
              <a:defRPr/>
            </a:pPr>
            <a:r>
              <a:rPr lang="en-US" sz="2600" dirty="0"/>
              <a:t> </a:t>
            </a:r>
            <a:r>
              <a:rPr lang="en-US" sz="2600" dirty="0" smtClean="0"/>
              <a:t>About your expectations</a:t>
            </a:r>
            <a:endParaRPr lang="en-US" sz="2600" dirty="0"/>
          </a:p>
          <a:p>
            <a:pPr>
              <a:buFont typeface="Wingdings" pitchFamily="2" charset="2"/>
              <a:buChar char="q"/>
              <a:defRPr/>
            </a:pPr>
            <a:r>
              <a:rPr lang="en-US" sz="2600" dirty="0"/>
              <a:t> </a:t>
            </a:r>
            <a:r>
              <a:rPr lang="en-US" sz="2600" dirty="0" smtClean="0"/>
              <a:t>What things you like/ do not like when taking a course (e.g. making presentations, group project )</a:t>
            </a:r>
          </a:p>
          <a:p>
            <a:pPr>
              <a:buFont typeface="Wingdings" pitchFamily="2" charset="2"/>
              <a:buChar char="q"/>
              <a:defRPr/>
            </a:pPr>
            <a:r>
              <a:rPr lang="en-US" sz="2600" dirty="0"/>
              <a:t> </a:t>
            </a:r>
            <a:r>
              <a:rPr lang="en-US" sz="2600" dirty="0" smtClean="0"/>
              <a:t>What do you think about the graduate program you are part of? What do you expect from the graduate program you are part of? What is important for you as a graduate student </a:t>
            </a:r>
            <a:r>
              <a:rPr lang="en-US" sz="2600" dirty="0" smtClean="0">
                <a:sym typeface="Wingdings" panose="05000000000000000000" pitchFamily="2" charset="2"/>
              </a:rPr>
              <a:t> </a:t>
            </a:r>
            <a:r>
              <a:rPr lang="en-US" sz="2600" i="1" dirty="0" smtClean="0">
                <a:effectLst>
                  <a:outerShdw blurRad="38100" dist="38100" dir="2700000" algn="tl">
                    <a:srgbClr val="000000">
                      <a:alpha val="43137"/>
                    </a:srgbClr>
                  </a:outerShdw>
                </a:effectLst>
                <a:sym typeface="Wingdings" panose="05000000000000000000" pitchFamily="2" charset="2"/>
              </a:rPr>
              <a:t>COSC Graduate Committee </a:t>
            </a:r>
            <a:endParaRPr lang="en-US" sz="2600" i="1" dirty="0">
              <a:effectLst>
                <a:outerShdw blurRad="38100" dist="38100" dir="2700000" algn="tl">
                  <a:srgbClr val="000000">
                    <a:alpha val="43137"/>
                  </a:srgbClr>
                </a:outerShdw>
              </a:effectLst>
            </a:endParaRPr>
          </a:p>
          <a:p>
            <a:pPr>
              <a:buFont typeface="Wingdings" pitchFamily="2" charset="2"/>
              <a:buChar char="q"/>
              <a:defRPr/>
            </a:pPr>
            <a:endParaRPr lang="en-US" sz="2000" dirty="0"/>
          </a:p>
          <a:p>
            <a:pPr>
              <a:buFont typeface="Wingdings" pitchFamily="2" charset="2"/>
              <a:buChar char="q"/>
              <a:defRPr/>
            </a:pPr>
            <a:endParaRPr lang="en-US" sz="2300" dirty="0">
              <a:effectLst>
                <a:outerShdw blurRad="38100" dist="38100" dir="2700000" algn="tl">
                  <a:srgbClr val="000000"/>
                </a:outerShdw>
              </a:effectLst>
            </a:endParaRPr>
          </a:p>
        </p:txBody>
      </p:sp>
    </p:spTree>
    <p:extLst>
      <p:ext uri="{BB962C8B-B14F-4D97-AF65-F5344CB8AC3E}">
        <p14:creationId xmlns:p14="http://schemas.microsoft.com/office/powerpoint/2010/main" val="15849124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a:xfrm>
            <a:off x="457200" y="0"/>
            <a:ext cx="7772400" cy="1143000"/>
          </a:xfrm>
        </p:spPr>
        <p:txBody>
          <a:bodyPr/>
          <a:lstStyle/>
          <a:p>
            <a:pPr eaLnBrk="1" hangingPunct="1"/>
            <a:r>
              <a:rPr lang="en-US" altLang="en-US" sz="4000" dirty="0" smtClean="0"/>
              <a:t>Other Things</a:t>
            </a:r>
          </a:p>
        </p:txBody>
      </p:sp>
      <p:sp>
        <p:nvSpPr>
          <p:cNvPr id="137219" name="Text Box 3"/>
          <p:cNvSpPr txBox="1">
            <a:spLocks noChangeArrowheads="1"/>
          </p:cNvSpPr>
          <p:nvPr>
            <p:custDataLst>
              <p:tags r:id="rId2"/>
            </p:custDataLst>
          </p:nvPr>
        </p:nvSpPr>
        <p:spPr bwMode="auto">
          <a:xfrm>
            <a:off x="209324" y="838200"/>
            <a:ext cx="8920162" cy="4293483"/>
          </a:xfrm>
          <a:prstGeom prst="rect">
            <a:avLst/>
          </a:prstGeom>
          <a:noFill/>
          <a:ln w="9525">
            <a:noFill/>
            <a:miter lim="800000"/>
            <a:headEnd/>
            <a:tailEnd/>
          </a:ln>
          <a:effectLst/>
        </p:spPr>
        <p:txBody>
          <a:bodyPr>
            <a:spAutoFit/>
          </a:bodyPr>
          <a:lstStyle/>
          <a:p>
            <a:pPr>
              <a:defRPr/>
            </a:pPr>
            <a:endParaRPr lang="en-US" sz="2600" i="1" dirty="0"/>
          </a:p>
          <a:p>
            <a:pPr>
              <a:buFont typeface="Wingdings" pitchFamily="2" charset="2"/>
              <a:buChar char="q"/>
              <a:defRPr/>
            </a:pPr>
            <a:r>
              <a:rPr lang="en-US" sz="3200" i="1" dirty="0"/>
              <a:t> </a:t>
            </a:r>
            <a:r>
              <a:rPr lang="en-US" sz="3200" i="1" dirty="0" smtClean="0"/>
              <a:t>There will be some group activities </a:t>
            </a:r>
          </a:p>
          <a:p>
            <a:pPr>
              <a:buFont typeface="Wingdings" pitchFamily="2" charset="2"/>
              <a:buChar char="q"/>
              <a:defRPr/>
            </a:pPr>
            <a:r>
              <a:rPr lang="en-US" sz="3200" i="1" dirty="0">
                <a:effectLst>
                  <a:outerShdw blurRad="38100" dist="38100" dir="2700000" algn="tl">
                    <a:srgbClr val="000000">
                      <a:alpha val="43137"/>
                    </a:srgbClr>
                  </a:outerShdw>
                </a:effectLst>
              </a:rPr>
              <a:t> </a:t>
            </a:r>
            <a:r>
              <a:rPr lang="en-US" sz="3200" i="1" dirty="0" smtClean="0"/>
              <a:t>Project1 should be available on </a:t>
            </a:r>
            <a:r>
              <a:rPr lang="en-US" sz="3200" i="1" dirty="0" smtClean="0"/>
              <a:t>Sept.4, </a:t>
            </a:r>
            <a:r>
              <a:rPr lang="en-US" sz="3200" i="1" dirty="0" smtClean="0"/>
              <a:t>and Homework1 should be available on Sept. </a:t>
            </a:r>
            <a:r>
              <a:rPr lang="en-US" sz="3200" i="1" dirty="0" smtClean="0"/>
              <a:t>22, </a:t>
            </a:r>
            <a:r>
              <a:rPr lang="en-US" sz="3200" i="1" dirty="0" smtClean="0"/>
              <a:t>the latest</a:t>
            </a:r>
          </a:p>
          <a:p>
            <a:pPr>
              <a:buFont typeface="Wingdings" pitchFamily="2" charset="2"/>
              <a:buChar char="q"/>
              <a:defRPr/>
            </a:pPr>
            <a:r>
              <a:rPr lang="en-US" sz="3200" i="1" dirty="0"/>
              <a:t> </a:t>
            </a:r>
            <a:r>
              <a:rPr lang="en-US" sz="3200" i="1" dirty="0" smtClean="0"/>
              <a:t>I am contemplating giving students small tasks that contribute to the course, and students will receive 2-3% credit for those tasks. </a:t>
            </a:r>
            <a:endParaRPr lang="en-US" sz="2000" i="1" dirty="0"/>
          </a:p>
          <a:p>
            <a:pPr>
              <a:buFont typeface="Wingdings" pitchFamily="2" charset="2"/>
              <a:buChar char="q"/>
              <a:defRPr/>
            </a:pPr>
            <a:endParaRPr lang="en-US" sz="2300" dirty="0">
              <a:effectLst>
                <a:outerShdw blurRad="38100" dist="38100" dir="2700000" algn="tl">
                  <a:srgbClr val="000000"/>
                </a:outerShdw>
              </a:effectLst>
            </a:endParaRPr>
          </a:p>
        </p:txBody>
      </p:sp>
    </p:spTree>
    <p:extLst>
      <p:ext uri="{BB962C8B-B14F-4D97-AF65-F5344CB8AC3E}">
        <p14:creationId xmlns:p14="http://schemas.microsoft.com/office/powerpoint/2010/main" val="210261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C99A846-38E1-4C56-B86C-C438831DD0C6}" type="slidenum">
              <a:rPr lang="en-US" altLang="en-US" sz="1400" smtClean="0"/>
              <a:pPr/>
              <a:t>4</a:t>
            </a:fld>
            <a:endParaRPr lang="en-US" altLang="en-US" sz="1400" smtClean="0"/>
          </a:p>
        </p:txBody>
      </p:sp>
      <p:sp>
        <p:nvSpPr>
          <p:cNvPr id="7171" name="Rectangle 1026"/>
          <p:cNvSpPr>
            <a:spLocks noGrp="1" noChangeArrowheads="1"/>
          </p:cNvSpPr>
          <p:nvPr>
            <p:ph type="title"/>
          </p:nvPr>
        </p:nvSpPr>
        <p:spPr/>
        <p:txBody>
          <a:bodyPr/>
          <a:lstStyle/>
          <a:p>
            <a:r>
              <a:rPr lang="en-US" altLang="en-US" smtClean="0"/>
              <a:t>Physical Symbol System Hypothesis</a:t>
            </a:r>
          </a:p>
        </p:txBody>
      </p:sp>
      <p:sp>
        <p:nvSpPr>
          <p:cNvPr id="7172" name="Rectangle 1027"/>
          <p:cNvSpPr>
            <a:spLocks noGrp="1" noChangeArrowheads="1"/>
          </p:cNvSpPr>
          <p:nvPr>
            <p:ph type="body" idx="1"/>
          </p:nvPr>
        </p:nvSpPr>
        <p:spPr/>
        <p:txBody>
          <a:bodyPr/>
          <a:lstStyle/>
          <a:p>
            <a:pPr marL="609600" indent="-609600">
              <a:lnSpc>
                <a:spcPct val="90000"/>
              </a:lnSpc>
            </a:pPr>
            <a:r>
              <a:rPr lang="en-US" altLang="en-US" sz="2800" smtClean="0"/>
              <a:t>“What the brain does can be thought of at some level as a kind of computation”</a:t>
            </a:r>
          </a:p>
          <a:p>
            <a:pPr marL="609600" indent="-609600">
              <a:lnSpc>
                <a:spcPct val="90000"/>
              </a:lnSpc>
            </a:pPr>
            <a:r>
              <a:rPr lang="en-US" altLang="en-US" sz="2800" b="1" smtClean="0">
                <a:solidFill>
                  <a:srgbClr val="FF0000"/>
                </a:solidFill>
              </a:rPr>
              <a:t>Physical Symbol System Hypothesis (PSSH):</a:t>
            </a:r>
            <a:r>
              <a:rPr lang="en-US" altLang="en-US" sz="2800" smtClean="0"/>
              <a:t> A physical symbol system has the sufficient and necessary means for general, intelligent actions.</a:t>
            </a:r>
          </a:p>
          <a:p>
            <a:pPr marL="609600" indent="-609600">
              <a:lnSpc>
                <a:spcPct val="90000"/>
              </a:lnSpc>
              <a:buFontTx/>
              <a:buNone/>
            </a:pPr>
            <a:r>
              <a:rPr lang="en-US" altLang="en-US" sz="2800" smtClean="0">
                <a:solidFill>
                  <a:srgbClr val="008080"/>
                </a:solidFill>
              </a:rPr>
              <a:t>Remarks PSSH</a:t>
            </a:r>
            <a:r>
              <a:rPr lang="en-US" altLang="en-US" sz="2800" smtClean="0"/>
              <a:t>:</a:t>
            </a:r>
          </a:p>
          <a:p>
            <a:pPr marL="609600" indent="-609600">
              <a:lnSpc>
                <a:spcPct val="90000"/>
              </a:lnSpc>
              <a:buFontTx/>
              <a:buAutoNum type="arabicPeriod"/>
            </a:pPr>
            <a:r>
              <a:rPr lang="en-US" altLang="en-US" sz="2400" smtClean="0"/>
              <a:t>Subjected to empirical validation</a:t>
            </a:r>
          </a:p>
          <a:p>
            <a:pPr marL="609600" indent="-609600">
              <a:lnSpc>
                <a:spcPct val="90000"/>
              </a:lnSpc>
              <a:buFontTx/>
              <a:buAutoNum type="arabicPeriod"/>
            </a:pPr>
            <a:r>
              <a:rPr lang="en-US" altLang="en-US" sz="2400" smtClean="0"/>
              <a:t>If false </a:t>
            </a:r>
            <a:r>
              <a:rPr lang="en-US" altLang="en-US" sz="2400" smtClean="0">
                <a:sym typeface="Wingdings" pitchFamily="2" charset="2"/>
              </a:rPr>
              <a:t> AI is quite limited</a:t>
            </a:r>
          </a:p>
          <a:p>
            <a:pPr marL="609600" indent="-609600">
              <a:lnSpc>
                <a:spcPct val="90000"/>
              </a:lnSpc>
              <a:buFontTx/>
              <a:buAutoNum type="arabicPeriod"/>
            </a:pPr>
            <a:r>
              <a:rPr lang="en-US" altLang="en-US" sz="2400" smtClean="0"/>
              <a:t>Important for psychology and philosophy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776F162-D653-49E7-9627-905115C35D19}" type="slidenum">
              <a:rPr lang="en-US" altLang="en-US" sz="1400" smtClean="0"/>
              <a:pPr/>
              <a:t>5</a:t>
            </a:fld>
            <a:endParaRPr lang="en-US" altLang="en-US" sz="1400" smtClean="0"/>
          </a:p>
        </p:txBody>
      </p:sp>
      <p:sp>
        <p:nvSpPr>
          <p:cNvPr id="8195" name="Rectangle 2"/>
          <p:cNvSpPr>
            <a:spLocks noGrp="1" noChangeArrowheads="1"/>
          </p:cNvSpPr>
          <p:nvPr>
            <p:ph type="title"/>
          </p:nvPr>
        </p:nvSpPr>
        <p:spPr/>
        <p:txBody>
          <a:bodyPr/>
          <a:lstStyle/>
          <a:p>
            <a:r>
              <a:rPr lang="en-US" altLang="en-US" smtClean="0"/>
              <a:t>Questions/Thoughts about AI</a:t>
            </a:r>
          </a:p>
        </p:txBody>
      </p:sp>
      <p:sp>
        <p:nvSpPr>
          <p:cNvPr id="8196" name="Rectangle 3"/>
          <p:cNvSpPr>
            <a:spLocks noGrp="1" noChangeArrowheads="1"/>
          </p:cNvSpPr>
          <p:nvPr>
            <p:ph type="body" idx="1"/>
          </p:nvPr>
        </p:nvSpPr>
        <p:spPr>
          <a:xfrm>
            <a:off x="381000" y="1752600"/>
            <a:ext cx="8458200" cy="4343400"/>
          </a:xfrm>
        </p:spPr>
        <p:txBody>
          <a:bodyPr/>
          <a:lstStyle/>
          <a:p>
            <a:r>
              <a:rPr lang="en-US" altLang="en-US" sz="2000" smtClean="0"/>
              <a:t>What are the limitations of AI? Can computers only do what they are told? Can computers be creative? Can computers think? What problems cannot be solved by computers today?</a:t>
            </a:r>
          </a:p>
          <a:p>
            <a:r>
              <a:rPr lang="en-US" altLang="en-US" sz="2000" smtClean="0"/>
              <a:t>Computers show promise to control the current waste of energy and other natural resources.</a:t>
            </a:r>
          </a:p>
          <a:p>
            <a:r>
              <a:rPr lang="en-US" altLang="en-US" sz="2000" smtClean="0"/>
              <a:t>Computer can work in environment that are unsuitable for human beings.</a:t>
            </a:r>
          </a:p>
          <a:p>
            <a:r>
              <a:rPr lang="en-US" altLang="en-US" sz="2000" smtClean="0"/>
              <a:t>If computers control everything --- who controls the computers?</a:t>
            </a:r>
          </a:p>
          <a:p>
            <a:r>
              <a:rPr lang="en-US" altLang="en-US" sz="2000" smtClean="0"/>
              <a:t>If computers are intelligent what civil rights should be given to computers? </a:t>
            </a:r>
          </a:p>
          <a:p>
            <a:r>
              <a:rPr lang="en-US" altLang="en-US" sz="2000" smtClean="0"/>
              <a:t>If computers can perform most of our work; what should the human beings do? </a:t>
            </a:r>
          </a:p>
          <a:p>
            <a:r>
              <a:rPr lang="en-US" altLang="en-US" sz="2000" smtClean="0"/>
              <a:t>Only those things that can be represented in computers are important.</a:t>
            </a:r>
          </a:p>
          <a:p>
            <a:r>
              <a:rPr lang="en-US" altLang="en-US" sz="2000" smtClean="0"/>
              <a:t>It is fun to play with computers.</a:t>
            </a:r>
          </a:p>
          <a:p>
            <a:endParaRPr lang="en-US" alt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2F01F72-7F2E-447A-83C4-C56F9BFCC79C}" type="slidenum">
              <a:rPr lang="en-US" altLang="en-US" sz="1400" smtClean="0"/>
              <a:pPr/>
              <a:t>6</a:t>
            </a:fld>
            <a:endParaRPr lang="en-US" altLang="en-US" sz="1400" smtClean="0"/>
          </a:p>
        </p:txBody>
      </p:sp>
      <p:sp>
        <p:nvSpPr>
          <p:cNvPr id="9219" name="Rectangle 2"/>
          <p:cNvSpPr>
            <a:spLocks noGrp="1" noChangeArrowheads="1"/>
          </p:cNvSpPr>
          <p:nvPr>
            <p:ph type="title"/>
          </p:nvPr>
        </p:nvSpPr>
        <p:spPr/>
        <p:txBody>
          <a:bodyPr/>
          <a:lstStyle/>
          <a:p>
            <a:r>
              <a:rPr lang="en-US" altLang="en-US" smtClean="0"/>
              <a:t>Topics Covered in COSC 6368</a:t>
            </a:r>
          </a:p>
        </p:txBody>
      </p:sp>
      <p:sp>
        <p:nvSpPr>
          <p:cNvPr id="9220" name="Rectangle 3"/>
          <p:cNvSpPr>
            <a:spLocks noGrp="1" noChangeArrowheads="1"/>
          </p:cNvSpPr>
          <p:nvPr>
            <p:ph type="body" idx="1"/>
          </p:nvPr>
        </p:nvSpPr>
        <p:spPr>
          <a:xfrm>
            <a:off x="381000" y="1828800"/>
            <a:ext cx="8534400" cy="4114800"/>
          </a:xfrm>
        </p:spPr>
        <p:txBody>
          <a:bodyPr/>
          <a:lstStyle/>
          <a:p>
            <a:pPr>
              <a:lnSpc>
                <a:spcPct val="90000"/>
              </a:lnSpc>
            </a:pPr>
            <a:r>
              <a:rPr lang="en-US" altLang="en-US" sz="2400" dirty="0" smtClean="0"/>
              <a:t>More general topics:</a:t>
            </a:r>
          </a:p>
          <a:p>
            <a:pPr lvl="1">
              <a:lnSpc>
                <a:spcPct val="90000"/>
              </a:lnSpc>
            </a:pPr>
            <a:r>
              <a:rPr lang="en-US" altLang="en-US" sz="2400" dirty="0" smtClean="0"/>
              <a:t>Expose to many search algorithm </a:t>
            </a:r>
          </a:p>
          <a:p>
            <a:pPr lvl="1">
              <a:lnSpc>
                <a:spcPct val="90000"/>
              </a:lnSpc>
            </a:pPr>
            <a:r>
              <a:rPr lang="en-US" altLang="en-US" sz="2400" dirty="0" smtClean="0"/>
              <a:t>Probabilistic Reasoning</a:t>
            </a:r>
          </a:p>
          <a:p>
            <a:pPr lvl="1">
              <a:lnSpc>
                <a:spcPct val="90000"/>
              </a:lnSpc>
            </a:pPr>
            <a:r>
              <a:rPr lang="en-US" altLang="en-US" sz="2400" dirty="0" smtClean="0"/>
              <a:t>Making sense out of data</a:t>
            </a:r>
          </a:p>
          <a:p>
            <a:pPr>
              <a:lnSpc>
                <a:spcPct val="90000"/>
              </a:lnSpc>
            </a:pPr>
            <a:r>
              <a:rPr lang="en-US" altLang="en-US" sz="2400" dirty="0" smtClean="0"/>
              <a:t>AI-specific Topics:</a:t>
            </a:r>
          </a:p>
          <a:p>
            <a:pPr lvl="1">
              <a:lnSpc>
                <a:spcPct val="90000"/>
              </a:lnSpc>
            </a:pPr>
            <a:r>
              <a:rPr lang="en-US" altLang="en-US" sz="2400" dirty="0" smtClean="0"/>
              <a:t>reasoning in uncertain environments and belief networks</a:t>
            </a:r>
          </a:p>
          <a:p>
            <a:pPr lvl="1">
              <a:lnSpc>
                <a:spcPct val="90000"/>
              </a:lnSpc>
            </a:pPr>
            <a:r>
              <a:rPr lang="en-US" altLang="en-US" sz="2400" dirty="0" smtClean="0"/>
              <a:t>Heuristic search, Constraint Satisfaction Problems, and Games</a:t>
            </a:r>
          </a:p>
          <a:p>
            <a:pPr lvl="1">
              <a:lnSpc>
                <a:spcPct val="90000"/>
              </a:lnSpc>
            </a:pPr>
            <a:r>
              <a:rPr lang="en-US" altLang="en-US" sz="2400" dirty="0" smtClean="0"/>
              <a:t>Learning from examples and reinforcement learning</a:t>
            </a:r>
          </a:p>
          <a:p>
            <a:pPr lvl="1">
              <a:lnSpc>
                <a:spcPct val="90000"/>
              </a:lnSpc>
            </a:pPr>
            <a:r>
              <a:rPr lang="en-US" altLang="en-US" sz="2400" dirty="0" smtClean="0"/>
              <a:t>brief coverage of planning, evolutionary computing, and maybe Robotics</a:t>
            </a:r>
          </a:p>
          <a:p>
            <a:pPr lvl="1">
              <a:lnSpc>
                <a:spcPct val="90000"/>
              </a:lnSpc>
            </a:pPr>
            <a:r>
              <a:rPr lang="en-US" altLang="en-US" sz="2400" dirty="0" smtClean="0"/>
              <a:t>Exposure to AI tools (belief networks, decision trees, ANN)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EC1F720-EC2D-49DF-ACD1-C208D63C0C72}" type="slidenum">
              <a:rPr lang="en-US" altLang="en-US" sz="1400" smtClean="0"/>
              <a:pPr/>
              <a:t>7</a:t>
            </a:fld>
            <a:endParaRPr lang="en-US" altLang="en-US" sz="1400" smtClean="0"/>
          </a:p>
        </p:txBody>
      </p:sp>
      <p:sp>
        <p:nvSpPr>
          <p:cNvPr id="10243" name="Rectangle 1026"/>
          <p:cNvSpPr>
            <a:spLocks noGrp="1" noChangeArrowheads="1"/>
          </p:cNvSpPr>
          <p:nvPr>
            <p:ph type="title"/>
          </p:nvPr>
        </p:nvSpPr>
        <p:spPr>
          <a:xfrm>
            <a:off x="685800" y="228600"/>
            <a:ext cx="7772400" cy="914400"/>
          </a:xfrm>
        </p:spPr>
        <p:txBody>
          <a:bodyPr/>
          <a:lstStyle/>
          <a:p>
            <a:r>
              <a:rPr lang="en-US" altLang="en-US" dirty="0" smtClean="0"/>
              <a:t>2016 Organization COSC 6368</a:t>
            </a:r>
          </a:p>
        </p:txBody>
      </p:sp>
      <p:sp>
        <p:nvSpPr>
          <p:cNvPr id="10244" name="Rectangle 1027"/>
          <p:cNvSpPr>
            <a:spLocks noGrp="1" noChangeArrowheads="1"/>
          </p:cNvSpPr>
          <p:nvPr>
            <p:ph type="body" idx="1"/>
          </p:nvPr>
        </p:nvSpPr>
        <p:spPr>
          <a:xfrm>
            <a:off x="0" y="1143000"/>
            <a:ext cx="9144000" cy="5257800"/>
          </a:xfrm>
        </p:spPr>
        <p:txBody>
          <a:bodyPr/>
          <a:lstStyle/>
          <a:p>
            <a:r>
              <a:rPr lang="en-US" sz="1600" i="1" dirty="0"/>
              <a:t>August </a:t>
            </a:r>
            <a:r>
              <a:rPr lang="en-US" sz="1600" i="1" dirty="0" smtClean="0"/>
              <a:t>23+25: </a:t>
            </a:r>
            <a:r>
              <a:rPr lang="en-US" sz="1600" b="1" i="1" dirty="0"/>
              <a:t>1. Introduction to AI</a:t>
            </a:r>
            <a:r>
              <a:rPr lang="en-US" sz="1600" i="1" dirty="0"/>
              <a:t> (covers chapter 1 and chapter 2 in part) 1.5 lectures</a:t>
            </a:r>
            <a:endParaRPr lang="en-US" sz="1600" dirty="0"/>
          </a:p>
          <a:p>
            <a:r>
              <a:rPr lang="en-US" sz="1600" i="1" dirty="0"/>
              <a:t>August </a:t>
            </a:r>
            <a:r>
              <a:rPr lang="en-US" sz="1600" i="1" dirty="0" smtClean="0"/>
              <a:t>25+30 September 1+8+13+15+20+22: </a:t>
            </a:r>
            <a:r>
              <a:rPr lang="en-US" sz="1600" b="1" i="1" dirty="0"/>
              <a:t>2. Problem Solving</a:t>
            </a:r>
            <a:r>
              <a:rPr lang="en-US" sz="1600" i="1" dirty="0"/>
              <a:t> (covering chapter 3, 4 in part, 5, and 6 in part, centering on uninformed and informed search , adversarial search and games, A*, alpha-beta search, evolutionary computing, game theory (chapter 17 and other material), and </a:t>
            </a:r>
            <a:r>
              <a:rPr lang="en-US" sz="1600" i="1" dirty="0" smtClean="0"/>
              <a:t>solving constraint </a:t>
            </a:r>
            <a:r>
              <a:rPr lang="en-US" sz="1600" i="1" dirty="0"/>
              <a:t>satisfaction problems, discussion course Project 1) 7.5 lectures</a:t>
            </a:r>
            <a:endParaRPr lang="en-US" sz="1600" dirty="0"/>
          </a:p>
          <a:p>
            <a:r>
              <a:rPr lang="en-US" sz="1600" i="1" dirty="0"/>
              <a:t>September </a:t>
            </a:r>
            <a:r>
              <a:rPr lang="en-US" sz="1600" i="1" dirty="0" smtClean="0"/>
              <a:t>27+29: </a:t>
            </a:r>
            <a:r>
              <a:rPr lang="en-US" sz="1600" b="1" i="1" dirty="0"/>
              <a:t>3. Planning and Acting</a:t>
            </a:r>
            <a:r>
              <a:rPr lang="en-US" sz="1600" i="1" dirty="0"/>
              <a:t> (covering chapters 10 and 11 in part)  1.5 lectures</a:t>
            </a:r>
            <a:endParaRPr lang="en-US" sz="1600" dirty="0"/>
          </a:p>
          <a:p>
            <a:r>
              <a:rPr lang="en-US" sz="1600" i="1" dirty="0"/>
              <a:t>September </a:t>
            </a:r>
            <a:r>
              <a:rPr lang="en-US" sz="1600" i="1" dirty="0" smtClean="0"/>
              <a:t>29 October 4+6+11+20+25+27 Nov. 1: </a:t>
            </a:r>
            <a:r>
              <a:rPr lang="en-US" sz="1600" b="1" i="1" dirty="0"/>
              <a:t>4. Machine Learning</a:t>
            </a:r>
            <a:r>
              <a:rPr lang="en-US" sz="1600" i="1" dirty="0"/>
              <a:t> (covering learning from examples (chapter 18), deep learning (extra material) and reinforcement Learning (chapter 21, chapter17 in part; Discussion Project2) 7.5 lectures</a:t>
            </a:r>
            <a:endParaRPr lang="en-US" sz="1600" dirty="0"/>
          </a:p>
          <a:p>
            <a:r>
              <a:rPr lang="en-US" sz="1600" i="1" dirty="0"/>
              <a:t>October </a:t>
            </a:r>
            <a:r>
              <a:rPr lang="en-US" sz="1600" i="1" dirty="0" smtClean="0"/>
              <a:t>20: </a:t>
            </a:r>
            <a:r>
              <a:rPr lang="en-US" sz="1600" i="1" dirty="0"/>
              <a:t>Discussion of </a:t>
            </a:r>
            <a:r>
              <a:rPr lang="en-US" sz="1600" i="1" dirty="0" smtClean="0"/>
              <a:t>Homework1 </a:t>
            </a:r>
            <a:r>
              <a:rPr lang="en-US" sz="1600" i="1" dirty="0"/>
              <a:t>and Review for Midterm Exam</a:t>
            </a:r>
            <a:endParaRPr lang="en-US" sz="1600" dirty="0"/>
          </a:p>
          <a:p>
            <a:r>
              <a:rPr lang="en-US" sz="1600" i="1" dirty="0"/>
              <a:t>October </a:t>
            </a:r>
            <a:r>
              <a:rPr lang="en-US" sz="1600" i="1" dirty="0" smtClean="0"/>
              <a:t>25: </a:t>
            </a:r>
            <a:r>
              <a:rPr lang="en-US" sz="1600" i="1" dirty="0"/>
              <a:t>Midterm Exam </a:t>
            </a:r>
            <a:endParaRPr lang="en-US" sz="1600" dirty="0"/>
          </a:p>
          <a:p>
            <a:r>
              <a:rPr lang="en-US" sz="1600" i="1" dirty="0" smtClean="0"/>
              <a:t>November 1+3+8+10+15+17: </a:t>
            </a:r>
            <a:r>
              <a:rPr lang="en-US" sz="1600" b="1" i="1" dirty="0"/>
              <a:t>5. Reasoning and Learning in Uncertain Environments</a:t>
            </a:r>
            <a:r>
              <a:rPr lang="en-US" sz="1600" i="1" dirty="0"/>
              <a:t> (covers chapters 13, 14, 15 in part, and 20 in part, centering on “basics” in probabilistic reasoning, naïve Bayesian approaches, belief networks and hidden </a:t>
            </a:r>
            <a:r>
              <a:rPr lang="en-US" sz="1600" i="1" dirty="0" err="1"/>
              <a:t>markov</a:t>
            </a:r>
            <a:r>
              <a:rPr lang="en-US" sz="1600" i="1" dirty="0"/>
              <a:t> models (HMM)) 5.5 lectures</a:t>
            </a:r>
            <a:endParaRPr lang="en-US" sz="1600" dirty="0"/>
          </a:p>
          <a:p>
            <a:r>
              <a:rPr lang="en-US" sz="1600" i="1" dirty="0" smtClean="0"/>
              <a:t>November </a:t>
            </a:r>
            <a:r>
              <a:rPr lang="en-US" sz="1600" i="1" dirty="0" smtClean="0"/>
              <a:t>29: </a:t>
            </a:r>
            <a:r>
              <a:rPr lang="en-US" sz="1600" b="1" i="1" dirty="0"/>
              <a:t>6. Robotics</a:t>
            </a:r>
            <a:r>
              <a:rPr lang="en-US" sz="1600" i="1" dirty="0"/>
              <a:t> (Chapter 25) 1 lecture</a:t>
            </a:r>
            <a:endParaRPr lang="en-US" sz="1600" dirty="0"/>
          </a:p>
          <a:p>
            <a:r>
              <a:rPr lang="en-US" sz="1600" i="1" dirty="0" smtClean="0"/>
              <a:t>December 1: </a:t>
            </a:r>
            <a:r>
              <a:rPr lang="en-US" sz="1600" b="1" i="1" dirty="0"/>
              <a:t>7. Course Summary</a:t>
            </a:r>
            <a:r>
              <a:rPr lang="en-US" sz="1600" i="1" dirty="0"/>
              <a:t>, Discussion of </a:t>
            </a:r>
            <a:r>
              <a:rPr lang="en-US" sz="1600" i="1" dirty="0" smtClean="0"/>
              <a:t>Homework and </a:t>
            </a:r>
            <a:r>
              <a:rPr lang="en-US" sz="1600" i="1" dirty="0"/>
              <a:t>Review for the Final Exam </a:t>
            </a:r>
            <a:endParaRPr lang="en-US" sz="1600" i="1" dirty="0" smtClean="0"/>
          </a:p>
          <a:p>
            <a:r>
              <a:rPr lang="en-US" sz="1600" i="1" dirty="0" smtClean="0"/>
              <a:t>December 8, 2p: Final Exam</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6D22809-943B-4AF7-8FE6-284CA297290E}" type="slidenum">
              <a:rPr lang="en-US" altLang="en-US" sz="1400" smtClean="0"/>
              <a:pPr/>
              <a:t>8</a:t>
            </a:fld>
            <a:endParaRPr lang="en-US" altLang="en-US" sz="1400" smtClean="0"/>
          </a:p>
        </p:txBody>
      </p:sp>
      <p:sp>
        <p:nvSpPr>
          <p:cNvPr id="12291" name="Rectangle 2"/>
          <p:cNvSpPr>
            <a:spLocks noGrp="1" noChangeArrowheads="1"/>
          </p:cNvSpPr>
          <p:nvPr>
            <p:ph type="title"/>
          </p:nvPr>
        </p:nvSpPr>
        <p:spPr>
          <a:xfrm>
            <a:off x="685800" y="609600"/>
            <a:ext cx="7772400" cy="838200"/>
          </a:xfrm>
        </p:spPr>
        <p:txBody>
          <a:bodyPr/>
          <a:lstStyle/>
          <a:p>
            <a:r>
              <a:rPr lang="en-US" altLang="en-US" smtClean="0"/>
              <a:t>Positive Forces for AI</a:t>
            </a:r>
          </a:p>
        </p:txBody>
      </p:sp>
      <p:sp>
        <p:nvSpPr>
          <p:cNvPr id="12292" name="Rectangle 3"/>
          <p:cNvSpPr>
            <a:spLocks noGrp="1" noChangeArrowheads="1"/>
          </p:cNvSpPr>
          <p:nvPr>
            <p:ph type="body" idx="1"/>
          </p:nvPr>
        </p:nvSpPr>
        <p:spPr>
          <a:xfrm>
            <a:off x="228600" y="1524000"/>
            <a:ext cx="8915400" cy="4114800"/>
          </a:xfrm>
        </p:spPr>
        <p:txBody>
          <a:bodyPr/>
          <a:lstStyle/>
          <a:p>
            <a:pPr>
              <a:lnSpc>
                <a:spcPct val="90000"/>
              </a:lnSpc>
            </a:pPr>
            <a:r>
              <a:rPr lang="en-US" altLang="en-US" sz="2400" dirty="0" smtClean="0"/>
              <a:t>Knowledge Discovery in Data and Data Mining (KDD)</a:t>
            </a:r>
          </a:p>
          <a:p>
            <a:pPr>
              <a:lnSpc>
                <a:spcPct val="90000"/>
              </a:lnSpc>
            </a:pPr>
            <a:r>
              <a:rPr lang="en-US" altLang="en-US" sz="2400" dirty="0" smtClean="0"/>
              <a:t>Intelligent Agents for WWW; multi-agent systems </a:t>
            </a:r>
          </a:p>
          <a:p>
            <a:pPr>
              <a:lnSpc>
                <a:spcPct val="90000"/>
              </a:lnSpc>
            </a:pPr>
            <a:r>
              <a:rPr lang="en-US" altLang="en-US" sz="2400" dirty="0" smtClean="0"/>
              <a:t>Robotics (Robot Soccer, Robot Waiters, industrial robots, rovers, toy robots…)</a:t>
            </a:r>
          </a:p>
          <a:p>
            <a:pPr>
              <a:lnSpc>
                <a:spcPct val="90000"/>
              </a:lnSpc>
            </a:pPr>
            <a:r>
              <a:rPr lang="en-US" altLang="en-US" sz="2400" dirty="0" smtClean="0"/>
              <a:t>Creating of Knowledge Bases and Sharing of Knowledge (especially for Science and Engineering)</a:t>
            </a:r>
          </a:p>
          <a:p>
            <a:pPr>
              <a:lnSpc>
                <a:spcPct val="90000"/>
              </a:lnSpc>
            </a:pPr>
            <a:r>
              <a:rPr lang="en-US" altLang="en-US" sz="2400" dirty="0" smtClean="0"/>
              <a:t>Computer Chess and Computer Games in General --- AI for Entertainment</a:t>
            </a:r>
          </a:p>
          <a:p>
            <a:pPr>
              <a:lnSpc>
                <a:spcPct val="90000"/>
              </a:lnSpc>
            </a:pPr>
            <a:r>
              <a:rPr lang="en-US" altLang="en-US" sz="2400" dirty="0" smtClean="0"/>
              <a:t>Automating human skills; e.g. driving; helping handicapped persons</a:t>
            </a:r>
          </a:p>
          <a:p>
            <a:pPr>
              <a:lnSpc>
                <a:spcPct val="90000"/>
              </a:lnSpc>
            </a:pPr>
            <a:r>
              <a:rPr lang="en-US" altLang="en-US" sz="2400" dirty="0" smtClean="0"/>
              <a:t>Speech Recognition, Image </a:t>
            </a:r>
            <a:r>
              <a:rPr lang="en-US" altLang="en-US" sz="2400" dirty="0" smtClean="0"/>
              <a:t>Annotation</a:t>
            </a:r>
          </a:p>
          <a:p>
            <a:pPr>
              <a:lnSpc>
                <a:spcPct val="90000"/>
              </a:lnSpc>
            </a:pPr>
            <a:r>
              <a:rPr lang="en-US" altLang="en-US" sz="2400" dirty="0" smtClean="0"/>
              <a:t>Internet of Things </a:t>
            </a:r>
            <a:endParaRPr lang="en-US" altLang="en-US" sz="2400" dirty="0" smtClean="0"/>
          </a:p>
          <a:p>
            <a:pPr>
              <a:lnSpc>
                <a:spcPct val="90000"/>
              </a:lnSpc>
            </a:pPr>
            <a:r>
              <a:rPr lang="en-US" altLang="en-US" sz="2400" dirty="0" smtClean="0"/>
              <a:t>Deep Learning</a:t>
            </a:r>
          </a:p>
          <a:p>
            <a:pPr>
              <a:lnSpc>
                <a:spcPct val="90000"/>
              </a:lnSpc>
            </a:pPr>
            <a:r>
              <a:rPr lang="en-US" altLang="en-US" sz="2400" dirty="0" smtClean="0"/>
              <a:t>Intelligent </a:t>
            </a:r>
            <a:r>
              <a:rPr lang="en-US" altLang="en-US" sz="2400" i="1" dirty="0" smtClean="0"/>
              <a:t>“this and that”</a:t>
            </a:r>
            <a:endParaRPr lang="en-US" alt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10571E-99F2-4E7C-AFC5-18AD3D950F79}" type="slidenum">
              <a:rPr lang="en-US" altLang="en-US" sz="1400" smtClean="0"/>
              <a:pPr/>
              <a:t>9</a:t>
            </a:fld>
            <a:endParaRPr lang="en-US" altLang="en-US" sz="1400" smtClean="0"/>
          </a:p>
        </p:txBody>
      </p:sp>
      <p:sp>
        <p:nvSpPr>
          <p:cNvPr id="13315" name="Rectangle 2"/>
          <p:cNvSpPr>
            <a:spLocks noGrp="1" noChangeArrowheads="1"/>
          </p:cNvSpPr>
          <p:nvPr>
            <p:ph type="title"/>
          </p:nvPr>
        </p:nvSpPr>
        <p:spPr>
          <a:xfrm>
            <a:off x="762000" y="14514"/>
            <a:ext cx="7772400" cy="1143000"/>
          </a:xfrm>
        </p:spPr>
        <p:txBody>
          <a:bodyPr/>
          <a:lstStyle/>
          <a:p>
            <a:r>
              <a:rPr lang="en-US" altLang="en-US" dirty="0" smtClean="0"/>
              <a:t>6368 Homepage</a:t>
            </a:r>
          </a:p>
        </p:txBody>
      </p:sp>
      <p:sp>
        <p:nvSpPr>
          <p:cNvPr id="13316" name="Rectangle 3"/>
          <p:cNvSpPr>
            <a:spLocks noGrp="1" noChangeArrowheads="1"/>
          </p:cNvSpPr>
          <p:nvPr>
            <p:ph type="body" idx="1"/>
          </p:nvPr>
        </p:nvSpPr>
        <p:spPr>
          <a:xfrm>
            <a:off x="685800" y="990600"/>
            <a:ext cx="7772400" cy="5105400"/>
          </a:xfrm>
        </p:spPr>
        <p:txBody>
          <a:bodyPr/>
          <a:lstStyle/>
          <a:p>
            <a:r>
              <a:rPr lang="en-US" altLang="en-US" dirty="0">
                <a:latin typeface="Times" pitchFamily="18" charset="0"/>
                <a:hlinkClick r:id="rId2"/>
              </a:rPr>
              <a:t>http://www2.cs.uh.edu/~</a:t>
            </a:r>
            <a:r>
              <a:rPr lang="en-US" altLang="en-US" dirty="0" smtClean="0">
                <a:latin typeface="Times" pitchFamily="18" charset="0"/>
                <a:hlinkClick r:id="rId2"/>
              </a:rPr>
              <a:t>ceick/AI16.html</a:t>
            </a:r>
            <a:r>
              <a:rPr lang="en-US" altLang="en-US" dirty="0" smtClean="0">
                <a:latin typeface="Times" pitchFamily="18" charset="0"/>
              </a:rPr>
              <a:t> </a:t>
            </a:r>
          </a:p>
        </p:txBody>
      </p:sp>
      <p:sp>
        <p:nvSpPr>
          <p:cNvPr id="13317" name="Rectangle 4"/>
          <p:cNvSpPr>
            <a:spLocks noChangeArrowheads="1"/>
          </p:cNvSpPr>
          <p:nvPr/>
        </p:nvSpPr>
        <p:spPr bwMode="auto">
          <a:xfrm>
            <a:off x="428171" y="2438400"/>
            <a:ext cx="8686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sz="4400" dirty="0" smtClean="0">
              <a:solidFill>
                <a:schemeClr val="tx2"/>
              </a:solidFill>
            </a:endParaRPr>
          </a:p>
          <a:p>
            <a:pPr algn="ctr"/>
            <a:r>
              <a:rPr lang="en-US" altLang="en-US" sz="4400" dirty="0" smtClean="0">
                <a:solidFill>
                  <a:schemeClr val="tx2"/>
                </a:solidFill>
              </a:rPr>
              <a:t>Algorithms Covered in COSC 6368</a:t>
            </a:r>
          </a:p>
          <a:p>
            <a:pPr algn="ctr"/>
            <a:r>
              <a:rPr lang="en-US" altLang="en-US" sz="2800" dirty="0" smtClean="0">
                <a:solidFill>
                  <a:schemeClr val="tx2"/>
                </a:solidFill>
              </a:rPr>
              <a:t>See </a:t>
            </a:r>
            <a:r>
              <a:rPr lang="en-US" altLang="en-US" sz="2800" i="1" dirty="0" smtClean="0">
                <a:solidFill>
                  <a:schemeClr val="tx2"/>
                </a:solidFill>
              </a:rPr>
              <a:t>Teaching Plan </a:t>
            </a:r>
            <a:r>
              <a:rPr lang="en-US" altLang="en-US" sz="2800" dirty="0" smtClean="0">
                <a:solidFill>
                  <a:schemeClr val="tx2"/>
                </a:solidFill>
              </a:rPr>
              <a:t>Word-file</a:t>
            </a:r>
          </a:p>
          <a:p>
            <a:pPr algn="ctr"/>
            <a:endParaRPr lang="en-US" altLang="en-US" dirty="0" smtClean="0">
              <a:solidFill>
                <a:schemeClr val="tx2"/>
              </a:solidFill>
            </a:endParaRPr>
          </a:p>
          <a:p>
            <a:pPr algn="ctr"/>
            <a:r>
              <a:rPr lang="en-US" altLang="en-US" sz="4000" dirty="0">
                <a:solidFill>
                  <a:schemeClr val="tx2"/>
                </a:solidFill>
              </a:rPr>
              <a:t>Textbook Code Repository</a:t>
            </a:r>
          </a:p>
          <a:p>
            <a:pPr algn="ctr"/>
            <a:r>
              <a:rPr lang="en-US" altLang="en-US" dirty="0">
                <a:solidFill>
                  <a:schemeClr val="tx2"/>
                </a:solidFill>
                <a:hlinkClick r:id="rId3"/>
              </a:rPr>
              <a:t>https://github.com/aimacode</a:t>
            </a:r>
            <a:endParaRPr lang="en-US" altLang="en-US" dirty="0">
              <a:solidFill>
                <a:schemeClr val="tx2"/>
              </a:solidFill>
            </a:endParaRPr>
          </a:p>
          <a:p>
            <a:pPr algn="ctr"/>
            <a:r>
              <a:rPr lang="en-US" altLang="en-US" dirty="0" smtClean="0">
                <a:solidFill>
                  <a:schemeClr val="tx2"/>
                </a:solidFill>
              </a:rPr>
              <a:t> </a:t>
            </a:r>
            <a:endParaRPr lang="en-US" altLang="en-US" dirty="0">
              <a:solidFill>
                <a:schemeClr val="tx2"/>
              </a:solidFill>
            </a:endParaRPr>
          </a:p>
          <a:p>
            <a:pPr algn="ctr"/>
            <a:r>
              <a:rPr lang="en-US" altLang="en-US" sz="4400" dirty="0" smtClean="0">
                <a:solidFill>
                  <a:schemeClr val="tx2"/>
                </a:solidFill>
              </a:rPr>
              <a:t>IJCAI </a:t>
            </a:r>
            <a:r>
              <a:rPr lang="en-US" altLang="en-US" sz="4400" dirty="0">
                <a:solidFill>
                  <a:schemeClr val="tx2"/>
                </a:solidFill>
              </a:rPr>
              <a:t>2016 Homepage</a:t>
            </a:r>
            <a:br>
              <a:rPr lang="en-US" altLang="en-US" sz="4400" dirty="0">
                <a:solidFill>
                  <a:schemeClr val="tx2"/>
                </a:solidFill>
              </a:rPr>
            </a:br>
            <a:r>
              <a:rPr lang="en-US" altLang="en-US" dirty="0">
                <a:solidFill>
                  <a:schemeClr val="tx2"/>
                </a:solidFill>
              </a:rPr>
              <a:t> </a:t>
            </a:r>
            <a:r>
              <a:rPr lang="en-US" altLang="en-US" dirty="0">
                <a:solidFill>
                  <a:schemeClr val="tx2"/>
                </a:solidFill>
                <a:hlinkClick r:id="rId4"/>
              </a:rPr>
              <a:t>http://ijcai-16.org/index.php/welcome/view/home</a:t>
            </a:r>
            <a:endParaRPr lang="en-US" altLang="en-US" dirty="0">
              <a:solidFill>
                <a:schemeClr val="tx2"/>
              </a:solidFill>
            </a:endParaRPr>
          </a:p>
          <a:p>
            <a:pPr algn="ctr"/>
            <a:r>
              <a:rPr lang="en-US" altLang="en-US" sz="3600" dirty="0" smtClean="0">
                <a:solidFill>
                  <a:schemeClr val="tx2"/>
                </a:solidFill>
              </a:rPr>
              <a:t>  </a:t>
            </a:r>
            <a:endParaRPr lang="en-US" altLang="en-US" sz="3600" dirty="0">
              <a:solidFill>
                <a:schemeClr val="tx2"/>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1968</TotalTime>
  <Words>2189</Words>
  <Application>Microsoft Office PowerPoint</Application>
  <PresentationFormat>On-screen Show (4:3)</PresentationFormat>
  <Paragraphs>292</Paragraphs>
  <Slides>32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Default Design</vt:lpstr>
      <vt:lpstr>Worksheet</vt:lpstr>
      <vt:lpstr>COSC 6368 and “What is AI?”</vt:lpstr>
      <vt:lpstr>Part1a: Definitions of AI</vt:lpstr>
      <vt:lpstr>More Definitions of AI</vt:lpstr>
      <vt:lpstr>Physical Symbol System Hypothesis</vt:lpstr>
      <vt:lpstr>Questions/Thoughts about AI</vt:lpstr>
      <vt:lpstr>Topics Covered in COSC 6368</vt:lpstr>
      <vt:lpstr>2016 Organization COSC 6368</vt:lpstr>
      <vt:lpstr>Positive Forces for AI</vt:lpstr>
      <vt:lpstr>6368 Homepage</vt:lpstr>
      <vt:lpstr>Course Elements</vt:lpstr>
      <vt:lpstr>AI</vt:lpstr>
      <vt:lpstr>Part1b: Examples of Problems  Investigated by Different Subfields of AI</vt:lpstr>
      <vt:lpstr>Knowledge Representation</vt:lpstr>
      <vt:lpstr>Natural Language Understanding</vt:lpstr>
      <vt:lpstr>Planning</vt:lpstr>
      <vt:lpstr>Heuristic Search</vt:lpstr>
      <vt:lpstr>Figure</vt:lpstr>
      <vt:lpstr>Evolutionary Computing</vt:lpstr>
      <vt:lpstr>Soft Computing</vt:lpstr>
      <vt:lpstr>PowerPoint Presentation</vt:lpstr>
      <vt:lpstr>Machine Learning Classification-  Model Construction (1)</vt:lpstr>
      <vt:lpstr>Classification Process (2): Use the Model in Prediction</vt:lpstr>
      <vt:lpstr>Knowledge Discovery in Data [and Data Mining] (KDD)</vt:lpstr>
      <vt:lpstr>Flying SWARM Robots</vt:lpstr>
      <vt:lpstr>2. General  Course Information</vt:lpstr>
      <vt:lpstr>Prerequisites COSC 6368</vt:lpstr>
      <vt:lpstr>Textbook</vt:lpstr>
      <vt:lpstr>Grading</vt:lpstr>
      <vt:lpstr>Exams</vt:lpstr>
      <vt:lpstr>COSC 6368: Important Dates for 2016</vt:lpstr>
      <vt:lpstr>Questionnaires </vt:lpstr>
      <vt:lpstr>Other Things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Areas  of AI</dc:title>
  <dc:creator>Eick</dc:creator>
  <cp:lastModifiedBy>C. Eick</cp:lastModifiedBy>
  <cp:revision>65</cp:revision>
  <cp:lastPrinted>1999-12-01T16:02:03Z</cp:lastPrinted>
  <dcterms:created xsi:type="dcterms:W3CDTF">1999-10-20T15:00:48Z</dcterms:created>
  <dcterms:modified xsi:type="dcterms:W3CDTF">2016-09-07T22:49:38Z</dcterms:modified>
</cp:coreProperties>
</file>