
<file path=[Content_Types].xml><?xml version="1.0" encoding="utf-8"?>
<Types xmlns="http://schemas.openxmlformats.org/package/2006/content-types">
  <Default Extension="png" ContentType="image/png"/>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3" r:id="rId2"/>
    <p:sldId id="264" r:id="rId3"/>
    <p:sldId id="265" r:id="rId4"/>
    <p:sldId id="266" r:id="rId5"/>
    <p:sldId id="274" r:id="rId6"/>
    <p:sldId id="260" r:id="rId7"/>
    <p:sldId id="267" r:id="rId8"/>
    <p:sldId id="261" r:id="rId9"/>
    <p:sldId id="291" r:id="rId10"/>
    <p:sldId id="287" r:id="rId11"/>
    <p:sldId id="268" r:id="rId12"/>
    <p:sldId id="305" r:id="rId13"/>
    <p:sldId id="270" r:id="rId14"/>
    <p:sldId id="271" r:id="rId15"/>
    <p:sldId id="272" r:id="rId16"/>
    <p:sldId id="273" r:id="rId17"/>
    <p:sldId id="290" r:id="rId18"/>
    <p:sldId id="285" r:id="rId19"/>
    <p:sldId id="275" r:id="rId20"/>
    <p:sldId id="286" r:id="rId21"/>
    <p:sldId id="277" r:id="rId22"/>
    <p:sldId id="278" r:id="rId23"/>
    <p:sldId id="280" r:id="rId24"/>
    <p:sldId id="309" r:id="rId25"/>
    <p:sldId id="292" r:id="rId26"/>
    <p:sldId id="295" r:id="rId27"/>
    <p:sldId id="296" r:id="rId28"/>
    <p:sldId id="297" r:id="rId29"/>
    <p:sldId id="303" r:id="rId30"/>
    <p:sldId id="306" r:id="rId31"/>
    <p:sldId id="307" r:id="rId32"/>
    <p:sldId id="308" r:id="rId33"/>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42" y="9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0245"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14993A3-8A3B-499B-8585-8B4ECF15AE41}" type="slidenum">
              <a:rPr lang="en-US"/>
              <a:pPr>
                <a:defRPr/>
              </a:pPr>
              <a:t>‹#›</a:t>
            </a:fld>
            <a:endParaRPr lang="en-US"/>
          </a:p>
        </p:txBody>
      </p:sp>
    </p:spTree>
    <p:extLst>
      <p:ext uri="{BB962C8B-B14F-4D97-AF65-F5344CB8AC3E}">
        <p14:creationId xmlns:p14="http://schemas.microsoft.com/office/powerpoint/2010/main" val="3703301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6387"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6391" name="Rectangle 7"/>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0034ADF-819F-4B0E-B317-7B2D8EB0926F}" type="slidenum">
              <a:rPr lang="en-US"/>
              <a:pPr>
                <a:defRPr/>
              </a:pPr>
              <a:t>‹#›</a:t>
            </a:fld>
            <a:endParaRPr lang="en-US"/>
          </a:p>
        </p:txBody>
      </p:sp>
    </p:spTree>
    <p:extLst>
      <p:ext uri="{BB962C8B-B14F-4D97-AF65-F5344CB8AC3E}">
        <p14:creationId xmlns:p14="http://schemas.microsoft.com/office/powerpoint/2010/main" val="2059825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8242A38-9414-42BA-8433-4B00F9BAE9DF}" type="slidenum">
              <a:rPr lang="en-US" altLang="en-US" sz="1200" smtClean="0"/>
              <a:pPr/>
              <a:t>20</a:t>
            </a:fld>
            <a:endParaRPr lang="en-US" altLang="en-US" sz="1200" smtClean="0"/>
          </a:p>
        </p:txBody>
      </p:sp>
      <p:sp>
        <p:nvSpPr>
          <p:cNvPr id="36867" name="Rectangle 2"/>
          <p:cNvSpPr>
            <a:spLocks noGrp="1" noRot="1" noChangeAspect="1" noChangeArrowheads="1" noTextEdit="1"/>
          </p:cNvSpPr>
          <p:nvPr>
            <p:ph type="sldImg"/>
          </p:nvPr>
        </p:nvSpPr>
        <p:spPr>
          <a:xfrm>
            <a:off x="1092200" y="669925"/>
            <a:ext cx="4678363" cy="3508375"/>
          </a:xfrm>
          <a:ln/>
        </p:spPr>
      </p:sp>
      <p:sp>
        <p:nvSpPr>
          <p:cNvPr id="36868" name="Rectangle 3"/>
          <p:cNvSpPr>
            <a:spLocks noGrp="1" noChangeArrowheads="1"/>
          </p:cNvSpPr>
          <p:nvPr>
            <p:ph type="body" idx="1"/>
          </p:nvPr>
        </p:nvSpPr>
        <p:spPr>
          <a:xfrm>
            <a:off x="904875" y="4402138"/>
            <a:ext cx="5048250" cy="410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t>The last technology I like to introduce in today’s presentation are shared ontologies. Shared ontologies are important to standardize communication, and for gathering information from different information sources. Ontologies play an important role for agent-based systems.</a:t>
            </a:r>
          </a:p>
          <a:p>
            <a:endParaRPr lang="en-US" altLang="en-US" sz="2000" smtClean="0"/>
          </a:p>
          <a:p>
            <a:r>
              <a:rPr lang="en-US" altLang="en-US" sz="2000" smtClean="0"/>
              <a:t>Ontologies basically describe...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8226285-539B-4940-8C62-9A79591BE719}" type="slidenum">
              <a:rPr lang="en-US" altLang="en-US" sz="1200" smtClean="0"/>
              <a:pPr/>
              <a:t>23</a:t>
            </a:fld>
            <a:endParaRPr lang="en-US" altLang="en-US" sz="1200" smtClean="0"/>
          </a:p>
        </p:txBody>
      </p:sp>
      <p:sp>
        <p:nvSpPr>
          <p:cNvPr id="37891" name="Rectangle 2"/>
          <p:cNvSpPr>
            <a:spLocks noGrp="1" noRot="1" noChangeAspect="1" noChangeArrowheads="1" noTextEdit="1"/>
          </p:cNvSpPr>
          <p:nvPr>
            <p:ph type="sldImg"/>
          </p:nvPr>
        </p:nvSpPr>
        <p:spPr>
          <a:xfrm>
            <a:off x="1092200" y="669925"/>
            <a:ext cx="4678363" cy="3508375"/>
          </a:xfrm>
          <a:ln/>
        </p:spPr>
      </p:sp>
      <p:sp>
        <p:nvSpPr>
          <p:cNvPr id="37892" name="Rectangle 3"/>
          <p:cNvSpPr>
            <a:spLocks noGrp="1" noChangeArrowheads="1"/>
          </p:cNvSpPr>
          <p:nvPr>
            <p:ph type="body" idx="1"/>
          </p:nvPr>
        </p:nvSpPr>
        <p:spPr>
          <a:xfrm>
            <a:off x="904875" y="4402138"/>
            <a:ext cx="5048250" cy="410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t>The first technology I like to …</a:t>
            </a:r>
          </a:p>
          <a:p>
            <a:r>
              <a:rPr lang="en-US" altLang="en-US" sz="2000" smtClean="0"/>
              <a:t>The above picture is, in my opinion, a good description of the task of knowledge discovery in that it illustrates a huge search space that contains very very few interesting things, and if applied in practice, KDD is frequently like finding a needle in a hay stack, except that you are not sure what you are looking for...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8226285-539B-4940-8C62-9A79591BE719}" type="slidenum">
              <a:rPr lang="en-US" altLang="en-US" sz="1200" smtClean="0"/>
              <a:pPr/>
              <a:t>24</a:t>
            </a:fld>
            <a:endParaRPr lang="en-US" altLang="en-US" sz="1200" smtClean="0"/>
          </a:p>
        </p:txBody>
      </p:sp>
      <p:sp>
        <p:nvSpPr>
          <p:cNvPr id="37891" name="Rectangle 2"/>
          <p:cNvSpPr>
            <a:spLocks noGrp="1" noRot="1" noChangeAspect="1" noChangeArrowheads="1" noTextEdit="1"/>
          </p:cNvSpPr>
          <p:nvPr>
            <p:ph type="sldImg"/>
          </p:nvPr>
        </p:nvSpPr>
        <p:spPr>
          <a:xfrm>
            <a:off x="1092200" y="669925"/>
            <a:ext cx="4678363" cy="3508375"/>
          </a:xfrm>
          <a:ln/>
        </p:spPr>
      </p:sp>
      <p:sp>
        <p:nvSpPr>
          <p:cNvPr id="37892" name="Rectangle 3"/>
          <p:cNvSpPr>
            <a:spLocks noGrp="1" noChangeArrowheads="1"/>
          </p:cNvSpPr>
          <p:nvPr>
            <p:ph type="body" idx="1"/>
          </p:nvPr>
        </p:nvSpPr>
        <p:spPr>
          <a:xfrm>
            <a:off x="904875" y="4402138"/>
            <a:ext cx="5048250" cy="410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t>The first technology I like to …</a:t>
            </a:r>
          </a:p>
          <a:p>
            <a:r>
              <a:rPr lang="en-US" altLang="en-US" sz="2000" smtClean="0"/>
              <a:t>The above picture is, in my opinion, a good description of the task of knowledge discovery in that it illustrates a huge search space that contains very very few interesting things, and if applied in practice, KDD is frequently like finding a needle in a hay stack, except that you are not sure what you are looking for...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0034ADF-819F-4B0E-B317-7B2D8EB0926F}" type="slidenum">
              <a:rPr lang="en-US" smtClean="0"/>
              <a:pPr>
                <a:defRPr/>
              </a:pPr>
              <a:t>31</a:t>
            </a:fld>
            <a:endParaRPr lang="en-US"/>
          </a:p>
        </p:txBody>
      </p:sp>
    </p:spTree>
    <p:extLst>
      <p:ext uri="{BB962C8B-B14F-4D97-AF65-F5344CB8AC3E}">
        <p14:creationId xmlns:p14="http://schemas.microsoft.com/office/powerpoint/2010/main" val="259182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0034ADF-819F-4B0E-B317-7B2D8EB0926F}" type="slidenum">
              <a:rPr lang="en-US" smtClean="0"/>
              <a:pPr>
                <a:defRPr/>
              </a:pPr>
              <a:t>32</a:t>
            </a:fld>
            <a:endParaRPr lang="en-US"/>
          </a:p>
        </p:txBody>
      </p:sp>
    </p:spTree>
    <p:extLst>
      <p:ext uri="{BB962C8B-B14F-4D97-AF65-F5344CB8AC3E}">
        <p14:creationId xmlns:p14="http://schemas.microsoft.com/office/powerpoint/2010/main" val="25918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05F7AC-DF37-4C74-BD46-D2324F413789}" type="slidenum">
              <a:rPr lang="en-US"/>
              <a:pPr>
                <a:defRPr/>
              </a:pPr>
              <a:t>‹#›</a:t>
            </a:fld>
            <a:endParaRPr lang="en-US"/>
          </a:p>
        </p:txBody>
      </p:sp>
    </p:spTree>
    <p:extLst>
      <p:ext uri="{BB962C8B-B14F-4D97-AF65-F5344CB8AC3E}">
        <p14:creationId xmlns:p14="http://schemas.microsoft.com/office/powerpoint/2010/main" val="126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8C722B-1640-406C-A363-1E2E8A008D33}" type="slidenum">
              <a:rPr lang="en-US"/>
              <a:pPr>
                <a:defRPr/>
              </a:pPr>
              <a:t>‹#›</a:t>
            </a:fld>
            <a:endParaRPr lang="en-US"/>
          </a:p>
        </p:txBody>
      </p:sp>
    </p:spTree>
    <p:extLst>
      <p:ext uri="{BB962C8B-B14F-4D97-AF65-F5344CB8AC3E}">
        <p14:creationId xmlns:p14="http://schemas.microsoft.com/office/powerpoint/2010/main" val="398576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D4D042-E71F-41E0-8BF7-431D1DFE0013}" type="slidenum">
              <a:rPr lang="en-US"/>
              <a:pPr>
                <a:defRPr/>
              </a:pPr>
              <a:t>‹#›</a:t>
            </a:fld>
            <a:endParaRPr lang="en-US"/>
          </a:p>
        </p:txBody>
      </p:sp>
    </p:spTree>
    <p:extLst>
      <p:ext uri="{BB962C8B-B14F-4D97-AF65-F5344CB8AC3E}">
        <p14:creationId xmlns:p14="http://schemas.microsoft.com/office/powerpoint/2010/main" val="400707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F9EE33-60E2-441D-B085-80DFDAB84279}" type="slidenum">
              <a:rPr lang="en-US"/>
              <a:pPr>
                <a:defRPr/>
              </a:pPr>
              <a:t>‹#›</a:t>
            </a:fld>
            <a:endParaRPr lang="en-US"/>
          </a:p>
        </p:txBody>
      </p:sp>
    </p:spTree>
    <p:extLst>
      <p:ext uri="{BB962C8B-B14F-4D97-AF65-F5344CB8AC3E}">
        <p14:creationId xmlns:p14="http://schemas.microsoft.com/office/powerpoint/2010/main" val="109461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CA03D9-24C6-4DDE-BED9-83218ABF92C2}" type="slidenum">
              <a:rPr lang="en-US"/>
              <a:pPr>
                <a:defRPr/>
              </a:pPr>
              <a:t>‹#›</a:t>
            </a:fld>
            <a:endParaRPr lang="en-US"/>
          </a:p>
        </p:txBody>
      </p:sp>
    </p:spTree>
    <p:extLst>
      <p:ext uri="{BB962C8B-B14F-4D97-AF65-F5344CB8AC3E}">
        <p14:creationId xmlns:p14="http://schemas.microsoft.com/office/powerpoint/2010/main" val="1450034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45722A-9B4A-48E5-8BEF-3EAB90A7DF17}" type="slidenum">
              <a:rPr lang="en-US"/>
              <a:pPr>
                <a:defRPr/>
              </a:pPr>
              <a:t>‹#›</a:t>
            </a:fld>
            <a:endParaRPr lang="en-US"/>
          </a:p>
        </p:txBody>
      </p:sp>
    </p:spTree>
    <p:extLst>
      <p:ext uri="{BB962C8B-B14F-4D97-AF65-F5344CB8AC3E}">
        <p14:creationId xmlns:p14="http://schemas.microsoft.com/office/powerpoint/2010/main" val="2977570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A41045F-13D1-442D-B2A2-1C4F91AC7425}" type="slidenum">
              <a:rPr lang="en-US"/>
              <a:pPr>
                <a:defRPr/>
              </a:pPr>
              <a:t>‹#›</a:t>
            </a:fld>
            <a:endParaRPr lang="en-US"/>
          </a:p>
        </p:txBody>
      </p:sp>
    </p:spTree>
    <p:extLst>
      <p:ext uri="{BB962C8B-B14F-4D97-AF65-F5344CB8AC3E}">
        <p14:creationId xmlns:p14="http://schemas.microsoft.com/office/powerpoint/2010/main" val="137050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0588DEE-B0D4-4409-93C8-28E7C59D7D1D}" type="slidenum">
              <a:rPr lang="en-US"/>
              <a:pPr>
                <a:defRPr/>
              </a:pPr>
              <a:t>‹#›</a:t>
            </a:fld>
            <a:endParaRPr lang="en-US"/>
          </a:p>
        </p:txBody>
      </p:sp>
    </p:spTree>
    <p:extLst>
      <p:ext uri="{BB962C8B-B14F-4D97-AF65-F5344CB8AC3E}">
        <p14:creationId xmlns:p14="http://schemas.microsoft.com/office/powerpoint/2010/main" val="160083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5D57549-0D36-486A-A891-57EFF583F2BB}" type="slidenum">
              <a:rPr lang="en-US"/>
              <a:pPr>
                <a:defRPr/>
              </a:pPr>
              <a:t>‹#›</a:t>
            </a:fld>
            <a:endParaRPr lang="en-US"/>
          </a:p>
        </p:txBody>
      </p:sp>
    </p:spTree>
    <p:extLst>
      <p:ext uri="{BB962C8B-B14F-4D97-AF65-F5344CB8AC3E}">
        <p14:creationId xmlns:p14="http://schemas.microsoft.com/office/powerpoint/2010/main" val="98969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C2FE7E-3FFB-440B-97BC-1D872B0B8D2C}" type="slidenum">
              <a:rPr lang="en-US"/>
              <a:pPr>
                <a:defRPr/>
              </a:pPr>
              <a:t>‹#›</a:t>
            </a:fld>
            <a:endParaRPr lang="en-US"/>
          </a:p>
        </p:txBody>
      </p:sp>
    </p:spTree>
    <p:extLst>
      <p:ext uri="{BB962C8B-B14F-4D97-AF65-F5344CB8AC3E}">
        <p14:creationId xmlns:p14="http://schemas.microsoft.com/office/powerpoint/2010/main" val="384400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FDB305-0AEE-40A9-A95D-0C319F28FBBD}" type="slidenum">
              <a:rPr lang="en-US"/>
              <a:pPr>
                <a:defRPr/>
              </a:pPr>
              <a:t>‹#›</a:t>
            </a:fld>
            <a:endParaRPr lang="en-US"/>
          </a:p>
        </p:txBody>
      </p:sp>
    </p:spTree>
    <p:extLst>
      <p:ext uri="{BB962C8B-B14F-4D97-AF65-F5344CB8AC3E}">
        <p14:creationId xmlns:p14="http://schemas.microsoft.com/office/powerpoint/2010/main" val="200105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9E7267A-D8A8-42A4-8297-67264E3689AC}" type="slidenum">
              <a:rPr lang="en-US"/>
              <a:pPr>
                <a:defRPr/>
              </a:pPr>
              <a:t>‹#›</a:t>
            </a:fld>
            <a:endParaRPr lang="en-US"/>
          </a:p>
        </p:txBody>
      </p:sp>
      <p:sp>
        <p:nvSpPr>
          <p:cNvPr id="1031" name="Text Box 7"/>
          <p:cNvSpPr txBox="1">
            <a:spLocks noChangeArrowheads="1"/>
          </p:cNvSpPr>
          <p:nvPr/>
        </p:nvSpPr>
        <p:spPr bwMode="auto">
          <a:xfrm>
            <a:off x="0" y="6594475"/>
            <a:ext cx="2978150" cy="260350"/>
          </a:xfrm>
          <a:prstGeom prst="rect">
            <a:avLst/>
          </a:prstGeom>
          <a:noFill/>
          <a:ln w="9525">
            <a:noFill/>
            <a:miter lim="800000"/>
            <a:headEnd/>
            <a:tailEnd/>
          </a:ln>
          <a:effectLst/>
        </p:spPr>
        <p:txBody>
          <a:bodyPr wrap="none">
            <a:spAutoFit/>
          </a:bodyPr>
          <a:lstStyle/>
          <a:p>
            <a:pPr>
              <a:defRPr/>
            </a:pPr>
            <a:r>
              <a:rPr lang="en-US" sz="1100"/>
              <a:t>Christoph F. Eick: COSC 6368 and ‘What is AI?”</a:t>
            </a:r>
          </a:p>
        </p:txBody>
      </p:sp>
      <p:pic>
        <p:nvPicPr>
          <p:cNvPr id="3080" name="Picture 9" descr="an01124_"/>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382000" y="0"/>
            <a:ext cx="762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0" descr="an01124_"/>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762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2.cs.uh.edu/~ceick/6367/6367.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image" Target="../media/image6.wmf"/><Relationship Id="rId4" Type="http://schemas.openxmlformats.org/officeDocument/2006/relationships/oleObject" Target="../embeddings/Microsoft_Excel_97-2003_Worksheet1.xls"/></Relationships>
</file>

<file path=ppt/slides/_rels/slide2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10.wmf"/><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Microsoft_Excel_97-2003_Worksheet2.xls"/><Relationship Id="rId4" Type="http://schemas.openxmlformats.org/officeDocument/2006/relationships/image" Target="../media/image11.wmf"/></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rstechnica.com/science/2012/03/robots-swarm-the-stage-at-te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hyperlink" Target="mailto:ceick@uh.edu" TargetMode="External"/><Relationship Id="rId5" Type="http://schemas.openxmlformats.org/officeDocument/2006/relationships/hyperlink" Target="http://www2.cs.uh.edu/~ceick/" TargetMode="External"/><Relationship Id="rId4"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hyperlink" Target="http://aima.cs.berkeley.edu/" TargetMode="External"/></Relationships>
</file>

<file path=ppt/slides/_rels/slide28.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Layout" Target="../slideLayouts/slideLayout6.xml"/><Relationship Id="rId4" Type="http://schemas.openxmlformats.org/officeDocument/2006/relationships/tags" Target="../tags/tag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ugene_Goostman" TargetMode="External"/><Relationship Id="rId2" Type="http://schemas.openxmlformats.org/officeDocument/2006/relationships/hyperlink" Target="https://en.wikipedia.org/wiki/Turing_test" TargetMode="External"/><Relationship Id="rId1" Type="http://schemas.openxmlformats.org/officeDocument/2006/relationships/slideLayout" Target="../slideLayouts/slideLayout2.xml"/><Relationship Id="rId4" Type="http://schemas.openxmlformats.org/officeDocument/2006/relationships/hyperlink" Target="http://www.zdnet.com/article/beyond-cortana-what-artificial-intelligence-means-for-the-future-of-microsoft/" TargetMode="Externa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3.xml"/><Relationship Id="rId1" Type="http://schemas.openxmlformats.org/officeDocument/2006/relationships/tags" Target="../tags/tag1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4.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ithub.com/aimacode" TargetMode="External"/><Relationship Id="rId2" Type="http://schemas.openxmlformats.org/officeDocument/2006/relationships/hyperlink" Target="http://www2.cs.uh.edu/~ceick/AI16.html" TargetMode="External"/><Relationship Id="rId1" Type="http://schemas.openxmlformats.org/officeDocument/2006/relationships/slideLayout" Target="../slideLayouts/slideLayout2.xml"/><Relationship Id="rId4" Type="http://schemas.openxmlformats.org/officeDocument/2006/relationships/hyperlink" Target="http://ijcai-16.org/index.php/welcome/view/ho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290EC98-6408-48AE-BEA5-073BCBDAFCE4}" type="slidenum">
              <a:rPr lang="en-US" altLang="en-US" sz="1400" smtClean="0"/>
              <a:pPr/>
              <a:t>1</a:t>
            </a:fld>
            <a:endParaRPr lang="en-US" altLang="en-US" sz="1400" smtClean="0"/>
          </a:p>
        </p:txBody>
      </p:sp>
      <p:sp>
        <p:nvSpPr>
          <p:cNvPr id="4099" name="Rectangle 2"/>
          <p:cNvSpPr>
            <a:spLocks noGrp="1" noChangeArrowheads="1"/>
          </p:cNvSpPr>
          <p:nvPr>
            <p:ph type="title"/>
          </p:nvPr>
        </p:nvSpPr>
        <p:spPr/>
        <p:txBody>
          <a:bodyPr/>
          <a:lstStyle/>
          <a:p>
            <a:r>
              <a:rPr lang="en-US" altLang="en-US" smtClean="0">
                <a:solidFill>
                  <a:srgbClr val="FF0000"/>
                </a:solidFill>
              </a:rPr>
              <a:t>COSC 6368 and “What is AI?”</a:t>
            </a:r>
          </a:p>
        </p:txBody>
      </p:sp>
      <p:sp>
        <p:nvSpPr>
          <p:cNvPr id="4100" name="Rectangle 3"/>
          <p:cNvSpPr>
            <a:spLocks noGrp="1" noChangeArrowheads="1"/>
          </p:cNvSpPr>
          <p:nvPr>
            <p:ph type="body" idx="1"/>
          </p:nvPr>
        </p:nvSpPr>
        <p:spPr/>
        <p:txBody>
          <a:bodyPr/>
          <a:lstStyle/>
          <a:p>
            <a:pPr marL="609600" indent="-609600">
              <a:buFontTx/>
              <a:buAutoNum type="arabicPeriod"/>
            </a:pPr>
            <a:r>
              <a:rPr lang="en-US" altLang="en-US" dirty="0" smtClean="0"/>
              <a:t>Introduction to AI (today, and TH)</a:t>
            </a:r>
          </a:p>
          <a:p>
            <a:pPr marL="990600" lvl="1" indent="-533400">
              <a:buFontTx/>
              <a:buChar char="•"/>
            </a:pPr>
            <a:r>
              <a:rPr lang="en-US" altLang="en-US" dirty="0" smtClean="0"/>
              <a:t>What is AI?</a:t>
            </a:r>
          </a:p>
          <a:p>
            <a:pPr marL="990600" lvl="1" indent="-533400">
              <a:buFontTx/>
              <a:buChar char="•"/>
            </a:pPr>
            <a:r>
              <a:rPr lang="en-US" altLang="en-US" dirty="0" smtClean="0"/>
              <a:t>Sub-fields of AI</a:t>
            </a:r>
          </a:p>
          <a:p>
            <a:pPr marL="990600" lvl="1" indent="-533400">
              <a:buFontTx/>
              <a:buChar char="•"/>
            </a:pPr>
            <a:r>
              <a:rPr lang="en-US" altLang="en-US" smtClean="0"/>
              <a:t>Problems investigated by AI research</a:t>
            </a:r>
          </a:p>
          <a:p>
            <a:pPr marL="609600" indent="-609600">
              <a:buFontTx/>
              <a:buAutoNum type="arabicPeriod"/>
            </a:pPr>
            <a:r>
              <a:rPr lang="en-US" altLang="en-US" dirty="0" smtClean="0"/>
              <a:t>Course Information </a:t>
            </a:r>
          </a:p>
          <a:p>
            <a:pPr marL="609600" indent="-609600"/>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D59035E-2891-4090-9B29-9C7087E1523B}" type="slidenum">
              <a:rPr lang="en-US" altLang="en-US" sz="1400" smtClean="0"/>
              <a:pPr/>
              <a:t>10</a:t>
            </a:fld>
            <a:endParaRPr lang="en-US" altLang="en-US" sz="1400" smtClean="0"/>
          </a:p>
        </p:txBody>
      </p:sp>
      <p:sp>
        <p:nvSpPr>
          <p:cNvPr id="14339" name="Rectangle 2"/>
          <p:cNvSpPr>
            <a:spLocks noGrp="1" noChangeArrowheads="1"/>
          </p:cNvSpPr>
          <p:nvPr>
            <p:ph type="title"/>
          </p:nvPr>
        </p:nvSpPr>
        <p:spPr>
          <a:xfrm>
            <a:off x="838200" y="0"/>
            <a:ext cx="7772400" cy="1143000"/>
          </a:xfrm>
        </p:spPr>
        <p:txBody>
          <a:bodyPr/>
          <a:lstStyle/>
          <a:p>
            <a:r>
              <a:rPr lang="en-US" altLang="en-US" smtClean="0"/>
              <a:t>Course Elements</a:t>
            </a:r>
          </a:p>
        </p:txBody>
      </p:sp>
      <p:sp>
        <p:nvSpPr>
          <p:cNvPr id="14340" name="Rectangle 3"/>
          <p:cNvSpPr>
            <a:spLocks noGrp="1" noChangeArrowheads="1"/>
          </p:cNvSpPr>
          <p:nvPr>
            <p:ph type="body" idx="1"/>
          </p:nvPr>
        </p:nvSpPr>
        <p:spPr>
          <a:xfrm>
            <a:off x="0" y="1143000"/>
            <a:ext cx="9144000" cy="5334000"/>
          </a:xfrm>
        </p:spPr>
        <p:txBody>
          <a:bodyPr/>
          <a:lstStyle/>
          <a:p>
            <a:pPr>
              <a:lnSpc>
                <a:spcPct val="80000"/>
              </a:lnSpc>
            </a:pPr>
            <a:r>
              <a:rPr lang="en-US" altLang="en-US" sz="2800" dirty="0" smtClean="0">
                <a:sym typeface="Symbol" pitchFamily="18" charset="2"/>
              </a:rPr>
              <a:t>23 </a:t>
            </a:r>
            <a:r>
              <a:rPr lang="en-US" altLang="en-US" sz="2800" dirty="0" smtClean="0"/>
              <a:t>Lectures</a:t>
            </a:r>
          </a:p>
          <a:p>
            <a:pPr>
              <a:lnSpc>
                <a:spcPct val="80000"/>
              </a:lnSpc>
            </a:pPr>
            <a:r>
              <a:rPr lang="en-US" altLang="en-US" sz="2800" dirty="0" smtClean="0"/>
              <a:t>2 Exams </a:t>
            </a:r>
            <a:r>
              <a:rPr lang="en-US" altLang="en-US" sz="2800" dirty="0" smtClean="0"/>
              <a:t>(midterm and final exam)</a:t>
            </a:r>
            <a:endParaRPr lang="en-US" altLang="en-US" sz="2800" dirty="0" smtClean="0"/>
          </a:p>
          <a:p>
            <a:pPr>
              <a:lnSpc>
                <a:spcPct val="80000"/>
              </a:lnSpc>
            </a:pPr>
            <a:r>
              <a:rPr lang="en-US" altLang="en-US" sz="2800" dirty="0" smtClean="0"/>
              <a:t>2 </a:t>
            </a:r>
            <a:r>
              <a:rPr lang="en-US" altLang="en-US" sz="2800" dirty="0" err="1" smtClean="0"/>
              <a:t>Homeworks</a:t>
            </a:r>
            <a:r>
              <a:rPr lang="en-US" altLang="en-US" sz="2800" dirty="0" smtClean="0"/>
              <a:t> (review questions, exam style paper and pencil problems, and other small tasks that involve using AI-tools)</a:t>
            </a:r>
          </a:p>
          <a:p>
            <a:pPr>
              <a:lnSpc>
                <a:spcPct val="80000"/>
              </a:lnSpc>
            </a:pPr>
            <a:r>
              <a:rPr lang="en-US" altLang="en-US" sz="2800" dirty="0" smtClean="0"/>
              <a:t> Medium-size Course Projects: </a:t>
            </a:r>
            <a:r>
              <a:rPr lang="en-US" altLang="en-US" sz="2800" i="1" dirty="0" smtClean="0"/>
              <a:t>Project 1</a:t>
            </a:r>
            <a:r>
              <a:rPr lang="en-US" altLang="en-US" sz="2800" dirty="0" smtClean="0"/>
              <a:t>: Search/Games and </a:t>
            </a:r>
            <a:r>
              <a:rPr lang="en-US" altLang="en-US" sz="2800" i="1" dirty="0" smtClean="0"/>
              <a:t>Project2: </a:t>
            </a:r>
            <a:r>
              <a:rPr lang="en-US" altLang="en-US" sz="2800" dirty="0" smtClean="0"/>
              <a:t>Reinforcement Learning require programming; can use language of your liking.</a:t>
            </a:r>
          </a:p>
          <a:p>
            <a:pPr>
              <a:lnSpc>
                <a:spcPct val="80000"/>
              </a:lnSpc>
            </a:pPr>
            <a:r>
              <a:rPr lang="en-US" altLang="en-US" sz="2800" dirty="0" smtClean="0"/>
              <a:t>Discussion of </a:t>
            </a:r>
            <a:r>
              <a:rPr lang="en-US" altLang="en-US" sz="2800" dirty="0" err="1" smtClean="0"/>
              <a:t>homeworks</a:t>
            </a:r>
            <a:endParaRPr lang="en-US" altLang="en-US" sz="2800" dirty="0" smtClean="0"/>
          </a:p>
          <a:p>
            <a:pPr>
              <a:lnSpc>
                <a:spcPct val="80000"/>
              </a:lnSpc>
            </a:pPr>
            <a:r>
              <a:rPr lang="en-US" altLang="en-US" sz="2800" dirty="0" smtClean="0"/>
              <a:t>2 45 minute Reviews before the two exams</a:t>
            </a:r>
          </a:p>
          <a:p>
            <a:pPr>
              <a:lnSpc>
                <a:spcPct val="80000"/>
              </a:lnSpc>
            </a:pPr>
            <a:r>
              <a:rPr lang="en-US" altLang="en-US" sz="2800" dirty="0" smtClean="0"/>
              <a:t>Each student gives a short 3-5 minute presentation </a:t>
            </a:r>
            <a:r>
              <a:rPr lang="en-US" altLang="en-US" sz="2800" i="1" dirty="0" smtClean="0"/>
              <a:t>about something</a:t>
            </a:r>
            <a:endParaRPr lang="en-US" altLang="en-US" sz="2800" i="1" dirty="0" smtClean="0"/>
          </a:p>
          <a:p>
            <a:pPr>
              <a:lnSpc>
                <a:spcPct val="80000"/>
              </a:lnSpc>
            </a:pPr>
            <a:r>
              <a:rPr lang="en-US" altLang="en-US" sz="2800" dirty="0" smtClean="0"/>
              <a:t>Will try to use demos and animations --- we have to see if this turns out to be useful; </a:t>
            </a:r>
            <a:r>
              <a:rPr lang="en-US" altLang="en-US" sz="2800" dirty="0" smtClean="0">
                <a:solidFill>
                  <a:srgbClr val="7030A0"/>
                </a:solidFill>
              </a:rPr>
              <a:t>your input is appreciated!</a:t>
            </a:r>
          </a:p>
          <a:p>
            <a:pPr>
              <a:lnSpc>
                <a:spcPct val="80000"/>
              </a:lnSpc>
            </a:pPr>
            <a:endParaRPr lang="en-US" altLang="en-US"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3352800"/>
            <a:ext cx="7772400" cy="1143000"/>
          </a:xfrm>
        </p:spPr>
        <p:txBody>
          <a:bodyPr/>
          <a:lstStyle/>
          <a:p>
            <a:r>
              <a:rPr lang="en-US" altLang="en-US" sz="8000" b="1" smtClean="0">
                <a:solidFill>
                  <a:srgbClr val="FF0000"/>
                </a:solidFill>
              </a:rPr>
              <a:t>AI</a:t>
            </a:r>
            <a:endParaRPr lang="en-US" altLang="en-US" b="1" smtClean="0">
              <a:solidFill>
                <a:srgbClr val="008080"/>
              </a:solidFill>
            </a:endParaRPr>
          </a:p>
        </p:txBody>
      </p:sp>
      <p:sp>
        <p:nvSpPr>
          <p:cNvPr id="15363" name="Line 3"/>
          <p:cNvSpPr>
            <a:spLocks noChangeShapeType="1"/>
          </p:cNvSpPr>
          <p:nvPr/>
        </p:nvSpPr>
        <p:spPr bwMode="auto">
          <a:xfrm flipV="1">
            <a:off x="2133600" y="2362200"/>
            <a:ext cx="381000" cy="1828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4" name="Line 4"/>
          <p:cNvSpPr>
            <a:spLocks noChangeShapeType="1"/>
          </p:cNvSpPr>
          <p:nvPr/>
        </p:nvSpPr>
        <p:spPr bwMode="auto">
          <a:xfrm flipV="1">
            <a:off x="2514600" y="1752600"/>
            <a:ext cx="1981200"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5" name="Line 5"/>
          <p:cNvSpPr>
            <a:spLocks noChangeShapeType="1"/>
          </p:cNvSpPr>
          <p:nvPr/>
        </p:nvSpPr>
        <p:spPr bwMode="auto">
          <a:xfrm>
            <a:off x="4495800" y="1752600"/>
            <a:ext cx="1752600" cy="685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6"/>
          <p:cNvSpPr>
            <a:spLocks noChangeShapeType="1"/>
          </p:cNvSpPr>
          <p:nvPr/>
        </p:nvSpPr>
        <p:spPr bwMode="auto">
          <a:xfrm flipH="1">
            <a:off x="3581400" y="4191000"/>
            <a:ext cx="3657600" cy="2286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7"/>
          <p:cNvSpPr>
            <a:spLocks noChangeShapeType="1"/>
          </p:cNvSpPr>
          <p:nvPr/>
        </p:nvSpPr>
        <p:spPr bwMode="auto">
          <a:xfrm flipH="1" flipV="1">
            <a:off x="685800" y="5486400"/>
            <a:ext cx="2895600" cy="990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8"/>
          <p:cNvSpPr>
            <a:spLocks noChangeShapeType="1"/>
          </p:cNvSpPr>
          <p:nvPr/>
        </p:nvSpPr>
        <p:spPr bwMode="auto">
          <a:xfrm flipV="1">
            <a:off x="685800" y="4191000"/>
            <a:ext cx="1447800" cy="1295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Line 9"/>
          <p:cNvSpPr>
            <a:spLocks noChangeShapeType="1"/>
          </p:cNvSpPr>
          <p:nvPr/>
        </p:nvSpPr>
        <p:spPr bwMode="auto">
          <a:xfrm flipV="1">
            <a:off x="6172200" y="1143000"/>
            <a:ext cx="2057400" cy="1295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flipH="1">
            <a:off x="7162800" y="1143000"/>
            <a:ext cx="1066800" cy="3124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1" name="Text Box 11"/>
          <p:cNvSpPr txBox="1">
            <a:spLocks noChangeArrowheads="1"/>
          </p:cNvSpPr>
          <p:nvPr/>
        </p:nvSpPr>
        <p:spPr bwMode="auto">
          <a:xfrm>
            <a:off x="-3420" y="5029200"/>
            <a:ext cx="257859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solidFill>
                  <a:srgbClr val="7030A0"/>
                </a:solidFill>
              </a:rPr>
              <a:t>Intelligent Agents </a:t>
            </a:r>
          </a:p>
          <a:p>
            <a:pPr algn="ctr"/>
            <a:r>
              <a:rPr lang="en-US" altLang="en-US" b="1" dirty="0">
                <a:solidFill>
                  <a:srgbClr val="7030A0"/>
                </a:solidFill>
              </a:rPr>
              <a:t>&amp; Distributed AI</a:t>
            </a:r>
          </a:p>
        </p:txBody>
      </p:sp>
      <p:sp>
        <p:nvSpPr>
          <p:cNvPr id="15372" name="Text Box 12"/>
          <p:cNvSpPr txBox="1">
            <a:spLocks noChangeArrowheads="1"/>
          </p:cNvSpPr>
          <p:nvPr/>
        </p:nvSpPr>
        <p:spPr bwMode="auto">
          <a:xfrm>
            <a:off x="3810000" y="1295400"/>
            <a:ext cx="1419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008080"/>
                </a:solidFill>
              </a:rPr>
              <a:t>Planning</a:t>
            </a:r>
          </a:p>
        </p:txBody>
      </p:sp>
      <p:sp>
        <p:nvSpPr>
          <p:cNvPr id="15373" name="Text Box 13"/>
          <p:cNvSpPr txBox="1">
            <a:spLocks noChangeArrowheads="1"/>
          </p:cNvSpPr>
          <p:nvPr/>
        </p:nvSpPr>
        <p:spPr bwMode="auto">
          <a:xfrm>
            <a:off x="2057400" y="6400800"/>
            <a:ext cx="4610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008080"/>
                </a:solidFill>
              </a:rPr>
              <a:t>Learning &amp; Knowledge Discovery</a:t>
            </a:r>
          </a:p>
        </p:txBody>
      </p:sp>
      <p:sp>
        <p:nvSpPr>
          <p:cNvPr id="15374" name="Text Box 14"/>
          <p:cNvSpPr txBox="1">
            <a:spLocks noChangeArrowheads="1"/>
          </p:cNvSpPr>
          <p:nvPr/>
        </p:nvSpPr>
        <p:spPr bwMode="auto">
          <a:xfrm>
            <a:off x="6504215" y="3657600"/>
            <a:ext cx="238238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solidFill>
                  <a:srgbClr val="7030A0"/>
                </a:solidFill>
              </a:rPr>
              <a:t>Communicating,</a:t>
            </a:r>
          </a:p>
          <a:p>
            <a:pPr algn="ctr"/>
            <a:r>
              <a:rPr lang="en-US" altLang="en-US" b="1" dirty="0">
                <a:solidFill>
                  <a:srgbClr val="7030A0"/>
                </a:solidFill>
              </a:rPr>
              <a:t>Perceiving and</a:t>
            </a:r>
          </a:p>
          <a:p>
            <a:pPr algn="ctr"/>
            <a:r>
              <a:rPr lang="en-US" altLang="en-US" b="1" dirty="0">
                <a:solidFill>
                  <a:srgbClr val="7030A0"/>
                </a:solidFill>
              </a:rPr>
              <a:t>Acting</a:t>
            </a:r>
          </a:p>
        </p:txBody>
      </p:sp>
      <p:sp>
        <p:nvSpPr>
          <p:cNvPr id="15375" name="Text Box 15"/>
          <p:cNvSpPr txBox="1">
            <a:spLocks noChangeArrowheads="1"/>
          </p:cNvSpPr>
          <p:nvPr/>
        </p:nvSpPr>
        <p:spPr bwMode="auto">
          <a:xfrm>
            <a:off x="533400" y="1600200"/>
            <a:ext cx="30194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solidFill>
                  <a:srgbClr val="008080"/>
                </a:solidFill>
              </a:rPr>
              <a:t>Coping with Vague,</a:t>
            </a:r>
          </a:p>
          <a:p>
            <a:pPr algn="ctr"/>
            <a:r>
              <a:rPr lang="en-US" altLang="en-US" b="1" dirty="0">
                <a:solidFill>
                  <a:srgbClr val="008080"/>
                </a:solidFill>
              </a:rPr>
              <a:t>Incomplete and </a:t>
            </a:r>
          </a:p>
          <a:p>
            <a:pPr algn="ctr"/>
            <a:r>
              <a:rPr lang="en-US" altLang="en-US" b="1" dirty="0">
                <a:solidFill>
                  <a:srgbClr val="008080"/>
                </a:solidFill>
              </a:rPr>
              <a:t>Uncertain Knowledge</a:t>
            </a:r>
          </a:p>
        </p:txBody>
      </p:sp>
      <p:sp>
        <p:nvSpPr>
          <p:cNvPr id="15376" name="Text Box 16"/>
          <p:cNvSpPr txBox="1">
            <a:spLocks noChangeArrowheads="1"/>
          </p:cNvSpPr>
          <p:nvPr/>
        </p:nvSpPr>
        <p:spPr bwMode="auto">
          <a:xfrm>
            <a:off x="6367463" y="457200"/>
            <a:ext cx="28023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7030A0"/>
                </a:solidFill>
              </a:rPr>
              <a:t>Knowledge-based</a:t>
            </a:r>
          </a:p>
          <a:p>
            <a:r>
              <a:rPr lang="en-US" altLang="en-US" b="1" dirty="0">
                <a:solidFill>
                  <a:srgbClr val="7030A0"/>
                </a:solidFill>
              </a:rPr>
              <a:t>and Expert Systems</a:t>
            </a:r>
          </a:p>
        </p:txBody>
      </p:sp>
      <p:sp>
        <p:nvSpPr>
          <p:cNvPr id="15377" name="Text Box 17"/>
          <p:cNvSpPr txBox="1">
            <a:spLocks noChangeArrowheads="1"/>
          </p:cNvSpPr>
          <p:nvPr/>
        </p:nvSpPr>
        <p:spPr bwMode="auto">
          <a:xfrm>
            <a:off x="5486400" y="1828800"/>
            <a:ext cx="17573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008080"/>
                </a:solidFill>
              </a:rPr>
              <a:t>Searching </a:t>
            </a:r>
          </a:p>
          <a:p>
            <a:r>
              <a:rPr lang="en-US" altLang="en-US" b="1">
                <a:solidFill>
                  <a:srgbClr val="008080"/>
                </a:solidFill>
              </a:rPr>
              <a:t>Intelligently</a:t>
            </a:r>
          </a:p>
        </p:txBody>
      </p:sp>
      <p:sp>
        <p:nvSpPr>
          <p:cNvPr id="15378" name="Text Box 18"/>
          <p:cNvSpPr txBox="1">
            <a:spLocks noChangeArrowheads="1"/>
          </p:cNvSpPr>
          <p:nvPr/>
        </p:nvSpPr>
        <p:spPr bwMode="auto">
          <a:xfrm>
            <a:off x="0" y="3581400"/>
            <a:ext cx="289303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7030A0"/>
                </a:solidFill>
              </a:rPr>
              <a:t>Logical Reasoning</a:t>
            </a:r>
          </a:p>
          <a:p>
            <a:r>
              <a:rPr lang="en-US" altLang="en-US" b="1" dirty="0">
                <a:solidFill>
                  <a:srgbClr val="7030A0"/>
                </a:solidFill>
              </a:rPr>
              <a:t>&amp; Theorem Proving </a:t>
            </a:r>
          </a:p>
        </p:txBody>
      </p:sp>
      <p:pic>
        <p:nvPicPr>
          <p:cNvPr id="15379" name="Picture 19" descr="ATL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724400"/>
            <a:ext cx="14287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0" name="Picture 20" descr="APOL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505200"/>
            <a:ext cx="10382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1" name="Picture 21" descr="APOL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828800"/>
            <a:ext cx="10382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2" name="Text Box 22"/>
          <p:cNvSpPr txBox="1">
            <a:spLocks noChangeArrowheads="1"/>
          </p:cNvSpPr>
          <p:nvPr/>
        </p:nvSpPr>
        <p:spPr bwMode="auto">
          <a:xfrm>
            <a:off x="136525" y="41275"/>
            <a:ext cx="43171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dirty="0">
                <a:solidFill>
                  <a:srgbClr val="7030A0"/>
                </a:solidFill>
              </a:rPr>
              <a:t>Knowledge Representation</a:t>
            </a:r>
          </a:p>
        </p:txBody>
      </p:sp>
      <p:sp>
        <p:nvSpPr>
          <p:cNvPr id="15383" name="Text Box 23"/>
          <p:cNvSpPr txBox="1">
            <a:spLocks noChangeArrowheads="1"/>
          </p:cNvSpPr>
          <p:nvPr/>
        </p:nvSpPr>
        <p:spPr bwMode="auto">
          <a:xfrm>
            <a:off x="6274254" y="5598587"/>
            <a:ext cx="28215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dirty="0">
                <a:solidFill>
                  <a:srgbClr val="7030A0"/>
                </a:solidFill>
              </a:rPr>
              <a:t>AI Programming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Part1b: Examples of Problems </a:t>
            </a:r>
            <a:br>
              <a:rPr lang="en-US" altLang="en-US" smtClean="0"/>
            </a:br>
            <a:r>
              <a:rPr lang="en-US" altLang="en-US" smtClean="0"/>
              <a:t>Investigated by Different Subfields of AI</a:t>
            </a:r>
          </a:p>
        </p:txBody>
      </p:sp>
      <p:sp>
        <p:nvSpPr>
          <p:cNvPr id="1638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086FBE4-0981-4122-B712-7965C59C9187}" type="slidenum">
              <a:rPr lang="en-US" altLang="en-US" sz="1400" smtClean="0"/>
              <a:pPr/>
              <a:t>12</a:t>
            </a:fld>
            <a:endParaRPr lang="en-US" altLang="en-US"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5A8BA64-9CA4-4413-BD9D-92F0C35D6069}" type="slidenum">
              <a:rPr lang="en-US" altLang="en-US" sz="1400" smtClean="0"/>
              <a:pPr/>
              <a:t>13</a:t>
            </a:fld>
            <a:endParaRPr lang="en-US" altLang="en-US" sz="1400" smtClean="0"/>
          </a:p>
        </p:txBody>
      </p:sp>
      <p:sp>
        <p:nvSpPr>
          <p:cNvPr id="17411" name="Rectangle 4"/>
          <p:cNvSpPr>
            <a:spLocks noGrp="1" noChangeArrowheads="1"/>
          </p:cNvSpPr>
          <p:nvPr>
            <p:ph type="title"/>
          </p:nvPr>
        </p:nvSpPr>
        <p:spPr>
          <a:xfrm>
            <a:off x="762000" y="0"/>
            <a:ext cx="7772400" cy="1143000"/>
          </a:xfrm>
        </p:spPr>
        <p:txBody>
          <a:bodyPr/>
          <a:lstStyle/>
          <a:p>
            <a:r>
              <a:rPr lang="en-US" altLang="en-US" smtClean="0"/>
              <a:t>Knowledge Representation</a:t>
            </a:r>
          </a:p>
        </p:txBody>
      </p:sp>
      <p:pic>
        <p:nvPicPr>
          <p:cNvPr id="17412" name="Picture 6" descr="chessbo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2263" y="1719263"/>
            <a:ext cx="3419475"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AutoShape 7"/>
          <p:cNvSpPr>
            <a:spLocks noChangeArrowheads="1"/>
          </p:cNvSpPr>
          <p:nvPr/>
        </p:nvSpPr>
        <p:spPr bwMode="auto">
          <a:xfrm>
            <a:off x="5638800" y="46482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4" name="AutoShape 8"/>
          <p:cNvSpPr>
            <a:spLocks noChangeArrowheads="1"/>
          </p:cNvSpPr>
          <p:nvPr/>
        </p:nvSpPr>
        <p:spPr bwMode="auto">
          <a:xfrm>
            <a:off x="2971800" y="1905000"/>
            <a:ext cx="381000" cy="381000"/>
          </a:xfrm>
          <a:prstGeom prst="smileyFace">
            <a:avLst>
              <a:gd name="adj" fmla="val 4653"/>
            </a:avLst>
          </a:prstGeom>
          <a:solidFill>
            <a:schemeClr val="accent1"/>
          </a:solidFill>
          <a:ln w="9525">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5" name="Rectangle 9"/>
          <p:cNvSpPr>
            <a:spLocks noChangeArrowheads="1"/>
          </p:cNvSpPr>
          <p:nvPr/>
        </p:nvSpPr>
        <p:spPr bwMode="auto">
          <a:xfrm>
            <a:off x="2971800" y="2743200"/>
            <a:ext cx="7620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6" name="Rectangle 10"/>
          <p:cNvSpPr>
            <a:spLocks noChangeArrowheads="1"/>
          </p:cNvSpPr>
          <p:nvPr/>
        </p:nvSpPr>
        <p:spPr bwMode="auto">
          <a:xfrm>
            <a:off x="5638800" y="1981200"/>
            <a:ext cx="381000" cy="762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7" name="Text Box 11"/>
          <p:cNvSpPr txBox="1">
            <a:spLocks noChangeArrowheads="1"/>
          </p:cNvSpPr>
          <p:nvPr/>
        </p:nvSpPr>
        <p:spPr bwMode="auto">
          <a:xfrm>
            <a:off x="228600" y="1066800"/>
            <a:ext cx="83454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solidFill>
                  <a:srgbClr val="FF0000"/>
                </a:solidFill>
              </a:rPr>
              <a:t>Problem</a:t>
            </a:r>
            <a:r>
              <a:rPr lang="en-US" altLang="en-US"/>
              <a:t>: Can the above chess board be cover by 31 domino pieces</a:t>
            </a:r>
          </a:p>
          <a:p>
            <a:r>
              <a:rPr lang="en-US" altLang="en-US"/>
              <a:t>that cover 2 fields?</a:t>
            </a:r>
          </a:p>
        </p:txBody>
      </p:sp>
      <p:sp>
        <p:nvSpPr>
          <p:cNvPr id="17418" name="Text Box 12"/>
          <p:cNvSpPr txBox="1">
            <a:spLocks noChangeArrowheads="1"/>
          </p:cNvSpPr>
          <p:nvPr/>
        </p:nvSpPr>
        <p:spPr bwMode="auto">
          <a:xfrm>
            <a:off x="-89370" y="5261015"/>
            <a:ext cx="864531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200" dirty="0">
                <a:solidFill>
                  <a:srgbClr val="FF0000"/>
                </a:solidFill>
              </a:rPr>
              <a:t>AI’s contribution:</a:t>
            </a:r>
            <a:r>
              <a:rPr lang="en-US" altLang="en-US" sz="2200" dirty="0"/>
              <a:t> object-oriented and frame-based systems, ontology</a:t>
            </a:r>
          </a:p>
          <a:p>
            <a:r>
              <a:rPr lang="en-US" altLang="en-US" sz="2200" dirty="0"/>
              <a:t>languages, logical knowledge representation frameworks, belief </a:t>
            </a:r>
            <a:r>
              <a:rPr lang="en-US" altLang="en-US" sz="2200" dirty="0" smtClean="0"/>
              <a:t>networks, </a:t>
            </a:r>
          </a:p>
          <a:p>
            <a:r>
              <a:rPr lang="en-US" altLang="en-US" sz="2200" dirty="0" smtClean="0"/>
              <a:t>semantic web</a:t>
            </a:r>
            <a:endParaRPr lang="en-US" alt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AACB3DA-2A8C-4422-8CC9-40DA49062D92}" type="slidenum">
              <a:rPr lang="en-US" altLang="en-US" sz="1400" smtClean="0"/>
              <a:pPr/>
              <a:t>14</a:t>
            </a:fld>
            <a:endParaRPr lang="en-US" altLang="en-US" sz="1400" smtClean="0"/>
          </a:p>
        </p:txBody>
      </p:sp>
      <p:sp>
        <p:nvSpPr>
          <p:cNvPr id="18435" name="Rectangle 2"/>
          <p:cNvSpPr>
            <a:spLocks noGrp="1" noChangeArrowheads="1"/>
          </p:cNvSpPr>
          <p:nvPr>
            <p:ph type="title"/>
          </p:nvPr>
        </p:nvSpPr>
        <p:spPr/>
        <p:txBody>
          <a:bodyPr/>
          <a:lstStyle/>
          <a:p>
            <a:r>
              <a:rPr lang="en-US" altLang="en-US" smtClean="0"/>
              <a:t>Natural Language Understanding</a:t>
            </a:r>
          </a:p>
        </p:txBody>
      </p:sp>
      <p:sp>
        <p:nvSpPr>
          <p:cNvPr id="18436" name="Rectangle 3"/>
          <p:cNvSpPr>
            <a:spLocks noGrp="1" noChangeArrowheads="1"/>
          </p:cNvSpPr>
          <p:nvPr>
            <p:ph type="body" idx="1"/>
          </p:nvPr>
        </p:nvSpPr>
        <p:spPr/>
        <p:txBody>
          <a:bodyPr/>
          <a:lstStyle/>
          <a:p>
            <a:r>
              <a:rPr lang="en-US" altLang="en-US" smtClean="0"/>
              <a:t>I saw the Golden Gate Bridge flying to San Francisco.</a:t>
            </a:r>
          </a:p>
          <a:p>
            <a:r>
              <a:rPr lang="en-US" altLang="en-US" smtClean="0"/>
              <a:t>I ate dinner with a friend. I ate dinner with a fork.</a:t>
            </a:r>
          </a:p>
          <a:p>
            <a:r>
              <a:rPr lang="en-US" altLang="en-US" smtClean="0"/>
              <a:t>John went to a restaurant. He ordered a steak. After an hour John left happily.</a:t>
            </a:r>
          </a:p>
          <a:p>
            <a:r>
              <a:rPr lang="en-US" altLang="en-US" smtClean="0"/>
              <a:t>I went to three dentists this morning.</a:t>
            </a:r>
          </a:p>
          <a:p>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C436F15-1B99-4758-B245-62708C0890DF}" type="slidenum">
              <a:rPr lang="en-US" altLang="en-US" sz="1400" smtClean="0"/>
              <a:pPr/>
              <a:t>15</a:t>
            </a:fld>
            <a:endParaRPr lang="en-US" altLang="en-US" sz="1400" smtClean="0"/>
          </a:p>
        </p:txBody>
      </p:sp>
      <p:sp>
        <p:nvSpPr>
          <p:cNvPr id="19459" name="Rectangle 2"/>
          <p:cNvSpPr>
            <a:spLocks noGrp="1" noChangeArrowheads="1"/>
          </p:cNvSpPr>
          <p:nvPr>
            <p:ph type="title"/>
          </p:nvPr>
        </p:nvSpPr>
        <p:spPr/>
        <p:txBody>
          <a:bodyPr/>
          <a:lstStyle/>
          <a:p>
            <a:r>
              <a:rPr lang="en-US" altLang="en-US" smtClean="0"/>
              <a:t>Planning</a:t>
            </a:r>
          </a:p>
        </p:txBody>
      </p:sp>
      <p:sp>
        <p:nvSpPr>
          <p:cNvPr id="19460" name="Rectangle 3"/>
          <p:cNvSpPr>
            <a:spLocks noGrp="1" noChangeArrowheads="1"/>
          </p:cNvSpPr>
          <p:nvPr>
            <p:ph type="body" idx="1"/>
          </p:nvPr>
        </p:nvSpPr>
        <p:spPr>
          <a:xfrm>
            <a:off x="685800" y="1981200"/>
            <a:ext cx="7467600" cy="4114800"/>
          </a:xfrm>
        </p:spPr>
        <p:txBody>
          <a:bodyPr/>
          <a:lstStyle/>
          <a:p>
            <a:pPr>
              <a:buFontTx/>
              <a:buNone/>
            </a:pPr>
            <a:r>
              <a:rPr lang="en-US" altLang="en-US" sz="2400" dirty="0" smtClean="0">
                <a:solidFill>
                  <a:srgbClr val="FF0000"/>
                </a:solidFill>
              </a:rPr>
              <a:t>Objective</a:t>
            </a:r>
            <a:r>
              <a:rPr lang="en-US" altLang="en-US" sz="2400" dirty="0" smtClean="0"/>
              <a:t>: Construct a sequence of actions that will achieve a goal.</a:t>
            </a:r>
          </a:p>
          <a:p>
            <a:pPr>
              <a:buFontTx/>
              <a:buNone/>
            </a:pPr>
            <a:r>
              <a:rPr lang="en-US" altLang="en-US" sz="2400" dirty="0" smtClean="0">
                <a:solidFill>
                  <a:srgbClr val="FF0000"/>
                </a:solidFill>
              </a:rPr>
              <a:t>Example</a:t>
            </a:r>
            <a:r>
              <a:rPr lang="en-US" altLang="en-US" sz="2400" dirty="0" smtClean="0"/>
              <a:t>: John want to buy a house</a:t>
            </a:r>
          </a:p>
          <a:p>
            <a:pPr>
              <a:buFontTx/>
              <a:buNone/>
            </a:pPr>
            <a:r>
              <a:rPr lang="en-US" altLang="en-US" sz="2400" dirty="0" smtClean="0">
                <a:solidFill>
                  <a:srgbClr val="FF0000"/>
                </a:solidFill>
              </a:rPr>
              <a:t>Characteristics of Planning:</a:t>
            </a:r>
          </a:p>
          <a:p>
            <a:r>
              <a:rPr lang="en-US" altLang="en-US" sz="2400" dirty="0" smtClean="0"/>
              <a:t>Goals and </a:t>
            </a:r>
            <a:r>
              <a:rPr lang="en-US" altLang="en-US" sz="2400" dirty="0" err="1" smtClean="0"/>
              <a:t>Subgoals</a:t>
            </a:r>
            <a:endParaRPr lang="en-US" altLang="en-US" sz="2400" dirty="0" smtClean="0"/>
          </a:p>
          <a:p>
            <a:r>
              <a:rPr lang="en-US" altLang="en-US" sz="2400" dirty="0" smtClean="0"/>
              <a:t>Operators that potentially make goal predicate true</a:t>
            </a:r>
          </a:p>
          <a:p>
            <a:r>
              <a:rPr lang="en-US" altLang="en-US" sz="2400" dirty="0" smtClean="0"/>
              <a:t>Parallelism</a:t>
            </a:r>
          </a:p>
          <a:p>
            <a:r>
              <a:rPr lang="en-US" altLang="en-US" sz="2400" dirty="0" smtClean="0"/>
              <a:t>Dependency between goals / </a:t>
            </a:r>
            <a:r>
              <a:rPr lang="en-US" altLang="en-US" sz="2400" dirty="0" err="1" smtClean="0"/>
              <a:t>subgoals</a:t>
            </a:r>
            <a:r>
              <a:rPr lang="en-US" altLang="en-US" sz="2400" dirty="0" smtClean="0"/>
              <a:t> </a:t>
            </a:r>
          </a:p>
          <a:p>
            <a:r>
              <a:rPr lang="en-US" altLang="en-US" sz="2400" dirty="0" smtClean="0"/>
              <a:t>Plan and sub-plans might fail, requiring plan modification </a:t>
            </a:r>
          </a:p>
          <a:p>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AA01EF0-D9D2-4AF6-9AF7-5ACCDC335846}" type="slidenum">
              <a:rPr lang="en-US" altLang="en-US" sz="1400" smtClean="0"/>
              <a:pPr/>
              <a:t>16</a:t>
            </a:fld>
            <a:endParaRPr lang="en-US" altLang="en-US" sz="1400" smtClean="0"/>
          </a:p>
        </p:txBody>
      </p:sp>
      <p:sp>
        <p:nvSpPr>
          <p:cNvPr id="20483" name="Rectangle 2"/>
          <p:cNvSpPr>
            <a:spLocks noGrp="1" noChangeArrowheads="1"/>
          </p:cNvSpPr>
          <p:nvPr>
            <p:ph type="title"/>
          </p:nvPr>
        </p:nvSpPr>
        <p:spPr/>
        <p:txBody>
          <a:bodyPr/>
          <a:lstStyle/>
          <a:p>
            <a:r>
              <a:rPr lang="en-US" altLang="en-US" smtClean="0"/>
              <a:t>Heuristic Search</a:t>
            </a:r>
          </a:p>
        </p:txBody>
      </p:sp>
      <p:sp>
        <p:nvSpPr>
          <p:cNvPr id="20484" name="Rectangle 3"/>
          <p:cNvSpPr>
            <a:spLocks noGrp="1" noChangeArrowheads="1"/>
          </p:cNvSpPr>
          <p:nvPr>
            <p:ph type="body" idx="1"/>
          </p:nvPr>
        </p:nvSpPr>
        <p:spPr>
          <a:xfrm>
            <a:off x="762000" y="1600200"/>
            <a:ext cx="7772400" cy="4114800"/>
          </a:xfrm>
        </p:spPr>
        <p:txBody>
          <a:bodyPr/>
          <a:lstStyle/>
          <a:p>
            <a:pPr>
              <a:lnSpc>
                <a:spcPct val="90000"/>
              </a:lnSpc>
            </a:pPr>
            <a:r>
              <a:rPr lang="en-US" altLang="en-US" sz="2800" smtClean="0"/>
              <a:t>Heuristo (greek): I find</a:t>
            </a:r>
          </a:p>
          <a:p>
            <a:pPr>
              <a:lnSpc>
                <a:spcPct val="90000"/>
              </a:lnSpc>
            </a:pPr>
            <a:r>
              <a:rPr lang="en-US" altLang="en-US" sz="2800" smtClean="0"/>
              <a:t>Copes with problems for which it is not feasible to look at all solutions</a:t>
            </a:r>
          </a:p>
          <a:p>
            <a:pPr>
              <a:lnSpc>
                <a:spcPct val="90000"/>
              </a:lnSpc>
            </a:pPr>
            <a:r>
              <a:rPr lang="en-US" altLang="en-US" sz="2800" smtClean="0"/>
              <a:t>Heuristics: rules a thumb (help you to explore the more promising solutions first), based on experience, frequently fuzzy</a:t>
            </a:r>
          </a:p>
          <a:p>
            <a:pPr>
              <a:lnSpc>
                <a:spcPct val="90000"/>
              </a:lnSpc>
            </a:pPr>
            <a:r>
              <a:rPr lang="en-US" altLang="en-US" sz="2800" smtClean="0"/>
              <a:t>Main ideas of heuristics: search space reduction, ordering solutions intelligently, simplifications of computations</a:t>
            </a:r>
          </a:p>
        </p:txBody>
      </p:sp>
      <p:sp>
        <p:nvSpPr>
          <p:cNvPr id="20485" name="Text Box 4"/>
          <p:cNvSpPr txBox="1">
            <a:spLocks noChangeArrowheads="1"/>
          </p:cNvSpPr>
          <p:nvPr/>
        </p:nvSpPr>
        <p:spPr bwMode="auto">
          <a:xfrm>
            <a:off x="746125" y="5832475"/>
            <a:ext cx="82605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dirty="0"/>
              <a:t>Example problems: puzzles, traveling salesman problem, </a:t>
            </a:r>
            <a:r>
              <a:rPr lang="en-US" altLang="en-US" dirty="0" smtClean="0"/>
              <a:t>chess,…</a:t>
            </a:r>
            <a:endParaRPr lang="en-US"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A266B20-F353-4D0F-B573-7C67734E66FF}" type="slidenum">
              <a:rPr lang="en-US" altLang="en-US" sz="1400" smtClean="0"/>
              <a:pPr/>
              <a:t>17</a:t>
            </a:fld>
            <a:endParaRPr lang="en-US" altLang="en-US" sz="1400" smtClean="0"/>
          </a:p>
        </p:txBody>
      </p:sp>
      <p:sp>
        <p:nvSpPr>
          <p:cNvPr id="21507" name="Rectangle 2"/>
          <p:cNvSpPr>
            <a:spLocks noGrp="1" noChangeArrowheads="1"/>
          </p:cNvSpPr>
          <p:nvPr>
            <p:ph type="title"/>
          </p:nvPr>
        </p:nvSpPr>
        <p:spPr>
          <a:xfrm>
            <a:off x="685800" y="1241425"/>
            <a:ext cx="7772400" cy="511175"/>
          </a:xfrm>
        </p:spPr>
        <p:txBody>
          <a:bodyPr/>
          <a:lstStyle/>
          <a:p>
            <a:r>
              <a:rPr lang="en-US" altLang="en-US" sz="3600" smtClean="0">
                <a:solidFill>
                  <a:srgbClr val="C2540A"/>
                </a:solidFill>
              </a:rPr>
              <a:t>Figure</a:t>
            </a:r>
          </a:p>
        </p:txBody>
      </p:sp>
      <p:sp>
        <p:nvSpPr>
          <p:cNvPr id="21508" name="Text Box 3"/>
          <p:cNvSpPr txBox="1">
            <a:spLocks noChangeArrowheads="1"/>
          </p:cNvSpPr>
          <p:nvPr/>
        </p:nvSpPr>
        <p:spPr bwMode="auto">
          <a:xfrm>
            <a:off x="822325" y="222885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sz="3200"/>
          </a:p>
        </p:txBody>
      </p:sp>
      <p:pic>
        <p:nvPicPr>
          <p:cNvPr id="215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447800"/>
            <a:ext cx="121920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FF30056-44E8-4DE3-90E1-079A963A3433}" type="slidenum">
              <a:rPr lang="en-US" altLang="en-US" sz="1400" smtClean="0"/>
              <a:pPr/>
              <a:t>18</a:t>
            </a:fld>
            <a:endParaRPr lang="en-US" altLang="en-US" sz="1400" smtClean="0"/>
          </a:p>
        </p:txBody>
      </p:sp>
      <p:sp>
        <p:nvSpPr>
          <p:cNvPr id="22531" name="Rectangle 2"/>
          <p:cNvSpPr>
            <a:spLocks noGrp="1" noChangeArrowheads="1"/>
          </p:cNvSpPr>
          <p:nvPr>
            <p:ph type="title"/>
          </p:nvPr>
        </p:nvSpPr>
        <p:spPr>
          <a:xfrm>
            <a:off x="685800" y="304800"/>
            <a:ext cx="7772400" cy="609600"/>
          </a:xfrm>
        </p:spPr>
        <p:txBody>
          <a:bodyPr/>
          <a:lstStyle/>
          <a:p>
            <a:r>
              <a:rPr lang="tr-TR" altLang="en-US" sz="3600" smtClean="0"/>
              <a:t>Evolutionary </a:t>
            </a:r>
            <a:r>
              <a:rPr lang="en-US" altLang="en-US" sz="3600" smtClean="0"/>
              <a:t>Computing</a:t>
            </a:r>
          </a:p>
        </p:txBody>
      </p:sp>
      <p:sp>
        <p:nvSpPr>
          <p:cNvPr id="22532" name="Rectangle 3"/>
          <p:cNvSpPr>
            <a:spLocks noGrp="1" noChangeArrowheads="1"/>
          </p:cNvSpPr>
          <p:nvPr>
            <p:ph type="body" idx="1"/>
          </p:nvPr>
        </p:nvSpPr>
        <p:spPr>
          <a:xfrm>
            <a:off x="533400" y="1143000"/>
            <a:ext cx="7848600" cy="3886200"/>
          </a:xfrm>
        </p:spPr>
        <p:txBody>
          <a:bodyPr/>
          <a:lstStyle/>
          <a:p>
            <a:pPr>
              <a:lnSpc>
                <a:spcPct val="90000"/>
              </a:lnSpc>
            </a:pPr>
            <a:r>
              <a:rPr lang="en-US" altLang="en-US" sz="2400" dirty="0">
                <a:hlinkClick r:id="rId2"/>
              </a:rPr>
              <a:t>http://www2.cs.uh.edu/~</a:t>
            </a:r>
            <a:r>
              <a:rPr lang="en-US" altLang="en-US" sz="2400" dirty="0" smtClean="0">
                <a:hlinkClick r:id="rId2"/>
              </a:rPr>
              <a:t>ceick/6367/6367.html</a:t>
            </a:r>
            <a:r>
              <a:rPr lang="en-US" altLang="en-US" sz="2400" dirty="0" smtClean="0"/>
              <a:t> </a:t>
            </a:r>
            <a:endParaRPr lang="en-US" altLang="en-US" sz="2400" dirty="0"/>
          </a:p>
          <a:p>
            <a:pPr>
              <a:lnSpc>
                <a:spcPct val="90000"/>
              </a:lnSpc>
            </a:pPr>
            <a:r>
              <a:rPr lang="tr-TR" altLang="en-US" sz="2400" dirty="0" smtClean="0"/>
              <a:t>Evolutionary algorithms are global search techniques.</a:t>
            </a:r>
          </a:p>
          <a:p>
            <a:pPr>
              <a:lnSpc>
                <a:spcPct val="90000"/>
              </a:lnSpc>
            </a:pPr>
            <a:r>
              <a:rPr lang="tr-TR" altLang="en-US" sz="2400" dirty="0" smtClean="0"/>
              <a:t>They are built on Darwin’s theory of evolution by natural selection.</a:t>
            </a:r>
          </a:p>
          <a:p>
            <a:pPr>
              <a:lnSpc>
                <a:spcPct val="90000"/>
              </a:lnSpc>
            </a:pPr>
            <a:r>
              <a:rPr lang="tr-TR" altLang="en-US" sz="2400" dirty="0" smtClean="0"/>
              <a:t>Numerous potential solutions are encoded in structures, called </a:t>
            </a:r>
            <a:r>
              <a:rPr lang="tr-TR" altLang="en-US" sz="2400" i="1" dirty="0" smtClean="0"/>
              <a:t>chromosomes</a:t>
            </a:r>
            <a:r>
              <a:rPr lang="tr-TR" altLang="en-US" sz="2400" dirty="0" smtClean="0"/>
              <a:t>.</a:t>
            </a:r>
          </a:p>
          <a:p>
            <a:pPr>
              <a:lnSpc>
                <a:spcPct val="90000"/>
              </a:lnSpc>
            </a:pPr>
            <a:r>
              <a:rPr lang="tr-TR" altLang="en-US" sz="2400" dirty="0" smtClean="0"/>
              <a:t>During each iteration, the EA evaluates solutions adn generates offspring based on the fitness of each solution in the task.</a:t>
            </a:r>
          </a:p>
          <a:p>
            <a:pPr>
              <a:lnSpc>
                <a:spcPct val="90000"/>
              </a:lnSpc>
            </a:pPr>
            <a:r>
              <a:rPr lang="tr-TR" altLang="en-US" sz="2400" dirty="0" smtClean="0"/>
              <a:t>Substructures, or </a:t>
            </a:r>
            <a:r>
              <a:rPr lang="tr-TR" altLang="en-US" sz="2400" i="1" dirty="0" smtClean="0"/>
              <a:t>genes</a:t>
            </a:r>
            <a:r>
              <a:rPr lang="tr-TR" altLang="en-US" sz="2400" dirty="0" smtClean="0"/>
              <a:t>, of the solutions are then modified through genetic operators such as mutation or recombination.</a:t>
            </a:r>
          </a:p>
          <a:p>
            <a:pPr>
              <a:lnSpc>
                <a:spcPct val="90000"/>
              </a:lnSpc>
            </a:pPr>
            <a:r>
              <a:rPr lang="tr-TR" altLang="en-US" sz="2400" i="1" dirty="0" smtClean="0"/>
              <a:t>The idea:</a:t>
            </a:r>
            <a:r>
              <a:rPr lang="tr-TR" altLang="en-US" sz="2400" dirty="0" smtClean="0"/>
              <a:t> structures that led to good solutions in previous evaluations can be mutated or combined to form even better solutions.</a:t>
            </a:r>
          </a:p>
          <a:p>
            <a:pPr>
              <a:lnSpc>
                <a:spcPct val="90000"/>
              </a:lnSpc>
            </a:pPr>
            <a:endParaRPr lang="en-US" altLang="en-U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3DFFEBD-FF88-4D0E-8117-6C340ED6E923}" type="slidenum">
              <a:rPr lang="en-US" altLang="en-US" sz="1400" smtClean="0"/>
              <a:pPr/>
              <a:t>19</a:t>
            </a:fld>
            <a:endParaRPr lang="en-US" altLang="en-US" sz="1400" smtClean="0"/>
          </a:p>
        </p:txBody>
      </p:sp>
      <p:sp>
        <p:nvSpPr>
          <p:cNvPr id="24579" name="Rectangle 2"/>
          <p:cNvSpPr>
            <a:spLocks noGrp="1" noChangeArrowheads="1"/>
          </p:cNvSpPr>
          <p:nvPr>
            <p:ph type="title"/>
          </p:nvPr>
        </p:nvSpPr>
        <p:spPr>
          <a:xfrm>
            <a:off x="609600" y="0"/>
            <a:ext cx="7772400" cy="1143000"/>
          </a:xfrm>
        </p:spPr>
        <p:txBody>
          <a:bodyPr/>
          <a:lstStyle/>
          <a:p>
            <a:r>
              <a:rPr lang="en-US" altLang="en-US" smtClean="0"/>
              <a:t>Soft Computing</a:t>
            </a:r>
          </a:p>
        </p:txBody>
      </p:sp>
      <p:sp>
        <p:nvSpPr>
          <p:cNvPr id="24580" name="Rectangle 3"/>
          <p:cNvSpPr>
            <a:spLocks noGrp="1" noChangeArrowheads="1"/>
          </p:cNvSpPr>
          <p:nvPr>
            <p:ph type="body" idx="1"/>
          </p:nvPr>
        </p:nvSpPr>
        <p:spPr>
          <a:xfrm>
            <a:off x="381000" y="1219200"/>
            <a:ext cx="8382000" cy="4876800"/>
          </a:xfrm>
        </p:spPr>
        <p:txBody>
          <a:bodyPr/>
          <a:lstStyle/>
          <a:p>
            <a:pPr>
              <a:lnSpc>
                <a:spcPct val="90000"/>
              </a:lnSpc>
              <a:buFontTx/>
              <a:buNone/>
            </a:pPr>
            <a:r>
              <a:rPr lang="en-US" altLang="en-US" sz="2400" dirty="0" smtClean="0">
                <a:solidFill>
                  <a:srgbClr val="008080"/>
                </a:solidFill>
              </a:rPr>
              <a:t>Conventional Programming</a:t>
            </a:r>
            <a:r>
              <a:rPr lang="en-US" altLang="en-US" sz="2400" dirty="0" smtClean="0"/>
              <a:t>: </a:t>
            </a:r>
          </a:p>
          <a:p>
            <a:pPr>
              <a:lnSpc>
                <a:spcPct val="90000"/>
              </a:lnSpc>
            </a:pPr>
            <a:r>
              <a:rPr lang="en-US" altLang="en-US" sz="2400" dirty="0" smtClean="0"/>
              <a:t>Relies on two-valued logic</a:t>
            </a:r>
          </a:p>
          <a:p>
            <a:pPr>
              <a:lnSpc>
                <a:spcPct val="90000"/>
              </a:lnSpc>
            </a:pPr>
            <a:r>
              <a:rPr lang="en-US" altLang="en-US" sz="2400" dirty="0" smtClean="0"/>
              <a:t>Mostly uses a symbolic (non-numerical knowledge representation framework)</a:t>
            </a:r>
          </a:p>
          <a:p>
            <a:pPr>
              <a:lnSpc>
                <a:spcPct val="90000"/>
              </a:lnSpc>
              <a:buFontTx/>
              <a:buNone/>
            </a:pPr>
            <a:r>
              <a:rPr lang="en-US" altLang="en-US" sz="2400" dirty="0" smtClean="0">
                <a:solidFill>
                  <a:srgbClr val="008080"/>
                </a:solidFill>
              </a:rPr>
              <a:t>Soft Computing</a:t>
            </a:r>
            <a:r>
              <a:rPr lang="en-US" altLang="en-US" sz="2400" dirty="0" smtClean="0"/>
              <a:t> (e.g. Fuzzy Logic, Belief Networks, Hidden Markov Models):</a:t>
            </a:r>
          </a:p>
          <a:p>
            <a:pPr>
              <a:lnSpc>
                <a:spcPct val="90000"/>
              </a:lnSpc>
            </a:pPr>
            <a:r>
              <a:rPr lang="en-US" altLang="en-US" sz="2400" dirty="0" smtClean="0"/>
              <a:t>Tolerance for uncertainty and imprecision </a:t>
            </a:r>
          </a:p>
          <a:p>
            <a:pPr>
              <a:lnSpc>
                <a:spcPct val="90000"/>
              </a:lnSpc>
            </a:pPr>
            <a:r>
              <a:rPr lang="en-US" altLang="en-US" sz="2400" dirty="0" smtClean="0"/>
              <a:t>Uses weights, probabilities, possibilities</a:t>
            </a:r>
          </a:p>
          <a:p>
            <a:pPr>
              <a:lnSpc>
                <a:spcPct val="90000"/>
              </a:lnSpc>
            </a:pPr>
            <a:r>
              <a:rPr lang="en-US" altLang="en-US" sz="2400" dirty="0" smtClean="0"/>
              <a:t>Strongly relies on numeric approximation and interpolation</a:t>
            </a:r>
          </a:p>
          <a:p>
            <a:pPr>
              <a:lnSpc>
                <a:spcPct val="90000"/>
              </a:lnSpc>
              <a:buFontTx/>
              <a:buNone/>
            </a:pPr>
            <a:endParaRPr lang="en-US" altLang="en-US" sz="2400" dirty="0" smtClean="0"/>
          </a:p>
          <a:p>
            <a:pPr>
              <a:lnSpc>
                <a:spcPct val="90000"/>
              </a:lnSpc>
              <a:buFontTx/>
              <a:buNone/>
            </a:pPr>
            <a:r>
              <a:rPr lang="en-US" altLang="en-US" sz="2400" dirty="0" smtClean="0">
                <a:solidFill>
                  <a:srgbClr val="008080"/>
                </a:solidFill>
              </a:rPr>
              <a:t>Remark</a:t>
            </a:r>
            <a:r>
              <a:rPr lang="en-US" altLang="en-US" sz="2400" dirty="0" smtClean="0"/>
              <a:t>: There seem to be two worlds in computer science; one views the world as consisting of numbers; the other views the world as consisting of symbols.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1A531BE-5D79-4909-AB32-7A6675922988}" type="slidenum">
              <a:rPr lang="en-US" altLang="en-US" sz="1400" smtClean="0"/>
              <a:pPr/>
              <a:t>2</a:t>
            </a:fld>
            <a:endParaRPr lang="en-US" altLang="en-US" sz="1400" smtClean="0"/>
          </a:p>
        </p:txBody>
      </p:sp>
      <p:sp>
        <p:nvSpPr>
          <p:cNvPr id="5123" name="Rectangle 1026"/>
          <p:cNvSpPr>
            <a:spLocks noGrp="1" noChangeArrowheads="1"/>
          </p:cNvSpPr>
          <p:nvPr>
            <p:ph type="title"/>
          </p:nvPr>
        </p:nvSpPr>
        <p:spPr>
          <a:xfrm>
            <a:off x="838200" y="304800"/>
            <a:ext cx="7772400" cy="1143000"/>
          </a:xfrm>
        </p:spPr>
        <p:txBody>
          <a:bodyPr/>
          <a:lstStyle/>
          <a:p>
            <a:r>
              <a:rPr lang="en-US" altLang="en-US" b="1" smtClean="0">
                <a:solidFill>
                  <a:srgbClr val="008080"/>
                </a:solidFill>
              </a:rPr>
              <a:t>Part1a: Definitions of AI</a:t>
            </a:r>
          </a:p>
        </p:txBody>
      </p:sp>
      <p:sp>
        <p:nvSpPr>
          <p:cNvPr id="5124" name="Rectangle 1027"/>
          <p:cNvSpPr>
            <a:spLocks noGrp="1" noChangeArrowheads="1"/>
          </p:cNvSpPr>
          <p:nvPr>
            <p:ph type="body" idx="1"/>
          </p:nvPr>
        </p:nvSpPr>
        <p:spPr>
          <a:xfrm>
            <a:off x="381000" y="1447800"/>
            <a:ext cx="8382000" cy="4648200"/>
          </a:xfrm>
        </p:spPr>
        <p:txBody>
          <a:bodyPr/>
          <a:lstStyle/>
          <a:p>
            <a:pPr>
              <a:lnSpc>
                <a:spcPct val="90000"/>
              </a:lnSpc>
            </a:pPr>
            <a:r>
              <a:rPr lang="en-US" altLang="en-US" sz="2800" smtClean="0"/>
              <a:t>“AI centers on the simulation of intelligence using computers”</a:t>
            </a:r>
          </a:p>
          <a:p>
            <a:pPr>
              <a:lnSpc>
                <a:spcPct val="90000"/>
              </a:lnSpc>
            </a:pPr>
            <a:r>
              <a:rPr lang="en-US" altLang="en-US" sz="2800" smtClean="0"/>
              <a:t>“AI develops programming paradigms, languages, tools, and environments for application areas for which conventional programming fails”</a:t>
            </a:r>
          </a:p>
          <a:p>
            <a:pPr lvl="1">
              <a:lnSpc>
                <a:spcPct val="90000"/>
              </a:lnSpc>
            </a:pPr>
            <a:r>
              <a:rPr lang="en-US" altLang="en-US" sz="2400" smtClean="0"/>
              <a:t> Symbolic programming (</a:t>
            </a:r>
            <a:r>
              <a:rPr lang="en-US" altLang="en-US" sz="2400" b="1" smtClean="0">
                <a:solidFill>
                  <a:srgbClr val="FF0000"/>
                </a:solidFill>
              </a:rPr>
              <a:t>LISP</a:t>
            </a:r>
            <a:r>
              <a:rPr lang="en-US" altLang="en-US" sz="2400" smtClean="0"/>
              <a:t>)</a:t>
            </a:r>
          </a:p>
          <a:p>
            <a:pPr lvl="1">
              <a:lnSpc>
                <a:spcPct val="90000"/>
              </a:lnSpc>
            </a:pPr>
            <a:r>
              <a:rPr lang="en-US" altLang="en-US" sz="2400" smtClean="0"/>
              <a:t> Functional programming </a:t>
            </a:r>
          </a:p>
          <a:p>
            <a:pPr lvl="1">
              <a:lnSpc>
                <a:spcPct val="90000"/>
              </a:lnSpc>
            </a:pPr>
            <a:r>
              <a:rPr lang="en-US" altLang="en-US" sz="2400" smtClean="0"/>
              <a:t> Heuristic Programming </a:t>
            </a:r>
          </a:p>
          <a:p>
            <a:pPr lvl="1">
              <a:lnSpc>
                <a:spcPct val="90000"/>
              </a:lnSpc>
            </a:pPr>
            <a:r>
              <a:rPr lang="en-US" altLang="en-US" sz="2400" smtClean="0"/>
              <a:t>Logical Programming (</a:t>
            </a:r>
            <a:r>
              <a:rPr lang="en-US" altLang="en-US" sz="2400" b="1" smtClean="0">
                <a:solidFill>
                  <a:srgbClr val="FF0000"/>
                </a:solidFill>
              </a:rPr>
              <a:t>PROLOG</a:t>
            </a:r>
            <a:r>
              <a:rPr lang="en-US" altLang="en-US" sz="2400" smtClean="0"/>
              <a:t>)</a:t>
            </a:r>
          </a:p>
          <a:p>
            <a:pPr lvl="1">
              <a:lnSpc>
                <a:spcPct val="90000"/>
              </a:lnSpc>
            </a:pPr>
            <a:r>
              <a:rPr lang="en-US" altLang="en-US" sz="2400" smtClean="0"/>
              <a:t>Rule-based Programming (</a:t>
            </a:r>
            <a:r>
              <a:rPr lang="en-US" altLang="en-US" sz="2400" b="1" smtClean="0">
                <a:solidFill>
                  <a:srgbClr val="FF0000"/>
                </a:solidFill>
              </a:rPr>
              <a:t>Expert system shells</a:t>
            </a:r>
            <a:r>
              <a:rPr lang="en-US" altLang="en-US" sz="2400" smtClean="0"/>
              <a:t>)</a:t>
            </a:r>
          </a:p>
          <a:p>
            <a:pPr lvl="1">
              <a:lnSpc>
                <a:spcPct val="90000"/>
              </a:lnSpc>
            </a:pPr>
            <a:r>
              <a:rPr lang="en-US" altLang="en-US" sz="2400" smtClean="0"/>
              <a:t>Soft Computing (</a:t>
            </a:r>
            <a:r>
              <a:rPr lang="en-US" altLang="en-US" sz="2400" smtClean="0">
                <a:solidFill>
                  <a:srgbClr val="FF0000"/>
                </a:solidFill>
              </a:rPr>
              <a:t>Belief network tools, fuzzy logic tool boxes</a:t>
            </a:r>
            <a:r>
              <a:rPr lang="en-US" altLang="en-US" sz="2400" smtClean="0"/>
              <a:t>,…)</a:t>
            </a:r>
          </a:p>
          <a:p>
            <a:pPr lvl="1">
              <a:lnSpc>
                <a:spcPct val="90000"/>
              </a:lnSpc>
            </a:pPr>
            <a:r>
              <a:rPr lang="en-US" altLang="en-US" sz="2400" smtClean="0"/>
              <a:t>Object-oriented programming (</a:t>
            </a:r>
            <a:r>
              <a:rPr lang="en-US" altLang="en-US" sz="2400" b="1" smtClean="0">
                <a:solidFill>
                  <a:srgbClr val="FF0000"/>
                </a:solidFill>
              </a:rPr>
              <a:t>Smalltalk</a:t>
            </a:r>
            <a:r>
              <a:rPr lang="en-US" altLang="en-US" sz="2400" smtClean="0"/>
              <a:t>)</a:t>
            </a:r>
          </a:p>
          <a:p>
            <a:pPr lvl="1">
              <a:lnSpc>
                <a:spcPct val="90000"/>
              </a:lnSpc>
            </a:pPr>
            <a:endParaRPr lang="en-US" alt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F0E72FD-4510-40E1-9F13-7D4D5A556043}" type="slidenum">
              <a:rPr lang="en-US" altLang="en-US" sz="1400" smtClean="0"/>
              <a:pPr/>
              <a:t>20</a:t>
            </a:fld>
            <a:endParaRPr lang="en-US" altLang="en-US" sz="1400" smtClean="0"/>
          </a:p>
        </p:txBody>
      </p:sp>
      <p:sp>
        <p:nvSpPr>
          <p:cNvPr id="25603" name="Rectangle 2"/>
          <p:cNvSpPr>
            <a:spLocks noGrp="1" noChangeArrowheads="1"/>
          </p:cNvSpPr>
          <p:nvPr>
            <p:ph type="body" idx="1"/>
          </p:nvPr>
        </p:nvSpPr>
        <p:spPr>
          <a:xfrm>
            <a:off x="0" y="1143000"/>
            <a:ext cx="8991600" cy="5715000"/>
          </a:xfrm>
        </p:spPr>
        <p:txBody>
          <a:bodyPr/>
          <a:lstStyle/>
          <a:p>
            <a:pPr>
              <a:lnSpc>
                <a:spcPct val="90000"/>
              </a:lnSpc>
            </a:pPr>
            <a:r>
              <a:rPr lang="en-US" altLang="en-US" sz="3600" smtClean="0"/>
              <a:t>Learning agent receives feedback with respect to its actions (e.g. using a teacher)</a:t>
            </a:r>
          </a:p>
          <a:p>
            <a:pPr lvl="1">
              <a:lnSpc>
                <a:spcPct val="90000"/>
              </a:lnSpc>
            </a:pPr>
            <a:r>
              <a:rPr lang="en-US" altLang="en-US" sz="3200" b="1" smtClean="0"/>
              <a:t> Supervised Learning/Learning from Examples/Inductive Learning</a:t>
            </a:r>
            <a:r>
              <a:rPr lang="en-US" altLang="en-US" sz="3200" smtClean="0"/>
              <a:t>: feedback is received with respect to all possible actions of the agent</a:t>
            </a:r>
          </a:p>
          <a:p>
            <a:pPr lvl="1">
              <a:lnSpc>
                <a:spcPct val="90000"/>
              </a:lnSpc>
            </a:pPr>
            <a:r>
              <a:rPr lang="en-US" altLang="en-US" sz="3200" b="1" smtClean="0"/>
              <a:t> Reinforcement Learning</a:t>
            </a:r>
            <a:r>
              <a:rPr lang="en-US" altLang="en-US" sz="3200" smtClean="0"/>
              <a:t>: feedback is only received with respect to the taken action of the agent</a:t>
            </a:r>
          </a:p>
          <a:p>
            <a:pPr>
              <a:lnSpc>
                <a:spcPct val="90000"/>
              </a:lnSpc>
            </a:pPr>
            <a:r>
              <a:rPr lang="en-US" altLang="en-US" sz="3600" b="1" smtClean="0"/>
              <a:t>Unsupervised Learning: </a:t>
            </a:r>
            <a:r>
              <a:rPr lang="en-US" altLang="en-US" sz="3600" smtClean="0"/>
              <a:t>Learning without feedback</a:t>
            </a:r>
          </a:p>
        </p:txBody>
      </p:sp>
      <p:sp useBgFill="1">
        <p:nvSpPr>
          <p:cNvPr id="43011" name="Rectangle 3"/>
          <p:cNvSpPr>
            <a:spLocks noChangeArrowheads="1"/>
          </p:cNvSpPr>
          <p:nvPr/>
        </p:nvSpPr>
        <p:spPr bwMode="auto">
          <a:xfrm>
            <a:off x="609600" y="258763"/>
            <a:ext cx="7762875" cy="619125"/>
          </a:xfrm>
          <a:prstGeom prst="rect">
            <a:avLst/>
          </a:prstGeom>
          <a:ln w="12700">
            <a:solidFill>
              <a:schemeClr val="tx1"/>
            </a:solidFill>
            <a:miter lim="800000"/>
            <a:headEnd/>
            <a:tailEnd/>
          </a:ln>
          <a:effectLst>
            <a:outerShdw dist="107763" dir="2700000" algn="ctr" rotWithShape="0">
              <a:schemeClr val="bg2"/>
            </a:outerShdw>
          </a:effectLst>
        </p:spPr>
        <p:txBody>
          <a:bodyPr lIns="90488" tIns="44450" rIns="90488" bIns="44450" anchor="ctr">
            <a:spAutoFit/>
          </a:bodyPr>
          <a:lstStyle/>
          <a:p>
            <a:pPr algn="ctr">
              <a:defRPr/>
            </a:pPr>
            <a:r>
              <a:rPr lang="en-US" sz="3400" b="1">
                <a:solidFill>
                  <a:schemeClr val="tx2"/>
                </a:solidFill>
              </a:rPr>
              <a:t>Different Forms of Learning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6443125-B521-4A83-8409-F2788FF98581}" type="slidenum">
              <a:rPr lang="en-US" altLang="en-US" sz="1400" smtClean="0"/>
              <a:pPr/>
              <a:t>21</a:t>
            </a:fld>
            <a:endParaRPr lang="en-US" altLang="en-US" sz="1400" smtClean="0"/>
          </a:p>
        </p:txBody>
      </p:sp>
      <p:sp>
        <p:nvSpPr>
          <p:cNvPr id="1028" name="Rectangle 2"/>
          <p:cNvSpPr>
            <a:spLocks noGrp="1" noChangeArrowheads="1"/>
          </p:cNvSpPr>
          <p:nvPr>
            <p:ph type="title"/>
          </p:nvPr>
        </p:nvSpPr>
        <p:spPr>
          <a:xfrm>
            <a:off x="0" y="228600"/>
            <a:ext cx="9144000" cy="990600"/>
          </a:xfrm>
          <a:noFill/>
        </p:spPr>
        <p:txBody>
          <a:bodyPr lIns="92075" tIns="46038" rIns="92075" bIns="46038" anchor="b"/>
          <a:lstStyle/>
          <a:p>
            <a:r>
              <a:rPr lang="en-US" altLang="en-US" smtClean="0"/>
              <a:t>Machine Learning Classification-</a:t>
            </a:r>
            <a:br>
              <a:rPr lang="en-US" altLang="en-US" smtClean="0"/>
            </a:br>
            <a:r>
              <a:rPr lang="en-US" altLang="en-US" smtClean="0"/>
              <a:t> Model Construction (1)</a:t>
            </a:r>
          </a:p>
        </p:txBody>
      </p:sp>
      <p:grpSp>
        <p:nvGrpSpPr>
          <p:cNvPr id="1029" name="Group 3"/>
          <p:cNvGrpSpPr>
            <a:grpSpLocks/>
          </p:cNvGrpSpPr>
          <p:nvPr/>
        </p:nvGrpSpPr>
        <p:grpSpPr bwMode="auto">
          <a:xfrm>
            <a:off x="2036763" y="1774825"/>
            <a:ext cx="1698625" cy="1506538"/>
            <a:chOff x="1283" y="1118"/>
            <a:chExt cx="1070" cy="949"/>
          </a:xfrm>
        </p:grpSpPr>
        <p:pic>
          <p:nvPicPr>
            <p:cNvPr id="1041"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3" y="1118"/>
              <a:ext cx="1070" cy="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2" name="Rectangle 5"/>
            <p:cNvSpPr>
              <a:spLocks noChangeArrowheads="1"/>
            </p:cNvSpPr>
            <p:nvPr/>
          </p:nvSpPr>
          <p:spPr bwMode="auto">
            <a:xfrm>
              <a:off x="1347" y="1427"/>
              <a:ext cx="93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Training</a:t>
              </a:r>
            </a:p>
            <a:p>
              <a:pPr algn="ctr"/>
              <a:r>
                <a:rPr lang="en-US" altLang="en-US"/>
                <a:t>Data</a:t>
              </a:r>
            </a:p>
          </p:txBody>
        </p:sp>
      </p:grpSp>
      <p:graphicFrame>
        <p:nvGraphicFramePr>
          <p:cNvPr id="1026" name="Object 6"/>
          <p:cNvGraphicFramePr>
            <a:graphicFrameLocks/>
          </p:cNvGraphicFramePr>
          <p:nvPr/>
        </p:nvGraphicFramePr>
        <p:xfrm>
          <a:off x="288925" y="3825875"/>
          <a:ext cx="5437188" cy="2495550"/>
        </p:xfrm>
        <a:graphic>
          <a:graphicData uri="http://schemas.openxmlformats.org/presentationml/2006/ole">
            <mc:AlternateContent xmlns:mc="http://schemas.openxmlformats.org/markup-compatibility/2006">
              <mc:Choice xmlns:v="urn:schemas-microsoft-com:vml" Requires="v">
                <p:oleObj spid="_x0000_s1075" name="Worksheet" r:id="rId4" imgW="5437080" imgH="2495520" progId="Excel.Sheet.8">
                  <p:embed/>
                </p:oleObj>
              </mc:Choice>
              <mc:Fallback>
                <p:oleObj name="Worksheet" r:id="rId4" imgW="5437080" imgH="2495520" progId="Excel.Sheet.8">
                  <p:embed/>
                  <p:pic>
                    <p:nvPicPr>
                      <p:cNvPr id="0" name="Objec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925" y="3825875"/>
                        <a:ext cx="5437188"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Line 7"/>
          <p:cNvSpPr>
            <a:spLocks noChangeShapeType="1"/>
          </p:cNvSpPr>
          <p:nvPr/>
        </p:nvSpPr>
        <p:spPr bwMode="auto">
          <a:xfrm flipH="1">
            <a:off x="306388" y="3111500"/>
            <a:ext cx="1644650" cy="70008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1" name="Line 8"/>
          <p:cNvSpPr>
            <a:spLocks noChangeShapeType="1"/>
          </p:cNvSpPr>
          <p:nvPr/>
        </p:nvSpPr>
        <p:spPr bwMode="auto">
          <a:xfrm>
            <a:off x="3736975" y="3111500"/>
            <a:ext cx="2025650" cy="70008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p:cNvSpPr>
            <a:spLocks noChangeArrowheads="1"/>
          </p:cNvSpPr>
          <p:nvPr/>
        </p:nvSpPr>
        <p:spPr bwMode="auto">
          <a:xfrm>
            <a:off x="6481763" y="1622425"/>
            <a:ext cx="1870075" cy="835025"/>
          </a:xfrm>
          <a:prstGeom prst="rect">
            <a:avLst/>
          </a:prstGeom>
          <a:solidFill>
            <a:srgbClr val="CCFFFF"/>
          </a:solidFill>
          <a:ln w="12700">
            <a:solidFill>
              <a:schemeClr val="tx1"/>
            </a:solidFill>
            <a:miter lim="800000"/>
            <a:headEnd/>
            <a:tailEnd/>
          </a:ln>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Classification</a:t>
            </a:r>
          </a:p>
          <a:p>
            <a:pPr algn="ctr"/>
            <a:r>
              <a:rPr lang="en-US" altLang="en-US"/>
              <a:t>Algorithms</a:t>
            </a:r>
          </a:p>
        </p:txBody>
      </p:sp>
      <p:sp>
        <p:nvSpPr>
          <p:cNvPr id="1033" name="AutoShape 10"/>
          <p:cNvSpPr>
            <a:spLocks noChangeArrowheads="1"/>
          </p:cNvSpPr>
          <p:nvPr/>
        </p:nvSpPr>
        <p:spPr bwMode="auto">
          <a:xfrm rot="-1140000">
            <a:off x="4235450" y="2074863"/>
            <a:ext cx="1657350" cy="484187"/>
          </a:xfrm>
          <a:prstGeom prst="rightArrow">
            <a:avLst>
              <a:gd name="adj1" fmla="val 50000"/>
              <a:gd name="adj2" fmla="val 85606"/>
            </a:avLst>
          </a:prstGeom>
          <a:solidFill>
            <a:srgbClr val="2597B8"/>
          </a:solidFill>
          <a:ln w="12700">
            <a:solidFill>
              <a:srgbClr val="000000"/>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4" name="Rectangle 11"/>
          <p:cNvSpPr>
            <a:spLocks noChangeArrowheads="1"/>
          </p:cNvSpPr>
          <p:nvPr/>
        </p:nvSpPr>
        <p:spPr bwMode="auto">
          <a:xfrm>
            <a:off x="5948363" y="5311775"/>
            <a:ext cx="3008312" cy="1200150"/>
          </a:xfrm>
          <a:prstGeom prst="rect">
            <a:avLst/>
          </a:prstGeom>
          <a:solidFill>
            <a:srgbClr val="CCFFCC"/>
          </a:solidFill>
          <a:ln w="12700">
            <a:solidFill>
              <a:schemeClr val="tx1"/>
            </a:solidFill>
            <a:miter lim="800000"/>
            <a:headEnd/>
            <a:tailEnd/>
          </a:ln>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IF rank = ‘professor’</a:t>
            </a:r>
          </a:p>
          <a:p>
            <a:r>
              <a:rPr lang="en-US" altLang="en-US"/>
              <a:t>OR years &gt; 6</a:t>
            </a:r>
          </a:p>
          <a:p>
            <a:r>
              <a:rPr lang="en-US" altLang="en-US"/>
              <a:t>THEN tenured = ‘yes’ </a:t>
            </a:r>
          </a:p>
        </p:txBody>
      </p:sp>
      <p:grpSp>
        <p:nvGrpSpPr>
          <p:cNvPr id="1035" name="Group 12"/>
          <p:cNvGrpSpPr>
            <a:grpSpLocks/>
          </p:cNvGrpSpPr>
          <p:nvPr/>
        </p:nvGrpSpPr>
        <p:grpSpPr bwMode="auto">
          <a:xfrm>
            <a:off x="6478588" y="3216275"/>
            <a:ext cx="1889125" cy="1506538"/>
            <a:chOff x="4081" y="2026"/>
            <a:chExt cx="1190" cy="949"/>
          </a:xfrm>
        </p:grpSpPr>
        <p:pic>
          <p:nvPicPr>
            <p:cNvPr id="1039" name="Picture 13"/>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81" y="2026"/>
              <a:ext cx="1190" cy="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4"/>
            <p:cNvSpPr>
              <a:spLocks noChangeArrowheads="1"/>
            </p:cNvSpPr>
            <p:nvPr/>
          </p:nvSpPr>
          <p:spPr bwMode="auto">
            <a:xfrm>
              <a:off x="4245" y="2306"/>
              <a:ext cx="85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Classifier</a:t>
              </a:r>
            </a:p>
            <a:p>
              <a:pPr algn="ctr"/>
              <a:r>
                <a:rPr lang="en-US" altLang="en-US"/>
                <a:t>(Model)</a:t>
              </a:r>
            </a:p>
          </p:txBody>
        </p:sp>
      </p:grpSp>
      <p:sp>
        <p:nvSpPr>
          <p:cNvPr id="1036" name="Line 15"/>
          <p:cNvSpPr>
            <a:spLocks noChangeShapeType="1"/>
          </p:cNvSpPr>
          <p:nvPr/>
        </p:nvSpPr>
        <p:spPr bwMode="auto">
          <a:xfrm flipH="1">
            <a:off x="5946775" y="4621213"/>
            <a:ext cx="531813" cy="71437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16"/>
          <p:cNvSpPr>
            <a:spLocks noChangeShapeType="1"/>
          </p:cNvSpPr>
          <p:nvPr/>
        </p:nvSpPr>
        <p:spPr bwMode="auto">
          <a:xfrm>
            <a:off x="8369300" y="4543425"/>
            <a:ext cx="577850" cy="79057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8" name="AutoShape 17"/>
          <p:cNvSpPr>
            <a:spLocks noChangeArrowheads="1"/>
          </p:cNvSpPr>
          <p:nvPr/>
        </p:nvSpPr>
        <p:spPr bwMode="auto">
          <a:xfrm>
            <a:off x="7143750" y="2576513"/>
            <a:ext cx="546100" cy="592137"/>
          </a:xfrm>
          <a:prstGeom prst="downArrow">
            <a:avLst>
              <a:gd name="adj1" fmla="val 50000"/>
              <a:gd name="adj2" fmla="val 27118"/>
            </a:avLst>
          </a:prstGeom>
          <a:solidFill>
            <a:srgbClr val="2597B8"/>
          </a:solidFill>
          <a:ln w="12700">
            <a:solidFill>
              <a:srgbClr val="000000"/>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Tree>
  </p:cSld>
  <p:clrMapOvr>
    <a:masterClrMapping/>
  </p:clrMapOvr>
  <p:transition>
    <p:check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400" dirty="0" smtClean="0"/>
              <a:t>24</a:t>
            </a:r>
          </a:p>
        </p:txBody>
      </p:sp>
      <p:sp>
        <p:nvSpPr>
          <p:cNvPr id="2052" name="Rectangle 2"/>
          <p:cNvSpPr>
            <a:spLocks noGrp="1" noChangeArrowheads="1"/>
          </p:cNvSpPr>
          <p:nvPr>
            <p:ph type="title"/>
          </p:nvPr>
        </p:nvSpPr>
        <p:spPr>
          <a:xfrm>
            <a:off x="762000" y="228600"/>
            <a:ext cx="7488238" cy="1066800"/>
          </a:xfrm>
          <a:noFill/>
        </p:spPr>
        <p:txBody>
          <a:bodyPr lIns="92075" tIns="46038" rIns="92075" bIns="46038" anchor="b"/>
          <a:lstStyle/>
          <a:p>
            <a:r>
              <a:rPr lang="en-US" altLang="en-US" smtClean="0"/>
              <a:t>Classification Process (2): Use the Model in Prediction</a:t>
            </a:r>
          </a:p>
        </p:txBody>
      </p:sp>
      <p:grpSp>
        <p:nvGrpSpPr>
          <p:cNvPr id="2053" name="Group 3"/>
          <p:cNvGrpSpPr>
            <a:grpSpLocks/>
          </p:cNvGrpSpPr>
          <p:nvPr/>
        </p:nvGrpSpPr>
        <p:grpSpPr bwMode="auto">
          <a:xfrm>
            <a:off x="4445000" y="1570038"/>
            <a:ext cx="1889125" cy="1506537"/>
            <a:chOff x="2800" y="989"/>
            <a:chExt cx="1190" cy="949"/>
          </a:xfrm>
        </p:grpSpPr>
        <p:pic>
          <p:nvPicPr>
            <p:cNvPr id="2070"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0" y="989"/>
              <a:ext cx="1190" cy="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1" name="Rectangle 5"/>
            <p:cNvSpPr>
              <a:spLocks noChangeArrowheads="1"/>
            </p:cNvSpPr>
            <p:nvPr/>
          </p:nvSpPr>
          <p:spPr bwMode="auto">
            <a:xfrm>
              <a:off x="2964" y="1384"/>
              <a:ext cx="8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Classifier</a:t>
              </a:r>
            </a:p>
          </p:txBody>
        </p:sp>
      </p:grpSp>
      <p:grpSp>
        <p:nvGrpSpPr>
          <p:cNvPr id="2054" name="Group 6"/>
          <p:cNvGrpSpPr>
            <a:grpSpLocks/>
          </p:cNvGrpSpPr>
          <p:nvPr/>
        </p:nvGrpSpPr>
        <p:grpSpPr bwMode="auto">
          <a:xfrm>
            <a:off x="2157413" y="2735263"/>
            <a:ext cx="1698625" cy="1506537"/>
            <a:chOff x="1359" y="1723"/>
            <a:chExt cx="1070" cy="949"/>
          </a:xfrm>
        </p:grpSpPr>
        <p:pic>
          <p:nvPicPr>
            <p:cNvPr id="2068" name="Picture 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59" y="1723"/>
              <a:ext cx="1070" cy="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9" name="Rectangle 8"/>
            <p:cNvSpPr>
              <a:spLocks noChangeArrowheads="1"/>
            </p:cNvSpPr>
            <p:nvPr/>
          </p:nvSpPr>
          <p:spPr bwMode="auto">
            <a:xfrm>
              <a:off x="1423" y="2032"/>
              <a:ext cx="93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Testing</a:t>
              </a:r>
            </a:p>
            <a:p>
              <a:pPr algn="ctr"/>
              <a:r>
                <a:rPr lang="en-US" altLang="en-US"/>
                <a:t>Data</a:t>
              </a:r>
            </a:p>
          </p:txBody>
        </p:sp>
      </p:grpSp>
      <p:graphicFrame>
        <p:nvGraphicFramePr>
          <p:cNvPr id="2050" name="Object 9"/>
          <p:cNvGraphicFramePr>
            <a:graphicFrameLocks/>
          </p:cNvGraphicFramePr>
          <p:nvPr/>
        </p:nvGraphicFramePr>
        <p:xfrm>
          <a:off x="457200" y="4800600"/>
          <a:ext cx="5438775" cy="1765300"/>
        </p:xfrm>
        <a:graphic>
          <a:graphicData uri="http://schemas.openxmlformats.org/presentationml/2006/ole">
            <mc:AlternateContent xmlns:mc="http://schemas.openxmlformats.org/markup-compatibility/2006">
              <mc:Choice xmlns:v="urn:schemas-microsoft-com:vml" Requires="v">
                <p:oleObj spid="_x0000_s2104" name="Worksheet" r:id="rId5" imgW="5438520" imgH="1765080" progId="Excel.Sheet.8">
                  <p:embed/>
                </p:oleObj>
              </mc:Choice>
              <mc:Fallback>
                <p:oleObj name="Worksheet" r:id="rId5" imgW="5438520" imgH="1765080" progId="Excel.Sheet.8">
                  <p:embed/>
                  <p:pic>
                    <p:nvPicPr>
                      <p:cNvPr id="0" name="Object 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4800600"/>
                        <a:ext cx="5438775"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5" name="Line 10"/>
          <p:cNvSpPr>
            <a:spLocks noChangeShapeType="1"/>
          </p:cNvSpPr>
          <p:nvPr/>
        </p:nvSpPr>
        <p:spPr bwMode="auto">
          <a:xfrm flipH="1">
            <a:off x="427038" y="4071938"/>
            <a:ext cx="1644650" cy="700087"/>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6" name="Line 11"/>
          <p:cNvSpPr>
            <a:spLocks noChangeShapeType="1"/>
          </p:cNvSpPr>
          <p:nvPr/>
        </p:nvSpPr>
        <p:spPr bwMode="auto">
          <a:xfrm>
            <a:off x="3857625" y="4071938"/>
            <a:ext cx="2025650" cy="700087"/>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7" name="AutoShape 12"/>
          <p:cNvSpPr>
            <a:spLocks noChangeArrowheads="1"/>
          </p:cNvSpPr>
          <p:nvPr/>
        </p:nvSpPr>
        <p:spPr bwMode="auto">
          <a:xfrm>
            <a:off x="7793038" y="5000625"/>
            <a:ext cx="546100" cy="592138"/>
          </a:xfrm>
          <a:prstGeom prst="downArrow">
            <a:avLst>
              <a:gd name="adj1" fmla="val 50000"/>
              <a:gd name="adj2" fmla="val 27118"/>
            </a:avLst>
          </a:prstGeom>
          <a:solidFill>
            <a:srgbClr val="2597B8"/>
          </a:solidFill>
          <a:ln w="12700">
            <a:solidFill>
              <a:srgbClr val="000000"/>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058" name="Freeform 13"/>
          <p:cNvSpPr>
            <a:spLocks/>
          </p:cNvSpPr>
          <p:nvPr/>
        </p:nvSpPr>
        <p:spPr bwMode="auto">
          <a:xfrm>
            <a:off x="6523038" y="2173288"/>
            <a:ext cx="941387" cy="766762"/>
          </a:xfrm>
          <a:custGeom>
            <a:avLst/>
            <a:gdLst>
              <a:gd name="T0" fmla="*/ 0 w 593"/>
              <a:gd name="T1" fmla="*/ 85685260 h 483"/>
              <a:gd name="T2" fmla="*/ 504030973 w 593"/>
              <a:gd name="T3" fmla="*/ 0 h 483"/>
              <a:gd name="T4" fmla="*/ 400703771 w 593"/>
              <a:gd name="T5" fmla="*/ 146168980 h 483"/>
              <a:gd name="T6" fmla="*/ 1297878848 w 593"/>
              <a:gd name="T7" fmla="*/ 771167313 h 483"/>
              <a:gd name="T8" fmla="*/ 1398685003 w 593"/>
              <a:gd name="T9" fmla="*/ 624998383 h 483"/>
              <a:gd name="T10" fmla="*/ 1491931490 w 593"/>
              <a:gd name="T11" fmla="*/ 1129029375 h 483"/>
              <a:gd name="T12" fmla="*/ 987900715 w 593"/>
              <a:gd name="T13" fmla="*/ 1214714610 h 483"/>
              <a:gd name="T14" fmla="*/ 1091226231 w 593"/>
              <a:gd name="T15" fmla="*/ 1068545680 h 483"/>
              <a:gd name="T16" fmla="*/ 194051104 w 593"/>
              <a:gd name="T17" fmla="*/ 443547297 h 483"/>
              <a:gd name="T18" fmla="*/ 93244924 w 593"/>
              <a:gd name="T19" fmla="*/ 589716227 h 483"/>
              <a:gd name="T20" fmla="*/ 0 w 593"/>
              <a:gd name="T21" fmla="*/ 85685260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93"/>
              <a:gd name="T34" fmla="*/ 0 h 483"/>
              <a:gd name="T35" fmla="*/ 593 w 593"/>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93" h="483">
                <a:moveTo>
                  <a:pt x="0" y="34"/>
                </a:moveTo>
                <a:lnTo>
                  <a:pt x="200" y="0"/>
                </a:lnTo>
                <a:lnTo>
                  <a:pt x="159" y="58"/>
                </a:lnTo>
                <a:lnTo>
                  <a:pt x="515" y="306"/>
                </a:lnTo>
                <a:lnTo>
                  <a:pt x="555" y="248"/>
                </a:lnTo>
                <a:lnTo>
                  <a:pt x="592" y="448"/>
                </a:lnTo>
                <a:lnTo>
                  <a:pt x="392" y="482"/>
                </a:lnTo>
                <a:lnTo>
                  <a:pt x="433" y="424"/>
                </a:lnTo>
                <a:lnTo>
                  <a:pt x="77" y="176"/>
                </a:lnTo>
                <a:lnTo>
                  <a:pt x="37" y="234"/>
                </a:lnTo>
                <a:lnTo>
                  <a:pt x="0" y="34"/>
                </a:lnTo>
              </a:path>
            </a:pathLst>
          </a:custGeom>
          <a:solidFill>
            <a:srgbClr val="2597B8"/>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nvGrpSpPr>
          <p:cNvPr id="2059" name="Group 14"/>
          <p:cNvGrpSpPr>
            <a:grpSpLocks/>
          </p:cNvGrpSpPr>
          <p:nvPr/>
        </p:nvGrpSpPr>
        <p:grpSpPr bwMode="auto">
          <a:xfrm>
            <a:off x="6646863" y="3187700"/>
            <a:ext cx="1781175" cy="815975"/>
            <a:chOff x="4187" y="2008"/>
            <a:chExt cx="1122" cy="514"/>
          </a:xfrm>
        </p:grpSpPr>
        <p:pic>
          <p:nvPicPr>
            <p:cNvPr id="2066" name="Picture 15"/>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87" y="2008"/>
              <a:ext cx="1122"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7" name="Rectangle 16"/>
            <p:cNvSpPr>
              <a:spLocks noChangeArrowheads="1"/>
            </p:cNvSpPr>
            <p:nvPr/>
          </p:nvSpPr>
          <p:spPr bwMode="auto">
            <a:xfrm>
              <a:off x="4251" y="2180"/>
              <a:ext cx="98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Unseen Data</a:t>
              </a:r>
            </a:p>
          </p:txBody>
        </p:sp>
      </p:grpSp>
      <p:sp>
        <p:nvSpPr>
          <p:cNvPr id="2060" name="Rectangle 17"/>
          <p:cNvSpPr>
            <a:spLocks noChangeArrowheads="1"/>
          </p:cNvSpPr>
          <p:nvPr/>
        </p:nvSpPr>
        <p:spPr bwMode="auto">
          <a:xfrm>
            <a:off x="6305550" y="4262438"/>
            <a:ext cx="2454275" cy="45720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(Jeff, Professor, 4)</a:t>
            </a:r>
          </a:p>
        </p:txBody>
      </p:sp>
      <p:sp>
        <p:nvSpPr>
          <p:cNvPr id="2061" name="Line 18"/>
          <p:cNvSpPr>
            <a:spLocks noChangeShapeType="1"/>
          </p:cNvSpPr>
          <p:nvPr/>
        </p:nvSpPr>
        <p:spPr bwMode="auto">
          <a:xfrm flipH="1">
            <a:off x="6167438" y="3903663"/>
            <a:ext cx="471487" cy="39370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62" name="Line 19"/>
          <p:cNvSpPr>
            <a:spLocks noChangeShapeType="1"/>
          </p:cNvSpPr>
          <p:nvPr/>
        </p:nvSpPr>
        <p:spPr bwMode="auto">
          <a:xfrm>
            <a:off x="8448675" y="3903663"/>
            <a:ext cx="363538" cy="34925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63" name="Freeform 20"/>
          <p:cNvSpPr>
            <a:spLocks/>
          </p:cNvSpPr>
          <p:nvPr/>
        </p:nvSpPr>
        <p:spPr bwMode="auto">
          <a:xfrm>
            <a:off x="3360738" y="2032000"/>
            <a:ext cx="901700" cy="593725"/>
          </a:xfrm>
          <a:custGeom>
            <a:avLst/>
            <a:gdLst>
              <a:gd name="T0" fmla="*/ 1428929170 w 568"/>
              <a:gd name="T1" fmla="*/ 148688426 h 374"/>
              <a:gd name="T2" fmla="*/ 1267637652 w 568"/>
              <a:gd name="T3" fmla="*/ 554434392 h 374"/>
              <a:gd name="T4" fmla="*/ 1204634567 w 568"/>
              <a:gd name="T5" fmla="*/ 415826538 h 374"/>
              <a:gd name="T6" fmla="*/ 347781512 w 568"/>
              <a:gd name="T7" fmla="*/ 801409624 h 374"/>
              <a:gd name="T8" fmla="*/ 410784598 w 568"/>
              <a:gd name="T9" fmla="*/ 940019165 h 374"/>
              <a:gd name="T10" fmla="*/ 0 w 568"/>
              <a:gd name="T11" fmla="*/ 791329003 h 374"/>
              <a:gd name="T12" fmla="*/ 161289980 w 568"/>
              <a:gd name="T13" fmla="*/ 385584673 h 374"/>
              <a:gd name="T14" fmla="*/ 224293115 w 568"/>
              <a:gd name="T15" fmla="*/ 524192527 h 374"/>
              <a:gd name="T16" fmla="*/ 1081146170 w 568"/>
              <a:gd name="T17" fmla="*/ 138607804 h 374"/>
              <a:gd name="T18" fmla="*/ 1018143084 w 568"/>
              <a:gd name="T19" fmla="*/ 0 h 374"/>
              <a:gd name="T20" fmla="*/ 1428929170 w 568"/>
              <a:gd name="T21" fmla="*/ 148688426 h 3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374"/>
              <a:gd name="T35" fmla="*/ 568 w 568"/>
              <a:gd name="T36" fmla="*/ 374 h 3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374">
                <a:moveTo>
                  <a:pt x="567" y="59"/>
                </a:moveTo>
                <a:lnTo>
                  <a:pt x="503" y="220"/>
                </a:lnTo>
                <a:lnTo>
                  <a:pt x="478" y="165"/>
                </a:lnTo>
                <a:lnTo>
                  <a:pt x="138" y="318"/>
                </a:lnTo>
                <a:lnTo>
                  <a:pt x="163" y="373"/>
                </a:lnTo>
                <a:lnTo>
                  <a:pt x="0" y="314"/>
                </a:lnTo>
                <a:lnTo>
                  <a:pt x="64" y="153"/>
                </a:lnTo>
                <a:lnTo>
                  <a:pt x="89" y="208"/>
                </a:lnTo>
                <a:lnTo>
                  <a:pt x="429" y="55"/>
                </a:lnTo>
                <a:lnTo>
                  <a:pt x="404" y="0"/>
                </a:lnTo>
                <a:lnTo>
                  <a:pt x="567" y="59"/>
                </a:lnTo>
              </a:path>
            </a:pathLst>
          </a:custGeom>
          <a:solidFill>
            <a:srgbClr val="2597B8"/>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pic>
        <p:nvPicPr>
          <p:cNvPr id="2064" name="Picture 21"/>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20013" y="5738813"/>
            <a:ext cx="7207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5" name="Rectangle 22"/>
          <p:cNvSpPr>
            <a:spLocks noChangeArrowheads="1"/>
          </p:cNvSpPr>
          <p:nvPr/>
        </p:nvSpPr>
        <p:spPr bwMode="auto">
          <a:xfrm>
            <a:off x="6221413" y="4959350"/>
            <a:ext cx="1525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800"/>
              <a:t>Tenured?</a:t>
            </a:r>
          </a:p>
        </p:txBody>
      </p:sp>
    </p:spTree>
  </p:cSld>
  <p:clrMapOvr>
    <a:masterClrMapping/>
  </p:clrMapOvr>
  <p:transition>
    <p:check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400" dirty="0" smtClean="0"/>
              <a:t>25</a:t>
            </a:r>
          </a:p>
        </p:txBody>
      </p:sp>
      <p:sp>
        <p:nvSpPr>
          <p:cNvPr id="26627" name="Rectangle 2"/>
          <p:cNvSpPr>
            <a:spLocks noGrp="1" noChangeArrowheads="1"/>
          </p:cNvSpPr>
          <p:nvPr>
            <p:ph type="title"/>
          </p:nvPr>
        </p:nvSpPr>
        <p:spPr>
          <a:xfrm>
            <a:off x="0" y="0"/>
            <a:ext cx="9144000" cy="914400"/>
          </a:xfrm>
        </p:spPr>
        <p:txBody>
          <a:bodyPr/>
          <a:lstStyle/>
          <a:p>
            <a:r>
              <a:rPr lang="en-US" altLang="en-US" sz="2500" smtClean="0"/>
              <a:t>Knowledge Discovery in Data [and Data Mining] (KDD)</a:t>
            </a:r>
          </a:p>
        </p:txBody>
      </p:sp>
      <p:pic>
        <p:nvPicPr>
          <p:cNvPr id="26628" name="Picture 3" descr="dog-s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685800"/>
            <a:ext cx="45720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 Box 4"/>
          <p:cNvSpPr txBox="1">
            <a:spLocks noChangeArrowheads="1"/>
          </p:cNvSpPr>
          <p:nvPr/>
        </p:nvSpPr>
        <p:spPr bwMode="auto">
          <a:xfrm>
            <a:off x="2438400" y="373380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solidFill>
                  <a:srgbClr val="FF0000"/>
                </a:solidFill>
              </a:rPr>
              <a:t>Let us find something interesting!</a:t>
            </a:r>
            <a:endParaRPr lang="en-US" altLang="en-US" sz="2800"/>
          </a:p>
        </p:txBody>
      </p:sp>
      <p:sp>
        <p:nvSpPr>
          <p:cNvPr id="26630" name="Rectangle 5"/>
          <p:cNvSpPr>
            <a:spLocks noGrp="1" noChangeArrowheads="1"/>
          </p:cNvSpPr>
          <p:nvPr>
            <p:ph type="body" idx="1"/>
          </p:nvPr>
        </p:nvSpPr>
        <p:spPr>
          <a:xfrm>
            <a:off x="0" y="4152900"/>
            <a:ext cx="8991600" cy="1828800"/>
          </a:xfrm>
          <a:noFill/>
        </p:spPr>
        <p:txBody>
          <a:bodyPr lIns="92075" tIns="46038" rIns="92075" bIns="46038"/>
          <a:lstStyle/>
          <a:p>
            <a:r>
              <a:rPr lang="en-US" altLang="en-US" u="sng" smtClean="0"/>
              <a:t>Definition</a:t>
            </a:r>
            <a:r>
              <a:rPr lang="en-US" altLang="en-US" smtClean="0"/>
              <a:t> := </a:t>
            </a:r>
            <a:r>
              <a:rPr lang="en-US" altLang="en-US" i="1" smtClean="0"/>
              <a:t>“KDD is the non-trivial process of identifying valid, novel, potentially useful, and ultimately understandable patterns in data” </a:t>
            </a:r>
            <a:r>
              <a:rPr lang="en-US" altLang="en-US" smtClean="0"/>
              <a:t>(Fayyad)</a:t>
            </a:r>
          </a:p>
          <a:p>
            <a:pPr lvl="1">
              <a:buFontTx/>
              <a:buNone/>
            </a:pPr>
            <a:endParaRPr lang="en-US" altLang="en-US" sz="1800" smtClean="0"/>
          </a:p>
          <a:p>
            <a:endParaRPr lang="en-US" altLang="en-US" sz="20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400" dirty="0" smtClean="0"/>
              <a:t>26</a:t>
            </a:r>
          </a:p>
        </p:txBody>
      </p:sp>
      <p:sp>
        <p:nvSpPr>
          <p:cNvPr id="26627" name="Rectangle 2"/>
          <p:cNvSpPr>
            <a:spLocks noGrp="1" noChangeArrowheads="1"/>
          </p:cNvSpPr>
          <p:nvPr>
            <p:ph type="title"/>
          </p:nvPr>
        </p:nvSpPr>
        <p:spPr>
          <a:xfrm>
            <a:off x="0" y="0"/>
            <a:ext cx="9144000" cy="914400"/>
          </a:xfrm>
        </p:spPr>
        <p:txBody>
          <a:bodyPr/>
          <a:lstStyle/>
          <a:p>
            <a:r>
              <a:rPr lang="en-US" altLang="en-US" sz="4000" dirty="0" smtClean="0"/>
              <a:t>Flying SWARM Robots</a:t>
            </a:r>
          </a:p>
        </p:txBody>
      </p:sp>
      <p:sp>
        <p:nvSpPr>
          <p:cNvPr id="26630" name="Rectangle 5"/>
          <p:cNvSpPr>
            <a:spLocks noGrp="1" noChangeArrowheads="1"/>
          </p:cNvSpPr>
          <p:nvPr>
            <p:ph type="body" idx="1"/>
          </p:nvPr>
        </p:nvSpPr>
        <p:spPr>
          <a:xfrm>
            <a:off x="685800" y="3276600"/>
            <a:ext cx="8305800" cy="2133600"/>
          </a:xfrm>
          <a:noFill/>
        </p:spPr>
        <p:txBody>
          <a:bodyPr lIns="92075" tIns="46038" rIns="92075" bIns="46038"/>
          <a:lstStyle/>
          <a:p>
            <a:r>
              <a:rPr lang="en-US" altLang="en-US" sz="1600" u="sng" dirty="0">
                <a:hlinkClick r:id="rId3"/>
              </a:rPr>
              <a:t>http://arstechnica.com/science/2012/03/robots-swarm-the-stage-at-ted</a:t>
            </a:r>
            <a:r>
              <a:rPr lang="en-US" altLang="en-US" sz="1600" u="sng" dirty="0" smtClean="0">
                <a:hlinkClick r:id="rId3"/>
              </a:rPr>
              <a:t>/</a:t>
            </a:r>
            <a:r>
              <a:rPr lang="en-US" altLang="en-US" sz="1600" u="sng" dirty="0" smtClean="0"/>
              <a:t> </a:t>
            </a:r>
          </a:p>
          <a:p>
            <a:r>
              <a:rPr lang="en-US" altLang="en-US" sz="1600" dirty="0" smtClean="0"/>
              <a:t>Watch First 2 minutes. 4:30, 10:15. 15:30</a:t>
            </a:r>
          </a:p>
          <a:p>
            <a:r>
              <a:rPr lang="en-US" altLang="en-US" sz="2400" dirty="0" smtClean="0"/>
              <a:t>Requires:</a:t>
            </a:r>
          </a:p>
          <a:p>
            <a:pPr lvl="1"/>
            <a:r>
              <a:rPr lang="en-US" altLang="en-US" sz="2000" dirty="0" smtClean="0"/>
              <a:t>Planning </a:t>
            </a:r>
          </a:p>
          <a:p>
            <a:pPr lvl="1"/>
            <a:r>
              <a:rPr lang="en-US" altLang="en-US" sz="2000" dirty="0" smtClean="0"/>
              <a:t>Multi-Agent System and Distributed AI</a:t>
            </a:r>
          </a:p>
          <a:p>
            <a:pPr lvl="1"/>
            <a:r>
              <a:rPr lang="en-US" altLang="en-US" sz="2000" dirty="0" smtClean="0"/>
              <a:t>Search</a:t>
            </a:r>
          </a:p>
          <a:p>
            <a:pPr lvl="1"/>
            <a:r>
              <a:rPr lang="en-US" altLang="en-US" sz="2000" dirty="0" smtClean="0"/>
              <a:t>Reasoning in uncertain Environments</a:t>
            </a:r>
          </a:p>
          <a:p>
            <a:pPr lvl="1"/>
            <a:r>
              <a:rPr lang="en-US" altLang="en-US" sz="2000" dirty="0" smtClean="0"/>
              <a:t>Machine Leaning </a:t>
            </a:r>
          </a:p>
          <a:p>
            <a:pPr lvl="1"/>
            <a:r>
              <a:rPr lang="en-US" altLang="en-US" sz="2000" dirty="0" smtClean="0"/>
              <a:t>Computer Vision</a:t>
            </a:r>
          </a:p>
          <a:p>
            <a:pPr lvl="1"/>
            <a:r>
              <a:rPr lang="en-US" altLang="en-US" sz="2000" dirty="0" smtClean="0"/>
              <a:t>……</a:t>
            </a:r>
          </a:p>
          <a:p>
            <a:endParaRPr lang="en-US" altLang="en-US" sz="2000" dirty="0" smtClean="0"/>
          </a:p>
        </p:txBody>
      </p:sp>
      <p:pic>
        <p:nvPicPr>
          <p:cNvPr id="3074" name="Picture 2" descr="Image result for swarm robot pho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838200"/>
            <a:ext cx="3471472" cy="2311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519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p:txBody>
          <a:bodyPr/>
          <a:lstStyle/>
          <a:p>
            <a:pPr eaLnBrk="1" hangingPunct="1"/>
            <a:r>
              <a:rPr lang="en-US" altLang="en-US" sz="3600" smtClean="0"/>
              <a:t>2. General  Course Information</a:t>
            </a:r>
          </a:p>
        </p:txBody>
      </p:sp>
      <p:sp>
        <p:nvSpPr>
          <p:cNvPr id="27651" name="Text Box 8"/>
          <p:cNvSpPr txBox="1">
            <a:spLocks noChangeArrowheads="1"/>
          </p:cNvSpPr>
          <p:nvPr>
            <p:custDataLst>
              <p:tags r:id="rId2"/>
            </p:custDataLst>
          </p:nvPr>
        </p:nvSpPr>
        <p:spPr bwMode="auto">
          <a:xfrm>
            <a:off x="1295400" y="3505200"/>
            <a:ext cx="41148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ltLang="en-US" sz="3600" b="1">
              <a:latin typeface="ZapfChancery" pitchFamily="18" charset="0"/>
            </a:endParaRPr>
          </a:p>
          <a:p>
            <a:pPr>
              <a:spcBef>
                <a:spcPct val="50000"/>
              </a:spcBef>
            </a:pPr>
            <a:endParaRPr lang="en-US" altLang="en-US" sz="3600" b="1">
              <a:latin typeface="ZapfChancery" pitchFamily="18" charset="0"/>
            </a:endParaRPr>
          </a:p>
        </p:txBody>
      </p:sp>
      <p:sp>
        <p:nvSpPr>
          <p:cNvPr id="27652" name="Text Box 9"/>
          <p:cNvSpPr txBox="1">
            <a:spLocks noChangeArrowheads="1"/>
          </p:cNvSpPr>
          <p:nvPr>
            <p:custDataLst>
              <p:tags r:id="rId3"/>
            </p:custDataLst>
          </p:nvPr>
        </p:nvSpPr>
        <p:spPr bwMode="auto">
          <a:xfrm>
            <a:off x="671286" y="1841242"/>
            <a:ext cx="79248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2000" b="1" dirty="0"/>
              <a:t>Course Id:</a:t>
            </a:r>
            <a:r>
              <a:rPr lang="en-US" altLang="en-US" sz="2000" dirty="0"/>
              <a:t> 		COSC 6368 Machine Learning</a:t>
            </a:r>
          </a:p>
          <a:p>
            <a:pPr>
              <a:spcBef>
                <a:spcPct val="50000"/>
              </a:spcBef>
            </a:pPr>
            <a:r>
              <a:rPr lang="en-US" altLang="en-US" sz="2000" b="1" dirty="0"/>
              <a:t>Time:</a:t>
            </a:r>
            <a:r>
              <a:rPr lang="en-US" altLang="en-US" sz="2000" dirty="0"/>
              <a:t> 			</a:t>
            </a:r>
            <a:r>
              <a:rPr lang="en-US" altLang="en-US" sz="2000" dirty="0" smtClean="0"/>
              <a:t>TU/TH 2:30-4p</a:t>
            </a:r>
            <a:endParaRPr lang="en-US" altLang="en-US" sz="2000" dirty="0"/>
          </a:p>
          <a:p>
            <a:pPr>
              <a:spcBef>
                <a:spcPct val="50000"/>
              </a:spcBef>
            </a:pPr>
            <a:r>
              <a:rPr lang="en-US" altLang="en-US" sz="2000" b="1" dirty="0"/>
              <a:t>Instructor:</a:t>
            </a:r>
            <a:r>
              <a:rPr lang="en-US" altLang="en-US" sz="2000" dirty="0"/>
              <a:t> 		Christoph F. </a:t>
            </a:r>
            <a:r>
              <a:rPr lang="en-US" altLang="en-US" sz="2000" dirty="0" err="1"/>
              <a:t>Eick</a:t>
            </a:r>
            <a:r>
              <a:rPr lang="en-US" altLang="en-US" sz="2000" dirty="0"/>
              <a:t> </a:t>
            </a:r>
            <a:endParaRPr lang="en-US" altLang="en-US" sz="2000" dirty="0" smtClean="0"/>
          </a:p>
          <a:p>
            <a:pPr>
              <a:spcBef>
                <a:spcPct val="50000"/>
              </a:spcBef>
            </a:pPr>
            <a:r>
              <a:rPr lang="en-US" altLang="en-US" sz="2000" b="1" dirty="0"/>
              <a:t>Homepage:</a:t>
            </a:r>
            <a:r>
              <a:rPr lang="en-US" altLang="en-US" sz="2000" dirty="0"/>
              <a:t>                         </a:t>
            </a:r>
            <a:r>
              <a:rPr lang="en-US" altLang="en-US" sz="2000" dirty="0">
                <a:hlinkClick r:id="rId5"/>
              </a:rPr>
              <a:t>http://www2.cs.uh.edu/~ceick</a:t>
            </a:r>
            <a:endParaRPr lang="en-US" altLang="en-US" sz="2000" dirty="0" smtClean="0"/>
          </a:p>
          <a:p>
            <a:pPr>
              <a:spcBef>
                <a:spcPct val="50000"/>
              </a:spcBef>
            </a:pPr>
            <a:r>
              <a:rPr lang="en-US" altLang="en-US" sz="2000" b="1" dirty="0"/>
              <a:t>Office Hours                       </a:t>
            </a:r>
            <a:r>
              <a:rPr lang="en-US" altLang="en-US" sz="2000" dirty="0"/>
              <a:t>TU 4-4:45p TH </a:t>
            </a:r>
            <a:r>
              <a:rPr lang="en-US" altLang="en-US" sz="2000" dirty="0" smtClean="0"/>
              <a:t>12:45-2p</a:t>
            </a:r>
            <a:endParaRPr lang="en-US" altLang="en-US" sz="2000" dirty="0"/>
          </a:p>
          <a:p>
            <a:pPr>
              <a:spcBef>
                <a:spcPct val="50000"/>
              </a:spcBef>
            </a:pPr>
            <a:r>
              <a:rPr lang="en-US" altLang="en-US" sz="2000" b="1" dirty="0" smtClean="0"/>
              <a:t>TA     </a:t>
            </a:r>
            <a:r>
              <a:rPr lang="en-US" altLang="en-US" sz="2000" dirty="0" smtClean="0"/>
              <a:t>                                 Nguyen Pham</a:t>
            </a:r>
            <a:endParaRPr lang="en-US" altLang="en-US" sz="2000" dirty="0"/>
          </a:p>
          <a:p>
            <a:pPr>
              <a:spcBef>
                <a:spcPct val="50000"/>
              </a:spcBef>
            </a:pPr>
            <a:r>
              <a:rPr lang="en-US" altLang="en-US" sz="2000" b="1" dirty="0" smtClean="0"/>
              <a:t>Office Hours </a:t>
            </a:r>
            <a:r>
              <a:rPr lang="en-US" altLang="en-US" sz="2000" dirty="0" smtClean="0"/>
              <a:t>                      TU   TH  </a:t>
            </a:r>
            <a:endParaRPr lang="en-US" altLang="en-US" sz="2000" dirty="0"/>
          </a:p>
          <a:p>
            <a:pPr>
              <a:spcBef>
                <a:spcPct val="50000"/>
              </a:spcBef>
            </a:pPr>
            <a:r>
              <a:rPr lang="en-US" altLang="en-US" sz="2000" b="1" dirty="0"/>
              <a:t>Classroom:</a:t>
            </a:r>
            <a:r>
              <a:rPr lang="en-US" altLang="en-US" sz="2000" dirty="0"/>
              <a:t>		</a:t>
            </a:r>
            <a:r>
              <a:rPr lang="en-US" altLang="en-US" sz="2000" dirty="0" smtClean="0"/>
              <a:t>CAM 101</a:t>
            </a:r>
            <a:endParaRPr lang="en-US" altLang="en-US" sz="2000" dirty="0"/>
          </a:p>
          <a:p>
            <a:pPr>
              <a:spcBef>
                <a:spcPct val="50000"/>
              </a:spcBef>
            </a:pPr>
            <a:r>
              <a:rPr lang="en-US" altLang="en-US" sz="2000" b="1" dirty="0" smtClean="0"/>
              <a:t>E-mail</a:t>
            </a:r>
            <a:r>
              <a:rPr lang="en-US" altLang="en-US" sz="2000" b="1" dirty="0"/>
              <a:t>: </a:t>
            </a:r>
            <a:r>
              <a:rPr lang="en-US" altLang="en-US" sz="2000" dirty="0"/>
              <a:t>		              </a:t>
            </a:r>
            <a:r>
              <a:rPr lang="en-US" altLang="en-US" sz="2000" dirty="0" smtClean="0">
                <a:hlinkClick r:id="rId6"/>
              </a:rPr>
              <a:t>ceick@uh.edu</a:t>
            </a:r>
            <a:r>
              <a:rPr lang="en-US" altLang="en-US" sz="2000" dirty="0" smtClean="0"/>
              <a:t> </a:t>
            </a:r>
            <a:endParaRPr lang="en-US" altLang="en-US" sz="2000" dirty="0"/>
          </a:p>
          <a:p>
            <a:pPr>
              <a:spcBef>
                <a:spcPct val="50000"/>
              </a:spcBef>
            </a:pPr>
            <a:r>
              <a:rPr lang="en-US" altLang="en-US" sz="2000" dirty="0" smtClean="0">
                <a:hlinkClick r:id="rId5"/>
              </a:rPr>
              <a:t>/</a:t>
            </a:r>
            <a:endParaRPr lang="en-US" altLang="en-US" sz="2000" dirty="0"/>
          </a:p>
          <a:p>
            <a:pPr>
              <a:spcBef>
                <a:spcPct val="50000"/>
              </a:spcBef>
            </a:pPr>
            <a:endParaRPr lang="en-US" alt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762000" y="-18143"/>
            <a:ext cx="7772400" cy="1143000"/>
          </a:xfrm>
        </p:spPr>
        <p:txBody>
          <a:bodyPr/>
          <a:lstStyle/>
          <a:p>
            <a:r>
              <a:rPr lang="en-US" altLang="en-US" dirty="0" smtClean="0"/>
              <a:t>Prerequisites COSC 6368</a:t>
            </a:r>
          </a:p>
        </p:txBody>
      </p:sp>
      <p:sp>
        <p:nvSpPr>
          <p:cNvPr id="28675" name="Content Placeholder 2"/>
          <p:cNvSpPr>
            <a:spLocks noGrp="1"/>
          </p:cNvSpPr>
          <p:nvPr>
            <p:ph idx="1"/>
          </p:nvPr>
        </p:nvSpPr>
        <p:spPr>
          <a:xfrm>
            <a:off x="609600" y="990600"/>
            <a:ext cx="8686800" cy="4987925"/>
          </a:xfrm>
        </p:spPr>
        <p:txBody>
          <a:bodyPr/>
          <a:lstStyle/>
          <a:p>
            <a:pPr>
              <a:buFont typeface="Wingdings" pitchFamily="2" charset="2"/>
              <a:buNone/>
            </a:pPr>
            <a:r>
              <a:rPr lang="en-US" altLang="en-US" sz="2300" dirty="0" smtClean="0"/>
              <a:t>Background</a:t>
            </a:r>
          </a:p>
          <a:p>
            <a:r>
              <a:rPr lang="en-US" altLang="en-US" sz="2300" dirty="0" smtClean="0"/>
              <a:t>In general, the course is self-contained </a:t>
            </a:r>
          </a:p>
          <a:p>
            <a:r>
              <a:rPr lang="en-US" altLang="en-US" sz="2300" dirty="0" smtClean="0"/>
              <a:t>Programming</a:t>
            </a:r>
          </a:p>
          <a:p>
            <a:pPr lvl="1"/>
            <a:r>
              <a:rPr lang="en-US" altLang="en-US" sz="1900" dirty="0" smtClean="0"/>
              <a:t>Some experience in writing programs with 200+ lines in some programming language (C, C++, Java,…)</a:t>
            </a:r>
          </a:p>
          <a:p>
            <a:pPr lvl="1"/>
            <a:r>
              <a:rPr lang="en-US" altLang="en-US" sz="1900" dirty="0" smtClean="0"/>
              <a:t>Basic knowledge of data structures (particularly trees and graphs); what is taught in an introductory undergraduate data structure course; e.g. COSC 2320</a:t>
            </a:r>
            <a:endParaRPr lang="en-US" altLang="en-US" sz="2300" dirty="0" smtClean="0"/>
          </a:p>
          <a:p>
            <a:pPr lvl="1"/>
            <a:r>
              <a:rPr lang="en-US" altLang="en-US" sz="2300" dirty="0" smtClean="0"/>
              <a:t>basic data structures, complexity…</a:t>
            </a:r>
          </a:p>
          <a:p>
            <a:r>
              <a:rPr lang="en-US" altLang="en-US" sz="2300" dirty="0"/>
              <a:t>N</a:t>
            </a:r>
            <a:r>
              <a:rPr lang="en-US" altLang="en-US" sz="2300" dirty="0" smtClean="0"/>
              <a:t>o knowledge of LISP, PROLOG and other AI languages is required</a:t>
            </a:r>
          </a:p>
          <a:p>
            <a:r>
              <a:rPr lang="en-US" altLang="en-US" sz="2300" dirty="0" smtClean="0"/>
              <a:t>Ability to deal with “abstract mathematical concepts”</a:t>
            </a:r>
          </a:p>
          <a:p>
            <a:r>
              <a:rPr lang="en-US" altLang="en-US" sz="2300" dirty="0" smtClean="0"/>
              <a:t>Basic knowledge of probability theory  is  helpful, but I will give a very basic review early November…</a:t>
            </a:r>
          </a:p>
          <a:p>
            <a:r>
              <a:rPr lang="en-US" altLang="en-US" sz="2300" dirty="0" smtClean="0"/>
              <a:t>COSC 4345 prerequisite will not be enforced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custDataLst>
              <p:tags r:id="rId1"/>
            </p:custDataLst>
          </p:nvPr>
        </p:nvSpPr>
        <p:spPr/>
        <p:txBody>
          <a:bodyPr/>
          <a:lstStyle/>
          <a:p>
            <a:pPr eaLnBrk="1" hangingPunct="1"/>
            <a:r>
              <a:rPr lang="en-US" altLang="en-US" sz="3200" dirty="0" smtClean="0"/>
              <a:t>Textbook</a:t>
            </a:r>
          </a:p>
        </p:txBody>
      </p:sp>
      <p:sp>
        <p:nvSpPr>
          <p:cNvPr id="98307" name="Rectangle 3"/>
          <p:cNvSpPr>
            <a:spLocks noChangeArrowheads="1"/>
          </p:cNvSpPr>
          <p:nvPr>
            <p:custDataLst>
              <p:tags r:id="rId2"/>
            </p:custDataLst>
          </p:nvPr>
        </p:nvSpPr>
        <p:spPr bwMode="auto">
          <a:xfrm>
            <a:off x="914400" y="1447800"/>
            <a:ext cx="7239000" cy="2185214"/>
          </a:xfrm>
          <a:prstGeom prst="rect">
            <a:avLst/>
          </a:prstGeom>
          <a:noFill/>
          <a:ln w="9525">
            <a:noFill/>
            <a:miter lim="800000"/>
            <a:headEnd/>
            <a:tailEnd/>
          </a:ln>
          <a:effectLst/>
        </p:spPr>
        <p:txBody>
          <a:bodyPr>
            <a:spAutoFit/>
          </a:bodyPr>
          <a:lstStyle/>
          <a:p>
            <a:pPr>
              <a:defRPr/>
            </a:pPr>
            <a:r>
              <a:rPr lang="en-US" sz="2000" dirty="0">
                <a:effectLst>
                  <a:outerShdw blurRad="38100" dist="38100" dir="2700000" algn="tl">
                    <a:srgbClr val="000000"/>
                  </a:outerShdw>
                </a:effectLst>
              </a:rPr>
              <a:t>	 </a:t>
            </a:r>
          </a:p>
          <a:p>
            <a:pPr>
              <a:defRPr/>
            </a:pPr>
            <a:r>
              <a:rPr lang="en-US" sz="3200" dirty="0">
                <a:hlinkClick r:id="rId4"/>
              </a:rPr>
              <a:t>http://aima.cs.berkeley.edu</a:t>
            </a:r>
            <a:r>
              <a:rPr lang="en-US" sz="3200" dirty="0" smtClean="0">
                <a:hlinkClick r:id="rId4"/>
              </a:rPr>
              <a:t>/</a:t>
            </a:r>
            <a:endParaRPr lang="en-US" sz="3200" dirty="0" smtClean="0"/>
          </a:p>
          <a:p>
            <a:pPr>
              <a:defRPr/>
            </a:pPr>
            <a:endParaRPr lang="en-US" sz="3200" dirty="0"/>
          </a:p>
          <a:p>
            <a:pPr>
              <a:defRPr/>
            </a:pPr>
            <a:endParaRPr lang="en-US" sz="3200" dirty="0"/>
          </a:p>
          <a:p>
            <a:pPr>
              <a:defRPr/>
            </a:pPr>
            <a:endParaRPr lang="en-US" sz="20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custDataLst>
              <p:tags r:id="rId1"/>
            </p:custDataLst>
          </p:nvPr>
        </p:nvSpPr>
        <p:spPr/>
        <p:txBody>
          <a:bodyPr/>
          <a:lstStyle/>
          <a:p>
            <a:pPr eaLnBrk="1" hangingPunct="1"/>
            <a:r>
              <a:rPr lang="en-US" altLang="en-US" sz="3600" smtClean="0"/>
              <a:t>Grading</a:t>
            </a:r>
          </a:p>
        </p:txBody>
      </p:sp>
      <p:sp>
        <p:nvSpPr>
          <p:cNvPr id="30723" name="Rectangle 3"/>
          <p:cNvSpPr>
            <a:spLocks noChangeArrowheads="1"/>
          </p:cNvSpPr>
          <p:nvPr>
            <p:custDataLst>
              <p:tags r:id="rId2"/>
            </p:custDataLst>
          </p:nvPr>
        </p:nvSpPr>
        <p:spPr bwMode="auto">
          <a:xfrm>
            <a:off x="0" y="1876425"/>
            <a:ext cx="9144000" cy="3938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640" tIns="914112" rIns="1142640" bIns="914112">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dirty="0">
                <a:latin typeface="Arial" charset="0"/>
              </a:rPr>
              <a:t>2 Exams		</a:t>
            </a:r>
            <a:r>
              <a:rPr lang="en-US" altLang="en-US" sz="2000" dirty="0" smtClean="0">
                <a:latin typeface="Arial" charset="0"/>
              </a:rPr>
              <a:t>        54%</a:t>
            </a:r>
            <a:endParaRPr lang="en-US" altLang="en-US" sz="2000" dirty="0">
              <a:latin typeface="Arial" charset="0"/>
            </a:endParaRPr>
          </a:p>
          <a:p>
            <a:r>
              <a:rPr lang="en-US" altLang="en-US" sz="2000" dirty="0" smtClean="0">
                <a:latin typeface="Arial" charset="0"/>
              </a:rPr>
              <a:t>2 </a:t>
            </a:r>
            <a:r>
              <a:rPr lang="en-US" altLang="en-US" sz="2000" dirty="0" err="1" smtClean="0">
                <a:latin typeface="Arial" charset="0"/>
              </a:rPr>
              <a:t>Homeworks</a:t>
            </a:r>
            <a:r>
              <a:rPr lang="en-US" altLang="en-US" sz="2000" dirty="0" smtClean="0">
                <a:latin typeface="Arial" charset="0"/>
              </a:rPr>
              <a:t>                         12%</a:t>
            </a:r>
          </a:p>
          <a:p>
            <a:r>
              <a:rPr lang="en-US" altLang="en-US" sz="2000" dirty="0" smtClean="0">
                <a:latin typeface="Arial" charset="0"/>
              </a:rPr>
              <a:t>2 Projects                               30-32%</a:t>
            </a:r>
          </a:p>
          <a:p>
            <a:r>
              <a:rPr lang="en-US" altLang="en-US" sz="2000" dirty="0" smtClean="0">
                <a:latin typeface="Arial" charset="0"/>
              </a:rPr>
              <a:t>Attendance and Extra Credit    2-4%</a:t>
            </a:r>
            <a:endParaRPr lang="en-US" altLang="en-US" sz="2000" dirty="0">
              <a:latin typeface="Arial" charset="0"/>
            </a:endParaRPr>
          </a:p>
          <a:p>
            <a:endParaRPr lang="en-US" altLang="en-US" sz="2000" dirty="0">
              <a:latin typeface="Arial" charset="0"/>
            </a:endParaRPr>
          </a:p>
          <a:p>
            <a:r>
              <a:rPr lang="en-US" altLang="en-US" sz="1200" dirty="0"/>
              <a:t> </a:t>
            </a:r>
            <a:endParaRPr lang="en-US" altLang="en-US" sz="1200" dirty="0">
              <a:latin typeface="Arial" charset="0"/>
            </a:endParaRPr>
          </a:p>
          <a:p>
            <a:endParaRPr lang="en-US" altLang="en-US" dirty="0">
              <a:latin typeface="Arial" charset="0"/>
            </a:endParaRPr>
          </a:p>
        </p:txBody>
      </p:sp>
      <p:sp>
        <p:nvSpPr>
          <p:cNvPr id="107525" name="Text Box 5"/>
          <p:cNvSpPr txBox="1">
            <a:spLocks noChangeArrowheads="1"/>
          </p:cNvSpPr>
          <p:nvPr>
            <p:custDataLst>
              <p:tags r:id="rId3"/>
            </p:custDataLst>
          </p:nvPr>
        </p:nvSpPr>
        <p:spPr bwMode="auto">
          <a:xfrm>
            <a:off x="1219200" y="4724400"/>
            <a:ext cx="5356225" cy="1555750"/>
          </a:xfrm>
          <a:prstGeom prst="rect">
            <a:avLst/>
          </a:prstGeom>
          <a:noFill/>
          <a:ln w="9525">
            <a:noFill/>
            <a:miter lim="800000"/>
            <a:headEnd/>
            <a:tailEnd/>
          </a:ln>
          <a:effectLst/>
        </p:spPr>
        <p:txBody>
          <a:bodyPr wrap="none">
            <a:spAutoFit/>
          </a:bodyPr>
          <a:lstStyle/>
          <a:p>
            <a:pPr>
              <a:defRPr/>
            </a:pPr>
            <a:endParaRPr lang="en-US" sz="2000" dirty="0">
              <a:effectLst>
                <a:outerShdw blurRad="38100" dist="38100" dir="2700000" algn="tl">
                  <a:srgbClr val="000000"/>
                </a:outerShdw>
              </a:effectLst>
            </a:endParaRPr>
          </a:p>
          <a:p>
            <a:pPr>
              <a:defRPr/>
            </a:pPr>
            <a:endParaRPr lang="en-US" sz="2000" dirty="0">
              <a:effectLst>
                <a:outerShdw blurRad="38100" dist="38100" dir="2700000" algn="tl">
                  <a:srgbClr val="000000"/>
                </a:outerShdw>
              </a:effectLst>
            </a:endParaRPr>
          </a:p>
          <a:p>
            <a:pPr>
              <a:defRPr/>
            </a:pPr>
            <a:r>
              <a:rPr lang="en-US" sz="2000" dirty="0"/>
              <a:t>NOTE: </a:t>
            </a:r>
            <a:r>
              <a:rPr lang="en-US" sz="2000" b="1" dirty="0"/>
              <a:t>PLAGIARISM IS NOT TOLERATED</a:t>
            </a:r>
            <a:r>
              <a:rPr lang="en-US" sz="2000" dirty="0"/>
              <a:t>.</a:t>
            </a:r>
            <a:r>
              <a:rPr lang="en-US" sz="2000" dirty="0">
                <a:effectLst>
                  <a:outerShdw blurRad="38100" dist="38100" dir="2700000" algn="tl">
                    <a:srgbClr val="000000"/>
                  </a:outerShdw>
                </a:effectLst>
              </a:rPr>
              <a:t> </a:t>
            </a:r>
          </a:p>
          <a:p>
            <a:pPr>
              <a:defRPr/>
            </a:pPr>
            <a:endParaRPr lang="en-US" sz="3600" dirty="0">
              <a:effectLst>
                <a:outerShdw blurRad="38100" dist="38100" dir="2700000" algn="tl">
                  <a:srgbClr val="000000"/>
                </a:outerShdw>
              </a:effectLst>
            </a:endParaRPr>
          </a:p>
        </p:txBody>
      </p:sp>
      <p:sp>
        <p:nvSpPr>
          <p:cNvPr id="30725" name="Rectangle 6"/>
          <p:cNvSpPr>
            <a:spLocks noChangeArrowheads="1"/>
          </p:cNvSpPr>
          <p:nvPr>
            <p:custDataLst>
              <p:tags r:id="rId4"/>
            </p:custDataLst>
          </p:nvPr>
        </p:nvSpPr>
        <p:spPr bwMode="auto">
          <a:xfrm>
            <a:off x="990600" y="4953000"/>
            <a:ext cx="5943600"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0726" name="TextBox 5"/>
          <p:cNvSpPr txBox="1">
            <a:spLocks noChangeArrowheads="1"/>
          </p:cNvSpPr>
          <p:nvPr/>
        </p:nvSpPr>
        <p:spPr bwMode="auto">
          <a:xfrm>
            <a:off x="1143000" y="4038600"/>
            <a:ext cx="4783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Remark: Weights are subject to change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p:txBody>
          <a:bodyPr/>
          <a:lstStyle/>
          <a:p>
            <a:pPr eaLnBrk="1" hangingPunct="1"/>
            <a:r>
              <a:rPr lang="en-US" altLang="en-US" sz="3600" smtClean="0"/>
              <a:t>Exams</a:t>
            </a:r>
          </a:p>
        </p:txBody>
      </p:sp>
      <p:sp>
        <p:nvSpPr>
          <p:cNvPr id="137219" name="Text Box 3"/>
          <p:cNvSpPr txBox="1">
            <a:spLocks noChangeArrowheads="1"/>
          </p:cNvSpPr>
          <p:nvPr>
            <p:custDataLst>
              <p:tags r:id="rId2"/>
            </p:custDataLst>
          </p:nvPr>
        </p:nvSpPr>
        <p:spPr bwMode="auto">
          <a:xfrm>
            <a:off x="223838" y="1828800"/>
            <a:ext cx="8920162" cy="2570163"/>
          </a:xfrm>
          <a:prstGeom prst="rect">
            <a:avLst/>
          </a:prstGeom>
          <a:noFill/>
          <a:ln w="9525">
            <a:noFill/>
            <a:miter lim="800000"/>
            <a:headEnd/>
            <a:tailEnd/>
          </a:ln>
          <a:effectLst/>
        </p:spPr>
        <p:txBody>
          <a:bodyPr>
            <a:spAutoFit/>
          </a:bodyPr>
          <a:lstStyle/>
          <a:p>
            <a:pPr>
              <a:buFont typeface="Wingdings" pitchFamily="2" charset="2"/>
              <a:buChar char="q"/>
              <a:defRPr/>
            </a:pPr>
            <a:r>
              <a:rPr lang="en-US" sz="2000" dirty="0">
                <a:effectLst>
                  <a:outerShdw blurRad="38100" dist="38100" dir="2700000" algn="tl">
                    <a:srgbClr val="000000"/>
                  </a:outerShdw>
                </a:effectLst>
              </a:rPr>
              <a:t> </a:t>
            </a:r>
            <a:r>
              <a:rPr lang="en-US" sz="2300" dirty="0">
                <a:effectLst>
                  <a:outerShdw blurRad="38100" dist="38100" dir="2700000" algn="tl">
                    <a:srgbClr val="000000"/>
                  </a:outerShdw>
                </a:effectLst>
              </a:rPr>
              <a:t>Will be open notes/textbook</a:t>
            </a:r>
          </a:p>
          <a:p>
            <a:pPr>
              <a:buFont typeface="Wingdings" pitchFamily="2" charset="2"/>
              <a:buChar char="q"/>
              <a:defRPr/>
            </a:pPr>
            <a:r>
              <a:rPr lang="en-US" sz="2300" dirty="0">
                <a:effectLst>
                  <a:outerShdw blurRad="38100" dist="38100" dir="2700000" algn="tl">
                    <a:srgbClr val="000000"/>
                  </a:outerShdw>
                </a:effectLst>
              </a:rPr>
              <a:t> Will get a review list before the exam</a:t>
            </a:r>
          </a:p>
          <a:p>
            <a:pPr>
              <a:buFont typeface="Wingdings" pitchFamily="2" charset="2"/>
              <a:buChar char="q"/>
              <a:defRPr/>
            </a:pPr>
            <a:r>
              <a:rPr lang="en-US" sz="2300" dirty="0">
                <a:effectLst>
                  <a:outerShdw blurRad="38100" dist="38100" dir="2700000" algn="tl">
                    <a:srgbClr val="000000"/>
                  </a:outerShdw>
                </a:effectLst>
              </a:rPr>
              <a:t> Exams will center (80% or more) on material that was covered in the lecture</a:t>
            </a:r>
          </a:p>
          <a:p>
            <a:pPr>
              <a:buFont typeface="Wingdings" pitchFamily="2" charset="2"/>
              <a:buChar char="q"/>
              <a:defRPr/>
            </a:pPr>
            <a:r>
              <a:rPr lang="en-US" sz="2300" dirty="0">
                <a:effectLst>
                  <a:outerShdw blurRad="38100" dist="38100" dir="2700000" algn="tl">
                    <a:srgbClr val="000000"/>
                  </a:outerShdw>
                </a:effectLst>
              </a:rPr>
              <a:t> Exam scores will be immediately converted into number grades</a:t>
            </a:r>
          </a:p>
          <a:p>
            <a:pPr>
              <a:buFont typeface="Wingdings" pitchFamily="2" charset="2"/>
              <a:buChar char="q"/>
              <a:defRPr/>
            </a:pPr>
            <a:r>
              <a:rPr lang="en-US" sz="2300" dirty="0">
                <a:effectLst>
                  <a:outerShdw blurRad="38100" dist="38100" dir="2700000" algn="tl">
                    <a:srgbClr val="000000"/>
                  </a:outerShdw>
                </a:effectLst>
              </a:rPr>
              <a:t>A few sample exams are available </a:t>
            </a:r>
          </a:p>
          <a:p>
            <a:pPr>
              <a:buFont typeface="Wingdings" pitchFamily="2" charset="2"/>
              <a:buChar char="q"/>
              <a:defRPr/>
            </a:pPr>
            <a:endParaRPr lang="en-US" sz="23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2DC0901-34D0-43C1-B46B-BBA40D4C215A}" type="slidenum">
              <a:rPr lang="en-US" altLang="en-US" sz="1400" smtClean="0"/>
              <a:pPr/>
              <a:t>3</a:t>
            </a:fld>
            <a:endParaRPr lang="en-US" altLang="en-US" sz="1400" smtClean="0"/>
          </a:p>
        </p:txBody>
      </p:sp>
      <p:sp>
        <p:nvSpPr>
          <p:cNvPr id="6147" name="Rectangle 2"/>
          <p:cNvSpPr>
            <a:spLocks noGrp="1" noChangeArrowheads="1"/>
          </p:cNvSpPr>
          <p:nvPr>
            <p:ph type="title"/>
          </p:nvPr>
        </p:nvSpPr>
        <p:spPr>
          <a:xfrm>
            <a:off x="762000" y="14514"/>
            <a:ext cx="7772400" cy="1143000"/>
          </a:xfrm>
        </p:spPr>
        <p:txBody>
          <a:bodyPr/>
          <a:lstStyle/>
          <a:p>
            <a:r>
              <a:rPr lang="en-US" altLang="en-US" b="1" dirty="0" smtClean="0">
                <a:solidFill>
                  <a:srgbClr val="008080"/>
                </a:solidFill>
              </a:rPr>
              <a:t>More Definitions of AI</a:t>
            </a:r>
          </a:p>
        </p:txBody>
      </p:sp>
      <p:sp>
        <p:nvSpPr>
          <p:cNvPr id="6148" name="Rectangle 3"/>
          <p:cNvSpPr>
            <a:spLocks noGrp="1" noChangeArrowheads="1"/>
          </p:cNvSpPr>
          <p:nvPr>
            <p:ph type="body" idx="1"/>
          </p:nvPr>
        </p:nvSpPr>
        <p:spPr>
          <a:xfrm>
            <a:off x="152400" y="1295400"/>
            <a:ext cx="8763000" cy="4114800"/>
          </a:xfrm>
        </p:spPr>
        <p:txBody>
          <a:bodyPr/>
          <a:lstStyle/>
          <a:p>
            <a:r>
              <a:rPr lang="en-US" altLang="en-US" sz="2800" dirty="0" smtClean="0"/>
              <a:t>Rich/Knight: ”AI is the study of how to make computers do things which, at the moment, people do better”</a:t>
            </a:r>
          </a:p>
          <a:p>
            <a:r>
              <a:rPr lang="en-US" altLang="en-US" sz="2800" dirty="0" smtClean="0"/>
              <a:t>Winston: “AI is the study of computations that make it possible to perceive, reason, and act.</a:t>
            </a:r>
          </a:p>
          <a:p>
            <a:r>
              <a:rPr lang="en-US" altLang="en-US" sz="2800" dirty="0" smtClean="0">
                <a:solidFill>
                  <a:srgbClr val="008080"/>
                </a:solidFill>
              </a:rPr>
              <a:t>Turing Test</a:t>
            </a:r>
            <a:r>
              <a:rPr lang="en-US" altLang="en-US" sz="2800" dirty="0" smtClean="0"/>
              <a:t>: If an artificial intelligent system is not distinguishable from a human being, it is definitely intelligent.</a:t>
            </a:r>
          </a:p>
          <a:p>
            <a:r>
              <a:rPr lang="en-US" altLang="en-US" sz="2800" dirty="0">
                <a:hlinkClick r:id="rId2"/>
              </a:rPr>
              <a:t>https://</a:t>
            </a:r>
            <a:r>
              <a:rPr lang="en-US" altLang="en-US" sz="2800" dirty="0" smtClean="0">
                <a:hlinkClick r:id="rId2"/>
              </a:rPr>
              <a:t>en.wikipedia.org/wiki/Turing_test</a:t>
            </a:r>
            <a:r>
              <a:rPr lang="en-US" altLang="en-US" sz="2800" dirty="0" smtClean="0"/>
              <a:t> </a:t>
            </a:r>
          </a:p>
          <a:p>
            <a:r>
              <a:rPr lang="en-US" altLang="en-US" sz="2800" dirty="0" smtClean="0"/>
              <a:t>Eugene </a:t>
            </a:r>
            <a:r>
              <a:rPr lang="en-US" altLang="en-US" sz="2800" dirty="0" err="1" smtClean="0"/>
              <a:t>Goostman</a:t>
            </a:r>
            <a:r>
              <a:rPr lang="en-US" altLang="en-US" sz="2800" dirty="0" smtClean="0"/>
              <a:t> Winner 2014 </a:t>
            </a:r>
            <a:r>
              <a:rPr lang="en-US" altLang="en-US" sz="2800" dirty="0"/>
              <a:t>Touring Test: </a:t>
            </a:r>
            <a:r>
              <a:rPr lang="en-US" altLang="en-US" sz="2800" dirty="0">
                <a:hlinkClick r:id="rId3"/>
              </a:rPr>
              <a:t>https://</a:t>
            </a:r>
            <a:r>
              <a:rPr lang="en-US" altLang="en-US" sz="2800" dirty="0" smtClean="0">
                <a:hlinkClick r:id="rId3"/>
              </a:rPr>
              <a:t>en.wikipedia.org/wiki/Eugene_Goostman</a:t>
            </a:r>
            <a:r>
              <a:rPr lang="en-US" altLang="en-US" sz="2800" dirty="0" smtClean="0"/>
              <a:t> </a:t>
            </a:r>
          </a:p>
          <a:p>
            <a:r>
              <a:rPr lang="en-US" altLang="en-US" sz="2800" dirty="0"/>
              <a:t>Please read: </a:t>
            </a:r>
            <a:r>
              <a:rPr lang="en-US" altLang="en-US" sz="1100" dirty="0">
                <a:hlinkClick r:id="rId4"/>
              </a:rPr>
              <a:t>http://www.zdnet.com/article/beyond-cortana-what-artificial-intelligence-means-for-the-future-of-microsoft</a:t>
            </a:r>
            <a:r>
              <a:rPr lang="en-US" altLang="en-US" sz="1100" dirty="0" smtClean="0">
                <a:hlinkClick r:id="rId4"/>
              </a:rPr>
              <a:t>/</a:t>
            </a:r>
            <a:r>
              <a:rPr lang="en-US" altLang="en-US" sz="1100"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p:txBody>
          <a:bodyPr/>
          <a:lstStyle/>
          <a:p>
            <a:r>
              <a:rPr lang="en-US" sz="3600" dirty="0">
                <a:effectLst>
                  <a:outerShdw blurRad="38100" dist="38100" dir="2700000" algn="tl">
                    <a:srgbClr val="000000"/>
                  </a:outerShdw>
                </a:effectLst>
              </a:rPr>
              <a:t>COSC 6368: Important Dates for 2016</a:t>
            </a:r>
          </a:p>
        </p:txBody>
      </p:sp>
      <p:sp>
        <p:nvSpPr>
          <p:cNvPr id="137219" name="Text Box 3"/>
          <p:cNvSpPr txBox="1">
            <a:spLocks noChangeArrowheads="1"/>
          </p:cNvSpPr>
          <p:nvPr>
            <p:custDataLst>
              <p:tags r:id="rId2"/>
            </p:custDataLst>
          </p:nvPr>
        </p:nvSpPr>
        <p:spPr bwMode="auto">
          <a:xfrm>
            <a:off x="223838" y="1828800"/>
            <a:ext cx="8920162" cy="2923877"/>
          </a:xfrm>
          <a:prstGeom prst="rect">
            <a:avLst/>
          </a:prstGeom>
          <a:noFill/>
          <a:ln w="9525">
            <a:noFill/>
            <a:miter lim="800000"/>
            <a:headEnd/>
            <a:tailEnd/>
          </a:ln>
          <a:effectLst/>
        </p:spPr>
        <p:txBody>
          <a:bodyPr>
            <a:spAutoFit/>
          </a:bodyPr>
          <a:lstStyle/>
          <a:p>
            <a:r>
              <a:rPr lang="en-US" sz="2300" dirty="0" smtClean="0">
                <a:effectLst>
                  <a:outerShdw blurRad="38100" dist="38100" dir="2700000" algn="tl">
                    <a:srgbClr val="000000"/>
                  </a:outerShdw>
                </a:effectLst>
              </a:rPr>
              <a:t>• </a:t>
            </a:r>
            <a:r>
              <a:rPr lang="en-US" sz="2300" dirty="0">
                <a:effectLst>
                  <a:outerShdw blurRad="38100" dist="38100" dir="2700000" algn="tl">
                    <a:srgbClr val="000000"/>
                  </a:outerShdw>
                </a:effectLst>
              </a:rPr>
              <a:t>October </a:t>
            </a:r>
            <a:r>
              <a:rPr lang="en-US" sz="2300" dirty="0" smtClean="0">
                <a:effectLst>
                  <a:outerShdw blurRad="38100" dist="38100" dir="2700000" algn="tl">
                    <a:srgbClr val="000000"/>
                  </a:outerShdw>
                </a:effectLst>
              </a:rPr>
              <a:t>15: </a:t>
            </a:r>
            <a:r>
              <a:rPr lang="en-US" sz="2300" dirty="0">
                <a:effectLst>
                  <a:outerShdw blurRad="38100" dist="38100" dir="2700000" algn="tl">
                    <a:srgbClr val="000000"/>
                  </a:outerShdw>
                </a:effectLst>
              </a:rPr>
              <a:t>Deadline Homework1 </a:t>
            </a:r>
          </a:p>
          <a:p>
            <a:r>
              <a:rPr lang="en-US" sz="2300" dirty="0">
                <a:effectLst>
                  <a:outerShdw blurRad="38100" dist="38100" dir="2700000" algn="tl">
                    <a:srgbClr val="000000"/>
                  </a:outerShdw>
                </a:effectLst>
              </a:rPr>
              <a:t>• October </a:t>
            </a:r>
            <a:r>
              <a:rPr lang="en-US" sz="2300" dirty="0" smtClean="0">
                <a:effectLst>
                  <a:outerShdw blurRad="38100" dist="38100" dir="2700000" algn="tl">
                    <a:srgbClr val="000000"/>
                  </a:outerShdw>
                </a:effectLst>
              </a:rPr>
              <a:t>6: </a:t>
            </a:r>
            <a:r>
              <a:rPr lang="en-US" sz="2300" dirty="0">
                <a:effectLst>
                  <a:outerShdw blurRad="38100" dist="38100" dir="2700000" algn="tl">
                    <a:srgbClr val="000000"/>
                  </a:outerShdw>
                </a:effectLst>
              </a:rPr>
              <a:t>Deadline Course Project1 </a:t>
            </a:r>
          </a:p>
          <a:p>
            <a:r>
              <a:rPr lang="en-US" sz="2300" dirty="0">
                <a:effectLst>
                  <a:outerShdw blurRad="38100" dist="38100" dir="2700000" algn="tl">
                    <a:srgbClr val="000000"/>
                  </a:outerShdw>
                </a:effectLst>
              </a:rPr>
              <a:t>• October </a:t>
            </a:r>
            <a:r>
              <a:rPr lang="en-US" sz="2300" dirty="0" smtClean="0">
                <a:effectLst>
                  <a:outerShdw blurRad="38100" dist="38100" dir="2700000" algn="tl">
                    <a:srgbClr val="000000"/>
                  </a:outerShdw>
                </a:effectLst>
              </a:rPr>
              <a:t>20: </a:t>
            </a:r>
            <a:r>
              <a:rPr lang="en-US" sz="2300" dirty="0">
                <a:effectLst>
                  <a:outerShdw blurRad="38100" dist="38100" dir="2700000" algn="tl">
                    <a:srgbClr val="000000"/>
                  </a:outerShdw>
                </a:effectLst>
              </a:rPr>
              <a:t>Review for Midterm Exam </a:t>
            </a:r>
          </a:p>
          <a:p>
            <a:r>
              <a:rPr lang="en-US" sz="2300" dirty="0">
                <a:effectLst>
                  <a:outerShdw blurRad="38100" dist="38100" dir="2700000" algn="tl">
                    <a:srgbClr val="000000"/>
                  </a:outerShdw>
                </a:effectLst>
              </a:rPr>
              <a:t>• October </a:t>
            </a:r>
            <a:r>
              <a:rPr lang="en-US" sz="2300" dirty="0" smtClean="0">
                <a:effectLst>
                  <a:outerShdw blurRad="38100" dist="38100" dir="2700000" algn="tl">
                    <a:srgbClr val="000000"/>
                  </a:outerShdw>
                </a:effectLst>
              </a:rPr>
              <a:t>15: </a:t>
            </a:r>
            <a:r>
              <a:rPr lang="en-US" sz="2300" dirty="0">
                <a:effectLst>
                  <a:outerShdw blurRad="38100" dist="38100" dir="2700000" algn="tl">
                    <a:srgbClr val="000000"/>
                  </a:outerShdw>
                </a:effectLst>
              </a:rPr>
              <a:t>Midterm Exam </a:t>
            </a:r>
          </a:p>
          <a:p>
            <a:r>
              <a:rPr lang="en-US" sz="2300" dirty="0" smtClean="0">
                <a:effectLst>
                  <a:outerShdw blurRad="38100" dist="38100" dir="2700000" algn="tl">
                    <a:srgbClr val="000000"/>
                  </a:outerShdw>
                </a:effectLst>
              </a:rPr>
              <a:t>• </a:t>
            </a:r>
            <a:r>
              <a:rPr lang="en-US" sz="2300" dirty="0">
                <a:effectLst>
                  <a:outerShdw blurRad="38100" dist="38100" dir="2700000" algn="tl">
                    <a:srgbClr val="000000"/>
                  </a:outerShdw>
                </a:effectLst>
              </a:rPr>
              <a:t>November </a:t>
            </a:r>
            <a:r>
              <a:rPr lang="en-US" sz="2300" dirty="0" smtClean="0">
                <a:effectLst>
                  <a:outerShdw blurRad="38100" dist="38100" dir="2700000" algn="tl">
                    <a:srgbClr val="000000"/>
                  </a:outerShdw>
                </a:effectLst>
              </a:rPr>
              <a:t>18: </a:t>
            </a:r>
            <a:r>
              <a:rPr lang="en-US" sz="2300" dirty="0">
                <a:effectLst>
                  <a:outerShdw blurRad="38100" dist="38100" dir="2700000" algn="tl">
                    <a:srgbClr val="000000"/>
                  </a:outerShdw>
                </a:effectLst>
              </a:rPr>
              <a:t>Deadline Course Project2 </a:t>
            </a:r>
          </a:p>
          <a:p>
            <a:r>
              <a:rPr lang="en-US" sz="2300" dirty="0">
                <a:effectLst>
                  <a:outerShdw blurRad="38100" dist="38100" dir="2700000" algn="tl">
                    <a:srgbClr val="000000"/>
                  </a:outerShdw>
                </a:effectLst>
              </a:rPr>
              <a:t>• November </a:t>
            </a:r>
            <a:r>
              <a:rPr lang="en-US" sz="2300" dirty="0" smtClean="0">
                <a:effectLst>
                  <a:outerShdw blurRad="38100" dist="38100" dir="2700000" algn="tl">
                    <a:srgbClr val="000000"/>
                  </a:outerShdw>
                </a:effectLst>
              </a:rPr>
              <a:t>28: </a:t>
            </a:r>
            <a:r>
              <a:rPr lang="en-US" sz="2300" dirty="0">
                <a:effectLst>
                  <a:outerShdw blurRad="38100" dist="38100" dir="2700000" algn="tl">
                    <a:srgbClr val="000000"/>
                  </a:outerShdw>
                </a:effectLst>
              </a:rPr>
              <a:t>Deadline Homework2 </a:t>
            </a:r>
          </a:p>
          <a:p>
            <a:r>
              <a:rPr lang="en-US" sz="2300" dirty="0">
                <a:effectLst>
                  <a:outerShdw blurRad="38100" dist="38100" dir="2700000" algn="tl">
                    <a:srgbClr val="000000"/>
                  </a:outerShdw>
                </a:effectLst>
              </a:rPr>
              <a:t>• </a:t>
            </a:r>
            <a:r>
              <a:rPr lang="en-US" sz="2300" dirty="0" smtClean="0">
                <a:effectLst>
                  <a:outerShdw blurRad="38100" dist="38100" dir="2700000" algn="tl">
                    <a:srgbClr val="000000"/>
                  </a:outerShdw>
                </a:effectLst>
              </a:rPr>
              <a:t>December 1: </a:t>
            </a:r>
            <a:r>
              <a:rPr lang="en-US" sz="2300" dirty="0">
                <a:effectLst>
                  <a:outerShdw blurRad="38100" dist="38100" dir="2700000" algn="tl">
                    <a:srgbClr val="000000"/>
                  </a:outerShdw>
                </a:effectLst>
              </a:rPr>
              <a:t>Review for Final Exam </a:t>
            </a:r>
          </a:p>
          <a:p>
            <a:r>
              <a:rPr lang="en-US" sz="2300" dirty="0">
                <a:effectLst>
                  <a:outerShdw blurRad="38100" dist="38100" dir="2700000" algn="tl">
                    <a:srgbClr val="000000"/>
                  </a:outerShdw>
                </a:effectLst>
              </a:rPr>
              <a:t>• </a:t>
            </a:r>
            <a:r>
              <a:rPr lang="en-US" sz="2300" dirty="0" smtClean="0">
                <a:effectLst>
                  <a:outerShdw blurRad="38100" dist="38100" dir="2700000" algn="tl">
                    <a:srgbClr val="000000"/>
                  </a:outerShdw>
                </a:effectLst>
              </a:rPr>
              <a:t>Th., December 8, 2p: </a:t>
            </a:r>
            <a:r>
              <a:rPr lang="en-US" sz="2300" dirty="0">
                <a:effectLst>
                  <a:outerShdw blurRad="38100" dist="38100" dir="2700000" algn="tl">
                    <a:srgbClr val="000000"/>
                  </a:outerShdw>
                </a:effectLst>
              </a:rPr>
              <a:t>Final Exam </a:t>
            </a:r>
          </a:p>
        </p:txBody>
      </p:sp>
    </p:spTree>
    <p:extLst>
      <p:ext uri="{BB962C8B-B14F-4D97-AF65-F5344CB8AC3E}">
        <p14:creationId xmlns:p14="http://schemas.microsoft.com/office/powerpoint/2010/main" val="4139490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p:txBody>
          <a:bodyPr/>
          <a:lstStyle/>
          <a:p>
            <a:pPr eaLnBrk="1" hangingPunct="1"/>
            <a:r>
              <a:rPr lang="en-US" altLang="en-US" sz="3600" dirty="0" smtClean="0"/>
              <a:t>Questionnaires </a:t>
            </a:r>
          </a:p>
        </p:txBody>
      </p:sp>
      <p:sp>
        <p:nvSpPr>
          <p:cNvPr id="137219" name="Text Box 3"/>
          <p:cNvSpPr txBox="1">
            <a:spLocks noChangeArrowheads="1"/>
          </p:cNvSpPr>
          <p:nvPr>
            <p:custDataLst>
              <p:tags r:id="rId2"/>
            </p:custDataLst>
          </p:nvPr>
        </p:nvSpPr>
        <p:spPr bwMode="auto">
          <a:xfrm>
            <a:off x="223838" y="1828800"/>
            <a:ext cx="8920162" cy="5155257"/>
          </a:xfrm>
          <a:prstGeom prst="rect">
            <a:avLst/>
          </a:prstGeom>
          <a:noFill/>
          <a:ln w="9525">
            <a:noFill/>
            <a:miter lim="800000"/>
            <a:headEnd/>
            <a:tailEnd/>
          </a:ln>
          <a:effectLst/>
        </p:spPr>
        <p:txBody>
          <a:bodyPr>
            <a:spAutoFit/>
          </a:bodyPr>
          <a:lstStyle/>
          <a:p>
            <a:pPr>
              <a:defRPr/>
            </a:pPr>
            <a:r>
              <a:rPr lang="en-US" sz="2600" dirty="0" smtClean="0"/>
              <a:t>There will be a few questionnaires during the course of the semester, inquiring </a:t>
            </a:r>
            <a:endParaRPr lang="en-US" sz="2600" dirty="0"/>
          </a:p>
          <a:p>
            <a:pPr>
              <a:buFont typeface="Wingdings" pitchFamily="2" charset="2"/>
              <a:buChar char="q"/>
              <a:defRPr/>
            </a:pPr>
            <a:r>
              <a:rPr lang="en-US" sz="2600" dirty="0"/>
              <a:t> </a:t>
            </a:r>
            <a:r>
              <a:rPr lang="en-US" sz="2600" dirty="0" smtClean="0"/>
              <a:t>Your programming experience and what languages you use…</a:t>
            </a:r>
            <a:endParaRPr lang="en-US" sz="2600" dirty="0"/>
          </a:p>
          <a:p>
            <a:pPr>
              <a:buFont typeface="Wingdings" pitchFamily="2" charset="2"/>
              <a:buChar char="q"/>
              <a:defRPr/>
            </a:pPr>
            <a:r>
              <a:rPr lang="en-US" sz="2600" dirty="0"/>
              <a:t> </a:t>
            </a:r>
            <a:r>
              <a:rPr lang="en-US" sz="2600" dirty="0" smtClean="0"/>
              <a:t>Background knowledge from other courses</a:t>
            </a:r>
          </a:p>
          <a:p>
            <a:pPr>
              <a:buFont typeface="Wingdings" pitchFamily="2" charset="2"/>
              <a:buChar char="q"/>
              <a:defRPr/>
            </a:pPr>
            <a:r>
              <a:rPr lang="en-US" sz="2600" dirty="0"/>
              <a:t> </a:t>
            </a:r>
            <a:r>
              <a:rPr lang="en-US" sz="2600" dirty="0" smtClean="0"/>
              <a:t>About your expectations</a:t>
            </a:r>
            <a:endParaRPr lang="en-US" sz="2600" dirty="0"/>
          </a:p>
          <a:p>
            <a:pPr>
              <a:buFont typeface="Wingdings" pitchFamily="2" charset="2"/>
              <a:buChar char="q"/>
              <a:defRPr/>
            </a:pPr>
            <a:r>
              <a:rPr lang="en-US" sz="2600" dirty="0"/>
              <a:t> </a:t>
            </a:r>
            <a:r>
              <a:rPr lang="en-US" sz="2600" dirty="0" smtClean="0"/>
              <a:t>What things you like/ do not like when taking a course (e.g. making presentations, group project )</a:t>
            </a:r>
          </a:p>
          <a:p>
            <a:pPr>
              <a:buFont typeface="Wingdings" pitchFamily="2" charset="2"/>
              <a:buChar char="q"/>
              <a:defRPr/>
            </a:pPr>
            <a:r>
              <a:rPr lang="en-US" sz="2600" dirty="0"/>
              <a:t> </a:t>
            </a:r>
            <a:r>
              <a:rPr lang="en-US" sz="2600" dirty="0" smtClean="0"/>
              <a:t>What do you think about the graduate program you are part of? What do you expect from the graduate program you are part of? What is important for you as a graduate student </a:t>
            </a:r>
            <a:r>
              <a:rPr lang="en-US" sz="2600" dirty="0" smtClean="0">
                <a:sym typeface="Wingdings" panose="05000000000000000000" pitchFamily="2" charset="2"/>
              </a:rPr>
              <a:t> </a:t>
            </a:r>
            <a:r>
              <a:rPr lang="en-US" sz="2600" i="1" dirty="0" smtClean="0">
                <a:effectLst>
                  <a:outerShdw blurRad="38100" dist="38100" dir="2700000" algn="tl">
                    <a:srgbClr val="000000">
                      <a:alpha val="43137"/>
                    </a:srgbClr>
                  </a:outerShdw>
                </a:effectLst>
                <a:sym typeface="Wingdings" panose="05000000000000000000" pitchFamily="2" charset="2"/>
              </a:rPr>
              <a:t>COSC Graduate Committee </a:t>
            </a:r>
            <a:endParaRPr lang="en-US" sz="2600" i="1" dirty="0">
              <a:effectLst>
                <a:outerShdw blurRad="38100" dist="38100" dir="2700000" algn="tl">
                  <a:srgbClr val="000000">
                    <a:alpha val="43137"/>
                  </a:srgbClr>
                </a:outerShdw>
              </a:effectLst>
            </a:endParaRPr>
          </a:p>
          <a:p>
            <a:pPr>
              <a:buFont typeface="Wingdings" pitchFamily="2" charset="2"/>
              <a:buChar char="q"/>
              <a:defRPr/>
            </a:pPr>
            <a:endParaRPr lang="en-US" sz="2000" dirty="0"/>
          </a:p>
          <a:p>
            <a:pPr>
              <a:buFont typeface="Wingdings" pitchFamily="2" charset="2"/>
              <a:buChar char="q"/>
              <a:defRPr/>
            </a:pPr>
            <a:endParaRPr lang="en-US" sz="2300" dirty="0">
              <a:effectLst>
                <a:outerShdw blurRad="38100" dist="38100" dir="2700000" algn="tl">
                  <a:srgbClr val="000000"/>
                </a:outerShdw>
              </a:effectLst>
            </a:endParaRPr>
          </a:p>
        </p:txBody>
      </p:sp>
    </p:spTree>
    <p:extLst>
      <p:ext uri="{BB962C8B-B14F-4D97-AF65-F5344CB8AC3E}">
        <p14:creationId xmlns:p14="http://schemas.microsoft.com/office/powerpoint/2010/main" val="1584912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a:xfrm>
            <a:off x="457200" y="0"/>
            <a:ext cx="7772400" cy="1143000"/>
          </a:xfrm>
        </p:spPr>
        <p:txBody>
          <a:bodyPr/>
          <a:lstStyle/>
          <a:p>
            <a:pPr eaLnBrk="1" hangingPunct="1"/>
            <a:r>
              <a:rPr lang="en-US" altLang="en-US" sz="4000" dirty="0" smtClean="0"/>
              <a:t>Other Things</a:t>
            </a:r>
          </a:p>
        </p:txBody>
      </p:sp>
      <p:sp>
        <p:nvSpPr>
          <p:cNvPr id="137219" name="Text Box 3"/>
          <p:cNvSpPr txBox="1">
            <a:spLocks noChangeArrowheads="1"/>
          </p:cNvSpPr>
          <p:nvPr>
            <p:custDataLst>
              <p:tags r:id="rId2"/>
            </p:custDataLst>
          </p:nvPr>
        </p:nvSpPr>
        <p:spPr bwMode="auto">
          <a:xfrm>
            <a:off x="209324" y="838200"/>
            <a:ext cx="8920162" cy="4293483"/>
          </a:xfrm>
          <a:prstGeom prst="rect">
            <a:avLst/>
          </a:prstGeom>
          <a:noFill/>
          <a:ln w="9525">
            <a:noFill/>
            <a:miter lim="800000"/>
            <a:headEnd/>
            <a:tailEnd/>
          </a:ln>
          <a:effectLst/>
        </p:spPr>
        <p:txBody>
          <a:bodyPr>
            <a:spAutoFit/>
          </a:bodyPr>
          <a:lstStyle/>
          <a:p>
            <a:pPr>
              <a:defRPr/>
            </a:pPr>
            <a:endParaRPr lang="en-US" sz="2600" i="1" dirty="0"/>
          </a:p>
          <a:p>
            <a:pPr>
              <a:buFont typeface="Wingdings" pitchFamily="2" charset="2"/>
              <a:buChar char="q"/>
              <a:defRPr/>
            </a:pPr>
            <a:r>
              <a:rPr lang="en-US" sz="3200" i="1" dirty="0"/>
              <a:t> </a:t>
            </a:r>
            <a:r>
              <a:rPr lang="en-US" sz="3200" i="1" dirty="0" smtClean="0"/>
              <a:t>There will be some group activities </a:t>
            </a:r>
          </a:p>
          <a:p>
            <a:pPr>
              <a:buFont typeface="Wingdings" pitchFamily="2" charset="2"/>
              <a:buChar char="q"/>
              <a:defRPr/>
            </a:pPr>
            <a:r>
              <a:rPr lang="en-US" sz="3200" i="1" dirty="0">
                <a:effectLst>
                  <a:outerShdw blurRad="38100" dist="38100" dir="2700000" algn="tl">
                    <a:srgbClr val="000000">
                      <a:alpha val="43137"/>
                    </a:srgbClr>
                  </a:outerShdw>
                </a:effectLst>
              </a:rPr>
              <a:t> </a:t>
            </a:r>
            <a:r>
              <a:rPr lang="en-US" sz="3200" i="1" dirty="0" smtClean="0"/>
              <a:t>Project1 should be available on </a:t>
            </a:r>
            <a:r>
              <a:rPr lang="en-US" sz="3200" i="1" dirty="0" smtClean="0"/>
              <a:t>Sept.4, </a:t>
            </a:r>
            <a:r>
              <a:rPr lang="en-US" sz="3200" i="1" dirty="0" smtClean="0"/>
              <a:t>and Homework1 should be available on Sept. </a:t>
            </a:r>
            <a:r>
              <a:rPr lang="en-US" sz="3200" i="1" dirty="0" smtClean="0"/>
              <a:t>22, </a:t>
            </a:r>
            <a:r>
              <a:rPr lang="en-US" sz="3200" i="1" dirty="0" smtClean="0"/>
              <a:t>the latest</a:t>
            </a:r>
          </a:p>
          <a:p>
            <a:pPr>
              <a:buFont typeface="Wingdings" pitchFamily="2" charset="2"/>
              <a:buChar char="q"/>
              <a:defRPr/>
            </a:pPr>
            <a:r>
              <a:rPr lang="en-US" sz="3200" i="1" dirty="0"/>
              <a:t> </a:t>
            </a:r>
            <a:r>
              <a:rPr lang="en-US" sz="3200" i="1" dirty="0" smtClean="0"/>
              <a:t>I am contemplating giving students small tasks that contribute to the course, and students will receive 2-3% credit for those tasks. </a:t>
            </a:r>
            <a:endParaRPr lang="en-US" sz="2000" i="1" dirty="0"/>
          </a:p>
          <a:p>
            <a:pPr>
              <a:buFont typeface="Wingdings" pitchFamily="2" charset="2"/>
              <a:buChar char="q"/>
              <a:defRPr/>
            </a:pPr>
            <a:endParaRPr lang="en-US" sz="2300" dirty="0">
              <a:effectLst>
                <a:outerShdw blurRad="38100" dist="38100" dir="2700000" algn="tl">
                  <a:srgbClr val="000000"/>
                </a:outerShdw>
              </a:effectLst>
            </a:endParaRPr>
          </a:p>
        </p:txBody>
      </p:sp>
    </p:spTree>
    <p:extLst>
      <p:ext uri="{BB962C8B-B14F-4D97-AF65-F5344CB8AC3E}">
        <p14:creationId xmlns:p14="http://schemas.microsoft.com/office/powerpoint/2010/main" val="210261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C99A846-38E1-4C56-B86C-C438831DD0C6}" type="slidenum">
              <a:rPr lang="en-US" altLang="en-US" sz="1400" smtClean="0"/>
              <a:pPr/>
              <a:t>4</a:t>
            </a:fld>
            <a:endParaRPr lang="en-US" altLang="en-US" sz="1400" smtClean="0"/>
          </a:p>
        </p:txBody>
      </p:sp>
      <p:sp>
        <p:nvSpPr>
          <p:cNvPr id="7171" name="Rectangle 1026"/>
          <p:cNvSpPr>
            <a:spLocks noGrp="1" noChangeArrowheads="1"/>
          </p:cNvSpPr>
          <p:nvPr>
            <p:ph type="title"/>
          </p:nvPr>
        </p:nvSpPr>
        <p:spPr/>
        <p:txBody>
          <a:bodyPr/>
          <a:lstStyle/>
          <a:p>
            <a:r>
              <a:rPr lang="en-US" altLang="en-US" smtClean="0"/>
              <a:t>Physical Symbol System Hypothesis</a:t>
            </a:r>
          </a:p>
        </p:txBody>
      </p:sp>
      <p:sp>
        <p:nvSpPr>
          <p:cNvPr id="7172" name="Rectangle 1027"/>
          <p:cNvSpPr>
            <a:spLocks noGrp="1" noChangeArrowheads="1"/>
          </p:cNvSpPr>
          <p:nvPr>
            <p:ph type="body" idx="1"/>
          </p:nvPr>
        </p:nvSpPr>
        <p:spPr/>
        <p:txBody>
          <a:bodyPr/>
          <a:lstStyle/>
          <a:p>
            <a:pPr marL="609600" indent="-609600">
              <a:lnSpc>
                <a:spcPct val="90000"/>
              </a:lnSpc>
            </a:pPr>
            <a:r>
              <a:rPr lang="en-US" altLang="en-US" sz="2800" smtClean="0"/>
              <a:t>“What the brain does can be thought of at some level as a kind of computation”</a:t>
            </a:r>
          </a:p>
          <a:p>
            <a:pPr marL="609600" indent="-609600">
              <a:lnSpc>
                <a:spcPct val="90000"/>
              </a:lnSpc>
            </a:pPr>
            <a:r>
              <a:rPr lang="en-US" altLang="en-US" sz="2800" b="1" smtClean="0">
                <a:solidFill>
                  <a:srgbClr val="FF0000"/>
                </a:solidFill>
              </a:rPr>
              <a:t>Physical Symbol System Hypothesis (PSSH):</a:t>
            </a:r>
            <a:r>
              <a:rPr lang="en-US" altLang="en-US" sz="2800" smtClean="0"/>
              <a:t> A physical symbol system has the sufficient and necessary means for general, intelligent actions.</a:t>
            </a:r>
          </a:p>
          <a:p>
            <a:pPr marL="609600" indent="-609600">
              <a:lnSpc>
                <a:spcPct val="90000"/>
              </a:lnSpc>
              <a:buFontTx/>
              <a:buNone/>
            </a:pPr>
            <a:r>
              <a:rPr lang="en-US" altLang="en-US" sz="2800" smtClean="0">
                <a:solidFill>
                  <a:srgbClr val="008080"/>
                </a:solidFill>
              </a:rPr>
              <a:t>Remarks PSSH</a:t>
            </a:r>
            <a:r>
              <a:rPr lang="en-US" altLang="en-US" sz="2800" smtClean="0"/>
              <a:t>:</a:t>
            </a:r>
          </a:p>
          <a:p>
            <a:pPr marL="609600" indent="-609600">
              <a:lnSpc>
                <a:spcPct val="90000"/>
              </a:lnSpc>
              <a:buFontTx/>
              <a:buAutoNum type="arabicPeriod"/>
            </a:pPr>
            <a:r>
              <a:rPr lang="en-US" altLang="en-US" sz="2400" smtClean="0"/>
              <a:t>Subjected to empirical validation</a:t>
            </a:r>
          </a:p>
          <a:p>
            <a:pPr marL="609600" indent="-609600">
              <a:lnSpc>
                <a:spcPct val="90000"/>
              </a:lnSpc>
              <a:buFontTx/>
              <a:buAutoNum type="arabicPeriod"/>
            </a:pPr>
            <a:r>
              <a:rPr lang="en-US" altLang="en-US" sz="2400" smtClean="0"/>
              <a:t>If false </a:t>
            </a:r>
            <a:r>
              <a:rPr lang="en-US" altLang="en-US" sz="2400" smtClean="0">
                <a:sym typeface="Wingdings" pitchFamily="2" charset="2"/>
              </a:rPr>
              <a:t> AI is quite limited</a:t>
            </a:r>
          </a:p>
          <a:p>
            <a:pPr marL="609600" indent="-609600">
              <a:lnSpc>
                <a:spcPct val="90000"/>
              </a:lnSpc>
              <a:buFontTx/>
              <a:buAutoNum type="arabicPeriod"/>
            </a:pPr>
            <a:r>
              <a:rPr lang="en-US" altLang="en-US" sz="2400" smtClean="0"/>
              <a:t>Important for psychology and philosophy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776F162-D653-49E7-9627-905115C35D19}" type="slidenum">
              <a:rPr lang="en-US" altLang="en-US" sz="1400" smtClean="0"/>
              <a:pPr/>
              <a:t>5</a:t>
            </a:fld>
            <a:endParaRPr lang="en-US" altLang="en-US" sz="1400" smtClean="0"/>
          </a:p>
        </p:txBody>
      </p:sp>
      <p:sp>
        <p:nvSpPr>
          <p:cNvPr id="8195" name="Rectangle 2"/>
          <p:cNvSpPr>
            <a:spLocks noGrp="1" noChangeArrowheads="1"/>
          </p:cNvSpPr>
          <p:nvPr>
            <p:ph type="title"/>
          </p:nvPr>
        </p:nvSpPr>
        <p:spPr/>
        <p:txBody>
          <a:bodyPr/>
          <a:lstStyle/>
          <a:p>
            <a:r>
              <a:rPr lang="en-US" altLang="en-US" smtClean="0"/>
              <a:t>Questions/Thoughts about AI</a:t>
            </a:r>
          </a:p>
        </p:txBody>
      </p:sp>
      <p:sp>
        <p:nvSpPr>
          <p:cNvPr id="8196" name="Rectangle 3"/>
          <p:cNvSpPr>
            <a:spLocks noGrp="1" noChangeArrowheads="1"/>
          </p:cNvSpPr>
          <p:nvPr>
            <p:ph type="body" idx="1"/>
          </p:nvPr>
        </p:nvSpPr>
        <p:spPr>
          <a:xfrm>
            <a:off x="381000" y="1752600"/>
            <a:ext cx="8458200" cy="4343400"/>
          </a:xfrm>
        </p:spPr>
        <p:txBody>
          <a:bodyPr/>
          <a:lstStyle/>
          <a:p>
            <a:r>
              <a:rPr lang="en-US" altLang="en-US" sz="2000" smtClean="0"/>
              <a:t>What are the limitations of AI? Can computers only do what they are told? Can computers be creative? Can computers think? What problems cannot be solved by computers today?</a:t>
            </a:r>
          </a:p>
          <a:p>
            <a:r>
              <a:rPr lang="en-US" altLang="en-US" sz="2000" smtClean="0"/>
              <a:t>Computers show promise to control the current waste of energy and other natural resources.</a:t>
            </a:r>
          </a:p>
          <a:p>
            <a:r>
              <a:rPr lang="en-US" altLang="en-US" sz="2000" smtClean="0"/>
              <a:t>Computer can work in environment that are unsuitable for human beings.</a:t>
            </a:r>
          </a:p>
          <a:p>
            <a:r>
              <a:rPr lang="en-US" altLang="en-US" sz="2000" smtClean="0"/>
              <a:t>If computers control everything --- who controls the computers?</a:t>
            </a:r>
          </a:p>
          <a:p>
            <a:r>
              <a:rPr lang="en-US" altLang="en-US" sz="2000" smtClean="0"/>
              <a:t>If computers are intelligent what civil rights should be given to computers? </a:t>
            </a:r>
          </a:p>
          <a:p>
            <a:r>
              <a:rPr lang="en-US" altLang="en-US" sz="2000" smtClean="0"/>
              <a:t>If computers can perform most of our work; what should the human beings do? </a:t>
            </a:r>
          </a:p>
          <a:p>
            <a:r>
              <a:rPr lang="en-US" altLang="en-US" sz="2000" smtClean="0"/>
              <a:t>Only those things that can be represented in computers are important.</a:t>
            </a:r>
          </a:p>
          <a:p>
            <a:r>
              <a:rPr lang="en-US" altLang="en-US" sz="2000" smtClean="0"/>
              <a:t>It is fun to play with computers.</a:t>
            </a:r>
          </a:p>
          <a:p>
            <a:endParaRPr lang="en-US" alt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2F01F72-7F2E-447A-83C4-C56F9BFCC79C}" type="slidenum">
              <a:rPr lang="en-US" altLang="en-US" sz="1400" smtClean="0"/>
              <a:pPr/>
              <a:t>6</a:t>
            </a:fld>
            <a:endParaRPr lang="en-US" altLang="en-US" sz="1400" smtClean="0"/>
          </a:p>
        </p:txBody>
      </p:sp>
      <p:sp>
        <p:nvSpPr>
          <p:cNvPr id="9219" name="Rectangle 2"/>
          <p:cNvSpPr>
            <a:spLocks noGrp="1" noChangeArrowheads="1"/>
          </p:cNvSpPr>
          <p:nvPr>
            <p:ph type="title"/>
          </p:nvPr>
        </p:nvSpPr>
        <p:spPr/>
        <p:txBody>
          <a:bodyPr/>
          <a:lstStyle/>
          <a:p>
            <a:r>
              <a:rPr lang="en-US" altLang="en-US" smtClean="0"/>
              <a:t>Topics Covered in COSC 6368</a:t>
            </a:r>
          </a:p>
        </p:txBody>
      </p:sp>
      <p:sp>
        <p:nvSpPr>
          <p:cNvPr id="9220" name="Rectangle 3"/>
          <p:cNvSpPr>
            <a:spLocks noGrp="1" noChangeArrowheads="1"/>
          </p:cNvSpPr>
          <p:nvPr>
            <p:ph type="body" idx="1"/>
          </p:nvPr>
        </p:nvSpPr>
        <p:spPr>
          <a:xfrm>
            <a:off x="381000" y="1828800"/>
            <a:ext cx="8534400" cy="4114800"/>
          </a:xfrm>
        </p:spPr>
        <p:txBody>
          <a:bodyPr/>
          <a:lstStyle/>
          <a:p>
            <a:pPr>
              <a:lnSpc>
                <a:spcPct val="90000"/>
              </a:lnSpc>
            </a:pPr>
            <a:r>
              <a:rPr lang="en-US" altLang="en-US" sz="2400" dirty="0" smtClean="0"/>
              <a:t>More general topics:</a:t>
            </a:r>
          </a:p>
          <a:p>
            <a:pPr lvl="1">
              <a:lnSpc>
                <a:spcPct val="90000"/>
              </a:lnSpc>
            </a:pPr>
            <a:r>
              <a:rPr lang="en-US" altLang="en-US" sz="2400" dirty="0" smtClean="0"/>
              <a:t>Expose to many search algorithm </a:t>
            </a:r>
          </a:p>
          <a:p>
            <a:pPr lvl="1">
              <a:lnSpc>
                <a:spcPct val="90000"/>
              </a:lnSpc>
            </a:pPr>
            <a:r>
              <a:rPr lang="en-US" altLang="en-US" sz="2400" dirty="0" smtClean="0"/>
              <a:t>Probabilistic Reasoning</a:t>
            </a:r>
          </a:p>
          <a:p>
            <a:pPr lvl="1">
              <a:lnSpc>
                <a:spcPct val="90000"/>
              </a:lnSpc>
            </a:pPr>
            <a:r>
              <a:rPr lang="en-US" altLang="en-US" sz="2400" dirty="0" smtClean="0"/>
              <a:t>Making sense out of data</a:t>
            </a:r>
          </a:p>
          <a:p>
            <a:pPr>
              <a:lnSpc>
                <a:spcPct val="90000"/>
              </a:lnSpc>
            </a:pPr>
            <a:r>
              <a:rPr lang="en-US" altLang="en-US" sz="2400" dirty="0" smtClean="0"/>
              <a:t>AI-specific Topics:</a:t>
            </a:r>
          </a:p>
          <a:p>
            <a:pPr lvl="1">
              <a:lnSpc>
                <a:spcPct val="90000"/>
              </a:lnSpc>
            </a:pPr>
            <a:r>
              <a:rPr lang="en-US" altLang="en-US" sz="2400" dirty="0" smtClean="0"/>
              <a:t>reasoning in uncertain environments and belief networks</a:t>
            </a:r>
          </a:p>
          <a:p>
            <a:pPr lvl="1">
              <a:lnSpc>
                <a:spcPct val="90000"/>
              </a:lnSpc>
            </a:pPr>
            <a:r>
              <a:rPr lang="en-US" altLang="en-US" sz="2400" dirty="0" smtClean="0"/>
              <a:t>Heuristic search, Constraint Satisfaction Problems, and Games</a:t>
            </a:r>
          </a:p>
          <a:p>
            <a:pPr lvl="1">
              <a:lnSpc>
                <a:spcPct val="90000"/>
              </a:lnSpc>
            </a:pPr>
            <a:r>
              <a:rPr lang="en-US" altLang="en-US" sz="2400" dirty="0" smtClean="0"/>
              <a:t>Learning from examples and reinforcement learning</a:t>
            </a:r>
          </a:p>
          <a:p>
            <a:pPr lvl="1">
              <a:lnSpc>
                <a:spcPct val="90000"/>
              </a:lnSpc>
            </a:pPr>
            <a:r>
              <a:rPr lang="en-US" altLang="en-US" sz="2400" dirty="0" smtClean="0"/>
              <a:t>brief coverage of planning, evolutionary computing, and maybe Robotics</a:t>
            </a:r>
          </a:p>
          <a:p>
            <a:pPr lvl="1">
              <a:lnSpc>
                <a:spcPct val="90000"/>
              </a:lnSpc>
            </a:pPr>
            <a:r>
              <a:rPr lang="en-US" altLang="en-US" sz="2400" dirty="0" smtClean="0"/>
              <a:t>Exposure to AI tools (belief networks, decision trees, ANN)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EC1F720-EC2D-49DF-ACD1-C208D63C0C72}" type="slidenum">
              <a:rPr lang="en-US" altLang="en-US" sz="1400" smtClean="0"/>
              <a:pPr/>
              <a:t>7</a:t>
            </a:fld>
            <a:endParaRPr lang="en-US" altLang="en-US" sz="1400" smtClean="0"/>
          </a:p>
        </p:txBody>
      </p:sp>
      <p:sp>
        <p:nvSpPr>
          <p:cNvPr id="10243" name="Rectangle 1026"/>
          <p:cNvSpPr>
            <a:spLocks noGrp="1" noChangeArrowheads="1"/>
          </p:cNvSpPr>
          <p:nvPr>
            <p:ph type="title"/>
          </p:nvPr>
        </p:nvSpPr>
        <p:spPr>
          <a:xfrm>
            <a:off x="685800" y="228600"/>
            <a:ext cx="7772400" cy="914400"/>
          </a:xfrm>
        </p:spPr>
        <p:txBody>
          <a:bodyPr/>
          <a:lstStyle/>
          <a:p>
            <a:r>
              <a:rPr lang="en-US" altLang="en-US" dirty="0" smtClean="0"/>
              <a:t>2016 Organization COSC 6368</a:t>
            </a:r>
          </a:p>
        </p:txBody>
      </p:sp>
      <p:sp>
        <p:nvSpPr>
          <p:cNvPr id="10244" name="Rectangle 1027"/>
          <p:cNvSpPr>
            <a:spLocks noGrp="1" noChangeArrowheads="1"/>
          </p:cNvSpPr>
          <p:nvPr>
            <p:ph type="body" idx="1"/>
          </p:nvPr>
        </p:nvSpPr>
        <p:spPr>
          <a:xfrm>
            <a:off x="0" y="1143000"/>
            <a:ext cx="9144000" cy="5257800"/>
          </a:xfrm>
        </p:spPr>
        <p:txBody>
          <a:bodyPr/>
          <a:lstStyle/>
          <a:p>
            <a:r>
              <a:rPr lang="en-US" sz="1600" i="1" dirty="0"/>
              <a:t>August </a:t>
            </a:r>
            <a:r>
              <a:rPr lang="en-US" sz="1600" i="1" dirty="0" smtClean="0"/>
              <a:t>23+25: </a:t>
            </a:r>
            <a:r>
              <a:rPr lang="en-US" sz="1600" b="1" i="1" dirty="0"/>
              <a:t>1. Introduction to AI</a:t>
            </a:r>
            <a:r>
              <a:rPr lang="en-US" sz="1600" i="1" dirty="0"/>
              <a:t> (covers chapter 1 and chapter 2 in part) 1.5 lectures</a:t>
            </a:r>
            <a:endParaRPr lang="en-US" sz="1600" dirty="0"/>
          </a:p>
          <a:p>
            <a:r>
              <a:rPr lang="en-US" sz="1600" i="1" dirty="0"/>
              <a:t>August </a:t>
            </a:r>
            <a:r>
              <a:rPr lang="en-US" sz="1600" i="1" dirty="0" smtClean="0"/>
              <a:t>25+30 September 1+8+13+15+20+22: </a:t>
            </a:r>
            <a:r>
              <a:rPr lang="en-US" sz="1600" b="1" i="1" dirty="0"/>
              <a:t>2. Problem Solving</a:t>
            </a:r>
            <a:r>
              <a:rPr lang="en-US" sz="1600" i="1" dirty="0"/>
              <a:t> (covering chapter 3, 4 in part, 5, and 6 in part, centering on uninformed and informed search , adversarial search and games, A*, alpha-beta search, evolutionary computing, game theory (chapter 17 and other material), and </a:t>
            </a:r>
            <a:r>
              <a:rPr lang="en-US" sz="1600" i="1" dirty="0" smtClean="0"/>
              <a:t>solving constraint </a:t>
            </a:r>
            <a:r>
              <a:rPr lang="en-US" sz="1600" i="1" dirty="0"/>
              <a:t>satisfaction problems, discussion course Project 1) 7.5 lectures</a:t>
            </a:r>
            <a:endParaRPr lang="en-US" sz="1600" dirty="0"/>
          </a:p>
          <a:p>
            <a:r>
              <a:rPr lang="en-US" sz="1600" i="1" dirty="0"/>
              <a:t>September </a:t>
            </a:r>
            <a:r>
              <a:rPr lang="en-US" sz="1600" i="1" dirty="0" smtClean="0"/>
              <a:t>27+29: </a:t>
            </a:r>
            <a:r>
              <a:rPr lang="en-US" sz="1600" b="1" i="1" dirty="0"/>
              <a:t>3. Planning and Acting</a:t>
            </a:r>
            <a:r>
              <a:rPr lang="en-US" sz="1600" i="1" dirty="0"/>
              <a:t> (covering chapters 10 and 11 in part)  1.5 lectures</a:t>
            </a:r>
            <a:endParaRPr lang="en-US" sz="1600" dirty="0"/>
          </a:p>
          <a:p>
            <a:r>
              <a:rPr lang="en-US" sz="1600" i="1" dirty="0"/>
              <a:t>September </a:t>
            </a:r>
            <a:r>
              <a:rPr lang="en-US" sz="1600" i="1" dirty="0" smtClean="0"/>
              <a:t>29 October 4+6+11+20+25+27 Nov. 1: </a:t>
            </a:r>
            <a:r>
              <a:rPr lang="en-US" sz="1600" b="1" i="1" dirty="0"/>
              <a:t>4. Machine Learning</a:t>
            </a:r>
            <a:r>
              <a:rPr lang="en-US" sz="1600" i="1" dirty="0"/>
              <a:t> (covering learning from examples (chapter 18), deep learning (extra material) and reinforcement Learning (chapter 21, chapter17 in part; Discussion Project2) 7.5 lectures</a:t>
            </a:r>
            <a:endParaRPr lang="en-US" sz="1600" dirty="0"/>
          </a:p>
          <a:p>
            <a:r>
              <a:rPr lang="en-US" sz="1600" i="1" dirty="0"/>
              <a:t>October </a:t>
            </a:r>
            <a:r>
              <a:rPr lang="en-US" sz="1600" i="1" dirty="0" smtClean="0"/>
              <a:t>20: </a:t>
            </a:r>
            <a:r>
              <a:rPr lang="en-US" sz="1600" i="1" dirty="0"/>
              <a:t>Discussion of </a:t>
            </a:r>
            <a:r>
              <a:rPr lang="en-US" sz="1600" i="1" dirty="0" smtClean="0"/>
              <a:t>Homework1 </a:t>
            </a:r>
            <a:r>
              <a:rPr lang="en-US" sz="1600" i="1" dirty="0"/>
              <a:t>and Review for Midterm Exam</a:t>
            </a:r>
            <a:endParaRPr lang="en-US" sz="1600" dirty="0"/>
          </a:p>
          <a:p>
            <a:r>
              <a:rPr lang="en-US" sz="1600" i="1" dirty="0"/>
              <a:t>October </a:t>
            </a:r>
            <a:r>
              <a:rPr lang="en-US" sz="1600" i="1" dirty="0" smtClean="0"/>
              <a:t>25: </a:t>
            </a:r>
            <a:r>
              <a:rPr lang="en-US" sz="1600" i="1" dirty="0"/>
              <a:t>Midterm Exam </a:t>
            </a:r>
            <a:endParaRPr lang="en-US" sz="1600" dirty="0"/>
          </a:p>
          <a:p>
            <a:r>
              <a:rPr lang="en-US" sz="1600" i="1" dirty="0" smtClean="0"/>
              <a:t>November 1+3+8+10+15+17: </a:t>
            </a:r>
            <a:r>
              <a:rPr lang="en-US" sz="1600" b="1" i="1" dirty="0"/>
              <a:t>5. Reasoning and Learning in Uncertain Environments</a:t>
            </a:r>
            <a:r>
              <a:rPr lang="en-US" sz="1600" i="1" dirty="0"/>
              <a:t> (covers chapters 13, 14, 15 in part, and 20 in part, centering on “basics” in probabilistic reasoning, naïve Bayesian approaches, belief networks and hidden </a:t>
            </a:r>
            <a:r>
              <a:rPr lang="en-US" sz="1600" i="1" dirty="0" err="1"/>
              <a:t>markov</a:t>
            </a:r>
            <a:r>
              <a:rPr lang="en-US" sz="1600" i="1" dirty="0"/>
              <a:t> models (HMM)) 5.5 lectures</a:t>
            </a:r>
            <a:endParaRPr lang="en-US" sz="1600" dirty="0"/>
          </a:p>
          <a:p>
            <a:r>
              <a:rPr lang="en-US" sz="1600" i="1" dirty="0" smtClean="0"/>
              <a:t>November </a:t>
            </a:r>
            <a:r>
              <a:rPr lang="en-US" sz="1600" i="1" dirty="0" smtClean="0"/>
              <a:t>29: </a:t>
            </a:r>
            <a:r>
              <a:rPr lang="en-US" sz="1600" b="1" i="1" dirty="0"/>
              <a:t>6. Robotics</a:t>
            </a:r>
            <a:r>
              <a:rPr lang="en-US" sz="1600" i="1" dirty="0"/>
              <a:t> (Chapter 25) 1 lecture</a:t>
            </a:r>
            <a:endParaRPr lang="en-US" sz="1600" dirty="0"/>
          </a:p>
          <a:p>
            <a:r>
              <a:rPr lang="en-US" sz="1600" i="1" dirty="0" smtClean="0"/>
              <a:t>December 1: </a:t>
            </a:r>
            <a:r>
              <a:rPr lang="en-US" sz="1600" b="1" i="1" dirty="0"/>
              <a:t>7. Course Summary</a:t>
            </a:r>
            <a:r>
              <a:rPr lang="en-US" sz="1600" i="1" dirty="0"/>
              <a:t>, Discussion of </a:t>
            </a:r>
            <a:r>
              <a:rPr lang="en-US" sz="1600" i="1" dirty="0" smtClean="0"/>
              <a:t>Homework and </a:t>
            </a:r>
            <a:r>
              <a:rPr lang="en-US" sz="1600" i="1" dirty="0"/>
              <a:t>Review for the Final Exam </a:t>
            </a:r>
            <a:endParaRPr lang="en-US" sz="1600" i="1" dirty="0" smtClean="0"/>
          </a:p>
          <a:p>
            <a:r>
              <a:rPr lang="en-US" sz="1600" i="1" dirty="0" smtClean="0"/>
              <a:t>December 8, 2p: Final Exam</a:t>
            </a: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6D22809-943B-4AF7-8FE6-284CA297290E}" type="slidenum">
              <a:rPr lang="en-US" altLang="en-US" sz="1400" smtClean="0"/>
              <a:pPr/>
              <a:t>8</a:t>
            </a:fld>
            <a:endParaRPr lang="en-US" altLang="en-US" sz="1400" smtClean="0"/>
          </a:p>
        </p:txBody>
      </p:sp>
      <p:sp>
        <p:nvSpPr>
          <p:cNvPr id="12291" name="Rectangle 2"/>
          <p:cNvSpPr>
            <a:spLocks noGrp="1" noChangeArrowheads="1"/>
          </p:cNvSpPr>
          <p:nvPr>
            <p:ph type="title"/>
          </p:nvPr>
        </p:nvSpPr>
        <p:spPr>
          <a:xfrm>
            <a:off x="685800" y="609600"/>
            <a:ext cx="7772400" cy="838200"/>
          </a:xfrm>
        </p:spPr>
        <p:txBody>
          <a:bodyPr/>
          <a:lstStyle/>
          <a:p>
            <a:r>
              <a:rPr lang="en-US" altLang="en-US" smtClean="0"/>
              <a:t>Positive Forces for AI</a:t>
            </a:r>
          </a:p>
        </p:txBody>
      </p:sp>
      <p:sp>
        <p:nvSpPr>
          <p:cNvPr id="12292" name="Rectangle 3"/>
          <p:cNvSpPr>
            <a:spLocks noGrp="1" noChangeArrowheads="1"/>
          </p:cNvSpPr>
          <p:nvPr>
            <p:ph type="body" idx="1"/>
          </p:nvPr>
        </p:nvSpPr>
        <p:spPr>
          <a:xfrm>
            <a:off x="228600" y="1524000"/>
            <a:ext cx="8915400" cy="4114800"/>
          </a:xfrm>
        </p:spPr>
        <p:txBody>
          <a:bodyPr/>
          <a:lstStyle/>
          <a:p>
            <a:pPr>
              <a:lnSpc>
                <a:spcPct val="90000"/>
              </a:lnSpc>
            </a:pPr>
            <a:r>
              <a:rPr lang="en-US" altLang="en-US" sz="2400" dirty="0" smtClean="0"/>
              <a:t>Knowledge Discovery in Data and Data Mining (KDD)</a:t>
            </a:r>
          </a:p>
          <a:p>
            <a:pPr>
              <a:lnSpc>
                <a:spcPct val="90000"/>
              </a:lnSpc>
            </a:pPr>
            <a:r>
              <a:rPr lang="en-US" altLang="en-US" sz="2400" dirty="0" smtClean="0"/>
              <a:t>Intelligent Agents for WWW; multi-agent systems </a:t>
            </a:r>
          </a:p>
          <a:p>
            <a:pPr>
              <a:lnSpc>
                <a:spcPct val="90000"/>
              </a:lnSpc>
            </a:pPr>
            <a:r>
              <a:rPr lang="en-US" altLang="en-US" sz="2400" dirty="0" smtClean="0"/>
              <a:t>Robotics (Robot Soccer, Robot Waiters, industrial robots, rovers, toy robots…)</a:t>
            </a:r>
          </a:p>
          <a:p>
            <a:pPr>
              <a:lnSpc>
                <a:spcPct val="90000"/>
              </a:lnSpc>
            </a:pPr>
            <a:r>
              <a:rPr lang="en-US" altLang="en-US" sz="2400" dirty="0" smtClean="0"/>
              <a:t>Creating of Knowledge Bases and Sharing of Knowledge (especially for Science and Engineering)</a:t>
            </a:r>
          </a:p>
          <a:p>
            <a:pPr>
              <a:lnSpc>
                <a:spcPct val="90000"/>
              </a:lnSpc>
            </a:pPr>
            <a:r>
              <a:rPr lang="en-US" altLang="en-US" sz="2400" dirty="0" smtClean="0"/>
              <a:t>Computer Chess and Computer Games in General --- AI for Entertainment</a:t>
            </a:r>
          </a:p>
          <a:p>
            <a:pPr>
              <a:lnSpc>
                <a:spcPct val="90000"/>
              </a:lnSpc>
            </a:pPr>
            <a:r>
              <a:rPr lang="en-US" altLang="en-US" sz="2400" dirty="0" smtClean="0"/>
              <a:t>Automating human skills; e.g. driving; helping handicapped persons</a:t>
            </a:r>
          </a:p>
          <a:p>
            <a:pPr>
              <a:lnSpc>
                <a:spcPct val="90000"/>
              </a:lnSpc>
            </a:pPr>
            <a:r>
              <a:rPr lang="en-US" altLang="en-US" sz="2400" dirty="0" smtClean="0"/>
              <a:t>Speech Recognition, Image </a:t>
            </a:r>
            <a:r>
              <a:rPr lang="en-US" altLang="en-US" sz="2400" dirty="0" smtClean="0"/>
              <a:t>Annotation</a:t>
            </a:r>
          </a:p>
          <a:p>
            <a:pPr>
              <a:lnSpc>
                <a:spcPct val="90000"/>
              </a:lnSpc>
            </a:pPr>
            <a:r>
              <a:rPr lang="en-US" altLang="en-US" sz="2400" dirty="0" smtClean="0"/>
              <a:t>Internet of Things </a:t>
            </a:r>
            <a:endParaRPr lang="en-US" altLang="en-US" sz="2400" dirty="0" smtClean="0"/>
          </a:p>
          <a:p>
            <a:pPr>
              <a:lnSpc>
                <a:spcPct val="90000"/>
              </a:lnSpc>
            </a:pPr>
            <a:r>
              <a:rPr lang="en-US" altLang="en-US" sz="2400" dirty="0" smtClean="0"/>
              <a:t>Deep Learning</a:t>
            </a:r>
          </a:p>
          <a:p>
            <a:pPr>
              <a:lnSpc>
                <a:spcPct val="90000"/>
              </a:lnSpc>
            </a:pPr>
            <a:r>
              <a:rPr lang="en-US" altLang="en-US" sz="2400" dirty="0" smtClean="0"/>
              <a:t>Intelligent </a:t>
            </a:r>
            <a:r>
              <a:rPr lang="en-US" altLang="en-US" sz="2400" i="1" dirty="0" smtClean="0"/>
              <a:t>“this and that”</a:t>
            </a:r>
            <a:endParaRPr lang="en-US" alt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10571E-99F2-4E7C-AFC5-18AD3D950F79}" type="slidenum">
              <a:rPr lang="en-US" altLang="en-US" sz="1400" smtClean="0"/>
              <a:pPr/>
              <a:t>9</a:t>
            </a:fld>
            <a:endParaRPr lang="en-US" altLang="en-US" sz="1400" smtClean="0"/>
          </a:p>
        </p:txBody>
      </p:sp>
      <p:sp>
        <p:nvSpPr>
          <p:cNvPr id="13315" name="Rectangle 2"/>
          <p:cNvSpPr>
            <a:spLocks noGrp="1" noChangeArrowheads="1"/>
          </p:cNvSpPr>
          <p:nvPr>
            <p:ph type="title"/>
          </p:nvPr>
        </p:nvSpPr>
        <p:spPr>
          <a:xfrm>
            <a:off x="762000" y="14514"/>
            <a:ext cx="7772400" cy="1143000"/>
          </a:xfrm>
        </p:spPr>
        <p:txBody>
          <a:bodyPr/>
          <a:lstStyle/>
          <a:p>
            <a:r>
              <a:rPr lang="en-US" altLang="en-US" dirty="0" smtClean="0"/>
              <a:t>6368 Homepage</a:t>
            </a:r>
          </a:p>
        </p:txBody>
      </p:sp>
      <p:sp>
        <p:nvSpPr>
          <p:cNvPr id="13316" name="Rectangle 3"/>
          <p:cNvSpPr>
            <a:spLocks noGrp="1" noChangeArrowheads="1"/>
          </p:cNvSpPr>
          <p:nvPr>
            <p:ph type="body" idx="1"/>
          </p:nvPr>
        </p:nvSpPr>
        <p:spPr>
          <a:xfrm>
            <a:off x="685800" y="990600"/>
            <a:ext cx="7772400" cy="5105400"/>
          </a:xfrm>
        </p:spPr>
        <p:txBody>
          <a:bodyPr/>
          <a:lstStyle/>
          <a:p>
            <a:r>
              <a:rPr lang="en-US" altLang="en-US" dirty="0">
                <a:latin typeface="Times" pitchFamily="18" charset="0"/>
                <a:hlinkClick r:id="rId2"/>
              </a:rPr>
              <a:t>http://www2.cs.uh.edu/~</a:t>
            </a:r>
            <a:r>
              <a:rPr lang="en-US" altLang="en-US" dirty="0" smtClean="0">
                <a:latin typeface="Times" pitchFamily="18" charset="0"/>
                <a:hlinkClick r:id="rId2"/>
              </a:rPr>
              <a:t>ceick/AI16.html</a:t>
            </a:r>
            <a:r>
              <a:rPr lang="en-US" altLang="en-US" dirty="0" smtClean="0">
                <a:latin typeface="Times" pitchFamily="18" charset="0"/>
              </a:rPr>
              <a:t> </a:t>
            </a:r>
          </a:p>
        </p:txBody>
      </p:sp>
      <p:sp>
        <p:nvSpPr>
          <p:cNvPr id="13317" name="Rectangle 4"/>
          <p:cNvSpPr>
            <a:spLocks noChangeArrowheads="1"/>
          </p:cNvSpPr>
          <p:nvPr/>
        </p:nvSpPr>
        <p:spPr bwMode="auto">
          <a:xfrm>
            <a:off x="428171" y="2438400"/>
            <a:ext cx="8686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en-US" altLang="en-US" sz="4400" dirty="0" smtClean="0">
              <a:solidFill>
                <a:schemeClr val="tx2"/>
              </a:solidFill>
            </a:endParaRPr>
          </a:p>
          <a:p>
            <a:pPr algn="ctr"/>
            <a:r>
              <a:rPr lang="en-US" altLang="en-US" sz="4400" dirty="0" smtClean="0">
                <a:solidFill>
                  <a:schemeClr val="tx2"/>
                </a:solidFill>
              </a:rPr>
              <a:t>Algorithms Covered in COSC 6368</a:t>
            </a:r>
          </a:p>
          <a:p>
            <a:pPr algn="ctr"/>
            <a:r>
              <a:rPr lang="en-US" altLang="en-US" sz="2800" dirty="0" smtClean="0">
                <a:solidFill>
                  <a:schemeClr val="tx2"/>
                </a:solidFill>
              </a:rPr>
              <a:t>See </a:t>
            </a:r>
            <a:r>
              <a:rPr lang="en-US" altLang="en-US" sz="2800" i="1" dirty="0" smtClean="0">
                <a:solidFill>
                  <a:schemeClr val="tx2"/>
                </a:solidFill>
              </a:rPr>
              <a:t>Teaching Plan </a:t>
            </a:r>
            <a:r>
              <a:rPr lang="en-US" altLang="en-US" sz="2800" dirty="0" smtClean="0">
                <a:solidFill>
                  <a:schemeClr val="tx2"/>
                </a:solidFill>
              </a:rPr>
              <a:t>Word-file</a:t>
            </a:r>
          </a:p>
          <a:p>
            <a:pPr algn="ctr"/>
            <a:endParaRPr lang="en-US" altLang="en-US" dirty="0" smtClean="0">
              <a:solidFill>
                <a:schemeClr val="tx2"/>
              </a:solidFill>
            </a:endParaRPr>
          </a:p>
          <a:p>
            <a:pPr algn="ctr"/>
            <a:r>
              <a:rPr lang="en-US" altLang="en-US" sz="4000" dirty="0">
                <a:solidFill>
                  <a:schemeClr val="tx2"/>
                </a:solidFill>
              </a:rPr>
              <a:t>Textbook Code Repository</a:t>
            </a:r>
          </a:p>
          <a:p>
            <a:pPr algn="ctr"/>
            <a:r>
              <a:rPr lang="en-US" altLang="en-US" dirty="0">
                <a:solidFill>
                  <a:schemeClr val="tx2"/>
                </a:solidFill>
                <a:hlinkClick r:id="rId3"/>
              </a:rPr>
              <a:t>https://github.com/aimacode</a:t>
            </a:r>
            <a:endParaRPr lang="en-US" altLang="en-US" dirty="0">
              <a:solidFill>
                <a:schemeClr val="tx2"/>
              </a:solidFill>
            </a:endParaRPr>
          </a:p>
          <a:p>
            <a:pPr algn="ctr"/>
            <a:r>
              <a:rPr lang="en-US" altLang="en-US" dirty="0" smtClean="0">
                <a:solidFill>
                  <a:schemeClr val="tx2"/>
                </a:solidFill>
              </a:rPr>
              <a:t> </a:t>
            </a:r>
            <a:endParaRPr lang="en-US" altLang="en-US" dirty="0">
              <a:solidFill>
                <a:schemeClr val="tx2"/>
              </a:solidFill>
            </a:endParaRPr>
          </a:p>
          <a:p>
            <a:pPr algn="ctr"/>
            <a:r>
              <a:rPr lang="en-US" altLang="en-US" sz="4400" dirty="0" smtClean="0">
                <a:solidFill>
                  <a:schemeClr val="tx2"/>
                </a:solidFill>
              </a:rPr>
              <a:t>IJCAI </a:t>
            </a:r>
            <a:r>
              <a:rPr lang="en-US" altLang="en-US" sz="4400" dirty="0">
                <a:solidFill>
                  <a:schemeClr val="tx2"/>
                </a:solidFill>
              </a:rPr>
              <a:t>2016 Homepage</a:t>
            </a:r>
            <a:br>
              <a:rPr lang="en-US" altLang="en-US" sz="4400" dirty="0">
                <a:solidFill>
                  <a:schemeClr val="tx2"/>
                </a:solidFill>
              </a:rPr>
            </a:br>
            <a:r>
              <a:rPr lang="en-US" altLang="en-US" dirty="0">
                <a:solidFill>
                  <a:schemeClr val="tx2"/>
                </a:solidFill>
              </a:rPr>
              <a:t> </a:t>
            </a:r>
            <a:r>
              <a:rPr lang="en-US" altLang="en-US" dirty="0">
                <a:solidFill>
                  <a:schemeClr val="tx2"/>
                </a:solidFill>
                <a:hlinkClick r:id="rId4"/>
              </a:rPr>
              <a:t>http://ijcai-16.org/index.php/welcome/view/home</a:t>
            </a:r>
            <a:endParaRPr lang="en-US" altLang="en-US" dirty="0">
              <a:solidFill>
                <a:schemeClr val="tx2"/>
              </a:solidFill>
            </a:endParaRPr>
          </a:p>
          <a:p>
            <a:pPr algn="ctr"/>
            <a:r>
              <a:rPr lang="en-US" altLang="en-US" sz="3600" dirty="0" smtClean="0">
                <a:solidFill>
                  <a:schemeClr val="tx2"/>
                </a:solidFill>
              </a:rPr>
              <a:t>  </a:t>
            </a:r>
            <a:endParaRPr lang="en-US" altLang="en-US" sz="3600" dirty="0">
              <a:solidFill>
                <a:schemeClr val="tx2"/>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1968</TotalTime>
  <Words>2189</Words>
  <Application>Microsoft Office PowerPoint</Application>
  <PresentationFormat>On-screen Show (4:3)</PresentationFormat>
  <Paragraphs>292</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Default Design</vt:lpstr>
      <vt:lpstr>Worksheet</vt:lpstr>
      <vt:lpstr>COSC 6368 and “What is AI?”</vt:lpstr>
      <vt:lpstr>Part1a: Definitions of AI</vt:lpstr>
      <vt:lpstr>More Definitions of AI</vt:lpstr>
      <vt:lpstr>Physical Symbol System Hypothesis</vt:lpstr>
      <vt:lpstr>Questions/Thoughts about AI</vt:lpstr>
      <vt:lpstr>Topics Covered in COSC 6368</vt:lpstr>
      <vt:lpstr>2016 Organization COSC 6368</vt:lpstr>
      <vt:lpstr>Positive Forces for AI</vt:lpstr>
      <vt:lpstr>6368 Homepage</vt:lpstr>
      <vt:lpstr>Course Elements</vt:lpstr>
      <vt:lpstr>AI</vt:lpstr>
      <vt:lpstr>Part1b: Examples of Problems  Investigated by Different Subfields of AI</vt:lpstr>
      <vt:lpstr>Knowledge Representation</vt:lpstr>
      <vt:lpstr>Natural Language Understanding</vt:lpstr>
      <vt:lpstr>Planning</vt:lpstr>
      <vt:lpstr>Heuristic Search</vt:lpstr>
      <vt:lpstr>Figure</vt:lpstr>
      <vt:lpstr>Evolutionary Computing</vt:lpstr>
      <vt:lpstr>Soft Computing</vt:lpstr>
      <vt:lpstr>PowerPoint Presentation</vt:lpstr>
      <vt:lpstr>Machine Learning Classification-  Model Construction (1)</vt:lpstr>
      <vt:lpstr>Classification Process (2): Use the Model in Prediction</vt:lpstr>
      <vt:lpstr>Knowledge Discovery in Data [and Data Mining] (KDD)</vt:lpstr>
      <vt:lpstr>Flying SWARM Robots</vt:lpstr>
      <vt:lpstr>2. General  Course Information</vt:lpstr>
      <vt:lpstr>Prerequisites COSC 6368</vt:lpstr>
      <vt:lpstr>Textbook</vt:lpstr>
      <vt:lpstr>Grading</vt:lpstr>
      <vt:lpstr>Exams</vt:lpstr>
      <vt:lpstr>COSC 6368: Important Dates for 2016</vt:lpstr>
      <vt:lpstr>Questionnaires </vt:lpstr>
      <vt:lpstr>Other Things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Areas  of AI</dc:title>
  <dc:creator>Eick</dc:creator>
  <cp:lastModifiedBy>C. Eick</cp:lastModifiedBy>
  <cp:revision>65</cp:revision>
  <cp:lastPrinted>1999-12-01T16:02:03Z</cp:lastPrinted>
  <dcterms:created xsi:type="dcterms:W3CDTF">1999-10-20T15:00:48Z</dcterms:created>
  <dcterms:modified xsi:type="dcterms:W3CDTF">2016-09-07T22:49:38Z</dcterms:modified>
</cp:coreProperties>
</file>