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8" r:id="rId3"/>
    <p:sldId id="280" r:id="rId4"/>
    <p:sldId id="281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4" r:id="rId13"/>
    <p:sldId id="290" r:id="rId14"/>
    <p:sldId id="291" r:id="rId15"/>
    <p:sldId id="258" r:id="rId16"/>
    <p:sldId id="292" r:id="rId17"/>
    <p:sldId id="261" r:id="rId18"/>
    <p:sldId id="262" r:id="rId19"/>
    <p:sldId id="259" r:id="rId20"/>
    <p:sldId id="266" r:id="rId21"/>
    <p:sldId id="269" r:id="rId22"/>
    <p:sldId id="271" r:id="rId23"/>
    <p:sldId id="293" r:id="rId24"/>
    <p:sldId id="272" r:id="rId25"/>
    <p:sldId id="273" r:id="rId26"/>
    <p:sldId id="274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8200F-6D41-44B9-BB10-6318831B984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C06F-E4B6-438D-8C91-AEE2B09F5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8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CE11-698D-46FA-B355-BF8FA9A1350F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212-361D-4C6D-ADCC-AB075DE3CB69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C1C3-BBB7-4664-A23A-2BD0699711D1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36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F453-E5ED-4149-911E-337E99804122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2AE7-F8D5-4E79-84F5-0851DB8C87E2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46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700C-7DC9-4D18-8CE6-5CC07BA6BF79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0207-9E51-4678-93C7-82E2737C49A5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2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3CD6-5B65-4C17-9F21-E61646FB4B24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0E9B-DE4C-4A4C-8484-D3848A305C71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C0A-4374-4A3D-BE3C-7466D274E177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3CD6-B411-4AF8-B933-1756DB1AA387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650C-617F-4EFB-9F51-1FC1C9D0F7E6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535-4181-4CAC-977E-2A409424E2DE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0F9-3105-47F2-B440-1C01043B8C6B}" type="datetime1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0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4A9E-08B4-4CC1-B127-5EED07CEE1F9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8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AF19-4238-4F85-B22C-C9224BA1E5A0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8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5B19-01C5-4DEC-904C-15E10A34A8D9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ACC237-EEA4-403C-8B85-DEAE6B80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 and </a:t>
            </a:r>
            <a:r>
              <a:rPr lang="en-US" dirty="0" err="1"/>
              <a:t>Variational</a:t>
            </a:r>
            <a:r>
              <a:rPr lang="en-US" dirty="0"/>
              <a:t> </a:t>
            </a:r>
            <a:r>
              <a:rPr lang="en-US" dirty="0" err="1"/>
              <a:t>Autoencoders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Md</a:t>
            </a:r>
            <a:r>
              <a:rPr lang="en-US" dirty="0"/>
              <a:t> Mahin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they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Function/ Loss Function</a:t>
            </a:r>
          </a:p>
          <a:p>
            <a:pPr lvl="1"/>
            <a:r>
              <a:rPr lang="en-US" dirty="0"/>
              <a:t>Basically we train a network</a:t>
            </a:r>
          </a:p>
          <a:p>
            <a:pPr lvl="1"/>
            <a:r>
              <a:rPr lang="en-US" dirty="0"/>
              <a:t>During the training process, we give it a input x and let it generate an output y~.</a:t>
            </a:r>
          </a:p>
          <a:p>
            <a:pPr lvl="1"/>
            <a:r>
              <a:rPr lang="en-US" dirty="0"/>
              <a:t>We know the real output y. Using that we calculate the error or loss, and </a:t>
            </a:r>
            <a:r>
              <a:rPr lang="en-US" b="1" dirty="0"/>
              <a:t>back-propagate</a:t>
            </a:r>
            <a:r>
              <a:rPr lang="en-US" dirty="0"/>
              <a:t> it to every neuron, use </a:t>
            </a:r>
            <a:r>
              <a:rPr lang="en-US" b="1" dirty="0"/>
              <a:t>gradient descent </a:t>
            </a:r>
            <a:r>
              <a:rPr lang="en-US" dirty="0"/>
              <a:t>to  adjust there weights so we make less error next time</a:t>
            </a:r>
          </a:p>
          <a:p>
            <a:pPr lvl="2"/>
            <a:r>
              <a:rPr lang="en-US" dirty="0"/>
              <a:t>A search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9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Functions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29" y="2724648"/>
            <a:ext cx="3515804" cy="108073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40" y="2724649"/>
            <a:ext cx="4343400" cy="16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relate how the search algorithms you learnt so far work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MNIST digit dataset, you need a very complex model to learn different characters hyperplane.</a:t>
            </a:r>
          </a:p>
          <a:p>
            <a:r>
              <a:rPr lang="en-US" dirty="0"/>
              <a:t>Due to complex nature, automatic </a:t>
            </a:r>
            <a:br>
              <a:rPr lang="en-US" dirty="0"/>
            </a:br>
            <a:r>
              <a:rPr lang="en-US" dirty="0"/>
              <a:t>feature selection capability from loss,</a:t>
            </a:r>
            <a:br>
              <a:rPr lang="en-US" dirty="0"/>
            </a:br>
            <a:r>
              <a:rPr lang="en-US" dirty="0"/>
              <a:t>Neural Network is very good at this</a:t>
            </a:r>
          </a:p>
          <a:p>
            <a:r>
              <a:rPr lang="en-US" dirty="0"/>
              <a:t>Other classifiers can also do these, </a:t>
            </a:r>
            <a:br>
              <a:rPr lang="en-US" dirty="0"/>
            </a:br>
            <a:r>
              <a:rPr lang="en-US" dirty="0"/>
              <a:t>but you may need to do a lot of feature</a:t>
            </a:r>
            <a:br>
              <a:rPr lang="en-US" dirty="0"/>
            </a:br>
            <a:r>
              <a:rPr lang="en-US" dirty="0"/>
              <a:t>engineering [In NN hidden layers doing</a:t>
            </a:r>
            <a:br>
              <a:rPr lang="en-US" dirty="0"/>
            </a:br>
            <a:r>
              <a:rPr lang="en-US" dirty="0"/>
              <a:t>that automatically]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17" y="2576945"/>
            <a:ext cx="4456007" cy="333427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54271" y="6012872"/>
            <a:ext cx="3212129" cy="570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/>
              <a:t>Simplified Representation in 2D</a:t>
            </a:r>
          </a:p>
        </p:txBody>
      </p:sp>
    </p:spTree>
    <p:extLst>
      <p:ext uri="{BB962C8B-B14F-4D97-AF65-F5344CB8AC3E}">
        <p14:creationId xmlns:p14="http://schemas.microsoft.com/office/powerpoint/2010/main" val="247053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Autoencoders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7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Autoencoders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</a:t>
            </a:r>
            <a:r>
              <a:rPr lang="en-US" dirty="0" err="1"/>
              <a:t>autoencoder</a:t>
            </a:r>
            <a:r>
              <a:rPr lang="en-US" dirty="0"/>
              <a:t> is a feed-forward neural net whose job it is to take an input </a:t>
            </a:r>
            <a:r>
              <a:rPr lang="en-US" b="1" dirty="0"/>
              <a:t>x </a:t>
            </a:r>
            <a:r>
              <a:rPr lang="en-US" dirty="0"/>
              <a:t>and reconstruct </a:t>
            </a:r>
            <a:r>
              <a:rPr lang="en-US" b="1" dirty="0"/>
              <a:t>x</a:t>
            </a:r>
            <a:r>
              <a:rPr lang="en-US" dirty="0"/>
              <a:t>.</a:t>
            </a:r>
          </a:p>
          <a:p>
            <a:r>
              <a:rPr lang="en-US" dirty="0"/>
              <a:t>To make this non-trivial, we need to add a bottleneck layer whose</a:t>
            </a:r>
            <a:br>
              <a:rPr lang="en-US" dirty="0"/>
            </a:br>
            <a:r>
              <a:rPr lang="en-US" dirty="0"/>
              <a:t>dimension is much smaller than the input. </a:t>
            </a:r>
          </a:p>
          <a:p>
            <a:r>
              <a:rPr lang="en-US" dirty="0"/>
              <a:t>Basically, what is happening here, we are reducing 784 dimension input to only 20 dimension.</a:t>
            </a:r>
          </a:p>
          <a:p>
            <a:pPr lvl="1"/>
            <a:r>
              <a:rPr lang="en-US" dirty="0"/>
              <a:t>We are compressing features, only trying to keep important ones</a:t>
            </a:r>
          </a:p>
          <a:p>
            <a:pPr lvl="1"/>
            <a:r>
              <a:rPr lang="en-US" dirty="0"/>
              <a:t>Next we are trying to reproduce that using only those important ones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1978269"/>
            <a:ext cx="4313238" cy="36012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take a picture (3D-&gt; 2D)</a:t>
            </a:r>
          </a:p>
          <a:p>
            <a:r>
              <a:rPr lang="en-US" dirty="0"/>
              <a:t>Create a 3D print from the 2D plot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706255"/>
            <a:ext cx="4313238" cy="2300577"/>
          </a:xfrm>
        </p:spPr>
      </p:pic>
    </p:spTree>
    <p:extLst>
      <p:ext uri="{BB962C8B-B14F-4D97-AF65-F5344CB8AC3E}">
        <p14:creationId xmlns:p14="http://schemas.microsoft.com/office/powerpoint/2010/main" val="83933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Autoencoders</a:t>
            </a:r>
            <a:r>
              <a:rPr lang="en-US" dirty="0"/>
              <a:t>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9211" y="2133600"/>
                <a:ext cx="5285281" cy="3777622"/>
              </a:xfrm>
            </p:spPr>
            <p:txBody>
              <a:bodyPr/>
              <a:lstStyle/>
              <a:p>
                <a:r>
                  <a:rPr lang="en-US" b="1" dirty="0"/>
                  <a:t>x</a:t>
                </a:r>
                <a:r>
                  <a:rPr lang="en-US" dirty="0"/>
                  <a:t>: Input vector or array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Output vector or array</a:t>
                </a:r>
              </a:p>
              <a:p>
                <a:r>
                  <a:rPr lang="en-US" b="1" dirty="0"/>
                  <a:t>V</a:t>
                </a:r>
                <a:r>
                  <a:rPr lang="en-US" dirty="0"/>
                  <a:t>: A matrix of weights. For example if D has 3 neurons, K has 2 neuron, for every connection there will be a weight and it is a 3 * 2 weight matrix</a:t>
                </a:r>
              </a:p>
              <a:p>
                <a:r>
                  <a:rPr lang="en-US" b="1" dirty="0"/>
                  <a:t>U</a:t>
                </a:r>
                <a:r>
                  <a:rPr lang="en-US" dirty="0"/>
                  <a:t>: Another matrix of weights. For example if D has 3 neurons, K has 2 neuron, for every connection there will be a weight and it is a 2 * 3 weight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9211" y="2133600"/>
                <a:ext cx="5285281" cy="3777622"/>
              </a:xfrm>
              <a:blipFill>
                <a:blip r:embed="rId2"/>
                <a:stretch>
                  <a:fillRect l="-807" t="-806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77" y="901823"/>
            <a:ext cx="3010320" cy="30293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9" y="4208909"/>
            <a:ext cx="3412888" cy="23549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89212" y="2133600"/>
                <a:ext cx="5311914" cy="37776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Vx</a:t>
                </a:r>
                <a:r>
                  <a:rPr lang="en-US" dirty="0"/>
                  <a:t>: A matrix multiplication project D dimensional x to k dimensional plane. Shown for 3 to 2. </a:t>
                </a:r>
                <a:r>
                  <a:rPr lang="en-US" b="1" dirty="0"/>
                  <a:t>Dimensionality Reduction</a:t>
                </a:r>
              </a:p>
              <a:p>
                <a:r>
                  <a:rPr lang="en-US" b="1" dirty="0" err="1"/>
                  <a:t>Ux</a:t>
                </a:r>
                <a:r>
                  <a:rPr lang="en-US" b="1" dirty="0"/>
                  <a:t> </a:t>
                </a:r>
                <a:r>
                  <a:rPr lang="en-US" dirty="0"/>
                  <a:t>: Project k dimensional hidden unit to D dimensional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Overall Output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[A linear function]</a:t>
                </a:r>
              </a:p>
              <a:p>
                <a:r>
                  <a:rPr lang="en-US" dirty="0"/>
                  <a:t>How it learn:</a:t>
                </a:r>
              </a:p>
              <a:p>
                <a:pPr lvl="1"/>
                <a:r>
                  <a:rPr lang="en-US" dirty="0"/>
                  <a:t>Learn the U, V matrix or all weights so that we get minimum loss</a:t>
                </a:r>
              </a:p>
              <a:p>
                <a:pPr lvl="1"/>
                <a:r>
                  <a:rPr lang="en-US" dirty="0"/>
                  <a:t>L(x,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minimize L to learn U,V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89212" y="2133600"/>
                <a:ext cx="5311914" cy="3777622"/>
              </a:xfrm>
              <a:blipFill>
                <a:blip r:embed="rId2"/>
                <a:stretch>
                  <a:fillRect l="-804" t="-1613" b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288" y="1905000"/>
            <a:ext cx="3010320" cy="33412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8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Autoencoders</a:t>
            </a:r>
            <a:r>
              <a:rPr lang="en-US" dirty="0"/>
              <a:t>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high-dimensional data to two dimensions for visualization </a:t>
            </a:r>
          </a:p>
          <a:p>
            <a:r>
              <a:rPr lang="en-US" dirty="0"/>
              <a:t>Compression </a:t>
            </a:r>
          </a:p>
          <a:p>
            <a:r>
              <a:rPr lang="en-US" dirty="0"/>
              <a:t>Learn abstract features in an unsupervised way so you can apply them</a:t>
            </a:r>
            <a:br>
              <a:rPr lang="en-US" dirty="0"/>
            </a:br>
            <a:r>
              <a:rPr lang="en-US" dirty="0"/>
              <a:t>to a supervised task</a:t>
            </a:r>
          </a:p>
          <a:p>
            <a:pPr lvl="1"/>
            <a:r>
              <a:rPr lang="en-US" dirty="0" err="1"/>
              <a:t>Unlabled</a:t>
            </a:r>
            <a:r>
              <a:rPr lang="en-US" dirty="0"/>
              <a:t> data can be much more plentiful than labeled data</a:t>
            </a:r>
          </a:p>
          <a:p>
            <a:r>
              <a:rPr lang="en-US" dirty="0"/>
              <a:t>Learn a semantically meaningful representation where you can, e.g.,</a:t>
            </a:r>
            <a:br>
              <a:rPr lang="en-US" dirty="0"/>
            </a:br>
            <a:r>
              <a:rPr lang="en-US" dirty="0"/>
              <a:t>interpolate between different images.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749" y="240719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2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limitations of </a:t>
            </a:r>
            <a:r>
              <a:rPr lang="en-US" dirty="0" err="1"/>
              <a:t>autoencoders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They’re not generative models, so they don’t define a distribution </a:t>
            </a:r>
          </a:p>
          <a:p>
            <a:r>
              <a:rPr lang="en-US" dirty="0"/>
              <a:t>How to choose the latent dimension?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goals of unsupervised learning is to learn representations</a:t>
            </a:r>
            <a:br>
              <a:rPr lang="en-US" dirty="0"/>
            </a:br>
            <a:r>
              <a:rPr lang="en-US" dirty="0"/>
              <a:t>of images, sentences, etc. </a:t>
            </a:r>
          </a:p>
          <a:p>
            <a:r>
              <a:rPr lang="en-US" dirty="0"/>
              <a:t>A generative model is a function of representation z.</a:t>
            </a:r>
          </a:p>
          <a:p>
            <a:pPr lvl="1"/>
            <a:r>
              <a:rPr lang="en-US" dirty="0"/>
              <a:t>X= G(z) [G is the generator function]</a:t>
            </a:r>
          </a:p>
          <a:p>
            <a:r>
              <a:rPr lang="en-US" dirty="0"/>
              <a:t>Example: VAE, GAN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46" y="2992142"/>
            <a:ext cx="2978324" cy="29365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3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Learning Distribution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AE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03" y="2616668"/>
            <a:ext cx="4248743" cy="31246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VAE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48" y="2716568"/>
            <a:ext cx="4305669" cy="30247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reduced 784 pixel character images to 20 dimension using a normal </a:t>
            </a:r>
            <a:r>
              <a:rPr lang="en-US" dirty="0" err="1"/>
              <a:t>autoencoder</a:t>
            </a:r>
            <a:r>
              <a:rPr lang="en-US" dirty="0"/>
              <a:t> and a VAE</a:t>
            </a:r>
          </a:p>
          <a:p>
            <a:r>
              <a:rPr lang="en-US" dirty="0"/>
              <a:t>Normal encoder part is giving you a 20 dimensional mean value (or just the cluster center). So when decoder will reproduce, it will be some sample near that mean</a:t>
            </a:r>
          </a:p>
          <a:p>
            <a:r>
              <a:rPr lang="en-US" dirty="0"/>
              <a:t>But, in VAE it is giving you a variance also. So, basically now you can generate some sample you did not even see (due to variance), but will also be similar to an image cluster</a:t>
            </a:r>
          </a:p>
          <a:p>
            <a:r>
              <a:rPr lang="en-US" dirty="0"/>
              <a:t>Example from 2D cluster at page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0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14" y="251247"/>
            <a:ext cx="8911687" cy="1280890"/>
          </a:xfrm>
        </p:spPr>
        <p:txBody>
          <a:bodyPr/>
          <a:lstStyle/>
          <a:p>
            <a:r>
              <a:rPr lang="en-US" dirty="0"/>
              <a:t>How VAE Learn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354" y="1760035"/>
                <a:ext cx="8915400" cy="37776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VAE based on </a:t>
                </a:r>
                <a:r>
                  <a:rPr lang="en-US" dirty="0" err="1"/>
                  <a:t>variational</a:t>
                </a:r>
                <a:r>
                  <a:rPr lang="en-US" dirty="0"/>
                  <a:t> inference</a:t>
                </a:r>
              </a:p>
              <a:p>
                <a:r>
                  <a:rPr lang="en-US" dirty="0"/>
                  <a:t>Decoder does is calculate p(</a:t>
                </a:r>
                <a:r>
                  <a:rPr lang="en-US" dirty="0" err="1"/>
                  <a:t>z|x</a:t>
                </a:r>
                <a:r>
                  <a:rPr lang="en-US" dirty="0"/>
                  <a:t>)= p(</a:t>
                </a:r>
                <a:r>
                  <a:rPr lang="en-US" dirty="0" err="1"/>
                  <a:t>x,z</a:t>
                </a:r>
                <a:r>
                  <a:rPr lang="en-US" dirty="0"/>
                  <a:t>)/p(x)</a:t>
                </a:r>
              </a:p>
              <a:p>
                <a:r>
                  <a:rPr lang="en-US" dirty="0"/>
                  <a:t>What generator part does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A noisy observation model is learnt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</a:t>
                </a:r>
                <a:r>
                  <a:rPr lang="el-GR" dirty="0"/>
                  <a:t>μ</a:t>
                </a:r>
                <a:r>
                  <a:rPr lang="en-US" dirty="0"/>
                  <a:t> and </a:t>
                </a:r>
                <a:r>
                  <a:rPr lang="el-GR" dirty="0"/>
                  <a:t>α</a:t>
                </a:r>
                <a:r>
                  <a:rPr lang="en-US" dirty="0"/>
                  <a:t> learnt by the decoder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354" y="1760035"/>
                <a:ext cx="8915400" cy="3777622"/>
              </a:xfrm>
              <a:blipFill>
                <a:blip r:embed="rId2"/>
                <a:stretch>
                  <a:fillRect l="-478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331" y="0"/>
            <a:ext cx="4305669" cy="30247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VAE Learn Distribution(Not Covered)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Direct computation of p(x) is costly</a:t>
                </a:r>
              </a:p>
              <a:p>
                <a:r>
                  <a:rPr lang="en-US" dirty="0"/>
                  <a:t>It introduce a further function to approximate the posterior distribution as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ϕ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Approximate q(z) which is known to p(</a:t>
                </a:r>
                <a:r>
                  <a:rPr lang="en-US" dirty="0" err="1"/>
                  <a:t>z|x</a:t>
                </a:r>
                <a:r>
                  <a:rPr lang="en-US" dirty="0"/>
                  <a:t>) </a:t>
                </a:r>
              </a:p>
              <a:p>
                <a:pPr marL="342900" lvl="1" indent="-342900"/>
                <a:r>
                  <a:rPr lang="en-US" dirty="0"/>
                  <a:t>the idea is to jointly optimize the generative model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to reduce the reconstruction error between the input and the output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dirty="0"/>
                  <a:t>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ϕ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close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742950" lvl="2" indent="-342900"/>
                <a:r>
                  <a:rPr lang="en-US" dirty="0"/>
                  <a:t>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ϕ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(.|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(.|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uses KL divergence to make the parameters similar and define new loss function using ELBO method that does both task at the same time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ϕ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ϕ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)||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0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Reparameterization</a:t>
            </a:r>
            <a:r>
              <a:rPr lang="en-US" dirty="0"/>
              <a:t> Trick(Not Covered)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Back propagation won’t work on random node z (if we think it as just distribution)</a:t>
            </a:r>
          </a:p>
          <a:p>
            <a:endParaRPr lang="en-US" dirty="0"/>
          </a:p>
          <a:p>
            <a:r>
              <a:rPr lang="en-US" dirty="0"/>
              <a:t>So z is made into two deterministic node for mean and </a:t>
            </a:r>
            <a:r>
              <a:rPr lang="en-US" dirty="0" err="1"/>
              <a:t>std</a:t>
            </a:r>
            <a:r>
              <a:rPr lang="en-US" dirty="0"/>
              <a:t> and random part separated as </a:t>
            </a:r>
            <a:r>
              <a:rPr lang="en-US"/>
              <a:t>Gaussian error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133601"/>
            <a:ext cx="4873378" cy="3690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/>
              <a:t>Conditional VAE(Not Covered)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24" y="2130552"/>
            <a:ext cx="5444652" cy="3772474"/>
          </a:xfrm>
        </p:spPr>
        <p:txBody>
          <a:bodyPr/>
          <a:lstStyle/>
          <a:p>
            <a:r>
              <a:rPr lang="en-US" dirty="0"/>
              <a:t>A class-conditional VAE provides the labels to both the encoder and the decoder.</a:t>
            </a:r>
          </a:p>
          <a:p>
            <a:r>
              <a:rPr lang="en-US" dirty="0"/>
              <a:t>Since the latent code </a:t>
            </a:r>
            <a:r>
              <a:rPr lang="en-US" b="1" dirty="0"/>
              <a:t>z </a:t>
            </a:r>
            <a:r>
              <a:rPr lang="en-US" dirty="0"/>
              <a:t>no longer has to model the image category, it can focus on modeling the stylistic features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72" y="2060448"/>
            <a:ext cx="1968111" cy="37687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5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Variational</a:t>
            </a:r>
            <a:r>
              <a:rPr lang="en-US" dirty="0"/>
              <a:t> </a:t>
            </a:r>
            <a:r>
              <a:rPr lang="en-US" dirty="0" err="1"/>
              <a:t>Autoencoder</a:t>
            </a:r>
            <a:r>
              <a:rPr lang="en-US" dirty="0"/>
              <a:t> </a:t>
            </a:r>
            <a:r>
              <a:rPr lang="en-US" dirty="0" err="1"/>
              <a:t>Lacture</a:t>
            </a:r>
            <a:r>
              <a:rPr lang="en-US" dirty="0"/>
              <a:t> by Roger Grosse and Jimmy Ba [</a:t>
            </a:r>
            <a:r>
              <a:rPr lang="fr-FR" dirty="0"/>
              <a:t>CSC421/2516 Lecture 17: </a:t>
            </a:r>
            <a:r>
              <a:rPr lang="fr-FR" dirty="0" err="1"/>
              <a:t>Variational</a:t>
            </a:r>
            <a:r>
              <a:rPr lang="fr-FR" dirty="0"/>
              <a:t> </a:t>
            </a:r>
            <a:r>
              <a:rPr lang="fr-FR" dirty="0" err="1"/>
              <a:t>Autoencoders</a:t>
            </a:r>
            <a:r>
              <a:rPr lang="fr-FR" dirty="0"/>
              <a:t> </a:t>
            </a:r>
            <a:r>
              <a:rPr lang="en-US" dirty="0"/>
              <a:t>]</a:t>
            </a:r>
          </a:p>
          <a:p>
            <a:r>
              <a:rPr lang="en-US" dirty="0" err="1"/>
              <a:t>Variational</a:t>
            </a:r>
            <a:r>
              <a:rPr lang="en-US" dirty="0"/>
              <a:t> </a:t>
            </a:r>
            <a:r>
              <a:rPr lang="en-US" dirty="0" err="1"/>
              <a:t>Autoencoder</a:t>
            </a:r>
            <a:r>
              <a:rPr lang="en-US" dirty="0"/>
              <a:t> Wikipedia: </a:t>
            </a:r>
            <a:r>
              <a:rPr lang="fr-FR" dirty="0"/>
              <a:t>CSC421/2516 Lecture 17:</a:t>
            </a:r>
            <a:br>
              <a:rPr lang="fr-FR" dirty="0"/>
            </a:br>
            <a:r>
              <a:rPr lang="fr-FR" dirty="0" err="1"/>
              <a:t>Variational</a:t>
            </a:r>
            <a:r>
              <a:rPr lang="fr-FR" dirty="0"/>
              <a:t> </a:t>
            </a:r>
            <a:r>
              <a:rPr lang="fr-FR" dirty="0" err="1"/>
              <a:t>Autoencoders</a:t>
            </a:r>
            <a:r>
              <a:rPr lang="fr-FR" dirty="0"/>
              <a:t> </a:t>
            </a:r>
          </a:p>
          <a:p>
            <a:r>
              <a:rPr lang="en-US" dirty="0"/>
              <a:t>Ali </a:t>
            </a:r>
            <a:r>
              <a:rPr lang="en-US" dirty="0" err="1"/>
              <a:t>Ghodsi</a:t>
            </a:r>
            <a:r>
              <a:rPr lang="en-US" dirty="0"/>
              <a:t>, </a:t>
            </a:r>
            <a:r>
              <a:rPr lang="en-US" dirty="0" err="1"/>
              <a:t>Lec</a:t>
            </a:r>
            <a:r>
              <a:rPr lang="en-US" dirty="0"/>
              <a:t> : Deep Learning, </a:t>
            </a:r>
            <a:r>
              <a:rPr lang="en-US" dirty="0" err="1"/>
              <a:t>Variational</a:t>
            </a:r>
            <a:r>
              <a:rPr lang="en-US" dirty="0"/>
              <a:t> </a:t>
            </a:r>
            <a:r>
              <a:rPr lang="en-US" dirty="0" err="1"/>
              <a:t>Autoencoder</a:t>
            </a:r>
            <a:r>
              <a:rPr lang="en-US" dirty="0"/>
              <a:t> [https://www.youtube.com/watch?v=uaaqyVS9-rM]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and Knowledge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Say you want to decide whether you are going to attend a festival this upcoming</a:t>
            </a:r>
            <a:br>
              <a:rPr lang="en-US" dirty="0"/>
            </a:br>
            <a:r>
              <a:rPr lang="en-US" dirty="0"/>
              <a:t>weekend. There are three variables that go into your decision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X1= Is the weather good? </a:t>
            </a:r>
            <a:r>
              <a:rPr lang="en-US" b="1" dirty="0"/>
              <a:t>[0=bad,1=good]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X2= Does your friend want to go with you? </a:t>
            </a:r>
            <a:r>
              <a:rPr lang="en-US" b="1" dirty="0"/>
              <a:t>[0=no,1=yes]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X3= Is it near public transportation? </a:t>
            </a:r>
            <a:r>
              <a:rPr lang="en-US" b="1" dirty="0"/>
              <a:t>[0=no,1=yes]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Knowledge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40109" y="2602986"/>
            <a:ext cx="4338674" cy="3354060"/>
          </a:xfrm>
        </p:spPr>
        <p:txBody>
          <a:bodyPr/>
          <a:lstStyle/>
          <a:p>
            <a:r>
              <a:rPr lang="en-US" dirty="0"/>
              <a:t>Your Decisions Might be like this: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3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656164" y="6084455"/>
            <a:ext cx="1014873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Reference: Introduction to Neural Networks, Taylor B. Arnold, Yale Statistics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64273"/>
              </p:ext>
            </p:extLst>
          </p:nvPr>
        </p:nvGraphicFramePr>
        <p:xfrm>
          <a:off x="7820151" y="2983894"/>
          <a:ext cx="3758631" cy="333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77">
                  <a:extLst>
                    <a:ext uri="{9D8B030D-6E8A-4147-A177-3AD203B41FA5}">
                      <a16:colId xmlns:a16="http://schemas.microsoft.com/office/drawing/2014/main" val="2132350646"/>
                    </a:ext>
                  </a:extLst>
                </a:gridCol>
                <a:gridCol w="856401">
                  <a:extLst>
                    <a:ext uri="{9D8B030D-6E8A-4147-A177-3AD203B41FA5}">
                      <a16:colId xmlns:a16="http://schemas.microsoft.com/office/drawing/2014/main" val="3424661317"/>
                    </a:ext>
                  </a:extLst>
                </a:gridCol>
                <a:gridCol w="811147">
                  <a:extLst>
                    <a:ext uri="{9D8B030D-6E8A-4147-A177-3AD203B41FA5}">
                      <a16:colId xmlns:a16="http://schemas.microsoft.com/office/drawing/2014/main" val="1858411905"/>
                    </a:ext>
                  </a:extLst>
                </a:gridCol>
                <a:gridCol w="1255206">
                  <a:extLst>
                    <a:ext uri="{9D8B030D-6E8A-4147-A177-3AD203B41FA5}">
                      <a16:colId xmlns:a16="http://schemas.microsoft.com/office/drawing/2014/main" val="3323933519"/>
                    </a:ext>
                  </a:extLst>
                </a:gridCol>
              </a:tblGrid>
              <a:tr h="371644"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656429"/>
                  </a:ext>
                </a:extLst>
              </a:tr>
              <a:tr h="371644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69844"/>
                  </a:ext>
                </a:extLst>
              </a:tr>
              <a:tr h="371644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86314"/>
                  </a:ext>
                </a:extLst>
              </a:tr>
              <a:tr h="371644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33286"/>
                  </a:ext>
                </a:extLst>
              </a:tr>
              <a:tr h="371644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34526"/>
                  </a:ext>
                </a:extLst>
              </a:tr>
              <a:tr h="37164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166570"/>
                  </a:ext>
                </a:extLst>
              </a:tr>
              <a:tr h="37164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64646"/>
                  </a:ext>
                </a:extLst>
              </a:tr>
              <a:tr h="18582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48134"/>
                  </a:ext>
                </a:extLst>
              </a:tr>
              <a:tr h="18582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7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0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</a:t>
            </a:r>
            <a:r>
              <a:rPr lang="en-US" dirty="0" err="1"/>
              <a:t>Represntation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03520" y="2386584"/>
            <a:ext cx="9144" cy="1700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03520" y="4087368"/>
            <a:ext cx="2011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36592" y="4087368"/>
            <a:ext cx="566928" cy="96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12664" y="2935224"/>
            <a:ext cx="466344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67984" y="4087368"/>
            <a:ext cx="466344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53712" y="4206239"/>
            <a:ext cx="466344" cy="36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0388" y="3666744"/>
            <a:ext cx="242316" cy="36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94042" y="3605784"/>
            <a:ext cx="242316" cy="36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8898" y="2386584"/>
            <a:ext cx="242316" cy="36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76985" y="4934713"/>
            <a:ext cx="242316" cy="365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6309360" y="4872227"/>
            <a:ext cx="129309" cy="1249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194042" y="4042389"/>
            <a:ext cx="129309" cy="1249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662793" y="4991096"/>
            <a:ext cx="129309" cy="1249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295369" y="4052314"/>
            <a:ext cx="129309" cy="1249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303520" y="2355500"/>
            <a:ext cx="129309" cy="12497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371703" y="2324098"/>
            <a:ext cx="129309" cy="12497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3506285" y="3311976"/>
            <a:ext cx="129309" cy="12497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309360" y="2993133"/>
            <a:ext cx="129309" cy="12497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647880" y="3475027"/>
            <a:ext cx="6262255" cy="149027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317736" y="2935224"/>
            <a:ext cx="2615646" cy="539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Decision Boundary/ Hyperplane</a:t>
            </a:r>
          </a:p>
        </p:txBody>
      </p:sp>
    </p:spTree>
    <p:extLst>
      <p:ext uri="{BB962C8B-B14F-4D97-AF65-F5344CB8AC3E}">
        <p14:creationId xmlns:p14="http://schemas.microsoft.com/office/powerpoint/2010/main" val="277977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Simplify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Equations:</a:t>
            </a:r>
          </a:p>
          <a:p>
            <a:pPr lvl="1"/>
            <a:r>
              <a:rPr lang="en-US" dirty="0"/>
              <a:t>Y= 0, (x1*w1+ x2*w2+ x3*w3)+b&lt; threshold</a:t>
            </a:r>
          </a:p>
          <a:p>
            <a:pPr lvl="1"/>
            <a:r>
              <a:rPr lang="en-US" dirty="0"/>
              <a:t>Y= 1, (x1*w1+ x2*w2+ x3*w3)+b&gt;= threshold</a:t>
            </a:r>
          </a:p>
          <a:p>
            <a:r>
              <a:rPr lang="en-US" dirty="0"/>
              <a:t>If we replace individual variables using vectors, </a:t>
            </a:r>
            <a:r>
              <a:rPr lang="en-US" dirty="0" err="1"/>
              <a:t>s.t.</a:t>
            </a:r>
            <a:endParaRPr lang="en-US" dirty="0"/>
          </a:p>
          <a:p>
            <a:pPr lvl="1"/>
            <a:r>
              <a:rPr lang="en-US" dirty="0"/>
              <a:t>X=[x1,x2,x3], W=[w1,w2,w3], B=[b1,b2,b3][B is  bias, that shift the plane towards origin]</a:t>
            </a:r>
          </a:p>
          <a:p>
            <a:pPr lvl="1"/>
            <a:r>
              <a:rPr lang="en-US" dirty="0"/>
              <a:t>Y= 0, XW+B&lt; 0</a:t>
            </a:r>
          </a:p>
          <a:p>
            <a:pPr lvl="1"/>
            <a:r>
              <a:rPr lang="en-US" dirty="0"/>
              <a:t>Y= 1, XW+B&gt;= 0</a:t>
            </a:r>
          </a:p>
          <a:p>
            <a:pPr lvl="1"/>
            <a:r>
              <a:rPr lang="en-US" dirty="0"/>
              <a:t>The same hyperplane is applied to logistic regression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Neuron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Perceptron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22" y="2785471"/>
            <a:ext cx="4343400" cy="236842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90" y="2610212"/>
            <a:ext cx="4338637" cy="266452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0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Activation Function Works (An Example with Sigmoid Function)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activation function will just through 0 or 1. If value does not cross a threshold it will through 0 else 1. </a:t>
            </a:r>
          </a:p>
          <a:p>
            <a:r>
              <a:rPr lang="en-US" dirty="0"/>
              <a:t>When we use Sigmoid function. For a particularly positive or negative value of x . w + b, the result will be nearly the same as with the perceptron (i.e., near 0 or 1). For values close to the boundary of the separating hyperplane, values near 0.5 will be emitted.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more activation functions available, that you can use based on your need.</a:t>
            </a:r>
          </a:p>
          <a:p>
            <a:pPr lvl="1"/>
            <a:r>
              <a:rPr lang="en-US" dirty="0"/>
              <a:t>hyperbolic tan, rectified linear unit, leaky rectified linear unit, </a:t>
            </a:r>
            <a:r>
              <a:rPr lang="en-US" dirty="0" err="1"/>
              <a:t>maxout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53" y="4022411"/>
            <a:ext cx="2503955" cy="7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6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with single perceptron is, if you have very high dimensional data, it will not work.</a:t>
            </a:r>
          </a:p>
          <a:p>
            <a:pPr lvl="1"/>
            <a:r>
              <a:rPr lang="en-US" dirty="0"/>
              <a:t>For example you have 784 variables (pixels) from image. Your hyperplane need to be very complex</a:t>
            </a:r>
          </a:p>
          <a:p>
            <a:r>
              <a:rPr lang="en-US" dirty="0"/>
              <a:t>In such cases you have to use networks of perceptron's or neurons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9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network of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Happening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you see individual neural level:</a:t>
            </a:r>
          </a:p>
          <a:p>
            <a:pPr lvl="1"/>
            <a:r>
              <a:rPr lang="en-US" dirty="0"/>
              <a:t>They become active or deactivate based on inputs</a:t>
            </a:r>
          </a:p>
          <a:p>
            <a:r>
              <a:rPr lang="en-US" dirty="0"/>
              <a:t>When we see at layer level:</a:t>
            </a:r>
          </a:p>
          <a:p>
            <a:pPr lvl="1"/>
            <a:r>
              <a:rPr lang="en-US" dirty="0"/>
              <a:t>A layer is allowing a group of features</a:t>
            </a:r>
          </a:p>
          <a:p>
            <a:pPr lvl="1"/>
            <a:r>
              <a:rPr lang="en-US" dirty="0"/>
              <a:t>In this particular example our hidden layers are actually separating features. As a result, 2</a:t>
            </a:r>
            <a:r>
              <a:rPr lang="en-US" baseline="30000" dirty="0"/>
              <a:t>nd</a:t>
            </a:r>
            <a:r>
              <a:rPr lang="en-US" dirty="0"/>
              <a:t> layer sees less feature than input layer, and 3</a:t>
            </a:r>
            <a:r>
              <a:rPr lang="en-US" baseline="30000" dirty="0"/>
              <a:t>rd</a:t>
            </a:r>
            <a:r>
              <a:rPr lang="en-US" dirty="0"/>
              <a:t> layer sees less feature than 2</a:t>
            </a:r>
            <a:r>
              <a:rPr lang="en-US" baseline="30000" dirty="0"/>
              <a:t>nd</a:t>
            </a:r>
            <a:r>
              <a:rPr lang="en-US" dirty="0"/>
              <a:t> layer, and output layer only get features that will help it to make a very simple decision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807856"/>
            <a:ext cx="4338637" cy="256158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C237-EEA4-403C-8B85-DEAE6B809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495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2352</TotalTime>
  <Words>1615</Words>
  <Application>Microsoft Office PowerPoint</Application>
  <PresentationFormat>Widescreen</PresentationFormat>
  <Paragraphs>205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Wingdings 3</vt:lpstr>
      <vt:lpstr>Wisp</vt:lpstr>
      <vt:lpstr>Neural Network and Variational Autoencoders </vt:lpstr>
      <vt:lpstr>Neural Networks</vt:lpstr>
      <vt:lpstr>Decisions and Knowledge</vt:lpstr>
      <vt:lpstr>Visual Represntation</vt:lpstr>
      <vt:lpstr>How to Simplify It</vt:lpstr>
      <vt:lpstr>What is a Neuron</vt:lpstr>
      <vt:lpstr>How the Activation Function Works (An Example with Sigmoid Function)</vt:lpstr>
      <vt:lpstr>Neural Network</vt:lpstr>
      <vt:lpstr>A network of perceptrons</vt:lpstr>
      <vt:lpstr>How they learn</vt:lpstr>
      <vt:lpstr>Functions</vt:lpstr>
      <vt:lpstr>Question</vt:lpstr>
      <vt:lpstr>Why Neural Networks</vt:lpstr>
      <vt:lpstr>Autoencoders</vt:lpstr>
      <vt:lpstr>Autoencoders </vt:lpstr>
      <vt:lpstr>Real Life Similarity</vt:lpstr>
      <vt:lpstr>How Autoencoders Works</vt:lpstr>
      <vt:lpstr>How it works</vt:lpstr>
      <vt:lpstr>Why Autoencoders?  </vt:lpstr>
      <vt:lpstr>Some limitations of autoencoders </vt:lpstr>
      <vt:lpstr>Generative Models</vt:lpstr>
      <vt:lpstr>How Learning Distribution Help</vt:lpstr>
      <vt:lpstr>Example</vt:lpstr>
      <vt:lpstr>How VAE Learn Distribution</vt:lpstr>
      <vt:lpstr>How VAE Learn Distribution(Not Covered)</vt:lpstr>
      <vt:lpstr>Reparameterization Trick(Not Covered) </vt:lpstr>
      <vt:lpstr>Class Conditional VAE(Not Covered)</vt:lpstr>
      <vt:lpstr>References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Variational Autoencoders</dc:title>
  <dc:creator>Md. Mahin</dc:creator>
  <cp:lastModifiedBy>Eick, Christoph F</cp:lastModifiedBy>
  <cp:revision>45</cp:revision>
  <dcterms:created xsi:type="dcterms:W3CDTF">2022-11-30T17:32:06Z</dcterms:created>
  <dcterms:modified xsi:type="dcterms:W3CDTF">2023-03-27T16:52:49Z</dcterms:modified>
</cp:coreProperties>
</file>