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53"/>
  </p:notesMasterIdLst>
  <p:handoutMasterIdLst>
    <p:handoutMasterId r:id="rId54"/>
  </p:handoutMasterIdLst>
  <p:sldIdLst>
    <p:sldId id="256" r:id="rId2"/>
    <p:sldId id="351" r:id="rId3"/>
    <p:sldId id="304" r:id="rId4"/>
    <p:sldId id="305" r:id="rId5"/>
    <p:sldId id="655" r:id="rId6"/>
    <p:sldId id="335" r:id="rId7"/>
    <p:sldId id="339" r:id="rId8"/>
    <p:sldId id="341" r:id="rId9"/>
    <p:sldId id="340" r:id="rId10"/>
    <p:sldId id="336" r:id="rId11"/>
    <p:sldId id="333" r:id="rId12"/>
    <p:sldId id="327" r:id="rId13"/>
    <p:sldId id="312" r:id="rId14"/>
    <p:sldId id="334" r:id="rId15"/>
    <p:sldId id="669" r:id="rId16"/>
    <p:sldId id="662" r:id="rId17"/>
    <p:sldId id="363" r:id="rId18"/>
    <p:sldId id="328" r:id="rId19"/>
    <p:sldId id="313" r:id="rId20"/>
    <p:sldId id="343" r:id="rId21"/>
    <p:sldId id="364" r:id="rId22"/>
    <p:sldId id="347" r:id="rId23"/>
    <p:sldId id="670" r:id="rId24"/>
    <p:sldId id="337" r:id="rId25"/>
    <p:sldId id="353" r:id="rId26"/>
    <p:sldId id="355" r:id="rId27"/>
    <p:sldId id="354" r:id="rId28"/>
    <p:sldId id="360" r:id="rId29"/>
    <p:sldId id="361" r:id="rId30"/>
    <p:sldId id="365" r:id="rId31"/>
    <p:sldId id="348" r:id="rId32"/>
    <p:sldId id="350" r:id="rId33"/>
    <p:sldId id="359" r:id="rId34"/>
    <p:sldId id="357" r:id="rId35"/>
    <p:sldId id="356" r:id="rId36"/>
    <p:sldId id="345" r:id="rId37"/>
    <p:sldId id="319" r:id="rId38"/>
    <p:sldId id="320" r:id="rId39"/>
    <p:sldId id="321" r:id="rId40"/>
    <p:sldId id="338" r:id="rId41"/>
    <p:sldId id="330" r:id="rId42"/>
    <p:sldId id="352" r:id="rId43"/>
    <p:sldId id="324" r:id="rId44"/>
    <p:sldId id="344" r:id="rId45"/>
    <p:sldId id="303" r:id="rId46"/>
    <p:sldId id="346" r:id="rId47"/>
    <p:sldId id="653" r:id="rId48"/>
    <p:sldId id="654" r:id="rId49"/>
    <p:sldId id="660" r:id="rId50"/>
    <p:sldId id="668" r:id="rId51"/>
    <p:sldId id="671" r:id="rId5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FF0066"/>
    <a:srgbClr val="009900"/>
    <a:srgbClr val="030305"/>
    <a:srgbClr val="66FF66"/>
    <a:srgbClr val="C25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07" autoAdjust="0"/>
  </p:normalViewPr>
  <p:slideViewPr>
    <p:cSldViewPr>
      <p:cViewPr varScale="1">
        <p:scale>
          <a:sx n="79" d="100"/>
          <a:sy n="79" d="100"/>
        </p:scale>
        <p:origin x="180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913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1"/>
            <a:ext cx="3037840" cy="465221"/>
          </a:xfrm>
          <a:prstGeom prst="rect">
            <a:avLst/>
          </a:prstGeom>
          <a:noFill/>
          <a:ln w="9525">
            <a:noFill/>
            <a:miter lim="800000"/>
            <a:headEnd/>
            <a:tailEnd/>
          </a:ln>
          <a:effectLst/>
        </p:spPr>
        <p:txBody>
          <a:bodyPr vert="horz" wrap="square" lIns="92849" tIns="46425" rIns="92849" bIns="46425"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sz="quarter" idx="1"/>
          </p:nvPr>
        </p:nvSpPr>
        <p:spPr bwMode="auto">
          <a:xfrm>
            <a:off x="3972560" y="1"/>
            <a:ext cx="3037840" cy="465221"/>
          </a:xfrm>
          <a:prstGeom prst="rect">
            <a:avLst/>
          </a:prstGeom>
          <a:noFill/>
          <a:ln w="9525">
            <a:noFill/>
            <a:miter lim="800000"/>
            <a:headEnd/>
            <a:tailEnd/>
          </a:ln>
          <a:effectLst/>
        </p:spPr>
        <p:txBody>
          <a:bodyPr vert="horz" wrap="square" lIns="92849" tIns="46425" rIns="92849" bIns="46425"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831179"/>
            <a:ext cx="3037840" cy="465221"/>
          </a:xfrm>
          <a:prstGeom prst="rect">
            <a:avLst/>
          </a:prstGeom>
          <a:noFill/>
          <a:ln w="9525">
            <a:noFill/>
            <a:miter lim="800000"/>
            <a:headEnd/>
            <a:tailEnd/>
          </a:ln>
          <a:effectLst/>
        </p:spPr>
        <p:txBody>
          <a:bodyPr vert="horz" wrap="square" lIns="92849" tIns="46425" rIns="92849" bIns="46425" numCol="1" anchor="b" anchorCtr="0" compatLnSpc="1">
            <a:prstTxWarp prst="textNoShape">
              <a:avLst/>
            </a:prstTxWarp>
          </a:bodyPr>
          <a:lstStyle>
            <a:lvl1pPr>
              <a:defRPr sz="1200"/>
            </a:lvl1pPr>
          </a:lstStyle>
          <a:p>
            <a:pPr>
              <a:defRPr/>
            </a:pPr>
            <a:endParaRPr lang="en-US"/>
          </a:p>
        </p:txBody>
      </p:sp>
      <p:sp>
        <p:nvSpPr>
          <p:cNvPr id="38917" name="Rectangle 5"/>
          <p:cNvSpPr>
            <a:spLocks noGrp="1" noChangeArrowheads="1"/>
          </p:cNvSpPr>
          <p:nvPr>
            <p:ph type="sldNum" sz="quarter" idx="3"/>
          </p:nvPr>
        </p:nvSpPr>
        <p:spPr bwMode="auto">
          <a:xfrm>
            <a:off x="3972560" y="8831179"/>
            <a:ext cx="3037840" cy="465221"/>
          </a:xfrm>
          <a:prstGeom prst="rect">
            <a:avLst/>
          </a:prstGeom>
          <a:noFill/>
          <a:ln w="9525">
            <a:noFill/>
            <a:miter lim="800000"/>
            <a:headEnd/>
            <a:tailEnd/>
          </a:ln>
          <a:effectLst/>
        </p:spPr>
        <p:txBody>
          <a:bodyPr vert="horz" wrap="square" lIns="92849" tIns="46425" rIns="92849" bIns="46425" numCol="1" anchor="b" anchorCtr="0" compatLnSpc="1">
            <a:prstTxWarp prst="textNoShape">
              <a:avLst/>
            </a:prstTxWarp>
          </a:bodyPr>
          <a:lstStyle>
            <a:lvl1pPr algn="r">
              <a:defRPr sz="1200"/>
            </a:lvl1pPr>
          </a:lstStyle>
          <a:p>
            <a:pPr>
              <a:defRPr/>
            </a:pPr>
            <a:fld id="{8ED887AE-11C9-4A44-9D5D-57A7CE08E351}" type="slidenum">
              <a:rPr lang="en-US"/>
              <a:pPr>
                <a:defRPr/>
              </a:pPr>
              <a:t>‹#›</a:t>
            </a:fld>
            <a:endParaRPr lang="en-US"/>
          </a:p>
        </p:txBody>
      </p:sp>
    </p:spTree>
    <p:extLst>
      <p:ext uri="{BB962C8B-B14F-4D97-AF65-F5344CB8AC3E}">
        <p14:creationId xmlns:p14="http://schemas.microsoft.com/office/powerpoint/2010/main" val="776777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37840" cy="457200"/>
          </a:xfrm>
          <a:prstGeom prst="rect">
            <a:avLst/>
          </a:prstGeom>
          <a:noFill/>
          <a:ln w="9525">
            <a:noFill/>
            <a:miter lim="800000"/>
            <a:headEnd/>
            <a:tailEnd/>
          </a:ln>
          <a:effectLst/>
        </p:spPr>
        <p:txBody>
          <a:bodyPr vert="horz" wrap="square" lIns="92849" tIns="46425" rIns="92849" bIns="46425" numCol="1" anchor="t" anchorCtr="0" compatLnSpc="1">
            <a:prstTxWarp prst="textNoShape">
              <a:avLst/>
            </a:prstTxWarp>
          </a:bodyPr>
          <a:lstStyle>
            <a:lvl1pPr>
              <a:defRPr sz="1200"/>
            </a:lvl1pPr>
          </a:lstStyle>
          <a:p>
            <a:pPr>
              <a:defRPr/>
            </a:pPr>
            <a:endParaRPr lang="en-US"/>
          </a:p>
        </p:txBody>
      </p:sp>
      <p:sp>
        <p:nvSpPr>
          <p:cNvPr id="102403" name="Rectangle 3"/>
          <p:cNvSpPr>
            <a:spLocks noGrp="1" noChangeArrowheads="1"/>
          </p:cNvSpPr>
          <p:nvPr>
            <p:ph type="dt" idx="1"/>
          </p:nvPr>
        </p:nvSpPr>
        <p:spPr bwMode="auto">
          <a:xfrm>
            <a:off x="3972560" y="0"/>
            <a:ext cx="3037840" cy="457200"/>
          </a:xfrm>
          <a:prstGeom prst="rect">
            <a:avLst/>
          </a:prstGeom>
          <a:noFill/>
          <a:ln w="9525">
            <a:noFill/>
            <a:miter lim="800000"/>
            <a:headEnd/>
            <a:tailEnd/>
          </a:ln>
          <a:effectLst/>
        </p:spPr>
        <p:txBody>
          <a:bodyPr vert="horz" wrap="square" lIns="92849" tIns="46425" rIns="92849" bIns="46425"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66813" y="687388"/>
            <a:ext cx="4675187"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934720" y="4419601"/>
            <a:ext cx="5140960" cy="4191801"/>
          </a:xfrm>
          <a:prstGeom prst="rect">
            <a:avLst/>
          </a:prstGeom>
          <a:noFill/>
          <a:ln w="9525">
            <a:noFill/>
            <a:miter lim="800000"/>
            <a:headEnd/>
            <a:tailEnd/>
          </a:ln>
          <a:effectLst/>
        </p:spPr>
        <p:txBody>
          <a:bodyPr vert="horz" wrap="square" lIns="92849" tIns="46425" rIns="92849" bIns="464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839200"/>
            <a:ext cx="3037840" cy="457200"/>
          </a:xfrm>
          <a:prstGeom prst="rect">
            <a:avLst/>
          </a:prstGeom>
          <a:noFill/>
          <a:ln w="9525">
            <a:noFill/>
            <a:miter lim="800000"/>
            <a:headEnd/>
            <a:tailEnd/>
          </a:ln>
          <a:effectLst/>
        </p:spPr>
        <p:txBody>
          <a:bodyPr vert="horz" wrap="square" lIns="92849" tIns="46425" rIns="92849" bIns="46425" numCol="1" anchor="b" anchorCtr="0" compatLnSpc="1">
            <a:prstTxWarp prst="textNoShape">
              <a:avLst/>
            </a:prstTxWarp>
          </a:bodyPr>
          <a:lstStyle>
            <a:lvl1pPr>
              <a:defRPr sz="1200"/>
            </a:lvl1pPr>
          </a:lstStyle>
          <a:p>
            <a:pPr>
              <a:defRPr/>
            </a:pPr>
            <a:endParaRPr lang="en-US"/>
          </a:p>
        </p:txBody>
      </p:sp>
      <p:sp>
        <p:nvSpPr>
          <p:cNvPr id="102407" name="Rectangle 7"/>
          <p:cNvSpPr>
            <a:spLocks noGrp="1" noChangeArrowheads="1"/>
          </p:cNvSpPr>
          <p:nvPr>
            <p:ph type="sldNum" sz="quarter" idx="5"/>
          </p:nvPr>
        </p:nvSpPr>
        <p:spPr bwMode="auto">
          <a:xfrm>
            <a:off x="3972560" y="8839200"/>
            <a:ext cx="3037840" cy="457200"/>
          </a:xfrm>
          <a:prstGeom prst="rect">
            <a:avLst/>
          </a:prstGeom>
          <a:noFill/>
          <a:ln w="9525">
            <a:noFill/>
            <a:miter lim="800000"/>
            <a:headEnd/>
            <a:tailEnd/>
          </a:ln>
          <a:effectLst/>
        </p:spPr>
        <p:txBody>
          <a:bodyPr vert="horz" wrap="square" lIns="92849" tIns="46425" rIns="92849" bIns="46425" numCol="1" anchor="b" anchorCtr="0" compatLnSpc="1">
            <a:prstTxWarp prst="textNoShape">
              <a:avLst/>
            </a:prstTxWarp>
          </a:bodyPr>
          <a:lstStyle>
            <a:lvl1pPr algn="r">
              <a:defRPr sz="1200"/>
            </a:lvl1pPr>
          </a:lstStyle>
          <a:p>
            <a:pPr>
              <a:defRPr/>
            </a:pPr>
            <a:fld id="{AFDCD707-2FF7-4457-9AD6-4D4D63652DBF}" type="slidenum">
              <a:rPr lang="en-US"/>
              <a:pPr>
                <a:defRPr/>
              </a:pPr>
              <a:t>‹#›</a:t>
            </a:fld>
            <a:endParaRPr lang="en-US"/>
          </a:p>
        </p:txBody>
      </p:sp>
    </p:spTree>
    <p:extLst>
      <p:ext uri="{BB962C8B-B14F-4D97-AF65-F5344CB8AC3E}">
        <p14:creationId xmlns:p14="http://schemas.microsoft.com/office/powerpoint/2010/main" val="2987105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4466" indent="-290179" eaLnBrk="0" hangingPunct="0">
              <a:defRPr sz="2400">
                <a:solidFill>
                  <a:schemeClr val="tx1"/>
                </a:solidFill>
                <a:latin typeface="Times New Roman" pitchFamily="18" charset="0"/>
              </a:defRPr>
            </a:lvl2pPr>
            <a:lvl3pPr marL="1160717" indent="-232143" eaLnBrk="0" hangingPunct="0">
              <a:defRPr sz="2400">
                <a:solidFill>
                  <a:schemeClr val="tx1"/>
                </a:solidFill>
                <a:latin typeface="Times New Roman" pitchFamily="18" charset="0"/>
              </a:defRPr>
            </a:lvl3pPr>
            <a:lvl4pPr marL="1625003" indent="-232143" eaLnBrk="0" hangingPunct="0">
              <a:defRPr sz="2400">
                <a:solidFill>
                  <a:schemeClr val="tx1"/>
                </a:solidFill>
                <a:latin typeface="Times New Roman" pitchFamily="18" charset="0"/>
              </a:defRPr>
            </a:lvl4pPr>
            <a:lvl5pPr marL="2089290" indent="-232143" eaLnBrk="0" hangingPunct="0">
              <a:defRPr sz="2400">
                <a:solidFill>
                  <a:schemeClr val="tx1"/>
                </a:solidFill>
                <a:latin typeface="Times New Roman" pitchFamily="18" charset="0"/>
              </a:defRPr>
            </a:lvl5pPr>
            <a:lvl6pPr marL="2553576" indent="-232143" eaLnBrk="0" fontAlgn="base" hangingPunct="0">
              <a:spcBef>
                <a:spcPct val="0"/>
              </a:spcBef>
              <a:spcAft>
                <a:spcPct val="0"/>
              </a:spcAft>
              <a:defRPr sz="2400">
                <a:solidFill>
                  <a:schemeClr val="tx1"/>
                </a:solidFill>
                <a:latin typeface="Times New Roman" pitchFamily="18" charset="0"/>
              </a:defRPr>
            </a:lvl6pPr>
            <a:lvl7pPr marL="3017863" indent="-232143" eaLnBrk="0" fontAlgn="base" hangingPunct="0">
              <a:spcBef>
                <a:spcPct val="0"/>
              </a:spcBef>
              <a:spcAft>
                <a:spcPct val="0"/>
              </a:spcAft>
              <a:defRPr sz="2400">
                <a:solidFill>
                  <a:schemeClr val="tx1"/>
                </a:solidFill>
                <a:latin typeface="Times New Roman" pitchFamily="18" charset="0"/>
              </a:defRPr>
            </a:lvl7pPr>
            <a:lvl8pPr marL="3482150" indent="-232143" eaLnBrk="0" fontAlgn="base" hangingPunct="0">
              <a:spcBef>
                <a:spcPct val="0"/>
              </a:spcBef>
              <a:spcAft>
                <a:spcPct val="0"/>
              </a:spcAft>
              <a:defRPr sz="2400">
                <a:solidFill>
                  <a:schemeClr val="tx1"/>
                </a:solidFill>
                <a:latin typeface="Times New Roman" pitchFamily="18" charset="0"/>
              </a:defRPr>
            </a:lvl8pPr>
            <a:lvl9pPr marL="3946436" indent="-232143" eaLnBrk="0" fontAlgn="base" hangingPunct="0">
              <a:spcBef>
                <a:spcPct val="0"/>
              </a:spcBef>
              <a:spcAft>
                <a:spcPct val="0"/>
              </a:spcAft>
              <a:defRPr sz="2400">
                <a:solidFill>
                  <a:schemeClr val="tx1"/>
                </a:solidFill>
                <a:latin typeface="Times New Roman" pitchFamily="18" charset="0"/>
              </a:defRPr>
            </a:lvl9pPr>
          </a:lstStyle>
          <a:p>
            <a:pPr eaLnBrk="1" hangingPunct="1"/>
            <a:fld id="{EEE93FFF-32B4-4804-B2FD-2C8F6BBF66C2}" type="slidenum">
              <a:rPr lang="en-US" sz="1200"/>
              <a:pPr eaLnBrk="1" hangingPunct="1"/>
              <a:t>45</a:t>
            </a:fld>
            <a:endParaRPr lang="en-US" sz="1200"/>
          </a:p>
        </p:txBody>
      </p:sp>
      <p:sp>
        <p:nvSpPr>
          <p:cNvPr id="29699" name="Rectangle 2"/>
          <p:cNvSpPr>
            <a:spLocks noGrp="1" noRot="1" noChangeAspect="1" noChangeArrowheads="1" noTextEdit="1"/>
          </p:cNvSpPr>
          <p:nvPr>
            <p:ph type="sldImg"/>
          </p:nvPr>
        </p:nvSpPr>
        <p:spPr>
          <a:xfrm>
            <a:off x="1181100" y="696913"/>
            <a:ext cx="4649788" cy="3486150"/>
          </a:xfrm>
          <a:solidFill>
            <a:srgbClr val="FFFFFF"/>
          </a:solidFill>
          <a:ln/>
        </p:spPr>
      </p:sp>
      <p:sp>
        <p:nvSpPr>
          <p:cNvPr id="29700" name="Rectangle 3"/>
          <p:cNvSpPr>
            <a:spLocks noGrp="1" noChangeArrowheads="1"/>
          </p:cNvSpPr>
          <p:nvPr>
            <p:ph type="body" idx="1"/>
          </p:nvPr>
        </p:nvSpPr>
        <p:spPr>
          <a:xfrm>
            <a:off x="934720" y="4416392"/>
            <a:ext cx="5140960" cy="4183781"/>
          </a:xfrm>
          <a:solidFill>
            <a:srgbClr val="FFFFFF"/>
          </a:solidFill>
          <a:ln>
            <a:solidFill>
              <a:srgbClr val="000000"/>
            </a:solidFill>
          </a:ln>
        </p:spPr>
        <p:txBody>
          <a:bodyPr/>
          <a:lstStyle/>
          <a:p>
            <a:pPr eaLnBrk="1" hangingPunct="1"/>
            <a:r>
              <a:rPr lang="en-US"/>
              <a:t>What is machine learning?	</a:t>
            </a:r>
          </a:p>
        </p:txBody>
      </p:sp>
    </p:spTree>
    <p:extLst>
      <p:ext uri="{BB962C8B-B14F-4D97-AF65-F5344CB8AC3E}">
        <p14:creationId xmlns:p14="http://schemas.microsoft.com/office/powerpoint/2010/main" val="2353498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235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235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21C34EA2-4C03-444C-891D-E6F9F34D4805}" type="slidenum">
              <a:rPr lang="en-US"/>
              <a:pPr>
                <a:defRPr/>
              </a:pPr>
              <a:t>‹#›</a:t>
            </a:fld>
            <a:endParaRPr lang="en-US"/>
          </a:p>
        </p:txBody>
      </p:sp>
    </p:spTree>
    <p:extLst>
      <p:ext uri="{BB962C8B-B14F-4D97-AF65-F5344CB8AC3E}">
        <p14:creationId xmlns:p14="http://schemas.microsoft.com/office/powerpoint/2010/main" val="2804641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90D5853-16FF-4C27-99F2-27C20CF1388C}" type="slidenum">
              <a:rPr lang="en-US"/>
              <a:pPr>
                <a:defRPr/>
              </a:pPr>
              <a:t>‹#›</a:t>
            </a:fld>
            <a:endParaRPr lang="en-US"/>
          </a:p>
        </p:txBody>
      </p:sp>
    </p:spTree>
    <p:extLst>
      <p:ext uri="{BB962C8B-B14F-4D97-AF65-F5344CB8AC3E}">
        <p14:creationId xmlns:p14="http://schemas.microsoft.com/office/powerpoint/2010/main" val="362684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D705132-62E2-4052-A3F8-D8B240D2275D}" type="slidenum">
              <a:rPr lang="en-US"/>
              <a:pPr>
                <a:defRPr/>
              </a:pPr>
              <a:t>‹#›</a:t>
            </a:fld>
            <a:endParaRPr lang="en-US"/>
          </a:p>
        </p:txBody>
      </p:sp>
    </p:spTree>
    <p:extLst>
      <p:ext uri="{BB962C8B-B14F-4D97-AF65-F5344CB8AC3E}">
        <p14:creationId xmlns:p14="http://schemas.microsoft.com/office/powerpoint/2010/main" val="265265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C3569CE-8FBF-4180-AB86-B64A85A239B6}" type="slidenum">
              <a:rPr lang="en-US"/>
              <a:pPr>
                <a:defRPr/>
              </a:pPr>
              <a:t>‹#›</a:t>
            </a:fld>
            <a:endParaRPr lang="en-US"/>
          </a:p>
        </p:txBody>
      </p:sp>
    </p:spTree>
    <p:extLst>
      <p:ext uri="{BB962C8B-B14F-4D97-AF65-F5344CB8AC3E}">
        <p14:creationId xmlns:p14="http://schemas.microsoft.com/office/powerpoint/2010/main" val="298041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3EEB014-4838-4D4E-85C5-4D64C1386357}" type="slidenum">
              <a:rPr lang="en-US"/>
              <a:pPr>
                <a:defRPr/>
              </a:pPr>
              <a:t>‹#›</a:t>
            </a:fld>
            <a:endParaRPr lang="en-US"/>
          </a:p>
        </p:txBody>
      </p:sp>
    </p:spTree>
    <p:extLst>
      <p:ext uri="{BB962C8B-B14F-4D97-AF65-F5344CB8AC3E}">
        <p14:creationId xmlns:p14="http://schemas.microsoft.com/office/powerpoint/2010/main" val="32245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30D9EBD-E311-4211-BE77-C42A0B8FC528}" type="slidenum">
              <a:rPr lang="en-US"/>
              <a:pPr>
                <a:defRPr/>
              </a:pPr>
              <a:t>‹#›</a:t>
            </a:fld>
            <a:endParaRPr lang="en-US"/>
          </a:p>
        </p:txBody>
      </p:sp>
    </p:spTree>
    <p:extLst>
      <p:ext uri="{BB962C8B-B14F-4D97-AF65-F5344CB8AC3E}">
        <p14:creationId xmlns:p14="http://schemas.microsoft.com/office/powerpoint/2010/main" val="6376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5B586FAF-A510-46BD-B64C-762FF81BE56D}" type="slidenum">
              <a:rPr lang="en-US"/>
              <a:pPr>
                <a:defRPr/>
              </a:pPr>
              <a:t>‹#›</a:t>
            </a:fld>
            <a:endParaRPr lang="en-US"/>
          </a:p>
        </p:txBody>
      </p:sp>
    </p:spTree>
    <p:extLst>
      <p:ext uri="{BB962C8B-B14F-4D97-AF65-F5344CB8AC3E}">
        <p14:creationId xmlns:p14="http://schemas.microsoft.com/office/powerpoint/2010/main" val="184620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377F8655-06F8-4EDD-A235-55AA55EF3C8E}" type="slidenum">
              <a:rPr lang="en-US"/>
              <a:pPr>
                <a:defRPr/>
              </a:pPr>
              <a:t>‹#›</a:t>
            </a:fld>
            <a:endParaRPr lang="en-US"/>
          </a:p>
        </p:txBody>
      </p:sp>
    </p:spTree>
    <p:extLst>
      <p:ext uri="{BB962C8B-B14F-4D97-AF65-F5344CB8AC3E}">
        <p14:creationId xmlns:p14="http://schemas.microsoft.com/office/powerpoint/2010/main" val="68272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B9216BA5-02E4-4CDD-9FE3-DEB53847251E}" type="slidenum">
              <a:rPr lang="en-US"/>
              <a:pPr>
                <a:defRPr/>
              </a:pPr>
              <a:t>‹#›</a:t>
            </a:fld>
            <a:endParaRPr lang="en-US"/>
          </a:p>
        </p:txBody>
      </p:sp>
    </p:spTree>
    <p:extLst>
      <p:ext uri="{BB962C8B-B14F-4D97-AF65-F5344CB8AC3E}">
        <p14:creationId xmlns:p14="http://schemas.microsoft.com/office/powerpoint/2010/main" val="179008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A218317-714E-4974-9C3F-A7CC0FF19596}" type="slidenum">
              <a:rPr lang="en-US"/>
              <a:pPr>
                <a:defRPr/>
              </a:pPr>
              <a:t>‹#›</a:t>
            </a:fld>
            <a:endParaRPr lang="en-US"/>
          </a:p>
        </p:txBody>
      </p:sp>
    </p:spTree>
    <p:extLst>
      <p:ext uri="{BB962C8B-B14F-4D97-AF65-F5344CB8AC3E}">
        <p14:creationId xmlns:p14="http://schemas.microsoft.com/office/powerpoint/2010/main" val="175119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E35039D-7523-423D-9D4E-AFBF1939BDAD}" type="slidenum">
              <a:rPr lang="en-US"/>
              <a:pPr>
                <a:defRPr/>
              </a:pPr>
              <a:t>‹#›</a:t>
            </a:fld>
            <a:endParaRPr lang="en-US"/>
          </a:p>
        </p:txBody>
      </p:sp>
    </p:spTree>
    <p:extLst>
      <p:ext uri="{BB962C8B-B14F-4D97-AF65-F5344CB8AC3E}">
        <p14:creationId xmlns:p14="http://schemas.microsoft.com/office/powerpoint/2010/main" val="266049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C2540A"/>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1330"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61133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133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133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1338"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0F4E7D3-13C3-4F88-9449-E846D95B1463}" type="slidenum">
              <a:rPr lang="en-US"/>
              <a:pPr>
                <a:defRPr/>
              </a:pPr>
              <a:t>‹#›</a:t>
            </a:fld>
            <a:endParaRPr lang="en-US"/>
          </a:p>
        </p:txBody>
      </p:sp>
      <p:sp>
        <p:nvSpPr>
          <p:cNvPr id="611339" name="Text Box 11"/>
          <p:cNvSpPr txBox="1">
            <a:spLocks noChangeArrowheads="1"/>
          </p:cNvSpPr>
          <p:nvPr userDrawn="1"/>
        </p:nvSpPr>
        <p:spPr bwMode="auto">
          <a:xfrm>
            <a:off x="7391400" y="6400800"/>
            <a:ext cx="1600200" cy="228600"/>
          </a:xfrm>
          <a:prstGeom prst="rect">
            <a:avLst/>
          </a:prstGeom>
          <a:noFill/>
          <a:ln w="9525">
            <a:noFill/>
            <a:miter lim="800000"/>
            <a:headEnd/>
            <a:tailEnd/>
          </a:ln>
          <a:effectLst/>
        </p:spPr>
        <p:txBody>
          <a:bodyPr>
            <a:spAutoFit/>
          </a:bodyPr>
          <a:lstStyle/>
          <a:p>
            <a:pPr>
              <a:defRPr/>
            </a:pPr>
            <a:r>
              <a:rPr lang="en-US" sz="900"/>
              <a:t>Eick: </a:t>
            </a:r>
            <a:r>
              <a:rPr lang="en-US" sz="900" i="1"/>
              <a:t>Reinforcement Learning. </a:t>
            </a:r>
            <a:endParaRPr lang="en-US" sz="900" i="1">
              <a:solidFill>
                <a:srgbClr val="C2540A"/>
              </a:solidFill>
            </a:endParaRPr>
          </a:p>
        </p:txBody>
      </p:sp>
    </p:spTree>
  </p:cSld>
  <p:clrMap bg1="lt1" tx1="dk1" bg2="lt2" tx2="dk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JgvyzIkgxF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videolectures.net/mlss06au_singh_r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LzaWrmKL1Z4"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aitopics.org/search?filters=&amp;sort=score+desc&amp;q=Reinforcement+Learning"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bV4ek-zI3C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Q-learning"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incompleteideas.net/book/ebook/node64.html"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academia.edu/2739828/Two_novel_on-policy_reinforcement_learning_algorithms_based_on_TD_&#955;_-methods" TargetMode="External"/><Relationship Id="rId2" Type="http://schemas.openxmlformats.org/officeDocument/2006/relationships/hyperlink" Target="https://stats.stackexchange.com/questions/184657/what-is-the-difference-between-off-policy-and-on-policy-lear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https://junedmunshi.wordpress.com/2012/03/30/how-to-implement-epsilon-greedy-strategy-polic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www.youtube.com/watch?v=RvgEA1XJiY8" TargetMode="External"/><Relationship Id="rId2" Type="http://schemas.openxmlformats.org/officeDocument/2006/relationships/hyperlink" Target="http://en.wikipedia.org/wiki/Arthur_Samuel" TargetMode="External"/><Relationship Id="rId1" Type="http://schemas.openxmlformats.org/officeDocument/2006/relationships/slideLayout" Target="../slideLayouts/slideLayout6.xml"/><Relationship Id="rId6" Type="http://schemas.openxmlformats.org/officeDocument/2006/relationships/hyperlink" Target="https://www.japankyo.com/2017/04/wacky-weird-interesting-japanese-news-robot-soccer-world-cup-robocup-2017-nagoya-promotional-video/" TargetMode="External"/><Relationship Id="rId5" Type="http://schemas.openxmlformats.org/officeDocument/2006/relationships/hyperlink" Target="https://www.bing.com/videos/search?q=best+robot+soccer+video&amp;view=detail&amp;mid=7B24E95B16CD302C245B7B24E95B16CD302C245B&amp;FORM=VIRE" TargetMode="External"/><Relationship Id="rId4" Type="http://schemas.openxmlformats.org/officeDocument/2006/relationships/hyperlink" Target="https://www.bing.com/videos/search?q=best+robot+soccer+video&amp;view=detail&amp;mid=9A5E8D8502751ADDC94E9A5E8D8502751ADDC94E&amp;FORM=VIR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youtube.com/watch?v=bV4ek-zI3CU" TargetMode="External"/><Relationship Id="rId7" Type="http://schemas.openxmlformats.org/officeDocument/2006/relationships/hyperlink" Target="https://www.bing.com/videos/search?q=best+reinforcment+learning+video&amp;view=detail&amp;mid=DFC5BA5934E30F1D83D1DFC5BA5934E30F1D83D1&amp;FORM=VIRE" TargetMode="External"/><Relationship Id="rId2" Type="http://schemas.openxmlformats.org/officeDocument/2006/relationships/hyperlink" Target="https://www.bing.com/videos/riverview/relatedvideo?q=Best+Robot+Soccer+Video&amp;mid=2D0C7E78E6627FEFC2DB2D0C7E78E6627FEFC2DB&amp;FORM=VIRE" TargetMode="External"/><Relationship Id="rId1" Type="http://schemas.openxmlformats.org/officeDocument/2006/relationships/slideLayout" Target="../slideLayouts/slideLayout6.xml"/><Relationship Id="rId6" Type="http://schemas.openxmlformats.org/officeDocument/2006/relationships/hyperlink" Target="http://videolectures.net/icml08_coates_lcmd" TargetMode="External"/><Relationship Id="rId5" Type="http://schemas.openxmlformats.org/officeDocument/2006/relationships/hyperlink" Target="http://heli.stanford.edu/" TargetMode="External"/><Relationship Id="rId4" Type="http://schemas.openxmlformats.org/officeDocument/2006/relationships/hyperlink" Target="https://deepmind.com/blog/article/alphago-zero-starting-scratch"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hyperlink" Target="http://videolectures.net/icml09_sutton_itdrl/" TargetMode="Externa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unesco.org/en/artificial-intelligence/recommendation-ethics" TargetMode="Externa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hyperlink" Target="https://www.youtube.com/watch?v=2MBJOuVq380" TargetMode="External"/><Relationship Id="rId2" Type="http://schemas.openxmlformats.org/officeDocument/2006/relationships/hyperlink" Target="https://www.youtube.com/watch?v=IUiKAD6cuTA"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98400" y="914400"/>
            <a:ext cx="7620000" cy="511175"/>
          </a:xfrm>
        </p:spPr>
        <p:txBody>
          <a:bodyPr/>
          <a:lstStyle/>
          <a:p>
            <a:pPr eaLnBrk="1" hangingPunct="1"/>
            <a:r>
              <a:rPr lang="en-US" sz="3600" dirty="0">
                <a:solidFill>
                  <a:srgbClr val="C2540A"/>
                </a:solidFill>
              </a:rPr>
              <a:t>Machine Learning in COSC 4368</a:t>
            </a:r>
            <a:endParaRPr lang="en-US" dirty="0"/>
          </a:p>
        </p:txBody>
      </p:sp>
      <p:sp>
        <p:nvSpPr>
          <p:cNvPr id="3075" name="Text Box 3"/>
          <p:cNvSpPr txBox="1">
            <a:spLocks noChangeArrowheads="1"/>
          </p:cNvSpPr>
          <p:nvPr/>
        </p:nvSpPr>
        <p:spPr bwMode="auto">
          <a:xfrm>
            <a:off x="1295401" y="2211809"/>
            <a:ext cx="75438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eaLnBrk="1" hangingPunct="1">
              <a:buFont typeface="+mj-lt"/>
              <a:buAutoNum type="arabicPeriod"/>
            </a:pPr>
            <a:r>
              <a:rPr lang="en-US" sz="3200" dirty="0">
                <a:solidFill>
                  <a:srgbClr val="030305"/>
                </a:solidFill>
              </a:rPr>
              <a:t>A Gentle Introduction to Machine Learning</a:t>
            </a:r>
            <a:r>
              <a:rPr lang="en-US" sz="3200" b="1" i="1" dirty="0">
                <a:solidFill>
                  <a:srgbClr val="030305"/>
                </a:solidFill>
              </a:rPr>
              <a:t> </a:t>
            </a:r>
          </a:p>
          <a:p>
            <a:pPr marL="514350" indent="-514350" eaLnBrk="1" hangingPunct="1">
              <a:buFont typeface="+mj-lt"/>
              <a:buAutoNum type="arabicPeriod"/>
            </a:pPr>
            <a:r>
              <a:rPr lang="en-US" sz="3200" b="1" i="1" dirty="0">
                <a:solidFill>
                  <a:srgbClr val="030305"/>
                </a:solidFill>
              </a:rPr>
              <a:t>Reinforcement Learning</a:t>
            </a:r>
          </a:p>
          <a:p>
            <a:pPr marL="514350" indent="-514350" eaLnBrk="1" hangingPunct="1">
              <a:buFont typeface="+mj-lt"/>
              <a:buAutoNum type="arabicPeriod"/>
            </a:pPr>
            <a:r>
              <a:rPr lang="en-US" sz="3200" dirty="0">
                <a:solidFill>
                  <a:srgbClr val="00B050"/>
                </a:solidFill>
              </a:rPr>
              <a:t>Discussion of Group Project COSC 4368</a:t>
            </a:r>
          </a:p>
          <a:p>
            <a:pPr marL="514350" indent="-514350" eaLnBrk="1" hangingPunct="1">
              <a:buFont typeface="+mj-lt"/>
              <a:buAutoNum type="arabicPeriod"/>
            </a:pPr>
            <a:r>
              <a:rPr lang="en-US" sz="3200" dirty="0">
                <a:solidFill>
                  <a:srgbClr val="030305"/>
                </a:solidFill>
              </a:rPr>
              <a:t>Introduction to Supervised Learning</a:t>
            </a:r>
          </a:p>
          <a:p>
            <a:pPr marL="514350" indent="-514350" eaLnBrk="1" hangingPunct="1">
              <a:buFont typeface="+mj-lt"/>
              <a:buAutoNum type="arabicPeriod"/>
            </a:pPr>
            <a:r>
              <a:rPr lang="en-US" sz="3200" dirty="0">
                <a:solidFill>
                  <a:srgbClr val="030305"/>
                </a:solidFill>
              </a:rPr>
              <a:t>Neural Networks</a:t>
            </a:r>
          </a:p>
          <a:p>
            <a:pPr marL="514350" indent="-514350" eaLnBrk="1" hangingPunct="1">
              <a:buFont typeface="+mj-lt"/>
              <a:buAutoNum type="arabicPeriod"/>
            </a:pPr>
            <a:r>
              <a:rPr lang="en-US" sz="3200" dirty="0">
                <a:solidFill>
                  <a:srgbClr val="030305"/>
                </a:solidFill>
              </a:rPr>
              <a:t>Deep Learning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a:t>Other </a:t>
            </a:r>
            <a:r>
              <a:rPr lang="en-US" sz="4000" dirty="0"/>
              <a:t>Considerations</a:t>
            </a:r>
          </a:p>
        </p:txBody>
      </p:sp>
      <p:sp>
        <p:nvSpPr>
          <p:cNvPr id="10243" name="Rectangle 3"/>
          <p:cNvSpPr>
            <a:spLocks noGrp="1" noChangeArrowheads="1"/>
          </p:cNvSpPr>
          <p:nvPr>
            <p:ph type="body" idx="1"/>
          </p:nvPr>
        </p:nvSpPr>
        <p:spPr>
          <a:xfrm>
            <a:off x="1066800" y="1752600"/>
            <a:ext cx="7924800" cy="4114800"/>
          </a:xfrm>
        </p:spPr>
        <p:txBody>
          <a:bodyPr/>
          <a:lstStyle/>
          <a:p>
            <a:pPr eaLnBrk="1" hangingPunct="1"/>
            <a:r>
              <a:rPr lang="en-US" sz="2800"/>
              <a:t>R(s) might be known in advance or has to be learnt.</a:t>
            </a:r>
          </a:p>
          <a:p>
            <a:pPr eaLnBrk="1" hangingPunct="1"/>
            <a:r>
              <a:rPr lang="en-US" sz="2800"/>
              <a:t>R(s) might be probabilistic or not</a:t>
            </a:r>
          </a:p>
          <a:p>
            <a:pPr eaLnBrk="1" hangingPunct="1"/>
            <a:r>
              <a:rPr lang="en-US" sz="2800"/>
              <a:t>R(s) might change over time --- agent has to adapt.</a:t>
            </a:r>
          </a:p>
          <a:p>
            <a:pPr eaLnBrk="1" hangingPunct="1"/>
            <a:r>
              <a:rPr lang="en-US" sz="2800"/>
              <a:t>Results of actions might be known in advance or have to be learnt; results of actions can be fixed, or may change over time.</a:t>
            </a:r>
          </a:p>
          <a:p>
            <a:pPr eaLnBrk="1" hangingPunct="1"/>
            <a:r>
              <a:rPr lang="en-US" sz="2800"/>
              <a:t>One extreme: everything is known </a:t>
            </a:r>
            <a:r>
              <a:rPr lang="en-US" sz="2800">
                <a:sym typeface="Wingdings" pitchFamily="2" charset="2"/>
              </a:rPr>
              <a:t></a:t>
            </a:r>
            <a:r>
              <a:rPr lang="en-US" sz="2800">
                <a:solidFill>
                  <a:srgbClr val="009900"/>
                </a:solidFill>
                <a:sym typeface="Wingdings" pitchFamily="2" charset="2"/>
              </a:rPr>
              <a:t>Bellman Update</a:t>
            </a:r>
            <a:r>
              <a:rPr lang="en-US" sz="2800">
                <a:sym typeface="Wingdings" pitchFamily="2" charset="2"/>
              </a:rPr>
              <a:t>; other extreme: nothing is known except states are observable, and available actions are known </a:t>
            </a:r>
            <a:r>
              <a:rPr lang="en-US" sz="2800">
                <a:solidFill>
                  <a:srgbClr val="009900"/>
                </a:solidFill>
                <a:sym typeface="Wingdings" pitchFamily="2" charset="2"/>
              </a:rPr>
              <a:t>TD-learning/Q-learning</a:t>
            </a:r>
            <a:endParaRPr lang="en-US" sz="2800">
              <a:solidFill>
                <a:srgbClr val="009900"/>
              </a:solidFill>
            </a:endParaRPr>
          </a:p>
          <a:p>
            <a:pPr eaLnBrk="1" hangingPunct="1"/>
            <a:endParaRPr lang="en-US" sz="2800"/>
          </a:p>
          <a:p>
            <a:pPr eaLnBrk="1" hangingPunct="1"/>
            <a:endParaRPr lang="en-US" sz="2800"/>
          </a:p>
          <a:p>
            <a:pPr eaLnBrk="1" hangingPunct="1"/>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Basic Notations</a:t>
            </a:r>
          </a:p>
        </p:txBody>
      </p:sp>
      <p:sp>
        <p:nvSpPr>
          <p:cNvPr id="11267" name="Rectangle 3"/>
          <p:cNvSpPr>
            <a:spLocks noGrp="1" noChangeArrowheads="1"/>
          </p:cNvSpPr>
          <p:nvPr>
            <p:ph type="body" idx="1"/>
          </p:nvPr>
        </p:nvSpPr>
        <p:spPr>
          <a:xfrm>
            <a:off x="909325" y="1295400"/>
            <a:ext cx="7848600" cy="4114800"/>
          </a:xfrm>
        </p:spPr>
        <p:txBody>
          <a:bodyPr/>
          <a:lstStyle/>
          <a:p>
            <a:pPr eaLnBrk="1" hangingPunct="1">
              <a:lnSpc>
                <a:spcPct val="80000"/>
              </a:lnSpc>
            </a:pPr>
            <a:r>
              <a:rPr lang="en-US" sz="2400" b="1" dirty="0">
                <a:solidFill>
                  <a:srgbClr val="FF0066"/>
                </a:solidFill>
              </a:rPr>
              <a:t>T(</a:t>
            </a:r>
            <a:r>
              <a:rPr lang="en-US" sz="2400" b="1" dirty="0" err="1">
                <a:solidFill>
                  <a:srgbClr val="FF0066"/>
                </a:solidFill>
              </a:rPr>
              <a:t>s,a,s</a:t>
            </a:r>
            <a:r>
              <a:rPr lang="en-US" sz="2400" b="1" dirty="0">
                <a:solidFill>
                  <a:srgbClr val="FF0066"/>
                </a:solidFill>
              </a:rPr>
              <a:t>’)</a:t>
            </a:r>
            <a:r>
              <a:rPr lang="en-US" sz="2400" dirty="0"/>
              <a:t> denotes the probability of reaching s’ when using action a in state s; it describes the transition model</a:t>
            </a:r>
          </a:p>
          <a:p>
            <a:pPr eaLnBrk="1" hangingPunct="1">
              <a:lnSpc>
                <a:spcPct val="80000"/>
              </a:lnSpc>
            </a:pPr>
            <a:r>
              <a:rPr lang="en-US" sz="2400" b="1" dirty="0">
                <a:solidFill>
                  <a:srgbClr val="FF0066"/>
                </a:solidFill>
              </a:rPr>
              <a:t>A policy </a:t>
            </a:r>
            <a:r>
              <a:rPr lang="en-US" sz="2400" b="1" dirty="0">
                <a:solidFill>
                  <a:srgbClr val="FF0066"/>
                </a:solidFill>
                <a:latin typeface="Symbol" pitchFamily="18" charset="2"/>
              </a:rPr>
              <a:t>p</a:t>
            </a:r>
            <a:r>
              <a:rPr lang="en-US" sz="2400" dirty="0"/>
              <a:t> specifies what action to take for every possible state </a:t>
            </a:r>
            <a:r>
              <a:rPr lang="en-US" sz="2400" dirty="0" err="1"/>
              <a:t>s</a:t>
            </a:r>
            <a:r>
              <a:rPr lang="en-US" sz="2400" dirty="0" err="1">
                <a:sym typeface="Symbol" pitchFamily="18" charset="2"/>
              </a:rPr>
              <a:t></a:t>
            </a:r>
            <a:r>
              <a:rPr lang="en-US" sz="2400" dirty="0" err="1"/>
              <a:t>S</a:t>
            </a:r>
            <a:endParaRPr lang="en-US" sz="2400" dirty="0"/>
          </a:p>
          <a:p>
            <a:pPr eaLnBrk="1" hangingPunct="1">
              <a:lnSpc>
                <a:spcPct val="80000"/>
              </a:lnSpc>
            </a:pPr>
            <a:r>
              <a:rPr lang="en-US" sz="2400" b="1" dirty="0">
                <a:solidFill>
                  <a:srgbClr val="FF0066"/>
                </a:solidFill>
              </a:rPr>
              <a:t>R(s)</a:t>
            </a:r>
            <a:r>
              <a:rPr lang="en-US" sz="2400" dirty="0"/>
              <a:t> denotes the reward an agent receives in state s</a:t>
            </a:r>
          </a:p>
          <a:p>
            <a:pPr eaLnBrk="1" hangingPunct="1">
              <a:lnSpc>
                <a:spcPct val="80000"/>
              </a:lnSpc>
            </a:pPr>
            <a:r>
              <a:rPr lang="en-US" sz="2400" dirty="0">
                <a:solidFill>
                  <a:srgbClr val="009900"/>
                </a:solidFill>
              </a:rPr>
              <a:t>Utility-based agents</a:t>
            </a:r>
            <a:r>
              <a:rPr lang="en-US" sz="2400" dirty="0"/>
              <a:t> learn an utility function of states uses it to select actions to maximize the expected outcome utility. </a:t>
            </a:r>
          </a:p>
          <a:p>
            <a:pPr eaLnBrk="1" hangingPunct="1">
              <a:lnSpc>
                <a:spcPct val="80000"/>
              </a:lnSpc>
            </a:pPr>
            <a:r>
              <a:rPr lang="en-US" sz="2400" dirty="0">
                <a:solidFill>
                  <a:srgbClr val="009900"/>
                </a:solidFill>
              </a:rPr>
              <a:t>Q-learning,</a:t>
            </a:r>
            <a:r>
              <a:rPr lang="en-US" sz="2400" dirty="0"/>
              <a:t> on the other hand, learns the expected utility of taking a particular action a in a particular state s (Q-value of the pair (</a:t>
            </a:r>
            <a:r>
              <a:rPr lang="en-US" sz="2400" dirty="0" err="1"/>
              <a:t>s,a</a:t>
            </a:r>
            <a:r>
              <a:rPr lang="en-US" sz="2400" dirty="0"/>
              <a:t>))</a:t>
            </a:r>
          </a:p>
          <a:p>
            <a:pPr eaLnBrk="1" hangingPunct="1">
              <a:lnSpc>
                <a:spcPct val="80000"/>
              </a:lnSpc>
            </a:pPr>
            <a:r>
              <a:rPr lang="en-US" sz="2400" dirty="0"/>
              <a:t>Finally, </a:t>
            </a:r>
            <a:r>
              <a:rPr lang="en-US" sz="2400" dirty="0">
                <a:solidFill>
                  <a:srgbClr val="009900"/>
                </a:solidFill>
              </a:rPr>
              <a:t>reflex agents</a:t>
            </a:r>
            <a:r>
              <a:rPr lang="en-US" sz="2400" dirty="0"/>
              <a:t> learn a policy that maps directly from states to actions</a:t>
            </a:r>
          </a:p>
          <a:p>
            <a:pPr eaLnBrk="1" hangingPunct="1">
              <a:lnSpc>
                <a:spcPct val="80000"/>
              </a:lnSpc>
            </a:pPr>
            <a:r>
              <a:rPr lang="en-US" sz="2400" dirty="0"/>
              <a:t>Another Introduction (not covered in 2024): </a:t>
            </a:r>
            <a:r>
              <a:rPr lang="en-US" sz="1400" dirty="0">
                <a:hlinkClick r:id="rId2"/>
              </a:rPr>
              <a:t>https://www.youtube.com/watch?v=JgvyzIkgxF0</a:t>
            </a:r>
            <a:endParaRPr lang="en-US" sz="1400" dirty="0"/>
          </a:p>
          <a:p>
            <a:pPr eaLnBrk="1" hangingPunct="1">
              <a:lnSpc>
                <a:spcPct val="80000"/>
              </a:lnSpc>
            </a:pPr>
            <a:endParaRPr lang="en-US" sz="2400" dirty="0"/>
          </a:p>
        </p:txBody>
      </p:sp>
      <p:sp>
        <p:nvSpPr>
          <p:cNvPr id="2" name="TextBox 1"/>
          <p:cNvSpPr txBox="1"/>
          <p:nvPr/>
        </p:nvSpPr>
        <p:spPr>
          <a:xfrm>
            <a:off x="873466" y="6248399"/>
            <a:ext cx="184731" cy="230832"/>
          </a:xfrm>
          <a:prstGeom prst="rect">
            <a:avLst/>
          </a:prstGeom>
          <a:noFill/>
        </p:spPr>
        <p:txBody>
          <a:bodyPr wrap="none" rtlCol="0">
            <a:spAutoFit/>
          </a:bodyPr>
          <a:lstStyle/>
          <a:p>
            <a:endParaRPr lang="en-US" sz="900" dirty="0"/>
          </a:p>
        </p:txBody>
      </p:sp>
      <p:sp>
        <p:nvSpPr>
          <p:cNvPr id="4" name="TextBox 3">
            <a:extLst>
              <a:ext uri="{FF2B5EF4-FFF2-40B4-BE49-F238E27FC236}">
                <a16:creationId xmlns:a16="http://schemas.microsoft.com/office/drawing/2014/main" id="{7214DD49-90F0-4005-A1C3-44FFB54EBA92}"/>
              </a:ext>
            </a:extLst>
          </p:cNvPr>
          <p:cNvSpPr txBox="1"/>
          <p:nvPr/>
        </p:nvSpPr>
        <p:spPr>
          <a:xfrm>
            <a:off x="2057400" y="381000"/>
            <a:ext cx="184731" cy="46166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B7F62DA6-2AED-4ECC-970D-47D6E4E8DD5C}"/>
              </a:ext>
            </a:extLst>
          </p:cNvPr>
          <p:cNvSpPr txBox="1"/>
          <p:nvPr/>
        </p:nvSpPr>
        <p:spPr>
          <a:xfrm>
            <a:off x="762000" y="130629"/>
            <a:ext cx="11277600" cy="646331"/>
          </a:xfrm>
          <a:prstGeom prst="rect">
            <a:avLst/>
          </a:prstGeom>
          <a:noFill/>
        </p:spPr>
        <p:txBody>
          <a:bodyPr wrap="square" rtlCol="0">
            <a:spAutoFit/>
          </a:bodyPr>
          <a:lstStyle/>
          <a:p>
            <a:endParaRPr lang="en-US" sz="1200" dirty="0"/>
          </a:p>
          <a:p>
            <a:endParaRPr lang="en-US" sz="1200" dirty="0"/>
          </a:p>
          <a:p>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1012825"/>
            <a:ext cx="7620000" cy="511175"/>
          </a:xfrm>
        </p:spPr>
        <p:txBody>
          <a:bodyPr/>
          <a:lstStyle/>
          <a:p>
            <a:pPr eaLnBrk="1" hangingPunct="1"/>
            <a:r>
              <a:rPr lang="en-US" sz="3600">
                <a:solidFill>
                  <a:srgbClr val="C2540A"/>
                </a:solidFill>
              </a:rPr>
              <a:t>Reinforcement Learning</a:t>
            </a:r>
            <a:endParaRPr lang="en-US"/>
          </a:p>
        </p:txBody>
      </p:sp>
      <p:sp>
        <p:nvSpPr>
          <p:cNvPr id="12291" name="Text Box 3"/>
          <p:cNvSpPr txBox="1">
            <a:spLocks noChangeArrowheads="1"/>
          </p:cNvSpPr>
          <p:nvPr/>
        </p:nvSpPr>
        <p:spPr bwMode="auto">
          <a:xfrm>
            <a:off x="1752600" y="2133600"/>
            <a:ext cx="592502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Introduction</a:t>
            </a:r>
          </a:p>
          <a:p>
            <a:pPr marL="514350" indent="-514350" eaLnBrk="1" hangingPunct="1">
              <a:buFont typeface="+mj-lt"/>
              <a:buAutoNum type="arabicPeriod"/>
            </a:pPr>
            <a:r>
              <a:rPr lang="en-US" sz="3200" b="1" i="1" dirty="0">
                <a:solidFill>
                  <a:srgbClr val="030305"/>
                </a:solidFill>
              </a:rPr>
              <a:t> Bellman Update</a:t>
            </a:r>
          </a:p>
          <a:p>
            <a:pPr marL="514350" indent="-514350" eaLnBrk="1" hangingPunct="1">
              <a:buFont typeface="+mj-lt"/>
              <a:buAutoNum type="arabicPeriod"/>
            </a:pPr>
            <a:r>
              <a:rPr lang="en-US" sz="3200" dirty="0">
                <a:solidFill>
                  <a:srgbClr val="030305"/>
                </a:solidFill>
              </a:rPr>
              <a:t> Temporal Difference Learning</a:t>
            </a:r>
          </a:p>
          <a:p>
            <a:pPr marL="514350" indent="-514350" eaLnBrk="1" hangingPunct="1">
              <a:buFont typeface="+mj-lt"/>
              <a:buAutoNum type="arabicPeriod"/>
            </a:pPr>
            <a:r>
              <a:rPr lang="en-US" sz="3200" dirty="0">
                <a:solidFill>
                  <a:srgbClr val="030305"/>
                </a:solidFill>
              </a:rPr>
              <a:t>Policy Selection in RL </a:t>
            </a:r>
          </a:p>
          <a:p>
            <a:pPr marL="514350" indent="-514350" eaLnBrk="1" hangingPunct="1">
              <a:buFont typeface="+mj-lt"/>
              <a:buAutoNum type="arabicPeriod"/>
            </a:pPr>
            <a:r>
              <a:rPr lang="en-US" sz="3200" dirty="0">
                <a:solidFill>
                  <a:srgbClr val="030305"/>
                </a:solidFill>
              </a:rPr>
              <a:t> Applications</a:t>
            </a:r>
          </a:p>
          <a:p>
            <a:pPr marL="514350" indent="-514350" eaLnBrk="1" hangingPunct="1">
              <a:buFont typeface="+mj-lt"/>
              <a:buAutoNum type="arabicPeriod"/>
            </a:pPr>
            <a:r>
              <a:rPr lang="en-US" sz="3200" dirty="0">
                <a:solidFill>
                  <a:srgbClr val="030305"/>
                </a:solidFill>
              </a:rPr>
              <a:t> Summary</a:t>
            </a:r>
          </a:p>
        </p:txBody>
      </p:sp>
      <p:cxnSp>
        <p:nvCxnSpPr>
          <p:cNvPr id="5" name="Straight Connector 4"/>
          <p:cNvCxnSpPr/>
          <p:nvPr/>
        </p:nvCxnSpPr>
        <p:spPr bwMode="auto">
          <a:xfrm flipV="1">
            <a:off x="3124200" y="1828800"/>
            <a:ext cx="1447800" cy="106680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293" name="TextBox 5"/>
          <p:cNvSpPr txBox="1">
            <a:spLocks noChangeArrowheads="1"/>
          </p:cNvSpPr>
          <p:nvPr/>
        </p:nvSpPr>
        <p:spPr bwMode="auto">
          <a:xfrm>
            <a:off x="4419600" y="1600200"/>
            <a:ext cx="3508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a:t>
            </a:r>
            <a:r>
              <a:rPr lang="en-US" sz="1800"/>
              <a:t>You use your brain or a computer”</a:t>
            </a:r>
            <a:endParaRPr lang="en-US"/>
          </a:p>
        </p:txBody>
      </p:sp>
      <p:cxnSp>
        <p:nvCxnSpPr>
          <p:cNvPr id="7" name="Straight Connector 6"/>
          <p:cNvCxnSpPr/>
          <p:nvPr/>
        </p:nvCxnSpPr>
        <p:spPr bwMode="auto">
          <a:xfrm>
            <a:off x="3276600" y="3591258"/>
            <a:ext cx="2286000" cy="137160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295" name="TextBox 8"/>
          <p:cNvSpPr txBox="1">
            <a:spLocks noChangeArrowheads="1"/>
          </p:cNvSpPr>
          <p:nvPr/>
        </p:nvSpPr>
        <p:spPr bwMode="auto">
          <a:xfrm>
            <a:off x="5029200" y="4876800"/>
            <a:ext cx="30670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a:t>“</a:t>
            </a:r>
            <a:r>
              <a:rPr lang="en-US" sz="1800" dirty="0"/>
              <a:t>You learn about the world by </a:t>
            </a:r>
          </a:p>
          <a:p>
            <a:pPr eaLnBrk="1" hangingPunct="1"/>
            <a:r>
              <a:rPr lang="en-US" sz="1800" dirty="0"/>
              <a:t>performing actions in it”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1012825"/>
            <a:ext cx="7620000" cy="511175"/>
          </a:xfrm>
        </p:spPr>
        <p:txBody>
          <a:bodyPr/>
          <a:lstStyle/>
          <a:p>
            <a:pPr eaLnBrk="1" hangingPunct="1"/>
            <a:r>
              <a:rPr lang="en-US" sz="3600" dirty="0">
                <a:solidFill>
                  <a:srgbClr val="C2540A"/>
                </a:solidFill>
              </a:rPr>
              <a:t>2. Bellman Equation</a:t>
            </a:r>
            <a:endParaRPr lang="en-US" dirty="0"/>
          </a:p>
        </p:txBody>
      </p:sp>
      <p:sp>
        <p:nvSpPr>
          <p:cNvPr id="1331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3316" name="Text Box 4"/>
          <p:cNvSpPr txBox="1">
            <a:spLocks noChangeArrowheads="1"/>
          </p:cNvSpPr>
          <p:nvPr/>
        </p:nvSpPr>
        <p:spPr bwMode="auto">
          <a:xfrm>
            <a:off x="1219200" y="1981200"/>
            <a:ext cx="7331075"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Utility values obey the following equations:</a:t>
            </a:r>
          </a:p>
          <a:p>
            <a:pPr eaLnBrk="1" hangingPunct="1"/>
            <a:endParaRPr lang="en-US" sz="3200"/>
          </a:p>
          <a:p>
            <a:pPr eaLnBrk="1" hangingPunct="1"/>
            <a:endParaRPr lang="en-US" sz="3200"/>
          </a:p>
          <a:p>
            <a:pPr eaLnBrk="1" hangingPunct="1"/>
            <a:r>
              <a:rPr lang="en-US" sz="3200"/>
              <a:t>U</a:t>
            </a:r>
            <a:r>
              <a:rPr lang="en-US" sz="3200" baseline="30000">
                <a:latin typeface="Symbol" pitchFamily="18" charset="2"/>
              </a:rPr>
              <a:t> </a:t>
            </a:r>
            <a:r>
              <a:rPr lang="en-US" sz="3200"/>
              <a:t>(s) = R(s) + </a:t>
            </a:r>
            <a:r>
              <a:rPr lang="en-US"/>
              <a:t>γ</a:t>
            </a:r>
            <a:r>
              <a:rPr lang="en-US">
                <a:latin typeface="Symbol" pitchFamily="18" charset="2"/>
              </a:rPr>
              <a:t>*</a:t>
            </a:r>
            <a:r>
              <a:rPr lang="en-US" sz="3200"/>
              <a:t>max</a:t>
            </a:r>
            <a:r>
              <a:rPr lang="en-US" sz="3200" baseline="-25000"/>
              <a:t>a</a:t>
            </a:r>
            <a:r>
              <a:rPr lang="en-US" sz="3600">
                <a:latin typeface="Trebuchet MS" pitchFamily="34" charset="0"/>
              </a:rPr>
              <a:t>Σ</a:t>
            </a:r>
            <a:r>
              <a:rPr lang="en-US" sz="3600" baseline="-25000">
                <a:latin typeface="Trebuchet MS" pitchFamily="34" charset="0"/>
              </a:rPr>
              <a:t>s’</a:t>
            </a:r>
            <a:r>
              <a:rPr lang="en-US" sz="3600">
                <a:latin typeface="Trebuchet MS" pitchFamily="34" charset="0"/>
              </a:rPr>
              <a:t> </a:t>
            </a:r>
            <a:r>
              <a:rPr lang="en-US" sz="3200">
                <a:latin typeface="Trebuchet MS" pitchFamily="34" charset="0"/>
              </a:rPr>
              <a:t>T</a:t>
            </a:r>
            <a:r>
              <a:rPr lang="en-US" sz="3600">
                <a:latin typeface="Trebuchet MS" pitchFamily="34" charset="0"/>
              </a:rPr>
              <a:t>(</a:t>
            </a:r>
            <a:r>
              <a:rPr lang="en-US" sz="3200">
                <a:latin typeface="Trebuchet MS" pitchFamily="34" charset="0"/>
              </a:rPr>
              <a:t>s,a,s’</a:t>
            </a:r>
            <a:r>
              <a:rPr lang="en-US" sz="3600">
                <a:latin typeface="Trebuchet MS" pitchFamily="34" charset="0"/>
              </a:rPr>
              <a:t>)</a:t>
            </a:r>
            <a:r>
              <a:rPr lang="en-US" sz="3600">
                <a:latin typeface="Symbol" pitchFamily="18" charset="2"/>
              </a:rPr>
              <a:t>*</a:t>
            </a:r>
            <a:r>
              <a:rPr lang="en-US" sz="3200"/>
              <a:t>U</a:t>
            </a:r>
            <a:r>
              <a:rPr lang="en-US" sz="3200" baseline="30000">
                <a:latin typeface="Symbol" pitchFamily="18" charset="2"/>
              </a:rPr>
              <a:t> </a:t>
            </a:r>
            <a:r>
              <a:rPr lang="en-US" sz="3200"/>
              <a:t>(s’) </a:t>
            </a:r>
          </a:p>
          <a:p>
            <a:pPr eaLnBrk="1" hangingPunct="1"/>
            <a:endParaRPr lang="en-US" sz="3200"/>
          </a:p>
          <a:p>
            <a:pPr eaLnBrk="1" hangingPunct="1"/>
            <a:endParaRPr lang="en-US" sz="3200"/>
          </a:p>
        </p:txBody>
      </p:sp>
      <p:sp>
        <p:nvSpPr>
          <p:cNvPr id="13317" name="Text Box 5"/>
          <p:cNvSpPr txBox="1">
            <a:spLocks noChangeArrowheads="1"/>
          </p:cNvSpPr>
          <p:nvPr/>
        </p:nvSpPr>
        <p:spPr bwMode="auto">
          <a:xfrm>
            <a:off x="1355725" y="4756150"/>
            <a:ext cx="7567613"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100"/>
              <a:t>Can be solved using dynamic programming.</a:t>
            </a:r>
          </a:p>
          <a:p>
            <a:pPr eaLnBrk="1" hangingPunct="1"/>
            <a:r>
              <a:rPr lang="en-US" sz="3100"/>
              <a:t>Assumes knowledge of transition model T</a:t>
            </a:r>
          </a:p>
          <a:p>
            <a:pPr eaLnBrk="1" hangingPunct="1"/>
            <a:r>
              <a:rPr lang="en-US" sz="3100"/>
              <a:t>and reward R; the result is policy independent!</a:t>
            </a:r>
          </a:p>
        </p:txBody>
      </p:sp>
      <p:sp>
        <p:nvSpPr>
          <p:cNvPr id="13318" name="Line 6"/>
          <p:cNvSpPr>
            <a:spLocks noChangeShapeType="1"/>
          </p:cNvSpPr>
          <p:nvPr/>
        </p:nvSpPr>
        <p:spPr bwMode="auto">
          <a:xfrm flipV="1">
            <a:off x="4038600" y="2971800"/>
            <a:ext cx="914400" cy="762000"/>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319" name="Text Box 7"/>
          <p:cNvSpPr txBox="1">
            <a:spLocks noChangeArrowheads="1"/>
          </p:cNvSpPr>
          <p:nvPr/>
        </p:nvSpPr>
        <p:spPr bwMode="auto">
          <a:xfrm>
            <a:off x="4800600" y="2209800"/>
            <a:ext cx="39671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2800"/>
          </a:p>
          <a:p>
            <a:pPr eaLnBrk="1" hangingPunct="1"/>
            <a:r>
              <a:rPr lang="en-US" sz="2500">
                <a:solidFill>
                  <a:srgbClr val="FF0066"/>
                </a:solidFill>
              </a:rPr>
              <a:t>Assume γ =1, for this lecture!</a:t>
            </a:r>
          </a:p>
        </p:txBody>
      </p:sp>
      <p:cxnSp>
        <p:nvCxnSpPr>
          <p:cNvPr id="10" name="Straight Arrow Connector 9"/>
          <p:cNvCxnSpPr/>
          <p:nvPr/>
        </p:nvCxnSpPr>
        <p:spPr bwMode="auto">
          <a:xfrm rot="5400000">
            <a:off x="4725194" y="4190206"/>
            <a:ext cx="457200" cy="158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13321" name="TextBox 10"/>
          <p:cNvSpPr txBox="1">
            <a:spLocks noChangeArrowheads="1"/>
          </p:cNvSpPr>
          <p:nvPr/>
        </p:nvSpPr>
        <p:spPr bwMode="auto">
          <a:xfrm>
            <a:off x="3657600" y="4267200"/>
            <a:ext cx="4879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a:t>
            </a:r>
            <a:r>
              <a:rPr lang="en-US" sz="1800"/>
              <a:t>measure utility in the future, after apply action a”</a:t>
            </a:r>
            <a:endParaRPr lang="en-US"/>
          </a:p>
        </p:txBody>
      </p:sp>
      <p:sp>
        <p:nvSpPr>
          <p:cNvPr id="2" name="TextBox 1"/>
          <p:cNvSpPr txBox="1"/>
          <p:nvPr/>
        </p:nvSpPr>
        <p:spPr>
          <a:xfrm>
            <a:off x="1222594" y="6254198"/>
            <a:ext cx="5561587" cy="523220"/>
          </a:xfrm>
          <a:prstGeom prst="rect">
            <a:avLst/>
          </a:prstGeom>
          <a:noFill/>
        </p:spPr>
        <p:txBody>
          <a:bodyPr wrap="none" rtlCol="0">
            <a:spAutoFit/>
          </a:bodyPr>
          <a:lstStyle/>
          <a:p>
            <a:r>
              <a:rPr lang="en-US" sz="1400" dirty="0"/>
              <a:t>Video on “foundations” of RL: </a:t>
            </a:r>
            <a:r>
              <a:rPr lang="en-US" sz="1400" dirty="0">
                <a:hlinkClick r:id="rId2"/>
              </a:rPr>
              <a:t>http://videolectures.net/mlss06au_singh_rl/</a:t>
            </a:r>
            <a:endParaRPr lang="en-US" sz="1400" dirty="0"/>
          </a:p>
          <a:p>
            <a:r>
              <a:rPr lang="en-US" sz="14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685800"/>
            <a:ext cx="7620000" cy="685800"/>
          </a:xfrm>
        </p:spPr>
        <p:txBody>
          <a:bodyPr/>
          <a:lstStyle/>
          <a:p>
            <a:pPr eaLnBrk="1" hangingPunct="1"/>
            <a:r>
              <a:rPr lang="en-US" sz="3200" dirty="0">
                <a:solidFill>
                  <a:srgbClr val="C2540A"/>
                </a:solidFill>
              </a:rPr>
              <a:t>Bellman Update</a:t>
            </a:r>
            <a:r>
              <a:rPr lang="en-US" sz="2800" dirty="0">
                <a:solidFill>
                  <a:srgbClr val="C2540A"/>
                </a:solidFill>
              </a:rPr>
              <a:t> </a:t>
            </a:r>
            <a:endParaRPr lang="en-US" sz="2800" dirty="0"/>
          </a:p>
        </p:txBody>
      </p:sp>
      <p:sp>
        <p:nvSpPr>
          <p:cNvPr id="14339"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4340" name="Text Box 4"/>
          <p:cNvSpPr txBox="1">
            <a:spLocks noChangeArrowheads="1"/>
          </p:cNvSpPr>
          <p:nvPr/>
        </p:nvSpPr>
        <p:spPr bwMode="auto">
          <a:xfrm>
            <a:off x="990600" y="1981200"/>
            <a:ext cx="8355013" cy="628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If we apply the Bellman update indefinitely </a:t>
            </a:r>
          </a:p>
          <a:p>
            <a:pPr eaLnBrk="1" hangingPunct="1"/>
            <a:r>
              <a:rPr lang="en-US" sz="3200" dirty="0"/>
              <a:t>often, we obtain the utility values that are the </a:t>
            </a:r>
          </a:p>
          <a:p>
            <a:pPr eaLnBrk="1" hangingPunct="1"/>
            <a:r>
              <a:rPr lang="en-US" sz="3200" dirty="0"/>
              <a:t>solution for the Bellman equation!!</a:t>
            </a:r>
          </a:p>
          <a:p>
            <a:pPr eaLnBrk="1" hangingPunct="1"/>
            <a:endParaRPr lang="en-US" sz="3200" dirty="0"/>
          </a:p>
          <a:p>
            <a:pPr eaLnBrk="1" hangingPunct="1"/>
            <a:r>
              <a:rPr lang="en-US" sz="3100" dirty="0"/>
              <a:t>U</a:t>
            </a:r>
            <a:r>
              <a:rPr lang="en-US" sz="3100" baseline="-25000" dirty="0"/>
              <a:t>i+1</a:t>
            </a:r>
            <a:r>
              <a:rPr lang="en-US" sz="3100" dirty="0"/>
              <a:t>(s) = R(s) + </a:t>
            </a:r>
            <a:r>
              <a:rPr lang="en-US" sz="3100" dirty="0">
                <a:latin typeface="Trebuchet MS" pitchFamily="34" charset="0"/>
              </a:rPr>
              <a:t>γ</a:t>
            </a:r>
            <a:r>
              <a:rPr lang="en-US" sz="3100" dirty="0"/>
              <a:t> </a:t>
            </a:r>
            <a:r>
              <a:rPr lang="en-US" sz="3100" dirty="0" err="1"/>
              <a:t>max</a:t>
            </a:r>
            <a:r>
              <a:rPr lang="en-US" sz="3100" baseline="-25000" dirty="0" err="1"/>
              <a:t>a</a:t>
            </a:r>
            <a:r>
              <a:rPr lang="en-US" sz="3100" dirty="0"/>
              <a:t>(</a:t>
            </a:r>
            <a:r>
              <a:rPr lang="en-US" sz="3100" dirty="0" err="1">
                <a:latin typeface="Trebuchet MS" pitchFamily="34" charset="0"/>
              </a:rPr>
              <a:t>Σ</a:t>
            </a:r>
            <a:r>
              <a:rPr lang="en-US" sz="3100" baseline="-25000" dirty="0" err="1">
                <a:latin typeface="Trebuchet MS" pitchFamily="34" charset="0"/>
              </a:rPr>
              <a:t>s</a:t>
            </a:r>
            <a:r>
              <a:rPr lang="en-US" sz="3100" baseline="-25000" dirty="0">
                <a:latin typeface="Trebuchet MS" pitchFamily="34" charset="0"/>
              </a:rPr>
              <a:t>’</a:t>
            </a:r>
            <a:r>
              <a:rPr lang="en-US" sz="3100" dirty="0">
                <a:latin typeface="Trebuchet MS" pitchFamily="34" charset="0"/>
              </a:rPr>
              <a:t>(T(</a:t>
            </a:r>
            <a:r>
              <a:rPr lang="en-US" sz="3100" dirty="0" err="1">
                <a:latin typeface="Trebuchet MS" pitchFamily="34" charset="0"/>
              </a:rPr>
              <a:t>s,</a:t>
            </a:r>
            <a:r>
              <a:rPr lang="en-US" sz="3200" dirty="0" err="1"/>
              <a:t>a</a:t>
            </a:r>
            <a:r>
              <a:rPr lang="en-US" sz="3100" dirty="0" err="1">
                <a:latin typeface="Trebuchet MS" pitchFamily="34" charset="0"/>
              </a:rPr>
              <a:t>,s</a:t>
            </a:r>
            <a:r>
              <a:rPr lang="en-US" sz="3100" dirty="0">
                <a:latin typeface="Trebuchet MS" pitchFamily="34" charset="0"/>
              </a:rPr>
              <a:t>’)</a:t>
            </a:r>
            <a:r>
              <a:rPr lang="en-US" sz="3100" dirty="0">
                <a:latin typeface="Symbol" pitchFamily="18" charset="2"/>
              </a:rPr>
              <a:t>*</a:t>
            </a:r>
            <a:r>
              <a:rPr lang="en-US" sz="3100" dirty="0" err="1"/>
              <a:t>U</a:t>
            </a:r>
            <a:r>
              <a:rPr lang="en-US" sz="3100" baseline="-25000" dirty="0" err="1"/>
              <a:t>i</a:t>
            </a:r>
            <a:r>
              <a:rPr lang="en-US" sz="3100" dirty="0"/>
              <a:t>(s’))) </a:t>
            </a:r>
          </a:p>
          <a:p>
            <a:pPr eaLnBrk="1" hangingPunct="1"/>
            <a:endParaRPr lang="en-US" sz="3100" dirty="0"/>
          </a:p>
          <a:p>
            <a:pPr eaLnBrk="1" hangingPunct="1"/>
            <a:r>
              <a:rPr lang="en-US" dirty="0">
                <a:solidFill>
                  <a:srgbClr val="0000FF"/>
                </a:solidFill>
              </a:rPr>
              <a:t>Some Equations for the XYZ World:</a:t>
            </a:r>
          </a:p>
          <a:p>
            <a:pPr eaLnBrk="1" hangingPunct="1"/>
            <a:r>
              <a:rPr lang="en-US" dirty="0"/>
              <a:t>U</a:t>
            </a:r>
            <a:r>
              <a:rPr lang="en-US" baseline="-25000" dirty="0"/>
              <a:t>i+1</a:t>
            </a:r>
            <a:r>
              <a:rPr lang="en-US" dirty="0"/>
              <a:t>(1) = 0+ γ*</a:t>
            </a:r>
            <a:r>
              <a:rPr lang="en-US" dirty="0" err="1"/>
              <a:t>U</a:t>
            </a:r>
            <a:r>
              <a:rPr lang="en-US" baseline="-25000" dirty="0" err="1"/>
              <a:t>i</a:t>
            </a:r>
            <a:r>
              <a:rPr lang="en-US" dirty="0"/>
              <a:t>(2)</a:t>
            </a:r>
          </a:p>
          <a:p>
            <a:pPr eaLnBrk="1" hangingPunct="1"/>
            <a:r>
              <a:rPr lang="en-US" dirty="0"/>
              <a:t>U</a:t>
            </a:r>
            <a:r>
              <a:rPr lang="en-US" baseline="-25000" dirty="0"/>
              <a:t>i+1</a:t>
            </a:r>
            <a:r>
              <a:rPr lang="en-US" dirty="0"/>
              <a:t>(5) = 3+ γ *max(</a:t>
            </a:r>
            <a:r>
              <a:rPr lang="en-US" dirty="0" err="1"/>
              <a:t>U</a:t>
            </a:r>
            <a:r>
              <a:rPr lang="en-US" baseline="-25000" dirty="0" err="1"/>
              <a:t>i</a:t>
            </a:r>
            <a:r>
              <a:rPr lang="en-US" dirty="0"/>
              <a:t>(7),</a:t>
            </a:r>
            <a:r>
              <a:rPr lang="en-US" dirty="0" err="1"/>
              <a:t>U</a:t>
            </a:r>
            <a:r>
              <a:rPr lang="en-US" baseline="-25000" dirty="0" err="1"/>
              <a:t>i</a:t>
            </a:r>
            <a:r>
              <a:rPr lang="en-US" dirty="0"/>
              <a:t>(8))</a:t>
            </a:r>
          </a:p>
          <a:p>
            <a:pPr eaLnBrk="1" hangingPunct="1"/>
            <a:r>
              <a:rPr lang="en-US" dirty="0"/>
              <a:t>U</a:t>
            </a:r>
            <a:r>
              <a:rPr lang="en-US" baseline="-25000" dirty="0"/>
              <a:t>i+1</a:t>
            </a:r>
            <a:r>
              <a:rPr lang="en-US" dirty="0"/>
              <a:t>(8) = </a:t>
            </a:r>
            <a:r>
              <a:rPr lang="en-US" dirty="0">
                <a:latin typeface="Symbol" pitchFamily="18" charset="2"/>
              </a:rPr>
              <a:t>4</a:t>
            </a:r>
            <a:r>
              <a:rPr lang="en-US" dirty="0"/>
              <a:t>+ γ *max(</a:t>
            </a:r>
            <a:r>
              <a:rPr lang="en-US" dirty="0" err="1"/>
              <a:t>U</a:t>
            </a:r>
            <a:r>
              <a:rPr lang="en-US" baseline="-25000" dirty="0" err="1"/>
              <a:t>i</a:t>
            </a:r>
            <a:r>
              <a:rPr lang="en-US" dirty="0"/>
              <a:t>(6),0.3*</a:t>
            </a:r>
            <a:r>
              <a:rPr lang="en-US" dirty="0" err="1"/>
              <a:t>U</a:t>
            </a:r>
            <a:r>
              <a:rPr lang="en-US" baseline="-25000" dirty="0" err="1"/>
              <a:t>i</a:t>
            </a:r>
            <a:r>
              <a:rPr lang="en-US" dirty="0"/>
              <a:t>(7) + 0.7*</a:t>
            </a:r>
            <a:r>
              <a:rPr lang="en-US" dirty="0" err="1"/>
              <a:t>U</a:t>
            </a:r>
            <a:r>
              <a:rPr lang="en-US" baseline="-25000" dirty="0" err="1"/>
              <a:t>i</a:t>
            </a:r>
            <a:r>
              <a:rPr lang="en-US" dirty="0"/>
              <a:t>(9) )</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p:txBody>
      </p:sp>
      <p:sp>
        <p:nvSpPr>
          <p:cNvPr id="14341" name="Text Box 6"/>
          <p:cNvSpPr txBox="1">
            <a:spLocks noChangeArrowheads="1"/>
          </p:cNvSpPr>
          <p:nvPr/>
        </p:nvSpPr>
        <p:spPr bwMode="auto">
          <a:xfrm>
            <a:off x="914400" y="3505200"/>
            <a:ext cx="2951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solidFill>
                  <a:srgbClr val="FF0066"/>
                </a:solidFill>
              </a:rPr>
              <a:t>Bellman Update:</a:t>
            </a:r>
          </a:p>
        </p:txBody>
      </p:sp>
      <p:sp>
        <p:nvSpPr>
          <p:cNvPr id="2" name="Oval 1"/>
          <p:cNvSpPr/>
          <p:nvPr/>
        </p:nvSpPr>
        <p:spPr bwMode="auto">
          <a:xfrm>
            <a:off x="6400800" y="1084943"/>
            <a:ext cx="762000" cy="362857"/>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5</a:t>
            </a:r>
          </a:p>
        </p:txBody>
      </p:sp>
      <p:sp>
        <p:nvSpPr>
          <p:cNvPr id="7" name="Oval 6"/>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a:t>
            </a:r>
            <a:endParaRPr kumimoji="0" lang="en-US" sz="2800" b="0" i="0" u="none" strike="noStrike" cap="none" normalizeH="0" baseline="0" dirty="0">
              <a:ln>
                <a:noFill/>
              </a:ln>
              <a:solidFill>
                <a:schemeClr val="tx1"/>
              </a:solidFill>
              <a:effectLst/>
              <a:latin typeface="Times New Roman" pitchFamily="18" charset="0"/>
            </a:endParaRPr>
          </a:p>
        </p:txBody>
      </p:sp>
      <p:cxnSp>
        <p:nvCxnSpPr>
          <p:cNvPr id="4" name="Straight Arrow Connector 3"/>
          <p:cNvCxnSpPr>
            <a:cxnSpLocks/>
            <a:stCxn id="2" idx="7"/>
          </p:cNvCxnSpPr>
          <p:nvPr/>
        </p:nvCxnSpPr>
        <p:spPr bwMode="auto">
          <a:xfrm flipV="1">
            <a:off x="7051208" y="858606"/>
            <a:ext cx="771098" cy="279476"/>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6" name="TextBox 5"/>
          <p:cNvSpPr txBox="1"/>
          <p:nvPr/>
        </p:nvSpPr>
        <p:spPr>
          <a:xfrm>
            <a:off x="7199890" y="679074"/>
            <a:ext cx="320922" cy="461665"/>
          </a:xfrm>
          <a:prstGeom prst="rect">
            <a:avLst/>
          </a:prstGeom>
          <a:noFill/>
        </p:spPr>
        <p:txBody>
          <a:bodyPr wrap="none" rtlCol="0">
            <a:spAutoFit/>
          </a:bodyPr>
          <a:lstStyle/>
          <a:p>
            <a:r>
              <a:rPr lang="en-US" dirty="0"/>
              <a:t>a</a:t>
            </a:r>
          </a:p>
        </p:txBody>
      </p:sp>
      <p:sp>
        <p:nvSpPr>
          <p:cNvPr id="11" name="Oval 10">
            <a:extLst>
              <a:ext uri="{FF2B5EF4-FFF2-40B4-BE49-F238E27FC236}">
                <a16:creationId xmlns:a16="http://schemas.microsoft.com/office/drawing/2014/main" id="{060A4328-D501-4A5B-B0A6-8DD04617ACEA}"/>
              </a:ext>
            </a:extLst>
          </p:cNvPr>
          <p:cNvSpPr/>
          <p:nvPr/>
        </p:nvSpPr>
        <p:spPr bwMode="auto">
          <a:xfrm>
            <a:off x="7726962" y="11430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7</a:t>
            </a:r>
            <a:endParaRPr kumimoji="0" lang="en-US" sz="2800" b="0" i="0" u="none" strike="noStrike" cap="none" normalizeH="0" baseline="0" dirty="0">
              <a:ln>
                <a:noFill/>
              </a:ln>
              <a:solidFill>
                <a:schemeClr val="tx1"/>
              </a:solidFill>
              <a:effectLst/>
              <a:latin typeface="Times New Roman" pitchFamily="18" charset="0"/>
            </a:endParaRPr>
          </a:p>
        </p:txBody>
      </p:sp>
      <p:cxnSp>
        <p:nvCxnSpPr>
          <p:cNvPr id="12" name="Straight Arrow Connector 11">
            <a:extLst>
              <a:ext uri="{FF2B5EF4-FFF2-40B4-BE49-F238E27FC236}">
                <a16:creationId xmlns:a16="http://schemas.microsoft.com/office/drawing/2014/main" id="{EB515765-7622-4D6F-B0EA-A8190E700717}"/>
              </a:ext>
            </a:extLst>
          </p:cNvPr>
          <p:cNvCxnSpPr>
            <a:cxnSpLocks/>
            <a:endCxn id="11" idx="2"/>
          </p:cNvCxnSpPr>
          <p:nvPr/>
        </p:nvCxnSpPr>
        <p:spPr bwMode="auto">
          <a:xfrm>
            <a:off x="7203608" y="1290482"/>
            <a:ext cx="523354" cy="43018"/>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8" name="TextBox 7">
            <a:extLst>
              <a:ext uri="{FF2B5EF4-FFF2-40B4-BE49-F238E27FC236}">
                <a16:creationId xmlns:a16="http://schemas.microsoft.com/office/drawing/2014/main" id="{CA0771D5-0F08-4142-9202-97F91C8A569D}"/>
              </a:ext>
            </a:extLst>
          </p:cNvPr>
          <p:cNvSpPr txBox="1"/>
          <p:nvPr/>
        </p:nvSpPr>
        <p:spPr>
          <a:xfrm>
            <a:off x="7296008" y="1209817"/>
            <a:ext cx="338554" cy="461665"/>
          </a:xfrm>
          <a:prstGeom prst="rect">
            <a:avLst/>
          </a:prstGeom>
          <a:noFill/>
        </p:spPr>
        <p:txBody>
          <a:bodyPr wrap="none" rtlCol="0">
            <a:spAutoFit/>
          </a:bodyPr>
          <a:lstStyle/>
          <a:p>
            <a:r>
              <a:rPr lang="en-US" dirty="0"/>
              <a:t>b</a:t>
            </a:r>
          </a:p>
        </p:txBody>
      </p:sp>
      <p:sp>
        <p:nvSpPr>
          <p:cNvPr id="19" name="Oval 18">
            <a:extLst>
              <a:ext uri="{FF2B5EF4-FFF2-40B4-BE49-F238E27FC236}">
                <a16:creationId xmlns:a16="http://schemas.microsoft.com/office/drawing/2014/main" id="{58DDB404-CB27-4548-9046-B4D7B165D49F}"/>
              </a:ext>
            </a:extLst>
          </p:cNvPr>
          <p:cNvSpPr/>
          <p:nvPr/>
        </p:nvSpPr>
        <p:spPr bwMode="auto">
          <a:xfrm>
            <a:off x="6304682" y="4751926"/>
            <a:ext cx="762000" cy="362857"/>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t>
            </a:r>
          </a:p>
        </p:txBody>
      </p:sp>
      <p:sp>
        <p:nvSpPr>
          <p:cNvPr id="20" name="Oval 19">
            <a:extLst>
              <a:ext uri="{FF2B5EF4-FFF2-40B4-BE49-F238E27FC236}">
                <a16:creationId xmlns:a16="http://schemas.microsoft.com/office/drawing/2014/main" id="{F331D561-F875-4584-ABD4-E3714496ACEE}"/>
              </a:ext>
            </a:extLst>
          </p:cNvPr>
          <p:cNvSpPr/>
          <p:nvPr/>
        </p:nvSpPr>
        <p:spPr bwMode="auto">
          <a:xfrm>
            <a:off x="7630844" y="480998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endParaRPr kumimoji="0" lang="en-US" sz="2800" b="0" i="0" u="none" strike="noStrike" cap="none" normalizeH="0" baseline="0" dirty="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D5A99226-EEAC-4CFE-8F8A-94AAAF7A733D}"/>
              </a:ext>
            </a:extLst>
          </p:cNvPr>
          <p:cNvCxnSpPr>
            <a:cxnSpLocks/>
            <a:endCxn id="20" idx="2"/>
          </p:cNvCxnSpPr>
          <p:nvPr/>
        </p:nvCxnSpPr>
        <p:spPr bwMode="auto">
          <a:xfrm>
            <a:off x="7107490" y="4957465"/>
            <a:ext cx="523354" cy="43018"/>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709772-70DE-C7F2-A7FD-10AE303A7A0F}"/>
            </a:ext>
          </a:extLst>
        </p:cNvPr>
        <p:cNvGrpSpPr/>
        <p:nvPr/>
      </p:nvGrpSpPr>
      <p:grpSpPr>
        <a:xfrm>
          <a:off x="0" y="0"/>
          <a:ext cx="0" cy="0"/>
          <a:chOff x="0" y="0"/>
          <a:chExt cx="0" cy="0"/>
        </a:xfrm>
      </p:grpSpPr>
      <p:sp>
        <p:nvSpPr>
          <p:cNvPr id="10242" name="Rectangle 2">
            <a:extLst>
              <a:ext uri="{FF2B5EF4-FFF2-40B4-BE49-F238E27FC236}">
                <a16:creationId xmlns:a16="http://schemas.microsoft.com/office/drawing/2014/main" id="{42F3CB56-B53E-2D22-8326-B7821962AA4A}"/>
              </a:ext>
            </a:extLst>
          </p:cNvPr>
          <p:cNvSpPr>
            <a:spLocks noGrp="1" noChangeArrowheads="1"/>
          </p:cNvSpPr>
          <p:nvPr>
            <p:ph type="title"/>
          </p:nvPr>
        </p:nvSpPr>
        <p:spPr/>
        <p:txBody>
          <a:bodyPr/>
          <a:lstStyle/>
          <a:p>
            <a:pPr eaLnBrk="1" hangingPunct="1"/>
            <a:r>
              <a:rPr lang="en-US" sz="4000" dirty="0"/>
              <a:t>News Feb. 28, 2024</a:t>
            </a:r>
          </a:p>
        </p:txBody>
      </p:sp>
      <p:sp>
        <p:nvSpPr>
          <p:cNvPr id="10243" name="Rectangle 3">
            <a:extLst>
              <a:ext uri="{FF2B5EF4-FFF2-40B4-BE49-F238E27FC236}">
                <a16:creationId xmlns:a16="http://schemas.microsoft.com/office/drawing/2014/main" id="{CCBF2C67-7468-1356-37EC-0B82E939A855}"/>
              </a:ext>
            </a:extLst>
          </p:cNvPr>
          <p:cNvSpPr>
            <a:spLocks noGrp="1" noChangeArrowheads="1"/>
          </p:cNvSpPr>
          <p:nvPr>
            <p:ph type="body" idx="1"/>
          </p:nvPr>
        </p:nvSpPr>
        <p:spPr>
          <a:xfrm>
            <a:off x="838200" y="1600200"/>
            <a:ext cx="8077200" cy="4114800"/>
          </a:xfrm>
        </p:spPr>
        <p:txBody>
          <a:bodyPr/>
          <a:lstStyle/>
          <a:p>
            <a:pPr eaLnBrk="1" hangingPunct="1"/>
            <a:r>
              <a:rPr lang="en-US" sz="2400" dirty="0"/>
              <a:t>The Midterm Exam has been scheduled for We., March 6, 2:30-3:45p in two class rooms. 35 Minute Review on March 4.</a:t>
            </a:r>
          </a:p>
          <a:p>
            <a:pPr eaLnBrk="1" hangingPunct="1"/>
            <a:r>
              <a:rPr lang="en-US" sz="2400" dirty="0"/>
              <a:t>After Spring Break: March 18: Introduction to Neural Networks and short 20 minute Task3 Lab (will be due on March 26 ) </a:t>
            </a:r>
          </a:p>
          <a:p>
            <a:pPr eaLnBrk="1" hangingPunct="1"/>
            <a:r>
              <a:rPr lang="en-US" sz="2400"/>
              <a:t>Today’s Class:</a:t>
            </a:r>
            <a:endParaRPr lang="en-US" sz="2400" dirty="0"/>
          </a:p>
          <a:p>
            <a:pPr marL="914400" lvl="1" indent="-457200" eaLnBrk="1" hangingPunct="1">
              <a:buFont typeface="+mj-lt"/>
              <a:buAutoNum type="alphaLcPeriod"/>
            </a:pPr>
            <a:r>
              <a:rPr lang="en-US" sz="2400" dirty="0"/>
              <a:t>GHC Presentation Group E</a:t>
            </a:r>
          </a:p>
          <a:p>
            <a:pPr marL="914400" lvl="1" indent="-457200" eaLnBrk="1" hangingPunct="1">
              <a:buFont typeface="+mj-lt"/>
              <a:buAutoNum type="alphaLcPeriod"/>
            </a:pPr>
            <a:r>
              <a:rPr lang="en-US" sz="2400" dirty="0"/>
              <a:t>GHC Presentation Group F</a:t>
            </a:r>
          </a:p>
          <a:p>
            <a:pPr marL="914400" lvl="1" indent="-457200" eaLnBrk="1" hangingPunct="1">
              <a:buFont typeface="+mj-lt"/>
              <a:buAutoNum type="alphaLcPeriod"/>
            </a:pPr>
            <a:r>
              <a:rPr lang="en-US" sz="2400" dirty="0"/>
              <a:t>Continue discussion of reinforcement learning</a:t>
            </a:r>
          </a:p>
          <a:p>
            <a:pPr marL="914400" lvl="1" indent="-457200" eaLnBrk="1" hangingPunct="1">
              <a:buFont typeface="+mj-lt"/>
              <a:buAutoNum type="alphaLcPeriod"/>
            </a:pPr>
            <a:r>
              <a:rPr lang="en-US" sz="2400" dirty="0"/>
              <a:t>Watch a RL video </a:t>
            </a:r>
          </a:p>
          <a:p>
            <a:pPr marL="914400" lvl="1" indent="-457200" eaLnBrk="1" hangingPunct="1">
              <a:buFont typeface="+mj-lt"/>
              <a:buAutoNum type="alphaLcPeriod"/>
            </a:pPr>
            <a:r>
              <a:rPr lang="en-US" sz="2400" dirty="0"/>
              <a:t>More about the Group Project </a:t>
            </a:r>
          </a:p>
          <a:p>
            <a:pPr eaLnBrk="1" hangingPunct="1"/>
            <a:endParaRPr lang="en-US" sz="2800" dirty="0"/>
          </a:p>
          <a:p>
            <a:pPr eaLnBrk="1" hangingPunct="1"/>
            <a:endParaRPr lang="en-US" sz="2800" dirty="0"/>
          </a:p>
        </p:txBody>
      </p:sp>
    </p:spTree>
    <p:extLst>
      <p:ext uri="{BB962C8B-B14F-4D97-AF65-F5344CB8AC3E}">
        <p14:creationId xmlns:p14="http://schemas.microsoft.com/office/powerpoint/2010/main" val="2899672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000" dirty="0"/>
              <a:t>U</a:t>
            </a:r>
            <a:r>
              <a:rPr lang="en-US" sz="2000" baseline="-25000" dirty="0"/>
              <a:t>i+1</a:t>
            </a:r>
            <a:r>
              <a:rPr lang="en-US" sz="2000" dirty="0"/>
              <a:t>(1) = 0+ γ*U</a:t>
            </a:r>
            <a:r>
              <a:rPr lang="en-US" sz="2000" baseline="-25000" dirty="0"/>
              <a:t>i</a:t>
            </a:r>
            <a:r>
              <a:rPr lang="en-US" sz="2000" dirty="0"/>
              <a:t>(2)</a:t>
            </a:r>
            <a:br>
              <a:rPr lang="en-US" sz="2000" dirty="0"/>
            </a:br>
            <a:r>
              <a:rPr lang="en-US" sz="2000" dirty="0"/>
              <a:t>U</a:t>
            </a:r>
            <a:r>
              <a:rPr lang="en-US" sz="2000" baseline="-25000" dirty="0"/>
              <a:t>i+1</a:t>
            </a:r>
            <a:r>
              <a:rPr lang="en-US" sz="2000" dirty="0"/>
              <a:t>(5) = 3+ γ *max(U</a:t>
            </a:r>
            <a:r>
              <a:rPr lang="en-US" sz="2000" baseline="-25000" dirty="0"/>
              <a:t>i</a:t>
            </a:r>
            <a:r>
              <a:rPr lang="en-US" sz="2000" dirty="0"/>
              <a:t>(7),U</a:t>
            </a:r>
            <a:r>
              <a:rPr lang="en-US" sz="2000" baseline="-25000" dirty="0"/>
              <a:t>i</a:t>
            </a:r>
            <a:r>
              <a:rPr lang="en-US" sz="2000" dirty="0"/>
              <a:t>(8))</a:t>
            </a:r>
            <a:br>
              <a:rPr lang="en-US" sz="2000" dirty="0"/>
            </a:br>
            <a:r>
              <a:rPr lang="en-US" sz="2000" dirty="0"/>
              <a:t>U</a:t>
            </a:r>
            <a:r>
              <a:rPr lang="en-US" sz="2000" baseline="-25000" dirty="0"/>
              <a:t>i+1</a:t>
            </a:r>
            <a:r>
              <a:rPr lang="en-US" sz="2000" dirty="0"/>
              <a:t>(8) = </a:t>
            </a:r>
            <a:r>
              <a:rPr lang="en-US" sz="2000" dirty="0">
                <a:latin typeface="Symbol" pitchFamily="18" charset="2"/>
              </a:rPr>
              <a:t>4</a:t>
            </a:r>
            <a:r>
              <a:rPr lang="en-US" sz="2000" dirty="0"/>
              <a:t>+ γ *max(U</a:t>
            </a:r>
            <a:r>
              <a:rPr lang="en-US" sz="2000" baseline="-25000" dirty="0"/>
              <a:t>i</a:t>
            </a:r>
            <a:r>
              <a:rPr lang="en-US" sz="2000" dirty="0"/>
              <a:t>(6),0.3*U</a:t>
            </a:r>
            <a:r>
              <a:rPr lang="en-US" sz="2000" baseline="-25000" dirty="0"/>
              <a:t>i</a:t>
            </a:r>
            <a:r>
              <a:rPr lang="en-US" sz="2000" dirty="0"/>
              <a:t>(7) + 0.7*U</a:t>
            </a:r>
            <a:r>
              <a:rPr lang="en-US" sz="2000" baseline="-25000" dirty="0"/>
              <a:t>i</a:t>
            </a:r>
            <a:r>
              <a:rPr lang="en-US" sz="2000" dirty="0"/>
              <a:t>(9) )</a:t>
            </a:r>
          </a:p>
        </p:txBody>
      </p:sp>
      <p:sp>
        <p:nvSpPr>
          <p:cNvPr id="6147" name="Oval 4"/>
          <p:cNvSpPr>
            <a:spLocks noChangeArrowheads="1"/>
          </p:cNvSpPr>
          <p:nvPr/>
        </p:nvSpPr>
        <p:spPr bwMode="auto">
          <a:xfrm>
            <a:off x="20574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862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2</a:t>
            </a:r>
          </a:p>
        </p:txBody>
      </p:sp>
      <p:sp>
        <p:nvSpPr>
          <p:cNvPr id="6149" name="Oval 6"/>
          <p:cNvSpPr>
            <a:spLocks noChangeArrowheads="1"/>
          </p:cNvSpPr>
          <p:nvPr/>
        </p:nvSpPr>
        <p:spPr bwMode="auto">
          <a:xfrm>
            <a:off x="60198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3 </a:t>
            </a:r>
            <a:r>
              <a:rPr lang="en-US">
                <a:solidFill>
                  <a:srgbClr val="FF0066"/>
                </a:solidFill>
              </a:rPr>
              <a:t>R=+5</a:t>
            </a:r>
            <a:endParaRPr lang="en-US" sz="3200">
              <a:solidFill>
                <a:srgbClr val="FF0066"/>
              </a:solidFill>
            </a:endParaRPr>
          </a:p>
        </p:txBody>
      </p:sp>
      <p:sp>
        <p:nvSpPr>
          <p:cNvPr id="6150" name="Oval 7"/>
          <p:cNvSpPr>
            <a:spLocks noChangeArrowheads="1"/>
          </p:cNvSpPr>
          <p:nvPr/>
        </p:nvSpPr>
        <p:spPr bwMode="auto">
          <a:xfrm>
            <a:off x="6172200" y="3276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6 </a:t>
            </a:r>
            <a:r>
              <a:rPr lang="en-US">
                <a:solidFill>
                  <a:srgbClr val="FF0066"/>
                </a:solidFill>
              </a:rPr>
              <a:t>R=</a:t>
            </a:r>
            <a:r>
              <a:rPr lang="en-US">
                <a:solidFill>
                  <a:srgbClr val="FF0066"/>
                </a:solidFill>
                <a:latin typeface="Symbol" pitchFamily="18" charset="2"/>
              </a:rPr>
              <a:t>-</a:t>
            </a:r>
            <a:r>
              <a:rPr lang="en-US">
                <a:solidFill>
                  <a:srgbClr val="FF0066"/>
                </a:solidFill>
              </a:rPr>
              <a:t>9</a:t>
            </a:r>
          </a:p>
        </p:txBody>
      </p:sp>
      <p:sp>
        <p:nvSpPr>
          <p:cNvPr id="6151" name="Oval 8"/>
          <p:cNvSpPr>
            <a:spLocks noChangeArrowheads="1"/>
          </p:cNvSpPr>
          <p:nvPr/>
        </p:nvSpPr>
        <p:spPr bwMode="auto">
          <a:xfrm>
            <a:off x="6248400" y="457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9 </a:t>
            </a:r>
            <a:r>
              <a:rPr lang="en-US">
                <a:solidFill>
                  <a:srgbClr val="FF0066"/>
                </a:solidFill>
              </a:rPr>
              <a:t>R=</a:t>
            </a:r>
            <a:r>
              <a:rPr lang="en-US">
                <a:solidFill>
                  <a:srgbClr val="FF0066"/>
                </a:solidFill>
                <a:latin typeface="Symbol" pitchFamily="18" charset="2"/>
              </a:rPr>
              <a:t>-</a:t>
            </a:r>
            <a:r>
              <a:rPr lang="en-US">
                <a:solidFill>
                  <a:srgbClr val="FF0066"/>
                </a:solidFill>
              </a:rPr>
              <a:t>6</a:t>
            </a:r>
          </a:p>
        </p:txBody>
      </p:sp>
      <p:sp>
        <p:nvSpPr>
          <p:cNvPr id="6152" name="Oval 9"/>
          <p:cNvSpPr>
            <a:spLocks noChangeArrowheads="1"/>
          </p:cNvSpPr>
          <p:nvPr/>
        </p:nvSpPr>
        <p:spPr bwMode="auto">
          <a:xfrm>
            <a:off x="6324600" y="579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10</a:t>
            </a:r>
          </a:p>
        </p:txBody>
      </p:sp>
      <p:sp>
        <p:nvSpPr>
          <p:cNvPr id="6153" name="Oval 10"/>
          <p:cNvSpPr>
            <a:spLocks noChangeArrowheads="1"/>
          </p:cNvSpPr>
          <p:nvPr/>
        </p:nvSpPr>
        <p:spPr bwMode="auto">
          <a:xfrm>
            <a:off x="4114800" y="457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8 </a:t>
            </a:r>
            <a:r>
              <a:rPr lang="en-US">
                <a:solidFill>
                  <a:srgbClr val="FF0066"/>
                </a:solidFill>
              </a:rPr>
              <a:t>R=+4</a:t>
            </a:r>
          </a:p>
        </p:txBody>
      </p:sp>
      <p:sp>
        <p:nvSpPr>
          <p:cNvPr id="6154" name="Oval 11"/>
          <p:cNvSpPr>
            <a:spLocks noChangeArrowheads="1"/>
          </p:cNvSpPr>
          <p:nvPr/>
        </p:nvSpPr>
        <p:spPr bwMode="auto">
          <a:xfrm>
            <a:off x="4114800" y="33528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5 </a:t>
            </a:r>
            <a:r>
              <a:rPr lang="en-US">
                <a:solidFill>
                  <a:srgbClr val="FF0066"/>
                </a:solidFill>
              </a:rPr>
              <a:t>R=+3</a:t>
            </a:r>
          </a:p>
        </p:txBody>
      </p:sp>
      <p:sp>
        <p:nvSpPr>
          <p:cNvPr id="6155" name="Oval 12"/>
          <p:cNvSpPr>
            <a:spLocks noChangeArrowheads="1"/>
          </p:cNvSpPr>
          <p:nvPr/>
        </p:nvSpPr>
        <p:spPr bwMode="auto">
          <a:xfrm>
            <a:off x="2133600" y="33528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4</a:t>
            </a:r>
          </a:p>
        </p:txBody>
      </p:sp>
      <p:sp>
        <p:nvSpPr>
          <p:cNvPr id="6156" name="Oval 13"/>
          <p:cNvSpPr>
            <a:spLocks noChangeArrowheads="1"/>
          </p:cNvSpPr>
          <p:nvPr/>
        </p:nvSpPr>
        <p:spPr bwMode="auto">
          <a:xfrm>
            <a:off x="2057400" y="4648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7</a:t>
            </a:r>
          </a:p>
        </p:txBody>
      </p:sp>
      <p:sp>
        <p:nvSpPr>
          <p:cNvPr id="6157" name="Line 17"/>
          <p:cNvSpPr>
            <a:spLocks noChangeShapeType="1"/>
          </p:cNvSpPr>
          <p:nvPr/>
        </p:nvSpPr>
        <p:spPr bwMode="auto">
          <a:xfrm>
            <a:off x="3429000" y="243840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58" name="Line 19"/>
          <p:cNvSpPr>
            <a:spLocks noChangeShapeType="1"/>
          </p:cNvSpPr>
          <p:nvPr/>
        </p:nvSpPr>
        <p:spPr bwMode="auto">
          <a:xfrm>
            <a:off x="5257800" y="24384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59" name="Line 20"/>
          <p:cNvSpPr>
            <a:spLocks noChangeShapeType="1"/>
          </p:cNvSpPr>
          <p:nvPr/>
        </p:nvSpPr>
        <p:spPr bwMode="auto">
          <a:xfrm>
            <a:off x="6705600" y="28194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0" name="Line 21"/>
          <p:cNvSpPr>
            <a:spLocks noChangeShapeType="1"/>
          </p:cNvSpPr>
          <p:nvPr/>
        </p:nvSpPr>
        <p:spPr bwMode="auto">
          <a:xfrm>
            <a:off x="6858000" y="39624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1" name="Line 22"/>
          <p:cNvSpPr>
            <a:spLocks noChangeShapeType="1"/>
          </p:cNvSpPr>
          <p:nvPr/>
        </p:nvSpPr>
        <p:spPr bwMode="auto">
          <a:xfrm>
            <a:off x="6934200" y="5257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5486400" y="37338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3" name="Line 24"/>
          <p:cNvSpPr>
            <a:spLocks noChangeShapeType="1"/>
          </p:cNvSpPr>
          <p:nvPr/>
        </p:nvSpPr>
        <p:spPr bwMode="auto">
          <a:xfrm flipH="1" flipV="1">
            <a:off x="5410200" y="4953000"/>
            <a:ext cx="1143000" cy="990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72000" y="28194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5" name="Line 26"/>
          <p:cNvSpPr>
            <a:spLocks noChangeShapeType="1"/>
          </p:cNvSpPr>
          <p:nvPr/>
        </p:nvSpPr>
        <p:spPr bwMode="auto">
          <a:xfrm>
            <a:off x="4724400" y="40386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819400" y="28194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7" name="Line 28"/>
          <p:cNvSpPr>
            <a:spLocks noChangeShapeType="1"/>
          </p:cNvSpPr>
          <p:nvPr/>
        </p:nvSpPr>
        <p:spPr bwMode="auto">
          <a:xfrm flipV="1">
            <a:off x="2819400" y="3962400"/>
            <a:ext cx="0" cy="6858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8" name="Line 29"/>
          <p:cNvSpPr>
            <a:spLocks noChangeShapeType="1"/>
          </p:cNvSpPr>
          <p:nvPr/>
        </p:nvSpPr>
        <p:spPr bwMode="auto">
          <a:xfrm flipH="1">
            <a:off x="2895600" y="4038600"/>
            <a:ext cx="18288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txBody>
          <a:bodyPr wrap="none"/>
          <a:lstStyle/>
          <a:p>
            <a:endParaRPr lang="en-US"/>
          </a:p>
        </p:txBody>
      </p:sp>
      <p:sp>
        <p:nvSpPr>
          <p:cNvPr id="6169" name="Line 30"/>
          <p:cNvSpPr>
            <a:spLocks noChangeShapeType="1"/>
          </p:cNvSpPr>
          <p:nvPr/>
        </p:nvSpPr>
        <p:spPr bwMode="auto">
          <a:xfrm flipH="1">
            <a:off x="3429000" y="4953000"/>
            <a:ext cx="6858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0" name="Line 31"/>
          <p:cNvSpPr>
            <a:spLocks noChangeShapeType="1"/>
          </p:cNvSpPr>
          <p:nvPr/>
        </p:nvSpPr>
        <p:spPr bwMode="auto">
          <a:xfrm flipH="1">
            <a:off x="3124200" y="38862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1" name="Line 34"/>
          <p:cNvSpPr>
            <a:spLocks noChangeShapeType="1"/>
          </p:cNvSpPr>
          <p:nvPr/>
        </p:nvSpPr>
        <p:spPr bwMode="auto">
          <a:xfrm flipV="1">
            <a:off x="5410200" y="4876800"/>
            <a:ext cx="838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89325" y="19240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6173" name="Text Box 36"/>
          <p:cNvSpPr txBox="1">
            <a:spLocks noChangeArrowheads="1"/>
          </p:cNvSpPr>
          <p:nvPr/>
        </p:nvSpPr>
        <p:spPr bwMode="auto">
          <a:xfrm>
            <a:off x="5562600" y="19050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6174" name="Text Box 37"/>
          <p:cNvSpPr txBox="1">
            <a:spLocks noChangeArrowheads="1"/>
          </p:cNvSpPr>
          <p:nvPr/>
        </p:nvSpPr>
        <p:spPr bwMode="auto">
          <a:xfrm>
            <a:off x="6629400" y="2743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5" name="Text Box 38"/>
          <p:cNvSpPr txBox="1">
            <a:spLocks noChangeArrowheads="1"/>
          </p:cNvSpPr>
          <p:nvPr/>
        </p:nvSpPr>
        <p:spPr bwMode="auto">
          <a:xfrm>
            <a:off x="6858000" y="39624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6" name="Text Box 39"/>
          <p:cNvSpPr txBox="1">
            <a:spLocks noChangeArrowheads="1"/>
          </p:cNvSpPr>
          <p:nvPr/>
        </p:nvSpPr>
        <p:spPr bwMode="auto">
          <a:xfrm>
            <a:off x="6858000" y="52578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7" name="Text Box 40"/>
          <p:cNvSpPr txBox="1">
            <a:spLocks noChangeArrowheads="1"/>
          </p:cNvSpPr>
          <p:nvPr/>
        </p:nvSpPr>
        <p:spPr bwMode="auto">
          <a:xfrm>
            <a:off x="5943600" y="5105400"/>
            <a:ext cx="681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nw</a:t>
            </a:r>
          </a:p>
        </p:txBody>
      </p:sp>
      <p:sp>
        <p:nvSpPr>
          <p:cNvPr id="6178" name="Text Box 41"/>
          <p:cNvSpPr txBox="1">
            <a:spLocks noChangeArrowheads="1"/>
          </p:cNvSpPr>
          <p:nvPr/>
        </p:nvSpPr>
        <p:spPr bwMode="auto">
          <a:xfrm>
            <a:off x="5410200" y="44958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x/0.7</a:t>
            </a:r>
          </a:p>
        </p:txBody>
      </p:sp>
      <p:sp>
        <p:nvSpPr>
          <p:cNvPr id="6179" name="Text Box 42"/>
          <p:cNvSpPr txBox="1">
            <a:spLocks noChangeArrowheads="1"/>
          </p:cNvSpPr>
          <p:nvPr/>
        </p:nvSpPr>
        <p:spPr bwMode="auto">
          <a:xfrm>
            <a:off x="5638800" y="32766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w</a:t>
            </a:r>
          </a:p>
        </p:txBody>
      </p:sp>
      <p:sp>
        <p:nvSpPr>
          <p:cNvPr id="6180" name="Text Box 43"/>
          <p:cNvSpPr txBox="1">
            <a:spLocks noChangeArrowheads="1"/>
          </p:cNvSpPr>
          <p:nvPr/>
        </p:nvSpPr>
        <p:spPr bwMode="auto">
          <a:xfrm>
            <a:off x="2819400" y="28194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352800" y="36576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sw</a:t>
            </a:r>
          </a:p>
        </p:txBody>
      </p:sp>
      <p:sp>
        <p:nvSpPr>
          <p:cNvPr id="6182" name="Text Box 47"/>
          <p:cNvSpPr txBox="1">
            <a:spLocks noChangeArrowheads="1"/>
          </p:cNvSpPr>
          <p:nvPr/>
        </p:nvSpPr>
        <p:spPr bwMode="auto">
          <a:xfrm>
            <a:off x="3429000" y="45720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x/0.3</a:t>
            </a:r>
          </a:p>
        </p:txBody>
      </p:sp>
      <p:sp>
        <p:nvSpPr>
          <p:cNvPr id="6183" name="Text Box 48"/>
          <p:cNvSpPr txBox="1">
            <a:spLocks noChangeArrowheads="1"/>
          </p:cNvSpPr>
          <p:nvPr/>
        </p:nvSpPr>
        <p:spPr bwMode="auto">
          <a:xfrm>
            <a:off x="2743200" y="41148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4" name="Text Box 49"/>
          <p:cNvSpPr txBox="1">
            <a:spLocks noChangeArrowheads="1"/>
          </p:cNvSpPr>
          <p:nvPr/>
        </p:nvSpPr>
        <p:spPr bwMode="auto">
          <a:xfrm>
            <a:off x="4648200" y="4038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5" name="Text Box 50"/>
          <p:cNvSpPr txBox="1">
            <a:spLocks noChangeArrowheads="1"/>
          </p:cNvSpPr>
          <p:nvPr/>
        </p:nvSpPr>
        <p:spPr bwMode="auto">
          <a:xfrm>
            <a:off x="4572000" y="2743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6" name="Text Box 51"/>
          <p:cNvSpPr txBox="1">
            <a:spLocks noChangeArrowheads="1"/>
          </p:cNvSpPr>
          <p:nvPr/>
        </p:nvSpPr>
        <p:spPr bwMode="auto">
          <a:xfrm>
            <a:off x="914400" y="5257800"/>
            <a:ext cx="3503613"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600">
                <a:solidFill>
                  <a:srgbClr val="FF0066"/>
                </a:solidFill>
              </a:rPr>
              <a:t>Problem: What actions</a:t>
            </a:r>
          </a:p>
          <a:p>
            <a:pPr eaLnBrk="1" hangingPunct="1"/>
            <a:r>
              <a:rPr lang="en-US" sz="2600">
                <a:solidFill>
                  <a:srgbClr val="FF0066"/>
                </a:solidFill>
              </a:rPr>
              <a:t>should an agent choose</a:t>
            </a:r>
          </a:p>
          <a:p>
            <a:pPr eaLnBrk="1" hangingPunct="1"/>
            <a:r>
              <a:rPr lang="en-US" sz="2600">
                <a:solidFill>
                  <a:srgbClr val="FF0066"/>
                </a:solidFill>
              </a:rPr>
              <a:t>to maximize its rewards</a:t>
            </a:r>
            <a:r>
              <a:rPr lang="en-US" sz="2800">
                <a:solidFill>
                  <a:srgbClr val="FF0066"/>
                </a:solidFill>
              </a:rPr>
              <a:t>?</a:t>
            </a:r>
          </a:p>
        </p:txBody>
      </p:sp>
      <p:sp>
        <p:nvSpPr>
          <p:cNvPr id="6187" name="Line 52"/>
          <p:cNvSpPr>
            <a:spLocks noChangeShapeType="1"/>
          </p:cNvSpPr>
          <p:nvPr/>
        </p:nvSpPr>
        <p:spPr bwMode="auto">
          <a:xfrm flipV="1">
            <a:off x="5257800" y="38862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88" name="Text Box 53"/>
          <p:cNvSpPr txBox="1">
            <a:spLocks noChangeArrowheads="1"/>
          </p:cNvSpPr>
          <p:nvPr/>
        </p:nvSpPr>
        <p:spPr bwMode="auto">
          <a:xfrm>
            <a:off x="5486400" y="3810000"/>
            <a:ext cx="51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ne</a:t>
            </a:r>
          </a:p>
        </p:txBody>
      </p:sp>
      <p:sp>
        <p:nvSpPr>
          <p:cNvPr id="6189" name="Text Box 54"/>
          <p:cNvSpPr txBox="1">
            <a:spLocks noChangeArrowheads="1"/>
          </p:cNvSpPr>
          <p:nvPr/>
        </p:nvSpPr>
        <p:spPr bwMode="auto">
          <a:xfrm>
            <a:off x="990600" y="1600200"/>
            <a:ext cx="34940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0000FF"/>
                </a:solidFill>
              </a:rPr>
              <a:t>Example: XYZ-World</a:t>
            </a:r>
            <a:r>
              <a:rPr lang="en-US" sz="3200"/>
              <a:t> </a:t>
            </a:r>
          </a:p>
        </p:txBody>
      </p:sp>
      <p:sp>
        <p:nvSpPr>
          <p:cNvPr id="6190" name="Text Box 55"/>
          <p:cNvSpPr txBox="1">
            <a:spLocks noChangeArrowheads="1"/>
          </p:cNvSpPr>
          <p:nvPr/>
        </p:nvSpPr>
        <p:spPr bwMode="auto">
          <a:xfrm>
            <a:off x="7086600" y="1524000"/>
            <a:ext cx="17367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00"/>
              <a:t>Remark: no </a:t>
            </a:r>
          </a:p>
          <a:p>
            <a:pPr eaLnBrk="1" hangingPunct="1"/>
            <a:r>
              <a:rPr lang="en-US" sz="2100"/>
              <a:t>terminal states</a:t>
            </a:r>
          </a:p>
        </p:txBody>
      </p:sp>
    </p:spTree>
    <p:extLst>
      <p:ext uri="{BB962C8B-B14F-4D97-AF65-F5344CB8AC3E}">
        <p14:creationId xmlns:p14="http://schemas.microsoft.com/office/powerpoint/2010/main" val="407704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438400"/>
            <a:ext cx="7391400" cy="1292662"/>
          </a:xfrm>
          <a:prstGeom prst="rect">
            <a:avLst/>
          </a:prstGeom>
          <a:noFill/>
        </p:spPr>
        <p:txBody>
          <a:bodyPr wrap="square" rtlCol="0">
            <a:spAutoFit/>
          </a:bodyPr>
          <a:lstStyle/>
          <a:p>
            <a:r>
              <a:rPr lang="en-US" dirty="0"/>
              <a:t>Video: </a:t>
            </a:r>
            <a:r>
              <a:rPr lang="en-US" sz="1800" dirty="0">
                <a:hlinkClick r:id="rId2"/>
              </a:rPr>
              <a:t>https://www.youtube.com/watch?v=LzaWrmKL1Z4</a:t>
            </a:r>
            <a:endParaRPr lang="en-US" sz="1800" dirty="0"/>
          </a:p>
          <a:p>
            <a:r>
              <a:rPr lang="en-US" sz="1800" dirty="0"/>
              <a:t>We will watch 5:48-12:30 in 2024 to learn more about RL-goals and you might watch on your own 12:30-15:30 and 29:20-35:00 later which discusses an example how Q-learning updates the Q-Table. </a:t>
            </a:r>
          </a:p>
        </p:txBody>
      </p:sp>
      <p:sp>
        <p:nvSpPr>
          <p:cNvPr id="3" name="Rectangle 2"/>
          <p:cNvSpPr txBox="1">
            <a:spLocks noChangeArrowheads="1"/>
          </p:cNvSpPr>
          <p:nvPr/>
        </p:nvSpPr>
        <p:spPr>
          <a:xfrm>
            <a:off x="990600" y="1012825"/>
            <a:ext cx="7924800" cy="51117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2700" kern="0" dirty="0">
                <a:solidFill>
                  <a:srgbClr val="C2540A"/>
                </a:solidFill>
              </a:rPr>
              <a:t>Video which Explains Reinforcement Learning Basics </a:t>
            </a:r>
            <a:endParaRPr lang="en-US" sz="2700" kern="0" dirty="0"/>
          </a:p>
        </p:txBody>
      </p:sp>
    </p:spTree>
    <p:extLst>
      <p:ext uri="{BB962C8B-B14F-4D97-AF65-F5344CB8AC3E}">
        <p14:creationId xmlns:p14="http://schemas.microsoft.com/office/powerpoint/2010/main" val="1811594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1012825"/>
            <a:ext cx="7620000" cy="511175"/>
          </a:xfrm>
        </p:spPr>
        <p:txBody>
          <a:bodyPr/>
          <a:lstStyle/>
          <a:p>
            <a:pPr eaLnBrk="1" hangingPunct="1"/>
            <a:r>
              <a:rPr lang="en-US" sz="3600">
                <a:solidFill>
                  <a:srgbClr val="C2540A"/>
                </a:solidFill>
              </a:rPr>
              <a:t>Reinforcement Learning</a:t>
            </a:r>
            <a:endParaRPr lang="en-US"/>
          </a:p>
        </p:txBody>
      </p:sp>
      <p:sp>
        <p:nvSpPr>
          <p:cNvPr id="16387" name="Text Box 3"/>
          <p:cNvSpPr txBox="1">
            <a:spLocks noChangeArrowheads="1"/>
          </p:cNvSpPr>
          <p:nvPr/>
        </p:nvSpPr>
        <p:spPr bwMode="auto">
          <a:xfrm>
            <a:off x="1315697" y="2286000"/>
            <a:ext cx="712220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Introduction</a:t>
            </a:r>
          </a:p>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Passive Reinforcement Learning</a:t>
            </a:r>
          </a:p>
          <a:p>
            <a:pPr marL="514350" indent="-514350" eaLnBrk="1" hangingPunct="1">
              <a:buFont typeface="+mj-lt"/>
              <a:buAutoNum type="arabicPeriod"/>
            </a:pPr>
            <a:r>
              <a:rPr lang="en-US" sz="3200" dirty="0">
                <a:solidFill>
                  <a:srgbClr val="030305"/>
                </a:solidFill>
              </a:rPr>
              <a:t> </a:t>
            </a:r>
            <a:r>
              <a:rPr lang="en-US" sz="3200" b="1" i="1" dirty="0">
                <a:solidFill>
                  <a:srgbClr val="030305"/>
                </a:solidFill>
              </a:rPr>
              <a:t>Temporal Difference and Q Learning</a:t>
            </a:r>
          </a:p>
          <a:p>
            <a:pPr marL="514350" indent="-514350" eaLnBrk="1" hangingPunct="1">
              <a:buFont typeface="+mj-lt"/>
              <a:buAutoNum type="arabicPeriod"/>
            </a:pPr>
            <a:r>
              <a:rPr lang="en-US" sz="3200" dirty="0">
                <a:solidFill>
                  <a:srgbClr val="030305"/>
                </a:solidFill>
              </a:rPr>
              <a:t>Policy Selection in RL </a:t>
            </a:r>
          </a:p>
          <a:p>
            <a:pPr marL="514350" indent="-514350" eaLnBrk="1" hangingPunct="1">
              <a:buFont typeface="+mj-lt"/>
              <a:buAutoNum type="arabicPeriod"/>
            </a:pPr>
            <a:r>
              <a:rPr lang="en-US" sz="3200" dirty="0">
                <a:solidFill>
                  <a:srgbClr val="030305"/>
                </a:solidFill>
              </a:rPr>
              <a:t> Applications</a:t>
            </a:r>
          </a:p>
          <a:p>
            <a:pPr marL="514350" indent="-514350" eaLnBrk="1" hangingPunct="1">
              <a:buFont typeface="+mj-lt"/>
              <a:buAutoNum type="arabicPeriod"/>
            </a:pPr>
            <a:r>
              <a:rPr lang="en-US" sz="3200" dirty="0">
                <a:solidFill>
                  <a:srgbClr val="030305"/>
                </a:solidFill>
              </a:rPr>
              <a:t> Summary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1012825"/>
            <a:ext cx="7620000" cy="511175"/>
          </a:xfrm>
        </p:spPr>
        <p:txBody>
          <a:bodyPr/>
          <a:lstStyle/>
          <a:p>
            <a:pPr eaLnBrk="1" hangingPunct="1"/>
            <a:r>
              <a:rPr lang="en-US" sz="3600" dirty="0">
                <a:solidFill>
                  <a:srgbClr val="C2540A"/>
                </a:solidFill>
              </a:rPr>
              <a:t>3. Temporal Difference Learning</a:t>
            </a:r>
            <a:endParaRPr lang="en-US" dirty="0"/>
          </a:p>
        </p:txBody>
      </p:sp>
      <p:sp>
        <p:nvSpPr>
          <p:cNvPr id="17411"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7412"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7413" name="Text Box 5"/>
          <p:cNvSpPr txBox="1">
            <a:spLocks noChangeArrowheads="1"/>
          </p:cNvSpPr>
          <p:nvPr/>
        </p:nvSpPr>
        <p:spPr bwMode="auto">
          <a:xfrm>
            <a:off x="1066800" y="1600200"/>
            <a:ext cx="7543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solidFill>
                  <a:srgbClr val="FF0066"/>
                </a:solidFill>
              </a:rPr>
              <a:t>Idea</a:t>
            </a:r>
            <a:r>
              <a:rPr lang="en-US" sz="3200" dirty="0"/>
              <a:t>: Use observed transitions to adjust values in observed states so that the comply with the constraint equation, using they following update rule </a:t>
            </a:r>
            <a:r>
              <a:rPr lang="en-US" sz="3200" dirty="0">
                <a:latin typeface="+mj-lt"/>
              </a:rPr>
              <a:t>(Π is policy used):</a:t>
            </a:r>
          </a:p>
          <a:p>
            <a:pPr eaLnBrk="1" hangingPunct="1"/>
            <a:r>
              <a:rPr lang="en-US" sz="3200" dirty="0"/>
              <a:t>U</a:t>
            </a:r>
            <a:r>
              <a:rPr lang="en-US" sz="3200" baseline="30000" dirty="0">
                <a:latin typeface="Trebuchet MS" pitchFamily="34" charset="0"/>
              </a:rPr>
              <a:t>Π </a:t>
            </a:r>
            <a:r>
              <a:rPr lang="en-US" sz="3200" dirty="0"/>
              <a:t>(s) </a:t>
            </a:r>
            <a:r>
              <a:rPr lang="en-US" sz="3200" dirty="0">
                <a:sym typeface="Wingdings" pitchFamily="2" charset="2"/>
              </a:rPr>
              <a:t> </a:t>
            </a:r>
            <a:r>
              <a:rPr lang="en-US" sz="3200" dirty="0"/>
              <a:t>U</a:t>
            </a:r>
            <a:r>
              <a:rPr lang="en-US" sz="3200" baseline="30000" dirty="0">
                <a:latin typeface="Trebuchet MS" pitchFamily="34" charset="0"/>
              </a:rPr>
              <a:t>Π </a:t>
            </a:r>
            <a:r>
              <a:rPr lang="en-US" sz="3200" dirty="0"/>
              <a:t> (s) + </a:t>
            </a:r>
          </a:p>
          <a:p>
            <a:pPr eaLnBrk="1" hangingPunct="1"/>
            <a:r>
              <a:rPr lang="en-US" sz="3200" dirty="0">
                <a:latin typeface="Trebuchet MS" pitchFamily="34" charset="0"/>
              </a:rPr>
              <a:t>              α [ </a:t>
            </a:r>
            <a:r>
              <a:rPr lang="en-US" sz="3200" dirty="0">
                <a:solidFill>
                  <a:srgbClr val="C00000"/>
                </a:solidFill>
              </a:rPr>
              <a:t>R(s) + </a:t>
            </a:r>
            <a:r>
              <a:rPr lang="en-US" sz="3200" dirty="0">
                <a:solidFill>
                  <a:srgbClr val="C00000"/>
                </a:solidFill>
                <a:latin typeface="Trebuchet MS" pitchFamily="34" charset="0"/>
              </a:rPr>
              <a:t>γ</a:t>
            </a:r>
            <a:r>
              <a:rPr lang="en-US" sz="3200" dirty="0">
                <a:solidFill>
                  <a:srgbClr val="C00000"/>
                </a:solidFill>
              </a:rPr>
              <a:t> U</a:t>
            </a:r>
            <a:r>
              <a:rPr lang="en-US" sz="3200" baseline="30000" dirty="0">
                <a:solidFill>
                  <a:srgbClr val="C00000"/>
                </a:solidFill>
                <a:latin typeface="Trebuchet MS" pitchFamily="34" charset="0"/>
              </a:rPr>
              <a:t>Π </a:t>
            </a:r>
            <a:r>
              <a:rPr lang="en-US" sz="3200" dirty="0">
                <a:solidFill>
                  <a:srgbClr val="C00000"/>
                </a:solidFill>
              </a:rPr>
              <a:t>(s’)</a:t>
            </a:r>
            <a:r>
              <a:rPr lang="en-US" sz="3200" dirty="0"/>
              <a:t> - U</a:t>
            </a:r>
            <a:r>
              <a:rPr lang="en-US" sz="3200" baseline="30000" dirty="0">
                <a:latin typeface="Trebuchet MS" pitchFamily="34" charset="0"/>
              </a:rPr>
              <a:t>Π </a:t>
            </a:r>
            <a:r>
              <a:rPr lang="en-US" sz="3200" dirty="0"/>
              <a:t>(s) ]</a:t>
            </a:r>
          </a:p>
        </p:txBody>
      </p:sp>
      <p:sp>
        <p:nvSpPr>
          <p:cNvPr id="17414" name="Text Box 6"/>
          <p:cNvSpPr txBox="1">
            <a:spLocks noChangeArrowheads="1"/>
          </p:cNvSpPr>
          <p:nvPr/>
        </p:nvSpPr>
        <p:spPr bwMode="auto">
          <a:xfrm>
            <a:off x="1295400" y="4876800"/>
            <a:ext cx="6151563"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dirty="0">
                <a:latin typeface="Trebuchet MS" pitchFamily="34" charset="0"/>
              </a:rPr>
              <a:t>α</a:t>
            </a:r>
            <a:r>
              <a:rPr lang="en-US" sz="2900" dirty="0"/>
              <a:t> is the learning rate; </a:t>
            </a:r>
            <a:r>
              <a:rPr lang="en-US" dirty="0"/>
              <a:t>γ </a:t>
            </a:r>
            <a:r>
              <a:rPr lang="en-US" sz="2900" dirty="0"/>
              <a:t>discount rate</a:t>
            </a:r>
          </a:p>
          <a:p>
            <a:pPr eaLnBrk="1" hangingPunct="1"/>
            <a:r>
              <a:rPr lang="en-US" sz="2900" dirty="0"/>
              <a:t>Temporal difference equation.</a:t>
            </a:r>
          </a:p>
          <a:p>
            <a:pPr eaLnBrk="1" hangingPunct="1"/>
            <a:r>
              <a:rPr lang="en-US" sz="2900" dirty="0"/>
              <a:t>No model assumption --- s’ and R have not to be known in advance.</a:t>
            </a:r>
          </a:p>
        </p:txBody>
      </p:sp>
      <p:sp>
        <p:nvSpPr>
          <p:cNvPr id="7" name="Oval 6"/>
          <p:cNvSpPr/>
          <p:nvPr/>
        </p:nvSpPr>
        <p:spPr bwMode="auto">
          <a:xfrm>
            <a:off x="6740669" y="5282669"/>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8" name="Oval 7"/>
          <p:cNvSpPr/>
          <p:nvPr/>
        </p:nvSpPr>
        <p:spPr bwMode="auto">
          <a:xfrm>
            <a:off x="8036069" y="4731126"/>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9" name="Straight Arrow Connector 8"/>
          <p:cNvCxnSpPr>
            <a:stCxn id="7" idx="7"/>
          </p:cNvCxnSpPr>
          <p:nvPr/>
        </p:nvCxnSpPr>
        <p:spPr bwMode="auto">
          <a:xfrm flipV="1">
            <a:off x="7391077" y="5056331"/>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0" name="TextBox 9"/>
          <p:cNvSpPr txBox="1"/>
          <p:nvPr/>
        </p:nvSpPr>
        <p:spPr>
          <a:xfrm>
            <a:off x="7539759" y="4876800"/>
            <a:ext cx="320922" cy="461665"/>
          </a:xfrm>
          <a:prstGeom prst="rect">
            <a:avLst/>
          </a:prstGeom>
          <a:noFill/>
        </p:spPr>
        <p:txBody>
          <a:bodyPr wrap="none" rtlCol="0">
            <a:spAutoFit/>
          </a:bodyPr>
          <a:lstStyle/>
          <a:p>
            <a:r>
              <a:rPr lang="en-US" dirty="0"/>
              <a: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98400" y="914400"/>
            <a:ext cx="7620000" cy="511175"/>
          </a:xfrm>
        </p:spPr>
        <p:txBody>
          <a:bodyPr/>
          <a:lstStyle/>
          <a:p>
            <a:pPr eaLnBrk="1" hangingPunct="1"/>
            <a:r>
              <a:rPr lang="en-US" sz="3600" dirty="0">
                <a:solidFill>
                  <a:srgbClr val="C2540A"/>
                </a:solidFill>
              </a:rPr>
              <a:t>Reinforcement Learning</a:t>
            </a:r>
            <a:endParaRPr lang="en-US" dirty="0"/>
          </a:p>
        </p:txBody>
      </p:sp>
      <p:sp>
        <p:nvSpPr>
          <p:cNvPr id="3075" name="Text Box 3"/>
          <p:cNvSpPr txBox="1">
            <a:spLocks noChangeArrowheads="1"/>
          </p:cNvSpPr>
          <p:nvPr/>
        </p:nvSpPr>
        <p:spPr bwMode="auto">
          <a:xfrm>
            <a:off x="1593028" y="1905000"/>
            <a:ext cx="5902321"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eaLnBrk="1" hangingPunct="1">
              <a:buFont typeface="+mj-lt"/>
              <a:buAutoNum type="arabicPeriod"/>
            </a:pPr>
            <a:r>
              <a:rPr lang="en-US" sz="3200" b="1" i="1" dirty="0">
                <a:solidFill>
                  <a:srgbClr val="030305"/>
                </a:solidFill>
              </a:rPr>
              <a:t> Introduction</a:t>
            </a:r>
          </a:p>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Bellman Update </a:t>
            </a:r>
          </a:p>
          <a:p>
            <a:pPr marL="514350" indent="-514350" eaLnBrk="1" hangingPunct="1">
              <a:buFont typeface="+mj-lt"/>
              <a:buAutoNum type="arabicPeriod"/>
            </a:pPr>
            <a:r>
              <a:rPr lang="en-US" sz="3200" dirty="0">
                <a:solidFill>
                  <a:srgbClr val="030305"/>
                </a:solidFill>
              </a:rPr>
              <a:t> Temporal Difference Learning </a:t>
            </a:r>
          </a:p>
          <a:p>
            <a:pPr eaLnBrk="1" hangingPunct="1"/>
            <a:r>
              <a:rPr lang="en-US" sz="3200" dirty="0">
                <a:solidFill>
                  <a:srgbClr val="030305"/>
                </a:solidFill>
              </a:rPr>
              <a:t>      and Q-Learning</a:t>
            </a:r>
            <a:endParaRPr lang="en-US" sz="3200" dirty="0">
              <a:solidFill>
                <a:srgbClr val="00B050"/>
              </a:solidFill>
            </a:endParaRPr>
          </a:p>
          <a:p>
            <a:pPr marL="514350" indent="-514350" eaLnBrk="1" hangingPunct="1">
              <a:buFont typeface="+mj-lt"/>
              <a:buAutoNum type="arabicPeriod" startAt="4"/>
            </a:pPr>
            <a:r>
              <a:rPr lang="en-US" sz="3200" dirty="0">
                <a:solidFill>
                  <a:srgbClr val="030305"/>
                </a:solidFill>
              </a:rPr>
              <a:t> Policy Selection in RL </a:t>
            </a:r>
          </a:p>
          <a:p>
            <a:pPr marL="514350" indent="-514350" eaLnBrk="1" hangingPunct="1">
              <a:buFont typeface="+mj-lt"/>
              <a:buAutoNum type="arabicPeriod" startAt="4"/>
            </a:pPr>
            <a:r>
              <a:rPr lang="en-US" sz="3200" dirty="0">
                <a:solidFill>
                  <a:srgbClr val="030305"/>
                </a:solidFill>
              </a:rPr>
              <a:t> Applications</a:t>
            </a:r>
          </a:p>
          <a:p>
            <a:pPr marL="514350" indent="-514350" eaLnBrk="1" hangingPunct="1">
              <a:buFont typeface="+mj-lt"/>
              <a:buAutoNum type="arabicPeriod" startAt="4"/>
            </a:pPr>
            <a:r>
              <a:rPr lang="en-US" sz="3200" dirty="0">
                <a:solidFill>
                  <a:srgbClr val="030305"/>
                </a:solidFill>
              </a:rPr>
              <a:t> Summary</a:t>
            </a:r>
          </a:p>
        </p:txBody>
      </p:sp>
      <p:sp>
        <p:nvSpPr>
          <p:cNvPr id="2" name="TextBox 1"/>
          <p:cNvSpPr txBox="1"/>
          <p:nvPr/>
        </p:nvSpPr>
        <p:spPr>
          <a:xfrm>
            <a:off x="990600" y="5867400"/>
            <a:ext cx="7705956" cy="569387"/>
          </a:xfrm>
          <a:prstGeom prst="rect">
            <a:avLst/>
          </a:prstGeom>
          <a:noFill/>
        </p:spPr>
        <p:txBody>
          <a:bodyPr wrap="none" rtlCol="0">
            <a:spAutoFit/>
          </a:bodyPr>
          <a:lstStyle/>
          <a:p>
            <a:r>
              <a:rPr lang="en-US" dirty="0"/>
              <a:t>Road Map Reinforcement Learning: </a:t>
            </a:r>
            <a:r>
              <a:rPr lang="en-US" sz="700" dirty="0">
                <a:hlinkClick r:id="rId2"/>
              </a:rPr>
              <a:t>https://aitopics.org/search?filters=&amp;sort=score+desc&amp;q=Reinforcement+Learning</a:t>
            </a:r>
            <a:endParaRPr lang="en-US" sz="700" dirty="0"/>
          </a:p>
          <a:p>
            <a:endParaRPr lang="en-US" sz="700" dirty="0"/>
          </a:p>
        </p:txBody>
      </p:sp>
    </p:spTree>
    <p:extLst>
      <p:ext uri="{BB962C8B-B14F-4D97-AF65-F5344CB8AC3E}">
        <p14:creationId xmlns:p14="http://schemas.microsoft.com/office/powerpoint/2010/main" val="3028490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762000"/>
            <a:ext cx="8534400" cy="838200"/>
          </a:xfrm>
        </p:spPr>
        <p:txBody>
          <a:bodyPr/>
          <a:lstStyle/>
          <a:p>
            <a:pPr eaLnBrk="1" hangingPunct="1"/>
            <a:r>
              <a:rPr lang="en-US" sz="3300">
                <a:solidFill>
                  <a:srgbClr val="C2540A"/>
                </a:solidFill>
              </a:rPr>
              <a:t>Updating Estimations Based on Observations:</a:t>
            </a:r>
            <a:endParaRPr lang="en-US" sz="3300"/>
          </a:p>
        </p:txBody>
      </p:sp>
      <p:sp>
        <p:nvSpPr>
          <p:cNvPr id="15363"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5364"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5365" name="Text Box 7"/>
          <p:cNvSpPr txBox="1">
            <a:spLocks noChangeArrowheads="1"/>
          </p:cNvSpPr>
          <p:nvPr/>
        </p:nvSpPr>
        <p:spPr bwMode="auto">
          <a:xfrm>
            <a:off x="6308725" y="1870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sp>
        <p:nvSpPr>
          <p:cNvPr id="15366" name="Text Box 10"/>
          <p:cNvSpPr txBox="1">
            <a:spLocks noChangeArrowheads="1"/>
          </p:cNvSpPr>
          <p:nvPr/>
        </p:nvSpPr>
        <p:spPr bwMode="auto">
          <a:xfrm>
            <a:off x="990600" y="1854200"/>
            <a:ext cx="7354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200"/>
              <a:t>New_Estimation = Old_Estimation*(1-</a:t>
            </a:r>
            <a:r>
              <a:rPr lang="en-US" sz="2200">
                <a:sym typeface="Symbol" pitchFamily="18" charset="2"/>
              </a:rPr>
              <a:t></a:t>
            </a:r>
            <a:r>
              <a:rPr lang="en-US" sz="2200"/>
              <a:t>) + Observed_Value*</a:t>
            </a:r>
            <a:r>
              <a:rPr lang="en-US" sz="2200">
                <a:sym typeface="Symbol" pitchFamily="18" charset="2"/>
              </a:rPr>
              <a:t></a:t>
            </a:r>
          </a:p>
          <a:p>
            <a:pPr eaLnBrk="1" hangingPunct="1"/>
            <a:r>
              <a:rPr lang="en-US" sz="2200">
                <a:sym typeface="Symbol" pitchFamily="18" charset="2"/>
              </a:rPr>
              <a:t>New_Estimation= Old_Estimation + Observed_Difference</a:t>
            </a:r>
            <a:r>
              <a:rPr lang="en-US" sz="2200"/>
              <a:t>*</a:t>
            </a:r>
            <a:r>
              <a:rPr lang="en-US" sz="2200">
                <a:sym typeface="Symbol" pitchFamily="18" charset="2"/>
              </a:rPr>
              <a:t></a:t>
            </a:r>
          </a:p>
        </p:txBody>
      </p:sp>
      <p:sp>
        <p:nvSpPr>
          <p:cNvPr id="15367" name="Text Box 11"/>
          <p:cNvSpPr txBox="1">
            <a:spLocks noChangeArrowheads="1"/>
          </p:cNvSpPr>
          <p:nvPr/>
        </p:nvSpPr>
        <p:spPr bwMode="auto">
          <a:xfrm>
            <a:off x="1127125" y="2708275"/>
            <a:ext cx="777488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a:t>Example: Measure the utility of a state s with current value </a:t>
            </a:r>
          </a:p>
          <a:p>
            <a:pPr eaLnBrk="1" hangingPunct="1"/>
            <a:r>
              <a:rPr lang="en-US" dirty="0"/>
              <a:t>being 2 and observed values are 3 and 3 and the learning rate </a:t>
            </a:r>
          </a:p>
          <a:p>
            <a:pPr eaLnBrk="1" hangingPunct="1"/>
            <a:r>
              <a:rPr lang="en-US" dirty="0"/>
              <a:t>is: </a:t>
            </a:r>
            <a:r>
              <a:rPr lang="en-US" dirty="0">
                <a:sym typeface="Symbol"/>
              </a:rPr>
              <a:t>=</a:t>
            </a:r>
            <a:r>
              <a:rPr lang="en-US" dirty="0"/>
              <a:t>0.2:</a:t>
            </a:r>
          </a:p>
          <a:p>
            <a:pPr eaLnBrk="1" hangingPunct="1"/>
            <a:endParaRPr lang="en-US" dirty="0"/>
          </a:p>
          <a:p>
            <a:pPr eaLnBrk="1" hangingPunct="1"/>
            <a:r>
              <a:rPr lang="en-US" dirty="0"/>
              <a:t>Initial Utility Value:2</a:t>
            </a:r>
          </a:p>
          <a:p>
            <a:pPr eaLnBrk="1" hangingPunct="1"/>
            <a:r>
              <a:rPr lang="en-US" dirty="0"/>
              <a:t>Utility Value after observing 3: 2x0.8 + 3x0.2=2.2</a:t>
            </a:r>
          </a:p>
          <a:p>
            <a:pPr eaLnBrk="1" hangingPunct="1"/>
            <a:r>
              <a:rPr lang="en-US" dirty="0"/>
              <a:t>Utility Value after observing 3,3: 2.2x0.8 +3x0.2= 2.36</a:t>
            </a:r>
          </a:p>
          <a:p>
            <a:pPr eaLnBrk="1" hangingPunct="1"/>
            <a:endParaRPr lang="en-US" dirty="0"/>
          </a:p>
        </p:txBody>
      </p:sp>
      <p:sp>
        <p:nvSpPr>
          <p:cNvPr id="2" name="TextBox 1"/>
          <p:cNvSpPr txBox="1"/>
          <p:nvPr/>
        </p:nvSpPr>
        <p:spPr>
          <a:xfrm>
            <a:off x="1219200" y="5755263"/>
            <a:ext cx="6482929" cy="461665"/>
          </a:xfrm>
          <a:prstGeom prst="rect">
            <a:avLst/>
          </a:prstGeom>
          <a:noFill/>
        </p:spPr>
        <p:txBody>
          <a:bodyPr wrap="none" rtlCol="0">
            <a:spAutoFit/>
          </a:bodyPr>
          <a:lstStyle/>
          <a:p>
            <a:r>
              <a:rPr lang="en-US" dirty="0"/>
              <a:t>Remark: This is the simplest form of TD-Learning</a:t>
            </a:r>
          </a:p>
        </p:txBody>
      </p:sp>
      <p:sp>
        <p:nvSpPr>
          <p:cNvPr id="9" name="Rectangle 8">
            <a:extLst>
              <a:ext uri="{FF2B5EF4-FFF2-40B4-BE49-F238E27FC236}">
                <a16:creationId xmlns:a16="http://schemas.microsoft.com/office/drawing/2014/main" id="{063B6C7B-E434-4F6E-A386-7C9CDE0F69BC}"/>
              </a:ext>
            </a:extLst>
          </p:cNvPr>
          <p:cNvSpPr/>
          <p:nvPr/>
        </p:nvSpPr>
        <p:spPr>
          <a:xfrm>
            <a:off x="1732587" y="346617"/>
            <a:ext cx="6563960" cy="461665"/>
          </a:xfrm>
          <a:prstGeom prst="rect">
            <a:avLst/>
          </a:prstGeom>
        </p:spPr>
        <p:txBody>
          <a:bodyPr wrap="square">
            <a:spAutoFit/>
          </a:bodyPr>
          <a:lstStyle/>
          <a:p>
            <a:pPr eaLnBrk="1" hangingPunct="1"/>
            <a:r>
              <a:rPr lang="en-US" dirty="0"/>
              <a:t>U</a:t>
            </a:r>
            <a:r>
              <a:rPr lang="en-US" baseline="30000" dirty="0">
                <a:latin typeface="Trebuchet MS" pitchFamily="34" charset="0"/>
              </a:rPr>
              <a:t>Π </a:t>
            </a:r>
            <a:r>
              <a:rPr lang="en-US" dirty="0"/>
              <a:t>(s) </a:t>
            </a:r>
            <a:r>
              <a:rPr lang="en-US" dirty="0">
                <a:sym typeface="Wingdings" pitchFamily="2" charset="2"/>
              </a:rPr>
              <a:t> (1-</a:t>
            </a:r>
            <a:r>
              <a:rPr lang="en-US" dirty="0">
                <a:latin typeface="Trebuchet MS" pitchFamily="34" charset="0"/>
              </a:rPr>
              <a:t> α)</a:t>
            </a:r>
            <a:r>
              <a:rPr lang="en-US" dirty="0">
                <a:latin typeface="Symbol" pitchFamily="18" charset="2"/>
              </a:rPr>
              <a:t>*</a:t>
            </a:r>
            <a:r>
              <a:rPr lang="en-US" dirty="0">
                <a:latin typeface="Trebuchet MS" pitchFamily="34" charset="0"/>
              </a:rPr>
              <a:t> </a:t>
            </a:r>
            <a:r>
              <a:rPr lang="en-US" dirty="0"/>
              <a:t>U</a:t>
            </a:r>
            <a:r>
              <a:rPr lang="en-US" baseline="30000" dirty="0">
                <a:latin typeface="Trebuchet MS" pitchFamily="34" charset="0"/>
              </a:rPr>
              <a:t>Π </a:t>
            </a:r>
            <a:r>
              <a:rPr lang="en-US" dirty="0"/>
              <a:t> (s) + </a:t>
            </a:r>
            <a:r>
              <a:rPr lang="en-US" dirty="0">
                <a:latin typeface="Trebuchet MS" pitchFamily="34" charset="0"/>
              </a:rPr>
              <a:t>α</a:t>
            </a:r>
            <a:r>
              <a:rPr lang="en-US" dirty="0">
                <a:latin typeface="Symbol" pitchFamily="18" charset="2"/>
              </a:rPr>
              <a:t>*</a:t>
            </a:r>
            <a:r>
              <a:rPr lang="en-US" dirty="0">
                <a:latin typeface="Trebuchet MS" pitchFamily="34" charset="0"/>
              </a:rPr>
              <a:t> [ </a:t>
            </a:r>
            <a:r>
              <a:rPr lang="en-US" dirty="0"/>
              <a:t>R(s) + </a:t>
            </a:r>
            <a:r>
              <a:rPr lang="en-US" dirty="0">
                <a:latin typeface="Trebuchet MS" pitchFamily="34" charset="0"/>
              </a:rPr>
              <a:t>γ</a:t>
            </a:r>
            <a:r>
              <a:rPr lang="en-US" dirty="0"/>
              <a:t> U</a:t>
            </a:r>
            <a:r>
              <a:rPr lang="en-US" baseline="30000" dirty="0">
                <a:latin typeface="Trebuchet MS" pitchFamily="34" charset="0"/>
              </a:rPr>
              <a:t>Π </a:t>
            </a:r>
            <a:r>
              <a:rPr lang="en-US" dirty="0"/>
              <a: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in Attractive Paths</a:t>
            </a:r>
          </a:p>
        </p:txBody>
      </p:sp>
      <p:sp>
        <p:nvSpPr>
          <p:cNvPr id="4" name="Oval 3"/>
          <p:cNvSpPr/>
          <p:nvPr/>
        </p:nvSpPr>
        <p:spPr bwMode="auto">
          <a:xfrm>
            <a:off x="1132240" y="1955412"/>
            <a:ext cx="1219200" cy="584973"/>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1208440" y="2946012"/>
            <a:ext cx="1219200" cy="6096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Oval 5"/>
          <p:cNvSpPr/>
          <p:nvPr/>
        </p:nvSpPr>
        <p:spPr bwMode="auto">
          <a:xfrm>
            <a:off x="1235334" y="4089012"/>
            <a:ext cx="1219200" cy="6096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Oval 6"/>
          <p:cNvSpPr/>
          <p:nvPr/>
        </p:nvSpPr>
        <p:spPr bwMode="auto">
          <a:xfrm>
            <a:off x="1226369" y="5030272"/>
            <a:ext cx="1219200" cy="6096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1513240" y="2121276"/>
            <a:ext cx="685800" cy="461665"/>
          </a:xfrm>
          <a:prstGeom prst="rect">
            <a:avLst/>
          </a:prstGeom>
          <a:noFill/>
        </p:spPr>
        <p:txBody>
          <a:bodyPr wrap="square" rtlCol="0">
            <a:spAutoFit/>
          </a:bodyPr>
          <a:lstStyle/>
          <a:p>
            <a:r>
              <a:rPr lang="en-US" dirty="0"/>
              <a:t>S1</a:t>
            </a:r>
          </a:p>
        </p:txBody>
      </p:sp>
      <p:sp>
        <p:nvSpPr>
          <p:cNvPr id="9" name="TextBox 8"/>
          <p:cNvSpPr txBox="1"/>
          <p:nvPr/>
        </p:nvSpPr>
        <p:spPr>
          <a:xfrm>
            <a:off x="1513240" y="3019979"/>
            <a:ext cx="685800" cy="461665"/>
          </a:xfrm>
          <a:prstGeom prst="rect">
            <a:avLst/>
          </a:prstGeom>
          <a:noFill/>
        </p:spPr>
        <p:txBody>
          <a:bodyPr wrap="square" rtlCol="0">
            <a:spAutoFit/>
          </a:bodyPr>
          <a:lstStyle/>
          <a:p>
            <a:r>
              <a:rPr lang="en-US" dirty="0"/>
              <a:t>S2</a:t>
            </a:r>
          </a:p>
        </p:txBody>
      </p:sp>
      <p:sp>
        <p:nvSpPr>
          <p:cNvPr id="10" name="TextBox 9"/>
          <p:cNvSpPr txBox="1"/>
          <p:nvPr/>
        </p:nvSpPr>
        <p:spPr>
          <a:xfrm>
            <a:off x="1551340" y="4162979"/>
            <a:ext cx="685800" cy="461665"/>
          </a:xfrm>
          <a:prstGeom prst="rect">
            <a:avLst/>
          </a:prstGeom>
          <a:noFill/>
        </p:spPr>
        <p:txBody>
          <a:bodyPr wrap="square" rtlCol="0">
            <a:spAutoFit/>
          </a:bodyPr>
          <a:lstStyle/>
          <a:p>
            <a:r>
              <a:rPr lang="en-US" dirty="0"/>
              <a:t>S3</a:t>
            </a:r>
          </a:p>
        </p:txBody>
      </p:sp>
      <p:sp>
        <p:nvSpPr>
          <p:cNvPr id="11" name="TextBox 10"/>
          <p:cNvSpPr txBox="1"/>
          <p:nvPr/>
        </p:nvSpPr>
        <p:spPr>
          <a:xfrm>
            <a:off x="1398940" y="5164777"/>
            <a:ext cx="685800" cy="461665"/>
          </a:xfrm>
          <a:prstGeom prst="rect">
            <a:avLst/>
          </a:prstGeom>
          <a:noFill/>
        </p:spPr>
        <p:txBody>
          <a:bodyPr wrap="square" rtlCol="0">
            <a:spAutoFit/>
          </a:bodyPr>
          <a:lstStyle/>
          <a:p>
            <a:r>
              <a:rPr lang="en-US" dirty="0"/>
              <a:t>S4</a:t>
            </a:r>
          </a:p>
        </p:txBody>
      </p:sp>
      <p:sp>
        <p:nvSpPr>
          <p:cNvPr id="13" name="TextBox 12"/>
          <p:cNvSpPr txBox="1"/>
          <p:nvPr/>
        </p:nvSpPr>
        <p:spPr>
          <a:xfrm>
            <a:off x="1665194" y="5087262"/>
            <a:ext cx="1372492" cy="461665"/>
          </a:xfrm>
          <a:prstGeom prst="rect">
            <a:avLst/>
          </a:prstGeom>
          <a:noFill/>
        </p:spPr>
        <p:txBody>
          <a:bodyPr wrap="none" rtlCol="0">
            <a:spAutoFit/>
          </a:bodyPr>
          <a:lstStyle/>
          <a:p>
            <a:r>
              <a:rPr lang="en-US" b="1" dirty="0">
                <a:solidFill>
                  <a:srgbClr val="C00000"/>
                </a:solidFill>
              </a:rPr>
              <a:t>R=+1000</a:t>
            </a:r>
          </a:p>
        </p:txBody>
      </p:sp>
      <p:sp>
        <p:nvSpPr>
          <p:cNvPr id="14" name="Rectangle 13"/>
          <p:cNvSpPr/>
          <p:nvPr/>
        </p:nvSpPr>
        <p:spPr>
          <a:xfrm>
            <a:off x="2615899" y="1659611"/>
            <a:ext cx="6563960" cy="461665"/>
          </a:xfrm>
          <a:prstGeom prst="rect">
            <a:avLst/>
          </a:prstGeom>
        </p:spPr>
        <p:txBody>
          <a:bodyPr wrap="square">
            <a:spAutoFit/>
          </a:bodyPr>
          <a:lstStyle/>
          <a:p>
            <a:pPr eaLnBrk="1" hangingPunct="1"/>
            <a:r>
              <a:rPr lang="en-US" dirty="0"/>
              <a:t>U</a:t>
            </a:r>
            <a:r>
              <a:rPr lang="en-US" baseline="30000" dirty="0">
                <a:latin typeface="Trebuchet MS" pitchFamily="34" charset="0"/>
              </a:rPr>
              <a:t>Π </a:t>
            </a:r>
            <a:r>
              <a:rPr lang="en-US" dirty="0"/>
              <a:t>(s) </a:t>
            </a:r>
            <a:r>
              <a:rPr lang="en-US" dirty="0">
                <a:sym typeface="Wingdings" pitchFamily="2" charset="2"/>
              </a:rPr>
              <a:t> (1-</a:t>
            </a:r>
            <a:r>
              <a:rPr lang="en-US" dirty="0">
                <a:latin typeface="Trebuchet MS" pitchFamily="34" charset="0"/>
              </a:rPr>
              <a:t>α)</a:t>
            </a:r>
            <a:r>
              <a:rPr lang="en-US" dirty="0">
                <a:latin typeface="Symbol" pitchFamily="18" charset="2"/>
              </a:rPr>
              <a:t>*</a:t>
            </a:r>
            <a:r>
              <a:rPr lang="en-US" dirty="0"/>
              <a:t>U</a:t>
            </a:r>
            <a:r>
              <a:rPr lang="en-US" baseline="30000" dirty="0">
                <a:latin typeface="Trebuchet MS" pitchFamily="34" charset="0"/>
              </a:rPr>
              <a:t>Π </a:t>
            </a:r>
            <a:r>
              <a:rPr lang="en-US" dirty="0"/>
              <a:t>(s) + </a:t>
            </a:r>
            <a:r>
              <a:rPr lang="en-US" dirty="0">
                <a:latin typeface="Trebuchet MS" pitchFamily="34" charset="0"/>
              </a:rPr>
              <a:t>α</a:t>
            </a:r>
            <a:r>
              <a:rPr lang="en-US" dirty="0">
                <a:latin typeface="Symbol" pitchFamily="18" charset="2"/>
              </a:rPr>
              <a:t>*</a:t>
            </a:r>
            <a:r>
              <a:rPr lang="en-US" dirty="0">
                <a:latin typeface="Trebuchet MS" pitchFamily="34" charset="0"/>
              </a:rPr>
              <a:t>[</a:t>
            </a:r>
            <a:r>
              <a:rPr lang="en-US" dirty="0"/>
              <a:t>R(s) + </a:t>
            </a:r>
            <a:r>
              <a:rPr lang="en-US" dirty="0">
                <a:latin typeface="Trebuchet MS" pitchFamily="34" charset="0"/>
              </a:rPr>
              <a:t>γ</a:t>
            </a:r>
            <a:r>
              <a:rPr lang="en-US" dirty="0"/>
              <a:t> U</a:t>
            </a:r>
            <a:r>
              <a:rPr lang="en-US" baseline="30000" dirty="0">
                <a:latin typeface="Trebuchet MS" pitchFamily="34" charset="0"/>
              </a:rPr>
              <a:t>Π </a:t>
            </a:r>
            <a:r>
              <a:rPr lang="en-US" dirty="0"/>
              <a:t>(s’)</a:t>
            </a:r>
            <a:r>
              <a:rPr lang="en-US" b="1" dirty="0"/>
              <a:t>]</a:t>
            </a:r>
          </a:p>
        </p:txBody>
      </p:sp>
      <p:sp>
        <p:nvSpPr>
          <p:cNvPr id="15" name="TextBox 14"/>
          <p:cNvSpPr txBox="1"/>
          <p:nvPr/>
        </p:nvSpPr>
        <p:spPr>
          <a:xfrm>
            <a:off x="3321869" y="2562797"/>
            <a:ext cx="5270578" cy="4154984"/>
          </a:xfrm>
          <a:prstGeom prst="rect">
            <a:avLst/>
          </a:prstGeom>
          <a:noFill/>
        </p:spPr>
        <p:txBody>
          <a:bodyPr wrap="square" rtlCol="0">
            <a:spAutoFit/>
          </a:bodyPr>
          <a:lstStyle/>
          <a:p>
            <a:r>
              <a:rPr lang="en-US" sz="2200" dirty="0">
                <a:latin typeface="+mj-lt"/>
              </a:rPr>
              <a:t>We go a lot of  times from S1 to S4;</a:t>
            </a:r>
          </a:p>
          <a:p>
            <a:r>
              <a:rPr lang="en-US" sz="2200" dirty="0">
                <a:latin typeface="+mj-lt"/>
              </a:rPr>
              <a:t>U(S1)=U(S2)=U(S3)=US4=0</a:t>
            </a:r>
          </a:p>
          <a:p>
            <a:r>
              <a:rPr lang="en-US" sz="2200" dirty="0">
                <a:latin typeface="+mj-lt"/>
              </a:rPr>
              <a:t>We assume </a:t>
            </a:r>
            <a:r>
              <a:rPr lang="en-US" sz="2200" dirty="0">
                <a:latin typeface="+mj-lt"/>
                <a:sym typeface="Symbol" panose="05050102010706020507" pitchFamily="18" charset="2"/>
              </a:rPr>
              <a:t></a:t>
            </a:r>
            <a:r>
              <a:rPr lang="en-US" sz="2200" dirty="0">
                <a:latin typeface="+mj-lt"/>
              </a:rPr>
              <a:t>=0.3 and γ=1!</a:t>
            </a:r>
          </a:p>
          <a:p>
            <a:r>
              <a:rPr lang="en-US" sz="2200" dirty="0">
                <a:latin typeface="+mj-lt"/>
              </a:rPr>
              <a:t>On the first time: U(S4) increases to 300; in the second time  U(S3) increases to 100 and </a:t>
            </a:r>
          </a:p>
          <a:p>
            <a:r>
              <a:rPr lang="en-US" sz="2200" dirty="0">
                <a:latin typeface="+mj-lt"/>
              </a:rPr>
              <a:t>U(S4) increases to 500; the third time U(S2) increases to 30 U(S3) increase to 250, and U(S4) increases to 650;… in summary, not</a:t>
            </a:r>
          </a:p>
          <a:p>
            <a:r>
              <a:rPr lang="en-US" sz="2200" dirty="0">
                <a:latin typeface="+mj-lt"/>
              </a:rPr>
              <a:t>only U(S4) increases but all U(S’) increases for all states along the attractive path. </a:t>
            </a:r>
            <a:r>
              <a:rPr lang="en-US" sz="2200" i="1" dirty="0">
                <a:latin typeface="+mj-lt"/>
              </a:rPr>
              <a:t>This</a:t>
            </a:r>
          </a:p>
          <a:p>
            <a:r>
              <a:rPr lang="en-US" sz="2200" i="1" dirty="0">
                <a:latin typeface="+mj-lt"/>
              </a:rPr>
              <a:t>is a key principle of RL! It also shows that RL is kind of slow. </a:t>
            </a:r>
          </a:p>
        </p:txBody>
      </p:sp>
      <p:cxnSp>
        <p:nvCxnSpPr>
          <p:cNvPr id="16" name="Straight Arrow Connector 15"/>
          <p:cNvCxnSpPr>
            <a:stCxn id="4" idx="4"/>
            <a:endCxn id="5" idx="0"/>
          </p:cNvCxnSpPr>
          <p:nvPr/>
        </p:nvCxnSpPr>
        <p:spPr bwMode="auto">
          <a:xfrm>
            <a:off x="1741840" y="2540385"/>
            <a:ext cx="76200" cy="405627"/>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17" name="Straight Arrow Connector 16"/>
          <p:cNvCxnSpPr>
            <a:endCxn id="6" idx="0"/>
          </p:cNvCxnSpPr>
          <p:nvPr/>
        </p:nvCxnSpPr>
        <p:spPr bwMode="auto">
          <a:xfrm>
            <a:off x="1770842" y="3582489"/>
            <a:ext cx="74092" cy="506523"/>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18" name="Straight Arrow Connector 17"/>
          <p:cNvCxnSpPr>
            <a:endCxn id="7" idx="0"/>
          </p:cNvCxnSpPr>
          <p:nvPr/>
        </p:nvCxnSpPr>
        <p:spPr bwMode="auto">
          <a:xfrm flipH="1">
            <a:off x="1835969" y="4709672"/>
            <a:ext cx="15622" cy="320600"/>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65941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1012825"/>
            <a:ext cx="7620000" cy="511175"/>
          </a:xfrm>
        </p:spPr>
        <p:txBody>
          <a:bodyPr/>
          <a:lstStyle/>
          <a:p>
            <a:pPr eaLnBrk="1" hangingPunct="1"/>
            <a:r>
              <a:rPr lang="en-US" sz="3600">
                <a:solidFill>
                  <a:srgbClr val="C2540A"/>
                </a:solidFill>
              </a:rPr>
              <a:t>Temporal Difference Learning</a:t>
            </a:r>
            <a:endParaRPr lang="en-US"/>
          </a:p>
        </p:txBody>
      </p:sp>
      <p:sp>
        <p:nvSpPr>
          <p:cNvPr id="17411"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7412"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7413" name="Text Box 5"/>
          <p:cNvSpPr txBox="1">
            <a:spLocks noChangeArrowheads="1"/>
          </p:cNvSpPr>
          <p:nvPr/>
        </p:nvSpPr>
        <p:spPr bwMode="auto">
          <a:xfrm>
            <a:off x="1447800" y="1641047"/>
            <a:ext cx="7239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solidFill>
                  <a:srgbClr val="FF0066"/>
                </a:solidFill>
              </a:rPr>
              <a:t>Idea</a:t>
            </a:r>
            <a:r>
              <a:rPr lang="en-US" sz="3200" dirty="0"/>
              <a:t>: Use observed transitions to adjust values in observed states so that the comply with the constraint equation, using the following update rule:</a:t>
            </a:r>
          </a:p>
          <a:p>
            <a:pPr eaLnBrk="1" hangingPunct="1"/>
            <a:r>
              <a:rPr lang="en-US" sz="3200" dirty="0"/>
              <a:t>U</a:t>
            </a:r>
            <a:r>
              <a:rPr lang="en-US" sz="3200" baseline="30000" dirty="0">
                <a:latin typeface="Trebuchet MS" pitchFamily="34" charset="0"/>
              </a:rPr>
              <a:t>Π </a:t>
            </a:r>
            <a:r>
              <a:rPr lang="en-US" sz="3200" dirty="0"/>
              <a:t>(s) </a:t>
            </a:r>
            <a:r>
              <a:rPr lang="en-US" sz="3200" dirty="0">
                <a:sym typeface="Wingdings" pitchFamily="2" charset="2"/>
              </a:rPr>
              <a:t> (1-</a:t>
            </a:r>
            <a:r>
              <a:rPr lang="en-US" sz="3200" dirty="0">
                <a:latin typeface="Trebuchet MS" pitchFamily="34" charset="0"/>
              </a:rPr>
              <a:t> α)</a:t>
            </a:r>
            <a:r>
              <a:rPr lang="en-US" sz="3200" dirty="0">
                <a:latin typeface="Symbol" pitchFamily="18" charset="2"/>
              </a:rPr>
              <a:t>*</a:t>
            </a:r>
            <a:r>
              <a:rPr lang="en-US" sz="3200" dirty="0">
                <a:latin typeface="Trebuchet MS" pitchFamily="34" charset="0"/>
              </a:rPr>
              <a:t> </a:t>
            </a:r>
            <a:r>
              <a:rPr lang="en-US" sz="3200" dirty="0"/>
              <a:t>U</a:t>
            </a:r>
            <a:r>
              <a:rPr lang="en-US" sz="3200" baseline="30000" dirty="0">
                <a:latin typeface="Trebuchet MS" pitchFamily="34" charset="0"/>
              </a:rPr>
              <a:t>Π </a:t>
            </a:r>
            <a:r>
              <a:rPr lang="en-US" sz="3200" dirty="0"/>
              <a:t> (s) + </a:t>
            </a:r>
          </a:p>
          <a:p>
            <a:pPr eaLnBrk="1" hangingPunct="1"/>
            <a:r>
              <a:rPr lang="en-US" sz="3200" dirty="0">
                <a:latin typeface="Trebuchet MS" pitchFamily="34" charset="0"/>
              </a:rPr>
              <a:t>              α</a:t>
            </a:r>
            <a:r>
              <a:rPr lang="en-US" sz="3200" dirty="0">
                <a:latin typeface="Symbol" pitchFamily="18" charset="2"/>
              </a:rPr>
              <a:t>*</a:t>
            </a:r>
            <a:r>
              <a:rPr lang="en-US" sz="3200" dirty="0">
                <a:latin typeface="Trebuchet MS" pitchFamily="34" charset="0"/>
              </a:rPr>
              <a:t> [ </a:t>
            </a:r>
            <a:r>
              <a:rPr lang="en-US" sz="3200" dirty="0"/>
              <a:t>R(s) + </a:t>
            </a:r>
            <a:r>
              <a:rPr lang="en-US" sz="3200" dirty="0">
                <a:latin typeface="Trebuchet MS" pitchFamily="34" charset="0"/>
              </a:rPr>
              <a:t>γ</a:t>
            </a:r>
            <a:r>
              <a:rPr lang="en-US" sz="3200" dirty="0"/>
              <a:t> U</a:t>
            </a:r>
            <a:r>
              <a:rPr lang="en-US" sz="3200" baseline="30000" dirty="0">
                <a:latin typeface="Trebuchet MS" pitchFamily="34" charset="0"/>
              </a:rPr>
              <a:t>Π </a:t>
            </a:r>
            <a:r>
              <a:rPr lang="en-US" sz="3200" dirty="0"/>
              <a:t>(s’)]</a:t>
            </a:r>
          </a:p>
        </p:txBody>
      </p:sp>
      <p:sp>
        <p:nvSpPr>
          <p:cNvPr id="17414" name="Text Box 6"/>
          <p:cNvSpPr txBox="1">
            <a:spLocks noChangeArrowheads="1"/>
          </p:cNvSpPr>
          <p:nvPr/>
        </p:nvSpPr>
        <p:spPr bwMode="auto">
          <a:xfrm>
            <a:off x="1295400" y="4876800"/>
            <a:ext cx="6151563"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a:latin typeface="Trebuchet MS" pitchFamily="34" charset="0"/>
              </a:rPr>
              <a:t>α</a:t>
            </a:r>
            <a:r>
              <a:rPr lang="en-US" sz="2900"/>
              <a:t> is the learning rate; </a:t>
            </a:r>
            <a:r>
              <a:rPr lang="en-US"/>
              <a:t>γ </a:t>
            </a:r>
            <a:r>
              <a:rPr lang="en-US" sz="2900"/>
              <a:t>discount rate</a:t>
            </a:r>
          </a:p>
          <a:p>
            <a:pPr eaLnBrk="1" hangingPunct="1"/>
            <a:r>
              <a:rPr lang="en-US" sz="2900"/>
              <a:t>Temporal difference equation.</a:t>
            </a:r>
          </a:p>
          <a:p>
            <a:pPr eaLnBrk="1" hangingPunct="1"/>
            <a:r>
              <a:rPr lang="en-US" sz="2900"/>
              <a:t>No model assumption --- T and R have not to be known in advance.</a:t>
            </a:r>
          </a:p>
        </p:txBody>
      </p:sp>
    </p:spTree>
    <p:extLst>
      <p:ext uri="{BB962C8B-B14F-4D97-AF65-F5344CB8AC3E}">
        <p14:creationId xmlns:p14="http://schemas.microsoft.com/office/powerpoint/2010/main" val="4290943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1FB63-78C2-AC31-474B-7EF82A757CC4}"/>
            </a:ext>
          </a:extLst>
        </p:cNvPr>
        <p:cNvGrpSpPr/>
        <p:nvPr/>
      </p:nvGrpSpPr>
      <p:grpSpPr>
        <a:xfrm>
          <a:off x="0" y="0"/>
          <a:ext cx="0" cy="0"/>
          <a:chOff x="0" y="0"/>
          <a:chExt cx="0" cy="0"/>
        </a:xfrm>
      </p:grpSpPr>
      <p:sp>
        <p:nvSpPr>
          <p:cNvPr id="10242" name="Rectangle 2">
            <a:extLst>
              <a:ext uri="{FF2B5EF4-FFF2-40B4-BE49-F238E27FC236}">
                <a16:creationId xmlns:a16="http://schemas.microsoft.com/office/drawing/2014/main" id="{C8D19B2F-D0D7-CB87-06F1-DB67765B1A50}"/>
              </a:ext>
            </a:extLst>
          </p:cNvPr>
          <p:cNvSpPr>
            <a:spLocks noGrp="1" noChangeArrowheads="1"/>
          </p:cNvSpPr>
          <p:nvPr>
            <p:ph type="title"/>
          </p:nvPr>
        </p:nvSpPr>
        <p:spPr/>
        <p:txBody>
          <a:bodyPr/>
          <a:lstStyle/>
          <a:p>
            <a:pPr eaLnBrk="1" hangingPunct="1"/>
            <a:r>
              <a:rPr lang="en-US" sz="4000" dirty="0"/>
              <a:t>News March 4, 2024</a:t>
            </a:r>
          </a:p>
        </p:txBody>
      </p:sp>
      <p:sp>
        <p:nvSpPr>
          <p:cNvPr id="10243" name="Rectangle 3">
            <a:extLst>
              <a:ext uri="{FF2B5EF4-FFF2-40B4-BE49-F238E27FC236}">
                <a16:creationId xmlns:a16="http://schemas.microsoft.com/office/drawing/2014/main" id="{3FCBE1FB-4E07-56E7-2541-A6D8FB538EE1}"/>
              </a:ext>
            </a:extLst>
          </p:cNvPr>
          <p:cNvSpPr>
            <a:spLocks noGrp="1" noChangeArrowheads="1"/>
          </p:cNvSpPr>
          <p:nvPr>
            <p:ph type="body" idx="1"/>
          </p:nvPr>
        </p:nvSpPr>
        <p:spPr>
          <a:xfrm>
            <a:off x="1068421" y="1295400"/>
            <a:ext cx="8077200" cy="4114800"/>
          </a:xfrm>
        </p:spPr>
        <p:txBody>
          <a:bodyPr/>
          <a:lstStyle/>
          <a:p>
            <a:pPr eaLnBrk="1" hangingPunct="1"/>
            <a:r>
              <a:rPr lang="en-US" sz="2400" dirty="0"/>
              <a:t>The course midterm exam has been scheduled for We., March 6, 2:30p; students whose last names start with H-Z will take the exam in SEC 103 (our regular class room) and students whose last names start with </a:t>
            </a:r>
            <a:r>
              <a:rPr lang="en-US" sz="2400" b="1" dirty="0">
                <a:solidFill>
                  <a:srgbClr val="C00000"/>
                </a:solidFill>
              </a:rPr>
              <a:t>A-G</a:t>
            </a:r>
            <a:r>
              <a:rPr lang="en-US" sz="2400" dirty="0"/>
              <a:t> take the exam in </a:t>
            </a:r>
            <a:r>
              <a:rPr lang="en-US" sz="2800" b="1" dirty="0">
                <a:solidFill>
                  <a:srgbClr val="C00000"/>
                </a:solidFill>
              </a:rPr>
              <a:t>CBB 124. </a:t>
            </a:r>
          </a:p>
          <a:p>
            <a:pPr eaLnBrk="1" hangingPunct="1"/>
            <a:r>
              <a:rPr lang="en-US" sz="2400" b="1" dirty="0">
                <a:solidFill>
                  <a:srgbClr val="C00000"/>
                </a:solidFill>
              </a:rPr>
              <a:t>Class March 18</a:t>
            </a:r>
            <a:r>
              <a:rPr lang="en-US" sz="2400" dirty="0"/>
              <a:t>: Introduction to Neural Networks and short 20 minute Task3 Lab (read Task3 Specification)</a:t>
            </a:r>
          </a:p>
          <a:p>
            <a:pPr eaLnBrk="1" hangingPunct="1"/>
            <a:r>
              <a:rPr lang="en-US" sz="2400" dirty="0"/>
              <a:t>Today’s Class:</a:t>
            </a:r>
          </a:p>
          <a:p>
            <a:pPr marL="914400" lvl="1" indent="-457200" eaLnBrk="1" hangingPunct="1">
              <a:buFont typeface="+mj-lt"/>
              <a:buAutoNum type="alphaLcPeriod"/>
            </a:pPr>
            <a:r>
              <a:rPr lang="en-US" sz="2400"/>
              <a:t>RL Applications: </a:t>
            </a:r>
            <a:r>
              <a:rPr lang="en-US" sz="2400" dirty="0">
                <a:hlinkClick r:id="rId2"/>
              </a:rPr>
              <a:t>A soccer-playing robot</a:t>
            </a:r>
            <a:endParaRPr lang="en-US" sz="2400" dirty="0"/>
          </a:p>
          <a:p>
            <a:pPr marL="914400" lvl="1" indent="-457200" eaLnBrk="1" hangingPunct="1">
              <a:buFont typeface="+mj-lt"/>
              <a:buAutoNum type="alphaLcPeriod"/>
            </a:pPr>
            <a:r>
              <a:rPr lang="en-US" sz="2400" dirty="0"/>
              <a:t>Q-Learning </a:t>
            </a:r>
          </a:p>
          <a:p>
            <a:pPr marL="914400" lvl="1" indent="-457200" eaLnBrk="1" hangingPunct="1">
              <a:buFont typeface="+mj-lt"/>
              <a:buAutoNum type="alphaLcPeriod"/>
            </a:pPr>
            <a:r>
              <a:rPr lang="en-US" sz="2400" dirty="0"/>
              <a:t>GHC Update Group F and Presentation Group G</a:t>
            </a:r>
          </a:p>
          <a:p>
            <a:pPr marL="914400" lvl="1" indent="-457200" eaLnBrk="1" hangingPunct="1">
              <a:buFont typeface="+mj-lt"/>
              <a:buAutoNum type="alphaLcPeriod"/>
            </a:pPr>
            <a:r>
              <a:rPr lang="en-US" sz="2400" dirty="0"/>
              <a:t>Review for the Midterm Exam</a:t>
            </a:r>
          </a:p>
          <a:p>
            <a:pPr eaLnBrk="1" hangingPunct="1"/>
            <a:endParaRPr lang="en-US" sz="2800" dirty="0"/>
          </a:p>
          <a:p>
            <a:pPr eaLnBrk="1" hangingPunct="1"/>
            <a:endParaRPr lang="en-US" sz="2800" dirty="0"/>
          </a:p>
        </p:txBody>
      </p:sp>
    </p:spTree>
    <p:extLst>
      <p:ext uri="{BB962C8B-B14F-4D97-AF65-F5344CB8AC3E}">
        <p14:creationId xmlns:p14="http://schemas.microsoft.com/office/powerpoint/2010/main" val="1820578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a:t>Q-Learning</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Goal</a:t>
            </a:r>
            <a:r>
              <a:rPr lang="en-US" sz="2900" dirty="0"/>
              <a:t>: Measure the utility of using action a</a:t>
            </a:r>
          </a:p>
          <a:p>
            <a:pPr eaLnBrk="1" hangingPunct="1"/>
            <a:r>
              <a:rPr lang="en-US" sz="2900" dirty="0"/>
              <a:t>in state s, denoted by Q(</a:t>
            </a:r>
            <a:r>
              <a:rPr lang="en-US" sz="2900" dirty="0" err="1"/>
              <a:t>a,s</a:t>
            </a:r>
            <a:r>
              <a:rPr lang="en-US" sz="2900" dirty="0"/>
              <a:t>); the following</a:t>
            </a:r>
          </a:p>
          <a:p>
            <a:pPr eaLnBrk="1" hangingPunct="1"/>
            <a:r>
              <a:rPr lang="en-US" sz="2900" dirty="0"/>
              <a:t>update formula is used every time an agent</a:t>
            </a:r>
          </a:p>
          <a:p>
            <a:pPr eaLnBrk="1" hangingPunct="1"/>
            <a:r>
              <a:rPr lang="en-US" sz="2900" dirty="0"/>
              <a:t>reaches state s’ from s using actions a:  </a:t>
            </a:r>
          </a:p>
          <a:p>
            <a:pPr eaLnBrk="1" hangingPunct="1"/>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a:t>
            </a:r>
            <a:r>
              <a:rPr lang="en-US" sz="2900" dirty="0" err="1"/>
              <a:t>a,s</a:t>
            </a:r>
            <a:r>
              <a:rPr lang="en-US" sz="2900" dirty="0"/>
              <a:t>) + </a:t>
            </a:r>
            <a:r>
              <a:rPr lang="en-US" sz="2900" dirty="0">
                <a:latin typeface="Trebuchet MS" pitchFamily="34" charset="0"/>
              </a:rPr>
              <a:t>γ</a:t>
            </a:r>
            <a:r>
              <a:rPr lang="en-US" sz="2900" dirty="0"/>
              <a:t>*</a:t>
            </a:r>
            <a:r>
              <a:rPr lang="en-US" sz="2900" dirty="0" err="1"/>
              <a:t>max</a:t>
            </a:r>
            <a:r>
              <a:rPr lang="en-US" sz="2900" baseline="-25000" dirty="0" err="1"/>
              <a:t>a’</a:t>
            </a:r>
            <a:r>
              <a:rPr lang="en-US" sz="2900" dirty="0" err="1"/>
              <a:t>Q</a:t>
            </a:r>
            <a:r>
              <a:rPr lang="en-US" sz="2900" dirty="0"/>
              <a:t>(</a:t>
            </a:r>
            <a:r>
              <a:rPr lang="en-US" sz="2900" dirty="0" err="1"/>
              <a:t>a’,s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63600" y="4724400"/>
            <a:ext cx="8001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dirty="0">
                <a:latin typeface="Trebuchet MS" pitchFamily="34" charset="0"/>
              </a:rPr>
              <a:t>α</a:t>
            </a:r>
            <a:r>
              <a:rPr lang="en-US" dirty="0"/>
              <a:t> is the learning rate; </a:t>
            </a:r>
            <a:r>
              <a:rPr lang="en-US" dirty="0">
                <a:latin typeface="Symbol" pitchFamily="18" charset="2"/>
              </a:rPr>
              <a:t>g</a:t>
            </a:r>
            <a:r>
              <a:rPr lang="en-US" dirty="0"/>
              <a:t> is the discount factor</a:t>
            </a:r>
          </a:p>
          <a:p>
            <a:pPr eaLnBrk="1" hangingPunct="1">
              <a:buFontTx/>
              <a:buChar char="•"/>
            </a:pPr>
            <a:r>
              <a:rPr lang="en-US" dirty="0"/>
              <a:t> a’ must be an applicable operator; that is Q(</a:t>
            </a:r>
            <a:r>
              <a:rPr lang="en-US" dirty="0" err="1"/>
              <a:t>a’,s</a:t>
            </a:r>
            <a:r>
              <a:rPr lang="en-US" dirty="0"/>
              <a:t>’) is not considered if a’ is not applicable in s’!</a:t>
            </a:r>
          </a:p>
          <a:p>
            <a:pPr eaLnBrk="1" hangingPunct="1">
              <a:buFontTx/>
              <a:buChar char="•"/>
            </a:pPr>
            <a:r>
              <a:rPr lang="en-US" dirty="0"/>
              <a:t> R(</a:t>
            </a:r>
            <a:r>
              <a:rPr lang="en-US" dirty="0" err="1"/>
              <a:t>a,s</a:t>
            </a:r>
            <a:r>
              <a:rPr lang="en-US" dirty="0"/>
              <a:t>) reward received for applying a in state s</a:t>
            </a:r>
          </a:p>
          <a:p>
            <a:pPr eaLnBrk="1" hangingPunct="1">
              <a:buFontTx/>
              <a:buChar char="•"/>
            </a:pPr>
            <a:r>
              <a:rPr lang="en-US" dirty="0"/>
              <a:t>Not necessary to know transition model T&amp;R!</a:t>
            </a:r>
          </a:p>
        </p:txBody>
      </p:sp>
      <p:sp>
        <p:nvSpPr>
          <p:cNvPr id="2" name="TextBox 1"/>
          <p:cNvSpPr txBox="1"/>
          <p:nvPr/>
        </p:nvSpPr>
        <p:spPr>
          <a:xfrm>
            <a:off x="2590800" y="302567"/>
            <a:ext cx="5405134" cy="338554"/>
          </a:xfrm>
          <a:prstGeom prst="rect">
            <a:avLst/>
          </a:prstGeom>
          <a:noFill/>
        </p:spPr>
        <p:txBody>
          <a:bodyPr wrap="none" rtlCol="0">
            <a:spAutoFit/>
          </a:bodyPr>
          <a:lstStyle/>
          <a:p>
            <a:r>
              <a:rPr lang="en-US" sz="1600" dirty="0"/>
              <a:t>History and Summary: </a:t>
            </a:r>
            <a:r>
              <a:rPr lang="en-US" sz="1600" dirty="0">
                <a:hlinkClick r:id="rId2"/>
              </a:rPr>
              <a:t>http://en.wikipedia.org/wiki/Q-learning</a:t>
            </a:r>
            <a:r>
              <a:rPr lang="en-US" sz="1600" dirty="0"/>
              <a:t> </a:t>
            </a:r>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a: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a:t>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Approach</a:t>
            </a:r>
            <a:r>
              <a:rPr lang="en-US" sz="2900" dirty="0"/>
              <a:t>: SARSA selects, using the policy </a:t>
            </a:r>
            <a:r>
              <a:rPr lang="en-US" sz="2900" dirty="0">
                <a:sym typeface="Symbol"/>
              </a:rPr>
              <a:t>, the action a’ to be applied to s’ and then updates Q-values as follows:</a:t>
            </a:r>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a:t>
            </a:r>
            <a:r>
              <a:rPr lang="en-US" sz="2900" dirty="0" err="1"/>
              <a:t>a,s</a:t>
            </a:r>
            <a:r>
              <a:rPr lang="en-US" sz="2900" dirty="0"/>
              <a:t>) + </a:t>
            </a:r>
            <a:r>
              <a:rPr lang="en-US" sz="2900" b="1" dirty="0">
                <a:latin typeface="Trebuchet MS" pitchFamily="34" charset="0"/>
              </a:rPr>
              <a:t>γ</a:t>
            </a:r>
            <a:r>
              <a:rPr lang="en-US" sz="2900" b="1" dirty="0"/>
              <a:t>*Q(</a:t>
            </a:r>
            <a:r>
              <a:rPr lang="en-US" sz="2900" b="1" dirty="0" err="1"/>
              <a:t>a’,s</a:t>
            </a:r>
            <a:r>
              <a:rPr lang="en-US" sz="2900" b="1"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89000" y="4114800"/>
            <a:ext cx="8001000"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latin typeface="Trebuchet MS" pitchFamily="34" charset="0"/>
              </a:rPr>
              <a:t>SARSA vs. Q-Learning</a:t>
            </a:r>
            <a:endParaRPr lang="en-US" sz="3200" dirty="0"/>
          </a:p>
          <a:p>
            <a:pPr eaLnBrk="1" hangingPunct="1">
              <a:buFontTx/>
              <a:buChar char="•"/>
            </a:pPr>
            <a:r>
              <a:rPr lang="en-US" sz="3200" dirty="0"/>
              <a:t> </a:t>
            </a:r>
            <a:r>
              <a:rPr lang="en-US" sz="1900" dirty="0"/>
              <a:t>SARSA uses the actually taken action for the update and is therefore more realistic as it uses the employed policy; however, it has problems with convergence.</a:t>
            </a:r>
          </a:p>
          <a:p>
            <a:pPr eaLnBrk="1" hangingPunct="1">
              <a:buFontTx/>
              <a:buChar char="•"/>
            </a:pPr>
            <a:r>
              <a:rPr lang="en-US" sz="1900" dirty="0"/>
              <a:t> Q-Learning is an off-policy learning algorithm and geared towards the optimal behavior although this might not be realistic to accomplish in practice, as in most applications policies are needed that allow for some exploration. </a:t>
            </a:r>
          </a:p>
        </p:txBody>
      </p:sp>
      <p:sp>
        <p:nvSpPr>
          <p:cNvPr id="2" name="TextBox 1"/>
          <p:cNvSpPr txBox="1"/>
          <p:nvPr/>
        </p:nvSpPr>
        <p:spPr>
          <a:xfrm>
            <a:off x="1447800" y="381000"/>
            <a:ext cx="5351145" cy="523220"/>
          </a:xfrm>
          <a:prstGeom prst="rect">
            <a:avLst/>
          </a:prstGeom>
          <a:noFill/>
        </p:spPr>
        <p:txBody>
          <a:bodyPr wrap="none" rtlCol="0">
            <a:spAutoFit/>
          </a:bodyPr>
          <a:lstStyle/>
          <a:p>
            <a:endParaRPr lang="en-US" sz="1400" u="sng" dirty="0">
              <a:hlinkClick r:id="rId2"/>
            </a:endParaRPr>
          </a:p>
          <a:p>
            <a:r>
              <a:rPr lang="en-US" sz="1400" dirty="0"/>
              <a:t>Sutton on SARSA: </a:t>
            </a:r>
            <a:r>
              <a:rPr lang="en-US" sz="1400" dirty="0">
                <a:hlinkClick r:id="rId2"/>
              </a:rPr>
              <a:t>http://incompleteideas.net/book/ebook/node64.html</a:t>
            </a:r>
            <a:r>
              <a:rPr lang="en-US" sz="1400" dirty="0"/>
              <a:t> </a:t>
            </a:r>
          </a:p>
        </p:txBody>
      </p:sp>
      <p:sp>
        <p:nvSpPr>
          <p:cNvPr id="12" name="Oval 11">
            <a:extLst>
              <a:ext uri="{FF2B5EF4-FFF2-40B4-BE49-F238E27FC236}">
                <a16:creationId xmlns:a16="http://schemas.microsoft.com/office/drawing/2014/main" id="{369D7AC7-D80A-4EDD-9BC4-F5E15E0A38FE}"/>
              </a:ext>
            </a:extLst>
          </p:cNvPr>
          <p:cNvSpPr/>
          <p:nvPr/>
        </p:nvSpPr>
        <p:spPr bwMode="auto">
          <a:xfrm>
            <a:off x="6477000" y="96188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13" name="Oval 12">
            <a:extLst>
              <a:ext uri="{FF2B5EF4-FFF2-40B4-BE49-F238E27FC236}">
                <a16:creationId xmlns:a16="http://schemas.microsoft.com/office/drawing/2014/main" id="{171A6A77-6174-4A30-9D23-A2B335541111}"/>
              </a:ext>
            </a:extLst>
          </p:cNvPr>
          <p:cNvSpPr/>
          <p:nvPr/>
        </p:nvSpPr>
        <p:spPr bwMode="auto">
          <a:xfrm>
            <a:off x="7772400" y="410337"/>
            <a:ext cx="762000" cy="325205"/>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4" name="Straight Arrow Connector 13">
            <a:extLst>
              <a:ext uri="{FF2B5EF4-FFF2-40B4-BE49-F238E27FC236}">
                <a16:creationId xmlns:a16="http://schemas.microsoft.com/office/drawing/2014/main" id="{4A4D1EE7-220B-43D1-8007-5100EC859B4B}"/>
              </a:ext>
            </a:extLst>
          </p:cNvPr>
          <p:cNvCxnSpPr>
            <a:stCxn id="12" idx="7"/>
          </p:cNvCxnSpPr>
          <p:nvPr/>
        </p:nvCxnSpPr>
        <p:spPr bwMode="auto">
          <a:xfrm flipV="1">
            <a:off x="7127408" y="735542"/>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5" name="TextBox 14">
            <a:extLst>
              <a:ext uri="{FF2B5EF4-FFF2-40B4-BE49-F238E27FC236}">
                <a16:creationId xmlns:a16="http://schemas.microsoft.com/office/drawing/2014/main" id="{5E301622-E9AB-450A-8236-4A0FCE511639}"/>
              </a:ext>
            </a:extLst>
          </p:cNvPr>
          <p:cNvSpPr txBox="1"/>
          <p:nvPr/>
        </p:nvSpPr>
        <p:spPr>
          <a:xfrm>
            <a:off x="7276090" y="556011"/>
            <a:ext cx="407484" cy="461665"/>
          </a:xfrm>
          <a:prstGeom prst="rect">
            <a:avLst/>
          </a:prstGeom>
          <a:noFill/>
        </p:spPr>
        <p:txBody>
          <a:bodyPr wrap="square" rtlCol="0">
            <a:spAutoFit/>
          </a:bodyPr>
          <a:lstStyle/>
          <a:p>
            <a:r>
              <a:rPr lang="en-US" dirty="0"/>
              <a:t>a</a:t>
            </a:r>
          </a:p>
        </p:txBody>
      </p:sp>
      <p:cxnSp>
        <p:nvCxnSpPr>
          <p:cNvPr id="16" name="Straight Arrow Connector 15">
            <a:extLst>
              <a:ext uri="{FF2B5EF4-FFF2-40B4-BE49-F238E27FC236}">
                <a16:creationId xmlns:a16="http://schemas.microsoft.com/office/drawing/2014/main" id="{91226BE4-78F9-486E-8C3B-CCA411D3AF02}"/>
              </a:ext>
            </a:extLst>
          </p:cNvPr>
          <p:cNvCxnSpPr>
            <a:cxnSpLocks/>
          </p:cNvCxnSpPr>
          <p:nvPr/>
        </p:nvCxnSpPr>
        <p:spPr bwMode="auto">
          <a:xfrm>
            <a:off x="8153400" y="791337"/>
            <a:ext cx="228600" cy="551543"/>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7" name="TextBox 16">
            <a:extLst>
              <a:ext uri="{FF2B5EF4-FFF2-40B4-BE49-F238E27FC236}">
                <a16:creationId xmlns:a16="http://schemas.microsoft.com/office/drawing/2014/main" id="{FFCDF95E-B2EF-4EB0-9EB6-03ACF7582229}"/>
              </a:ext>
            </a:extLst>
          </p:cNvPr>
          <p:cNvSpPr txBox="1"/>
          <p:nvPr/>
        </p:nvSpPr>
        <p:spPr>
          <a:xfrm>
            <a:off x="8189686" y="791337"/>
            <a:ext cx="475964" cy="461665"/>
          </a:xfrm>
          <a:prstGeom prst="rect">
            <a:avLst/>
          </a:prstGeom>
          <a:noFill/>
        </p:spPr>
        <p:txBody>
          <a:bodyPr wrap="square" rtlCol="0">
            <a:spAutoFit/>
          </a:bodyPr>
          <a:lstStyle/>
          <a:p>
            <a:r>
              <a:rPr lang="en-US" dirty="0"/>
              <a:t>a’</a:t>
            </a:r>
          </a:p>
        </p:txBody>
      </p:sp>
    </p:spTree>
    <p:extLst>
      <p:ext uri="{BB962C8B-B14F-4D97-AF65-F5344CB8AC3E}">
        <p14:creationId xmlns:p14="http://schemas.microsoft.com/office/powerpoint/2010/main" val="3177776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38200" y="1012373"/>
            <a:ext cx="5562600" cy="511175"/>
          </a:xfrm>
        </p:spPr>
        <p:txBody>
          <a:bodyPr/>
          <a:lstStyle/>
          <a:p>
            <a:pPr eaLnBrk="1" hangingPunct="1"/>
            <a:r>
              <a:rPr lang="en-US" dirty="0"/>
              <a:t>SARSA Pseudo-Code</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25205"/>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407484" cy="461665"/>
          </a:xfrm>
          <a:prstGeom prst="rect">
            <a:avLst/>
          </a:prstGeom>
          <a:noFill/>
        </p:spPr>
        <p:txBody>
          <a:bodyPr wrap="none" rtlCol="0">
            <a:spAutoFit/>
          </a:bodyPr>
          <a:lstStyle/>
          <a:p>
            <a:r>
              <a:rPr lang="en-US" dirty="0"/>
              <a:t>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57" y="3117646"/>
            <a:ext cx="9144000" cy="3729468"/>
          </a:xfrm>
          <a:prstGeom prst="rect">
            <a:avLst/>
          </a:prstGeom>
        </p:spPr>
      </p:pic>
      <p:cxnSp>
        <p:nvCxnSpPr>
          <p:cNvPr id="12" name="Straight Arrow Connector 11"/>
          <p:cNvCxnSpPr/>
          <p:nvPr/>
        </p:nvCxnSpPr>
        <p:spPr bwMode="auto">
          <a:xfrm>
            <a:off x="8077200" y="914400"/>
            <a:ext cx="228600" cy="551543"/>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4" name="TextBox 3"/>
          <p:cNvSpPr txBox="1"/>
          <p:nvPr/>
        </p:nvSpPr>
        <p:spPr>
          <a:xfrm>
            <a:off x="8113486" y="914400"/>
            <a:ext cx="475964" cy="461665"/>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2541900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1019855"/>
            <a:ext cx="5562600" cy="511175"/>
          </a:xfrm>
        </p:spPr>
        <p:txBody>
          <a:bodyPr/>
          <a:lstStyle/>
          <a:p>
            <a:pPr eaLnBrk="1" hangingPunct="1"/>
            <a:r>
              <a:rPr lang="en-US" dirty="0"/>
              <a:t>EXPECTED 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Approach</a:t>
            </a:r>
            <a:r>
              <a:rPr lang="en-US" sz="2900" dirty="0"/>
              <a:t>: Expected SARSA selects, based on policy </a:t>
            </a:r>
            <a:r>
              <a:rPr lang="en-US" sz="2900" dirty="0">
                <a:sym typeface="Symbol"/>
              </a:rPr>
              <a:t>, the expected q-value for all possible  actions taken in the success state s’.</a:t>
            </a:r>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dirty="0">
                <a:latin typeface="Trebuchet MS" pitchFamily="34" charset="0"/>
              </a:rPr>
              <a:t>γ</a:t>
            </a:r>
            <a:r>
              <a:rPr lang="en-US" sz="2900" dirty="0"/>
              <a:t>*</a:t>
            </a:r>
            <a:r>
              <a:rPr lang="en-US" sz="2900" i="1" dirty="0"/>
              <a:t>E</a:t>
            </a:r>
            <a:r>
              <a:rPr lang="en-US" sz="2900" dirty="0"/>
              <a:t>[Q(</a:t>
            </a:r>
            <a:r>
              <a:rPr lang="en-US" sz="2900" dirty="0" err="1"/>
              <a:t>a’,s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b="1" dirty="0">
                <a:latin typeface="Trebuchet MS" pitchFamily="34" charset="0"/>
              </a:rPr>
              <a:t>γ</a:t>
            </a:r>
            <a:r>
              <a:rPr lang="en-US" sz="2900" b="1" dirty="0">
                <a:latin typeface="Symbol" panose="05050102010706020507" pitchFamily="18" charset="2"/>
              </a:rPr>
              <a:t>*</a:t>
            </a:r>
            <a:r>
              <a:rPr lang="en-US" sz="2900" b="1" dirty="0"/>
              <a:t>[</a:t>
            </a:r>
            <a:r>
              <a:rPr lang="en-US" sz="2900" b="1" dirty="0">
                <a:sym typeface="Symbol"/>
              </a:rPr>
              <a:t></a:t>
            </a:r>
            <a:r>
              <a:rPr lang="en-US" sz="2900" b="1" baseline="-25000" dirty="0">
                <a:sym typeface="Symbol"/>
              </a:rPr>
              <a:t>a’</a:t>
            </a:r>
            <a:r>
              <a:rPr lang="en-US" sz="2900" b="1" dirty="0">
                <a:sym typeface="Symbol"/>
              </a:rPr>
              <a:t>(</a:t>
            </a:r>
            <a:r>
              <a:rPr lang="en-US" sz="2900" b="1" dirty="0" err="1">
                <a:sym typeface="Symbol"/>
              </a:rPr>
              <a:t>a’,s</a:t>
            </a:r>
            <a:r>
              <a:rPr lang="en-US" sz="2900" b="1" dirty="0">
                <a:sym typeface="Symbol"/>
              </a:rPr>
              <a:t>’)*</a:t>
            </a:r>
            <a:r>
              <a:rPr lang="en-US" sz="2900" b="1" dirty="0"/>
              <a:t>Q(</a:t>
            </a:r>
            <a:r>
              <a:rPr lang="en-US" sz="2900" b="1" dirty="0" err="1"/>
              <a:t>a’,s</a:t>
            </a:r>
            <a:r>
              <a:rPr lang="en-US" sz="2900" b="1" dirty="0"/>
              <a:t>’)] </a:t>
            </a:r>
            <a:r>
              <a:rPr lang="en-US" sz="2900" dirty="0">
                <a:latin typeface="Symbol" pitchFamily="18" charset="2"/>
              </a:rPr>
              <a:t>-</a:t>
            </a:r>
            <a:r>
              <a:rPr lang="en-US" sz="2900" dirty="0"/>
              <a:t>       </a:t>
            </a:r>
          </a:p>
          <a:p>
            <a:pPr eaLnBrk="1" hangingPunct="1"/>
            <a:r>
              <a:rPr lang="en-US" sz="2900" dirty="0"/>
              <a:t>                      Q(</a:t>
            </a:r>
            <a:r>
              <a:rPr lang="en-US" sz="2900" dirty="0" err="1"/>
              <a:t>a,s</a:t>
            </a:r>
            <a:r>
              <a:rPr lang="en-US" sz="2900" dirty="0"/>
              <a:t>) ]</a:t>
            </a:r>
          </a:p>
          <a:p>
            <a:pPr eaLnBrk="1" hangingPunct="1"/>
            <a:r>
              <a:rPr lang="en-US" sz="2900" dirty="0"/>
              <a:t>where </a:t>
            </a:r>
            <a:r>
              <a:rPr lang="en-US" sz="2900" dirty="0">
                <a:sym typeface="Symbol"/>
              </a:rPr>
              <a:t>(</a:t>
            </a:r>
            <a:r>
              <a:rPr lang="en-US" sz="2900" dirty="0" err="1">
                <a:sym typeface="Symbol"/>
              </a:rPr>
              <a:t>a’,s</a:t>
            </a:r>
            <a:r>
              <a:rPr lang="en-US" sz="2900" dirty="0">
                <a:sym typeface="Symbol"/>
              </a:rPr>
              <a:t>’) is the probability of policy  selecting action a’ in state s’.</a:t>
            </a:r>
            <a:endParaRPr lang="en-US" sz="2900" dirty="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a:t>a</a:t>
            </a:r>
          </a:p>
        </p:txBody>
      </p:sp>
      <p:sp>
        <p:nvSpPr>
          <p:cNvPr id="2" name="TextBox 1"/>
          <p:cNvSpPr txBox="1"/>
          <p:nvPr/>
        </p:nvSpPr>
        <p:spPr>
          <a:xfrm>
            <a:off x="914400" y="6155293"/>
            <a:ext cx="7291740" cy="400110"/>
          </a:xfrm>
          <a:prstGeom prst="rect">
            <a:avLst/>
          </a:prstGeom>
          <a:noFill/>
        </p:spPr>
        <p:txBody>
          <a:bodyPr wrap="none" rtlCol="0">
            <a:spAutoFit/>
          </a:bodyPr>
          <a:lstStyle/>
          <a:p>
            <a:r>
              <a:rPr lang="en-US" sz="2000" u="sng" dirty="0"/>
              <a:t>Remark</a:t>
            </a:r>
            <a:r>
              <a:rPr lang="en-US" sz="2000" dirty="0"/>
              <a:t>: Supposedly, does better than Q-learning in most applications</a:t>
            </a:r>
          </a:p>
        </p:txBody>
      </p:sp>
    </p:spTree>
    <p:extLst>
      <p:ext uri="{BB962C8B-B14F-4D97-AF65-F5344CB8AC3E}">
        <p14:creationId xmlns:p14="http://schemas.microsoft.com/office/powerpoint/2010/main" val="1268956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1019855"/>
            <a:ext cx="5562600" cy="511175"/>
          </a:xfrm>
        </p:spPr>
        <p:txBody>
          <a:bodyPr/>
          <a:lstStyle/>
          <a:p>
            <a:pPr eaLnBrk="1" hangingPunct="1"/>
            <a:r>
              <a:rPr lang="en-US" sz="2800" dirty="0"/>
              <a:t>Differences Between the 3 Methods</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7041450" y="1396469"/>
            <a:ext cx="381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8336850" y="844926"/>
            <a:ext cx="381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366654" y="1170131"/>
            <a:ext cx="715302"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620000" y="990600"/>
            <a:ext cx="160461" cy="461665"/>
          </a:xfrm>
          <a:prstGeom prst="rect">
            <a:avLst/>
          </a:prstGeom>
          <a:noFill/>
        </p:spPr>
        <p:txBody>
          <a:bodyPr wrap="square" rtlCol="0">
            <a:spAutoFit/>
          </a:bodyPr>
          <a:lstStyle/>
          <a:p>
            <a:r>
              <a:rPr lang="en-US" dirty="0"/>
              <a:t>a</a:t>
            </a:r>
          </a:p>
        </p:txBody>
      </p:sp>
      <p:sp>
        <p:nvSpPr>
          <p:cNvPr id="12" name="Oval 11"/>
          <p:cNvSpPr/>
          <p:nvPr/>
        </p:nvSpPr>
        <p:spPr bwMode="auto">
          <a:xfrm>
            <a:off x="7707113" y="336027"/>
            <a:ext cx="381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cxnSp>
        <p:nvCxnSpPr>
          <p:cNvPr id="14" name="Straight Arrow Connector 13"/>
          <p:cNvCxnSpPr/>
          <p:nvPr/>
        </p:nvCxnSpPr>
        <p:spPr bwMode="auto">
          <a:xfrm flipV="1">
            <a:off x="7069096" y="555207"/>
            <a:ext cx="711365" cy="897058"/>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5" name="TextBox 14"/>
          <p:cNvSpPr txBox="1"/>
          <p:nvPr/>
        </p:nvSpPr>
        <p:spPr>
          <a:xfrm>
            <a:off x="7171541" y="913948"/>
            <a:ext cx="160461" cy="461665"/>
          </a:xfrm>
          <a:prstGeom prst="rect">
            <a:avLst/>
          </a:prstGeom>
          <a:noFill/>
        </p:spPr>
        <p:txBody>
          <a:bodyPr wrap="square" rtlCol="0">
            <a:spAutoFit/>
          </a:bodyPr>
          <a:lstStyle/>
          <a:p>
            <a:r>
              <a:rPr lang="en-US" dirty="0"/>
              <a:t>b</a:t>
            </a:r>
          </a:p>
        </p:txBody>
      </p:sp>
      <p:sp>
        <p:nvSpPr>
          <p:cNvPr id="5" name="TextBox 4"/>
          <p:cNvSpPr txBox="1"/>
          <p:nvPr/>
        </p:nvSpPr>
        <p:spPr>
          <a:xfrm>
            <a:off x="1249851" y="2224220"/>
            <a:ext cx="7539885" cy="2677656"/>
          </a:xfrm>
          <a:prstGeom prst="rect">
            <a:avLst/>
          </a:prstGeom>
          <a:noFill/>
        </p:spPr>
        <p:txBody>
          <a:bodyPr wrap="none" rtlCol="0">
            <a:spAutoFit/>
          </a:bodyPr>
          <a:lstStyle/>
          <a:p>
            <a:r>
              <a:rPr lang="en-US" dirty="0"/>
              <a:t>Q(</a:t>
            </a:r>
            <a:r>
              <a:rPr lang="en-US" dirty="0" err="1"/>
              <a:t>a,s</a:t>
            </a:r>
            <a:r>
              <a:rPr lang="en-US" dirty="0"/>
              <a:t>’)=0.8             Q(</a:t>
            </a:r>
            <a:r>
              <a:rPr lang="en-US" dirty="0" err="1"/>
              <a:t>b,s</a:t>
            </a:r>
            <a:r>
              <a:rPr lang="en-US" dirty="0"/>
              <a:t>’)=0.2</a:t>
            </a:r>
          </a:p>
          <a:p>
            <a:r>
              <a:rPr lang="en-US" dirty="0">
                <a:sym typeface="Symbol"/>
              </a:rPr>
              <a:t>(</a:t>
            </a:r>
            <a:r>
              <a:rPr lang="en-US" dirty="0" err="1">
                <a:sym typeface="Symbol"/>
              </a:rPr>
              <a:t>a,s</a:t>
            </a:r>
            <a:r>
              <a:rPr lang="en-US" dirty="0">
                <a:sym typeface="Symbol"/>
              </a:rPr>
              <a:t>’)=0.9              (</a:t>
            </a:r>
            <a:r>
              <a:rPr lang="en-US" dirty="0" err="1">
                <a:sym typeface="Symbol"/>
              </a:rPr>
              <a:t>b,s</a:t>
            </a:r>
            <a:r>
              <a:rPr lang="en-US" dirty="0">
                <a:sym typeface="Symbol"/>
              </a:rPr>
              <a:t>’)=0.1</a:t>
            </a:r>
          </a:p>
          <a:p>
            <a:endParaRPr lang="en-US" dirty="0">
              <a:sym typeface="Symbol"/>
            </a:endParaRPr>
          </a:p>
          <a:p>
            <a:pPr marL="457200" indent="-457200">
              <a:buAutoNum type="arabicPeriod"/>
            </a:pPr>
            <a:r>
              <a:rPr lang="en-US" dirty="0">
                <a:sym typeface="Symbol"/>
              </a:rPr>
              <a:t>Q-Learning uses </a:t>
            </a:r>
            <a:r>
              <a:rPr lang="en-US" dirty="0">
                <a:solidFill>
                  <a:srgbClr val="FF0000"/>
                </a:solidFill>
                <a:sym typeface="Symbol"/>
              </a:rPr>
              <a:t>*0.8 </a:t>
            </a:r>
            <a:r>
              <a:rPr lang="en-US" dirty="0">
                <a:sym typeface="Symbol"/>
              </a:rPr>
              <a:t>in the q-value update for (</a:t>
            </a:r>
            <a:r>
              <a:rPr lang="en-US" dirty="0" err="1">
                <a:sym typeface="Symbol"/>
              </a:rPr>
              <a:t>q,s</a:t>
            </a:r>
            <a:r>
              <a:rPr lang="en-US" dirty="0">
                <a:sym typeface="Symbol"/>
              </a:rPr>
              <a:t>)</a:t>
            </a:r>
          </a:p>
          <a:p>
            <a:pPr marL="457200" indent="-457200">
              <a:buAutoNum type="arabicPeriod"/>
            </a:pPr>
            <a:r>
              <a:rPr lang="en-US" dirty="0">
                <a:sym typeface="Symbol"/>
              </a:rPr>
              <a:t>Expected SARSA uses </a:t>
            </a:r>
            <a:r>
              <a:rPr lang="en-US" dirty="0">
                <a:solidFill>
                  <a:srgbClr val="FF0000"/>
                </a:solidFill>
                <a:sym typeface="Symbol"/>
              </a:rPr>
              <a:t>*(0.8*0.9+0.2*0.1)</a:t>
            </a:r>
            <a:r>
              <a:rPr lang="en-US" dirty="0">
                <a:sym typeface="Symbol"/>
              </a:rPr>
              <a:t>=  *0.74</a:t>
            </a:r>
          </a:p>
          <a:p>
            <a:pPr marL="457200" indent="-457200">
              <a:buAutoNum type="arabicPeriod"/>
            </a:pPr>
            <a:r>
              <a:rPr lang="en-US" dirty="0">
                <a:sym typeface="Symbol"/>
              </a:rPr>
              <a:t>SARSA uses </a:t>
            </a:r>
            <a:r>
              <a:rPr lang="en-US" dirty="0">
                <a:solidFill>
                  <a:srgbClr val="FF0000"/>
                </a:solidFill>
                <a:sym typeface="Symbol"/>
              </a:rPr>
              <a:t>*0.8 </a:t>
            </a:r>
            <a:r>
              <a:rPr lang="en-US" dirty="0">
                <a:sym typeface="Symbol"/>
              </a:rPr>
              <a:t>if policy  chooses a and uses </a:t>
            </a:r>
            <a:r>
              <a:rPr lang="en-US" dirty="0">
                <a:solidFill>
                  <a:srgbClr val="FF0000"/>
                </a:solidFill>
                <a:sym typeface="Symbol"/>
              </a:rPr>
              <a:t>*0.2 </a:t>
            </a:r>
          </a:p>
          <a:p>
            <a:r>
              <a:rPr lang="en-US" dirty="0">
                <a:sym typeface="Symbol"/>
              </a:rPr>
              <a:t>      if  chooses action b in state s’</a:t>
            </a:r>
            <a:endParaRPr lang="en-US" dirty="0"/>
          </a:p>
        </p:txBody>
      </p:sp>
      <p:sp>
        <p:nvSpPr>
          <p:cNvPr id="13" name="Oval 12">
            <a:extLst>
              <a:ext uri="{FF2B5EF4-FFF2-40B4-BE49-F238E27FC236}">
                <a16:creationId xmlns:a16="http://schemas.microsoft.com/office/drawing/2014/main" id="{7A5700EF-8C42-4D25-A392-DC0E63A314CF}"/>
              </a:ext>
            </a:extLst>
          </p:cNvPr>
          <p:cNvSpPr/>
          <p:nvPr/>
        </p:nvSpPr>
        <p:spPr bwMode="auto">
          <a:xfrm>
            <a:off x="6248400" y="2188198"/>
            <a:ext cx="381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cxnSp>
        <p:nvCxnSpPr>
          <p:cNvPr id="16" name="Straight Arrow Connector 15">
            <a:extLst>
              <a:ext uri="{FF2B5EF4-FFF2-40B4-BE49-F238E27FC236}">
                <a16:creationId xmlns:a16="http://schemas.microsoft.com/office/drawing/2014/main" id="{59826BA7-FC26-41CC-BA33-911F4F8DC590}"/>
              </a:ext>
            </a:extLst>
          </p:cNvPr>
          <p:cNvCxnSpPr>
            <a:cxnSpLocks/>
            <a:endCxn id="8" idx="4"/>
          </p:cNvCxnSpPr>
          <p:nvPr/>
        </p:nvCxnSpPr>
        <p:spPr bwMode="auto">
          <a:xfrm flipV="1">
            <a:off x="6604654" y="1777469"/>
            <a:ext cx="627296" cy="472658"/>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7" name="TextBox 16">
            <a:extLst>
              <a:ext uri="{FF2B5EF4-FFF2-40B4-BE49-F238E27FC236}">
                <a16:creationId xmlns:a16="http://schemas.microsoft.com/office/drawing/2014/main" id="{C16B2435-6DB8-4845-B410-032E13632ABA}"/>
              </a:ext>
            </a:extLst>
          </p:cNvPr>
          <p:cNvSpPr txBox="1"/>
          <p:nvPr/>
        </p:nvSpPr>
        <p:spPr>
          <a:xfrm>
            <a:off x="6858000" y="1788461"/>
            <a:ext cx="160461" cy="461665"/>
          </a:xfrm>
          <a:prstGeom prst="rect">
            <a:avLst/>
          </a:prstGeom>
          <a:noFill/>
        </p:spPr>
        <p:txBody>
          <a:bodyPr wrap="square" rtlCol="0">
            <a:spAutoFit/>
          </a:bodyPr>
          <a:lstStyle/>
          <a:p>
            <a:r>
              <a:rPr lang="en-US" dirty="0"/>
              <a:t>a</a:t>
            </a:r>
          </a:p>
        </p:txBody>
      </p:sp>
      <p:sp>
        <p:nvSpPr>
          <p:cNvPr id="3" name="Rectangle 2">
            <a:extLst>
              <a:ext uri="{FF2B5EF4-FFF2-40B4-BE49-F238E27FC236}">
                <a16:creationId xmlns:a16="http://schemas.microsoft.com/office/drawing/2014/main" id="{EDBD3A89-BBFA-4865-88C2-005F64EA2652}"/>
              </a:ext>
            </a:extLst>
          </p:cNvPr>
          <p:cNvSpPr/>
          <p:nvPr/>
        </p:nvSpPr>
        <p:spPr>
          <a:xfrm>
            <a:off x="1825736" y="5272370"/>
            <a:ext cx="6071877" cy="923330"/>
          </a:xfrm>
          <a:prstGeom prst="rect">
            <a:avLst/>
          </a:prstGeom>
        </p:spPr>
        <p:txBody>
          <a:bodyPr wrap="square">
            <a:spAutoFit/>
          </a:bodyPr>
          <a:lstStyle/>
          <a:p>
            <a:pPr eaLnBrk="1" hangingPunct="1"/>
            <a:r>
              <a:rPr lang="en-US" dirty="0"/>
              <a:t>Q(</a:t>
            </a:r>
            <a:r>
              <a:rPr lang="en-US" dirty="0" err="1"/>
              <a:t>a,s</a:t>
            </a:r>
            <a:r>
              <a:rPr lang="en-US" dirty="0"/>
              <a:t>) </a:t>
            </a:r>
            <a:r>
              <a:rPr lang="en-US" dirty="0">
                <a:sym typeface="Wingdings" pitchFamily="2" charset="2"/>
              </a:rPr>
              <a:t> </a:t>
            </a:r>
            <a:r>
              <a:rPr lang="en-US" dirty="0"/>
              <a:t>Q(</a:t>
            </a:r>
            <a:r>
              <a:rPr lang="en-US" dirty="0" err="1"/>
              <a:t>a,s</a:t>
            </a:r>
            <a:r>
              <a:rPr lang="en-US" dirty="0"/>
              <a:t>) + </a:t>
            </a:r>
          </a:p>
          <a:p>
            <a:pPr eaLnBrk="1" hangingPunct="1"/>
            <a:r>
              <a:rPr lang="en-US" dirty="0">
                <a:latin typeface="Trebuchet MS" pitchFamily="34" charset="0"/>
              </a:rPr>
              <a:t>             α [ </a:t>
            </a:r>
            <a:r>
              <a:rPr lang="en-US" dirty="0"/>
              <a:t>R(</a:t>
            </a:r>
            <a:r>
              <a:rPr lang="en-US" dirty="0" err="1"/>
              <a:t>a,s</a:t>
            </a:r>
            <a:r>
              <a:rPr lang="en-US" dirty="0"/>
              <a:t>) + </a:t>
            </a:r>
            <a:r>
              <a:rPr lang="en-US" sz="3000" b="1" dirty="0">
                <a:solidFill>
                  <a:srgbClr val="FF0000"/>
                </a:solidFill>
                <a:latin typeface="Trebuchet MS" pitchFamily="34" charset="0"/>
              </a:rPr>
              <a:t>…</a:t>
            </a:r>
            <a:r>
              <a:rPr lang="en-US" dirty="0">
                <a:latin typeface="Symbol" pitchFamily="18" charset="2"/>
              </a:rPr>
              <a:t>-</a:t>
            </a:r>
            <a:r>
              <a:rPr lang="en-US" dirty="0"/>
              <a:t> Q(</a:t>
            </a:r>
            <a:r>
              <a:rPr lang="en-US" dirty="0" err="1"/>
              <a:t>a,s</a:t>
            </a:r>
            <a:r>
              <a:rPr lang="en-US" dirty="0"/>
              <a:t>) ]</a:t>
            </a:r>
          </a:p>
        </p:txBody>
      </p:sp>
    </p:spTree>
    <p:extLst>
      <p:ext uri="{BB962C8B-B14F-4D97-AF65-F5344CB8AC3E}">
        <p14:creationId xmlns:p14="http://schemas.microsoft.com/office/powerpoint/2010/main" val="3488839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838200"/>
            <a:ext cx="8305800" cy="685800"/>
          </a:xfrm>
        </p:spPr>
        <p:txBody>
          <a:bodyPr/>
          <a:lstStyle/>
          <a:p>
            <a:pPr eaLnBrk="1" hangingPunct="1"/>
            <a:r>
              <a:rPr lang="en-US" sz="4000" dirty="0"/>
              <a:t>‘</a:t>
            </a:r>
            <a:r>
              <a:rPr lang="en-US" sz="3200" b="1" dirty="0"/>
              <a:t>Off-Policy’ vs. ‘On-Policy’ RL Approaches</a:t>
            </a:r>
          </a:p>
        </p:txBody>
      </p:sp>
      <p:sp>
        <p:nvSpPr>
          <p:cNvPr id="10243" name="Rectangle 3"/>
          <p:cNvSpPr>
            <a:spLocks noGrp="1" noChangeArrowheads="1"/>
          </p:cNvSpPr>
          <p:nvPr>
            <p:ph type="body" idx="1"/>
          </p:nvPr>
        </p:nvSpPr>
        <p:spPr>
          <a:xfrm>
            <a:off x="914400" y="1752600"/>
            <a:ext cx="8077200" cy="4114800"/>
          </a:xfrm>
        </p:spPr>
        <p:txBody>
          <a:bodyPr/>
          <a:lstStyle/>
          <a:p>
            <a:pPr eaLnBrk="1" hangingPunct="1">
              <a:spcBef>
                <a:spcPts val="100"/>
              </a:spcBef>
            </a:pPr>
            <a:r>
              <a:rPr lang="en-US" sz="2200" dirty="0"/>
              <a:t>Off-Policy Learning: Compute utilities assuming some optimal, usually greedy behavior; examples of this category include Bellman Update and Q-Learning.</a:t>
            </a:r>
          </a:p>
          <a:p>
            <a:pPr eaLnBrk="1" hangingPunct="1">
              <a:spcBef>
                <a:spcPts val="100"/>
              </a:spcBef>
            </a:pPr>
            <a:r>
              <a:rPr lang="en-US" sz="2200" dirty="0"/>
              <a:t>On-Policy Learning: Utilities are estimated with respect to an assumed policy </a:t>
            </a:r>
            <a:r>
              <a:rPr lang="en-US" sz="2200" dirty="0">
                <a:sym typeface="Symbol" panose="05050102010706020507" pitchFamily="18" charset="2"/>
              </a:rPr>
              <a:t>; results will be different for different policies . Examples of this category include Temporal-Difference Learning and SARSA.</a:t>
            </a:r>
            <a:endParaRPr lang="en-US" sz="2200" dirty="0"/>
          </a:p>
          <a:p>
            <a:pPr eaLnBrk="1" hangingPunct="1">
              <a:spcBef>
                <a:spcPts val="100"/>
              </a:spcBef>
            </a:pPr>
            <a:r>
              <a:rPr lang="en-US" sz="2200" dirty="0"/>
              <a:t>Common Wisdom: If the actual policy and the assumed policy in utility computations do not match, the employed approach will lead to ‘non-intelligent’ behavior…</a:t>
            </a:r>
          </a:p>
          <a:p>
            <a:pPr eaLnBrk="1" hangingPunct="1">
              <a:spcBef>
                <a:spcPts val="100"/>
              </a:spcBef>
            </a:pPr>
            <a:r>
              <a:rPr lang="en-US" sz="2200" dirty="0"/>
              <a:t>That is, in a static world that does not change and does not need much exploration, off-policy approaches will work well; on the other hand, using on-policy approaches for initially unknown and changing worlds is usually a much the better choice!</a:t>
            </a:r>
          </a:p>
          <a:p>
            <a:pPr eaLnBrk="1" hangingPunct="1"/>
            <a:endParaRPr lang="en-US" sz="2800" dirty="0"/>
          </a:p>
          <a:p>
            <a:pPr eaLnBrk="1" hangingPunct="1"/>
            <a:endParaRPr lang="en-US" sz="2800" dirty="0"/>
          </a:p>
          <a:p>
            <a:pPr eaLnBrk="1" hangingPunct="1"/>
            <a:endParaRPr lang="en-US" sz="2800" dirty="0"/>
          </a:p>
        </p:txBody>
      </p:sp>
      <p:sp>
        <p:nvSpPr>
          <p:cNvPr id="2" name="TextBox 1"/>
          <p:cNvSpPr txBox="1"/>
          <p:nvPr/>
        </p:nvSpPr>
        <p:spPr>
          <a:xfrm>
            <a:off x="1371600" y="351810"/>
            <a:ext cx="6143028" cy="954107"/>
          </a:xfrm>
          <a:prstGeom prst="rect">
            <a:avLst/>
          </a:prstGeom>
          <a:noFill/>
        </p:spPr>
        <p:txBody>
          <a:bodyPr wrap="none" rtlCol="0">
            <a:spAutoFit/>
          </a:bodyPr>
          <a:lstStyle/>
          <a:p>
            <a:r>
              <a:rPr lang="en-US" dirty="0"/>
              <a:t>Reading: </a:t>
            </a:r>
            <a:r>
              <a:rPr lang="en-US" sz="800" dirty="0">
                <a:hlinkClick r:id="rId2"/>
              </a:rPr>
              <a:t>https://stats.stackexchange.com/questions/184657/what-is-the-difference-between-off-policy-and-on-policy-learning</a:t>
            </a:r>
            <a:endParaRPr lang="en-US" sz="800" dirty="0"/>
          </a:p>
          <a:p>
            <a:r>
              <a:rPr lang="en-US" sz="800" dirty="0">
                <a:hlinkClick r:id="rId3"/>
              </a:rPr>
              <a:t>https://www.academia.edu/2739828/Two_novel_on-policy_reinforcement_learning_algorithms_based_on_TD_</a:t>
            </a:r>
            <a:r>
              <a:rPr lang="el-GR" sz="800" dirty="0">
                <a:hlinkClick r:id="rId3"/>
              </a:rPr>
              <a:t>λ_-</a:t>
            </a:r>
            <a:r>
              <a:rPr lang="en-US" sz="800" dirty="0">
                <a:hlinkClick r:id="rId3"/>
              </a:rPr>
              <a:t>methods</a:t>
            </a:r>
            <a:endParaRPr lang="en-US" sz="800" dirty="0"/>
          </a:p>
          <a:p>
            <a:endParaRPr lang="en-US" sz="800" dirty="0"/>
          </a:p>
          <a:p>
            <a:r>
              <a:rPr lang="en-US" sz="800" dirty="0"/>
              <a:t> </a:t>
            </a:r>
          </a:p>
          <a:p>
            <a:endParaRPr lang="en-US" sz="800" dirty="0"/>
          </a:p>
        </p:txBody>
      </p:sp>
    </p:spTree>
    <p:extLst>
      <p:ext uri="{BB962C8B-B14F-4D97-AF65-F5344CB8AC3E}">
        <p14:creationId xmlns:p14="http://schemas.microsoft.com/office/powerpoint/2010/main" val="84596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1012825"/>
            <a:ext cx="7620000" cy="511175"/>
          </a:xfrm>
        </p:spPr>
        <p:txBody>
          <a:bodyPr/>
          <a:lstStyle/>
          <a:p>
            <a:pPr eaLnBrk="1" hangingPunct="1"/>
            <a:r>
              <a:rPr lang="en-US" sz="3600" dirty="0">
                <a:solidFill>
                  <a:srgbClr val="C2540A"/>
                </a:solidFill>
              </a:rPr>
              <a:t>1. Introduction</a:t>
            </a:r>
            <a:endParaRPr lang="en-US" dirty="0"/>
          </a:p>
        </p:txBody>
      </p:sp>
      <p:sp>
        <p:nvSpPr>
          <p:cNvPr id="4099" name="Text Box 4"/>
          <p:cNvSpPr txBox="1">
            <a:spLocks noChangeArrowheads="1"/>
          </p:cNvSpPr>
          <p:nvPr/>
        </p:nvSpPr>
        <p:spPr bwMode="auto">
          <a:xfrm>
            <a:off x="1295400" y="1752600"/>
            <a:ext cx="36718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Supervised Learning:</a:t>
            </a:r>
          </a:p>
          <a:p>
            <a:pPr eaLnBrk="1" hangingPunct="1"/>
            <a:endParaRPr lang="en-US" sz="3200"/>
          </a:p>
        </p:txBody>
      </p:sp>
      <p:sp>
        <p:nvSpPr>
          <p:cNvPr id="4100" name="Rectangle 5"/>
          <p:cNvSpPr>
            <a:spLocks noChangeArrowheads="1"/>
          </p:cNvSpPr>
          <p:nvPr/>
        </p:nvSpPr>
        <p:spPr bwMode="auto">
          <a:xfrm>
            <a:off x="1752600" y="2590800"/>
            <a:ext cx="35814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01" name="Rectangle 6"/>
          <p:cNvSpPr>
            <a:spLocks noChangeArrowheads="1"/>
          </p:cNvSpPr>
          <p:nvPr/>
        </p:nvSpPr>
        <p:spPr bwMode="auto">
          <a:xfrm>
            <a:off x="5638800" y="2590800"/>
            <a:ext cx="457200" cy="22860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4102" name="Text Box 7"/>
          <p:cNvSpPr txBox="1">
            <a:spLocks noChangeArrowheads="1"/>
          </p:cNvSpPr>
          <p:nvPr/>
        </p:nvSpPr>
        <p:spPr bwMode="auto">
          <a:xfrm>
            <a:off x="2209800" y="2971800"/>
            <a:ext cx="4238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Example                 Class</a:t>
            </a:r>
          </a:p>
        </p:txBody>
      </p:sp>
      <p:sp>
        <p:nvSpPr>
          <p:cNvPr id="4103" name="Text Box 8"/>
          <p:cNvSpPr txBox="1">
            <a:spLocks noChangeArrowheads="1"/>
          </p:cNvSpPr>
          <p:nvPr/>
        </p:nvSpPr>
        <p:spPr bwMode="auto">
          <a:xfrm>
            <a:off x="1447800" y="4267200"/>
            <a:ext cx="42814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Reinforcement Learning:</a:t>
            </a:r>
          </a:p>
          <a:p>
            <a:pPr eaLnBrk="1" hangingPunct="1"/>
            <a:endParaRPr lang="en-US" sz="3200"/>
          </a:p>
        </p:txBody>
      </p:sp>
      <p:sp>
        <p:nvSpPr>
          <p:cNvPr id="4104" name="Rectangle 9"/>
          <p:cNvSpPr>
            <a:spLocks noChangeArrowheads="1"/>
          </p:cNvSpPr>
          <p:nvPr/>
        </p:nvSpPr>
        <p:spPr bwMode="auto">
          <a:xfrm>
            <a:off x="1981200" y="5029200"/>
            <a:ext cx="8382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05" name="Rectangle 10"/>
          <p:cNvSpPr>
            <a:spLocks noChangeArrowheads="1"/>
          </p:cNvSpPr>
          <p:nvPr/>
        </p:nvSpPr>
        <p:spPr bwMode="auto">
          <a:xfrm>
            <a:off x="3429000" y="5029200"/>
            <a:ext cx="457200" cy="22860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4106" name="Text Box 11"/>
          <p:cNvSpPr txBox="1">
            <a:spLocks noChangeArrowheads="1"/>
          </p:cNvSpPr>
          <p:nvPr/>
        </p:nvSpPr>
        <p:spPr bwMode="auto">
          <a:xfrm>
            <a:off x="1524000" y="5334000"/>
            <a:ext cx="301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Situation Reward</a:t>
            </a:r>
          </a:p>
        </p:txBody>
      </p:sp>
      <p:sp>
        <p:nvSpPr>
          <p:cNvPr id="4107" name="Rectangle 12"/>
          <p:cNvSpPr>
            <a:spLocks noChangeArrowheads="1"/>
          </p:cNvSpPr>
          <p:nvPr/>
        </p:nvSpPr>
        <p:spPr bwMode="auto">
          <a:xfrm>
            <a:off x="5867400" y="4953000"/>
            <a:ext cx="8382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08" name="Rectangle 13"/>
          <p:cNvSpPr>
            <a:spLocks noChangeArrowheads="1"/>
          </p:cNvSpPr>
          <p:nvPr/>
        </p:nvSpPr>
        <p:spPr bwMode="auto">
          <a:xfrm>
            <a:off x="7315200" y="4953000"/>
            <a:ext cx="457200" cy="22860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4109" name="Text Box 14"/>
          <p:cNvSpPr txBox="1">
            <a:spLocks noChangeArrowheads="1"/>
          </p:cNvSpPr>
          <p:nvPr/>
        </p:nvSpPr>
        <p:spPr bwMode="auto">
          <a:xfrm>
            <a:off x="5410200" y="5257800"/>
            <a:ext cx="301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Situation Reward</a:t>
            </a:r>
          </a:p>
        </p:txBody>
      </p:sp>
      <p:sp>
        <p:nvSpPr>
          <p:cNvPr id="4110" name="Text Box 15"/>
          <p:cNvSpPr txBox="1">
            <a:spLocks noChangeArrowheads="1"/>
          </p:cNvSpPr>
          <p:nvPr/>
        </p:nvSpPr>
        <p:spPr bwMode="auto">
          <a:xfrm>
            <a:off x="4632325" y="4819650"/>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in Attractive Paths</a:t>
            </a:r>
          </a:p>
        </p:txBody>
      </p:sp>
      <p:sp>
        <p:nvSpPr>
          <p:cNvPr id="4" name="Oval 3"/>
          <p:cNvSpPr/>
          <p:nvPr/>
        </p:nvSpPr>
        <p:spPr bwMode="auto">
          <a:xfrm>
            <a:off x="1132240" y="1955412"/>
            <a:ext cx="1219200" cy="584973"/>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1208440" y="2946012"/>
            <a:ext cx="1219200" cy="6096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Oval 5"/>
          <p:cNvSpPr/>
          <p:nvPr/>
        </p:nvSpPr>
        <p:spPr bwMode="auto">
          <a:xfrm>
            <a:off x="1235334" y="4089012"/>
            <a:ext cx="1219200" cy="6096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Oval 6"/>
          <p:cNvSpPr/>
          <p:nvPr/>
        </p:nvSpPr>
        <p:spPr bwMode="auto">
          <a:xfrm>
            <a:off x="1226369" y="5030272"/>
            <a:ext cx="1219200" cy="6096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1513240" y="2121276"/>
            <a:ext cx="685800" cy="461665"/>
          </a:xfrm>
          <a:prstGeom prst="rect">
            <a:avLst/>
          </a:prstGeom>
          <a:noFill/>
        </p:spPr>
        <p:txBody>
          <a:bodyPr wrap="square" rtlCol="0">
            <a:spAutoFit/>
          </a:bodyPr>
          <a:lstStyle/>
          <a:p>
            <a:r>
              <a:rPr lang="en-US" dirty="0"/>
              <a:t>S1</a:t>
            </a:r>
          </a:p>
        </p:txBody>
      </p:sp>
      <p:sp>
        <p:nvSpPr>
          <p:cNvPr id="9" name="TextBox 8"/>
          <p:cNvSpPr txBox="1"/>
          <p:nvPr/>
        </p:nvSpPr>
        <p:spPr>
          <a:xfrm>
            <a:off x="1513240" y="3019979"/>
            <a:ext cx="685800" cy="461665"/>
          </a:xfrm>
          <a:prstGeom prst="rect">
            <a:avLst/>
          </a:prstGeom>
          <a:noFill/>
        </p:spPr>
        <p:txBody>
          <a:bodyPr wrap="square" rtlCol="0">
            <a:spAutoFit/>
          </a:bodyPr>
          <a:lstStyle/>
          <a:p>
            <a:r>
              <a:rPr lang="en-US" dirty="0"/>
              <a:t>S2</a:t>
            </a:r>
          </a:p>
        </p:txBody>
      </p:sp>
      <p:sp>
        <p:nvSpPr>
          <p:cNvPr id="10" name="TextBox 9"/>
          <p:cNvSpPr txBox="1"/>
          <p:nvPr/>
        </p:nvSpPr>
        <p:spPr>
          <a:xfrm>
            <a:off x="1551340" y="4162979"/>
            <a:ext cx="685800" cy="461665"/>
          </a:xfrm>
          <a:prstGeom prst="rect">
            <a:avLst/>
          </a:prstGeom>
          <a:noFill/>
        </p:spPr>
        <p:txBody>
          <a:bodyPr wrap="square" rtlCol="0">
            <a:spAutoFit/>
          </a:bodyPr>
          <a:lstStyle/>
          <a:p>
            <a:r>
              <a:rPr lang="en-US" dirty="0"/>
              <a:t>S3</a:t>
            </a:r>
          </a:p>
        </p:txBody>
      </p:sp>
      <p:sp>
        <p:nvSpPr>
          <p:cNvPr id="11" name="TextBox 10"/>
          <p:cNvSpPr txBox="1"/>
          <p:nvPr/>
        </p:nvSpPr>
        <p:spPr>
          <a:xfrm>
            <a:off x="1398940" y="5164777"/>
            <a:ext cx="685800" cy="461665"/>
          </a:xfrm>
          <a:prstGeom prst="rect">
            <a:avLst/>
          </a:prstGeom>
          <a:noFill/>
        </p:spPr>
        <p:txBody>
          <a:bodyPr wrap="square" rtlCol="0">
            <a:spAutoFit/>
          </a:bodyPr>
          <a:lstStyle/>
          <a:p>
            <a:r>
              <a:rPr lang="en-US" dirty="0"/>
              <a:t>S4</a:t>
            </a:r>
          </a:p>
        </p:txBody>
      </p:sp>
      <p:sp>
        <p:nvSpPr>
          <p:cNvPr id="13" name="TextBox 12"/>
          <p:cNvSpPr txBox="1"/>
          <p:nvPr/>
        </p:nvSpPr>
        <p:spPr>
          <a:xfrm>
            <a:off x="1665194" y="5087262"/>
            <a:ext cx="1372492" cy="461665"/>
          </a:xfrm>
          <a:prstGeom prst="rect">
            <a:avLst/>
          </a:prstGeom>
          <a:noFill/>
        </p:spPr>
        <p:txBody>
          <a:bodyPr wrap="none" rtlCol="0">
            <a:spAutoFit/>
          </a:bodyPr>
          <a:lstStyle/>
          <a:p>
            <a:r>
              <a:rPr lang="en-US" b="1" dirty="0">
                <a:solidFill>
                  <a:srgbClr val="C00000"/>
                </a:solidFill>
              </a:rPr>
              <a:t>R=+1000</a:t>
            </a:r>
          </a:p>
        </p:txBody>
      </p:sp>
      <p:sp>
        <p:nvSpPr>
          <p:cNvPr id="15" name="TextBox 14"/>
          <p:cNvSpPr txBox="1"/>
          <p:nvPr/>
        </p:nvSpPr>
        <p:spPr>
          <a:xfrm>
            <a:off x="3321869" y="2562797"/>
            <a:ext cx="5270578" cy="4154984"/>
          </a:xfrm>
          <a:prstGeom prst="rect">
            <a:avLst/>
          </a:prstGeom>
          <a:noFill/>
        </p:spPr>
        <p:txBody>
          <a:bodyPr wrap="square" rtlCol="0">
            <a:spAutoFit/>
          </a:bodyPr>
          <a:lstStyle/>
          <a:p>
            <a:r>
              <a:rPr lang="en-US" sz="2200" dirty="0">
                <a:latin typeface="+mj-lt"/>
              </a:rPr>
              <a:t>We go a lot of  times from S1 to S4 using a; initially, Q(S1,a)=Q(S2,a)=Q(S3,a)=0</a:t>
            </a:r>
          </a:p>
          <a:p>
            <a:r>
              <a:rPr lang="en-US" sz="2200" dirty="0">
                <a:latin typeface="+mj-lt"/>
              </a:rPr>
              <a:t>We assume </a:t>
            </a:r>
            <a:r>
              <a:rPr lang="en-US" sz="2200" dirty="0">
                <a:latin typeface="+mj-lt"/>
                <a:sym typeface="Symbol" panose="05050102010706020507" pitchFamily="18" charset="2"/>
              </a:rPr>
              <a:t></a:t>
            </a:r>
            <a:r>
              <a:rPr lang="en-US" sz="2200" dirty="0">
                <a:latin typeface="+mj-lt"/>
              </a:rPr>
              <a:t>=0.3 and γ=1!</a:t>
            </a:r>
          </a:p>
          <a:p>
            <a:r>
              <a:rPr lang="en-US" sz="2200" dirty="0">
                <a:latin typeface="+mj-lt"/>
              </a:rPr>
              <a:t>On the first time: Q(S3,a) increases to 300; in the second time  Q(S2,a) increases to 100 and Q(S3,a) increases to 500; the third time Q(S1,a) increases to 30 Q(S2,a) increases to 250, and Q(S3,a) increases to 650;… in summary, not only Q(S3,a) but also the other q-values on the attractive path from S1 to S4 increase. This is also true if we would use Q-Learning instead of SARSA!</a:t>
            </a:r>
          </a:p>
        </p:txBody>
      </p:sp>
      <p:cxnSp>
        <p:nvCxnSpPr>
          <p:cNvPr id="16" name="Straight Arrow Connector 15"/>
          <p:cNvCxnSpPr>
            <a:stCxn id="4" idx="4"/>
            <a:endCxn id="5" idx="0"/>
          </p:cNvCxnSpPr>
          <p:nvPr/>
        </p:nvCxnSpPr>
        <p:spPr bwMode="auto">
          <a:xfrm>
            <a:off x="1741840" y="2540385"/>
            <a:ext cx="76200" cy="405627"/>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17" name="Straight Arrow Connector 16"/>
          <p:cNvCxnSpPr>
            <a:endCxn id="6" idx="0"/>
          </p:cNvCxnSpPr>
          <p:nvPr/>
        </p:nvCxnSpPr>
        <p:spPr bwMode="auto">
          <a:xfrm>
            <a:off x="1770842" y="3582489"/>
            <a:ext cx="74092" cy="506523"/>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18" name="Straight Arrow Connector 17"/>
          <p:cNvCxnSpPr>
            <a:endCxn id="7" idx="0"/>
          </p:cNvCxnSpPr>
          <p:nvPr/>
        </p:nvCxnSpPr>
        <p:spPr bwMode="auto">
          <a:xfrm flipH="1">
            <a:off x="1835969" y="4709672"/>
            <a:ext cx="15622" cy="320600"/>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2" name="Rectangle 11"/>
          <p:cNvSpPr/>
          <p:nvPr/>
        </p:nvSpPr>
        <p:spPr>
          <a:xfrm>
            <a:off x="1797663" y="3475603"/>
            <a:ext cx="320922" cy="461665"/>
          </a:xfrm>
          <a:prstGeom prst="rect">
            <a:avLst/>
          </a:prstGeom>
        </p:spPr>
        <p:txBody>
          <a:bodyPr wrap="none">
            <a:spAutoFit/>
          </a:bodyPr>
          <a:lstStyle/>
          <a:p>
            <a:r>
              <a:rPr lang="en-US" dirty="0"/>
              <a:t>a</a:t>
            </a:r>
          </a:p>
        </p:txBody>
      </p:sp>
      <p:sp>
        <p:nvSpPr>
          <p:cNvPr id="19" name="Rectangle 18"/>
          <p:cNvSpPr/>
          <p:nvPr/>
        </p:nvSpPr>
        <p:spPr>
          <a:xfrm>
            <a:off x="1924279" y="4619523"/>
            <a:ext cx="320922" cy="461665"/>
          </a:xfrm>
          <a:prstGeom prst="rect">
            <a:avLst/>
          </a:prstGeom>
        </p:spPr>
        <p:txBody>
          <a:bodyPr wrap="none">
            <a:spAutoFit/>
          </a:bodyPr>
          <a:lstStyle/>
          <a:p>
            <a:r>
              <a:rPr lang="en-US" dirty="0"/>
              <a:t>a</a:t>
            </a:r>
          </a:p>
        </p:txBody>
      </p:sp>
      <p:sp>
        <p:nvSpPr>
          <p:cNvPr id="20" name="Rectangle 19"/>
          <p:cNvSpPr/>
          <p:nvPr/>
        </p:nvSpPr>
        <p:spPr>
          <a:xfrm>
            <a:off x="1750371" y="2419345"/>
            <a:ext cx="320922" cy="461665"/>
          </a:xfrm>
          <a:prstGeom prst="rect">
            <a:avLst/>
          </a:prstGeom>
        </p:spPr>
        <p:txBody>
          <a:bodyPr wrap="none">
            <a:spAutoFit/>
          </a:bodyPr>
          <a:lstStyle/>
          <a:p>
            <a:r>
              <a:rPr lang="en-US" dirty="0"/>
              <a:t>a</a:t>
            </a:r>
          </a:p>
        </p:txBody>
      </p:sp>
      <p:sp>
        <p:nvSpPr>
          <p:cNvPr id="21" name="Rectangle 20"/>
          <p:cNvSpPr/>
          <p:nvPr/>
        </p:nvSpPr>
        <p:spPr>
          <a:xfrm>
            <a:off x="2580040" y="1565281"/>
            <a:ext cx="5573360" cy="830997"/>
          </a:xfrm>
          <a:prstGeom prst="rect">
            <a:avLst/>
          </a:prstGeom>
        </p:spPr>
        <p:txBody>
          <a:bodyPr wrap="square">
            <a:spAutoFit/>
          </a:bodyPr>
          <a:lstStyle/>
          <a:p>
            <a:pPr eaLnBrk="1" hangingPunct="1"/>
            <a:r>
              <a:rPr lang="en-US" dirty="0"/>
              <a:t>Q(</a:t>
            </a:r>
            <a:r>
              <a:rPr lang="en-US" dirty="0" err="1"/>
              <a:t>a,s</a:t>
            </a:r>
            <a:r>
              <a:rPr lang="en-US" dirty="0"/>
              <a:t>) </a:t>
            </a:r>
            <a:r>
              <a:rPr lang="en-US" dirty="0">
                <a:sym typeface="Wingdings" pitchFamily="2" charset="2"/>
              </a:rPr>
              <a:t> </a:t>
            </a:r>
            <a:r>
              <a:rPr lang="en-US" dirty="0"/>
              <a:t>Q(</a:t>
            </a:r>
            <a:r>
              <a:rPr lang="en-US" dirty="0" err="1"/>
              <a:t>a,s</a:t>
            </a:r>
            <a:r>
              <a:rPr lang="en-US" dirty="0"/>
              <a:t>) + </a:t>
            </a:r>
          </a:p>
          <a:p>
            <a:pPr eaLnBrk="1" hangingPunct="1"/>
            <a:r>
              <a:rPr lang="en-US" dirty="0">
                <a:latin typeface="Trebuchet MS" pitchFamily="34" charset="0"/>
              </a:rPr>
              <a:t>             α [ </a:t>
            </a:r>
            <a:r>
              <a:rPr lang="en-US" dirty="0"/>
              <a:t>R(</a:t>
            </a:r>
            <a:r>
              <a:rPr lang="en-US" dirty="0" err="1"/>
              <a:t>a,s</a:t>
            </a:r>
            <a:r>
              <a:rPr lang="en-US" dirty="0"/>
              <a:t>) + </a:t>
            </a:r>
            <a:r>
              <a:rPr lang="en-US" b="1" dirty="0">
                <a:latin typeface="Trebuchet MS" pitchFamily="34" charset="0"/>
              </a:rPr>
              <a:t>γ</a:t>
            </a:r>
            <a:r>
              <a:rPr lang="en-US" b="1" dirty="0"/>
              <a:t>*Q(</a:t>
            </a:r>
            <a:r>
              <a:rPr lang="en-US" b="1" dirty="0" err="1"/>
              <a:t>a’,s</a:t>
            </a:r>
            <a:r>
              <a:rPr lang="en-US" b="1" dirty="0"/>
              <a:t>’) </a:t>
            </a:r>
            <a:r>
              <a:rPr lang="en-US" dirty="0">
                <a:latin typeface="Symbol" pitchFamily="18" charset="2"/>
              </a:rPr>
              <a:t>-</a:t>
            </a:r>
            <a:r>
              <a:rPr lang="en-US" dirty="0"/>
              <a:t> Q(</a:t>
            </a:r>
            <a:r>
              <a:rPr lang="en-US" dirty="0" err="1"/>
              <a:t>a,s</a:t>
            </a:r>
            <a:r>
              <a:rPr lang="en-US" dirty="0"/>
              <a:t>) ]</a:t>
            </a:r>
          </a:p>
        </p:txBody>
      </p:sp>
    </p:spTree>
    <p:extLst>
      <p:ext uri="{BB962C8B-B14F-4D97-AF65-F5344CB8AC3E}">
        <p14:creationId xmlns:p14="http://schemas.microsoft.com/office/powerpoint/2010/main" val="1917526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dirty="0"/>
              <a:t>Example: Simplified PD World</a:t>
            </a:r>
          </a:p>
        </p:txBody>
      </p:sp>
      <p:sp>
        <p:nvSpPr>
          <p:cNvPr id="6147" name="Oval 4"/>
          <p:cNvSpPr>
            <a:spLocks noChangeArrowheads="1"/>
          </p:cNvSpPr>
          <p:nvPr/>
        </p:nvSpPr>
        <p:spPr bwMode="auto">
          <a:xfrm>
            <a:off x="20256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544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2 </a:t>
            </a:r>
            <a:r>
              <a:rPr lang="en-US" sz="3200" b="1" dirty="0">
                <a:solidFill>
                  <a:srgbClr val="0000FF"/>
                </a:solidFill>
              </a:rPr>
              <a:t>P</a:t>
            </a:r>
          </a:p>
        </p:txBody>
      </p:sp>
      <p:sp>
        <p:nvSpPr>
          <p:cNvPr id="6154" name="Oval 11"/>
          <p:cNvSpPr>
            <a:spLocks noChangeArrowheads="1"/>
          </p:cNvSpPr>
          <p:nvPr/>
        </p:nvSpPr>
        <p:spPr bwMode="auto">
          <a:xfrm>
            <a:off x="40830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3 </a:t>
            </a:r>
            <a:r>
              <a:rPr lang="en-US" sz="3200" b="1" dirty="0">
                <a:solidFill>
                  <a:srgbClr val="00B050"/>
                </a:solidFill>
              </a:rPr>
              <a:t>D</a:t>
            </a:r>
            <a:endParaRPr lang="en-US" b="1" dirty="0">
              <a:solidFill>
                <a:srgbClr val="00B050"/>
              </a:solidFill>
            </a:endParaRPr>
          </a:p>
        </p:txBody>
      </p:sp>
      <p:sp>
        <p:nvSpPr>
          <p:cNvPr id="6155" name="Oval 12"/>
          <p:cNvSpPr>
            <a:spLocks noChangeArrowheads="1"/>
          </p:cNvSpPr>
          <p:nvPr/>
        </p:nvSpPr>
        <p:spPr bwMode="auto">
          <a:xfrm>
            <a:off x="21018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4</a:t>
            </a:r>
          </a:p>
        </p:txBody>
      </p:sp>
      <p:sp>
        <p:nvSpPr>
          <p:cNvPr id="6157" name="Line 17"/>
          <p:cNvSpPr>
            <a:spLocks noChangeShapeType="1"/>
          </p:cNvSpPr>
          <p:nvPr/>
        </p:nvSpPr>
        <p:spPr bwMode="auto">
          <a:xfrm>
            <a:off x="3397250" y="188595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3457575" y="314325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40250" y="226695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787650" y="226695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57575" y="13716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6180" name="Text Box 43"/>
          <p:cNvSpPr txBox="1">
            <a:spLocks noChangeArrowheads="1"/>
          </p:cNvSpPr>
          <p:nvPr/>
        </p:nvSpPr>
        <p:spPr bwMode="auto">
          <a:xfrm>
            <a:off x="2787650" y="226695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641328" y="2668622"/>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6185" name="Text Box 50"/>
          <p:cNvSpPr txBox="1">
            <a:spLocks noChangeArrowheads="1"/>
          </p:cNvSpPr>
          <p:nvPr/>
        </p:nvSpPr>
        <p:spPr bwMode="auto">
          <a:xfrm>
            <a:off x="4540250" y="219075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7" name="Line 52"/>
          <p:cNvSpPr>
            <a:spLocks noChangeShapeType="1"/>
          </p:cNvSpPr>
          <p:nvPr/>
        </p:nvSpPr>
        <p:spPr bwMode="auto">
          <a:xfrm flipH="1" flipV="1">
            <a:off x="3397250" y="2000250"/>
            <a:ext cx="457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 name="Text Box 45"/>
          <p:cNvSpPr txBox="1">
            <a:spLocks noChangeArrowheads="1"/>
          </p:cNvSpPr>
          <p:nvPr/>
        </p:nvSpPr>
        <p:spPr bwMode="auto">
          <a:xfrm>
            <a:off x="3444478" y="1705366"/>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2" name="TextBox 1"/>
          <p:cNvSpPr txBox="1"/>
          <p:nvPr/>
        </p:nvSpPr>
        <p:spPr>
          <a:xfrm flipH="1">
            <a:off x="1219200" y="3532093"/>
            <a:ext cx="7696201" cy="3170099"/>
          </a:xfrm>
          <a:prstGeom prst="rect">
            <a:avLst/>
          </a:prstGeom>
          <a:noFill/>
        </p:spPr>
        <p:txBody>
          <a:bodyPr wrap="square" rtlCol="0">
            <a:spAutoFit/>
          </a:bodyPr>
          <a:lstStyle/>
          <a:p>
            <a:r>
              <a:rPr lang="en-US" b="1" dirty="0">
                <a:solidFill>
                  <a:srgbClr val="C2540A"/>
                </a:solidFill>
              </a:rPr>
              <a:t>Ungraded Homework: </a:t>
            </a:r>
            <a:r>
              <a:rPr lang="en-US" sz="1800" b="1" dirty="0">
                <a:solidFill>
                  <a:srgbClr val="FF0000"/>
                </a:solidFill>
                <a:sym typeface="Symbol"/>
              </a:rPr>
              <a:t>Briefly to be discussed on March 8, 2021</a:t>
            </a:r>
            <a:endParaRPr lang="en-US" sz="1800" b="1" dirty="0">
              <a:solidFill>
                <a:srgbClr val="FF0000"/>
              </a:solidFill>
            </a:endParaRPr>
          </a:p>
          <a:p>
            <a:r>
              <a:rPr lang="en-US" dirty="0"/>
              <a:t>State Space: {1, 2, 3, 4, 1’, 2’, 3’, 4’}; “</a:t>
            </a:r>
            <a:r>
              <a:rPr lang="en-US" sz="3200" b="1" dirty="0"/>
              <a:t>’</a:t>
            </a:r>
            <a:r>
              <a:rPr lang="en-US" dirty="0"/>
              <a:t>” indicates carrying a block…</a:t>
            </a:r>
          </a:p>
          <a:p>
            <a:r>
              <a:rPr lang="en-US" dirty="0"/>
              <a:t>Policy: agent starts is state 1 and applies operators: </a:t>
            </a:r>
          </a:p>
          <a:p>
            <a:r>
              <a:rPr lang="en-US" dirty="0"/>
              <a:t>e-p-w-e-s-d-w-n-e-p-s-d</a:t>
            </a:r>
          </a:p>
          <a:p>
            <a:r>
              <a:rPr lang="en-US" b="1" dirty="0">
                <a:solidFill>
                  <a:srgbClr val="7030A0"/>
                </a:solidFill>
              </a:rPr>
              <a:t>HW1</a:t>
            </a:r>
            <a:r>
              <a:rPr lang="en-US" b="1" dirty="0">
                <a:solidFill>
                  <a:srgbClr val="FF0066"/>
                </a:solidFill>
              </a:rPr>
              <a:t>: Use </a:t>
            </a:r>
            <a:r>
              <a:rPr lang="en-US" b="1" dirty="0">
                <a:solidFill>
                  <a:srgbClr val="7030A0"/>
                </a:solidFill>
              </a:rPr>
              <a:t>Q-learning </a:t>
            </a:r>
            <a:r>
              <a:rPr lang="en-US" b="1" dirty="0">
                <a:solidFill>
                  <a:srgbClr val="FF0066"/>
                </a:solidFill>
              </a:rPr>
              <a:t>to construct the q-table assuming </a:t>
            </a:r>
            <a:r>
              <a:rPr lang="en-US" b="1" dirty="0">
                <a:solidFill>
                  <a:srgbClr val="FF0066"/>
                </a:solidFill>
                <a:sym typeface="Symbol"/>
              </a:rPr>
              <a:t>=0.5 and =0.5 and that pickup/</a:t>
            </a:r>
            <a:r>
              <a:rPr lang="en-US" b="1" dirty="0" err="1">
                <a:solidFill>
                  <a:srgbClr val="FF0066"/>
                </a:solidFill>
                <a:sym typeface="Symbol"/>
              </a:rPr>
              <a:t>dropoff</a:t>
            </a:r>
            <a:r>
              <a:rPr lang="en-US" b="1" dirty="0">
                <a:solidFill>
                  <a:srgbClr val="FF0066"/>
                </a:solidFill>
                <a:sym typeface="Symbol"/>
              </a:rPr>
              <a:t> reward is 12 and the move penalty is 1!</a:t>
            </a:r>
            <a:r>
              <a:rPr lang="en-US" b="1" dirty="0">
                <a:solidFill>
                  <a:schemeClr val="tx2"/>
                </a:solidFill>
                <a:sym typeface="Symbol"/>
              </a:rPr>
              <a:t> </a:t>
            </a:r>
            <a:endParaRPr lang="en-US" b="1" dirty="0">
              <a:solidFill>
                <a:srgbClr val="FF0066"/>
              </a:solidFill>
              <a:sym typeface="Symbol"/>
            </a:endParaRPr>
          </a:p>
        </p:txBody>
      </p:sp>
      <p:sp>
        <p:nvSpPr>
          <p:cNvPr id="49" name="Text Box 35"/>
          <p:cNvSpPr txBox="1">
            <a:spLocks noChangeArrowheads="1"/>
          </p:cNvSpPr>
          <p:nvPr/>
        </p:nvSpPr>
        <p:spPr bwMode="auto">
          <a:xfrm>
            <a:off x="3640137" y="31432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50" name="Line 27"/>
          <p:cNvSpPr>
            <a:spLocks noChangeShapeType="1"/>
          </p:cNvSpPr>
          <p:nvPr/>
        </p:nvSpPr>
        <p:spPr bwMode="auto">
          <a:xfrm flipV="1">
            <a:off x="3473450" y="3300620"/>
            <a:ext cx="6096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 name="TextBox 2">
            <a:extLst>
              <a:ext uri="{FF2B5EF4-FFF2-40B4-BE49-F238E27FC236}">
                <a16:creationId xmlns:a16="http://schemas.microsoft.com/office/drawing/2014/main" id="{CE8D7DB2-A055-498E-9EFB-BB192DC2E2B2}"/>
              </a:ext>
            </a:extLst>
          </p:cNvPr>
          <p:cNvSpPr txBox="1"/>
          <p:nvPr/>
        </p:nvSpPr>
        <p:spPr>
          <a:xfrm>
            <a:off x="6064251" y="1885950"/>
            <a:ext cx="3221531" cy="1200329"/>
          </a:xfrm>
          <a:prstGeom prst="rect">
            <a:avLst/>
          </a:prstGeom>
          <a:noFill/>
        </p:spPr>
        <p:txBody>
          <a:bodyPr wrap="square" rtlCol="0">
            <a:spAutoFit/>
          </a:bodyPr>
          <a:lstStyle/>
          <a:p>
            <a:r>
              <a:rPr lang="en-US" sz="1800" b="1" dirty="0">
                <a:solidFill>
                  <a:srgbClr val="C00000"/>
                </a:solidFill>
              </a:rPr>
              <a:t>Solve with </a:t>
            </a:r>
          </a:p>
          <a:p>
            <a:r>
              <a:rPr lang="en-US" sz="1800" b="1" dirty="0">
                <a:solidFill>
                  <a:srgbClr val="C00000"/>
                </a:solidFill>
              </a:rPr>
              <a:t>Your teammates</a:t>
            </a:r>
          </a:p>
          <a:p>
            <a:r>
              <a:rPr lang="en-US" sz="1800" b="1" dirty="0">
                <a:solidFill>
                  <a:srgbClr val="C00000"/>
                </a:solidFill>
              </a:rPr>
              <a:t>Before March 8;</a:t>
            </a:r>
          </a:p>
          <a:p>
            <a:r>
              <a:rPr lang="en-US" sz="1800" b="1" dirty="0">
                <a:solidFill>
                  <a:srgbClr val="C00000"/>
                </a:solidFill>
              </a:rPr>
              <a:t>Should help group F!</a:t>
            </a:r>
          </a:p>
        </p:txBody>
      </p:sp>
    </p:spTree>
    <p:extLst>
      <p:ext uri="{BB962C8B-B14F-4D97-AF65-F5344CB8AC3E}">
        <p14:creationId xmlns:p14="http://schemas.microsoft.com/office/powerpoint/2010/main" val="3882650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838200"/>
            <a:ext cx="7620000" cy="511175"/>
          </a:xfrm>
        </p:spPr>
        <p:txBody>
          <a:bodyPr/>
          <a:lstStyle/>
          <a:p>
            <a:pPr eaLnBrk="1" hangingPunct="1"/>
            <a:r>
              <a:rPr lang="en-US" sz="2400" dirty="0">
                <a:solidFill>
                  <a:schemeClr val="tx1"/>
                </a:solidFill>
              </a:rPr>
              <a:t>Q-Learning Solution Sketch for Simplified PD World</a:t>
            </a:r>
          </a:p>
        </p:txBody>
      </p:sp>
      <p:pic>
        <p:nvPicPr>
          <p:cNvPr id="1025" name="Picture 1" descr="https://groups.google.com/forum/clear.cach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35363"/>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1076324" y="1885414"/>
            <a:ext cx="797159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After each step, this is what I have obtained: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Q(e,1)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Q(p,2) =  +6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Q(w,2’)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Q(e,1’) = 0+0.5*(-1+0.5*max(-0.5,0))=-0.5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Q(s,2’)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Q(d,3’) = 0+0.5*(12+0.5*0)=+6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Q(w,3)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Q(n,4) =</a:t>
            </a:r>
            <a:r>
              <a:rPr kumimoji="0" lang="en-US" altLang="en-US" sz="1800" b="0" i="0" u="none" strike="noStrike" cap="none" normalizeH="0" dirty="0">
                <a:ln>
                  <a:noFill/>
                </a:ln>
                <a:solidFill>
                  <a:schemeClr val="tx1"/>
                </a:solidFill>
                <a:effectLst/>
                <a:latin typeface="Arial" charset="0"/>
                <a:cs typeface="Arial" charset="0"/>
              </a:rPr>
              <a:t> 0+0.5*(-1+ 0.5*-0,5)=</a:t>
            </a:r>
            <a:r>
              <a:rPr kumimoji="0" lang="en-US" altLang="en-US" sz="1800" b="0" i="0" u="none" strike="noStrike" cap="none" normalizeH="0" dirty="0">
                <a:ln>
                  <a:noFill/>
                </a:ln>
                <a:solidFill>
                  <a:schemeClr val="tx1"/>
                </a:solidFill>
                <a:effectLst/>
                <a:latin typeface="Symbol" panose="05050102010706020507" pitchFamily="18" charset="2"/>
                <a:cs typeface="Arial" charset="0"/>
              </a:rPr>
              <a:t>-</a:t>
            </a:r>
            <a:r>
              <a:rPr kumimoji="0" lang="en-US" altLang="en-US" sz="1800" b="0" i="0" u="none" strike="noStrike" cap="none" normalizeH="0" dirty="0">
                <a:ln>
                  <a:noFill/>
                </a:ln>
                <a:solidFill>
                  <a:schemeClr val="tx1"/>
                </a:solidFill>
                <a:effectLst/>
                <a:latin typeface="Arial" charset="0"/>
                <a:cs typeface="Arial" charset="0"/>
              </a:rPr>
              <a:t>0.625</a:t>
            </a:r>
            <a:endParaRPr kumimoji="0" lang="en-US" alt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Q(e,1) = </a:t>
            </a:r>
            <a:r>
              <a:rPr lang="en-US" altLang="en-US" sz="1800" dirty="0">
                <a:latin typeface="Arial" charset="0"/>
                <a:cs typeface="Arial" charset="0"/>
              </a:rPr>
              <a:t>0.5*-0.5+0.5*(-1+0.5*6)=+0.75</a:t>
            </a:r>
            <a:endParaRPr kumimoji="0" lang="en-US" alt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Q(p,2) = 6*0.5</a:t>
            </a:r>
            <a:r>
              <a:rPr kumimoji="0" lang="en-US" altLang="en-US" sz="1800" b="0" i="0" u="none" strike="noStrike" cap="none" normalizeH="0" dirty="0">
                <a:ln>
                  <a:noFill/>
                </a:ln>
                <a:solidFill>
                  <a:schemeClr val="tx1"/>
                </a:solidFill>
                <a:effectLst/>
                <a:latin typeface="Arial" charset="0"/>
                <a:cs typeface="Arial" charset="0"/>
              </a:rPr>
              <a:t> + 0.5*(12+0.5*max(-0.5,-0.5))=8.75</a:t>
            </a:r>
            <a:endParaRPr kumimoji="0" lang="en-US" altLang="en-US" sz="1800" b="0" i="0" u="none" strike="noStrike" cap="none" normalizeH="0" baseline="0" dirty="0">
              <a:ln>
                <a:noFill/>
              </a:ln>
              <a:solidFill>
                <a:schemeClr val="tx1"/>
              </a:solidFill>
              <a:effectLst/>
              <a:latin typeface="Arial" charset="0"/>
              <a:cs typeface="Arial" charset="0"/>
            </a:endParaRPr>
          </a:p>
          <a:p>
            <a:pPr lvl="0" eaLnBrk="0" hangingPunct="0"/>
            <a:r>
              <a:rPr kumimoji="0" lang="en-US" altLang="en-US" sz="1800" b="0" i="0" u="none" strike="noStrike" cap="none" normalizeH="0" baseline="0" dirty="0">
                <a:ln>
                  <a:noFill/>
                </a:ln>
                <a:solidFill>
                  <a:schemeClr val="tx1"/>
                </a:solidFill>
                <a:effectLst/>
                <a:latin typeface="Arial" charset="0"/>
                <a:cs typeface="Arial" charset="0"/>
              </a:rPr>
              <a:t>Q(s,2’) = 0.5*-0.5</a:t>
            </a:r>
            <a:r>
              <a:rPr kumimoji="0" lang="en-US" altLang="en-US" sz="1800" b="0" i="0" u="none" strike="noStrike" cap="none" normalizeH="0" dirty="0">
                <a:ln>
                  <a:noFill/>
                </a:ln>
                <a:solidFill>
                  <a:schemeClr val="tx1"/>
                </a:solidFill>
                <a:effectLst/>
                <a:latin typeface="Arial" charset="0"/>
                <a:cs typeface="Arial" charset="0"/>
              </a:rPr>
              <a:t> * 0.5*(-1+0.5*6)=+0.75</a:t>
            </a:r>
            <a:endParaRPr kumimoji="0" lang="en-US" altLang="en-US" sz="1800" b="0" i="0" u="none" strike="noStrike" cap="none" normalizeH="0" baseline="0" dirty="0">
              <a:ln>
                <a:noFill/>
              </a:ln>
              <a:solidFill>
                <a:schemeClr val="tx1"/>
              </a:solidFill>
              <a:effectLst/>
              <a:latin typeface="Arial" charset="0"/>
              <a:cs typeface="Arial" charset="0"/>
            </a:endParaRPr>
          </a:p>
          <a:p>
            <a:pPr lvl="0" eaLnBrk="0" hangingPunct="0"/>
            <a:r>
              <a:rPr kumimoji="0" lang="en-US" altLang="en-US" sz="1800" b="0" i="0" u="none" strike="noStrike" cap="none" normalizeH="0" baseline="0" dirty="0">
                <a:ln>
                  <a:noFill/>
                </a:ln>
                <a:solidFill>
                  <a:schemeClr val="tx1"/>
                </a:solidFill>
                <a:effectLst/>
                <a:latin typeface="Arial" charset="0"/>
                <a:cs typeface="Arial" charset="0"/>
              </a:rPr>
              <a:t>Q(d,3’) </a:t>
            </a:r>
            <a:r>
              <a:rPr lang="en-US" altLang="en-US" sz="1800" dirty="0">
                <a:latin typeface="Arial" charset="0"/>
                <a:cs typeface="Arial" charset="0"/>
              </a:rPr>
              <a:t>= 6*0.5 + 0.5*(12+0.5*max(-0.5,-0.5))=8.75</a:t>
            </a:r>
            <a:endParaRPr kumimoji="0" lang="en-US" altLang="en-US" sz="1800" b="0" i="0" u="none" strike="noStrike" cap="none" normalizeH="0" baseline="0" dirty="0">
              <a:ln>
                <a:noFill/>
              </a:ln>
              <a:solidFill>
                <a:schemeClr val="tx1"/>
              </a:solidFill>
              <a:effectLst/>
              <a:latin typeface="Arial" charset="0"/>
              <a:cs typeface="Arial" charset="0"/>
            </a:endParaRPr>
          </a:p>
        </p:txBody>
      </p:sp>
      <p:sp>
        <p:nvSpPr>
          <p:cNvPr id="4" name="Rectangle 3"/>
          <p:cNvSpPr/>
          <p:nvPr/>
        </p:nvSpPr>
        <p:spPr>
          <a:xfrm>
            <a:off x="5257800" y="2514600"/>
            <a:ext cx="4572000" cy="1200329"/>
          </a:xfrm>
          <a:prstGeom prst="rect">
            <a:avLst/>
          </a:prstGeom>
        </p:spPr>
        <p:txBody>
          <a:bodyPr>
            <a:spAutoFit/>
          </a:bodyPr>
          <a:lstStyle/>
          <a:p>
            <a:pPr eaLnBrk="1" hangingPunct="1"/>
            <a:r>
              <a:rPr lang="en-US" dirty="0"/>
              <a:t>Q(</a:t>
            </a:r>
            <a:r>
              <a:rPr lang="en-US" dirty="0" err="1"/>
              <a:t>a,s</a:t>
            </a:r>
            <a:r>
              <a:rPr lang="en-US" dirty="0"/>
              <a:t>) </a:t>
            </a:r>
            <a:r>
              <a:rPr lang="en-US" dirty="0">
                <a:sym typeface="Wingdings" pitchFamily="2" charset="2"/>
              </a:rPr>
              <a:t> (1-</a:t>
            </a:r>
            <a:r>
              <a:rPr lang="en-US" dirty="0">
                <a:sym typeface="Symbol"/>
              </a:rPr>
              <a:t>)*</a:t>
            </a:r>
            <a:r>
              <a:rPr lang="en-US" dirty="0"/>
              <a:t>Q(</a:t>
            </a:r>
            <a:r>
              <a:rPr lang="en-US" dirty="0" err="1"/>
              <a:t>a,s</a:t>
            </a:r>
            <a:r>
              <a:rPr lang="en-US" dirty="0"/>
              <a:t>) + </a:t>
            </a:r>
          </a:p>
          <a:p>
            <a:pPr eaLnBrk="1" hangingPunct="1"/>
            <a:r>
              <a:rPr lang="en-US" dirty="0">
                <a:latin typeface="Trebuchet MS" pitchFamily="34" charset="0"/>
                <a:sym typeface="Symbol"/>
              </a:rPr>
              <a:t>*</a:t>
            </a:r>
            <a:r>
              <a:rPr lang="en-US" dirty="0">
                <a:latin typeface="Trebuchet MS" pitchFamily="34" charset="0"/>
              </a:rPr>
              <a:t>[ </a:t>
            </a:r>
            <a:r>
              <a:rPr lang="en-US" dirty="0"/>
              <a:t>R(s) + </a:t>
            </a:r>
            <a:r>
              <a:rPr lang="en-US" dirty="0">
                <a:latin typeface="Trebuchet MS" pitchFamily="34" charset="0"/>
              </a:rPr>
              <a:t>γ</a:t>
            </a:r>
            <a:r>
              <a:rPr lang="en-US" dirty="0"/>
              <a:t>*</a:t>
            </a:r>
            <a:r>
              <a:rPr lang="en-US" dirty="0" err="1"/>
              <a:t>max</a:t>
            </a:r>
            <a:r>
              <a:rPr lang="en-US" baseline="-25000" dirty="0" err="1"/>
              <a:t>a’</a:t>
            </a:r>
            <a:r>
              <a:rPr lang="en-US" dirty="0" err="1"/>
              <a:t>Q</a:t>
            </a:r>
            <a:r>
              <a:rPr lang="en-US" dirty="0"/>
              <a:t>(</a:t>
            </a:r>
            <a:r>
              <a:rPr lang="en-US" dirty="0" err="1"/>
              <a:t>a’,s</a:t>
            </a:r>
            <a:r>
              <a:rPr lang="en-US" dirty="0"/>
              <a:t>’)]</a:t>
            </a:r>
          </a:p>
          <a:p>
            <a:pPr eaLnBrk="1" hangingPunct="1"/>
            <a:endParaRPr lang="en-US" dirty="0"/>
          </a:p>
        </p:txBody>
      </p:sp>
    </p:spTree>
    <p:extLst>
      <p:ext uri="{BB962C8B-B14F-4D97-AF65-F5344CB8AC3E}">
        <p14:creationId xmlns:p14="http://schemas.microsoft.com/office/powerpoint/2010/main" val="2951303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dirty="0"/>
              <a:t>Example: Simplified PD World</a:t>
            </a:r>
          </a:p>
        </p:txBody>
      </p:sp>
      <p:sp>
        <p:nvSpPr>
          <p:cNvPr id="6147" name="Oval 4"/>
          <p:cNvSpPr>
            <a:spLocks noChangeArrowheads="1"/>
          </p:cNvSpPr>
          <p:nvPr/>
        </p:nvSpPr>
        <p:spPr bwMode="auto">
          <a:xfrm>
            <a:off x="20256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544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2 </a:t>
            </a:r>
            <a:r>
              <a:rPr lang="en-US" sz="3200" b="1" dirty="0">
                <a:solidFill>
                  <a:srgbClr val="0000FF"/>
                </a:solidFill>
              </a:rPr>
              <a:t>P</a:t>
            </a:r>
          </a:p>
        </p:txBody>
      </p:sp>
      <p:sp>
        <p:nvSpPr>
          <p:cNvPr id="6154" name="Oval 11"/>
          <p:cNvSpPr>
            <a:spLocks noChangeArrowheads="1"/>
          </p:cNvSpPr>
          <p:nvPr/>
        </p:nvSpPr>
        <p:spPr bwMode="auto">
          <a:xfrm>
            <a:off x="40830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3 </a:t>
            </a:r>
            <a:r>
              <a:rPr lang="en-US" sz="3200" b="1" dirty="0">
                <a:solidFill>
                  <a:srgbClr val="00B050"/>
                </a:solidFill>
              </a:rPr>
              <a:t>D</a:t>
            </a:r>
            <a:endParaRPr lang="en-US" b="1" dirty="0">
              <a:solidFill>
                <a:srgbClr val="00B050"/>
              </a:solidFill>
            </a:endParaRPr>
          </a:p>
        </p:txBody>
      </p:sp>
      <p:sp>
        <p:nvSpPr>
          <p:cNvPr id="6155" name="Oval 12"/>
          <p:cNvSpPr>
            <a:spLocks noChangeArrowheads="1"/>
          </p:cNvSpPr>
          <p:nvPr/>
        </p:nvSpPr>
        <p:spPr bwMode="auto">
          <a:xfrm>
            <a:off x="21018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4</a:t>
            </a:r>
          </a:p>
        </p:txBody>
      </p:sp>
      <p:sp>
        <p:nvSpPr>
          <p:cNvPr id="6157" name="Line 17"/>
          <p:cNvSpPr>
            <a:spLocks noChangeShapeType="1"/>
          </p:cNvSpPr>
          <p:nvPr/>
        </p:nvSpPr>
        <p:spPr bwMode="auto">
          <a:xfrm>
            <a:off x="3397250" y="188595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3457575" y="314325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40250" y="226695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787650" y="226695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57575" y="13716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6180" name="Text Box 43"/>
          <p:cNvSpPr txBox="1">
            <a:spLocks noChangeArrowheads="1"/>
          </p:cNvSpPr>
          <p:nvPr/>
        </p:nvSpPr>
        <p:spPr bwMode="auto">
          <a:xfrm>
            <a:off x="2787650" y="226695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641328" y="2668622"/>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6185" name="Text Box 50"/>
          <p:cNvSpPr txBox="1">
            <a:spLocks noChangeArrowheads="1"/>
          </p:cNvSpPr>
          <p:nvPr/>
        </p:nvSpPr>
        <p:spPr bwMode="auto">
          <a:xfrm>
            <a:off x="4540250" y="219075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7" name="Line 52"/>
          <p:cNvSpPr>
            <a:spLocks noChangeShapeType="1"/>
          </p:cNvSpPr>
          <p:nvPr/>
        </p:nvSpPr>
        <p:spPr bwMode="auto">
          <a:xfrm flipH="1" flipV="1">
            <a:off x="3397250" y="2000250"/>
            <a:ext cx="457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 name="Text Box 45"/>
          <p:cNvSpPr txBox="1">
            <a:spLocks noChangeArrowheads="1"/>
          </p:cNvSpPr>
          <p:nvPr/>
        </p:nvSpPr>
        <p:spPr bwMode="auto">
          <a:xfrm>
            <a:off x="3444478" y="1705366"/>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2" name="TextBox 1"/>
          <p:cNvSpPr txBox="1"/>
          <p:nvPr/>
        </p:nvSpPr>
        <p:spPr>
          <a:xfrm flipH="1">
            <a:off x="1150255" y="3716112"/>
            <a:ext cx="7696201" cy="3046988"/>
          </a:xfrm>
          <a:prstGeom prst="rect">
            <a:avLst/>
          </a:prstGeom>
          <a:noFill/>
        </p:spPr>
        <p:txBody>
          <a:bodyPr wrap="square" rtlCol="0">
            <a:spAutoFit/>
          </a:bodyPr>
          <a:lstStyle/>
          <a:p>
            <a:r>
              <a:rPr lang="en-US" b="1" dirty="0">
                <a:solidFill>
                  <a:srgbClr val="C2540A"/>
                </a:solidFill>
              </a:rPr>
              <a:t>Ungraded Homework: </a:t>
            </a:r>
          </a:p>
          <a:p>
            <a:r>
              <a:rPr lang="en-US" dirty="0"/>
              <a:t>State Space: {1, 2, 3, 4, 1’, 2’, 3’, 4’}; “</a:t>
            </a:r>
            <a:r>
              <a:rPr lang="en-US" b="1" dirty="0"/>
              <a:t>’</a:t>
            </a:r>
            <a:r>
              <a:rPr lang="en-US" dirty="0"/>
              <a:t>” indicates carrying a block…</a:t>
            </a:r>
          </a:p>
          <a:p>
            <a:r>
              <a:rPr lang="en-US" dirty="0"/>
              <a:t>Policy: agent starts is state 1 and applies operators: </a:t>
            </a:r>
          </a:p>
          <a:p>
            <a:r>
              <a:rPr lang="en-US" dirty="0"/>
              <a:t>e-p-s-d-w-n-e-p-w-e-s-d</a:t>
            </a:r>
          </a:p>
          <a:p>
            <a:r>
              <a:rPr lang="en-US" b="1" dirty="0">
                <a:solidFill>
                  <a:srgbClr val="7030A0"/>
                </a:solidFill>
              </a:rPr>
              <a:t>HW2</a:t>
            </a:r>
            <a:r>
              <a:rPr lang="en-US" b="1" dirty="0">
                <a:solidFill>
                  <a:srgbClr val="FF0066"/>
                </a:solidFill>
              </a:rPr>
              <a:t>:Construct the q-table using </a:t>
            </a:r>
            <a:r>
              <a:rPr lang="en-US" b="1" dirty="0">
                <a:solidFill>
                  <a:srgbClr val="7030A0"/>
                </a:solidFill>
              </a:rPr>
              <a:t>SARSA </a:t>
            </a:r>
            <a:r>
              <a:rPr lang="en-US" b="1" dirty="0">
                <a:solidFill>
                  <a:srgbClr val="FF0066"/>
                </a:solidFill>
              </a:rPr>
              <a:t>assuming </a:t>
            </a:r>
            <a:r>
              <a:rPr lang="en-US" b="1" dirty="0">
                <a:solidFill>
                  <a:srgbClr val="FF0066"/>
                </a:solidFill>
                <a:sym typeface="Symbol"/>
              </a:rPr>
              <a:t>=0.5 and =0.5 and that pickup/</a:t>
            </a:r>
            <a:r>
              <a:rPr lang="en-US" b="1" dirty="0" err="1">
                <a:solidFill>
                  <a:srgbClr val="FF0066"/>
                </a:solidFill>
                <a:sym typeface="Symbol"/>
              </a:rPr>
              <a:t>dropoff</a:t>
            </a:r>
            <a:r>
              <a:rPr lang="en-US" b="1" dirty="0">
                <a:solidFill>
                  <a:srgbClr val="FF0066"/>
                </a:solidFill>
                <a:sym typeface="Symbol"/>
              </a:rPr>
              <a:t> reward is 12 and the move penalty is 1 (reward is -1)!</a:t>
            </a:r>
            <a:r>
              <a:rPr lang="en-US" b="1" dirty="0">
                <a:solidFill>
                  <a:schemeClr val="tx2"/>
                </a:solidFill>
                <a:sym typeface="Symbol"/>
              </a:rPr>
              <a:t> </a:t>
            </a:r>
            <a:endParaRPr lang="en-US" b="1" dirty="0">
              <a:solidFill>
                <a:srgbClr val="FF0066"/>
              </a:solidFill>
              <a:sym typeface="Symbol"/>
            </a:endParaRPr>
          </a:p>
        </p:txBody>
      </p:sp>
      <p:sp>
        <p:nvSpPr>
          <p:cNvPr id="49" name="Text Box 35"/>
          <p:cNvSpPr txBox="1">
            <a:spLocks noChangeArrowheads="1"/>
          </p:cNvSpPr>
          <p:nvPr/>
        </p:nvSpPr>
        <p:spPr bwMode="auto">
          <a:xfrm>
            <a:off x="3640137" y="31432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50" name="Line 27"/>
          <p:cNvSpPr>
            <a:spLocks noChangeShapeType="1"/>
          </p:cNvSpPr>
          <p:nvPr/>
        </p:nvSpPr>
        <p:spPr bwMode="auto">
          <a:xfrm flipV="1">
            <a:off x="3473450" y="3300620"/>
            <a:ext cx="6096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687510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838200"/>
            <a:ext cx="7620000" cy="511175"/>
          </a:xfrm>
        </p:spPr>
        <p:txBody>
          <a:bodyPr/>
          <a:lstStyle/>
          <a:p>
            <a:pPr eaLnBrk="1" hangingPunct="1"/>
            <a:r>
              <a:rPr lang="en-US" sz="2800" dirty="0">
                <a:solidFill>
                  <a:schemeClr val="tx1"/>
                </a:solidFill>
              </a:rPr>
              <a:t>SARSA Solution Sketch for Simplified PD World</a:t>
            </a:r>
          </a:p>
        </p:txBody>
      </p:sp>
      <p:pic>
        <p:nvPicPr>
          <p:cNvPr id="1025" name="Picture 1" descr="https://groups.google.com/forum/clear.cach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35363"/>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1066800" y="1885414"/>
            <a:ext cx="798112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After each step, this is what I have obtained: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Q(e,1)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Q(p,2) =  +6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Q(s,2’)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Q(d,3’) = 0+0.5*(12+0.5*0)=+6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Q(w,3) = -0.5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Q(n,4) =</a:t>
            </a:r>
            <a:r>
              <a:rPr kumimoji="0" lang="en-US" altLang="en-US" sz="1800" b="0" i="0" u="none" strike="noStrike" cap="none" normalizeH="0" dirty="0">
                <a:ln>
                  <a:noFill/>
                </a:ln>
                <a:solidFill>
                  <a:schemeClr val="tx1"/>
                </a:solidFill>
                <a:effectLst/>
                <a:latin typeface="Arial" charset="0"/>
                <a:cs typeface="Arial" charset="0"/>
              </a:rPr>
              <a:t> 0+0.5*(-1+ 0.5*-0,5)=</a:t>
            </a:r>
            <a:r>
              <a:rPr kumimoji="0" lang="en-US" altLang="en-US" sz="1800" b="0" i="0" u="none" strike="noStrike" cap="none" normalizeH="0" dirty="0">
                <a:ln>
                  <a:noFill/>
                </a:ln>
                <a:solidFill>
                  <a:schemeClr val="tx1"/>
                </a:solidFill>
                <a:effectLst/>
                <a:latin typeface="Symbol" panose="05050102010706020507" pitchFamily="18" charset="2"/>
                <a:cs typeface="Arial" charset="0"/>
              </a:rPr>
              <a:t>-</a:t>
            </a:r>
            <a:r>
              <a:rPr kumimoji="0" lang="en-US" altLang="en-US" sz="1800" b="0" i="0" u="none" strike="noStrike" cap="none" normalizeH="0" dirty="0">
                <a:ln>
                  <a:noFill/>
                </a:ln>
                <a:solidFill>
                  <a:schemeClr val="tx1"/>
                </a:solidFill>
                <a:effectLst/>
                <a:latin typeface="Arial" charset="0"/>
                <a:cs typeface="Arial" charset="0"/>
              </a:rPr>
              <a:t>0.625</a:t>
            </a:r>
            <a:endParaRPr kumimoji="0" lang="en-US" alt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Q(e,1) = </a:t>
            </a:r>
            <a:r>
              <a:rPr lang="en-US" altLang="en-US" sz="1800" dirty="0">
                <a:latin typeface="Arial" charset="0"/>
                <a:cs typeface="Arial" charset="0"/>
              </a:rPr>
              <a:t>0.5*-0.5+0.5*(-1+0.5*6)=+0.75</a:t>
            </a:r>
            <a:endParaRPr kumimoji="0" lang="en-US" alt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Q(p,2) = 6*0.5</a:t>
            </a:r>
            <a:r>
              <a:rPr kumimoji="0" lang="en-US" altLang="en-US" sz="1800" b="0" i="0" u="none" strike="noStrike" cap="none" normalizeH="0" dirty="0">
                <a:ln>
                  <a:noFill/>
                </a:ln>
                <a:solidFill>
                  <a:schemeClr val="tx1"/>
                </a:solidFill>
                <a:effectLst/>
                <a:latin typeface="Arial" charset="0"/>
                <a:cs typeface="Arial" charset="0"/>
              </a:rPr>
              <a:t> + 0.5*(12+0.5*0)=9</a:t>
            </a:r>
          </a:p>
          <a:p>
            <a:pPr lvl="0" eaLnBrk="0" hangingPunct="0"/>
            <a:r>
              <a:rPr lang="en-US" altLang="en-US" sz="1800" dirty="0">
                <a:latin typeface="Arial" charset="0"/>
                <a:cs typeface="Arial" charset="0"/>
              </a:rPr>
              <a:t>Q(w,2’) = -0.5</a:t>
            </a:r>
          </a:p>
          <a:p>
            <a:pPr lvl="0" eaLnBrk="0" hangingPunct="0"/>
            <a:r>
              <a:rPr lang="en-US" altLang="en-US" sz="1800" dirty="0">
                <a:latin typeface="Arial" charset="0"/>
                <a:cs typeface="Arial" charset="0"/>
              </a:rPr>
              <a:t>Q(e,1’) = 0+0.5*(-1+0.5*-0.5)=</a:t>
            </a:r>
            <a:r>
              <a:rPr lang="en-US" altLang="en-US" sz="1800" dirty="0">
                <a:latin typeface="Symbol" panose="05050102010706020507" pitchFamily="18" charset="2"/>
                <a:cs typeface="Arial" charset="0"/>
              </a:rPr>
              <a:t>-</a:t>
            </a:r>
            <a:r>
              <a:rPr lang="en-US" altLang="en-US" sz="1800" dirty="0">
                <a:latin typeface="Arial" charset="0"/>
                <a:cs typeface="Arial" charset="0"/>
              </a:rPr>
              <a:t>0.625</a:t>
            </a:r>
            <a:endParaRPr kumimoji="0" lang="en-US" altLang="en-US" sz="1800" b="0" i="0" u="none" strike="noStrike" cap="none" normalizeH="0" baseline="0" dirty="0">
              <a:ln>
                <a:noFill/>
              </a:ln>
              <a:solidFill>
                <a:schemeClr val="tx1"/>
              </a:solidFill>
              <a:effectLst/>
              <a:latin typeface="Arial" charset="0"/>
              <a:cs typeface="Arial" charset="0"/>
            </a:endParaRPr>
          </a:p>
          <a:p>
            <a:pPr lvl="0" eaLnBrk="0" hangingPunct="0"/>
            <a:r>
              <a:rPr kumimoji="0" lang="en-US" altLang="en-US" sz="1800" b="0" i="0" u="none" strike="noStrike" cap="none" normalizeH="0" baseline="0" dirty="0">
                <a:ln>
                  <a:noFill/>
                </a:ln>
                <a:solidFill>
                  <a:schemeClr val="tx1"/>
                </a:solidFill>
                <a:effectLst/>
                <a:latin typeface="Arial" charset="0"/>
                <a:cs typeface="Arial" charset="0"/>
              </a:rPr>
              <a:t>Q(s,2’) = 0.5*-0.5</a:t>
            </a:r>
            <a:r>
              <a:rPr kumimoji="0" lang="en-US" altLang="en-US" sz="1800" b="0" i="0" u="none" strike="noStrike" cap="none" normalizeH="0" dirty="0">
                <a:ln>
                  <a:noFill/>
                </a:ln>
                <a:solidFill>
                  <a:schemeClr val="tx1"/>
                </a:solidFill>
                <a:effectLst/>
                <a:latin typeface="Arial" charset="0"/>
                <a:cs typeface="Arial" charset="0"/>
              </a:rPr>
              <a:t> + 0.5*(-1+0.5*6)=+0.75</a:t>
            </a:r>
            <a:endParaRPr kumimoji="0" lang="en-US" altLang="en-US" sz="1800" b="0" i="0" u="none" strike="noStrike" cap="none" normalizeH="0" baseline="0" dirty="0">
              <a:ln>
                <a:noFill/>
              </a:ln>
              <a:solidFill>
                <a:schemeClr val="tx1"/>
              </a:solidFill>
              <a:effectLst/>
              <a:latin typeface="Arial" charset="0"/>
              <a:cs typeface="Arial" charset="0"/>
            </a:endParaRPr>
          </a:p>
          <a:p>
            <a:pPr lvl="0" eaLnBrk="0" hangingPunct="0"/>
            <a:r>
              <a:rPr kumimoji="0" lang="en-US" altLang="en-US" sz="1800" b="0" i="0" u="none" strike="noStrike" cap="none" normalizeH="0" baseline="0" dirty="0">
                <a:ln>
                  <a:noFill/>
                </a:ln>
                <a:solidFill>
                  <a:schemeClr val="tx1"/>
                </a:solidFill>
                <a:effectLst/>
                <a:latin typeface="Arial" charset="0"/>
                <a:cs typeface="Arial" charset="0"/>
              </a:rPr>
              <a:t>Q(d,3’) </a:t>
            </a:r>
            <a:r>
              <a:rPr lang="en-US" altLang="en-US" sz="1800" dirty="0">
                <a:latin typeface="Arial" charset="0"/>
                <a:cs typeface="Arial" charset="0"/>
              </a:rPr>
              <a:t>= 6*0.5 + 0.5*(12+0.5</a:t>
            </a:r>
            <a:r>
              <a:rPr lang="en-US" altLang="en-US" sz="1800" b="1" dirty="0">
                <a:latin typeface="Arial" charset="0"/>
                <a:cs typeface="Arial" charset="0"/>
              </a:rPr>
              <a:t>*0</a:t>
            </a:r>
            <a:r>
              <a:rPr lang="en-US" altLang="en-US" sz="1800" dirty="0">
                <a:latin typeface="Arial" charset="0"/>
                <a:cs typeface="Arial" charset="0"/>
              </a:rPr>
              <a:t>)=9</a:t>
            </a:r>
            <a:endParaRPr kumimoji="0" lang="en-US" altLang="en-US" sz="1800" b="0" i="0" u="none" strike="noStrike" cap="none" normalizeH="0" baseline="0" dirty="0">
              <a:ln>
                <a:noFill/>
              </a:ln>
              <a:solidFill>
                <a:schemeClr val="tx1"/>
              </a:solidFill>
              <a:effectLst/>
              <a:latin typeface="Arial" charset="0"/>
              <a:cs typeface="Arial" charset="0"/>
            </a:endParaRPr>
          </a:p>
        </p:txBody>
      </p:sp>
      <p:sp>
        <p:nvSpPr>
          <p:cNvPr id="4" name="Rectangle 3"/>
          <p:cNvSpPr/>
          <p:nvPr/>
        </p:nvSpPr>
        <p:spPr>
          <a:xfrm>
            <a:off x="4708400" y="2524125"/>
            <a:ext cx="4572000" cy="830997"/>
          </a:xfrm>
          <a:prstGeom prst="rect">
            <a:avLst/>
          </a:prstGeom>
        </p:spPr>
        <p:txBody>
          <a:bodyPr>
            <a:spAutoFit/>
          </a:bodyPr>
          <a:lstStyle/>
          <a:p>
            <a:pPr eaLnBrk="1" hangingPunct="1"/>
            <a:r>
              <a:rPr lang="en-US" dirty="0"/>
              <a:t>Q(</a:t>
            </a:r>
            <a:r>
              <a:rPr lang="en-US" dirty="0" err="1"/>
              <a:t>a,s</a:t>
            </a:r>
            <a:r>
              <a:rPr lang="en-US" dirty="0"/>
              <a:t>) </a:t>
            </a:r>
            <a:r>
              <a:rPr lang="en-US" dirty="0">
                <a:sym typeface="Wingdings" pitchFamily="2" charset="2"/>
              </a:rPr>
              <a:t> </a:t>
            </a:r>
            <a:r>
              <a:rPr lang="en-US" dirty="0"/>
              <a:t>Q(</a:t>
            </a:r>
            <a:r>
              <a:rPr lang="en-US" dirty="0" err="1"/>
              <a:t>a,s</a:t>
            </a:r>
            <a:r>
              <a:rPr lang="en-US" dirty="0"/>
              <a:t>) + </a:t>
            </a:r>
            <a:r>
              <a:rPr lang="en-US" dirty="0">
                <a:latin typeface="Trebuchet MS" pitchFamily="34" charset="0"/>
              </a:rPr>
              <a:t>α [ </a:t>
            </a:r>
            <a:r>
              <a:rPr lang="en-US" dirty="0"/>
              <a:t>R(s) + </a:t>
            </a:r>
          </a:p>
          <a:p>
            <a:pPr eaLnBrk="1" hangingPunct="1"/>
            <a:r>
              <a:rPr lang="en-US" b="1" dirty="0">
                <a:latin typeface="Trebuchet MS" pitchFamily="34" charset="0"/>
              </a:rPr>
              <a:t>             γ</a:t>
            </a:r>
            <a:r>
              <a:rPr lang="en-US" b="1" dirty="0"/>
              <a:t>*Q(</a:t>
            </a:r>
            <a:r>
              <a:rPr lang="en-US" b="1" dirty="0" err="1"/>
              <a:t>a’,s</a:t>
            </a:r>
            <a:r>
              <a:rPr lang="en-US" b="1" dirty="0"/>
              <a:t>’) </a:t>
            </a:r>
            <a:r>
              <a:rPr lang="en-US" dirty="0">
                <a:latin typeface="Symbol" pitchFamily="18" charset="2"/>
              </a:rPr>
              <a:t>-</a:t>
            </a:r>
            <a:r>
              <a:rPr lang="en-US" dirty="0"/>
              <a:t> Q(</a:t>
            </a:r>
            <a:r>
              <a:rPr lang="en-US" dirty="0" err="1"/>
              <a:t>a,s</a:t>
            </a:r>
            <a:r>
              <a:rPr lang="en-US" dirty="0"/>
              <a:t>) ]</a:t>
            </a:r>
          </a:p>
        </p:txBody>
      </p:sp>
      <p:cxnSp>
        <p:nvCxnSpPr>
          <p:cNvPr id="6" name="Straight Connector 5"/>
          <p:cNvCxnSpPr/>
          <p:nvPr/>
        </p:nvCxnSpPr>
        <p:spPr bwMode="auto">
          <a:xfrm flipV="1">
            <a:off x="4267200" y="4724400"/>
            <a:ext cx="1676400" cy="914400"/>
          </a:xfrm>
          <a:prstGeom prst="line">
            <a:avLst/>
          </a:prstGeom>
          <a:ln>
            <a:headEnd type="none" w="med" len="med"/>
            <a:tailEnd type="triangle" w="med" len="med"/>
          </a:ln>
        </p:spPr>
        <p:style>
          <a:lnRef idx="1">
            <a:schemeClr val="accent4"/>
          </a:lnRef>
          <a:fillRef idx="0">
            <a:schemeClr val="accent4"/>
          </a:fillRef>
          <a:effectRef idx="0">
            <a:schemeClr val="accent4"/>
          </a:effectRef>
          <a:fontRef idx="minor">
            <a:schemeClr val="tx1"/>
          </a:fontRef>
        </p:style>
      </p:cxnSp>
      <p:sp>
        <p:nvSpPr>
          <p:cNvPr id="7" name="TextBox 6"/>
          <p:cNvSpPr txBox="1"/>
          <p:nvPr/>
        </p:nvSpPr>
        <p:spPr>
          <a:xfrm>
            <a:off x="5715000" y="4267200"/>
            <a:ext cx="3565400" cy="1200329"/>
          </a:xfrm>
          <a:prstGeom prst="rect">
            <a:avLst/>
          </a:prstGeom>
          <a:noFill/>
        </p:spPr>
        <p:txBody>
          <a:bodyPr wrap="none" rtlCol="0">
            <a:spAutoFit/>
          </a:bodyPr>
          <a:lstStyle/>
          <a:p>
            <a:r>
              <a:rPr lang="en-US" dirty="0"/>
              <a:t>d last action; Action a’ </a:t>
            </a:r>
          </a:p>
          <a:p>
            <a:r>
              <a:rPr lang="en-US" dirty="0"/>
              <a:t>not known; Q(</a:t>
            </a:r>
            <a:r>
              <a:rPr lang="en-US" dirty="0" err="1"/>
              <a:t>a’,s</a:t>
            </a:r>
            <a:r>
              <a:rPr lang="en-US" dirty="0"/>
              <a:t>’) is set</a:t>
            </a:r>
          </a:p>
          <a:p>
            <a:r>
              <a:rPr lang="en-US" dirty="0"/>
              <a:t>to 0 by default in this case. </a:t>
            </a:r>
          </a:p>
        </p:txBody>
      </p:sp>
    </p:spTree>
    <p:extLst>
      <p:ext uri="{BB962C8B-B14F-4D97-AF65-F5344CB8AC3E}">
        <p14:creationId xmlns:p14="http://schemas.microsoft.com/office/powerpoint/2010/main" val="974170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838200"/>
            <a:ext cx="7620000" cy="511175"/>
          </a:xfrm>
        </p:spPr>
        <p:txBody>
          <a:bodyPr/>
          <a:lstStyle/>
          <a:p>
            <a:pPr eaLnBrk="1" hangingPunct="1"/>
            <a:r>
              <a:rPr lang="en-US" sz="2800" dirty="0">
                <a:solidFill>
                  <a:schemeClr val="tx1"/>
                </a:solidFill>
              </a:rPr>
              <a:t>Initial Q-Table Simplified PD World</a:t>
            </a:r>
          </a:p>
        </p:txBody>
      </p:sp>
      <p:pic>
        <p:nvPicPr>
          <p:cNvPr id="1025" name="Picture 1" descr="https://groups.google.com/forum/clear.cach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35363"/>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3124200" y="1828799"/>
            <a:ext cx="33528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cs typeface="Arial" charset="0"/>
              </a:rPr>
              <a:t>           n</a:t>
            </a:r>
            <a:r>
              <a:rPr kumimoji="0" lang="en-US" altLang="en-US" sz="1800" b="0" i="0" u="none" strike="noStrike" cap="none" normalizeH="0" dirty="0">
                <a:ln>
                  <a:noFill/>
                </a:ln>
                <a:solidFill>
                  <a:schemeClr val="tx1"/>
                </a:solidFill>
                <a:effectLst/>
                <a:latin typeface="Arial" charset="0"/>
                <a:cs typeface="Arial" charset="0"/>
              </a:rPr>
              <a:t>   s   e   w  p   d</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baseline="0" dirty="0">
                <a:latin typeface="Arial" charset="0"/>
                <a:cs typeface="Arial" charset="0"/>
              </a:rPr>
              <a:t>1         -    -    0   -</a:t>
            </a:r>
            <a:r>
              <a:rPr lang="en-US" altLang="en-US" sz="1800" dirty="0">
                <a:latin typeface="Arial" charset="0"/>
                <a:cs typeface="Arial" charset="0"/>
              </a:rPr>
              <a:t>   -    -</a:t>
            </a:r>
            <a:endParaRPr lang="en-US" altLang="en-US" sz="1800" baseline="0" dirty="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dirty="0">
                <a:ln>
                  <a:noFill/>
                </a:ln>
                <a:solidFill>
                  <a:schemeClr val="tx1"/>
                </a:solidFill>
                <a:effectLst/>
                <a:latin typeface="Arial" charset="0"/>
                <a:cs typeface="Arial" charset="0"/>
              </a:rPr>
              <a:t>2         -    0    -   0  0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baseline="0" dirty="0">
                <a:latin typeface="Arial" charset="0"/>
                <a:cs typeface="Arial" charset="0"/>
              </a:rPr>
              <a:t>3         -    -   </a:t>
            </a:r>
            <a:r>
              <a:rPr lang="en-US" altLang="en-US" sz="1800" dirty="0">
                <a:latin typeface="Arial" charset="0"/>
                <a:cs typeface="Arial" charset="0"/>
              </a:rPr>
              <a:t> -    0  -     -</a:t>
            </a:r>
            <a:endParaRPr lang="en-US" altLang="en-US" sz="1800" baseline="0" dirty="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dirty="0">
                <a:ln>
                  <a:noFill/>
                </a:ln>
                <a:solidFill>
                  <a:schemeClr val="tx1"/>
                </a:solidFill>
                <a:effectLst/>
                <a:latin typeface="Arial" charset="0"/>
                <a:cs typeface="Arial" charset="0"/>
              </a:rPr>
              <a:t>4         0    -    0   -   -    -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baseline="0" dirty="0">
                <a:latin typeface="Arial" charset="0"/>
                <a:cs typeface="Arial" charset="0"/>
              </a:rPr>
              <a:t>1’         -    -</a:t>
            </a:r>
            <a:r>
              <a:rPr lang="en-US" altLang="en-US" sz="1800" dirty="0">
                <a:latin typeface="Arial" charset="0"/>
                <a:cs typeface="Arial" charset="0"/>
              </a:rPr>
              <a:t>    0   -   -    -</a:t>
            </a:r>
            <a:endParaRPr lang="en-US" altLang="en-US" sz="1800" baseline="0" dirty="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dirty="0">
                <a:ln>
                  <a:noFill/>
                </a:ln>
                <a:solidFill>
                  <a:schemeClr val="tx1"/>
                </a:solidFill>
                <a:effectLst/>
                <a:latin typeface="Arial" charset="0"/>
                <a:cs typeface="Arial" charset="0"/>
              </a:rPr>
              <a:t>2’         -    0    -   0  -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baseline="0" dirty="0">
                <a:latin typeface="Arial" charset="0"/>
                <a:cs typeface="Arial" charset="0"/>
              </a:rPr>
              <a:t>3’         -    -    -    </a:t>
            </a:r>
            <a:r>
              <a:rPr lang="en-US" altLang="en-US" sz="1800" dirty="0">
                <a:latin typeface="Arial" charset="0"/>
                <a:cs typeface="Arial" charset="0"/>
              </a:rPr>
              <a:t>0</a:t>
            </a:r>
            <a:r>
              <a:rPr lang="en-US" altLang="en-US" sz="1800" baseline="0" dirty="0">
                <a:latin typeface="Arial" charset="0"/>
                <a:cs typeface="Arial" charset="0"/>
              </a:rPr>
              <a:t>  -    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dirty="0">
                <a:ln>
                  <a:noFill/>
                </a:ln>
                <a:solidFill>
                  <a:schemeClr val="tx1"/>
                </a:solidFill>
                <a:effectLst/>
                <a:latin typeface="Arial" charset="0"/>
                <a:cs typeface="Arial" charset="0"/>
              </a:rPr>
              <a:t>4’         0   -    0   -   -    -</a:t>
            </a:r>
            <a:endParaRPr kumimoji="0" lang="en-US" altLang="en-US" sz="1800" b="0" i="0" u="none" strike="noStrike" cap="none" normalizeH="0" baseline="0" dirty="0">
              <a:ln>
                <a:noFill/>
              </a:ln>
              <a:solidFill>
                <a:schemeClr val="tx1"/>
              </a:solidFill>
              <a:effectLst/>
              <a:latin typeface="Arial" charset="0"/>
              <a:cs typeface="Arial" charset="0"/>
            </a:endParaRPr>
          </a:p>
        </p:txBody>
      </p:sp>
      <p:sp>
        <p:nvSpPr>
          <p:cNvPr id="4" name="TextBox 3"/>
          <p:cNvSpPr txBox="1"/>
          <p:nvPr/>
        </p:nvSpPr>
        <p:spPr>
          <a:xfrm>
            <a:off x="1491343" y="4884003"/>
            <a:ext cx="7075207" cy="1569660"/>
          </a:xfrm>
          <a:prstGeom prst="rect">
            <a:avLst/>
          </a:prstGeom>
          <a:noFill/>
        </p:spPr>
        <p:txBody>
          <a:bodyPr wrap="none" rtlCol="0">
            <a:spAutoFit/>
          </a:bodyPr>
          <a:lstStyle/>
          <a:p>
            <a:r>
              <a:rPr lang="en-US" dirty="0"/>
              <a:t>‘-’:= means operator not applicable; moreover, p and d </a:t>
            </a:r>
          </a:p>
          <a:p>
            <a:r>
              <a:rPr lang="en-US" dirty="0"/>
              <a:t>are not always applicable in states 2 and 3’; moreover, </a:t>
            </a:r>
          </a:p>
          <a:p>
            <a:r>
              <a:rPr lang="en-US" dirty="0"/>
              <a:t>s and w in state 2 and w in state 3’ is only applicable, if</a:t>
            </a:r>
          </a:p>
          <a:p>
            <a:r>
              <a:rPr lang="en-US" dirty="0"/>
              <a:t>the pickup location is empty/the </a:t>
            </a:r>
            <a:r>
              <a:rPr lang="en-US" dirty="0" err="1"/>
              <a:t>dropoff</a:t>
            </a:r>
            <a:r>
              <a:rPr lang="en-US" dirty="0"/>
              <a:t> location is full!</a:t>
            </a:r>
          </a:p>
        </p:txBody>
      </p:sp>
    </p:spTree>
    <p:extLst>
      <p:ext uri="{BB962C8B-B14F-4D97-AF65-F5344CB8AC3E}">
        <p14:creationId xmlns:p14="http://schemas.microsoft.com/office/powerpoint/2010/main" val="628117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1012825"/>
            <a:ext cx="7620000" cy="511175"/>
          </a:xfrm>
        </p:spPr>
        <p:txBody>
          <a:bodyPr/>
          <a:lstStyle/>
          <a:p>
            <a:pPr eaLnBrk="1" hangingPunct="1"/>
            <a:r>
              <a:rPr lang="en-US" sz="3600">
                <a:solidFill>
                  <a:srgbClr val="C2540A"/>
                </a:solidFill>
              </a:rPr>
              <a:t>Reinforcement Learning</a:t>
            </a:r>
            <a:endParaRPr lang="en-US"/>
          </a:p>
        </p:txBody>
      </p:sp>
      <p:sp>
        <p:nvSpPr>
          <p:cNvPr id="19459" name="Text Box 3"/>
          <p:cNvSpPr txBox="1">
            <a:spLocks noChangeArrowheads="1"/>
          </p:cNvSpPr>
          <p:nvPr/>
        </p:nvSpPr>
        <p:spPr bwMode="auto">
          <a:xfrm>
            <a:off x="1752600" y="2133600"/>
            <a:ext cx="621009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Introduction</a:t>
            </a:r>
          </a:p>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Bellman Equations </a:t>
            </a:r>
          </a:p>
          <a:p>
            <a:pPr marL="514350" indent="-514350" eaLnBrk="1" hangingPunct="1">
              <a:buFont typeface="+mj-lt"/>
              <a:buAutoNum type="arabicPeriod"/>
            </a:pPr>
            <a:r>
              <a:rPr lang="en-US" sz="3200" dirty="0">
                <a:solidFill>
                  <a:srgbClr val="030305"/>
                </a:solidFill>
              </a:rPr>
              <a:t> Temporal Difference/Q Learning</a:t>
            </a:r>
          </a:p>
          <a:p>
            <a:pPr marL="514350" indent="-514350" eaLnBrk="1" hangingPunct="1">
              <a:buFont typeface="+mj-lt"/>
              <a:buAutoNum type="arabicPeriod"/>
            </a:pPr>
            <a:r>
              <a:rPr lang="en-US" sz="3200" dirty="0">
                <a:solidFill>
                  <a:srgbClr val="030305"/>
                </a:solidFill>
              </a:rPr>
              <a:t> </a:t>
            </a:r>
            <a:r>
              <a:rPr lang="en-US" sz="3200" b="1" i="1" dirty="0">
                <a:solidFill>
                  <a:srgbClr val="030305"/>
                </a:solidFill>
              </a:rPr>
              <a:t>Policy Selection in RL</a:t>
            </a:r>
          </a:p>
          <a:p>
            <a:pPr marL="514350" indent="-514350" eaLnBrk="1" hangingPunct="1">
              <a:buFont typeface="+mj-lt"/>
              <a:buAutoNum type="arabicPeriod"/>
            </a:pPr>
            <a:r>
              <a:rPr lang="en-US" sz="3200" dirty="0">
                <a:solidFill>
                  <a:srgbClr val="030305"/>
                </a:solidFill>
              </a:rPr>
              <a:t> Applications</a:t>
            </a:r>
          </a:p>
          <a:p>
            <a:pPr marL="514350" indent="-514350" eaLnBrk="1" hangingPunct="1">
              <a:buFont typeface="+mj-lt"/>
              <a:buAutoNum type="arabicPeriod"/>
            </a:pPr>
            <a:r>
              <a:rPr lang="en-US" sz="3200" dirty="0">
                <a:solidFill>
                  <a:srgbClr val="030305"/>
                </a:solidFill>
              </a:rPr>
              <a:t> Summary</a:t>
            </a:r>
          </a:p>
        </p:txBody>
      </p:sp>
    </p:spTree>
    <p:extLst>
      <p:ext uri="{BB962C8B-B14F-4D97-AF65-F5344CB8AC3E}">
        <p14:creationId xmlns:p14="http://schemas.microsoft.com/office/powerpoint/2010/main" val="4137910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1012825"/>
            <a:ext cx="7620000" cy="511175"/>
          </a:xfrm>
        </p:spPr>
        <p:txBody>
          <a:bodyPr/>
          <a:lstStyle/>
          <a:p>
            <a:pPr eaLnBrk="1" hangingPunct="1"/>
            <a:r>
              <a:rPr lang="en-US" sz="3600" dirty="0">
                <a:solidFill>
                  <a:srgbClr val="C2540A"/>
                </a:solidFill>
              </a:rPr>
              <a:t>4. Policy Selection in RL</a:t>
            </a:r>
            <a:endParaRPr lang="en-US" dirty="0"/>
          </a:p>
        </p:txBody>
      </p:sp>
      <p:sp>
        <p:nvSpPr>
          <p:cNvPr id="20483"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0484"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0485" name="Text Box 7"/>
          <p:cNvSpPr txBox="1">
            <a:spLocks noChangeArrowheads="1"/>
          </p:cNvSpPr>
          <p:nvPr/>
        </p:nvSpPr>
        <p:spPr bwMode="auto">
          <a:xfrm>
            <a:off x="1508125" y="2000250"/>
            <a:ext cx="7051675"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Now we must decide what actions to take.</a:t>
            </a:r>
          </a:p>
          <a:p>
            <a:pPr eaLnBrk="1" hangingPunct="1"/>
            <a:endParaRPr lang="en-US" sz="3200"/>
          </a:p>
          <a:p>
            <a:pPr eaLnBrk="1" hangingPunct="1"/>
            <a:r>
              <a:rPr lang="en-US" sz="3200" b="1"/>
              <a:t>Optimal policy</a:t>
            </a:r>
            <a:r>
              <a:rPr lang="en-US" sz="3200"/>
              <a:t>: Choose action with </a:t>
            </a:r>
          </a:p>
          <a:p>
            <a:pPr eaLnBrk="1" hangingPunct="1"/>
            <a:r>
              <a:rPr lang="en-US" sz="3200"/>
              <a:t>                           highest utility value.</a:t>
            </a:r>
          </a:p>
          <a:p>
            <a:pPr eaLnBrk="1" hangingPunct="1"/>
            <a:endParaRPr lang="en-US" sz="3200"/>
          </a:p>
          <a:p>
            <a:pPr eaLnBrk="1" hangingPunct="1"/>
            <a:r>
              <a:rPr lang="en-US" sz="3200"/>
              <a:t>Is that the right thing to do?</a:t>
            </a:r>
          </a:p>
          <a:p>
            <a:pPr eaLnBrk="1" hangingPunct="1"/>
            <a:endParaRPr lang="en-US" sz="3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43000" y="809624"/>
            <a:ext cx="7620000" cy="511175"/>
          </a:xfrm>
        </p:spPr>
        <p:txBody>
          <a:bodyPr/>
          <a:lstStyle/>
          <a:p>
            <a:pPr eaLnBrk="1" hangingPunct="1"/>
            <a:r>
              <a:rPr lang="en-US" sz="4000" dirty="0">
                <a:solidFill>
                  <a:srgbClr val="C2540A"/>
                </a:solidFill>
              </a:rPr>
              <a:t>Is selecting the previous best action always a good policy?</a:t>
            </a:r>
            <a:endParaRPr lang="en-US" sz="4000" dirty="0"/>
          </a:p>
        </p:txBody>
      </p:sp>
      <p:sp>
        <p:nvSpPr>
          <p:cNvPr id="21507"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1508"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1509" name="Text Box 5"/>
          <p:cNvSpPr txBox="1">
            <a:spLocks noChangeArrowheads="1"/>
          </p:cNvSpPr>
          <p:nvPr/>
        </p:nvSpPr>
        <p:spPr bwMode="auto">
          <a:xfrm>
            <a:off x="1508125" y="2000250"/>
            <a:ext cx="620395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No! Sometimes we may get stuck in </a:t>
            </a:r>
          </a:p>
          <a:p>
            <a:pPr eaLnBrk="1" hangingPunct="1"/>
            <a:r>
              <a:rPr lang="en-US" sz="3200"/>
              <a:t>suboptimal solutions. </a:t>
            </a:r>
          </a:p>
          <a:p>
            <a:pPr eaLnBrk="1" hangingPunct="1"/>
            <a:endParaRPr lang="en-US" sz="3200"/>
          </a:p>
          <a:p>
            <a:pPr eaLnBrk="1" hangingPunct="1"/>
            <a:r>
              <a:rPr lang="en-US" sz="3200"/>
              <a:t>Exploration vs Exploitation Tradeoff</a:t>
            </a:r>
          </a:p>
          <a:p>
            <a:pPr eaLnBrk="1" hangingPunct="1"/>
            <a:endParaRPr lang="en-US" sz="3200"/>
          </a:p>
          <a:p>
            <a:pPr eaLnBrk="1" hangingPunct="1"/>
            <a:r>
              <a:rPr lang="en-US" sz="3200"/>
              <a:t>         Why is this important?</a:t>
            </a:r>
          </a:p>
          <a:p>
            <a:pPr eaLnBrk="1" hangingPunct="1"/>
            <a:endParaRPr lang="en-US" sz="3200"/>
          </a:p>
          <a:p>
            <a:pPr eaLnBrk="1" hangingPunct="1"/>
            <a:r>
              <a:rPr lang="en-US" sz="3200"/>
              <a:t>The learned model is not the same as</a:t>
            </a:r>
          </a:p>
          <a:p>
            <a:pPr eaLnBrk="1" hangingPunct="1"/>
            <a:r>
              <a:rPr lang="en-US" sz="3200"/>
              <a:t>            the true environment.</a:t>
            </a:r>
          </a:p>
        </p:txBody>
      </p:sp>
      <p:sp>
        <p:nvSpPr>
          <p:cNvPr id="21510" name="Rectangle 6"/>
          <p:cNvSpPr>
            <a:spLocks noChangeArrowheads="1"/>
          </p:cNvSpPr>
          <p:nvPr/>
        </p:nvSpPr>
        <p:spPr bwMode="auto">
          <a:xfrm>
            <a:off x="1371600" y="3352800"/>
            <a:ext cx="6781800" cy="838200"/>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6800" y="1012825"/>
            <a:ext cx="7620000" cy="511175"/>
          </a:xfrm>
        </p:spPr>
        <p:txBody>
          <a:bodyPr/>
          <a:lstStyle/>
          <a:p>
            <a:pPr eaLnBrk="1" hangingPunct="1"/>
            <a:r>
              <a:rPr lang="en-US"/>
              <a:t>Explore vs Exploit</a:t>
            </a:r>
          </a:p>
        </p:txBody>
      </p:sp>
      <p:sp>
        <p:nvSpPr>
          <p:cNvPr id="22531"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2532"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2533" name="Text Box 7"/>
          <p:cNvSpPr txBox="1">
            <a:spLocks noChangeArrowheads="1"/>
          </p:cNvSpPr>
          <p:nvPr/>
        </p:nvSpPr>
        <p:spPr bwMode="auto">
          <a:xfrm>
            <a:off x="1584325" y="2076450"/>
            <a:ext cx="577215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Exploitation: Maximize its reward</a:t>
            </a:r>
          </a:p>
          <a:p>
            <a:pPr eaLnBrk="1" hangingPunct="1"/>
            <a:endParaRPr lang="en-US" sz="3200"/>
          </a:p>
          <a:p>
            <a:pPr eaLnBrk="1" hangingPunct="1"/>
            <a:r>
              <a:rPr lang="en-US" sz="3200"/>
              <a:t>                        vs</a:t>
            </a:r>
          </a:p>
          <a:p>
            <a:pPr eaLnBrk="1" hangingPunct="1"/>
            <a:endParaRPr lang="en-US" sz="3200"/>
          </a:p>
          <a:p>
            <a:pPr eaLnBrk="1" hangingPunct="1"/>
            <a:r>
              <a:rPr lang="en-US" sz="3200"/>
              <a:t>Exploration: Maximize long-term </a:t>
            </a:r>
          </a:p>
          <a:p>
            <a:pPr eaLnBrk="1" hangingPunct="1"/>
            <a:r>
              <a:rPr lang="en-US" sz="3200"/>
              <a:t>                             well being.</a:t>
            </a:r>
          </a:p>
        </p:txBody>
      </p:sp>
      <p:sp>
        <p:nvSpPr>
          <p:cNvPr id="22534" name="Rectangle 8"/>
          <p:cNvSpPr>
            <a:spLocks noChangeArrowheads="1"/>
          </p:cNvSpPr>
          <p:nvPr/>
        </p:nvSpPr>
        <p:spPr bwMode="auto">
          <a:xfrm>
            <a:off x="1295400" y="1981200"/>
            <a:ext cx="6858000" cy="38862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1012825"/>
            <a:ext cx="7620000" cy="511175"/>
          </a:xfrm>
        </p:spPr>
        <p:txBody>
          <a:bodyPr/>
          <a:lstStyle/>
          <a:p>
            <a:pPr eaLnBrk="1" hangingPunct="1"/>
            <a:r>
              <a:rPr lang="en-US" sz="3600">
                <a:solidFill>
                  <a:srgbClr val="C2540A"/>
                </a:solidFill>
              </a:rPr>
              <a:t>Examples</a:t>
            </a:r>
            <a:endParaRPr lang="en-US"/>
          </a:p>
        </p:txBody>
      </p:sp>
      <p:sp>
        <p:nvSpPr>
          <p:cNvPr id="5123" name="Text Box 15"/>
          <p:cNvSpPr txBox="1">
            <a:spLocks noChangeArrowheads="1"/>
          </p:cNvSpPr>
          <p:nvPr/>
        </p:nvSpPr>
        <p:spPr bwMode="auto">
          <a:xfrm>
            <a:off x="1660525" y="1847850"/>
            <a:ext cx="6194425"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Playing chess:  </a:t>
            </a:r>
          </a:p>
          <a:p>
            <a:pPr eaLnBrk="1" hangingPunct="1"/>
            <a:r>
              <a:rPr lang="en-US" sz="3200"/>
              <a:t>         </a:t>
            </a:r>
            <a:r>
              <a:rPr lang="en-US" sz="2800"/>
              <a:t>Reward comes at end of game</a:t>
            </a:r>
          </a:p>
          <a:p>
            <a:pPr eaLnBrk="1" hangingPunct="1"/>
            <a:endParaRPr lang="en-US" sz="2800"/>
          </a:p>
          <a:p>
            <a:pPr eaLnBrk="1" hangingPunct="1"/>
            <a:r>
              <a:rPr lang="en-US" sz="3200"/>
              <a:t>Ping-pong:</a:t>
            </a:r>
            <a:r>
              <a:rPr lang="en-US" sz="2800"/>
              <a:t> </a:t>
            </a:r>
          </a:p>
          <a:p>
            <a:pPr eaLnBrk="1" hangingPunct="1"/>
            <a:r>
              <a:rPr lang="en-US" sz="2800"/>
              <a:t>           Reward on each point scored</a:t>
            </a:r>
          </a:p>
          <a:p>
            <a:pPr eaLnBrk="1" hangingPunct="1"/>
            <a:endParaRPr lang="en-US" sz="2800"/>
          </a:p>
          <a:p>
            <a:pPr eaLnBrk="1" hangingPunct="1"/>
            <a:r>
              <a:rPr lang="en-US" sz="3200"/>
              <a:t>Animals:</a:t>
            </a:r>
          </a:p>
          <a:p>
            <a:pPr eaLnBrk="1" hangingPunct="1"/>
            <a:r>
              <a:rPr lang="en-US" sz="2800"/>
              <a:t>           Hunger and pain  - negative reward</a:t>
            </a:r>
          </a:p>
          <a:p>
            <a:pPr eaLnBrk="1" hangingPunct="1"/>
            <a:r>
              <a:rPr lang="en-US" sz="2800"/>
              <a:t>           food intake – positive reward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a:t>Simple Solution to the Exploitation/Exploration Problem</a:t>
            </a:r>
          </a:p>
        </p:txBody>
      </p:sp>
      <p:sp>
        <p:nvSpPr>
          <p:cNvPr id="23555" name="Rectangle 3"/>
          <p:cNvSpPr>
            <a:spLocks noGrp="1" noChangeArrowheads="1"/>
          </p:cNvSpPr>
          <p:nvPr>
            <p:ph type="body" idx="1"/>
          </p:nvPr>
        </p:nvSpPr>
        <p:spPr/>
        <p:txBody>
          <a:bodyPr/>
          <a:lstStyle/>
          <a:p>
            <a:pPr marL="0" indent="0" eaLnBrk="1" hangingPunct="1">
              <a:buNone/>
            </a:pPr>
            <a:r>
              <a:rPr lang="en-US" dirty="0">
                <a:sym typeface="Symbol" panose="05050102010706020507" pitchFamily="18" charset="2"/>
              </a:rPr>
              <a:t>-Greedy Policies </a:t>
            </a:r>
            <a:r>
              <a:rPr lang="en-US" sz="700" dirty="0">
                <a:sym typeface="Symbol" panose="05050102010706020507" pitchFamily="18" charset="2"/>
                <a:hlinkClick r:id="rId2"/>
              </a:rPr>
              <a:t>https://junedmunshi.wordpress.com/2012/03/30/how-to-implement-epsilon-greedy-strategy-policy/</a:t>
            </a:r>
            <a:r>
              <a:rPr lang="en-US" sz="700" dirty="0">
                <a:sym typeface="Symbol" panose="05050102010706020507" pitchFamily="18" charset="2"/>
              </a:rPr>
              <a:t>  </a:t>
            </a:r>
            <a:endParaRPr lang="en-US" sz="700" dirty="0"/>
          </a:p>
          <a:p>
            <a:pPr eaLnBrk="1" hangingPunct="1"/>
            <a:r>
              <a:rPr lang="en-US" sz="2800" dirty="0"/>
              <a:t>Choose a random action once in k times</a:t>
            </a:r>
          </a:p>
          <a:p>
            <a:pPr eaLnBrk="1" hangingPunct="1"/>
            <a:r>
              <a:rPr lang="en-US" sz="2800" dirty="0"/>
              <a:t>Otherwise, choose the action with the highest expected utility (k-1 out of k times)</a:t>
            </a:r>
          </a:p>
          <a:p>
            <a:pPr marL="0" indent="0" eaLnBrk="1" hangingPunct="1">
              <a:buNone/>
            </a:pPr>
            <a:r>
              <a:rPr lang="en-US" sz="2800" dirty="0"/>
              <a:t>Remark: The above policy is 1/k greedy policy as is choses exploration in 1/k cases and exploitation in (k-1)/k cases. </a:t>
            </a:r>
          </a:p>
          <a:p>
            <a:pPr marL="0" indent="0" eaLnBrk="1" hangingPunct="1">
              <a:buNone/>
            </a:pPr>
            <a:r>
              <a:rPr lang="en-US" sz="2800" dirty="0"/>
              <a:t>Group Project: Choose the </a:t>
            </a:r>
            <a:r>
              <a:rPr lang="en-US" sz="2800"/>
              <a:t>highest utility </a:t>
            </a:r>
            <a:r>
              <a:rPr lang="en-US" sz="2800" dirty="0"/>
              <a:t>action in 85% of the cases; choose another action in 15% of the cases.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1012825"/>
            <a:ext cx="7620000" cy="511175"/>
          </a:xfrm>
        </p:spPr>
        <p:txBody>
          <a:bodyPr/>
          <a:lstStyle/>
          <a:p>
            <a:pPr eaLnBrk="1" hangingPunct="1"/>
            <a:r>
              <a:rPr lang="en-US" sz="3600">
                <a:solidFill>
                  <a:srgbClr val="C2540A"/>
                </a:solidFill>
              </a:rPr>
              <a:t>Reinforcement Learning</a:t>
            </a:r>
            <a:endParaRPr lang="en-US"/>
          </a:p>
        </p:txBody>
      </p:sp>
      <p:sp>
        <p:nvSpPr>
          <p:cNvPr id="24579" name="Text Box 3"/>
          <p:cNvSpPr txBox="1">
            <a:spLocks noChangeArrowheads="1"/>
          </p:cNvSpPr>
          <p:nvPr/>
        </p:nvSpPr>
        <p:spPr bwMode="auto">
          <a:xfrm>
            <a:off x="1752600" y="2133600"/>
            <a:ext cx="616547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Introduction</a:t>
            </a:r>
          </a:p>
          <a:p>
            <a:pPr marL="514350" indent="-514350" eaLnBrk="1" hangingPunct="1">
              <a:buFont typeface="+mj-lt"/>
              <a:buAutoNum type="arabicPeriod"/>
            </a:pPr>
            <a:r>
              <a:rPr lang="en-US" sz="3200" b="1" i="1" dirty="0">
                <a:solidFill>
                  <a:srgbClr val="030305"/>
                </a:solidFill>
              </a:rPr>
              <a:t> </a:t>
            </a:r>
            <a:r>
              <a:rPr lang="en-US" sz="3200" dirty="0">
                <a:solidFill>
                  <a:srgbClr val="030305"/>
                </a:solidFill>
              </a:rPr>
              <a:t>Passive Reinforcement Learning</a:t>
            </a:r>
          </a:p>
          <a:p>
            <a:pPr marL="514350" indent="-514350" eaLnBrk="1" hangingPunct="1">
              <a:buFont typeface="+mj-lt"/>
              <a:buAutoNum type="arabicPeriod"/>
            </a:pPr>
            <a:r>
              <a:rPr lang="en-US" sz="3200" dirty="0">
                <a:solidFill>
                  <a:srgbClr val="030305"/>
                </a:solidFill>
              </a:rPr>
              <a:t> Temporal Difference/Q Learning</a:t>
            </a:r>
          </a:p>
          <a:p>
            <a:pPr marL="514350" indent="-514350" eaLnBrk="1" hangingPunct="1">
              <a:buFont typeface="+mj-lt"/>
              <a:buAutoNum type="arabicPeriod"/>
            </a:pPr>
            <a:r>
              <a:rPr lang="en-US" sz="3200" dirty="0">
                <a:solidFill>
                  <a:srgbClr val="030305"/>
                </a:solidFill>
              </a:rPr>
              <a:t> Policy Selection in RL</a:t>
            </a:r>
          </a:p>
          <a:p>
            <a:pPr marL="514350" indent="-514350" eaLnBrk="1" hangingPunct="1">
              <a:buFont typeface="+mj-lt"/>
              <a:buAutoNum type="arabicPeriod"/>
            </a:pPr>
            <a:r>
              <a:rPr lang="en-US" sz="3200" b="1" i="1" dirty="0">
                <a:solidFill>
                  <a:srgbClr val="030305"/>
                </a:solidFill>
              </a:rPr>
              <a:t>Applications</a:t>
            </a:r>
          </a:p>
          <a:p>
            <a:pPr marL="514350" indent="-514350" eaLnBrk="1" hangingPunct="1">
              <a:buFont typeface="+mj-lt"/>
              <a:buAutoNum type="arabicPeriod"/>
            </a:pPr>
            <a:r>
              <a:rPr lang="en-US" sz="3200" dirty="0">
                <a:solidFill>
                  <a:srgbClr val="030305"/>
                </a:solidFill>
              </a:rPr>
              <a:t> Summary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98400" y="914400"/>
            <a:ext cx="7620000" cy="511175"/>
          </a:xfrm>
        </p:spPr>
        <p:txBody>
          <a:bodyPr/>
          <a:lstStyle/>
          <a:p>
            <a:pPr eaLnBrk="1" hangingPunct="1"/>
            <a:r>
              <a:rPr lang="en-US" sz="3600" dirty="0">
                <a:solidFill>
                  <a:srgbClr val="C2540A"/>
                </a:solidFill>
              </a:rPr>
              <a:t>Teaching Style COSC 6368</a:t>
            </a:r>
            <a:endParaRPr lang="en-US" dirty="0"/>
          </a:p>
        </p:txBody>
      </p:sp>
      <p:pic>
        <p:nvPicPr>
          <p:cNvPr id="1026" name="Picture 2" descr="Image result for iceberg pho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86" y="36286"/>
            <a:ext cx="9221414" cy="6781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5098" y="5617029"/>
            <a:ext cx="9026702" cy="1015663"/>
          </a:xfrm>
          <a:prstGeom prst="rect">
            <a:avLst/>
          </a:prstGeom>
          <a:noFill/>
        </p:spPr>
        <p:txBody>
          <a:bodyPr wrap="none" rtlCol="0">
            <a:spAutoFit/>
          </a:bodyPr>
          <a:lstStyle/>
          <a:p>
            <a:r>
              <a:rPr lang="en-US" sz="6000" b="1" dirty="0">
                <a:solidFill>
                  <a:srgbClr val="FF0000"/>
                </a:solidFill>
              </a:rPr>
              <a:t>Teaching Style COSC 4368</a:t>
            </a:r>
          </a:p>
        </p:txBody>
      </p:sp>
      <p:sp>
        <p:nvSpPr>
          <p:cNvPr id="8" name="TextBox 7"/>
          <p:cNvSpPr txBox="1"/>
          <p:nvPr/>
        </p:nvSpPr>
        <p:spPr>
          <a:xfrm>
            <a:off x="1524000" y="4343400"/>
            <a:ext cx="6006965" cy="646331"/>
          </a:xfrm>
          <a:prstGeom prst="rect">
            <a:avLst/>
          </a:prstGeom>
          <a:noFill/>
        </p:spPr>
        <p:txBody>
          <a:bodyPr wrap="none" rtlCol="0">
            <a:spAutoFit/>
          </a:bodyPr>
          <a:lstStyle/>
          <a:p>
            <a:r>
              <a:rPr lang="en-US" sz="3600" b="1" dirty="0">
                <a:solidFill>
                  <a:srgbClr val="FFFF00"/>
                </a:solidFill>
              </a:rPr>
              <a:t>Basic Knowledge of AI (70%)</a:t>
            </a:r>
          </a:p>
        </p:txBody>
      </p:sp>
      <p:sp>
        <p:nvSpPr>
          <p:cNvPr id="9" name="TextBox 8"/>
          <p:cNvSpPr txBox="1"/>
          <p:nvPr/>
        </p:nvSpPr>
        <p:spPr>
          <a:xfrm>
            <a:off x="5669135" y="2362200"/>
            <a:ext cx="2620653" cy="954107"/>
          </a:xfrm>
          <a:prstGeom prst="rect">
            <a:avLst/>
          </a:prstGeom>
          <a:noFill/>
        </p:spPr>
        <p:txBody>
          <a:bodyPr wrap="none" rtlCol="0">
            <a:spAutoFit/>
          </a:bodyPr>
          <a:lstStyle/>
          <a:p>
            <a:pPr algn="ctr"/>
            <a:r>
              <a:rPr lang="en-US" sz="2800" b="1" dirty="0">
                <a:solidFill>
                  <a:srgbClr val="FFFF00"/>
                </a:solidFill>
              </a:rPr>
              <a:t>State of the Art </a:t>
            </a:r>
          </a:p>
          <a:p>
            <a:pPr algn="ctr"/>
            <a:r>
              <a:rPr lang="en-US" sz="2800" b="1">
                <a:solidFill>
                  <a:srgbClr val="FFFF00"/>
                </a:solidFill>
              </a:rPr>
              <a:t>AI Tools (</a:t>
            </a:r>
            <a:r>
              <a:rPr lang="en-US" sz="2800" b="1" dirty="0">
                <a:solidFill>
                  <a:srgbClr val="FFFF00"/>
                </a:solidFill>
              </a:rPr>
              <a:t>15%)</a:t>
            </a:r>
          </a:p>
        </p:txBody>
      </p:sp>
      <p:sp>
        <p:nvSpPr>
          <p:cNvPr id="10" name="TextBox 9"/>
          <p:cNvSpPr txBox="1"/>
          <p:nvPr/>
        </p:nvSpPr>
        <p:spPr>
          <a:xfrm>
            <a:off x="1807522" y="609600"/>
            <a:ext cx="3553152" cy="1077218"/>
          </a:xfrm>
          <a:prstGeom prst="rect">
            <a:avLst/>
          </a:prstGeom>
          <a:noFill/>
        </p:spPr>
        <p:txBody>
          <a:bodyPr wrap="none" rtlCol="0">
            <a:spAutoFit/>
          </a:bodyPr>
          <a:lstStyle/>
          <a:p>
            <a:pPr algn="ctr"/>
            <a:r>
              <a:rPr lang="en-US" sz="3200" b="1" dirty="0">
                <a:solidFill>
                  <a:srgbClr val="FFFF00"/>
                </a:solidFill>
              </a:rPr>
              <a:t>State of the Art</a:t>
            </a:r>
          </a:p>
          <a:p>
            <a:pPr algn="ctr"/>
            <a:r>
              <a:rPr lang="en-US" sz="3200" b="1" dirty="0">
                <a:solidFill>
                  <a:srgbClr val="FFFF00"/>
                </a:solidFill>
              </a:rPr>
              <a:t>AI Research (15%)</a:t>
            </a:r>
          </a:p>
        </p:txBody>
      </p:sp>
    </p:spTree>
    <p:extLst>
      <p:ext uri="{BB962C8B-B14F-4D97-AF65-F5344CB8AC3E}">
        <p14:creationId xmlns:p14="http://schemas.microsoft.com/office/powerpoint/2010/main" val="1635443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09600"/>
            <a:ext cx="7620000" cy="511175"/>
          </a:xfrm>
        </p:spPr>
        <p:txBody>
          <a:bodyPr/>
          <a:lstStyle/>
          <a:p>
            <a:pPr eaLnBrk="1" hangingPunct="1"/>
            <a:r>
              <a:rPr lang="en-US" dirty="0"/>
              <a:t>5. Applications</a:t>
            </a:r>
          </a:p>
        </p:txBody>
      </p:sp>
      <p:sp>
        <p:nvSpPr>
          <p:cNvPr id="25603"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4"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5" name="Text Box 5"/>
          <p:cNvSpPr txBox="1">
            <a:spLocks noChangeArrowheads="1"/>
          </p:cNvSpPr>
          <p:nvPr/>
        </p:nvSpPr>
        <p:spPr bwMode="auto">
          <a:xfrm>
            <a:off x="13716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6" name="Text Box 6"/>
          <p:cNvSpPr txBox="1">
            <a:spLocks noChangeArrowheads="1"/>
          </p:cNvSpPr>
          <p:nvPr/>
        </p:nvSpPr>
        <p:spPr bwMode="auto">
          <a:xfrm>
            <a:off x="1106487" y="3167365"/>
            <a:ext cx="750411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Robot Soccer</a:t>
            </a:r>
          </a:p>
          <a:p>
            <a:pPr eaLnBrk="1" hangingPunct="1"/>
            <a:r>
              <a:rPr lang="en-US" sz="3200" dirty="0"/>
              <a:t>Game Playing</a:t>
            </a:r>
          </a:p>
          <a:p>
            <a:pPr eaLnBrk="1" hangingPunct="1"/>
            <a:r>
              <a:rPr lang="en-US" sz="3200" dirty="0"/>
              <a:t>Checker playing program by </a:t>
            </a:r>
          </a:p>
          <a:p>
            <a:pPr eaLnBrk="1" hangingPunct="1"/>
            <a:r>
              <a:rPr lang="en-US" sz="3200" dirty="0"/>
              <a:t>Arthur Samuel (IBM)</a:t>
            </a:r>
          </a:p>
          <a:p>
            <a:pPr eaLnBrk="1" hangingPunct="1"/>
            <a:r>
              <a:rPr lang="en-US" sz="3200" dirty="0">
                <a:hlinkClick r:id="rId2"/>
              </a:rPr>
              <a:t>http://en.wikipedia.org/wiki/Arthur_Samuel</a:t>
            </a:r>
            <a:r>
              <a:rPr lang="en-US" sz="3200" dirty="0"/>
              <a:t> </a:t>
            </a:r>
          </a:p>
          <a:p>
            <a:pPr eaLnBrk="1" hangingPunct="1"/>
            <a:r>
              <a:rPr lang="en-US" sz="3200" dirty="0" err="1"/>
              <a:t>Backgrammon</a:t>
            </a:r>
            <a:r>
              <a:rPr lang="en-US" sz="1000" dirty="0"/>
              <a:t>(start 5:37)</a:t>
            </a:r>
            <a:r>
              <a:rPr lang="en-US" sz="3200" dirty="0"/>
              <a:t>: </a:t>
            </a:r>
            <a:r>
              <a:rPr lang="en-US" sz="1600" dirty="0">
                <a:hlinkClick r:id="rId3"/>
              </a:rPr>
              <a:t>http://www.youtube.com/watch?v=RvgEA1XJiY8</a:t>
            </a:r>
            <a:r>
              <a:rPr lang="en-US" sz="1600" dirty="0"/>
              <a:t> </a:t>
            </a:r>
          </a:p>
        </p:txBody>
      </p:sp>
      <p:sp>
        <p:nvSpPr>
          <p:cNvPr id="25607" name="TextBox 6"/>
          <p:cNvSpPr txBox="1">
            <a:spLocks noChangeArrowheads="1"/>
          </p:cNvSpPr>
          <p:nvPr/>
        </p:nvSpPr>
        <p:spPr bwMode="auto">
          <a:xfrm>
            <a:off x="1219200" y="1178314"/>
            <a:ext cx="7162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800" dirty="0">
                <a:hlinkClick r:id="rId4"/>
              </a:rPr>
              <a:t>https://www.bing.com/videos/search?q=best+robot+soccer+video&amp;view=detail&amp;mid=9A5E8D8502751ADDC94E9A5E8D8502751ADDC94E&amp;FORM=VIRE</a:t>
            </a:r>
            <a:endParaRPr lang="en-US" sz="800" dirty="0"/>
          </a:p>
          <a:p>
            <a:pPr eaLnBrk="1" hangingPunct="1"/>
            <a:r>
              <a:rPr lang="en-US" sz="800" dirty="0">
                <a:hlinkClick r:id="rId5"/>
              </a:rPr>
              <a:t>https://www.bing.com/videos/search?q=best+robot+soccer+video&amp;view=detail&amp;mid=7B24E95B16CD302C245B7B24E95B16CD302C245B&amp;FORM=VIRE</a:t>
            </a:r>
            <a:r>
              <a:rPr lang="en-US" sz="800" dirty="0"/>
              <a:t> </a:t>
            </a:r>
          </a:p>
          <a:p>
            <a:pPr eaLnBrk="1" hangingPunct="1"/>
            <a:r>
              <a:rPr lang="en-US" sz="800" dirty="0">
                <a:hlinkClick r:id="rId6"/>
              </a:rPr>
              <a:t>https://www.japankyo.com/2017/04/wacky-weird-interesting-japanese-news-robot-soccer-world-cup-robocup-2017-nagoya-promotional-video/</a:t>
            </a:r>
            <a:r>
              <a:rPr lang="en-US" sz="800" dirty="0"/>
              <a:t> </a:t>
            </a:r>
          </a:p>
          <a:p>
            <a:pPr eaLnBrk="1" hangingPunct="1"/>
            <a:r>
              <a:rPr lang="en-US" sz="800" dirty="0">
                <a:hlinkClick r:id="rId6"/>
              </a:rPr>
              <a:t>/</a:t>
            </a:r>
            <a:endParaRPr lang="en-US" sz="800" dirty="0"/>
          </a:p>
          <a:p>
            <a:pPr eaLnBrk="1" hangingPunct="1"/>
            <a:endParaRPr lang="en-US" sz="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09600"/>
            <a:ext cx="7620000" cy="511175"/>
          </a:xfrm>
        </p:spPr>
        <p:txBody>
          <a:bodyPr/>
          <a:lstStyle/>
          <a:p>
            <a:pPr eaLnBrk="1" hangingPunct="1"/>
            <a:r>
              <a:rPr lang="en-US" dirty="0"/>
              <a:t>Applications 2</a:t>
            </a:r>
          </a:p>
        </p:txBody>
      </p:sp>
      <p:sp>
        <p:nvSpPr>
          <p:cNvPr id="25603"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4"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5" name="Text Box 5"/>
          <p:cNvSpPr txBox="1">
            <a:spLocks noChangeArrowheads="1"/>
          </p:cNvSpPr>
          <p:nvPr/>
        </p:nvSpPr>
        <p:spPr bwMode="auto">
          <a:xfrm>
            <a:off x="13716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6" name="Text Box 6"/>
          <p:cNvSpPr txBox="1">
            <a:spLocks noChangeArrowheads="1"/>
          </p:cNvSpPr>
          <p:nvPr/>
        </p:nvSpPr>
        <p:spPr bwMode="auto">
          <a:xfrm>
            <a:off x="914400" y="1600200"/>
            <a:ext cx="7504113"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Robot Soccer: </a:t>
            </a:r>
            <a:r>
              <a:rPr lang="en-US" sz="2400" dirty="0">
                <a:hlinkClick r:id="rId2"/>
              </a:rPr>
              <a:t>Bing Videos</a:t>
            </a:r>
            <a:endParaRPr lang="en-US" sz="3200" dirty="0"/>
          </a:p>
          <a:p>
            <a:pPr eaLnBrk="1" hangingPunct="1"/>
            <a:r>
              <a:rPr lang="en-US" sz="3200" dirty="0"/>
              <a:t>Robots and General: </a:t>
            </a:r>
            <a:r>
              <a:rPr lang="en-US" sz="2400" dirty="0">
                <a:hlinkClick r:id="rId3"/>
              </a:rPr>
              <a:t>A soccer-playing robot equipped for various terrains – YouTube</a:t>
            </a:r>
            <a:r>
              <a:rPr lang="en-US" sz="2400" dirty="0"/>
              <a:t> (show March 4!)</a:t>
            </a:r>
            <a:endParaRPr lang="en-US" sz="3200" dirty="0"/>
          </a:p>
          <a:p>
            <a:pPr eaLnBrk="1" hangingPunct="1"/>
            <a:r>
              <a:rPr lang="en-US" sz="3200" dirty="0"/>
              <a:t>GO </a:t>
            </a:r>
            <a:r>
              <a:rPr lang="en-US" sz="1200" dirty="0">
                <a:hlinkClick r:id="rId4"/>
              </a:rPr>
              <a:t>https://deepmind.com/blog/article/alphago-zero-starting-scratch</a:t>
            </a:r>
            <a:r>
              <a:rPr lang="en-US" sz="1200" dirty="0"/>
              <a:t> (</a:t>
            </a:r>
            <a:r>
              <a:rPr lang="en-US" sz="1800" dirty="0"/>
              <a:t>good reading material for the group project) </a:t>
            </a:r>
            <a:endParaRPr lang="en-US" sz="1200" dirty="0"/>
          </a:p>
          <a:p>
            <a:pPr eaLnBrk="1" hangingPunct="1"/>
            <a:r>
              <a:rPr lang="en-US" sz="3200" dirty="0"/>
              <a:t>Elevator Control</a:t>
            </a:r>
          </a:p>
          <a:p>
            <a:pPr eaLnBrk="1" hangingPunct="1"/>
            <a:r>
              <a:rPr lang="en-US" sz="3200" dirty="0"/>
              <a:t>Helicopter Control </a:t>
            </a:r>
            <a:r>
              <a:rPr lang="en-US" sz="2000" dirty="0"/>
              <a:t>Demo: </a:t>
            </a:r>
            <a:r>
              <a:rPr lang="en-US" sz="2000" dirty="0">
                <a:hlinkClick r:id="rId5"/>
              </a:rPr>
              <a:t>http://heli.stanford.edu/</a:t>
            </a:r>
            <a:r>
              <a:rPr lang="en-US" sz="2000" dirty="0"/>
              <a:t> </a:t>
            </a:r>
          </a:p>
          <a:p>
            <a:pPr eaLnBrk="1" hangingPunct="1"/>
            <a:r>
              <a:rPr lang="en-US" sz="1600" dirty="0"/>
              <a:t> ICML 2008 Talk: </a:t>
            </a:r>
            <a:r>
              <a:rPr lang="en-US" sz="1600" dirty="0">
                <a:hlinkClick r:id="rId6"/>
              </a:rPr>
              <a:t>http://videolectures.net/icml08_coates_lcmd</a:t>
            </a:r>
            <a:endParaRPr lang="en-US" sz="1600" dirty="0"/>
          </a:p>
          <a:p>
            <a:pPr eaLnBrk="1" hangingPunct="1"/>
            <a:r>
              <a:rPr lang="en-US" sz="3200" dirty="0"/>
              <a:t>Deep RL(added in 2021; show on 032524):   </a:t>
            </a:r>
          </a:p>
          <a:p>
            <a:pPr eaLnBrk="1" hangingPunct="1"/>
            <a:r>
              <a:rPr lang="en-US" sz="900" dirty="0">
                <a:hlinkClick r:id="rId7"/>
              </a:rPr>
              <a:t>https://www.bing.com/videos/search?q=best+reinforcment+learning+video&amp;view=detail&amp;mid=DFC5BA5934E30F1D83D1DFC5BA5934E30F1D83D1&amp;FORM=VIRE</a:t>
            </a:r>
            <a:r>
              <a:rPr lang="en-US" sz="900" dirty="0"/>
              <a:t> </a:t>
            </a:r>
          </a:p>
        </p:txBody>
      </p:sp>
    </p:spTree>
    <p:extLst>
      <p:ext uri="{BB962C8B-B14F-4D97-AF65-F5344CB8AC3E}">
        <p14:creationId xmlns:p14="http://schemas.microsoft.com/office/powerpoint/2010/main" val="2404318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6800" y="746125"/>
            <a:ext cx="7620000" cy="777875"/>
          </a:xfrm>
        </p:spPr>
        <p:txBody>
          <a:bodyPr/>
          <a:lstStyle/>
          <a:p>
            <a:pPr eaLnBrk="1" hangingPunct="1"/>
            <a:r>
              <a:rPr lang="en-US" sz="3600" dirty="0">
                <a:solidFill>
                  <a:srgbClr val="C2540A"/>
                </a:solidFill>
              </a:rPr>
              <a:t>6. Summary RL</a:t>
            </a:r>
          </a:p>
        </p:txBody>
      </p:sp>
      <p:sp>
        <p:nvSpPr>
          <p:cNvPr id="27651" name="Text Box 6"/>
          <p:cNvSpPr txBox="1">
            <a:spLocks noChangeArrowheads="1"/>
          </p:cNvSpPr>
          <p:nvPr/>
        </p:nvSpPr>
        <p:spPr bwMode="auto">
          <a:xfrm>
            <a:off x="990601" y="1600200"/>
            <a:ext cx="8001000"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eaLnBrk="1" hangingPunct="1">
              <a:buFont typeface="Arial" panose="020B0604020202020204" pitchFamily="34" charset="0"/>
              <a:buChar char="•"/>
            </a:pPr>
            <a:r>
              <a:rPr lang="en-US" sz="2500" dirty="0"/>
              <a:t>Goal is to learn utility values of states (or actions) and an optimal mapping from states to actions.</a:t>
            </a:r>
          </a:p>
          <a:p>
            <a:pPr marL="457200" indent="-457200" eaLnBrk="1" hangingPunct="1">
              <a:buFont typeface="Arial" panose="020B0604020202020204" pitchFamily="34" charset="0"/>
              <a:buChar char="•"/>
            </a:pPr>
            <a:r>
              <a:rPr lang="en-US" sz="2500" dirty="0"/>
              <a:t>If the world is completely known and does not change, </a:t>
            </a:r>
            <a:r>
              <a:rPr lang="en-US" sz="2500" dirty="0">
                <a:sym typeface="Wingdings" pitchFamily="2" charset="2"/>
              </a:rPr>
              <a:t>w</a:t>
            </a:r>
            <a:r>
              <a:rPr lang="en-US" sz="2500" dirty="0"/>
              <a:t>e can determine utilities by solving Bellman Equations.</a:t>
            </a:r>
          </a:p>
          <a:p>
            <a:pPr marL="457200" indent="-457200" eaLnBrk="1" hangingPunct="1">
              <a:buFont typeface="Arial" panose="020B0604020202020204" pitchFamily="34" charset="0"/>
              <a:buChar char="•"/>
            </a:pPr>
            <a:r>
              <a:rPr lang="en-US" sz="2500" dirty="0"/>
              <a:t>Otherwise, temporal difference learning/q-learning/… has  to be used that updates utilities of actions and states to match those of successor states.</a:t>
            </a:r>
          </a:p>
          <a:p>
            <a:pPr marL="457200" indent="-457200" eaLnBrk="1" hangingPunct="1">
              <a:buFont typeface="Arial" panose="020B0604020202020204" pitchFamily="34" charset="0"/>
              <a:buChar char="•"/>
            </a:pPr>
            <a:r>
              <a:rPr lang="en-US" sz="2500" dirty="0"/>
              <a:t>There is an ongoing debate about if on-policy and off-policy RL approaches should be preferred. </a:t>
            </a:r>
          </a:p>
          <a:p>
            <a:pPr marL="457200" indent="-457200" eaLnBrk="1" hangingPunct="1">
              <a:buFont typeface="Arial" panose="020B0604020202020204" pitchFamily="34" charset="0"/>
              <a:buChar char="•"/>
            </a:pPr>
            <a:r>
              <a:rPr lang="en-US" sz="2500" dirty="0"/>
              <a:t>There have been many success stories about RL, such as Alpha-Go, Backgammon, Control, and Robotics.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Sutton ICML 2009 Video on </a:t>
            </a:r>
            <a:br>
              <a:rPr lang="en-US" dirty="0"/>
            </a:br>
            <a:r>
              <a:rPr lang="en-US" dirty="0">
                <a:solidFill>
                  <a:srgbClr val="C2540A"/>
                </a:solidFill>
              </a:rPr>
              <a:t>4 Key Ideas of RL</a:t>
            </a:r>
          </a:p>
        </p:txBody>
      </p:sp>
      <p:sp>
        <p:nvSpPr>
          <p:cNvPr id="4" name="TextBox 3"/>
          <p:cNvSpPr txBox="1"/>
          <p:nvPr/>
        </p:nvSpPr>
        <p:spPr>
          <a:xfrm>
            <a:off x="1143000" y="1676400"/>
            <a:ext cx="7696201" cy="1569660"/>
          </a:xfrm>
          <a:prstGeom prst="rect">
            <a:avLst/>
          </a:prstGeom>
          <a:noFill/>
        </p:spPr>
        <p:txBody>
          <a:bodyPr wrap="square" rtlCol="0">
            <a:spAutoFit/>
          </a:bodyPr>
          <a:lstStyle/>
          <a:p>
            <a:r>
              <a:rPr lang="en-US" sz="2800" dirty="0"/>
              <a:t>Link</a:t>
            </a:r>
            <a:r>
              <a:rPr lang="en-US" dirty="0"/>
              <a:t>:</a:t>
            </a:r>
            <a:r>
              <a:rPr lang="en-US" sz="4800" dirty="0"/>
              <a:t> </a:t>
            </a:r>
            <a:r>
              <a:rPr lang="en-US" dirty="0">
                <a:hlinkClick r:id="rId2"/>
              </a:rPr>
              <a:t>http://videolectures.net/icml09_sutton_itdrl/</a:t>
            </a:r>
            <a:endParaRPr lang="en-US" dirty="0"/>
          </a:p>
          <a:p>
            <a:r>
              <a:rPr lang="en-US" dirty="0"/>
              <a:t>We will show the video </a:t>
            </a:r>
            <a:r>
              <a:rPr lang="en-US" dirty="0">
                <a:solidFill>
                  <a:srgbClr val="C00000"/>
                </a:solidFill>
              </a:rPr>
              <a:t>10:34-45:37 </a:t>
            </a:r>
            <a:endParaRPr lang="en-US" sz="5400" dirty="0"/>
          </a:p>
          <a:p>
            <a:endParaRPr lang="en-US" dirty="0"/>
          </a:p>
        </p:txBody>
      </p:sp>
      <p:sp>
        <p:nvSpPr>
          <p:cNvPr id="5" name="TextBox 4"/>
          <p:cNvSpPr txBox="1"/>
          <p:nvPr/>
        </p:nvSpPr>
        <p:spPr>
          <a:xfrm>
            <a:off x="1524000" y="3657600"/>
            <a:ext cx="6629401" cy="3231654"/>
          </a:xfrm>
          <a:prstGeom prst="rect">
            <a:avLst/>
          </a:prstGeom>
          <a:noFill/>
        </p:spPr>
        <p:txBody>
          <a:bodyPr wrap="square" rtlCol="0">
            <a:spAutoFit/>
          </a:bodyPr>
          <a:lstStyle/>
          <a:p>
            <a:r>
              <a:rPr lang="en-US" sz="2800" dirty="0"/>
              <a:t>Discussion: </a:t>
            </a:r>
            <a:r>
              <a:rPr lang="en-US" sz="2800" i="1" dirty="0">
                <a:solidFill>
                  <a:srgbClr val="FF0000"/>
                </a:solidFill>
              </a:rPr>
              <a:t>What is unique about RL?</a:t>
            </a:r>
          </a:p>
          <a:p>
            <a:r>
              <a:rPr lang="en-US" sz="2000" i="1" dirty="0">
                <a:solidFill>
                  <a:srgbClr val="FF0000"/>
                </a:solidFill>
              </a:rPr>
              <a:t>Our Discussion found:</a:t>
            </a:r>
          </a:p>
          <a:p>
            <a:pPr marL="457200" indent="-457200">
              <a:buFont typeface="Arial" pitchFamily="34" charset="0"/>
              <a:buChar char="•"/>
            </a:pPr>
            <a:r>
              <a:rPr lang="en-US" sz="2000" i="1" dirty="0"/>
              <a:t>Rewards instead of giving the correct answer</a:t>
            </a:r>
          </a:p>
          <a:p>
            <a:pPr marL="457200" indent="-457200">
              <a:buFont typeface="Arial" pitchFamily="34" charset="0"/>
              <a:buChar char="•"/>
            </a:pPr>
            <a:r>
              <a:rPr lang="en-US" sz="2000" i="1" dirty="0"/>
              <a:t>Importance of Exploration and Sampling</a:t>
            </a:r>
          </a:p>
          <a:p>
            <a:pPr marL="457200" indent="-457200">
              <a:buFont typeface="Arial" pitchFamily="34" charset="0"/>
              <a:buChar char="•"/>
            </a:pPr>
            <a:r>
              <a:rPr lang="en-US" sz="2000" i="1" dirty="0"/>
              <a:t>Adaptation: Dealing with Changing Words</a:t>
            </a:r>
          </a:p>
          <a:p>
            <a:pPr marL="457200" indent="-457200">
              <a:buFont typeface="Arial" pitchFamily="34" charset="0"/>
              <a:buChar char="•"/>
            </a:pPr>
            <a:r>
              <a:rPr lang="en-US" sz="2000" i="1" dirty="0"/>
              <a:t>Worried about the  future/lifelong well-being; finding good policies,…</a:t>
            </a:r>
          </a:p>
          <a:p>
            <a:endParaRPr lang="en-US" sz="2800" i="1" dirty="0">
              <a:solidFill>
                <a:srgbClr val="FF0000"/>
              </a:solidFill>
            </a:endParaRPr>
          </a:p>
          <a:p>
            <a:endParaRPr lang="en-US" sz="2800" i="1" dirty="0">
              <a:solidFill>
                <a:srgbClr val="FF0000"/>
              </a:solidFill>
            </a:endParaRPr>
          </a:p>
        </p:txBody>
      </p:sp>
    </p:spTree>
    <p:extLst>
      <p:ext uri="{BB962C8B-B14F-4D97-AF65-F5344CB8AC3E}">
        <p14:creationId xmlns:p14="http://schemas.microsoft.com/office/powerpoint/2010/main" val="42178593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dirty="0"/>
              <a:t>Online Group H: Simplified PD World</a:t>
            </a:r>
          </a:p>
        </p:txBody>
      </p:sp>
      <p:sp>
        <p:nvSpPr>
          <p:cNvPr id="6147" name="Oval 4"/>
          <p:cNvSpPr>
            <a:spLocks noChangeArrowheads="1"/>
          </p:cNvSpPr>
          <p:nvPr/>
        </p:nvSpPr>
        <p:spPr bwMode="auto">
          <a:xfrm>
            <a:off x="20256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544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2 </a:t>
            </a:r>
            <a:r>
              <a:rPr lang="en-US" sz="3200" b="1" dirty="0">
                <a:solidFill>
                  <a:srgbClr val="0000FF"/>
                </a:solidFill>
              </a:rPr>
              <a:t>P</a:t>
            </a:r>
          </a:p>
        </p:txBody>
      </p:sp>
      <p:sp>
        <p:nvSpPr>
          <p:cNvPr id="6154" name="Oval 11"/>
          <p:cNvSpPr>
            <a:spLocks noChangeArrowheads="1"/>
          </p:cNvSpPr>
          <p:nvPr/>
        </p:nvSpPr>
        <p:spPr bwMode="auto">
          <a:xfrm>
            <a:off x="40830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3 </a:t>
            </a:r>
            <a:r>
              <a:rPr lang="en-US" sz="3200" b="1" dirty="0">
                <a:solidFill>
                  <a:srgbClr val="00B050"/>
                </a:solidFill>
              </a:rPr>
              <a:t>D</a:t>
            </a:r>
            <a:endParaRPr lang="en-US" b="1" dirty="0">
              <a:solidFill>
                <a:srgbClr val="00B050"/>
              </a:solidFill>
            </a:endParaRPr>
          </a:p>
        </p:txBody>
      </p:sp>
      <p:sp>
        <p:nvSpPr>
          <p:cNvPr id="6155" name="Oval 12"/>
          <p:cNvSpPr>
            <a:spLocks noChangeArrowheads="1"/>
          </p:cNvSpPr>
          <p:nvPr/>
        </p:nvSpPr>
        <p:spPr bwMode="auto">
          <a:xfrm>
            <a:off x="21018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4</a:t>
            </a:r>
          </a:p>
        </p:txBody>
      </p:sp>
      <p:sp>
        <p:nvSpPr>
          <p:cNvPr id="6157" name="Line 17"/>
          <p:cNvSpPr>
            <a:spLocks noChangeShapeType="1"/>
          </p:cNvSpPr>
          <p:nvPr/>
        </p:nvSpPr>
        <p:spPr bwMode="auto">
          <a:xfrm>
            <a:off x="3397250" y="188595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3457575" y="314325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40250" y="226695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787650" y="226695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57575" y="13716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6180" name="Text Box 43"/>
          <p:cNvSpPr txBox="1">
            <a:spLocks noChangeArrowheads="1"/>
          </p:cNvSpPr>
          <p:nvPr/>
        </p:nvSpPr>
        <p:spPr bwMode="auto">
          <a:xfrm>
            <a:off x="2787650" y="226695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641328" y="2668622"/>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6185" name="Text Box 50"/>
          <p:cNvSpPr txBox="1">
            <a:spLocks noChangeArrowheads="1"/>
          </p:cNvSpPr>
          <p:nvPr/>
        </p:nvSpPr>
        <p:spPr bwMode="auto">
          <a:xfrm>
            <a:off x="4540250" y="219075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7" name="Line 52"/>
          <p:cNvSpPr>
            <a:spLocks noChangeShapeType="1"/>
          </p:cNvSpPr>
          <p:nvPr/>
        </p:nvSpPr>
        <p:spPr bwMode="auto">
          <a:xfrm flipH="1" flipV="1">
            <a:off x="3397250" y="2000250"/>
            <a:ext cx="457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 name="Text Box 45"/>
          <p:cNvSpPr txBox="1">
            <a:spLocks noChangeArrowheads="1"/>
          </p:cNvSpPr>
          <p:nvPr/>
        </p:nvSpPr>
        <p:spPr bwMode="auto">
          <a:xfrm>
            <a:off x="3444478" y="1705366"/>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2" name="TextBox 1"/>
          <p:cNvSpPr txBox="1"/>
          <p:nvPr/>
        </p:nvSpPr>
        <p:spPr>
          <a:xfrm flipH="1">
            <a:off x="1219200" y="3617879"/>
            <a:ext cx="7696201" cy="3170099"/>
          </a:xfrm>
          <a:prstGeom prst="rect">
            <a:avLst/>
          </a:prstGeom>
          <a:noFill/>
        </p:spPr>
        <p:txBody>
          <a:bodyPr wrap="square" rtlCol="0">
            <a:spAutoFit/>
          </a:bodyPr>
          <a:lstStyle/>
          <a:p>
            <a:r>
              <a:rPr lang="en-US" b="1" dirty="0">
                <a:solidFill>
                  <a:srgbClr val="C2540A"/>
                </a:solidFill>
              </a:rPr>
              <a:t>Online Credit Task Group H : </a:t>
            </a:r>
            <a:r>
              <a:rPr lang="en-US" sz="1800" b="1" dirty="0">
                <a:solidFill>
                  <a:srgbClr val="FF0000"/>
                </a:solidFill>
                <a:sym typeface="Symbol"/>
              </a:rPr>
              <a:t>March 22, 2021</a:t>
            </a:r>
            <a:endParaRPr lang="en-US" sz="1800" b="1" dirty="0">
              <a:solidFill>
                <a:srgbClr val="FF0000"/>
              </a:solidFill>
            </a:endParaRPr>
          </a:p>
          <a:p>
            <a:r>
              <a:rPr lang="en-US" dirty="0"/>
              <a:t>State Space: {1, 2, 3, 4, 1’, 2’, 3’, 4’}; “</a:t>
            </a:r>
            <a:r>
              <a:rPr lang="en-US" sz="3200" b="1" dirty="0"/>
              <a:t>’</a:t>
            </a:r>
            <a:r>
              <a:rPr lang="en-US" dirty="0"/>
              <a:t>” indicates carrying a block…</a:t>
            </a:r>
          </a:p>
          <a:p>
            <a:r>
              <a:rPr lang="en-US" dirty="0"/>
              <a:t>Policy: agent starts is state 1 and applies operators: </a:t>
            </a:r>
          </a:p>
          <a:p>
            <a:r>
              <a:rPr lang="en-US" dirty="0"/>
              <a:t>e-p-s-d-w-n-e-p-s-d-w-e-w-n-e-p-w-e</a:t>
            </a:r>
          </a:p>
          <a:p>
            <a:r>
              <a:rPr lang="en-US" b="1" dirty="0">
                <a:solidFill>
                  <a:srgbClr val="FF0066"/>
                </a:solidFill>
              </a:rPr>
              <a:t>Use </a:t>
            </a:r>
            <a:r>
              <a:rPr lang="en-US" b="1" dirty="0">
                <a:solidFill>
                  <a:srgbClr val="7030A0"/>
                </a:solidFill>
              </a:rPr>
              <a:t>Q-learning </a:t>
            </a:r>
            <a:r>
              <a:rPr lang="en-US" b="1" dirty="0">
                <a:solidFill>
                  <a:srgbClr val="FF0066"/>
                </a:solidFill>
              </a:rPr>
              <a:t>to construct the q-table assuming </a:t>
            </a:r>
            <a:r>
              <a:rPr lang="en-US" b="1" dirty="0">
                <a:solidFill>
                  <a:srgbClr val="FF0066"/>
                </a:solidFill>
                <a:sym typeface="Symbol"/>
              </a:rPr>
              <a:t>=0.5 and =0.5 and that pickup/</a:t>
            </a:r>
            <a:r>
              <a:rPr lang="en-US" b="1" dirty="0" err="1">
                <a:solidFill>
                  <a:srgbClr val="FF0066"/>
                </a:solidFill>
                <a:sym typeface="Symbol"/>
              </a:rPr>
              <a:t>dropoff</a:t>
            </a:r>
            <a:r>
              <a:rPr lang="en-US" b="1" dirty="0">
                <a:solidFill>
                  <a:srgbClr val="FF0066"/>
                </a:solidFill>
                <a:sym typeface="Symbol"/>
              </a:rPr>
              <a:t> reward is 13 and the move penalty is 1!</a:t>
            </a:r>
            <a:r>
              <a:rPr lang="en-US" b="1" dirty="0">
                <a:solidFill>
                  <a:schemeClr val="tx2"/>
                </a:solidFill>
                <a:sym typeface="Symbol"/>
              </a:rPr>
              <a:t> </a:t>
            </a:r>
            <a:endParaRPr lang="en-US" b="1" dirty="0">
              <a:solidFill>
                <a:srgbClr val="FF0066"/>
              </a:solidFill>
              <a:sym typeface="Symbol"/>
            </a:endParaRPr>
          </a:p>
        </p:txBody>
      </p:sp>
      <p:sp>
        <p:nvSpPr>
          <p:cNvPr id="49" name="Text Box 35"/>
          <p:cNvSpPr txBox="1">
            <a:spLocks noChangeArrowheads="1"/>
          </p:cNvSpPr>
          <p:nvPr/>
        </p:nvSpPr>
        <p:spPr bwMode="auto">
          <a:xfrm>
            <a:off x="3717925" y="31432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50" name="Line 27"/>
          <p:cNvSpPr>
            <a:spLocks noChangeShapeType="1"/>
          </p:cNvSpPr>
          <p:nvPr/>
        </p:nvSpPr>
        <p:spPr bwMode="auto">
          <a:xfrm flipV="1">
            <a:off x="3473450" y="3300620"/>
            <a:ext cx="6096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 name="TextBox 2">
            <a:extLst>
              <a:ext uri="{FF2B5EF4-FFF2-40B4-BE49-F238E27FC236}">
                <a16:creationId xmlns:a16="http://schemas.microsoft.com/office/drawing/2014/main" id="{CE8D7DB2-A055-498E-9EFB-BB192DC2E2B2}"/>
              </a:ext>
            </a:extLst>
          </p:cNvPr>
          <p:cNvSpPr txBox="1"/>
          <p:nvPr/>
        </p:nvSpPr>
        <p:spPr>
          <a:xfrm>
            <a:off x="5454650" y="1880304"/>
            <a:ext cx="3221531" cy="369332"/>
          </a:xfrm>
          <a:prstGeom prst="rect">
            <a:avLst/>
          </a:prstGeom>
          <a:noFill/>
        </p:spPr>
        <p:txBody>
          <a:bodyPr wrap="square" rtlCol="0">
            <a:spAutoFit/>
          </a:bodyPr>
          <a:lstStyle/>
          <a:p>
            <a:r>
              <a:rPr lang="en-US" sz="1800" b="1" dirty="0">
                <a:solidFill>
                  <a:srgbClr val="C00000"/>
                </a:solidFill>
              </a:rPr>
              <a:t>Group Members: </a:t>
            </a:r>
          </a:p>
        </p:txBody>
      </p:sp>
    </p:spTree>
    <p:extLst>
      <p:ext uri="{BB962C8B-B14F-4D97-AF65-F5344CB8AC3E}">
        <p14:creationId xmlns:p14="http://schemas.microsoft.com/office/powerpoint/2010/main" val="1380357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dirty="0"/>
              <a:t>Online Group I: Simplified PD World</a:t>
            </a:r>
          </a:p>
        </p:txBody>
      </p:sp>
      <p:sp>
        <p:nvSpPr>
          <p:cNvPr id="6147" name="Oval 4"/>
          <p:cNvSpPr>
            <a:spLocks noChangeArrowheads="1"/>
          </p:cNvSpPr>
          <p:nvPr/>
        </p:nvSpPr>
        <p:spPr bwMode="auto">
          <a:xfrm>
            <a:off x="20256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54450" y="15811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2 </a:t>
            </a:r>
            <a:r>
              <a:rPr lang="en-US" sz="3200" b="1" dirty="0">
                <a:solidFill>
                  <a:srgbClr val="0000FF"/>
                </a:solidFill>
              </a:rPr>
              <a:t>P</a:t>
            </a:r>
          </a:p>
        </p:txBody>
      </p:sp>
      <p:sp>
        <p:nvSpPr>
          <p:cNvPr id="6154" name="Oval 11"/>
          <p:cNvSpPr>
            <a:spLocks noChangeArrowheads="1"/>
          </p:cNvSpPr>
          <p:nvPr/>
        </p:nvSpPr>
        <p:spPr bwMode="auto">
          <a:xfrm>
            <a:off x="40830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3 </a:t>
            </a:r>
            <a:r>
              <a:rPr lang="en-US" sz="3200" b="1" dirty="0">
                <a:solidFill>
                  <a:srgbClr val="00B050"/>
                </a:solidFill>
              </a:rPr>
              <a:t>D</a:t>
            </a:r>
            <a:endParaRPr lang="en-US" b="1" dirty="0">
              <a:solidFill>
                <a:srgbClr val="00B050"/>
              </a:solidFill>
            </a:endParaRPr>
          </a:p>
        </p:txBody>
      </p:sp>
      <p:sp>
        <p:nvSpPr>
          <p:cNvPr id="6155" name="Oval 12"/>
          <p:cNvSpPr>
            <a:spLocks noChangeArrowheads="1"/>
          </p:cNvSpPr>
          <p:nvPr/>
        </p:nvSpPr>
        <p:spPr bwMode="auto">
          <a:xfrm>
            <a:off x="2101850" y="280035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4</a:t>
            </a:r>
          </a:p>
        </p:txBody>
      </p:sp>
      <p:sp>
        <p:nvSpPr>
          <p:cNvPr id="6157" name="Line 17"/>
          <p:cNvSpPr>
            <a:spLocks noChangeShapeType="1"/>
          </p:cNvSpPr>
          <p:nvPr/>
        </p:nvSpPr>
        <p:spPr bwMode="auto">
          <a:xfrm>
            <a:off x="3397250" y="188595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3457575" y="314325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40250" y="226695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787650" y="226695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57575" y="13716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6180" name="Text Box 43"/>
          <p:cNvSpPr txBox="1">
            <a:spLocks noChangeArrowheads="1"/>
          </p:cNvSpPr>
          <p:nvPr/>
        </p:nvSpPr>
        <p:spPr bwMode="auto">
          <a:xfrm>
            <a:off x="2787650" y="226695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641328" y="2668622"/>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6185" name="Text Box 50"/>
          <p:cNvSpPr txBox="1">
            <a:spLocks noChangeArrowheads="1"/>
          </p:cNvSpPr>
          <p:nvPr/>
        </p:nvSpPr>
        <p:spPr bwMode="auto">
          <a:xfrm>
            <a:off x="4540250" y="219075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7" name="Line 52"/>
          <p:cNvSpPr>
            <a:spLocks noChangeShapeType="1"/>
          </p:cNvSpPr>
          <p:nvPr/>
        </p:nvSpPr>
        <p:spPr bwMode="auto">
          <a:xfrm flipH="1" flipV="1">
            <a:off x="3397250" y="2000250"/>
            <a:ext cx="457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 name="Text Box 45"/>
          <p:cNvSpPr txBox="1">
            <a:spLocks noChangeArrowheads="1"/>
          </p:cNvSpPr>
          <p:nvPr/>
        </p:nvSpPr>
        <p:spPr bwMode="auto">
          <a:xfrm>
            <a:off x="3444478" y="1705366"/>
            <a:ext cx="3627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w</a:t>
            </a:r>
          </a:p>
        </p:txBody>
      </p:sp>
      <p:sp>
        <p:nvSpPr>
          <p:cNvPr id="2" name="TextBox 1"/>
          <p:cNvSpPr txBox="1"/>
          <p:nvPr/>
        </p:nvSpPr>
        <p:spPr>
          <a:xfrm flipH="1">
            <a:off x="1219200" y="3617879"/>
            <a:ext cx="7696201" cy="3170099"/>
          </a:xfrm>
          <a:prstGeom prst="rect">
            <a:avLst/>
          </a:prstGeom>
          <a:noFill/>
        </p:spPr>
        <p:txBody>
          <a:bodyPr wrap="square" rtlCol="0">
            <a:spAutoFit/>
          </a:bodyPr>
          <a:lstStyle/>
          <a:p>
            <a:r>
              <a:rPr lang="en-US" b="1" dirty="0">
                <a:solidFill>
                  <a:srgbClr val="C2540A"/>
                </a:solidFill>
              </a:rPr>
              <a:t>Online Credit Task Group H : </a:t>
            </a:r>
            <a:r>
              <a:rPr lang="en-US" sz="1800" b="1" dirty="0">
                <a:solidFill>
                  <a:srgbClr val="FF0000"/>
                </a:solidFill>
                <a:sym typeface="Symbol"/>
              </a:rPr>
              <a:t>March 22, 2021</a:t>
            </a:r>
            <a:endParaRPr lang="en-US" sz="1800" b="1" dirty="0">
              <a:solidFill>
                <a:srgbClr val="FF0000"/>
              </a:solidFill>
            </a:endParaRPr>
          </a:p>
          <a:p>
            <a:r>
              <a:rPr lang="en-US" dirty="0"/>
              <a:t>State Space: {1, 2, 3, 4, 1’, 2’, 3’, 4’}; “</a:t>
            </a:r>
            <a:r>
              <a:rPr lang="en-US" sz="3200" b="1" dirty="0"/>
              <a:t>’</a:t>
            </a:r>
            <a:r>
              <a:rPr lang="en-US" dirty="0"/>
              <a:t>” indicates carrying a block…</a:t>
            </a:r>
          </a:p>
          <a:p>
            <a:r>
              <a:rPr lang="en-US" dirty="0"/>
              <a:t>Policy: agent starts is state 1 and applies operators: </a:t>
            </a:r>
          </a:p>
          <a:p>
            <a:r>
              <a:rPr lang="en-US" dirty="0"/>
              <a:t>e-p-s-d-w-n-e-p-s-d-w-e-w-n-e-p-w-e</a:t>
            </a:r>
          </a:p>
          <a:p>
            <a:r>
              <a:rPr lang="en-US" b="1" dirty="0">
                <a:solidFill>
                  <a:srgbClr val="FF0066"/>
                </a:solidFill>
              </a:rPr>
              <a:t>Use </a:t>
            </a:r>
            <a:r>
              <a:rPr lang="en-US" b="1" dirty="0">
                <a:solidFill>
                  <a:srgbClr val="7030A0"/>
                </a:solidFill>
              </a:rPr>
              <a:t>SARSA </a:t>
            </a:r>
            <a:r>
              <a:rPr lang="en-US" b="1" dirty="0">
                <a:solidFill>
                  <a:srgbClr val="FF0066"/>
                </a:solidFill>
              </a:rPr>
              <a:t>to construct the q-table assuming </a:t>
            </a:r>
            <a:r>
              <a:rPr lang="en-US" b="1" dirty="0">
                <a:solidFill>
                  <a:srgbClr val="FF0066"/>
                </a:solidFill>
                <a:sym typeface="Symbol"/>
              </a:rPr>
              <a:t>=0.5 and =0.5 and that pickup/</a:t>
            </a:r>
            <a:r>
              <a:rPr lang="en-US" b="1" dirty="0" err="1">
                <a:solidFill>
                  <a:srgbClr val="FF0066"/>
                </a:solidFill>
                <a:sym typeface="Symbol"/>
              </a:rPr>
              <a:t>dropoff</a:t>
            </a:r>
            <a:r>
              <a:rPr lang="en-US" b="1" dirty="0">
                <a:solidFill>
                  <a:srgbClr val="FF0066"/>
                </a:solidFill>
                <a:sym typeface="Symbol"/>
              </a:rPr>
              <a:t> reward is 13 and the move penalty is 1!</a:t>
            </a:r>
            <a:r>
              <a:rPr lang="en-US" b="1" dirty="0">
                <a:solidFill>
                  <a:schemeClr val="tx2"/>
                </a:solidFill>
                <a:sym typeface="Symbol"/>
              </a:rPr>
              <a:t> </a:t>
            </a:r>
            <a:endParaRPr lang="en-US" b="1" dirty="0">
              <a:solidFill>
                <a:srgbClr val="FF0066"/>
              </a:solidFill>
              <a:sym typeface="Symbol"/>
            </a:endParaRPr>
          </a:p>
        </p:txBody>
      </p:sp>
      <p:sp>
        <p:nvSpPr>
          <p:cNvPr id="49" name="Text Box 35"/>
          <p:cNvSpPr txBox="1">
            <a:spLocks noChangeArrowheads="1"/>
          </p:cNvSpPr>
          <p:nvPr/>
        </p:nvSpPr>
        <p:spPr bwMode="auto">
          <a:xfrm>
            <a:off x="3717925" y="31432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t>e</a:t>
            </a:r>
          </a:p>
        </p:txBody>
      </p:sp>
      <p:sp>
        <p:nvSpPr>
          <p:cNvPr id="50" name="Line 27"/>
          <p:cNvSpPr>
            <a:spLocks noChangeShapeType="1"/>
          </p:cNvSpPr>
          <p:nvPr/>
        </p:nvSpPr>
        <p:spPr bwMode="auto">
          <a:xfrm flipV="1">
            <a:off x="3473450" y="3300620"/>
            <a:ext cx="6096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 name="TextBox 2">
            <a:extLst>
              <a:ext uri="{FF2B5EF4-FFF2-40B4-BE49-F238E27FC236}">
                <a16:creationId xmlns:a16="http://schemas.microsoft.com/office/drawing/2014/main" id="{CE8D7DB2-A055-498E-9EFB-BB192DC2E2B2}"/>
              </a:ext>
            </a:extLst>
          </p:cNvPr>
          <p:cNvSpPr txBox="1"/>
          <p:nvPr/>
        </p:nvSpPr>
        <p:spPr>
          <a:xfrm>
            <a:off x="5454650" y="1880304"/>
            <a:ext cx="3221531" cy="369332"/>
          </a:xfrm>
          <a:prstGeom prst="rect">
            <a:avLst/>
          </a:prstGeom>
          <a:noFill/>
        </p:spPr>
        <p:txBody>
          <a:bodyPr wrap="square" rtlCol="0">
            <a:spAutoFit/>
          </a:bodyPr>
          <a:lstStyle/>
          <a:p>
            <a:r>
              <a:rPr lang="en-US" sz="1800" b="1" dirty="0">
                <a:solidFill>
                  <a:srgbClr val="C00000"/>
                </a:solidFill>
              </a:rPr>
              <a:t>Group Members: </a:t>
            </a:r>
          </a:p>
        </p:txBody>
      </p:sp>
    </p:spTree>
    <p:extLst>
      <p:ext uri="{BB962C8B-B14F-4D97-AF65-F5344CB8AC3E}">
        <p14:creationId xmlns:p14="http://schemas.microsoft.com/office/powerpoint/2010/main" val="18785237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Oval 4"/>
          <p:cNvSpPr>
            <a:spLocks noChangeArrowheads="1"/>
          </p:cNvSpPr>
          <p:nvPr/>
        </p:nvSpPr>
        <p:spPr bwMode="auto">
          <a:xfrm>
            <a:off x="20574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862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2</a:t>
            </a:r>
          </a:p>
        </p:txBody>
      </p:sp>
      <p:sp>
        <p:nvSpPr>
          <p:cNvPr id="6149" name="Oval 6"/>
          <p:cNvSpPr>
            <a:spLocks noChangeArrowheads="1"/>
          </p:cNvSpPr>
          <p:nvPr/>
        </p:nvSpPr>
        <p:spPr bwMode="auto">
          <a:xfrm>
            <a:off x="60198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3 </a:t>
            </a:r>
            <a:r>
              <a:rPr lang="en-US">
                <a:solidFill>
                  <a:srgbClr val="FF0066"/>
                </a:solidFill>
              </a:rPr>
              <a:t>R=+5</a:t>
            </a:r>
            <a:endParaRPr lang="en-US" sz="3200">
              <a:solidFill>
                <a:srgbClr val="FF0066"/>
              </a:solidFill>
            </a:endParaRPr>
          </a:p>
        </p:txBody>
      </p:sp>
      <p:sp>
        <p:nvSpPr>
          <p:cNvPr id="6150" name="Oval 7"/>
          <p:cNvSpPr>
            <a:spLocks noChangeArrowheads="1"/>
          </p:cNvSpPr>
          <p:nvPr/>
        </p:nvSpPr>
        <p:spPr bwMode="auto">
          <a:xfrm>
            <a:off x="6172200" y="3276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6 </a:t>
            </a:r>
            <a:r>
              <a:rPr lang="en-US" dirty="0">
                <a:solidFill>
                  <a:srgbClr val="FF0066"/>
                </a:solidFill>
              </a:rPr>
              <a:t>R=</a:t>
            </a:r>
            <a:r>
              <a:rPr lang="en-US" dirty="0">
                <a:solidFill>
                  <a:srgbClr val="FF0066"/>
                </a:solidFill>
                <a:latin typeface="Symbol" pitchFamily="18" charset="2"/>
              </a:rPr>
              <a:t>-</a:t>
            </a:r>
            <a:r>
              <a:rPr lang="en-US" dirty="0">
                <a:solidFill>
                  <a:srgbClr val="FF0066"/>
                </a:solidFill>
              </a:rPr>
              <a:t>2</a:t>
            </a:r>
          </a:p>
        </p:txBody>
      </p:sp>
      <p:sp>
        <p:nvSpPr>
          <p:cNvPr id="6151" name="Oval 8"/>
          <p:cNvSpPr>
            <a:spLocks noChangeArrowheads="1"/>
          </p:cNvSpPr>
          <p:nvPr/>
        </p:nvSpPr>
        <p:spPr bwMode="auto">
          <a:xfrm>
            <a:off x="6248400" y="457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9 </a:t>
            </a:r>
            <a:r>
              <a:rPr lang="en-US" dirty="0">
                <a:solidFill>
                  <a:srgbClr val="FF0066"/>
                </a:solidFill>
              </a:rPr>
              <a:t>R=</a:t>
            </a:r>
            <a:r>
              <a:rPr lang="en-US" dirty="0">
                <a:solidFill>
                  <a:srgbClr val="FF0066"/>
                </a:solidFill>
                <a:latin typeface="Symbol" pitchFamily="18" charset="2"/>
              </a:rPr>
              <a:t>-14</a:t>
            </a:r>
            <a:endParaRPr lang="en-US" dirty="0">
              <a:solidFill>
                <a:srgbClr val="FF0066"/>
              </a:solidFill>
            </a:endParaRPr>
          </a:p>
        </p:txBody>
      </p:sp>
      <p:sp>
        <p:nvSpPr>
          <p:cNvPr id="6153" name="Oval 10"/>
          <p:cNvSpPr>
            <a:spLocks noChangeArrowheads="1"/>
          </p:cNvSpPr>
          <p:nvPr/>
        </p:nvSpPr>
        <p:spPr bwMode="auto">
          <a:xfrm>
            <a:off x="4114800" y="457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dirty="0"/>
              <a:t>8 </a:t>
            </a:r>
            <a:r>
              <a:rPr lang="en-US" dirty="0">
                <a:solidFill>
                  <a:srgbClr val="FF0066"/>
                </a:solidFill>
              </a:rPr>
              <a:t>R=+14</a:t>
            </a:r>
          </a:p>
        </p:txBody>
      </p:sp>
      <p:sp>
        <p:nvSpPr>
          <p:cNvPr id="6154" name="Oval 11"/>
          <p:cNvSpPr>
            <a:spLocks noChangeArrowheads="1"/>
          </p:cNvSpPr>
          <p:nvPr/>
        </p:nvSpPr>
        <p:spPr bwMode="auto">
          <a:xfrm>
            <a:off x="4114800" y="33528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5 </a:t>
            </a:r>
            <a:r>
              <a:rPr lang="en-US">
                <a:solidFill>
                  <a:srgbClr val="FF0066"/>
                </a:solidFill>
              </a:rPr>
              <a:t>R=+3</a:t>
            </a:r>
          </a:p>
        </p:txBody>
      </p:sp>
      <p:sp>
        <p:nvSpPr>
          <p:cNvPr id="6155" name="Oval 12"/>
          <p:cNvSpPr>
            <a:spLocks noChangeArrowheads="1"/>
          </p:cNvSpPr>
          <p:nvPr/>
        </p:nvSpPr>
        <p:spPr bwMode="auto">
          <a:xfrm>
            <a:off x="2133600" y="33528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4</a:t>
            </a:r>
          </a:p>
        </p:txBody>
      </p:sp>
      <p:sp>
        <p:nvSpPr>
          <p:cNvPr id="6156" name="Oval 13"/>
          <p:cNvSpPr>
            <a:spLocks noChangeArrowheads="1"/>
          </p:cNvSpPr>
          <p:nvPr/>
        </p:nvSpPr>
        <p:spPr bwMode="auto">
          <a:xfrm>
            <a:off x="2057400" y="4648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7</a:t>
            </a:r>
          </a:p>
        </p:txBody>
      </p:sp>
      <p:sp>
        <p:nvSpPr>
          <p:cNvPr id="6157" name="Line 17"/>
          <p:cNvSpPr>
            <a:spLocks noChangeShapeType="1"/>
          </p:cNvSpPr>
          <p:nvPr/>
        </p:nvSpPr>
        <p:spPr bwMode="auto">
          <a:xfrm>
            <a:off x="3429000" y="243840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58" name="Line 19"/>
          <p:cNvSpPr>
            <a:spLocks noChangeShapeType="1"/>
          </p:cNvSpPr>
          <p:nvPr/>
        </p:nvSpPr>
        <p:spPr bwMode="auto">
          <a:xfrm>
            <a:off x="5257800" y="24384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59" name="Line 20"/>
          <p:cNvSpPr>
            <a:spLocks noChangeShapeType="1"/>
          </p:cNvSpPr>
          <p:nvPr/>
        </p:nvSpPr>
        <p:spPr bwMode="auto">
          <a:xfrm>
            <a:off x="6705600" y="28194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0" name="Line 21"/>
          <p:cNvSpPr>
            <a:spLocks noChangeShapeType="1"/>
          </p:cNvSpPr>
          <p:nvPr/>
        </p:nvSpPr>
        <p:spPr bwMode="auto">
          <a:xfrm>
            <a:off x="6858000" y="39624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1" name="Line 22"/>
          <p:cNvSpPr>
            <a:spLocks noChangeShapeType="1"/>
          </p:cNvSpPr>
          <p:nvPr/>
        </p:nvSpPr>
        <p:spPr bwMode="auto">
          <a:xfrm flipH="1" flipV="1">
            <a:off x="4914900" y="3962400"/>
            <a:ext cx="74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5486400" y="37338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3" name="Line 24"/>
          <p:cNvSpPr>
            <a:spLocks noChangeShapeType="1"/>
          </p:cNvSpPr>
          <p:nvPr/>
        </p:nvSpPr>
        <p:spPr bwMode="auto">
          <a:xfrm flipH="1">
            <a:off x="5356225" y="5010088"/>
            <a:ext cx="855663" cy="2"/>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72000" y="28194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5" name="Line 26"/>
          <p:cNvSpPr>
            <a:spLocks noChangeShapeType="1"/>
          </p:cNvSpPr>
          <p:nvPr/>
        </p:nvSpPr>
        <p:spPr bwMode="auto">
          <a:xfrm>
            <a:off x="4724400" y="40386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819400" y="28194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7" name="Line 28"/>
          <p:cNvSpPr>
            <a:spLocks noChangeShapeType="1"/>
          </p:cNvSpPr>
          <p:nvPr/>
        </p:nvSpPr>
        <p:spPr bwMode="auto">
          <a:xfrm flipV="1">
            <a:off x="2819400" y="3962400"/>
            <a:ext cx="0" cy="6858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8" name="Line 29"/>
          <p:cNvSpPr>
            <a:spLocks noChangeShapeType="1"/>
          </p:cNvSpPr>
          <p:nvPr/>
        </p:nvSpPr>
        <p:spPr bwMode="auto">
          <a:xfrm flipH="1">
            <a:off x="2895600" y="4038600"/>
            <a:ext cx="18288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txBody>
          <a:bodyPr wrap="none"/>
          <a:lstStyle/>
          <a:p>
            <a:endParaRPr lang="en-US"/>
          </a:p>
        </p:txBody>
      </p:sp>
      <p:sp>
        <p:nvSpPr>
          <p:cNvPr id="6169" name="Line 30"/>
          <p:cNvSpPr>
            <a:spLocks noChangeShapeType="1"/>
          </p:cNvSpPr>
          <p:nvPr/>
        </p:nvSpPr>
        <p:spPr bwMode="auto">
          <a:xfrm flipH="1">
            <a:off x="3429000" y="4953000"/>
            <a:ext cx="6858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0" name="Line 31"/>
          <p:cNvSpPr>
            <a:spLocks noChangeShapeType="1"/>
          </p:cNvSpPr>
          <p:nvPr/>
        </p:nvSpPr>
        <p:spPr bwMode="auto">
          <a:xfrm flipH="1">
            <a:off x="3124200" y="38862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1" name="Line 34"/>
          <p:cNvSpPr>
            <a:spLocks noChangeShapeType="1"/>
          </p:cNvSpPr>
          <p:nvPr/>
        </p:nvSpPr>
        <p:spPr bwMode="auto">
          <a:xfrm flipV="1">
            <a:off x="5410200" y="4876800"/>
            <a:ext cx="838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89325" y="19240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6173" name="Text Box 36"/>
          <p:cNvSpPr txBox="1">
            <a:spLocks noChangeArrowheads="1"/>
          </p:cNvSpPr>
          <p:nvPr/>
        </p:nvSpPr>
        <p:spPr bwMode="auto">
          <a:xfrm>
            <a:off x="5562600" y="19050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6174" name="Text Box 37"/>
          <p:cNvSpPr txBox="1">
            <a:spLocks noChangeArrowheads="1"/>
          </p:cNvSpPr>
          <p:nvPr/>
        </p:nvSpPr>
        <p:spPr bwMode="auto">
          <a:xfrm>
            <a:off x="6629400" y="2743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5" name="Text Box 38"/>
          <p:cNvSpPr txBox="1">
            <a:spLocks noChangeArrowheads="1"/>
          </p:cNvSpPr>
          <p:nvPr/>
        </p:nvSpPr>
        <p:spPr bwMode="auto">
          <a:xfrm>
            <a:off x="6858000" y="39624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6" name="Text Box 39"/>
          <p:cNvSpPr txBox="1">
            <a:spLocks noChangeArrowheads="1"/>
          </p:cNvSpPr>
          <p:nvPr/>
        </p:nvSpPr>
        <p:spPr bwMode="auto">
          <a:xfrm>
            <a:off x="4933139" y="4004031"/>
            <a:ext cx="7040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dirty="0"/>
              <a:t>y/0.2</a:t>
            </a:r>
          </a:p>
        </p:txBody>
      </p:sp>
      <p:sp>
        <p:nvSpPr>
          <p:cNvPr id="6177" name="Text Box 40"/>
          <p:cNvSpPr txBox="1">
            <a:spLocks noChangeArrowheads="1"/>
          </p:cNvSpPr>
          <p:nvPr/>
        </p:nvSpPr>
        <p:spPr bwMode="auto">
          <a:xfrm>
            <a:off x="5641648" y="4974222"/>
            <a:ext cx="22114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dirty="0"/>
              <a:t>w</a:t>
            </a:r>
          </a:p>
        </p:txBody>
      </p:sp>
      <p:sp>
        <p:nvSpPr>
          <p:cNvPr id="6178" name="Text Box 41"/>
          <p:cNvSpPr txBox="1">
            <a:spLocks noChangeArrowheads="1"/>
          </p:cNvSpPr>
          <p:nvPr/>
        </p:nvSpPr>
        <p:spPr bwMode="auto">
          <a:xfrm>
            <a:off x="5410200" y="44958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x/0.7</a:t>
            </a:r>
          </a:p>
        </p:txBody>
      </p:sp>
      <p:sp>
        <p:nvSpPr>
          <p:cNvPr id="6179" name="Text Box 42"/>
          <p:cNvSpPr txBox="1">
            <a:spLocks noChangeArrowheads="1"/>
          </p:cNvSpPr>
          <p:nvPr/>
        </p:nvSpPr>
        <p:spPr bwMode="auto">
          <a:xfrm>
            <a:off x="5638800" y="32766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w</a:t>
            </a:r>
          </a:p>
        </p:txBody>
      </p:sp>
      <p:sp>
        <p:nvSpPr>
          <p:cNvPr id="6180" name="Text Box 43"/>
          <p:cNvSpPr txBox="1">
            <a:spLocks noChangeArrowheads="1"/>
          </p:cNvSpPr>
          <p:nvPr/>
        </p:nvSpPr>
        <p:spPr bwMode="auto">
          <a:xfrm>
            <a:off x="2819400" y="28194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352800" y="36576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err="1"/>
              <a:t>sw</a:t>
            </a:r>
            <a:endParaRPr lang="en-US" sz="3200" dirty="0"/>
          </a:p>
        </p:txBody>
      </p:sp>
      <p:sp>
        <p:nvSpPr>
          <p:cNvPr id="6182" name="Text Box 47"/>
          <p:cNvSpPr txBox="1">
            <a:spLocks noChangeArrowheads="1"/>
          </p:cNvSpPr>
          <p:nvPr/>
        </p:nvSpPr>
        <p:spPr bwMode="auto">
          <a:xfrm>
            <a:off x="3429000" y="45720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x/0.3</a:t>
            </a:r>
          </a:p>
        </p:txBody>
      </p:sp>
      <p:sp>
        <p:nvSpPr>
          <p:cNvPr id="6183" name="Text Box 48"/>
          <p:cNvSpPr txBox="1">
            <a:spLocks noChangeArrowheads="1"/>
          </p:cNvSpPr>
          <p:nvPr/>
        </p:nvSpPr>
        <p:spPr bwMode="auto">
          <a:xfrm>
            <a:off x="2743200" y="41148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4" name="Text Box 49"/>
          <p:cNvSpPr txBox="1">
            <a:spLocks noChangeArrowheads="1"/>
          </p:cNvSpPr>
          <p:nvPr/>
        </p:nvSpPr>
        <p:spPr bwMode="auto">
          <a:xfrm>
            <a:off x="4648200" y="4038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5" name="Text Box 50"/>
          <p:cNvSpPr txBox="1">
            <a:spLocks noChangeArrowheads="1"/>
          </p:cNvSpPr>
          <p:nvPr/>
        </p:nvSpPr>
        <p:spPr bwMode="auto">
          <a:xfrm>
            <a:off x="4572000" y="2743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7" name="Line 52"/>
          <p:cNvSpPr>
            <a:spLocks noChangeShapeType="1"/>
          </p:cNvSpPr>
          <p:nvPr/>
        </p:nvSpPr>
        <p:spPr bwMode="auto">
          <a:xfrm flipV="1">
            <a:off x="5257800" y="38862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88" name="Text Box 53"/>
          <p:cNvSpPr txBox="1">
            <a:spLocks noChangeArrowheads="1"/>
          </p:cNvSpPr>
          <p:nvPr/>
        </p:nvSpPr>
        <p:spPr bwMode="auto">
          <a:xfrm>
            <a:off x="5486400" y="3810000"/>
            <a:ext cx="7040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dirty="0"/>
              <a:t>y/0.8</a:t>
            </a:r>
          </a:p>
        </p:txBody>
      </p:sp>
      <p:sp>
        <p:nvSpPr>
          <p:cNvPr id="6189" name="Text Box 54"/>
          <p:cNvSpPr txBox="1">
            <a:spLocks noChangeArrowheads="1"/>
          </p:cNvSpPr>
          <p:nvPr/>
        </p:nvSpPr>
        <p:spPr bwMode="auto">
          <a:xfrm>
            <a:off x="3924454" y="848658"/>
            <a:ext cx="2666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4000" dirty="0">
                <a:solidFill>
                  <a:srgbClr val="0000FF"/>
                </a:solidFill>
              </a:rPr>
              <a:t>GHI-World </a:t>
            </a:r>
            <a:endParaRPr lang="en-US" sz="4000" dirty="0"/>
          </a:p>
        </p:txBody>
      </p:sp>
      <p:sp>
        <p:nvSpPr>
          <p:cNvPr id="6190" name="Text Box 55"/>
          <p:cNvSpPr txBox="1">
            <a:spLocks noChangeArrowheads="1"/>
          </p:cNvSpPr>
          <p:nvPr/>
        </p:nvSpPr>
        <p:spPr bwMode="auto">
          <a:xfrm>
            <a:off x="7086600" y="1524000"/>
            <a:ext cx="17367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00"/>
              <a:t>Remark: no </a:t>
            </a:r>
          </a:p>
          <a:p>
            <a:pPr eaLnBrk="1" hangingPunct="1"/>
            <a:r>
              <a:rPr lang="en-US" sz="2100"/>
              <a:t>terminal states</a:t>
            </a:r>
          </a:p>
        </p:txBody>
      </p:sp>
      <p:sp>
        <p:nvSpPr>
          <p:cNvPr id="2" name="Line 52">
            <a:extLst>
              <a:ext uri="{FF2B5EF4-FFF2-40B4-BE49-F238E27FC236}">
                <a16:creationId xmlns:a16="http://schemas.microsoft.com/office/drawing/2014/main" id="{04AFEF09-B7CB-0FF4-8FA8-C53D4A1D3728}"/>
              </a:ext>
            </a:extLst>
          </p:cNvPr>
          <p:cNvSpPr>
            <a:spLocks noChangeShapeType="1"/>
          </p:cNvSpPr>
          <p:nvPr/>
        </p:nvSpPr>
        <p:spPr bwMode="auto">
          <a:xfrm flipH="1">
            <a:off x="5313362" y="2630195"/>
            <a:ext cx="935038" cy="873418"/>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 name="Text Box 45">
            <a:extLst>
              <a:ext uri="{FF2B5EF4-FFF2-40B4-BE49-F238E27FC236}">
                <a16:creationId xmlns:a16="http://schemas.microsoft.com/office/drawing/2014/main" id="{C0F15EFE-CC0A-7AF4-EB95-0E1565C3F7DB}"/>
              </a:ext>
            </a:extLst>
          </p:cNvPr>
          <p:cNvSpPr txBox="1">
            <a:spLocks noChangeArrowheads="1"/>
          </p:cNvSpPr>
          <p:nvPr/>
        </p:nvSpPr>
        <p:spPr bwMode="auto">
          <a:xfrm>
            <a:off x="5323564" y="2602269"/>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err="1"/>
              <a:t>sw</a:t>
            </a:r>
            <a:endParaRPr lang="en-US" sz="3200" dirty="0"/>
          </a:p>
        </p:txBody>
      </p:sp>
    </p:spTree>
    <p:extLst>
      <p:ext uri="{BB962C8B-B14F-4D97-AF65-F5344CB8AC3E}">
        <p14:creationId xmlns:p14="http://schemas.microsoft.com/office/powerpoint/2010/main" val="226820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28600"/>
            <a:ext cx="9144000" cy="798984"/>
          </a:xfrm>
        </p:spPr>
        <p:txBody>
          <a:bodyPr/>
          <a:lstStyle/>
          <a:p>
            <a:pPr eaLnBrk="1" hangingPunct="1"/>
            <a:r>
              <a:rPr lang="en-US" sz="3600" dirty="0"/>
              <a:t>Relevant Textbook Pages for RL</a:t>
            </a:r>
          </a:p>
        </p:txBody>
      </p:sp>
      <p:sp>
        <p:nvSpPr>
          <p:cNvPr id="22531" name="Rectangle 3"/>
          <p:cNvSpPr>
            <a:spLocks noGrp="1" noChangeArrowheads="1"/>
          </p:cNvSpPr>
          <p:nvPr>
            <p:ph idx="1"/>
          </p:nvPr>
        </p:nvSpPr>
        <p:spPr>
          <a:xfrm>
            <a:off x="995237" y="762000"/>
            <a:ext cx="7924801" cy="3889772"/>
          </a:xfrm>
        </p:spPr>
        <p:txBody>
          <a:bodyPr/>
          <a:lstStyle/>
          <a:p>
            <a:pPr marL="0" indent="0">
              <a:buNone/>
            </a:pPr>
            <a:r>
              <a:rPr lang="en-US" sz="2000" dirty="0"/>
              <a:t> </a:t>
            </a:r>
          </a:p>
          <a:p>
            <a:pPr>
              <a:buFont typeface="Wingdings" panose="05000000000000000000" pitchFamily="2" charset="2"/>
              <a:buChar char="q"/>
            </a:pPr>
            <a:r>
              <a:rPr lang="en-US" sz="2000" dirty="0">
                <a:sym typeface="Wingdings" panose="05000000000000000000" pitchFamily="2" charset="2"/>
              </a:rPr>
              <a:t>The </a:t>
            </a:r>
            <a:r>
              <a:rPr lang="en-US" sz="2000">
                <a:sym typeface="Wingdings" panose="05000000000000000000" pitchFamily="2" charset="2"/>
              </a:rPr>
              <a:t>reinforcement learning material </a:t>
            </a:r>
            <a:r>
              <a:rPr lang="en-US" sz="2000" dirty="0">
                <a:sym typeface="Wingdings" panose="05000000000000000000" pitchFamily="2" charset="2"/>
              </a:rPr>
              <a:t>covered in COSC 4368 is spread over multiple chapters of the textbook!</a:t>
            </a:r>
          </a:p>
          <a:p>
            <a:pPr>
              <a:buFont typeface="Wingdings" panose="05000000000000000000" pitchFamily="2" charset="2"/>
              <a:buChar char="q"/>
            </a:pPr>
            <a:r>
              <a:rPr lang="en-US" sz="2000" dirty="0"/>
              <a:t>Chapter 17: mandatory: 562-573 optional: 574-578</a:t>
            </a:r>
          </a:p>
          <a:p>
            <a:pPr>
              <a:buFont typeface="Wingdings" panose="05000000000000000000" pitchFamily="2" charset="2"/>
              <a:buChar char="q"/>
            </a:pPr>
            <a:r>
              <a:rPr lang="en-US" sz="2000" dirty="0"/>
              <a:t>There is a new chapter 18 and multi-agent decision making which might contain some mildly useful material for the group project,  but its content is somewhat hard to digest and more suitable for an advanced course on Multi-Agent Systems</a:t>
            </a:r>
          </a:p>
          <a:p>
            <a:pPr>
              <a:buFont typeface="Wingdings" panose="05000000000000000000" pitchFamily="2" charset="2"/>
              <a:buChar char="q"/>
            </a:pPr>
            <a:r>
              <a:rPr lang="en-US" sz="2000" dirty="0"/>
              <a:t>Chapter 22: mandatory: 789- 799, 801-803 optional: 803-807, 810-812</a:t>
            </a:r>
          </a:p>
          <a:p>
            <a:pPr lvl="1" eaLnBrk="1" hangingPunct="1"/>
            <a:endParaRPr lang="en-US" sz="1800" dirty="0"/>
          </a:p>
        </p:txBody>
      </p:sp>
    </p:spTree>
    <p:extLst>
      <p:ext uri="{BB962C8B-B14F-4D97-AF65-F5344CB8AC3E}">
        <p14:creationId xmlns:p14="http://schemas.microsoft.com/office/powerpoint/2010/main" val="32358269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09600"/>
            <a:ext cx="7620000" cy="511175"/>
          </a:xfrm>
        </p:spPr>
        <p:txBody>
          <a:bodyPr/>
          <a:lstStyle/>
          <a:p>
            <a:pPr eaLnBrk="1" hangingPunct="1"/>
            <a:r>
              <a:rPr lang="en-US" dirty="0"/>
              <a:t>News April 1, 2024</a:t>
            </a:r>
          </a:p>
        </p:txBody>
      </p:sp>
      <p:sp>
        <p:nvSpPr>
          <p:cNvPr id="25603"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4"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5" name="Text Box 5"/>
          <p:cNvSpPr txBox="1">
            <a:spLocks noChangeArrowheads="1"/>
          </p:cNvSpPr>
          <p:nvPr/>
        </p:nvSpPr>
        <p:spPr bwMode="auto">
          <a:xfrm>
            <a:off x="13716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6" name="Text Box 6"/>
          <p:cNvSpPr txBox="1">
            <a:spLocks noChangeArrowheads="1"/>
          </p:cNvSpPr>
          <p:nvPr/>
        </p:nvSpPr>
        <p:spPr bwMode="auto">
          <a:xfrm>
            <a:off x="1048543" y="1125639"/>
            <a:ext cx="786685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eaLnBrk="1" hangingPunct="1">
              <a:buFont typeface="+mj-lt"/>
              <a:buAutoNum type="arabicPeriod"/>
            </a:pPr>
            <a:r>
              <a:rPr lang="en-US" dirty="0"/>
              <a:t>Task4 is due Saturday, March 6, 11:59p</a:t>
            </a:r>
          </a:p>
          <a:p>
            <a:pPr marL="457200" indent="-457200" eaLnBrk="1" hangingPunct="1">
              <a:buFont typeface="+mj-lt"/>
              <a:buAutoNum type="arabicPeriod"/>
            </a:pPr>
            <a:r>
              <a:rPr lang="en-US" dirty="0"/>
              <a:t>Optional GHC Task We. April 10: Prepare a </a:t>
            </a:r>
            <a:r>
              <a:rPr lang="en-US"/>
              <a:t>10 minute  </a:t>
            </a:r>
            <a:r>
              <a:rPr lang="en-US" dirty="0"/>
              <a:t>Summary of the activities of UNESCO and Other organizations concerning Ethics for AI and lead a short discussion: (</a:t>
            </a:r>
            <a:r>
              <a:rPr lang="en-US" dirty="0">
                <a:hlinkClick r:id="rId2"/>
              </a:rPr>
              <a:t>https://www.unesco.org/en/artificial-intelligence/recommendation-ethics</a:t>
            </a:r>
            <a:r>
              <a:rPr lang="en-US" dirty="0"/>
              <a:t> )</a:t>
            </a:r>
          </a:p>
          <a:p>
            <a:pPr marL="457200" indent="-457200" eaLnBrk="1" hangingPunct="1">
              <a:buFont typeface="+mj-lt"/>
              <a:buAutoNum type="arabicPeriod"/>
            </a:pPr>
            <a:r>
              <a:rPr lang="en-US" dirty="0"/>
              <a:t>Today: </a:t>
            </a:r>
          </a:p>
          <a:p>
            <a:pPr marL="1200150" lvl="1" indent="-457200" eaLnBrk="1" hangingPunct="1">
              <a:buFont typeface="+mj-lt"/>
              <a:buAutoNum type="alphaLcPeriod"/>
            </a:pPr>
            <a:r>
              <a:rPr lang="en-US" dirty="0"/>
              <a:t>Deep Reinforcement Learning and Applications of Machine Learning: a. Alpha-Go, b. Training Language Models</a:t>
            </a:r>
          </a:p>
          <a:p>
            <a:pPr marL="1200150" lvl="1" indent="-457200" eaLnBrk="1" hangingPunct="1">
              <a:buFont typeface="+mj-lt"/>
              <a:buAutoNum type="alphaLcPeriod"/>
            </a:pPr>
            <a:r>
              <a:rPr lang="en-US" dirty="0"/>
              <a:t>Ethics for AI</a:t>
            </a:r>
          </a:p>
          <a:p>
            <a:pPr marL="1200150" lvl="1" indent="-457200" eaLnBrk="1" hangingPunct="1">
              <a:buFont typeface="+mj-lt"/>
              <a:buAutoNum type="alphaLcPeriod"/>
            </a:pPr>
            <a:r>
              <a:rPr lang="en-US" dirty="0"/>
              <a:t>Brief Review in Preparation of GHC Group K Presentation.</a:t>
            </a:r>
          </a:p>
          <a:p>
            <a:pPr lvl="1" indent="0" eaLnBrk="1" hangingPunct="1"/>
            <a:endParaRPr lang="en-US" dirty="0"/>
          </a:p>
          <a:p>
            <a:pPr marL="457200" indent="-457200" eaLnBrk="1" hangingPunct="1">
              <a:buFont typeface="+mj-lt"/>
              <a:buAutoNum type="arabicPeriod"/>
            </a:pPr>
            <a:endParaRPr lang="en-US" dirty="0"/>
          </a:p>
        </p:txBody>
      </p:sp>
    </p:spTree>
    <p:extLst>
      <p:ext uri="{BB962C8B-B14F-4D97-AF65-F5344CB8AC3E}">
        <p14:creationId xmlns:p14="http://schemas.microsoft.com/office/powerpoint/2010/main" val="1544463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09600"/>
            <a:ext cx="7620000" cy="511175"/>
          </a:xfrm>
        </p:spPr>
        <p:txBody>
          <a:bodyPr/>
          <a:lstStyle/>
          <a:p>
            <a:pPr eaLnBrk="1" hangingPunct="1"/>
            <a:r>
              <a:rPr lang="en-US" dirty="0"/>
              <a:t>More RL Material </a:t>
            </a:r>
          </a:p>
        </p:txBody>
      </p:sp>
      <p:sp>
        <p:nvSpPr>
          <p:cNvPr id="25603"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4"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5" name="Text Box 5"/>
          <p:cNvSpPr txBox="1">
            <a:spLocks noChangeArrowheads="1"/>
          </p:cNvSpPr>
          <p:nvPr/>
        </p:nvSpPr>
        <p:spPr bwMode="auto">
          <a:xfrm>
            <a:off x="13716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25606" name="Text Box 6"/>
          <p:cNvSpPr txBox="1">
            <a:spLocks noChangeArrowheads="1"/>
          </p:cNvSpPr>
          <p:nvPr/>
        </p:nvSpPr>
        <p:spPr bwMode="auto">
          <a:xfrm>
            <a:off x="914400" y="1600200"/>
            <a:ext cx="750411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eaLnBrk="1" hangingPunct="1">
              <a:buFont typeface="+mj-lt"/>
              <a:buAutoNum type="arabicPeriod"/>
            </a:pPr>
            <a:r>
              <a:rPr lang="en-US" dirty="0"/>
              <a:t>Will briefly introduce “Deep </a:t>
            </a:r>
            <a:r>
              <a:rPr lang="en-US" dirty="0" err="1"/>
              <a:t>Reinforcment</a:t>
            </a:r>
            <a:r>
              <a:rPr lang="en-US" dirty="0"/>
              <a:t> Learning” by watching the first 6 minutes of a video: </a:t>
            </a:r>
            <a:r>
              <a:rPr lang="en-US" dirty="0">
                <a:hlinkClick r:id="rId2"/>
              </a:rPr>
              <a:t>Deep Reinforcement Learning: Neural Networks for Learning Control Laws - YouTube</a:t>
            </a:r>
            <a:endParaRPr lang="en-US" dirty="0"/>
          </a:p>
          <a:p>
            <a:pPr marL="457200" indent="-457200" eaLnBrk="1" hangingPunct="1">
              <a:buFont typeface="+mj-lt"/>
              <a:buAutoNum type="arabicPeriod"/>
            </a:pPr>
            <a:r>
              <a:rPr lang="en-US" dirty="0"/>
              <a:t>Applications of Machine Learning</a:t>
            </a:r>
          </a:p>
          <a:p>
            <a:pPr marL="1200150" lvl="1" indent="-457200" eaLnBrk="1" hangingPunct="1">
              <a:buFont typeface="+mj-lt"/>
              <a:buAutoNum type="arabicPeriod"/>
            </a:pPr>
            <a:r>
              <a:rPr lang="en-US" dirty="0"/>
              <a:t>AlphaGo watch same video starting 13:50</a:t>
            </a:r>
          </a:p>
          <a:p>
            <a:pPr marL="1200150" lvl="1" indent="-457200" eaLnBrk="1" hangingPunct="1">
              <a:buFont typeface="+mj-lt"/>
              <a:buAutoNum type="arabicPeriod"/>
            </a:pPr>
            <a:r>
              <a:rPr lang="en-US" dirty="0"/>
              <a:t>Using Reinforcement Learning to Train Language Models such as GPT: </a:t>
            </a:r>
            <a:r>
              <a:rPr lang="en-US" dirty="0">
                <a:hlinkClick r:id="rId3"/>
              </a:rPr>
              <a:t>Reinforcement Learning from Human Feedback: From Zero to </a:t>
            </a:r>
            <a:r>
              <a:rPr lang="en-US" dirty="0" err="1">
                <a:hlinkClick r:id="rId3"/>
              </a:rPr>
              <a:t>chatGPT</a:t>
            </a:r>
            <a:r>
              <a:rPr lang="en-US" dirty="0">
                <a:hlinkClick r:id="rId3"/>
              </a:rPr>
              <a:t> - YouTube</a:t>
            </a:r>
            <a:r>
              <a:rPr lang="en-US" dirty="0"/>
              <a:t> watch 5:30-10:00</a:t>
            </a:r>
          </a:p>
          <a:p>
            <a:pPr marL="1200150" lvl="1" indent="-457200" eaLnBrk="1" hangingPunct="1">
              <a:buFont typeface="+mj-lt"/>
              <a:buAutoNum type="arabicPeriod"/>
            </a:pPr>
            <a:r>
              <a:rPr lang="en-US"/>
              <a:t>For </a:t>
            </a:r>
            <a:r>
              <a:rPr lang="en-US" dirty="0"/>
              <a:t>more applications see </a:t>
            </a:r>
            <a:r>
              <a:rPr lang="en-US"/>
              <a:t>previous slides.</a:t>
            </a:r>
            <a:endParaRPr lang="en-US" dirty="0"/>
          </a:p>
        </p:txBody>
      </p:sp>
    </p:spTree>
    <p:extLst>
      <p:ext uri="{BB962C8B-B14F-4D97-AF65-F5344CB8AC3E}">
        <p14:creationId xmlns:p14="http://schemas.microsoft.com/office/powerpoint/2010/main" val="2386563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a:t>Framework: Agent in State Space</a:t>
            </a:r>
          </a:p>
        </p:txBody>
      </p:sp>
      <p:sp>
        <p:nvSpPr>
          <p:cNvPr id="6147" name="Oval 4"/>
          <p:cNvSpPr>
            <a:spLocks noChangeArrowheads="1"/>
          </p:cNvSpPr>
          <p:nvPr/>
        </p:nvSpPr>
        <p:spPr bwMode="auto">
          <a:xfrm>
            <a:off x="20574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6148" name="Oval 5"/>
          <p:cNvSpPr>
            <a:spLocks noChangeArrowheads="1"/>
          </p:cNvSpPr>
          <p:nvPr/>
        </p:nvSpPr>
        <p:spPr bwMode="auto">
          <a:xfrm>
            <a:off x="38862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2</a:t>
            </a:r>
          </a:p>
        </p:txBody>
      </p:sp>
      <p:sp>
        <p:nvSpPr>
          <p:cNvPr id="6149" name="Oval 6"/>
          <p:cNvSpPr>
            <a:spLocks noChangeArrowheads="1"/>
          </p:cNvSpPr>
          <p:nvPr/>
        </p:nvSpPr>
        <p:spPr bwMode="auto">
          <a:xfrm>
            <a:off x="6019800" y="2133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3 </a:t>
            </a:r>
            <a:r>
              <a:rPr lang="en-US">
                <a:solidFill>
                  <a:srgbClr val="FF0066"/>
                </a:solidFill>
              </a:rPr>
              <a:t>R=+5</a:t>
            </a:r>
            <a:endParaRPr lang="en-US" sz="3200">
              <a:solidFill>
                <a:srgbClr val="FF0066"/>
              </a:solidFill>
            </a:endParaRPr>
          </a:p>
        </p:txBody>
      </p:sp>
      <p:sp>
        <p:nvSpPr>
          <p:cNvPr id="6150" name="Oval 7"/>
          <p:cNvSpPr>
            <a:spLocks noChangeArrowheads="1"/>
          </p:cNvSpPr>
          <p:nvPr/>
        </p:nvSpPr>
        <p:spPr bwMode="auto">
          <a:xfrm>
            <a:off x="6172200" y="3276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6 </a:t>
            </a:r>
            <a:r>
              <a:rPr lang="en-US">
                <a:solidFill>
                  <a:srgbClr val="FF0066"/>
                </a:solidFill>
              </a:rPr>
              <a:t>R=</a:t>
            </a:r>
            <a:r>
              <a:rPr lang="en-US">
                <a:solidFill>
                  <a:srgbClr val="FF0066"/>
                </a:solidFill>
                <a:latin typeface="Symbol" pitchFamily="18" charset="2"/>
              </a:rPr>
              <a:t>-</a:t>
            </a:r>
            <a:r>
              <a:rPr lang="en-US">
                <a:solidFill>
                  <a:srgbClr val="FF0066"/>
                </a:solidFill>
              </a:rPr>
              <a:t>9</a:t>
            </a:r>
          </a:p>
        </p:txBody>
      </p:sp>
      <p:sp>
        <p:nvSpPr>
          <p:cNvPr id="6151" name="Oval 8"/>
          <p:cNvSpPr>
            <a:spLocks noChangeArrowheads="1"/>
          </p:cNvSpPr>
          <p:nvPr/>
        </p:nvSpPr>
        <p:spPr bwMode="auto">
          <a:xfrm>
            <a:off x="6248400" y="457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9 </a:t>
            </a:r>
            <a:r>
              <a:rPr lang="en-US">
                <a:solidFill>
                  <a:srgbClr val="FF0066"/>
                </a:solidFill>
              </a:rPr>
              <a:t>R=</a:t>
            </a:r>
            <a:r>
              <a:rPr lang="en-US">
                <a:solidFill>
                  <a:srgbClr val="FF0066"/>
                </a:solidFill>
                <a:latin typeface="Symbol" pitchFamily="18" charset="2"/>
              </a:rPr>
              <a:t>-</a:t>
            </a:r>
            <a:r>
              <a:rPr lang="en-US">
                <a:solidFill>
                  <a:srgbClr val="FF0066"/>
                </a:solidFill>
              </a:rPr>
              <a:t>6</a:t>
            </a:r>
          </a:p>
        </p:txBody>
      </p:sp>
      <p:sp>
        <p:nvSpPr>
          <p:cNvPr id="6152" name="Oval 9"/>
          <p:cNvSpPr>
            <a:spLocks noChangeArrowheads="1"/>
          </p:cNvSpPr>
          <p:nvPr/>
        </p:nvSpPr>
        <p:spPr bwMode="auto">
          <a:xfrm>
            <a:off x="6324600" y="579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10</a:t>
            </a:r>
          </a:p>
        </p:txBody>
      </p:sp>
      <p:sp>
        <p:nvSpPr>
          <p:cNvPr id="6153" name="Oval 10"/>
          <p:cNvSpPr>
            <a:spLocks noChangeArrowheads="1"/>
          </p:cNvSpPr>
          <p:nvPr/>
        </p:nvSpPr>
        <p:spPr bwMode="auto">
          <a:xfrm>
            <a:off x="4114800" y="457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8 </a:t>
            </a:r>
            <a:r>
              <a:rPr lang="en-US">
                <a:solidFill>
                  <a:srgbClr val="FF0066"/>
                </a:solidFill>
              </a:rPr>
              <a:t>R=+4</a:t>
            </a:r>
          </a:p>
        </p:txBody>
      </p:sp>
      <p:sp>
        <p:nvSpPr>
          <p:cNvPr id="6154" name="Oval 11"/>
          <p:cNvSpPr>
            <a:spLocks noChangeArrowheads="1"/>
          </p:cNvSpPr>
          <p:nvPr/>
        </p:nvSpPr>
        <p:spPr bwMode="auto">
          <a:xfrm>
            <a:off x="4114800" y="33528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5 </a:t>
            </a:r>
            <a:r>
              <a:rPr lang="en-US">
                <a:solidFill>
                  <a:srgbClr val="FF0066"/>
                </a:solidFill>
              </a:rPr>
              <a:t>R=+3</a:t>
            </a:r>
          </a:p>
        </p:txBody>
      </p:sp>
      <p:sp>
        <p:nvSpPr>
          <p:cNvPr id="6155" name="Oval 12"/>
          <p:cNvSpPr>
            <a:spLocks noChangeArrowheads="1"/>
          </p:cNvSpPr>
          <p:nvPr/>
        </p:nvSpPr>
        <p:spPr bwMode="auto">
          <a:xfrm>
            <a:off x="2133600" y="33528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4</a:t>
            </a:r>
          </a:p>
        </p:txBody>
      </p:sp>
      <p:sp>
        <p:nvSpPr>
          <p:cNvPr id="6156" name="Oval 13"/>
          <p:cNvSpPr>
            <a:spLocks noChangeArrowheads="1"/>
          </p:cNvSpPr>
          <p:nvPr/>
        </p:nvSpPr>
        <p:spPr bwMode="auto">
          <a:xfrm>
            <a:off x="2057400" y="4648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7</a:t>
            </a:r>
          </a:p>
        </p:txBody>
      </p:sp>
      <p:sp>
        <p:nvSpPr>
          <p:cNvPr id="6157" name="Line 17"/>
          <p:cNvSpPr>
            <a:spLocks noChangeShapeType="1"/>
          </p:cNvSpPr>
          <p:nvPr/>
        </p:nvSpPr>
        <p:spPr bwMode="auto">
          <a:xfrm>
            <a:off x="3429000" y="243840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58" name="Line 19"/>
          <p:cNvSpPr>
            <a:spLocks noChangeShapeType="1"/>
          </p:cNvSpPr>
          <p:nvPr/>
        </p:nvSpPr>
        <p:spPr bwMode="auto">
          <a:xfrm>
            <a:off x="5257800" y="24384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59" name="Line 20"/>
          <p:cNvSpPr>
            <a:spLocks noChangeShapeType="1"/>
          </p:cNvSpPr>
          <p:nvPr/>
        </p:nvSpPr>
        <p:spPr bwMode="auto">
          <a:xfrm>
            <a:off x="6705600" y="28194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0" name="Line 21"/>
          <p:cNvSpPr>
            <a:spLocks noChangeShapeType="1"/>
          </p:cNvSpPr>
          <p:nvPr/>
        </p:nvSpPr>
        <p:spPr bwMode="auto">
          <a:xfrm>
            <a:off x="6858000" y="39624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1" name="Line 22"/>
          <p:cNvSpPr>
            <a:spLocks noChangeShapeType="1"/>
          </p:cNvSpPr>
          <p:nvPr/>
        </p:nvSpPr>
        <p:spPr bwMode="auto">
          <a:xfrm>
            <a:off x="6934200" y="5257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2" name="Line 23"/>
          <p:cNvSpPr>
            <a:spLocks noChangeShapeType="1"/>
          </p:cNvSpPr>
          <p:nvPr/>
        </p:nvSpPr>
        <p:spPr bwMode="auto">
          <a:xfrm flipH="1">
            <a:off x="5486400" y="37338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3" name="Line 24"/>
          <p:cNvSpPr>
            <a:spLocks noChangeShapeType="1"/>
          </p:cNvSpPr>
          <p:nvPr/>
        </p:nvSpPr>
        <p:spPr bwMode="auto">
          <a:xfrm flipH="1" flipV="1">
            <a:off x="5410200" y="4953000"/>
            <a:ext cx="1143000" cy="990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572000" y="28194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5" name="Line 26"/>
          <p:cNvSpPr>
            <a:spLocks noChangeShapeType="1"/>
          </p:cNvSpPr>
          <p:nvPr/>
        </p:nvSpPr>
        <p:spPr bwMode="auto">
          <a:xfrm>
            <a:off x="4724400" y="40386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6" name="Line 27"/>
          <p:cNvSpPr>
            <a:spLocks noChangeShapeType="1"/>
          </p:cNvSpPr>
          <p:nvPr/>
        </p:nvSpPr>
        <p:spPr bwMode="auto">
          <a:xfrm flipV="1">
            <a:off x="2819400" y="28194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7" name="Line 28"/>
          <p:cNvSpPr>
            <a:spLocks noChangeShapeType="1"/>
          </p:cNvSpPr>
          <p:nvPr/>
        </p:nvSpPr>
        <p:spPr bwMode="auto">
          <a:xfrm flipV="1">
            <a:off x="2819400" y="3962400"/>
            <a:ext cx="0" cy="6858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8" name="Line 29"/>
          <p:cNvSpPr>
            <a:spLocks noChangeShapeType="1"/>
          </p:cNvSpPr>
          <p:nvPr/>
        </p:nvSpPr>
        <p:spPr bwMode="auto">
          <a:xfrm flipH="1">
            <a:off x="2895600" y="4038600"/>
            <a:ext cx="18288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txBody>
          <a:bodyPr wrap="none"/>
          <a:lstStyle/>
          <a:p>
            <a:endParaRPr lang="en-US"/>
          </a:p>
        </p:txBody>
      </p:sp>
      <p:sp>
        <p:nvSpPr>
          <p:cNvPr id="6169" name="Line 30"/>
          <p:cNvSpPr>
            <a:spLocks noChangeShapeType="1"/>
          </p:cNvSpPr>
          <p:nvPr/>
        </p:nvSpPr>
        <p:spPr bwMode="auto">
          <a:xfrm flipH="1">
            <a:off x="3429000" y="4953000"/>
            <a:ext cx="6858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0" name="Line 31"/>
          <p:cNvSpPr>
            <a:spLocks noChangeShapeType="1"/>
          </p:cNvSpPr>
          <p:nvPr/>
        </p:nvSpPr>
        <p:spPr bwMode="auto">
          <a:xfrm flipH="1">
            <a:off x="3124200" y="38862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1" name="Line 34"/>
          <p:cNvSpPr>
            <a:spLocks noChangeShapeType="1"/>
          </p:cNvSpPr>
          <p:nvPr/>
        </p:nvSpPr>
        <p:spPr bwMode="auto">
          <a:xfrm flipV="1">
            <a:off x="5410200" y="4876800"/>
            <a:ext cx="838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72" name="Text Box 35"/>
          <p:cNvSpPr txBox="1">
            <a:spLocks noChangeArrowheads="1"/>
          </p:cNvSpPr>
          <p:nvPr/>
        </p:nvSpPr>
        <p:spPr bwMode="auto">
          <a:xfrm>
            <a:off x="3489325" y="19240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6173" name="Text Box 36"/>
          <p:cNvSpPr txBox="1">
            <a:spLocks noChangeArrowheads="1"/>
          </p:cNvSpPr>
          <p:nvPr/>
        </p:nvSpPr>
        <p:spPr bwMode="auto">
          <a:xfrm>
            <a:off x="5562600" y="19050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6174" name="Text Box 37"/>
          <p:cNvSpPr txBox="1">
            <a:spLocks noChangeArrowheads="1"/>
          </p:cNvSpPr>
          <p:nvPr/>
        </p:nvSpPr>
        <p:spPr bwMode="auto">
          <a:xfrm>
            <a:off x="6629400" y="2743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5" name="Text Box 38"/>
          <p:cNvSpPr txBox="1">
            <a:spLocks noChangeArrowheads="1"/>
          </p:cNvSpPr>
          <p:nvPr/>
        </p:nvSpPr>
        <p:spPr bwMode="auto">
          <a:xfrm>
            <a:off x="6858000" y="39624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6" name="Text Box 39"/>
          <p:cNvSpPr txBox="1">
            <a:spLocks noChangeArrowheads="1"/>
          </p:cNvSpPr>
          <p:nvPr/>
        </p:nvSpPr>
        <p:spPr bwMode="auto">
          <a:xfrm>
            <a:off x="6858000" y="52578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77" name="Text Box 40"/>
          <p:cNvSpPr txBox="1">
            <a:spLocks noChangeArrowheads="1"/>
          </p:cNvSpPr>
          <p:nvPr/>
        </p:nvSpPr>
        <p:spPr bwMode="auto">
          <a:xfrm>
            <a:off x="5943600" y="5105400"/>
            <a:ext cx="681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nw</a:t>
            </a:r>
          </a:p>
        </p:txBody>
      </p:sp>
      <p:sp>
        <p:nvSpPr>
          <p:cNvPr id="6178" name="Text Box 41"/>
          <p:cNvSpPr txBox="1">
            <a:spLocks noChangeArrowheads="1"/>
          </p:cNvSpPr>
          <p:nvPr/>
        </p:nvSpPr>
        <p:spPr bwMode="auto">
          <a:xfrm>
            <a:off x="5410200" y="44958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x/0.7</a:t>
            </a:r>
          </a:p>
        </p:txBody>
      </p:sp>
      <p:sp>
        <p:nvSpPr>
          <p:cNvPr id="6179" name="Text Box 42"/>
          <p:cNvSpPr txBox="1">
            <a:spLocks noChangeArrowheads="1"/>
          </p:cNvSpPr>
          <p:nvPr/>
        </p:nvSpPr>
        <p:spPr bwMode="auto">
          <a:xfrm>
            <a:off x="5638800" y="32766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w</a:t>
            </a:r>
          </a:p>
        </p:txBody>
      </p:sp>
      <p:sp>
        <p:nvSpPr>
          <p:cNvPr id="6180" name="Text Box 43"/>
          <p:cNvSpPr txBox="1">
            <a:spLocks noChangeArrowheads="1"/>
          </p:cNvSpPr>
          <p:nvPr/>
        </p:nvSpPr>
        <p:spPr bwMode="auto">
          <a:xfrm>
            <a:off x="2819400" y="28194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1" name="Text Box 45"/>
          <p:cNvSpPr txBox="1">
            <a:spLocks noChangeArrowheads="1"/>
          </p:cNvSpPr>
          <p:nvPr/>
        </p:nvSpPr>
        <p:spPr bwMode="auto">
          <a:xfrm>
            <a:off x="3352800" y="36576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sw</a:t>
            </a:r>
          </a:p>
        </p:txBody>
      </p:sp>
      <p:sp>
        <p:nvSpPr>
          <p:cNvPr id="6182" name="Text Box 47"/>
          <p:cNvSpPr txBox="1">
            <a:spLocks noChangeArrowheads="1"/>
          </p:cNvSpPr>
          <p:nvPr/>
        </p:nvSpPr>
        <p:spPr bwMode="auto">
          <a:xfrm>
            <a:off x="3429000" y="45720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x/0.3</a:t>
            </a:r>
          </a:p>
        </p:txBody>
      </p:sp>
      <p:sp>
        <p:nvSpPr>
          <p:cNvPr id="6183" name="Text Box 48"/>
          <p:cNvSpPr txBox="1">
            <a:spLocks noChangeArrowheads="1"/>
          </p:cNvSpPr>
          <p:nvPr/>
        </p:nvSpPr>
        <p:spPr bwMode="auto">
          <a:xfrm>
            <a:off x="2743200" y="41148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6184" name="Text Box 49"/>
          <p:cNvSpPr txBox="1">
            <a:spLocks noChangeArrowheads="1"/>
          </p:cNvSpPr>
          <p:nvPr/>
        </p:nvSpPr>
        <p:spPr bwMode="auto">
          <a:xfrm>
            <a:off x="4648200" y="4038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5" name="Text Box 50"/>
          <p:cNvSpPr txBox="1">
            <a:spLocks noChangeArrowheads="1"/>
          </p:cNvSpPr>
          <p:nvPr/>
        </p:nvSpPr>
        <p:spPr bwMode="auto">
          <a:xfrm>
            <a:off x="4572000" y="2743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6186" name="Text Box 51"/>
          <p:cNvSpPr txBox="1">
            <a:spLocks noChangeArrowheads="1"/>
          </p:cNvSpPr>
          <p:nvPr/>
        </p:nvSpPr>
        <p:spPr bwMode="auto">
          <a:xfrm>
            <a:off x="914400" y="5257800"/>
            <a:ext cx="3503613"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600">
                <a:solidFill>
                  <a:srgbClr val="FF0066"/>
                </a:solidFill>
              </a:rPr>
              <a:t>Problem: What actions</a:t>
            </a:r>
          </a:p>
          <a:p>
            <a:pPr eaLnBrk="1" hangingPunct="1"/>
            <a:r>
              <a:rPr lang="en-US" sz="2600">
                <a:solidFill>
                  <a:srgbClr val="FF0066"/>
                </a:solidFill>
              </a:rPr>
              <a:t>should an agent choose</a:t>
            </a:r>
          </a:p>
          <a:p>
            <a:pPr eaLnBrk="1" hangingPunct="1"/>
            <a:r>
              <a:rPr lang="en-US" sz="2600">
                <a:solidFill>
                  <a:srgbClr val="FF0066"/>
                </a:solidFill>
              </a:rPr>
              <a:t>to maximize its rewards</a:t>
            </a:r>
            <a:r>
              <a:rPr lang="en-US" sz="2800">
                <a:solidFill>
                  <a:srgbClr val="FF0066"/>
                </a:solidFill>
              </a:rPr>
              <a:t>?</a:t>
            </a:r>
          </a:p>
        </p:txBody>
      </p:sp>
      <p:sp>
        <p:nvSpPr>
          <p:cNvPr id="6187" name="Line 52"/>
          <p:cNvSpPr>
            <a:spLocks noChangeShapeType="1"/>
          </p:cNvSpPr>
          <p:nvPr/>
        </p:nvSpPr>
        <p:spPr bwMode="auto">
          <a:xfrm flipV="1">
            <a:off x="5257800" y="38862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88" name="Text Box 53"/>
          <p:cNvSpPr txBox="1">
            <a:spLocks noChangeArrowheads="1"/>
          </p:cNvSpPr>
          <p:nvPr/>
        </p:nvSpPr>
        <p:spPr bwMode="auto">
          <a:xfrm>
            <a:off x="5486400" y="3810000"/>
            <a:ext cx="51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ne</a:t>
            </a:r>
          </a:p>
        </p:txBody>
      </p:sp>
      <p:sp>
        <p:nvSpPr>
          <p:cNvPr id="6189" name="Text Box 54"/>
          <p:cNvSpPr txBox="1">
            <a:spLocks noChangeArrowheads="1"/>
          </p:cNvSpPr>
          <p:nvPr/>
        </p:nvSpPr>
        <p:spPr bwMode="auto">
          <a:xfrm>
            <a:off x="990600" y="1600200"/>
            <a:ext cx="34940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0000FF"/>
                </a:solidFill>
              </a:rPr>
              <a:t>Example: XYZ-World</a:t>
            </a:r>
            <a:r>
              <a:rPr lang="en-US" sz="3200"/>
              <a:t> </a:t>
            </a:r>
          </a:p>
        </p:txBody>
      </p:sp>
      <p:sp>
        <p:nvSpPr>
          <p:cNvPr id="6190" name="Text Box 55"/>
          <p:cNvSpPr txBox="1">
            <a:spLocks noChangeArrowheads="1"/>
          </p:cNvSpPr>
          <p:nvPr/>
        </p:nvSpPr>
        <p:spPr bwMode="auto">
          <a:xfrm>
            <a:off x="7086600" y="1524000"/>
            <a:ext cx="17367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00"/>
              <a:t>Remark: no </a:t>
            </a:r>
          </a:p>
          <a:p>
            <a:pPr eaLnBrk="1" hangingPunct="1"/>
            <a:r>
              <a:rPr lang="en-US" sz="2100"/>
              <a:t>terminal states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7170" name="Oval 3"/>
          <p:cNvSpPr>
            <a:spLocks noChangeArrowheads="1"/>
          </p:cNvSpPr>
          <p:nvPr/>
        </p:nvSpPr>
        <p:spPr bwMode="auto">
          <a:xfrm>
            <a:off x="21336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7171" name="Oval 4"/>
          <p:cNvSpPr>
            <a:spLocks noChangeArrowheads="1"/>
          </p:cNvSpPr>
          <p:nvPr/>
        </p:nvSpPr>
        <p:spPr bwMode="auto">
          <a:xfrm>
            <a:off x="39624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2</a:t>
            </a:r>
          </a:p>
        </p:txBody>
      </p:sp>
      <p:sp>
        <p:nvSpPr>
          <p:cNvPr id="7172" name="Oval 5"/>
          <p:cNvSpPr>
            <a:spLocks noChangeArrowheads="1"/>
          </p:cNvSpPr>
          <p:nvPr/>
        </p:nvSpPr>
        <p:spPr bwMode="auto">
          <a:xfrm>
            <a:off x="60960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3 </a:t>
            </a:r>
            <a:r>
              <a:rPr lang="en-US">
                <a:solidFill>
                  <a:srgbClr val="FF0066"/>
                </a:solidFill>
              </a:rPr>
              <a:t>R=+5</a:t>
            </a:r>
            <a:endParaRPr lang="en-US" sz="3200">
              <a:solidFill>
                <a:srgbClr val="FF0066"/>
              </a:solidFill>
            </a:endParaRPr>
          </a:p>
        </p:txBody>
      </p:sp>
      <p:sp>
        <p:nvSpPr>
          <p:cNvPr id="7173" name="Oval 6"/>
          <p:cNvSpPr>
            <a:spLocks noChangeArrowheads="1"/>
          </p:cNvSpPr>
          <p:nvPr/>
        </p:nvSpPr>
        <p:spPr bwMode="auto">
          <a:xfrm>
            <a:off x="6248400" y="1905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6 </a:t>
            </a:r>
            <a:r>
              <a:rPr lang="en-US">
                <a:solidFill>
                  <a:srgbClr val="FF0066"/>
                </a:solidFill>
              </a:rPr>
              <a:t>R=</a:t>
            </a:r>
            <a:r>
              <a:rPr lang="en-US">
                <a:solidFill>
                  <a:srgbClr val="FF0066"/>
                </a:solidFill>
                <a:latin typeface="Symbol" pitchFamily="18" charset="2"/>
              </a:rPr>
              <a:t>-</a:t>
            </a:r>
            <a:r>
              <a:rPr lang="en-US">
                <a:solidFill>
                  <a:srgbClr val="FF0066"/>
                </a:solidFill>
              </a:rPr>
              <a:t>9</a:t>
            </a:r>
          </a:p>
        </p:txBody>
      </p:sp>
      <p:sp>
        <p:nvSpPr>
          <p:cNvPr id="7174" name="Oval 7"/>
          <p:cNvSpPr>
            <a:spLocks noChangeArrowheads="1"/>
          </p:cNvSpPr>
          <p:nvPr/>
        </p:nvSpPr>
        <p:spPr bwMode="auto">
          <a:xfrm>
            <a:off x="6324600" y="32004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9 </a:t>
            </a:r>
            <a:r>
              <a:rPr lang="en-US">
                <a:solidFill>
                  <a:srgbClr val="FF0066"/>
                </a:solidFill>
              </a:rPr>
              <a:t>R=</a:t>
            </a:r>
            <a:r>
              <a:rPr lang="en-US">
                <a:solidFill>
                  <a:srgbClr val="FF0066"/>
                </a:solidFill>
                <a:latin typeface="Symbol" pitchFamily="18" charset="2"/>
              </a:rPr>
              <a:t>-</a:t>
            </a:r>
            <a:r>
              <a:rPr lang="en-US">
                <a:solidFill>
                  <a:srgbClr val="FF0066"/>
                </a:solidFill>
              </a:rPr>
              <a:t>6</a:t>
            </a:r>
          </a:p>
        </p:txBody>
      </p:sp>
      <p:sp>
        <p:nvSpPr>
          <p:cNvPr id="7175" name="Oval 8"/>
          <p:cNvSpPr>
            <a:spLocks noChangeArrowheads="1"/>
          </p:cNvSpPr>
          <p:nvPr/>
        </p:nvSpPr>
        <p:spPr bwMode="auto">
          <a:xfrm>
            <a:off x="6400800" y="4419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10</a:t>
            </a:r>
          </a:p>
        </p:txBody>
      </p:sp>
      <p:sp>
        <p:nvSpPr>
          <p:cNvPr id="7176" name="Oval 9"/>
          <p:cNvSpPr>
            <a:spLocks noChangeArrowheads="1"/>
          </p:cNvSpPr>
          <p:nvPr/>
        </p:nvSpPr>
        <p:spPr bwMode="auto">
          <a:xfrm>
            <a:off x="4191000" y="32004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8 </a:t>
            </a:r>
            <a:r>
              <a:rPr lang="en-US">
                <a:solidFill>
                  <a:srgbClr val="FF0066"/>
                </a:solidFill>
              </a:rPr>
              <a:t>R=+4</a:t>
            </a:r>
          </a:p>
        </p:txBody>
      </p:sp>
      <p:sp>
        <p:nvSpPr>
          <p:cNvPr id="7177" name="Oval 10"/>
          <p:cNvSpPr>
            <a:spLocks noChangeArrowheads="1"/>
          </p:cNvSpPr>
          <p:nvPr/>
        </p:nvSpPr>
        <p:spPr bwMode="auto">
          <a:xfrm>
            <a:off x="4191000" y="198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5 </a:t>
            </a:r>
            <a:r>
              <a:rPr lang="en-US">
                <a:solidFill>
                  <a:srgbClr val="FF0066"/>
                </a:solidFill>
              </a:rPr>
              <a:t>R=+3</a:t>
            </a:r>
          </a:p>
        </p:txBody>
      </p:sp>
      <p:sp>
        <p:nvSpPr>
          <p:cNvPr id="7178" name="Oval 11"/>
          <p:cNvSpPr>
            <a:spLocks noChangeArrowheads="1"/>
          </p:cNvSpPr>
          <p:nvPr/>
        </p:nvSpPr>
        <p:spPr bwMode="auto">
          <a:xfrm>
            <a:off x="2209800" y="198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4</a:t>
            </a:r>
          </a:p>
        </p:txBody>
      </p:sp>
      <p:sp>
        <p:nvSpPr>
          <p:cNvPr id="7179" name="Oval 12"/>
          <p:cNvSpPr>
            <a:spLocks noChangeArrowheads="1"/>
          </p:cNvSpPr>
          <p:nvPr/>
        </p:nvSpPr>
        <p:spPr bwMode="auto">
          <a:xfrm>
            <a:off x="2133600" y="3276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7</a:t>
            </a:r>
          </a:p>
        </p:txBody>
      </p:sp>
      <p:sp>
        <p:nvSpPr>
          <p:cNvPr id="7180" name="Line 13"/>
          <p:cNvSpPr>
            <a:spLocks noChangeShapeType="1"/>
          </p:cNvSpPr>
          <p:nvPr/>
        </p:nvSpPr>
        <p:spPr bwMode="auto">
          <a:xfrm>
            <a:off x="3505200" y="106680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1" name="Line 14"/>
          <p:cNvSpPr>
            <a:spLocks noChangeShapeType="1"/>
          </p:cNvSpPr>
          <p:nvPr/>
        </p:nvSpPr>
        <p:spPr bwMode="auto">
          <a:xfrm>
            <a:off x="5334000" y="10668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2" name="Line 15"/>
          <p:cNvSpPr>
            <a:spLocks noChangeShapeType="1"/>
          </p:cNvSpPr>
          <p:nvPr/>
        </p:nvSpPr>
        <p:spPr bwMode="auto">
          <a:xfrm>
            <a:off x="6781800" y="14478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3" name="Line 16"/>
          <p:cNvSpPr>
            <a:spLocks noChangeShapeType="1"/>
          </p:cNvSpPr>
          <p:nvPr/>
        </p:nvSpPr>
        <p:spPr bwMode="auto">
          <a:xfrm>
            <a:off x="6934200" y="2590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4" name="Line 17"/>
          <p:cNvSpPr>
            <a:spLocks noChangeShapeType="1"/>
          </p:cNvSpPr>
          <p:nvPr/>
        </p:nvSpPr>
        <p:spPr bwMode="auto">
          <a:xfrm>
            <a:off x="7010400" y="38862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5" name="Line 18"/>
          <p:cNvSpPr>
            <a:spLocks noChangeShapeType="1"/>
          </p:cNvSpPr>
          <p:nvPr/>
        </p:nvSpPr>
        <p:spPr bwMode="auto">
          <a:xfrm flipH="1">
            <a:off x="5562600" y="23622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6" name="Line 19"/>
          <p:cNvSpPr>
            <a:spLocks noChangeShapeType="1"/>
          </p:cNvSpPr>
          <p:nvPr/>
        </p:nvSpPr>
        <p:spPr bwMode="auto">
          <a:xfrm flipH="1" flipV="1">
            <a:off x="5486400" y="3581400"/>
            <a:ext cx="1143000" cy="990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7" name="Line 20"/>
          <p:cNvSpPr>
            <a:spLocks noChangeShapeType="1"/>
          </p:cNvSpPr>
          <p:nvPr/>
        </p:nvSpPr>
        <p:spPr bwMode="auto">
          <a:xfrm>
            <a:off x="4648200" y="14478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8" name="Line 21"/>
          <p:cNvSpPr>
            <a:spLocks noChangeShapeType="1"/>
          </p:cNvSpPr>
          <p:nvPr/>
        </p:nvSpPr>
        <p:spPr bwMode="auto">
          <a:xfrm>
            <a:off x="4800600" y="26670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9" name="Line 22"/>
          <p:cNvSpPr>
            <a:spLocks noChangeShapeType="1"/>
          </p:cNvSpPr>
          <p:nvPr/>
        </p:nvSpPr>
        <p:spPr bwMode="auto">
          <a:xfrm flipV="1">
            <a:off x="2895600" y="1447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90" name="Line 23"/>
          <p:cNvSpPr>
            <a:spLocks noChangeShapeType="1"/>
          </p:cNvSpPr>
          <p:nvPr/>
        </p:nvSpPr>
        <p:spPr bwMode="auto">
          <a:xfrm flipV="1">
            <a:off x="2895600" y="2590800"/>
            <a:ext cx="0" cy="6858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91" name="Line 24"/>
          <p:cNvSpPr>
            <a:spLocks noChangeShapeType="1"/>
          </p:cNvSpPr>
          <p:nvPr/>
        </p:nvSpPr>
        <p:spPr bwMode="auto">
          <a:xfrm flipH="1">
            <a:off x="2971800" y="2667000"/>
            <a:ext cx="18288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txBody>
          <a:bodyPr wrap="none"/>
          <a:lstStyle/>
          <a:p>
            <a:endParaRPr lang="en-US"/>
          </a:p>
        </p:txBody>
      </p:sp>
      <p:sp>
        <p:nvSpPr>
          <p:cNvPr id="7192" name="Line 25"/>
          <p:cNvSpPr>
            <a:spLocks noChangeShapeType="1"/>
          </p:cNvSpPr>
          <p:nvPr/>
        </p:nvSpPr>
        <p:spPr bwMode="auto">
          <a:xfrm flipH="1">
            <a:off x="3505200" y="3581400"/>
            <a:ext cx="6858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93" name="Line 26"/>
          <p:cNvSpPr>
            <a:spLocks noChangeShapeType="1"/>
          </p:cNvSpPr>
          <p:nvPr/>
        </p:nvSpPr>
        <p:spPr bwMode="auto">
          <a:xfrm flipH="1">
            <a:off x="3200400" y="25146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94" name="Line 27"/>
          <p:cNvSpPr>
            <a:spLocks noChangeShapeType="1"/>
          </p:cNvSpPr>
          <p:nvPr/>
        </p:nvSpPr>
        <p:spPr bwMode="auto">
          <a:xfrm flipV="1">
            <a:off x="5486400" y="3505200"/>
            <a:ext cx="838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95" name="Text Box 28"/>
          <p:cNvSpPr txBox="1">
            <a:spLocks noChangeArrowheads="1"/>
          </p:cNvSpPr>
          <p:nvPr/>
        </p:nvSpPr>
        <p:spPr bwMode="auto">
          <a:xfrm>
            <a:off x="3565525" y="5524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7196" name="Text Box 29"/>
          <p:cNvSpPr txBox="1">
            <a:spLocks noChangeArrowheads="1"/>
          </p:cNvSpPr>
          <p:nvPr/>
        </p:nvSpPr>
        <p:spPr bwMode="auto">
          <a:xfrm>
            <a:off x="5638800" y="5334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7197" name="Text Box 30"/>
          <p:cNvSpPr txBox="1">
            <a:spLocks noChangeArrowheads="1"/>
          </p:cNvSpPr>
          <p:nvPr/>
        </p:nvSpPr>
        <p:spPr bwMode="auto">
          <a:xfrm>
            <a:off x="6705600" y="1371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7198" name="Text Box 31"/>
          <p:cNvSpPr txBox="1">
            <a:spLocks noChangeArrowheads="1"/>
          </p:cNvSpPr>
          <p:nvPr/>
        </p:nvSpPr>
        <p:spPr bwMode="auto">
          <a:xfrm>
            <a:off x="6934200" y="25908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7199" name="Text Box 32"/>
          <p:cNvSpPr txBox="1">
            <a:spLocks noChangeArrowheads="1"/>
          </p:cNvSpPr>
          <p:nvPr/>
        </p:nvSpPr>
        <p:spPr bwMode="auto">
          <a:xfrm>
            <a:off x="6934200" y="3886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7200" name="Text Box 33"/>
          <p:cNvSpPr txBox="1">
            <a:spLocks noChangeArrowheads="1"/>
          </p:cNvSpPr>
          <p:nvPr/>
        </p:nvSpPr>
        <p:spPr bwMode="auto">
          <a:xfrm>
            <a:off x="6019800" y="3733800"/>
            <a:ext cx="681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nw</a:t>
            </a:r>
          </a:p>
        </p:txBody>
      </p:sp>
      <p:sp>
        <p:nvSpPr>
          <p:cNvPr id="7201" name="Text Box 34"/>
          <p:cNvSpPr txBox="1">
            <a:spLocks noChangeArrowheads="1"/>
          </p:cNvSpPr>
          <p:nvPr/>
        </p:nvSpPr>
        <p:spPr bwMode="auto">
          <a:xfrm>
            <a:off x="5486400" y="31242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x/0.7</a:t>
            </a:r>
          </a:p>
        </p:txBody>
      </p:sp>
      <p:sp>
        <p:nvSpPr>
          <p:cNvPr id="7202" name="Text Box 35"/>
          <p:cNvSpPr txBox="1">
            <a:spLocks noChangeArrowheads="1"/>
          </p:cNvSpPr>
          <p:nvPr/>
        </p:nvSpPr>
        <p:spPr bwMode="auto">
          <a:xfrm>
            <a:off x="5715000" y="19050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w</a:t>
            </a:r>
          </a:p>
        </p:txBody>
      </p:sp>
      <p:sp>
        <p:nvSpPr>
          <p:cNvPr id="7203" name="Text Box 36"/>
          <p:cNvSpPr txBox="1">
            <a:spLocks noChangeArrowheads="1"/>
          </p:cNvSpPr>
          <p:nvPr/>
        </p:nvSpPr>
        <p:spPr bwMode="auto">
          <a:xfrm>
            <a:off x="2895600" y="14478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7204" name="Text Box 37"/>
          <p:cNvSpPr txBox="1">
            <a:spLocks noChangeArrowheads="1"/>
          </p:cNvSpPr>
          <p:nvPr/>
        </p:nvSpPr>
        <p:spPr bwMode="auto">
          <a:xfrm>
            <a:off x="3429000" y="22860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sw</a:t>
            </a:r>
          </a:p>
        </p:txBody>
      </p:sp>
      <p:sp>
        <p:nvSpPr>
          <p:cNvPr id="7205" name="Text Box 38"/>
          <p:cNvSpPr txBox="1">
            <a:spLocks noChangeArrowheads="1"/>
          </p:cNvSpPr>
          <p:nvPr/>
        </p:nvSpPr>
        <p:spPr bwMode="auto">
          <a:xfrm>
            <a:off x="3505200" y="32004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x/0.3</a:t>
            </a:r>
          </a:p>
        </p:txBody>
      </p:sp>
      <p:sp>
        <p:nvSpPr>
          <p:cNvPr id="7206" name="Text Box 39"/>
          <p:cNvSpPr txBox="1">
            <a:spLocks noChangeArrowheads="1"/>
          </p:cNvSpPr>
          <p:nvPr/>
        </p:nvSpPr>
        <p:spPr bwMode="auto">
          <a:xfrm>
            <a:off x="2819400" y="27432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7207" name="Text Box 40"/>
          <p:cNvSpPr txBox="1">
            <a:spLocks noChangeArrowheads="1"/>
          </p:cNvSpPr>
          <p:nvPr/>
        </p:nvSpPr>
        <p:spPr bwMode="auto">
          <a:xfrm>
            <a:off x="4724400" y="26670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7208" name="Text Box 41"/>
          <p:cNvSpPr txBox="1">
            <a:spLocks noChangeArrowheads="1"/>
          </p:cNvSpPr>
          <p:nvPr/>
        </p:nvSpPr>
        <p:spPr bwMode="auto">
          <a:xfrm>
            <a:off x="4648200" y="1371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7209" name="Line 43"/>
          <p:cNvSpPr>
            <a:spLocks noChangeShapeType="1"/>
          </p:cNvSpPr>
          <p:nvPr/>
        </p:nvSpPr>
        <p:spPr bwMode="auto">
          <a:xfrm flipV="1">
            <a:off x="5334000" y="25146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210" name="Text Box 44"/>
          <p:cNvSpPr txBox="1">
            <a:spLocks noChangeArrowheads="1"/>
          </p:cNvSpPr>
          <p:nvPr/>
        </p:nvSpPr>
        <p:spPr bwMode="auto">
          <a:xfrm>
            <a:off x="5562600" y="2438400"/>
            <a:ext cx="51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ne</a:t>
            </a:r>
          </a:p>
        </p:txBody>
      </p:sp>
      <p:sp>
        <p:nvSpPr>
          <p:cNvPr id="7211" name="Text Box 45"/>
          <p:cNvSpPr txBox="1">
            <a:spLocks noChangeArrowheads="1"/>
          </p:cNvSpPr>
          <p:nvPr/>
        </p:nvSpPr>
        <p:spPr bwMode="auto">
          <a:xfrm>
            <a:off x="304800" y="152400"/>
            <a:ext cx="55292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0000FF"/>
                </a:solidFill>
              </a:rPr>
              <a:t>XYZ-World: Discussion Problem 12</a:t>
            </a:r>
            <a:r>
              <a:rPr lang="en-US" sz="3200"/>
              <a:t> </a:t>
            </a:r>
          </a:p>
        </p:txBody>
      </p:sp>
      <p:sp>
        <p:nvSpPr>
          <p:cNvPr id="7212" name="Text Box 48"/>
          <p:cNvSpPr txBox="1">
            <a:spLocks noChangeArrowheads="1"/>
          </p:cNvSpPr>
          <p:nvPr/>
        </p:nvSpPr>
        <p:spPr bwMode="auto">
          <a:xfrm>
            <a:off x="6400800" y="685800"/>
            <a:ext cx="930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3.3, 0.5)</a:t>
            </a:r>
          </a:p>
        </p:txBody>
      </p:sp>
      <p:sp>
        <p:nvSpPr>
          <p:cNvPr id="7213" name="Text Box 49"/>
          <p:cNvSpPr txBox="1">
            <a:spLocks noChangeArrowheads="1"/>
          </p:cNvSpPr>
          <p:nvPr/>
        </p:nvSpPr>
        <p:spPr bwMode="auto">
          <a:xfrm>
            <a:off x="4495800" y="3124200"/>
            <a:ext cx="99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3.2, -0.5)</a:t>
            </a:r>
          </a:p>
        </p:txBody>
      </p:sp>
      <p:sp>
        <p:nvSpPr>
          <p:cNvPr id="7214" name="Text Box 50"/>
          <p:cNvSpPr txBox="1">
            <a:spLocks noChangeArrowheads="1"/>
          </p:cNvSpPr>
          <p:nvPr/>
        </p:nvSpPr>
        <p:spPr bwMode="auto">
          <a:xfrm>
            <a:off x="6781800" y="4343400"/>
            <a:ext cx="99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0.6, -0.2)</a:t>
            </a:r>
          </a:p>
        </p:txBody>
      </p:sp>
      <p:sp>
        <p:nvSpPr>
          <p:cNvPr id="7215" name="Line 51"/>
          <p:cNvSpPr>
            <a:spLocks noChangeShapeType="1"/>
          </p:cNvSpPr>
          <p:nvPr/>
        </p:nvSpPr>
        <p:spPr bwMode="auto">
          <a:xfrm flipH="1" flipV="1">
            <a:off x="6324600" y="5334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216" name="Line 52"/>
          <p:cNvSpPr>
            <a:spLocks noChangeShapeType="1"/>
          </p:cNvSpPr>
          <p:nvPr/>
        </p:nvSpPr>
        <p:spPr bwMode="auto">
          <a:xfrm flipV="1">
            <a:off x="7010400" y="457200"/>
            <a:ext cx="6096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217" name="Text Box 53"/>
          <p:cNvSpPr txBox="1">
            <a:spLocks noChangeArrowheads="1"/>
          </p:cNvSpPr>
          <p:nvPr/>
        </p:nvSpPr>
        <p:spPr bwMode="auto">
          <a:xfrm>
            <a:off x="5791200" y="228600"/>
            <a:ext cx="8747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Bellman</a:t>
            </a:r>
          </a:p>
        </p:txBody>
      </p:sp>
      <p:sp>
        <p:nvSpPr>
          <p:cNvPr id="7218" name="Text Box 54"/>
          <p:cNvSpPr txBox="1">
            <a:spLocks noChangeArrowheads="1"/>
          </p:cNvSpPr>
          <p:nvPr/>
        </p:nvSpPr>
        <p:spPr bwMode="auto">
          <a:xfrm>
            <a:off x="7315200" y="152400"/>
            <a:ext cx="617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TD P</a:t>
            </a:r>
          </a:p>
        </p:txBody>
      </p:sp>
      <p:sp>
        <p:nvSpPr>
          <p:cNvPr id="7219" name="Text Box 55"/>
          <p:cNvSpPr txBox="1">
            <a:spLocks noChangeArrowheads="1"/>
          </p:cNvSpPr>
          <p:nvPr/>
        </p:nvSpPr>
        <p:spPr bwMode="auto">
          <a:xfrm>
            <a:off x="4730750" y="6400800"/>
            <a:ext cx="441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P</a:t>
            </a:r>
            <a:r>
              <a:rPr lang="en-US" sz="1600"/>
              <a:t>: </a:t>
            </a:r>
            <a:r>
              <a:rPr lang="en-US" sz="1800"/>
              <a:t>1-2-3-6-5-8-6-9-10-8-6-5-7-4-1-2-5-7-4-1.</a:t>
            </a:r>
            <a:r>
              <a:rPr lang="en-US"/>
              <a:t> </a:t>
            </a:r>
          </a:p>
        </p:txBody>
      </p:sp>
      <p:sp>
        <p:nvSpPr>
          <p:cNvPr id="7220" name="Text Box 56"/>
          <p:cNvSpPr txBox="1">
            <a:spLocks noChangeArrowheads="1"/>
          </p:cNvSpPr>
          <p:nvPr/>
        </p:nvSpPr>
        <p:spPr bwMode="auto">
          <a:xfrm>
            <a:off x="0" y="4572000"/>
            <a:ext cx="63246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700" b="1"/>
              <a:t>Explanation of discrepancies TD for P/Bellman:</a:t>
            </a:r>
          </a:p>
          <a:p>
            <a:pPr eaLnBrk="1" hangingPunct="1">
              <a:buFontTx/>
              <a:buChar char="•"/>
            </a:pPr>
            <a:r>
              <a:rPr lang="en-US" sz="1700"/>
              <a:t> Most significant discrepancies in states 3 and 8; minor in state 10 </a:t>
            </a:r>
          </a:p>
          <a:p>
            <a:pPr eaLnBrk="1" hangingPunct="1">
              <a:buFontTx/>
              <a:buChar char="•"/>
            </a:pPr>
            <a:r>
              <a:rPr lang="en-US" sz="1700"/>
              <a:t> P chooses worst successor of 8; should apply operator x instead</a:t>
            </a:r>
          </a:p>
          <a:p>
            <a:pPr eaLnBrk="1" hangingPunct="1">
              <a:buFontTx/>
              <a:buChar char="•"/>
            </a:pPr>
            <a:r>
              <a:rPr lang="en-US" sz="1700"/>
              <a:t> P should apply w in state 6, but only does it only in 2/3 of the cases; which affects the utility of state 3</a:t>
            </a:r>
          </a:p>
          <a:p>
            <a:pPr eaLnBrk="1" hangingPunct="1">
              <a:buFontTx/>
              <a:buChar char="•"/>
            </a:pPr>
            <a:r>
              <a:rPr lang="en-US" sz="1700"/>
              <a:t> The low utility value of state 8 in TD seems to lower the utility value of state 10 </a:t>
            </a:r>
            <a:r>
              <a:rPr lang="en-US" sz="1700">
                <a:sym typeface="Wingdings" pitchFamily="2" charset="2"/>
              </a:rPr>
              <a:t> only a minor discrepancy</a:t>
            </a:r>
            <a:endParaRPr lang="en-US" sz="1700"/>
          </a:p>
        </p:txBody>
      </p:sp>
      <p:sp>
        <p:nvSpPr>
          <p:cNvPr id="7221" name="Text Box 58"/>
          <p:cNvSpPr txBox="1">
            <a:spLocks noChangeArrowheads="1"/>
          </p:cNvSpPr>
          <p:nvPr/>
        </p:nvSpPr>
        <p:spPr bwMode="auto">
          <a:xfrm>
            <a:off x="0" y="1752600"/>
            <a:ext cx="2286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FF0066"/>
                </a:solidFill>
              </a:rPr>
              <a:t>I tried hard but: any better</a:t>
            </a:r>
          </a:p>
          <a:p>
            <a:pPr eaLnBrk="1" hangingPunct="1"/>
            <a:r>
              <a:rPr lang="en-US" b="1">
                <a:solidFill>
                  <a:srgbClr val="FF0066"/>
                </a:solidFill>
              </a:rPr>
              <a:t>explanations?</a:t>
            </a:r>
          </a:p>
        </p:txBody>
      </p:sp>
      <p:sp>
        <p:nvSpPr>
          <p:cNvPr id="7222" name="Line 59"/>
          <p:cNvSpPr>
            <a:spLocks noChangeShapeType="1"/>
          </p:cNvSpPr>
          <p:nvPr/>
        </p:nvSpPr>
        <p:spPr bwMode="auto">
          <a:xfrm>
            <a:off x="1066800" y="2819400"/>
            <a:ext cx="533400" cy="1905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8194" name="Oval 2"/>
          <p:cNvSpPr>
            <a:spLocks noChangeArrowheads="1"/>
          </p:cNvSpPr>
          <p:nvPr/>
        </p:nvSpPr>
        <p:spPr bwMode="auto">
          <a:xfrm>
            <a:off x="21336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r>
              <a:rPr lang="en-US" sz="1400">
                <a:solidFill>
                  <a:srgbClr val="009900"/>
                </a:solidFill>
              </a:rPr>
              <a:t>0.145</a:t>
            </a:r>
            <a:endParaRPr lang="en-US" sz="3200"/>
          </a:p>
        </p:txBody>
      </p:sp>
      <p:sp>
        <p:nvSpPr>
          <p:cNvPr id="8195" name="Oval 3"/>
          <p:cNvSpPr>
            <a:spLocks noChangeArrowheads="1"/>
          </p:cNvSpPr>
          <p:nvPr/>
        </p:nvSpPr>
        <p:spPr bwMode="auto">
          <a:xfrm>
            <a:off x="39624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2</a:t>
            </a:r>
            <a:r>
              <a:rPr lang="en-US" sz="1400">
                <a:solidFill>
                  <a:srgbClr val="009900"/>
                </a:solidFill>
              </a:rPr>
              <a:t>0.72</a:t>
            </a:r>
          </a:p>
        </p:txBody>
      </p:sp>
      <p:sp>
        <p:nvSpPr>
          <p:cNvPr id="8196" name="Oval 4"/>
          <p:cNvSpPr>
            <a:spLocks noChangeArrowheads="1"/>
          </p:cNvSpPr>
          <p:nvPr/>
        </p:nvSpPr>
        <p:spPr bwMode="auto">
          <a:xfrm>
            <a:off x="60960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3</a:t>
            </a:r>
            <a:r>
              <a:rPr lang="en-US" sz="1400">
                <a:solidFill>
                  <a:srgbClr val="009900"/>
                </a:solidFill>
              </a:rPr>
              <a:t>0.58</a:t>
            </a:r>
            <a:r>
              <a:rPr lang="en-US" sz="3200"/>
              <a:t> </a:t>
            </a:r>
            <a:r>
              <a:rPr lang="en-US">
                <a:solidFill>
                  <a:srgbClr val="FF0066"/>
                </a:solidFill>
              </a:rPr>
              <a:t>R=+5</a:t>
            </a:r>
          </a:p>
        </p:txBody>
      </p:sp>
      <p:sp>
        <p:nvSpPr>
          <p:cNvPr id="8197" name="Oval 5"/>
          <p:cNvSpPr>
            <a:spLocks noChangeArrowheads="1"/>
          </p:cNvSpPr>
          <p:nvPr/>
        </p:nvSpPr>
        <p:spPr bwMode="auto">
          <a:xfrm>
            <a:off x="6248400" y="1905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6</a:t>
            </a:r>
            <a:r>
              <a:rPr lang="en-US" sz="1400">
                <a:solidFill>
                  <a:srgbClr val="009900"/>
                </a:solidFill>
              </a:rPr>
              <a:t>-8.27</a:t>
            </a:r>
            <a:r>
              <a:rPr lang="en-US" sz="3200"/>
              <a:t> </a:t>
            </a:r>
            <a:r>
              <a:rPr lang="en-US">
                <a:solidFill>
                  <a:srgbClr val="FF0066"/>
                </a:solidFill>
              </a:rPr>
              <a:t>R=</a:t>
            </a:r>
            <a:r>
              <a:rPr lang="en-US">
                <a:solidFill>
                  <a:srgbClr val="FF0066"/>
                </a:solidFill>
                <a:latin typeface="Symbol" pitchFamily="18" charset="2"/>
              </a:rPr>
              <a:t>-</a:t>
            </a:r>
            <a:r>
              <a:rPr lang="en-US">
                <a:solidFill>
                  <a:srgbClr val="FF0066"/>
                </a:solidFill>
              </a:rPr>
              <a:t>9</a:t>
            </a:r>
          </a:p>
        </p:txBody>
      </p:sp>
      <p:sp>
        <p:nvSpPr>
          <p:cNvPr id="8198" name="Oval 6"/>
          <p:cNvSpPr>
            <a:spLocks noChangeArrowheads="1"/>
          </p:cNvSpPr>
          <p:nvPr/>
        </p:nvSpPr>
        <p:spPr bwMode="auto">
          <a:xfrm>
            <a:off x="6324600" y="32004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9</a:t>
            </a:r>
            <a:r>
              <a:rPr lang="en-US" sz="1400">
                <a:solidFill>
                  <a:srgbClr val="009900"/>
                </a:solidFill>
              </a:rPr>
              <a:t>-5.98</a:t>
            </a:r>
            <a:r>
              <a:rPr lang="en-US" sz="3200"/>
              <a:t> </a:t>
            </a:r>
            <a:r>
              <a:rPr lang="en-US">
                <a:solidFill>
                  <a:srgbClr val="FF0066"/>
                </a:solidFill>
              </a:rPr>
              <a:t>R=</a:t>
            </a:r>
            <a:r>
              <a:rPr lang="en-US">
                <a:solidFill>
                  <a:srgbClr val="FF0066"/>
                </a:solidFill>
                <a:latin typeface="Symbol" pitchFamily="18" charset="2"/>
              </a:rPr>
              <a:t>-</a:t>
            </a:r>
            <a:r>
              <a:rPr lang="en-US">
                <a:solidFill>
                  <a:srgbClr val="FF0066"/>
                </a:solidFill>
              </a:rPr>
              <a:t>6</a:t>
            </a:r>
          </a:p>
        </p:txBody>
      </p:sp>
      <p:sp>
        <p:nvSpPr>
          <p:cNvPr id="8199" name="Oval 7"/>
          <p:cNvSpPr>
            <a:spLocks noChangeArrowheads="1"/>
          </p:cNvSpPr>
          <p:nvPr/>
        </p:nvSpPr>
        <p:spPr bwMode="auto">
          <a:xfrm>
            <a:off x="6400800" y="4419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10</a:t>
            </a:r>
            <a:r>
              <a:rPr lang="en-US" sz="1400">
                <a:solidFill>
                  <a:srgbClr val="009900"/>
                </a:solidFill>
              </a:rPr>
              <a:t>0.63</a:t>
            </a:r>
          </a:p>
        </p:txBody>
      </p:sp>
      <p:sp>
        <p:nvSpPr>
          <p:cNvPr id="8200" name="Oval 8"/>
          <p:cNvSpPr>
            <a:spLocks noChangeArrowheads="1"/>
          </p:cNvSpPr>
          <p:nvPr/>
        </p:nvSpPr>
        <p:spPr bwMode="auto">
          <a:xfrm>
            <a:off x="4191000" y="32004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8</a:t>
            </a:r>
            <a:r>
              <a:rPr lang="en-US" sz="1400">
                <a:solidFill>
                  <a:srgbClr val="009900"/>
                </a:solidFill>
              </a:rPr>
              <a:t>3.17</a:t>
            </a:r>
            <a:r>
              <a:rPr lang="en-US" sz="3200"/>
              <a:t> </a:t>
            </a:r>
            <a:r>
              <a:rPr lang="en-US">
                <a:solidFill>
                  <a:srgbClr val="FF0066"/>
                </a:solidFill>
              </a:rPr>
              <a:t>R=+4</a:t>
            </a:r>
          </a:p>
        </p:txBody>
      </p:sp>
      <p:sp>
        <p:nvSpPr>
          <p:cNvPr id="8201" name="Oval 9"/>
          <p:cNvSpPr>
            <a:spLocks noChangeArrowheads="1"/>
          </p:cNvSpPr>
          <p:nvPr/>
        </p:nvSpPr>
        <p:spPr bwMode="auto">
          <a:xfrm>
            <a:off x="4191000" y="198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5</a:t>
            </a:r>
            <a:r>
              <a:rPr lang="en-US" sz="1400">
                <a:solidFill>
                  <a:srgbClr val="009900"/>
                </a:solidFill>
              </a:rPr>
              <a:t>3.63</a:t>
            </a:r>
            <a:r>
              <a:rPr lang="en-US" sz="3200"/>
              <a:t> </a:t>
            </a:r>
            <a:r>
              <a:rPr lang="en-US">
                <a:solidFill>
                  <a:srgbClr val="FF0066"/>
                </a:solidFill>
              </a:rPr>
              <a:t>R=+3</a:t>
            </a:r>
          </a:p>
        </p:txBody>
      </p:sp>
      <p:sp>
        <p:nvSpPr>
          <p:cNvPr id="8202" name="Oval 10"/>
          <p:cNvSpPr>
            <a:spLocks noChangeArrowheads="1"/>
          </p:cNvSpPr>
          <p:nvPr/>
        </p:nvSpPr>
        <p:spPr bwMode="auto">
          <a:xfrm>
            <a:off x="2209800" y="198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4</a:t>
            </a:r>
            <a:r>
              <a:rPr lang="en-US" sz="1400">
                <a:solidFill>
                  <a:srgbClr val="009900"/>
                </a:solidFill>
              </a:rPr>
              <a:t>0.03</a:t>
            </a:r>
          </a:p>
        </p:txBody>
      </p:sp>
      <p:sp>
        <p:nvSpPr>
          <p:cNvPr id="8203" name="Oval 11"/>
          <p:cNvSpPr>
            <a:spLocks noChangeArrowheads="1"/>
          </p:cNvSpPr>
          <p:nvPr/>
        </p:nvSpPr>
        <p:spPr bwMode="auto">
          <a:xfrm>
            <a:off x="2133600" y="3276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7</a:t>
            </a:r>
            <a:r>
              <a:rPr lang="en-US" sz="1400">
                <a:solidFill>
                  <a:srgbClr val="009900"/>
                </a:solidFill>
              </a:rPr>
              <a:t>0.001</a:t>
            </a:r>
          </a:p>
        </p:txBody>
      </p:sp>
      <p:sp>
        <p:nvSpPr>
          <p:cNvPr id="8204" name="Line 12"/>
          <p:cNvSpPr>
            <a:spLocks noChangeShapeType="1"/>
          </p:cNvSpPr>
          <p:nvPr/>
        </p:nvSpPr>
        <p:spPr bwMode="auto">
          <a:xfrm>
            <a:off x="3505200" y="106680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5" name="Line 13"/>
          <p:cNvSpPr>
            <a:spLocks noChangeShapeType="1"/>
          </p:cNvSpPr>
          <p:nvPr/>
        </p:nvSpPr>
        <p:spPr bwMode="auto">
          <a:xfrm>
            <a:off x="5334000" y="10668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6" name="Line 14"/>
          <p:cNvSpPr>
            <a:spLocks noChangeShapeType="1"/>
          </p:cNvSpPr>
          <p:nvPr/>
        </p:nvSpPr>
        <p:spPr bwMode="auto">
          <a:xfrm>
            <a:off x="6781800" y="14478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7" name="Line 15"/>
          <p:cNvSpPr>
            <a:spLocks noChangeShapeType="1"/>
          </p:cNvSpPr>
          <p:nvPr/>
        </p:nvSpPr>
        <p:spPr bwMode="auto">
          <a:xfrm>
            <a:off x="6934200" y="2590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8" name="Line 16"/>
          <p:cNvSpPr>
            <a:spLocks noChangeShapeType="1"/>
          </p:cNvSpPr>
          <p:nvPr/>
        </p:nvSpPr>
        <p:spPr bwMode="auto">
          <a:xfrm>
            <a:off x="7010400" y="38862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9" name="Line 17"/>
          <p:cNvSpPr>
            <a:spLocks noChangeShapeType="1"/>
          </p:cNvSpPr>
          <p:nvPr/>
        </p:nvSpPr>
        <p:spPr bwMode="auto">
          <a:xfrm flipH="1">
            <a:off x="5562600" y="23622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0" name="Line 18"/>
          <p:cNvSpPr>
            <a:spLocks noChangeShapeType="1"/>
          </p:cNvSpPr>
          <p:nvPr/>
        </p:nvSpPr>
        <p:spPr bwMode="auto">
          <a:xfrm flipH="1" flipV="1">
            <a:off x="5486400" y="3581400"/>
            <a:ext cx="1143000" cy="990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1" name="Line 19"/>
          <p:cNvSpPr>
            <a:spLocks noChangeShapeType="1"/>
          </p:cNvSpPr>
          <p:nvPr/>
        </p:nvSpPr>
        <p:spPr bwMode="auto">
          <a:xfrm>
            <a:off x="4648200" y="14478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2" name="Line 20"/>
          <p:cNvSpPr>
            <a:spLocks noChangeShapeType="1"/>
          </p:cNvSpPr>
          <p:nvPr/>
        </p:nvSpPr>
        <p:spPr bwMode="auto">
          <a:xfrm>
            <a:off x="4800600" y="26670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3" name="Line 21"/>
          <p:cNvSpPr>
            <a:spLocks noChangeShapeType="1"/>
          </p:cNvSpPr>
          <p:nvPr/>
        </p:nvSpPr>
        <p:spPr bwMode="auto">
          <a:xfrm flipV="1">
            <a:off x="2895600" y="1447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4" name="Line 22"/>
          <p:cNvSpPr>
            <a:spLocks noChangeShapeType="1"/>
          </p:cNvSpPr>
          <p:nvPr/>
        </p:nvSpPr>
        <p:spPr bwMode="auto">
          <a:xfrm flipV="1">
            <a:off x="2895600" y="2590800"/>
            <a:ext cx="0" cy="6858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5" name="Line 23"/>
          <p:cNvSpPr>
            <a:spLocks noChangeShapeType="1"/>
          </p:cNvSpPr>
          <p:nvPr/>
        </p:nvSpPr>
        <p:spPr bwMode="auto">
          <a:xfrm flipH="1">
            <a:off x="2971800" y="2667000"/>
            <a:ext cx="18288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txBody>
          <a:bodyPr wrap="none"/>
          <a:lstStyle/>
          <a:p>
            <a:endParaRPr lang="en-US"/>
          </a:p>
        </p:txBody>
      </p:sp>
      <p:sp>
        <p:nvSpPr>
          <p:cNvPr id="8216" name="Line 24"/>
          <p:cNvSpPr>
            <a:spLocks noChangeShapeType="1"/>
          </p:cNvSpPr>
          <p:nvPr/>
        </p:nvSpPr>
        <p:spPr bwMode="auto">
          <a:xfrm flipH="1">
            <a:off x="3505200" y="3581400"/>
            <a:ext cx="6858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7" name="Line 25"/>
          <p:cNvSpPr>
            <a:spLocks noChangeShapeType="1"/>
          </p:cNvSpPr>
          <p:nvPr/>
        </p:nvSpPr>
        <p:spPr bwMode="auto">
          <a:xfrm flipH="1">
            <a:off x="3200400" y="25146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8" name="Line 26"/>
          <p:cNvSpPr>
            <a:spLocks noChangeShapeType="1"/>
          </p:cNvSpPr>
          <p:nvPr/>
        </p:nvSpPr>
        <p:spPr bwMode="auto">
          <a:xfrm flipV="1">
            <a:off x="5486400" y="3505200"/>
            <a:ext cx="838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19" name="Text Box 27"/>
          <p:cNvSpPr txBox="1">
            <a:spLocks noChangeArrowheads="1"/>
          </p:cNvSpPr>
          <p:nvPr/>
        </p:nvSpPr>
        <p:spPr bwMode="auto">
          <a:xfrm>
            <a:off x="3565525" y="5524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8220" name="Text Box 28"/>
          <p:cNvSpPr txBox="1">
            <a:spLocks noChangeArrowheads="1"/>
          </p:cNvSpPr>
          <p:nvPr/>
        </p:nvSpPr>
        <p:spPr bwMode="auto">
          <a:xfrm>
            <a:off x="5638800" y="5334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8221" name="Text Box 29"/>
          <p:cNvSpPr txBox="1">
            <a:spLocks noChangeArrowheads="1"/>
          </p:cNvSpPr>
          <p:nvPr/>
        </p:nvSpPr>
        <p:spPr bwMode="auto">
          <a:xfrm>
            <a:off x="6705600" y="1371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8222" name="Text Box 30"/>
          <p:cNvSpPr txBox="1">
            <a:spLocks noChangeArrowheads="1"/>
          </p:cNvSpPr>
          <p:nvPr/>
        </p:nvSpPr>
        <p:spPr bwMode="auto">
          <a:xfrm>
            <a:off x="6934200" y="25908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8223" name="Text Box 31"/>
          <p:cNvSpPr txBox="1">
            <a:spLocks noChangeArrowheads="1"/>
          </p:cNvSpPr>
          <p:nvPr/>
        </p:nvSpPr>
        <p:spPr bwMode="auto">
          <a:xfrm>
            <a:off x="6934200" y="3886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8224" name="Text Box 32"/>
          <p:cNvSpPr txBox="1">
            <a:spLocks noChangeArrowheads="1"/>
          </p:cNvSpPr>
          <p:nvPr/>
        </p:nvSpPr>
        <p:spPr bwMode="auto">
          <a:xfrm>
            <a:off x="6019800" y="3733800"/>
            <a:ext cx="681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nw</a:t>
            </a:r>
          </a:p>
        </p:txBody>
      </p:sp>
      <p:sp>
        <p:nvSpPr>
          <p:cNvPr id="8225" name="Text Box 33"/>
          <p:cNvSpPr txBox="1">
            <a:spLocks noChangeArrowheads="1"/>
          </p:cNvSpPr>
          <p:nvPr/>
        </p:nvSpPr>
        <p:spPr bwMode="auto">
          <a:xfrm>
            <a:off x="5486400" y="31242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x/0.7</a:t>
            </a:r>
          </a:p>
        </p:txBody>
      </p:sp>
      <p:sp>
        <p:nvSpPr>
          <p:cNvPr id="8226" name="Text Box 34"/>
          <p:cNvSpPr txBox="1">
            <a:spLocks noChangeArrowheads="1"/>
          </p:cNvSpPr>
          <p:nvPr/>
        </p:nvSpPr>
        <p:spPr bwMode="auto">
          <a:xfrm>
            <a:off x="5715000" y="19050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w</a:t>
            </a:r>
          </a:p>
        </p:txBody>
      </p:sp>
      <p:sp>
        <p:nvSpPr>
          <p:cNvPr id="8227" name="Text Box 35"/>
          <p:cNvSpPr txBox="1">
            <a:spLocks noChangeArrowheads="1"/>
          </p:cNvSpPr>
          <p:nvPr/>
        </p:nvSpPr>
        <p:spPr bwMode="auto">
          <a:xfrm>
            <a:off x="2895600" y="14478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8228" name="Text Box 36"/>
          <p:cNvSpPr txBox="1">
            <a:spLocks noChangeArrowheads="1"/>
          </p:cNvSpPr>
          <p:nvPr/>
        </p:nvSpPr>
        <p:spPr bwMode="auto">
          <a:xfrm>
            <a:off x="3429000" y="22860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sw</a:t>
            </a:r>
          </a:p>
        </p:txBody>
      </p:sp>
      <p:sp>
        <p:nvSpPr>
          <p:cNvPr id="8229" name="Text Box 37"/>
          <p:cNvSpPr txBox="1">
            <a:spLocks noChangeArrowheads="1"/>
          </p:cNvSpPr>
          <p:nvPr/>
        </p:nvSpPr>
        <p:spPr bwMode="auto">
          <a:xfrm>
            <a:off x="3505200" y="32004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x/0.3</a:t>
            </a:r>
          </a:p>
        </p:txBody>
      </p:sp>
      <p:sp>
        <p:nvSpPr>
          <p:cNvPr id="8230" name="Text Box 38"/>
          <p:cNvSpPr txBox="1">
            <a:spLocks noChangeArrowheads="1"/>
          </p:cNvSpPr>
          <p:nvPr/>
        </p:nvSpPr>
        <p:spPr bwMode="auto">
          <a:xfrm>
            <a:off x="2819400" y="27432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8231" name="Text Box 39"/>
          <p:cNvSpPr txBox="1">
            <a:spLocks noChangeArrowheads="1"/>
          </p:cNvSpPr>
          <p:nvPr/>
        </p:nvSpPr>
        <p:spPr bwMode="auto">
          <a:xfrm>
            <a:off x="4724400" y="26670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8232" name="Text Box 40"/>
          <p:cNvSpPr txBox="1">
            <a:spLocks noChangeArrowheads="1"/>
          </p:cNvSpPr>
          <p:nvPr/>
        </p:nvSpPr>
        <p:spPr bwMode="auto">
          <a:xfrm>
            <a:off x="4648200" y="1371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8233" name="Line 41"/>
          <p:cNvSpPr>
            <a:spLocks noChangeShapeType="1"/>
          </p:cNvSpPr>
          <p:nvPr/>
        </p:nvSpPr>
        <p:spPr bwMode="auto">
          <a:xfrm flipV="1">
            <a:off x="5334000" y="25146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34" name="Text Box 42"/>
          <p:cNvSpPr txBox="1">
            <a:spLocks noChangeArrowheads="1"/>
          </p:cNvSpPr>
          <p:nvPr/>
        </p:nvSpPr>
        <p:spPr bwMode="auto">
          <a:xfrm>
            <a:off x="5562600" y="2438400"/>
            <a:ext cx="51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ne</a:t>
            </a:r>
          </a:p>
        </p:txBody>
      </p:sp>
      <p:sp>
        <p:nvSpPr>
          <p:cNvPr id="8235" name="Text Box 43"/>
          <p:cNvSpPr txBox="1">
            <a:spLocks noChangeArrowheads="1"/>
          </p:cNvSpPr>
          <p:nvPr/>
        </p:nvSpPr>
        <p:spPr bwMode="auto">
          <a:xfrm>
            <a:off x="304800" y="152400"/>
            <a:ext cx="55292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0000FF"/>
                </a:solidFill>
              </a:rPr>
              <a:t>XYZ-World: Discussion Problem 12</a:t>
            </a:r>
            <a:r>
              <a:rPr lang="en-US" sz="3200"/>
              <a:t> </a:t>
            </a:r>
          </a:p>
        </p:txBody>
      </p:sp>
      <p:sp>
        <p:nvSpPr>
          <p:cNvPr id="8236" name="Line 47"/>
          <p:cNvSpPr>
            <a:spLocks noChangeShapeType="1"/>
          </p:cNvSpPr>
          <p:nvPr/>
        </p:nvSpPr>
        <p:spPr bwMode="auto">
          <a:xfrm flipH="1" flipV="1">
            <a:off x="6477000" y="685800"/>
            <a:ext cx="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237" name="Text Box 49"/>
          <p:cNvSpPr txBox="1">
            <a:spLocks noChangeArrowheads="1"/>
          </p:cNvSpPr>
          <p:nvPr/>
        </p:nvSpPr>
        <p:spPr bwMode="auto">
          <a:xfrm>
            <a:off x="5715000" y="381000"/>
            <a:ext cx="2468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t>Bellman Update </a:t>
            </a:r>
            <a:r>
              <a:rPr lang="en-US" sz="2000">
                <a:latin typeface="Symbol" pitchFamily="18" charset="2"/>
              </a:rPr>
              <a:t>g</a:t>
            </a:r>
            <a:r>
              <a:rPr lang="en-US" sz="2000"/>
              <a:t>=0.2</a:t>
            </a:r>
          </a:p>
        </p:txBody>
      </p:sp>
      <p:sp>
        <p:nvSpPr>
          <p:cNvPr id="8238" name="Text Box 52"/>
          <p:cNvSpPr txBox="1">
            <a:spLocks noChangeArrowheads="1"/>
          </p:cNvSpPr>
          <p:nvPr/>
        </p:nvSpPr>
        <p:spPr bwMode="auto">
          <a:xfrm>
            <a:off x="0" y="4572000"/>
            <a:ext cx="63246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700" b="1"/>
              <a:t>Discussion on using Bellman Update for Problem 12:</a:t>
            </a:r>
          </a:p>
          <a:p>
            <a:pPr eaLnBrk="1" hangingPunct="1">
              <a:buFontTx/>
              <a:buChar char="•"/>
            </a:pPr>
            <a:r>
              <a:rPr lang="en-US" sz="1700"/>
              <a:t> No convergence for </a:t>
            </a:r>
            <a:r>
              <a:rPr lang="en-US" sz="1700">
                <a:latin typeface="Symbol" pitchFamily="18" charset="2"/>
              </a:rPr>
              <a:t>g</a:t>
            </a:r>
            <a:r>
              <a:rPr lang="en-US" sz="1700"/>
              <a:t>=1.0; utility values seem to run away!</a:t>
            </a:r>
          </a:p>
          <a:p>
            <a:pPr eaLnBrk="1" hangingPunct="1">
              <a:buFontTx/>
              <a:buChar char="•"/>
            </a:pPr>
            <a:r>
              <a:rPr lang="en-US" sz="1700"/>
              <a:t> State 3 has utility 0.58 although it gives a reward of +5 due to the immediate penalty that follows; we were able to detect that.</a:t>
            </a:r>
          </a:p>
          <a:p>
            <a:pPr eaLnBrk="1" hangingPunct="1">
              <a:buFontTx/>
              <a:buChar char="•"/>
            </a:pPr>
            <a:r>
              <a:rPr lang="en-US" sz="1700"/>
              <a:t> Did anybody run the algorithm for other </a:t>
            </a:r>
            <a:r>
              <a:rPr lang="en-US" sz="1700">
                <a:latin typeface="Symbol" pitchFamily="18" charset="2"/>
              </a:rPr>
              <a:t>g</a:t>
            </a:r>
            <a:r>
              <a:rPr lang="en-US" sz="1700"/>
              <a:t> e.g. 0.4 or 0.6 values; if yes, did it converge to the same values?</a:t>
            </a:r>
          </a:p>
          <a:p>
            <a:pPr eaLnBrk="1" hangingPunct="1">
              <a:buFontTx/>
              <a:buChar char="•"/>
            </a:pPr>
            <a:r>
              <a:rPr lang="en-US" sz="1700"/>
              <a:t> Speed of convergence seems to depend on the value of </a:t>
            </a:r>
            <a:r>
              <a:rPr lang="en-US" sz="1700">
                <a:latin typeface="Symbol" pitchFamily="18" charset="2"/>
              </a:rPr>
              <a:t>g</a:t>
            </a:r>
            <a:r>
              <a:rPr lang="en-US" sz="170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9218" name="Oval 2"/>
          <p:cNvSpPr>
            <a:spLocks noChangeArrowheads="1"/>
          </p:cNvSpPr>
          <p:nvPr/>
        </p:nvSpPr>
        <p:spPr bwMode="auto">
          <a:xfrm>
            <a:off x="21336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a:t>
            </a:r>
          </a:p>
        </p:txBody>
      </p:sp>
      <p:sp>
        <p:nvSpPr>
          <p:cNvPr id="9219" name="Oval 3"/>
          <p:cNvSpPr>
            <a:spLocks noChangeArrowheads="1"/>
          </p:cNvSpPr>
          <p:nvPr/>
        </p:nvSpPr>
        <p:spPr bwMode="auto">
          <a:xfrm>
            <a:off x="39624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2</a:t>
            </a:r>
          </a:p>
        </p:txBody>
      </p:sp>
      <p:sp>
        <p:nvSpPr>
          <p:cNvPr id="9220" name="Oval 4"/>
          <p:cNvSpPr>
            <a:spLocks noChangeArrowheads="1"/>
          </p:cNvSpPr>
          <p:nvPr/>
        </p:nvSpPr>
        <p:spPr bwMode="auto">
          <a:xfrm>
            <a:off x="6096000" y="762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3 </a:t>
            </a:r>
            <a:r>
              <a:rPr lang="en-US">
                <a:solidFill>
                  <a:srgbClr val="FF0066"/>
                </a:solidFill>
              </a:rPr>
              <a:t>R=+5</a:t>
            </a:r>
            <a:endParaRPr lang="en-US" sz="3200">
              <a:solidFill>
                <a:srgbClr val="FF0066"/>
              </a:solidFill>
            </a:endParaRPr>
          </a:p>
        </p:txBody>
      </p:sp>
      <p:sp>
        <p:nvSpPr>
          <p:cNvPr id="9221" name="Oval 5"/>
          <p:cNvSpPr>
            <a:spLocks noChangeArrowheads="1"/>
          </p:cNvSpPr>
          <p:nvPr/>
        </p:nvSpPr>
        <p:spPr bwMode="auto">
          <a:xfrm>
            <a:off x="6248400" y="19050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6 </a:t>
            </a:r>
            <a:r>
              <a:rPr lang="en-US">
                <a:solidFill>
                  <a:srgbClr val="FF0066"/>
                </a:solidFill>
              </a:rPr>
              <a:t>R=</a:t>
            </a:r>
            <a:r>
              <a:rPr lang="en-US">
                <a:solidFill>
                  <a:srgbClr val="FF0066"/>
                </a:solidFill>
                <a:latin typeface="Symbol" pitchFamily="18" charset="2"/>
              </a:rPr>
              <a:t>-</a:t>
            </a:r>
            <a:r>
              <a:rPr lang="en-US">
                <a:solidFill>
                  <a:srgbClr val="FF0066"/>
                </a:solidFill>
              </a:rPr>
              <a:t>9</a:t>
            </a:r>
          </a:p>
        </p:txBody>
      </p:sp>
      <p:sp>
        <p:nvSpPr>
          <p:cNvPr id="9222" name="Oval 6"/>
          <p:cNvSpPr>
            <a:spLocks noChangeArrowheads="1"/>
          </p:cNvSpPr>
          <p:nvPr/>
        </p:nvSpPr>
        <p:spPr bwMode="auto">
          <a:xfrm>
            <a:off x="6324600" y="32004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9 </a:t>
            </a:r>
            <a:r>
              <a:rPr lang="en-US">
                <a:solidFill>
                  <a:srgbClr val="FF0066"/>
                </a:solidFill>
              </a:rPr>
              <a:t>R=</a:t>
            </a:r>
            <a:r>
              <a:rPr lang="en-US">
                <a:solidFill>
                  <a:srgbClr val="FF0066"/>
                </a:solidFill>
                <a:latin typeface="Symbol" pitchFamily="18" charset="2"/>
              </a:rPr>
              <a:t>-</a:t>
            </a:r>
            <a:r>
              <a:rPr lang="en-US">
                <a:solidFill>
                  <a:srgbClr val="FF0066"/>
                </a:solidFill>
              </a:rPr>
              <a:t>6</a:t>
            </a:r>
          </a:p>
        </p:txBody>
      </p:sp>
      <p:sp>
        <p:nvSpPr>
          <p:cNvPr id="9223" name="Oval 7"/>
          <p:cNvSpPr>
            <a:spLocks noChangeArrowheads="1"/>
          </p:cNvSpPr>
          <p:nvPr/>
        </p:nvSpPr>
        <p:spPr bwMode="auto">
          <a:xfrm>
            <a:off x="6400800" y="4419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10</a:t>
            </a:r>
          </a:p>
        </p:txBody>
      </p:sp>
      <p:sp>
        <p:nvSpPr>
          <p:cNvPr id="9224" name="Oval 8"/>
          <p:cNvSpPr>
            <a:spLocks noChangeArrowheads="1"/>
          </p:cNvSpPr>
          <p:nvPr/>
        </p:nvSpPr>
        <p:spPr bwMode="auto">
          <a:xfrm>
            <a:off x="4191000" y="32004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8 </a:t>
            </a:r>
            <a:r>
              <a:rPr lang="en-US">
                <a:solidFill>
                  <a:srgbClr val="FF0066"/>
                </a:solidFill>
              </a:rPr>
              <a:t>R=+4</a:t>
            </a:r>
          </a:p>
        </p:txBody>
      </p:sp>
      <p:sp>
        <p:nvSpPr>
          <p:cNvPr id="9225" name="Oval 9"/>
          <p:cNvSpPr>
            <a:spLocks noChangeArrowheads="1"/>
          </p:cNvSpPr>
          <p:nvPr/>
        </p:nvSpPr>
        <p:spPr bwMode="auto">
          <a:xfrm>
            <a:off x="4191000" y="198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5 </a:t>
            </a:r>
            <a:r>
              <a:rPr lang="en-US">
                <a:solidFill>
                  <a:srgbClr val="FF0066"/>
                </a:solidFill>
              </a:rPr>
              <a:t>R=+3</a:t>
            </a:r>
          </a:p>
        </p:txBody>
      </p:sp>
      <p:sp>
        <p:nvSpPr>
          <p:cNvPr id="9226" name="Oval 10"/>
          <p:cNvSpPr>
            <a:spLocks noChangeArrowheads="1"/>
          </p:cNvSpPr>
          <p:nvPr/>
        </p:nvSpPr>
        <p:spPr bwMode="auto">
          <a:xfrm>
            <a:off x="2209800" y="19812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4</a:t>
            </a:r>
          </a:p>
        </p:txBody>
      </p:sp>
      <p:sp>
        <p:nvSpPr>
          <p:cNvPr id="9227" name="Oval 11"/>
          <p:cNvSpPr>
            <a:spLocks noChangeArrowheads="1"/>
          </p:cNvSpPr>
          <p:nvPr/>
        </p:nvSpPr>
        <p:spPr bwMode="auto">
          <a:xfrm>
            <a:off x="2133600" y="3276600"/>
            <a:ext cx="1371600" cy="685800"/>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t>7</a:t>
            </a:r>
          </a:p>
        </p:txBody>
      </p:sp>
      <p:sp>
        <p:nvSpPr>
          <p:cNvPr id="9228" name="Line 12"/>
          <p:cNvSpPr>
            <a:spLocks noChangeShapeType="1"/>
          </p:cNvSpPr>
          <p:nvPr/>
        </p:nvSpPr>
        <p:spPr bwMode="auto">
          <a:xfrm>
            <a:off x="3505200" y="1066800"/>
            <a:ext cx="457200" cy="0"/>
          </a:xfrm>
          <a:prstGeom prst="line">
            <a:avLst/>
          </a:prstGeom>
          <a:noFill/>
          <a:ln w="222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29" name="Line 13"/>
          <p:cNvSpPr>
            <a:spLocks noChangeShapeType="1"/>
          </p:cNvSpPr>
          <p:nvPr/>
        </p:nvSpPr>
        <p:spPr bwMode="auto">
          <a:xfrm>
            <a:off x="5334000" y="10668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0" name="Line 14"/>
          <p:cNvSpPr>
            <a:spLocks noChangeShapeType="1"/>
          </p:cNvSpPr>
          <p:nvPr/>
        </p:nvSpPr>
        <p:spPr bwMode="auto">
          <a:xfrm>
            <a:off x="6781800" y="14478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1" name="Line 15"/>
          <p:cNvSpPr>
            <a:spLocks noChangeShapeType="1"/>
          </p:cNvSpPr>
          <p:nvPr/>
        </p:nvSpPr>
        <p:spPr bwMode="auto">
          <a:xfrm>
            <a:off x="6934200" y="2590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2" name="Line 16"/>
          <p:cNvSpPr>
            <a:spLocks noChangeShapeType="1"/>
          </p:cNvSpPr>
          <p:nvPr/>
        </p:nvSpPr>
        <p:spPr bwMode="auto">
          <a:xfrm>
            <a:off x="7010400" y="38862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3" name="Line 17"/>
          <p:cNvSpPr>
            <a:spLocks noChangeShapeType="1"/>
          </p:cNvSpPr>
          <p:nvPr/>
        </p:nvSpPr>
        <p:spPr bwMode="auto">
          <a:xfrm flipH="1">
            <a:off x="5562600" y="2362200"/>
            <a:ext cx="7620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4" name="Line 18"/>
          <p:cNvSpPr>
            <a:spLocks noChangeShapeType="1"/>
          </p:cNvSpPr>
          <p:nvPr/>
        </p:nvSpPr>
        <p:spPr bwMode="auto">
          <a:xfrm flipH="1" flipV="1">
            <a:off x="5486400" y="3581400"/>
            <a:ext cx="1143000" cy="990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5" name="Line 19"/>
          <p:cNvSpPr>
            <a:spLocks noChangeShapeType="1"/>
          </p:cNvSpPr>
          <p:nvPr/>
        </p:nvSpPr>
        <p:spPr bwMode="auto">
          <a:xfrm>
            <a:off x="4648200" y="14478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6" name="Line 20"/>
          <p:cNvSpPr>
            <a:spLocks noChangeShapeType="1"/>
          </p:cNvSpPr>
          <p:nvPr/>
        </p:nvSpPr>
        <p:spPr bwMode="auto">
          <a:xfrm>
            <a:off x="4800600" y="2667000"/>
            <a:ext cx="0" cy="5334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7" name="Line 21"/>
          <p:cNvSpPr>
            <a:spLocks noChangeShapeType="1"/>
          </p:cNvSpPr>
          <p:nvPr/>
        </p:nvSpPr>
        <p:spPr bwMode="auto">
          <a:xfrm flipV="1">
            <a:off x="2895600" y="1447800"/>
            <a:ext cx="0" cy="6096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8" name="Line 22"/>
          <p:cNvSpPr>
            <a:spLocks noChangeShapeType="1"/>
          </p:cNvSpPr>
          <p:nvPr/>
        </p:nvSpPr>
        <p:spPr bwMode="auto">
          <a:xfrm flipV="1">
            <a:off x="2895600" y="2590800"/>
            <a:ext cx="0" cy="6858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9" name="Line 23"/>
          <p:cNvSpPr>
            <a:spLocks noChangeShapeType="1"/>
          </p:cNvSpPr>
          <p:nvPr/>
        </p:nvSpPr>
        <p:spPr bwMode="auto">
          <a:xfrm flipH="1">
            <a:off x="2971800" y="2667000"/>
            <a:ext cx="18288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type="triangle" w="med" len="med"/>
              </a14:hiddenLine>
            </a:ext>
          </a:extLst>
        </p:spPr>
        <p:txBody>
          <a:bodyPr wrap="none"/>
          <a:lstStyle/>
          <a:p>
            <a:endParaRPr lang="en-US"/>
          </a:p>
        </p:txBody>
      </p:sp>
      <p:sp>
        <p:nvSpPr>
          <p:cNvPr id="9240" name="Line 24"/>
          <p:cNvSpPr>
            <a:spLocks noChangeShapeType="1"/>
          </p:cNvSpPr>
          <p:nvPr/>
        </p:nvSpPr>
        <p:spPr bwMode="auto">
          <a:xfrm flipH="1">
            <a:off x="3505200" y="3581400"/>
            <a:ext cx="6858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41" name="Line 25"/>
          <p:cNvSpPr>
            <a:spLocks noChangeShapeType="1"/>
          </p:cNvSpPr>
          <p:nvPr/>
        </p:nvSpPr>
        <p:spPr bwMode="auto">
          <a:xfrm flipH="1">
            <a:off x="3200400" y="25146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42" name="Line 26"/>
          <p:cNvSpPr>
            <a:spLocks noChangeShapeType="1"/>
          </p:cNvSpPr>
          <p:nvPr/>
        </p:nvSpPr>
        <p:spPr bwMode="auto">
          <a:xfrm flipV="1">
            <a:off x="5486400" y="3505200"/>
            <a:ext cx="838200" cy="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43" name="Text Box 27"/>
          <p:cNvSpPr txBox="1">
            <a:spLocks noChangeArrowheads="1"/>
          </p:cNvSpPr>
          <p:nvPr/>
        </p:nvSpPr>
        <p:spPr bwMode="auto">
          <a:xfrm>
            <a:off x="3565525" y="55245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9244" name="Text Box 28"/>
          <p:cNvSpPr txBox="1">
            <a:spLocks noChangeArrowheads="1"/>
          </p:cNvSpPr>
          <p:nvPr/>
        </p:nvSpPr>
        <p:spPr bwMode="auto">
          <a:xfrm>
            <a:off x="5638800" y="533400"/>
            <a:ext cx="365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e</a:t>
            </a:r>
          </a:p>
        </p:txBody>
      </p:sp>
      <p:sp>
        <p:nvSpPr>
          <p:cNvPr id="9245" name="Text Box 29"/>
          <p:cNvSpPr txBox="1">
            <a:spLocks noChangeArrowheads="1"/>
          </p:cNvSpPr>
          <p:nvPr/>
        </p:nvSpPr>
        <p:spPr bwMode="auto">
          <a:xfrm>
            <a:off x="6705600" y="1371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9246" name="Text Box 30"/>
          <p:cNvSpPr txBox="1">
            <a:spLocks noChangeArrowheads="1"/>
          </p:cNvSpPr>
          <p:nvPr/>
        </p:nvSpPr>
        <p:spPr bwMode="auto">
          <a:xfrm>
            <a:off x="6934200" y="25908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9247" name="Text Box 31"/>
          <p:cNvSpPr txBox="1">
            <a:spLocks noChangeArrowheads="1"/>
          </p:cNvSpPr>
          <p:nvPr/>
        </p:nvSpPr>
        <p:spPr bwMode="auto">
          <a:xfrm>
            <a:off x="6934200" y="38862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9248" name="Text Box 32"/>
          <p:cNvSpPr txBox="1">
            <a:spLocks noChangeArrowheads="1"/>
          </p:cNvSpPr>
          <p:nvPr/>
        </p:nvSpPr>
        <p:spPr bwMode="auto">
          <a:xfrm>
            <a:off x="6019800" y="3733800"/>
            <a:ext cx="681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nw</a:t>
            </a:r>
          </a:p>
        </p:txBody>
      </p:sp>
      <p:sp>
        <p:nvSpPr>
          <p:cNvPr id="9249" name="Text Box 33"/>
          <p:cNvSpPr txBox="1">
            <a:spLocks noChangeArrowheads="1"/>
          </p:cNvSpPr>
          <p:nvPr/>
        </p:nvSpPr>
        <p:spPr bwMode="auto">
          <a:xfrm>
            <a:off x="5486400" y="31242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x/0.7</a:t>
            </a:r>
          </a:p>
        </p:txBody>
      </p:sp>
      <p:sp>
        <p:nvSpPr>
          <p:cNvPr id="9250" name="Text Box 34"/>
          <p:cNvSpPr txBox="1">
            <a:spLocks noChangeArrowheads="1"/>
          </p:cNvSpPr>
          <p:nvPr/>
        </p:nvSpPr>
        <p:spPr bwMode="auto">
          <a:xfrm>
            <a:off x="5715000" y="19050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w</a:t>
            </a:r>
          </a:p>
        </p:txBody>
      </p:sp>
      <p:sp>
        <p:nvSpPr>
          <p:cNvPr id="9251" name="Text Box 35"/>
          <p:cNvSpPr txBox="1">
            <a:spLocks noChangeArrowheads="1"/>
          </p:cNvSpPr>
          <p:nvPr/>
        </p:nvSpPr>
        <p:spPr bwMode="auto">
          <a:xfrm>
            <a:off x="2895600" y="14478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9252" name="Text Box 36"/>
          <p:cNvSpPr txBox="1">
            <a:spLocks noChangeArrowheads="1"/>
          </p:cNvSpPr>
          <p:nvPr/>
        </p:nvSpPr>
        <p:spPr bwMode="auto">
          <a:xfrm>
            <a:off x="3429000" y="2286000"/>
            <a:ext cx="63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sw</a:t>
            </a:r>
          </a:p>
        </p:txBody>
      </p:sp>
      <p:sp>
        <p:nvSpPr>
          <p:cNvPr id="9253" name="Text Box 37"/>
          <p:cNvSpPr txBox="1">
            <a:spLocks noChangeArrowheads="1"/>
          </p:cNvSpPr>
          <p:nvPr/>
        </p:nvSpPr>
        <p:spPr bwMode="auto">
          <a:xfrm>
            <a:off x="3505200" y="3200400"/>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x/0.3</a:t>
            </a:r>
          </a:p>
        </p:txBody>
      </p:sp>
      <p:sp>
        <p:nvSpPr>
          <p:cNvPr id="9254" name="Text Box 38"/>
          <p:cNvSpPr txBox="1">
            <a:spLocks noChangeArrowheads="1"/>
          </p:cNvSpPr>
          <p:nvPr/>
        </p:nvSpPr>
        <p:spPr bwMode="auto">
          <a:xfrm>
            <a:off x="2819400" y="2743200"/>
            <a:ext cx="22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n</a:t>
            </a:r>
          </a:p>
        </p:txBody>
      </p:sp>
      <p:sp>
        <p:nvSpPr>
          <p:cNvPr id="9255" name="Text Box 39"/>
          <p:cNvSpPr txBox="1">
            <a:spLocks noChangeArrowheads="1"/>
          </p:cNvSpPr>
          <p:nvPr/>
        </p:nvSpPr>
        <p:spPr bwMode="auto">
          <a:xfrm>
            <a:off x="4724400" y="26670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9256" name="Text Box 40"/>
          <p:cNvSpPr txBox="1">
            <a:spLocks noChangeArrowheads="1"/>
          </p:cNvSpPr>
          <p:nvPr/>
        </p:nvSpPr>
        <p:spPr bwMode="auto">
          <a:xfrm>
            <a:off x="4648200" y="13716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t>s</a:t>
            </a:r>
          </a:p>
        </p:txBody>
      </p:sp>
      <p:sp>
        <p:nvSpPr>
          <p:cNvPr id="9257" name="Line 41"/>
          <p:cNvSpPr>
            <a:spLocks noChangeShapeType="1"/>
          </p:cNvSpPr>
          <p:nvPr/>
        </p:nvSpPr>
        <p:spPr bwMode="auto">
          <a:xfrm flipV="1">
            <a:off x="5334000" y="2514600"/>
            <a:ext cx="1066800" cy="838200"/>
          </a:xfrm>
          <a:prstGeom prst="line">
            <a:avLst/>
          </a:prstGeom>
          <a:noFill/>
          <a:ln w="158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58" name="Text Box 42"/>
          <p:cNvSpPr txBox="1">
            <a:spLocks noChangeArrowheads="1"/>
          </p:cNvSpPr>
          <p:nvPr/>
        </p:nvSpPr>
        <p:spPr bwMode="auto">
          <a:xfrm>
            <a:off x="5562600" y="2438400"/>
            <a:ext cx="51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ne</a:t>
            </a:r>
          </a:p>
        </p:txBody>
      </p:sp>
      <p:sp>
        <p:nvSpPr>
          <p:cNvPr id="9259" name="Text Box 43"/>
          <p:cNvSpPr txBox="1">
            <a:spLocks noChangeArrowheads="1"/>
          </p:cNvSpPr>
          <p:nvPr/>
        </p:nvSpPr>
        <p:spPr bwMode="auto">
          <a:xfrm>
            <a:off x="152400" y="152400"/>
            <a:ext cx="55292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0000FF"/>
                </a:solidFill>
              </a:rPr>
              <a:t>XYZ-World: Discussion Problem 12</a:t>
            </a:r>
            <a:r>
              <a:rPr lang="en-US" sz="3200"/>
              <a:t> </a:t>
            </a:r>
          </a:p>
        </p:txBody>
      </p:sp>
      <p:sp>
        <p:nvSpPr>
          <p:cNvPr id="9260" name="Text Box 44"/>
          <p:cNvSpPr txBox="1">
            <a:spLocks noChangeArrowheads="1"/>
          </p:cNvSpPr>
          <p:nvPr/>
        </p:nvSpPr>
        <p:spPr bwMode="auto">
          <a:xfrm>
            <a:off x="6400800" y="685800"/>
            <a:ext cx="1201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0.57, -0.65)</a:t>
            </a:r>
          </a:p>
        </p:txBody>
      </p:sp>
      <p:sp>
        <p:nvSpPr>
          <p:cNvPr id="9261" name="Text Box 45"/>
          <p:cNvSpPr txBox="1">
            <a:spLocks noChangeArrowheads="1"/>
          </p:cNvSpPr>
          <p:nvPr/>
        </p:nvSpPr>
        <p:spPr bwMode="auto">
          <a:xfrm>
            <a:off x="4419600" y="3200400"/>
            <a:ext cx="1201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-0.50, 0.47)</a:t>
            </a:r>
          </a:p>
        </p:txBody>
      </p:sp>
      <p:sp>
        <p:nvSpPr>
          <p:cNvPr id="9262" name="Text Box 46"/>
          <p:cNvSpPr txBox="1">
            <a:spLocks noChangeArrowheads="1"/>
          </p:cNvSpPr>
          <p:nvPr/>
        </p:nvSpPr>
        <p:spPr bwMode="auto">
          <a:xfrm>
            <a:off x="6781800" y="4343400"/>
            <a:ext cx="127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0.18, -0.12)</a:t>
            </a:r>
          </a:p>
        </p:txBody>
      </p:sp>
      <p:sp>
        <p:nvSpPr>
          <p:cNvPr id="9263" name="Line 47"/>
          <p:cNvSpPr>
            <a:spLocks noChangeShapeType="1"/>
          </p:cNvSpPr>
          <p:nvPr/>
        </p:nvSpPr>
        <p:spPr bwMode="auto">
          <a:xfrm flipH="1" flipV="1">
            <a:off x="6324600" y="5334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264" name="Line 48"/>
          <p:cNvSpPr>
            <a:spLocks noChangeShapeType="1"/>
          </p:cNvSpPr>
          <p:nvPr/>
        </p:nvSpPr>
        <p:spPr bwMode="auto">
          <a:xfrm flipV="1">
            <a:off x="7239000" y="381000"/>
            <a:ext cx="685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265" name="Text Box 49"/>
          <p:cNvSpPr txBox="1">
            <a:spLocks noChangeArrowheads="1"/>
          </p:cNvSpPr>
          <p:nvPr/>
        </p:nvSpPr>
        <p:spPr bwMode="auto">
          <a:xfrm>
            <a:off x="6019800" y="228600"/>
            <a:ext cx="4540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TD</a:t>
            </a:r>
          </a:p>
        </p:txBody>
      </p:sp>
      <p:sp>
        <p:nvSpPr>
          <p:cNvPr id="9266" name="Text Box 50"/>
          <p:cNvSpPr txBox="1">
            <a:spLocks noChangeArrowheads="1"/>
          </p:cNvSpPr>
          <p:nvPr/>
        </p:nvSpPr>
        <p:spPr bwMode="auto">
          <a:xfrm>
            <a:off x="7467600" y="152400"/>
            <a:ext cx="1279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TD inverse R</a:t>
            </a:r>
          </a:p>
        </p:txBody>
      </p:sp>
      <p:sp>
        <p:nvSpPr>
          <p:cNvPr id="9267" name="Text Box 51"/>
          <p:cNvSpPr txBox="1">
            <a:spLocks noChangeArrowheads="1"/>
          </p:cNvSpPr>
          <p:nvPr/>
        </p:nvSpPr>
        <p:spPr bwMode="auto">
          <a:xfrm>
            <a:off x="4730750" y="6400800"/>
            <a:ext cx="441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P</a:t>
            </a:r>
            <a:r>
              <a:rPr lang="en-US" sz="1600"/>
              <a:t>: </a:t>
            </a:r>
            <a:r>
              <a:rPr lang="en-US" sz="1800"/>
              <a:t>1-2-3-6-5-8-6-9-10-8-6-5-7-4-1-2-5-7-4-1.</a:t>
            </a:r>
            <a:r>
              <a:rPr lang="en-US"/>
              <a:t> </a:t>
            </a:r>
          </a:p>
        </p:txBody>
      </p:sp>
      <p:sp>
        <p:nvSpPr>
          <p:cNvPr id="9268" name="Text Box 52"/>
          <p:cNvSpPr txBox="1">
            <a:spLocks noChangeArrowheads="1"/>
          </p:cNvSpPr>
          <p:nvPr/>
        </p:nvSpPr>
        <p:spPr bwMode="auto">
          <a:xfrm>
            <a:off x="0" y="3962400"/>
            <a:ext cx="65532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Other observations:</a:t>
            </a:r>
          </a:p>
          <a:p>
            <a:pPr eaLnBrk="1" hangingPunct="1">
              <a:buFontTx/>
              <a:buChar char="•"/>
            </a:pPr>
            <a:r>
              <a:rPr lang="en-US" sz="1800"/>
              <a:t> The Bellman update did not converge for </a:t>
            </a:r>
            <a:r>
              <a:rPr lang="en-US" sz="1800">
                <a:latin typeface="Symbol" pitchFamily="18" charset="2"/>
              </a:rPr>
              <a:t>g</a:t>
            </a:r>
            <a:r>
              <a:rPr lang="en-US" sz="1800"/>
              <a:t>=1</a:t>
            </a:r>
          </a:p>
          <a:p>
            <a:pPr eaLnBrk="1" hangingPunct="1">
              <a:buFontTx/>
              <a:buChar char="•"/>
            </a:pPr>
            <a:r>
              <a:rPr lang="en-US" sz="1800"/>
              <a:t> The Bellman update converged very fast for </a:t>
            </a:r>
            <a:r>
              <a:rPr lang="en-US" sz="1800">
                <a:latin typeface="Symbol" pitchFamily="18" charset="2"/>
              </a:rPr>
              <a:t>g</a:t>
            </a:r>
            <a:r>
              <a:rPr lang="en-US" sz="1800"/>
              <a:t>=0.2</a:t>
            </a:r>
          </a:p>
          <a:p>
            <a:pPr eaLnBrk="1" hangingPunct="1">
              <a:buFontTx/>
              <a:buChar char="•"/>
            </a:pPr>
            <a:r>
              <a:rPr lang="en-US" sz="1800"/>
              <a:t> Did anybody try other values for</a:t>
            </a:r>
            <a:r>
              <a:rPr lang="en-US" sz="1800">
                <a:latin typeface="Symbol" pitchFamily="18" charset="2"/>
              </a:rPr>
              <a:t> g </a:t>
            </a:r>
            <a:r>
              <a:rPr lang="en-US" sz="1800"/>
              <a:t>(e.g. 0.6)?</a:t>
            </a:r>
          </a:p>
          <a:p>
            <a:pPr eaLnBrk="1" hangingPunct="1">
              <a:buFontTx/>
              <a:buChar char="•"/>
            </a:pPr>
            <a:r>
              <a:rPr lang="en-US" sz="1800"/>
              <a:t> The Bellman update suggest a utility value for 3.6 for state 5; what does this tell us about the optimal policy? E.g. is 1-2-5-7-4-1 optimal?</a:t>
            </a:r>
          </a:p>
          <a:p>
            <a:pPr eaLnBrk="1" hangingPunct="1">
              <a:buFontTx/>
              <a:buChar char="•"/>
            </a:pPr>
            <a:r>
              <a:rPr lang="en-US" sz="1800"/>
              <a:t> TD reversed utility values quite neatly when reward were inversed; x become –x+</a:t>
            </a:r>
            <a:r>
              <a:rPr lang="en-US" sz="1800">
                <a:latin typeface="Symbol" pitchFamily="18" charset="2"/>
              </a:rPr>
              <a:t>u</a:t>
            </a:r>
            <a:r>
              <a:rPr lang="en-US" sz="1800"/>
              <a:t> with </a:t>
            </a:r>
            <a:r>
              <a:rPr lang="en-US" sz="1800">
                <a:latin typeface="Symbol" pitchFamily="18" charset="2"/>
              </a:rPr>
              <a:t>u</a:t>
            </a:r>
            <a:r>
              <a:rPr lang="en-US" sz="1800">
                <a:sym typeface="Symbol" pitchFamily="18" charset="2"/>
              </a:rPr>
              <a:t>[-0.08,0.08].</a:t>
            </a:r>
          </a:p>
          <a:p>
            <a:pPr eaLnBrk="1" hangingPunct="1">
              <a:buFontTx/>
              <a:buChar char="•"/>
            </a:pPr>
            <a:r>
              <a:rPr lang="en-US" sz="1800">
                <a:sym typeface="Symbol" pitchFamily="18" charset="2"/>
              </a:rPr>
              <a:t>  </a:t>
            </a:r>
          </a:p>
        </p:txBody>
      </p:sp>
      <p:sp>
        <p:nvSpPr>
          <p:cNvPr id="9269" name="Text Box 55"/>
          <p:cNvSpPr txBox="1">
            <a:spLocks noChangeArrowheads="1"/>
          </p:cNvSpPr>
          <p:nvPr/>
        </p:nvSpPr>
        <p:spPr bwMode="auto">
          <a:xfrm>
            <a:off x="4343400" y="1905000"/>
            <a:ext cx="1201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t>(</a:t>
            </a:r>
            <a:r>
              <a:rPr lang="en-US" sz="1600" b="1">
                <a:solidFill>
                  <a:srgbClr val="009900"/>
                </a:solidFill>
              </a:rPr>
              <a:t>2.98, -2.99)</a:t>
            </a:r>
          </a:p>
        </p:txBody>
      </p:sp>
    </p:spTree>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13687</TotalTime>
  <Words>5064</Words>
  <Application>Microsoft Office PowerPoint</Application>
  <PresentationFormat>On-screen Show (4:3)</PresentationFormat>
  <Paragraphs>682</Paragraphs>
  <Slides>51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Symbol</vt:lpstr>
      <vt:lpstr>Times New Roman</vt:lpstr>
      <vt:lpstr>Trebuchet MS</vt:lpstr>
      <vt:lpstr>Wingdings</vt:lpstr>
      <vt:lpstr>Notebook</vt:lpstr>
      <vt:lpstr>Machine Learning in COSC 4368</vt:lpstr>
      <vt:lpstr>Reinforcement Learning</vt:lpstr>
      <vt:lpstr>1. Introduction</vt:lpstr>
      <vt:lpstr>Examples</vt:lpstr>
      <vt:lpstr>Relevant Textbook Pages for RL</vt:lpstr>
      <vt:lpstr>Framework: Agent in State Space</vt:lpstr>
      <vt:lpstr>PowerPoint Presentation</vt:lpstr>
      <vt:lpstr>PowerPoint Presentation</vt:lpstr>
      <vt:lpstr>PowerPoint Presentation</vt:lpstr>
      <vt:lpstr>Other Considerations</vt:lpstr>
      <vt:lpstr>Basic Notations</vt:lpstr>
      <vt:lpstr>Reinforcement Learning</vt:lpstr>
      <vt:lpstr>2. Bellman Equation</vt:lpstr>
      <vt:lpstr>Bellman Update </vt:lpstr>
      <vt:lpstr>News Feb. 28, 2024</vt:lpstr>
      <vt:lpstr>Ui+1(1) = 0+ γ*Ui(2) Ui+1(5) = 3+ γ *max(Ui(7),Ui(8)) Ui+1(8) = 4+ γ *max(Ui(6),0.3*Ui(7) + 0.7*Ui(9) )</vt:lpstr>
      <vt:lpstr>PowerPoint Presentation</vt:lpstr>
      <vt:lpstr>Reinforcement Learning</vt:lpstr>
      <vt:lpstr>3. Temporal Difference Learning</vt:lpstr>
      <vt:lpstr>Updating Estimations Based on Observations:</vt:lpstr>
      <vt:lpstr>Propagation in Attractive Paths</vt:lpstr>
      <vt:lpstr>Temporal Difference Learning</vt:lpstr>
      <vt:lpstr>News March 4, 2024</vt:lpstr>
      <vt:lpstr>Q-Learning</vt:lpstr>
      <vt:lpstr>SARSA</vt:lpstr>
      <vt:lpstr>SARSA Pseudo-Code</vt:lpstr>
      <vt:lpstr>EXPECTED SARSA</vt:lpstr>
      <vt:lpstr>Differences Between the 3 Methods</vt:lpstr>
      <vt:lpstr>‘Off-Policy’ vs. ‘On-Policy’ RL Approaches</vt:lpstr>
      <vt:lpstr>Propagation in Attractive Paths</vt:lpstr>
      <vt:lpstr>Example: Simplified PD World</vt:lpstr>
      <vt:lpstr>Q-Learning Solution Sketch for Simplified PD World</vt:lpstr>
      <vt:lpstr>Example: Simplified PD World</vt:lpstr>
      <vt:lpstr>SARSA Solution Sketch for Simplified PD World</vt:lpstr>
      <vt:lpstr>Initial Q-Table Simplified PD World</vt:lpstr>
      <vt:lpstr>Reinforcement Learning</vt:lpstr>
      <vt:lpstr>4. Policy Selection in RL</vt:lpstr>
      <vt:lpstr>Is selecting the previous best action always a good policy?</vt:lpstr>
      <vt:lpstr>Explore vs Exploit</vt:lpstr>
      <vt:lpstr>Simple Solution to the Exploitation/Exploration Problem</vt:lpstr>
      <vt:lpstr>Reinforcement Learning</vt:lpstr>
      <vt:lpstr>Teaching Style COSC 6368</vt:lpstr>
      <vt:lpstr>5. Applications</vt:lpstr>
      <vt:lpstr>Applications 2</vt:lpstr>
      <vt:lpstr>6. Summary RL</vt:lpstr>
      <vt:lpstr>Sutton ICML 2009 Video on  4 Key Ideas of RL</vt:lpstr>
      <vt:lpstr>Online Group H: Simplified PD World</vt:lpstr>
      <vt:lpstr>Online Group I: Simplified PD World</vt:lpstr>
      <vt:lpstr>PowerPoint Presentation</vt:lpstr>
      <vt:lpstr>News April 1, 2024</vt:lpstr>
      <vt:lpstr>More RL Material </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Vilalta</dc:creator>
  <cp:lastModifiedBy>Eick, Christoph F</cp:lastModifiedBy>
  <cp:revision>895</cp:revision>
  <cp:lastPrinted>2017-10-24T20:17:53Z</cp:lastPrinted>
  <dcterms:created xsi:type="dcterms:W3CDTF">2003-08-27T16:21:00Z</dcterms:created>
  <dcterms:modified xsi:type="dcterms:W3CDTF">2024-04-01T16:08:22Z</dcterms:modified>
</cp:coreProperties>
</file>