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64" r:id="rId3"/>
    <p:sldId id="258" r:id="rId4"/>
    <p:sldId id="257" r:id="rId5"/>
    <p:sldId id="259" r:id="rId6"/>
    <p:sldId id="262" r:id="rId7"/>
    <p:sldId id="261" r:id="rId8"/>
    <p:sldId id="263" r:id="rId9"/>
    <p:sldId id="266" r:id="rId10"/>
  </p:sldIdLst>
  <p:sldSz cx="9144000" cy="6858000" type="letter"/>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1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08" autoAdjust="0"/>
    <p:restoredTop sz="90929"/>
  </p:normalViewPr>
  <p:slideViewPr>
    <p:cSldViewPr>
      <p:cViewPr>
        <p:scale>
          <a:sx n="75" d="100"/>
          <a:sy n="75" d="100"/>
        </p:scale>
        <p:origin x="-1674" y="-8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400800" y="8750300"/>
            <a:ext cx="38735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spAutoFit/>
          </a:bodyPr>
          <a:lstStyle/>
          <a:p>
            <a:pPr algn="r"/>
            <a:fld id="{1841FAB9-C380-4C83-A2B9-3AD0A0CC1185}" type="slidenum">
              <a:rPr lang="en-US" altLang="en-US"/>
              <a:pPr algn="r"/>
              <a:t>‹#›</a:t>
            </a:fld>
            <a:endParaRPr lang="en-US" altLang="en-US"/>
          </a:p>
        </p:txBody>
      </p:sp>
    </p:spTree>
    <p:extLst>
      <p:ext uri="{BB962C8B-B14F-4D97-AF65-F5344CB8AC3E}">
        <p14:creationId xmlns:p14="http://schemas.microsoft.com/office/powerpoint/2010/main" val="32576185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en-US" smtClean="0"/>
              <a:t>Click to edit Master notes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2" name="Rectangle 4"/>
          <p:cNvSpPr>
            <a:spLocks noChangeArrowheads="1"/>
          </p:cNvSpPr>
          <p:nvPr/>
        </p:nvSpPr>
        <p:spPr bwMode="auto">
          <a:xfrm>
            <a:off x="6400800" y="8750300"/>
            <a:ext cx="38735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spAutoFit/>
          </a:bodyPr>
          <a:lstStyle/>
          <a:p>
            <a:pPr algn="r"/>
            <a:fld id="{A2E4A01E-E3A8-414C-8A0D-3E85940F9C65}" type="slidenum">
              <a:rPr lang="en-US" altLang="en-US"/>
              <a:pPr algn="r"/>
              <a:t>‹#›</a:t>
            </a:fld>
            <a:endParaRPr lang="en-US" altLang="en-US"/>
          </a:p>
        </p:txBody>
      </p:sp>
    </p:spTree>
    <p:extLst>
      <p:ext uri="{BB962C8B-B14F-4D97-AF65-F5344CB8AC3E}">
        <p14:creationId xmlns:p14="http://schemas.microsoft.com/office/powerpoint/2010/main" val="35265610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574521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89127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58038" y="209550"/>
            <a:ext cx="1985962" cy="66484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00150" y="209550"/>
            <a:ext cx="5805488" cy="6648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47550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9084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87305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2209800"/>
            <a:ext cx="38481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95900" y="2209800"/>
            <a:ext cx="38481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43293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41197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31461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399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04475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10207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8" name="Group 4"/>
          <p:cNvGrpSpPr>
            <a:grpSpLocks/>
          </p:cNvGrpSpPr>
          <p:nvPr/>
        </p:nvGrpSpPr>
        <p:grpSpPr bwMode="auto">
          <a:xfrm>
            <a:off x="361950" y="590550"/>
            <a:ext cx="8745538" cy="6237288"/>
            <a:chOff x="228" y="372"/>
            <a:chExt cx="5509" cy="3929"/>
          </a:xfrm>
        </p:grpSpPr>
        <p:sp>
          <p:nvSpPr>
            <p:cNvPr id="1026" name="Freeform 2"/>
            <p:cNvSpPr>
              <a:spLocks/>
            </p:cNvSpPr>
            <p:nvPr/>
          </p:nvSpPr>
          <p:spPr bwMode="auto">
            <a:xfrm>
              <a:off x="228" y="1053"/>
              <a:ext cx="5509" cy="3248"/>
            </a:xfrm>
            <a:custGeom>
              <a:avLst/>
              <a:gdLst>
                <a:gd name="T0" fmla="*/ 5508 w 5509"/>
                <a:gd name="T1" fmla="*/ 0 h 3248"/>
                <a:gd name="T2" fmla="*/ 0 w 5509"/>
                <a:gd name="T3" fmla="*/ 0 h 3248"/>
                <a:gd name="T4" fmla="*/ 0 w 5509"/>
                <a:gd name="T5" fmla="*/ 3247 h 3248"/>
              </a:gdLst>
              <a:ahLst/>
              <a:cxnLst>
                <a:cxn ang="0">
                  <a:pos x="T0" y="T1"/>
                </a:cxn>
                <a:cxn ang="0">
                  <a:pos x="T2" y="T3"/>
                </a:cxn>
                <a:cxn ang="0">
                  <a:pos x="T4" y="T5"/>
                </a:cxn>
              </a:cxnLst>
              <a:rect l="0" t="0" r="r" b="b"/>
              <a:pathLst>
                <a:path w="5509" h="3248">
                  <a:moveTo>
                    <a:pt x="5508" y="0"/>
                  </a:moveTo>
                  <a:lnTo>
                    <a:pt x="0" y="0"/>
                  </a:lnTo>
                  <a:lnTo>
                    <a:pt x="0" y="3247"/>
                  </a:lnTo>
                </a:path>
              </a:pathLst>
            </a:custGeom>
            <a:noFill/>
            <a:ln w="127000" cap="rnd" cmpd="sng">
              <a:solidFill>
                <a:schemeClr val="folHlink"/>
              </a:solidFill>
              <a:prstDash val="solid"/>
              <a:round/>
              <a:headEnd type="none" w="med" len="med"/>
              <a:tailEnd type="none" w="med" len="med"/>
            </a:ln>
            <a:effectLst>
              <a:outerShdw dist="35921" dir="13500000" algn="ctr" rotWithShape="0">
                <a:schemeClr val="hlink"/>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sp>
          <p:nvSpPr>
            <p:cNvPr id="1027" name="Freeform 3"/>
            <p:cNvSpPr>
              <a:spLocks/>
            </p:cNvSpPr>
            <p:nvPr/>
          </p:nvSpPr>
          <p:spPr bwMode="auto">
            <a:xfrm>
              <a:off x="228" y="372"/>
              <a:ext cx="5509" cy="3929"/>
            </a:xfrm>
            <a:custGeom>
              <a:avLst/>
              <a:gdLst>
                <a:gd name="T0" fmla="*/ 431 w 5509"/>
                <a:gd name="T1" fmla="*/ 3928 h 3929"/>
                <a:gd name="T2" fmla="*/ 431 w 5509"/>
                <a:gd name="T3" fmla="*/ 0 h 3929"/>
                <a:gd name="T4" fmla="*/ 0 w 5509"/>
                <a:gd name="T5" fmla="*/ 0 h 3929"/>
                <a:gd name="T6" fmla="*/ 0 w 5509"/>
                <a:gd name="T7" fmla="*/ 486 h 3929"/>
                <a:gd name="T8" fmla="*/ 5508 w 5509"/>
                <a:gd name="T9" fmla="*/ 486 h 3929"/>
              </a:gdLst>
              <a:ahLst/>
              <a:cxnLst>
                <a:cxn ang="0">
                  <a:pos x="T0" y="T1"/>
                </a:cxn>
                <a:cxn ang="0">
                  <a:pos x="T2" y="T3"/>
                </a:cxn>
                <a:cxn ang="0">
                  <a:pos x="T4" y="T5"/>
                </a:cxn>
                <a:cxn ang="0">
                  <a:pos x="T6" y="T7"/>
                </a:cxn>
                <a:cxn ang="0">
                  <a:pos x="T8" y="T9"/>
                </a:cxn>
              </a:cxnLst>
              <a:rect l="0" t="0" r="r" b="b"/>
              <a:pathLst>
                <a:path w="5509" h="3929">
                  <a:moveTo>
                    <a:pt x="431" y="3928"/>
                  </a:moveTo>
                  <a:lnTo>
                    <a:pt x="431" y="0"/>
                  </a:lnTo>
                  <a:lnTo>
                    <a:pt x="0" y="0"/>
                  </a:lnTo>
                  <a:lnTo>
                    <a:pt x="0" y="486"/>
                  </a:lnTo>
                  <a:lnTo>
                    <a:pt x="5508" y="486"/>
                  </a:lnTo>
                </a:path>
              </a:pathLst>
            </a:custGeom>
            <a:noFill/>
            <a:ln w="127000" cap="rnd" cmpd="sng">
              <a:solidFill>
                <a:schemeClr val="folHlink"/>
              </a:solidFill>
              <a:prstDash val="solid"/>
              <a:round/>
              <a:headEnd type="none" w="med" len="med"/>
              <a:tailEnd type="none" w="med" len="med"/>
            </a:ln>
            <a:effectLst>
              <a:outerShdw dist="35921" dir="13500000" algn="ctr" rotWithShape="0">
                <a:schemeClr val="hlink"/>
              </a:outerShdw>
            </a:effectLst>
            <a:extLst>
              <a:ext uri="{909E8E84-426E-40DD-AFC4-6F175D3DCCD1}">
                <a14:hiddenFill xmlns:a14="http://schemas.microsoft.com/office/drawing/2010/main">
                  <a:solidFill>
                    <a:schemeClr val="accent1"/>
                  </a:solidFill>
                </a14:hiddenFill>
              </a:ext>
            </a:extLst>
          </p:spPr>
          <p:txBody>
            <a:bodyPr/>
            <a:lstStyle/>
            <a:p>
              <a:endParaRPr lang="en-US"/>
            </a:p>
          </p:txBody>
        </p:sp>
      </p:grpSp>
      <p:sp>
        <p:nvSpPr>
          <p:cNvPr id="1029" name="Rectangle 5"/>
          <p:cNvSpPr>
            <a:spLocks noGrp="1" noChangeArrowheads="1"/>
          </p:cNvSpPr>
          <p:nvPr>
            <p:ph type="title"/>
          </p:nvPr>
        </p:nvSpPr>
        <p:spPr bwMode="auto">
          <a:xfrm>
            <a:off x="1200150" y="209550"/>
            <a:ext cx="77343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b" anchorCtr="0" compatLnSpc="1">
            <a:prstTxWarp prst="textNoShape">
              <a:avLst/>
            </a:prstTxWarp>
          </a:bodyPr>
          <a:lstStyle/>
          <a:p>
            <a:pPr lvl="0"/>
            <a:r>
              <a:rPr lang="en-US" altLang="en-US" smtClean="0"/>
              <a:t>Click to edit Master title style</a:t>
            </a:r>
          </a:p>
        </p:txBody>
      </p:sp>
      <p:sp>
        <p:nvSpPr>
          <p:cNvPr id="1030" name="Rectangle 6"/>
          <p:cNvSpPr>
            <a:spLocks noGrp="1" noChangeArrowheads="1"/>
          </p:cNvSpPr>
          <p:nvPr>
            <p:ph type="body" idx="1"/>
          </p:nvPr>
        </p:nvSpPr>
        <p:spPr bwMode="auto">
          <a:xfrm>
            <a:off x="1295400" y="2209800"/>
            <a:ext cx="78486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5493431" y="6662329"/>
            <a:ext cx="4078288" cy="228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nchor="ctr">
            <a:spAutoFit/>
          </a:bodyPr>
          <a:lstStyle/>
          <a:p>
            <a:r>
              <a:rPr lang="en-US" altLang="en-US" sz="900" dirty="0"/>
              <a:t>Christoph F. </a:t>
            </a:r>
            <a:r>
              <a:rPr lang="en-US" altLang="en-US" sz="900" dirty="0" err="1"/>
              <a:t>Eick</a:t>
            </a:r>
            <a:r>
              <a:rPr lang="en-US" altLang="en-US" sz="900" dirty="0"/>
              <a:t>: Thoughts on </a:t>
            </a:r>
            <a:r>
              <a:rPr lang="en-US" altLang="en-US" sz="900" dirty="0" smtClean="0"/>
              <a:t>how to approach  the WRKBK Problem</a:t>
            </a:r>
            <a:endParaRPr lang="en-US" altLang="en-US" sz="9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Times New Roman" pitchFamily="18" charset="0"/>
        </a:defRPr>
      </a:lvl2pPr>
      <a:lvl3pPr algn="l" rtl="0" eaLnBrk="0" fontAlgn="base" hangingPunct="0">
        <a:spcBef>
          <a:spcPct val="0"/>
        </a:spcBef>
        <a:spcAft>
          <a:spcPct val="0"/>
        </a:spcAft>
        <a:defRPr sz="3600">
          <a:solidFill>
            <a:schemeClr val="tx2"/>
          </a:solidFill>
          <a:latin typeface="Times New Roman" pitchFamily="18" charset="0"/>
        </a:defRPr>
      </a:lvl3pPr>
      <a:lvl4pPr algn="l" rtl="0" eaLnBrk="0" fontAlgn="base" hangingPunct="0">
        <a:spcBef>
          <a:spcPct val="0"/>
        </a:spcBef>
        <a:spcAft>
          <a:spcPct val="0"/>
        </a:spcAft>
        <a:defRPr sz="3600">
          <a:solidFill>
            <a:schemeClr val="tx2"/>
          </a:solidFill>
          <a:latin typeface="Times New Roman" pitchFamily="18" charset="0"/>
        </a:defRPr>
      </a:lvl4pPr>
      <a:lvl5pPr algn="l" rtl="0" eaLnBrk="0" fontAlgn="base" hangingPunct="0">
        <a:spcBef>
          <a:spcPct val="0"/>
        </a:spcBef>
        <a:spcAft>
          <a:spcPct val="0"/>
        </a:spcAft>
        <a:defRPr sz="3600">
          <a:solidFill>
            <a:schemeClr val="tx2"/>
          </a:solidFill>
          <a:latin typeface="Times New Roman" pitchFamily="18" charset="0"/>
        </a:defRPr>
      </a:lvl5pPr>
      <a:lvl6pPr marL="457200" algn="l" rtl="0" eaLnBrk="0" fontAlgn="base" hangingPunct="0">
        <a:spcBef>
          <a:spcPct val="0"/>
        </a:spcBef>
        <a:spcAft>
          <a:spcPct val="0"/>
        </a:spcAft>
        <a:defRPr sz="3600">
          <a:solidFill>
            <a:schemeClr val="tx2"/>
          </a:solidFill>
          <a:latin typeface="Times New Roman" pitchFamily="18" charset="0"/>
        </a:defRPr>
      </a:lvl6pPr>
      <a:lvl7pPr marL="914400" algn="l" rtl="0" eaLnBrk="0" fontAlgn="base" hangingPunct="0">
        <a:spcBef>
          <a:spcPct val="0"/>
        </a:spcBef>
        <a:spcAft>
          <a:spcPct val="0"/>
        </a:spcAft>
        <a:defRPr sz="3600">
          <a:solidFill>
            <a:schemeClr val="tx2"/>
          </a:solidFill>
          <a:latin typeface="Times New Roman" pitchFamily="18" charset="0"/>
        </a:defRPr>
      </a:lvl7pPr>
      <a:lvl8pPr marL="1371600" algn="l" rtl="0" eaLnBrk="0" fontAlgn="base" hangingPunct="0">
        <a:spcBef>
          <a:spcPct val="0"/>
        </a:spcBef>
        <a:spcAft>
          <a:spcPct val="0"/>
        </a:spcAft>
        <a:defRPr sz="3600">
          <a:solidFill>
            <a:schemeClr val="tx2"/>
          </a:solidFill>
          <a:latin typeface="Times New Roman" pitchFamily="18" charset="0"/>
        </a:defRPr>
      </a:lvl8pPr>
      <a:lvl9pPr marL="1828800" algn="l"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Ø"/>
        <a:defRPr>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100000"/>
        <a:buChar char="–"/>
        <a:defRPr sz="1600">
          <a:solidFill>
            <a:schemeClr val="tx1"/>
          </a:solidFill>
          <a:latin typeface="+mn-lt"/>
        </a:defRPr>
      </a:lvl2pPr>
      <a:lvl3pPr marL="1143000" indent="-228600" algn="l" rtl="0" eaLnBrk="0" fontAlgn="base" hangingPunct="0">
        <a:spcBef>
          <a:spcPct val="20000"/>
        </a:spcBef>
        <a:spcAft>
          <a:spcPct val="0"/>
        </a:spcAft>
        <a:buClr>
          <a:schemeClr val="tx1"/>
        </a:buClr>
        <a:buSzPct val="100000"/>
        <a:buChar char="»"/>
        <a:defRPr sz="1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Monotype Sorts" pitchFamily="2" charset="2"/>
        <a:buChar char="n"/>
        <a:defRPr sz="1400">
          <a:solidFill>
            <a:schemeClr val="tx1"/>
          </a:solidFill>
          <a:latin typeface="+mn-lt"/>
        </a:defRPr>
      </a:lvl4pPr>
      <a:lvl5pPr marL="2057400" indent="-228600" algn="l" rtl="0" eaLnBrk="0" fontAlgn="base" hangingPunct="0">
        <a:spcBef>
          <a:spcPct val="20000"/>
        </a:spcBef>
        <a:spcAft>
          <a:spcPct val="0"/>
        </a:spcAft>
        <a:buClr>
          <a:schemeClr val="tx1"/>
        </a:buClr>
        <a:buSzPct val="100000"/>
        <a:buChar char="–"/>
        <a:defRPr sz="1400">
          <a:solidFill>
            <a:schemeClr val="tx1"/>
          </a:solidFill>
          <a:latin typeface="+mn-lt"/>
        </a:defRPr>
      </a:lvl5pPr>
      <a:lvl6pPr marL="2514600" indent="-228600" algn="l" rtl="0" eaLnBrk="0" fontAlgn="base" hangingPunct="0">
        <a:spcBef>
          <a:spcPct val="20000"/>
        </a:spcBef>
        <a:spcAft>
          <a:spcPct val="0"/>
        </a:spcAft>
        <a:buClr>
          <a:schemeClr val="tx1"/>
        </a:buClr>
        <a:buSzPct val="100000"/>
        <a:buChar char="–"/>
        <a:defRPr sz="1400">
          <a:solidFill>
            <a:schemeClr val="tx1"/>
          </a:solidFill>
          <a:latin typeface="+mn-lt"/>
        </a:defRPr>
      </a:lvl6pPr>
      <a:lvl7pPr marL="2971800" indent="-228600" algn="l" rtl="0" eaLnBrk="0" fontAlgn="base" hangingPunct="0">
        <a:spcBef>
          <a:spcPct val="20000"/>
        </a:spcBef>
        <a:spcAft>
          <a:spcPct val="0"/>
        </a:spcAft>
        <a:buClr>
          <a:schemeClr val="tx1"/>
        </a:buClr>
        <a:buSzPct val="100000"/>
        <a:buChar char="–"/>
        <a:defRPr sz="1400">
          <a:solidFill>
            <a:schemeClr val="tx1"/>
          </a:solidFill>
          <a:latin typeface="+mn-lt"/>
        </a:defRPr>
      </a:lvl7pPr>
      <a:lvl8pPr marL="3429000" indent="-228600" algn="l" rtl="0" eaLnBrk="0" fontAlgn="base" hangingPunct="0">
        <a:spcBef>
          <a:spcPct val="20000"/>
        </a:spcBef>
        <a:spcAft>
          <a:spcPct val="0"/>
        </a:spcAft>
        <a:buClr>
          <a:schemeClr val="tx1"/>
        </a:buClr>
        <a:buSzPct val="100000"/>
        <a:buChar char="–"/>
        <a:defRPr sz="1400">
          <a:solidFill>
            <a:schemeClr val="tx1"/>
          </a:solidFill>
          <a:latin typeface="+mn-lt"/>
        </a:defRPr>
      </a:lvl8pPr>
      <a:lvl9pPr marL="3886200" indent="-228600" algn="l" rtl="0" eaLnBrk="0" fontAlgn="base" hangingPunct="0">
        <a:spcBef>
          <a:spcPct val="20000"/>
        </a:spcBef>
        <a:spcAft>
          <a:spcPct val="0"/>
        </a:spcAft>
        <a:buClr>
          <a:schemeClr val="tx1"/>
        </a:buClr>
        <a:buSzPct val="10000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ijcai-16.org/index.php/welcome/view/hom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adas.cvc.uab.es/site/elektra/enigma-portfolio/acdc-automated-cooperative-driving-in-the-city/"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remotemagazine.com/IoTWest/conference-sessions/" TargetMode="External"/><Relationship Id="rId2" Type="http://schemas.openxmlformats.org/officeDocument/2006/relationships/hyperlink" Target="http://news.samsung.com/us/2016/06/13/internet-of-things-transforming-the-future/"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hyperlink" Target="https://aibirds.org/" TargetMode="External"/><Relationship Id="rId2" Type="http://schemas.openxmlformats.org/officeDocument/2006/relationships/hyperlink" Target="https://www.angrybirds.com/"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www.bing.com/videos/search?q=angry+birds+game+videos+youtube&amp;view=detail&amp;mid=0B8CC0B820C3E2598E450B8CC0B820C3E2598E45&amp;FORM=VIR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www2.cs.uh.edu/~ceick/ai/planning.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304800"/>
            <a:ext cx="6096000" cy="1066800"/>
          </a:xfrm>
          <a:noFill/>
          <a:ln/>
        </p:spPr>
        <p:txBody>
          <a:bodyPr/>
          <a:lstStyle/>
          <a:p>
            <a:pPr algn="ctr"/>
            <a:r>
              <a:rPr lang="en-US" altLang="en-US" sz="2800" dirty="0" smtClean="0"/>
              <a:t>Move Generators and Other Basic Functions for the WRKBK Problem</a:t>
            </a:r>
            <a:endParaRPr lang="en-US" altLang="en-US" sz="2800" dirty="0"/>
          </a:p>
        </p:txBody>
      </p:sp>
      <p:sp>
        <p:nvSpPr>
          <p:cNvPr id="4099" name="Rectangle 3"/>
          <p:cNvSpPr>
            <a:spLocks noGrp="1" noChangeArrowheads="1"/>
          </p:cNvSpPr>
          <p:nvPr>
            <p:ph type="body" idx="1"/>
          </p:nvPr>
        </p:nvSpPr>
        <p:spPr>
          <a:xfrm>
            <a:off x="914400" y="1676400"/>
            <a:ext cx="8229600" cy="4953000"/>
          </a:xfrm>
          <a:noFill/>
          <a:ln/>
        </p:spPr>
        <p:txBody>
          <a:bodyPr/>
          <a:lstStyle/>
          <a:p>
            <a:pPr>
              <a:spcBef>
                <a:spcPts val="0"/>
              </a:spcBef>
            </a:pPr>
            <a:r>
              <a:rPr lang="en-US" altLang="en-US" sz="1600" dirty="0" smtClean="0"/>
              <a:t>Develop a function WMOVE: </a:t>
            </a:r>
            <a:r>
              <a:rPr lang="en-US" altLang="en-US" sz="1600" b="1" dirty="0" smtClean="0"/>
              <a:t>State</a:t>
            </a:r>
            <a:r>
              <a:rPr lang="en-US" altLang="en-US" sz="1600" b="1" dirty="0" smtClean="0">
                <a:sym typeface="Wingdings" panose="05000000000000000000" pitchFamily="2" charset="2"/>
              </a:rPr>
              <a:t>2</a:t>
            </a:r>
            <a:r>
              <a:rPr lang="en-US" altLang="en-US" sz="1600" b="1" baseline="30000" dirty="0" smtClean="0">
                <a:sym typeface="Wingdings" panose="05000000000000000000" pitchFamily="2" charset="2"/>
              </a:rPr>
              <a:t>Move</a:t>
            </a:r>
            <a:r>
              <a:rPr lang="en-US" altLang="en-US" sz="1600" b="1" dirty="0" smtClean="0">
                <a:sym typeface="Wingdings" panose="05000000000000000000" pitchFamily="2" charset="2"/>
              </a:rPr>
              <a:t> </a:t>
            </a:r>
            <a:r>
              <a:rPr lang="en-US" altLang="en-US" sz="1600" dirty="0" smtClean="0">
                <a:sym typeface="Wingdings" panose="05000000000000000000" pitchFamily="2" charset="2"/>
              </a:rPr>
              <a:t>; </a:t>
            </a:r>
            <a:r>
              <a:rPr lang="en-US" altLang="en-US" sz="1600" dirty="0" err="1" smtClean="0">
                <a:sym typeface="Wingdings" panose="05000000000000000000" pitchFamily="2" charset="2"/>
              </a:rPr>
              <a:t>e.g</a:t>
            </a:r>
            <a:r>
              <a:rPr lang="en-US" altLang="en-US" sz="1600" dirty="0" smtClean="0">
                <a:sym typeface="Wingdings" panose="05000000000000000000" pitchFamily="2" charset="2"/>
              </a:rPr>
              <a:t> WMOVE(s34) returns the moves white can make in state s23, e.g. ((K, 3, 4), (R, 8, 5)). Remark: </a:t>
            </a:r>
            <a:r>
              <a:rPr lang="en-US" altLang="en-US" sz="1600" i="1" dirty="0" smtClean="0">
                <a:sym typeface="Wingdings" panose="05000000000000000000" pitchFamily="2" charset="2"/>
              </a:rPr>
              <a:t>Do not creates moves that lead to the death of the white king or the loss of the white rook</a:t>
            </a:r>
            <a:r>
              <a:rPr lang="en-US" altLang="en-US" sz="1600" dirty="0" smtClean="0">
                <a:sym typeface="Wingdings" panose="05000000000000000000" pitchFamily="2" charset="2"/>
              </a:rPr>
              <a:t>!</a:t>
            </a:r>
          </a:p>
          <a:p>
            <a:pPr>
              <a:spcBef>
                <a:spcPts val="0"/>
              </a:spcBef>
            </a:pPr>
            <a:r>
              <a:rPr lang="en-US" altLang="en-US" sz="1600" dirty="0" smtClean="0"/>
              <a:t>Develop a function BMOVE: </a:t>
            </a:r>
            <a:r>
              <a:rPr lang="en-US" altLang="en-US" sz="1600" b="1" dirty="0" err="1" smtClean="0"/>
              <a:t>State</a:t>
            </a:r>
            <a:r>
              <a:rPr lang="en-US" altLang="en-US" sz="1600" b="1" dirty="0" err="1" smtClean="0">
                <a:sym typeface="Wingdings" panose="05000000000000000000" pitchFamily="2" charset="2"/>
              </a:rPr>
              <a:t>State</a:t>
            </a:r>
            <a:r>
              <a:rPr lang="en-US" altLang="en-US" sz="1600" b="1" dirty="0" smtClean="0">
                <a:sym typeface="Symbol"/>
              </a:rPr>
              <a:t>{c, s, m} </a:t>
            </a:r>
            <a:r>
              <a:rPr lang="en-US" altLang="en-US" sz="1600" dirty="0" smtClean="0">
                <a:sym typeface="Symbol"/>
              </a:rPr>
              <a:t>that takes the input state and returns the state obtained by moving the black king; the function additionally returns the status of the game: c indicates that the game continues, s indicates that we have a stale mate, m indicates that we have a mate; in the case that the input state s is a mate or stalemate position, BMOVE(s) returns (</a:t>
            </a:r>
            <a:r>
              <a:rPr lang="en-US" altLang="en-US" sz="1600" dirty="0" err="1" smtClean="0">
                <a:sym typeface="Symbol"/>
              </a:rPr>
              <a:t>s,’s</a:t>
            </a:r>
            <a:r>
              <a:rPr lang="en-US" altLang="en-US" sz="1600" dirty="0" smtClean="0">
                <a:sym typeface="Symbol"/>
              </a:rPr>
              <a:t>’) or (</a:t>
            </a:r>
            <a:r>
              <a:rPr lang="en-US" altLang="en-US" sz="1600" dirty="0" err="1" smtClean="0">
                <a:sym typeface="Symbol"/>
              </a:rPr>
              <a:t>s,’m</a:t>
            </a:r>
            <a:r>
              <a:rPr lang="en-US" altLang="en-US" sz="1600" dirty="0" smtClean="0">
                <a:sym typeface="Symbol"/>
              </a:rPr>
              <a:t>’).</a:t>
            </a:r>
            <a:endParaRPr lang="en-US" altLang="en-US" sz="1600" dirty="0"/>
          </a:p>
          <a:p>
            <a:pPr>
              <a:spcBef>
                <a:spcPts val="0"/>
              </a:spcBef>
            </a:pPr>
            <a:r>
              <a:rPr lang="en-US" altLang="en-US" sz="1600" dirty="0" smtClean="0"/>
              <a:t>Using the first 2 functions, develop a function </a:t>
            </a:r>
            <a:r>
              <a:rPr lang="en-US" altLang="en-US" sz="1600" b="1" dirty="0" smtClean="0"/>
              <a:t>APPLYM: State</a:t>
            </a:r>
            <a:r>
              <a:rPr lang="en-US" altLang="en-US" sz="1600" b="1" dirty="0">
                <a:sym typeface="Symbol"/>
              </a:rPr>
              <a:t> </a:t>
            </a:r>
            <a:r>
              <a:rPr lang="en-US" altLang="en-US" sz="1600" b="1" dirty="0" smtClean="0">
                <a:sym typeface="Symbol"/>
              </a:rPr>
              <a:t> Move </a:t>
            </a:r>
            <a:r>
              <a:rPr lang="en-US" altLang="en-US" sz="1600" b="1" dirty="0" smtClean="0">
                <a:sym typeface="Wingdings" panose="05000000000000000000" pitchFamily="2" charset="2"/>
              </a:rPr>
              <a:t> State </a:t>
            </a:r>
            <a:r>
              <a:rPr lang="en-US" altLang="en-US" sz="1600" b="1" dirty="0">
                <a:sym typeface="Symbol"/>
              </a:rPr>
              <a:t>{c, s, m}</a:t>
            </a:r>
            <a:r>
              <a:rPr lang="en-US" altLang="en-US" sz="1600" dirty="0">
                <a:sym typeface="Symbol"/>
              </a:rPr>
              <a:t> </a:t>
            </a:r>
            <a:r>
              <a:rPr lang="en-US" altLang="en-US" sz="1600" dirty="0" smtClean="0">
                <a:sym typeface="Symbol"/>
              </a:rPr>
              <a:t>that applies the (white) input move to the input state obtaining a new state s’ and moves the black king in state s’, and returns the state obtained; that is it applies two moves and returns the obtained state and the status of the game: either ‘c’, ‘s’ or ‘m’. </a:t>
            </a:r>
            <a:endParaRPr lang="en-US" altLang="en-US" sz="1600" dirty="0"/>
          </a:p>
          <a:p>
            <a:pPr>
              <a:spcBef>
                <a:spcPts val="0"/>
              </a:spcBef>
            </a:pPr>
            <a:r>
              <a:rPr lang="en-US" altLang="en-US" sz="1600" dirty="0" smtClean="0"/>
              <a:t>Write a function that reads training and test files.</a:t>
            </a:r>
            <a:endParaRPr lang="en-US" altLang="en-US" sz="1600" dirty="0"/>
          </a:p>
          <a:p>
            <a:pPr>
              <a:spcBef>
                <a:spcPts val="0"/>
              </a:spcBef>
            </a:pPr>
            <a:r>
              <a:rPr lang="en-US" altLang="en-US" sz="1600" dirty="0" smtClean="0"/>
              <a:t>Write a main program that executes your software system by running your search function for the problems in the input files, and which writes solutions and meta data for each solution to an output file. </a:t>
            </a:r>
            <a:endParaRPr lang="en-US" altLang="en-US" sz="1600" dirty="0"/>
          </a:p>
          <a:p>
            <a:pPr>
              <a:spcBef>
                <a:spcPts val="0"/>
              </a:spcBef>
            </a:pPr>
            <a:r>
              <a:rPr lang="en-US" altLang="en-US" sz="1600" dirty="0" smtClean="0"/>
              <a:t>Write a function to visualize WRKBK states and solutions to the WRKBK problems</a:t>
            </a:r>
          </a:p>
          <a:p>
            <a:pPr>
              <a:spcBef>
                <a:spcPts val="0"/>
              </a:spcBef>
            </a:pPr>
            <a:r>
              <a:rPr lang="en-US" altLang="en-US" sz="1600" dirty="0" smtClean="0"/>
              <a:t>Write a function to visualize solutions to WRKBK problems</a:t>
            </a:r>
          </a:p>
          <a:p>
            <a:pPr>
              <a:spcBef>
                <a:spcPts val="0"/>
              </a:spcBef>
            </a:pPr>
            <a:r>
              <a:rPr lang="en-US" altLang="en-US" sz="1600" dirty="0" smtClean="0"/>
              <a:t>Represent states efficiently as you will create a lot of them e.g. just use 6 numbers that represent the positions of the 3 pieces or even only a single number e.g. 446668!</a:t>
            </a:r>
            <a:endParaRPr lang="en-US" altLang="en-US" sz="1600" dirty="0"/>
          </a:p>
          <a:p>
            <a:pPr>
              <a:lnSpc>
                <a:spcPct val="90000"/>
              </a:lnSpc>
              <a:buFont typeface="Wingdings" pitchFamily="2" charset="2"/>
              <a:buNone/>
            </a:pPr>
            <a:endParaRPr lang="en-US" altLang="en-US" dirty="0"/>
          </a:p>
          <a:p>
            <a:pPr>
              <a:lnSpc>
                <a:spcPct val="90000"/>
              </a:lnSpc>
            </a:pPr>
            <a:endParaRPr lang="en-US" altLang="en-US" dirty="0"/>
          </a:p>
          <a:p>
            <a:pPr>
              <a:lnSpc>
                <a:spcPct val="90000"/>
              </a:lnSpc>
              <a:buFont typeface="Wingdings" pitchFamily="2" charset="2"/>
              <a:buNone/>
            </a:pPr>
            <a:endParaRPr lang="en-US" altLang="en-US" dirty="0"/>
          </a:p>
        </p:txBody>
      </p:sp>
      <p:pic>
        <p:nvPicPr>
          <p:cNvPr id="4106" name="Picture 10" descr="an00010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4800" y="0"/>
            <a:ext cx="1219200" cy="1352550"/>
          </a:xfrm>
          <a:prstGeom prst="rect">
            <a:avLst/>
          </a:prstGeom>
          <a:noFill/>
          <a:extLst>
            <a:ext uri="{909E8E84-426E-40DD-AFC4-6F175D3DCCD1}">
              <a14:hiddenFill xmlns:a14="http://schemas.microsoft.com/office/drawing/2010/main">
                <a:solidFill>
                  <a:srgbClr val="FFFFFF"/>
                </a:solidFill>
              </a14:hiddenFill>
            </a:ext>
          </a:extLst>
        </p:spPr>
      </p:pic>
      <p:pic>
        <p:nvPicPr>
          <p:cNvPr id="4107" name="Picture 11" descr="j01264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59550" y="0"/>
            <a:ext cx="2584450" cy="14287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0" y="0"/>
            <a:ext cx="2281394" cy="307777"/>
          </a:xfrm>
          <a:prstGeom prst="rect">
            <a:avLst/>
          </a:prstGeom>
          <a:noFill/>
        </p:spPr>
        <p:txBody>
          <a:bodyPr wrap="none" rtlCol="0">
            <a:spAutoFit/>
          </a:bodyPr>
          <a:lstStyle/>
          <a:p>
            <a:r>
              <a:rPr lang="en-US" b="1" dirty="0" smtClean="0">
                <a:solidFill>
                  <a:srgbClr val="7030A0"/>
                </a:solidFill>
              </a:rPr>
              <a:t>Updated on Sept. 17, 2016! </a:t>
            </a:r>
            <a:endParaRPr lang="en-US" b="1" dirty="0">
              <a:solidFill>
                <a:srgbClr val="7030A0"/>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304800"/>
            <a:ext cx="6096000" cy="1066800"/>
          </a:xfrm>
          <a:noFill/>
          <a:ln/>
        </p:spPr>
        <p:txBody>
          <a:bodyPr/>
          <a:lstStyle/>
          <a:p>
            <a:pPr algn="ctr"/>
            <a:r>
              <a:rPr lang="en-US" altLang="en-US" sz="4800" dirty="0" smtClean="0"/>
              <a:t>Other Advice</a:t>
            </a:r>
            <a:endParaRPr lang="en-US" altLang="en-US" sz="4800" dirty="0"/>
          </a:p>
        </p:txBody>
      </p:sp>
      <p:sp>
        <p:nvSpPr>
          <p:cNvPr id="4099" name="Rectangle 3"/>
          <p:cNvSpPr>
            <a:spLocks noGrp="1" noChangeArrowheads="1"/>
          </p:cNvSpPr>
          <p:nvPr>
            <p:ph type="body" idx="1"/>
          </p:nvPr>
        </p:nvSpPr>
        <p:spPr>
          <a:xfrm>
            <a:off x="1066800" y="1752600"/>
            <a:ext cx="8077200" cy="4876800"/>
          </a:xfrm>
          <a:noFill/>
          <a:ln/>
        </p:spPr>
        <p:txBody>
          <a:bodyPr/>
          <a:lstStyle/>
          <a:p>
            <a:pPr>
              <a:spcBef>
                <a:spcPts val="0"/>
              </a:spcBef>
            </a:pPr>
            <a:r>
              <a:rPr lang="en-US" altLang="en-US" sz="1780" dirty="0" smtClean="0"/>
              <a:t>Get the </a:t>
            </a:r>
            <a:r>
              <a:rPr lang="en-US" altLang="en-US" sz="1780" dirty="0" smtClean="0"/>
              <a:t>software that reads the file and solves the problem in the file and produces an output file for all </a:t>
            </a:r>
            <a:r>
              <a:rPr lang="en-US" altLang="en-US" sz="1780" dirty="0" smtClean="0"/>
              <a:t>test cases running asap!! </a:t>
            </a:r>
            <a:endParaRPr lang="en-US" altLang="en-US" sz="1780" dirty="0" smtClean="0">
              <a:sym typeface="Wingdings" panose="05000000000000000000" pitchFamily="2" charset="2"/>
            </a:endParaRPr>
          </a:p>
          <a:p>
            <a:pPr>
              <a:spcBef>
                <a:spcPts val="0"/>
              </a:spcBef>
            </a:pPr>
            <a:r>
              <a:rPr lang="en-US" altLang="en-US" sz="1780" dirty="0" smtClean="0"/>
              <a:t>Make the number of state explored SEXPL a constant, and set it to a small value; e.g. 50 first and not 10000; as you might recall in case that you generated exceeds SEXP, you program should terminate unsuccessfully</a:t>
            </a:r>
            <a:r>
              <a:rPr lang="en-US" altLang="en-US" sz="1780" dirty="0" smtClean="0"/>
              <a:t>. To ensure fairness, </a:t>
            </a:r>
            <a:r>
              <a:rPr lang="en-US" altLang="en-US" sz="1780" b="1" dirty="0" smtClean="0">
                <a:solidFill>
                  <a:srgbClr val="7030A0"/>
                </a:solidFill>
              </a:rPr>
              <a:t>students who do not properly update the SEXP in their software system will be significantly punished. </a:t>
            </a:r>
            <a:endParaRPr lang="en-US" altLang="en-US" sz="1780" b="1" dirty="0" smtClean="0">
              <a:solidFill>
                <a:srgbClr val="7030A0"/>
              </a:solidFill>
            </a:endParaRPr>
          </a:p>
          <a:p>
            <a:pPr>
              <a:spcBef>
                <a:spcPts val="0"/>
              </a:spcBef>
            </a:pPr>
            <a:r>
              <a:rPr lang="en-US" altLang="en-US" sz="1780" b="1" u="sng" dirty="0" smtClean="0">
                <a:sym typeface="Symbol"/>
              </a:rPr>
              <a:t>Using other Software in the Project:</a:t>
            </a:r>
          </a:p>
          <a:p>
            <a:pPr lvl="1">
              <a:spcBef>
                <a:spcPts val="0"/>
              </a:spcBef>
            </a:pPr>
            <a:r>
              <a:rPr lang="en-US" altLang="en-US" sz="1780" dirty="0" smtClean="0">
                <a:sym typeface="Symbol"/>
              </a:rPr>
              <a:t>Use of chess playing programs is strictly prohibited, but use of general software for search or modification of pseudo code of such software is allowed.</a:t>
            </a:r>
          </a:p>
          <a:p>
            <a:pPr lvl="1">
              <a:spcBef>
                <a:spcPts val="0"/>
              </a:spcBef>
            </a:pPr>
            <a:r>
              <a:rPr lang="en-US" altLang="en-US" sz="1780" dirty="0" smtClean="0">
                <a:sym typeface="Symbol"/>
              </a:rPr>
              <a:t>However if you use search or other software in your software system, you have to mention/reference this software in </a:t>
            </a:r>
            <a:r>
              <a:rPr lang="en-US" altLang="en-US" sz="1780" dirty="0">
                <a:sym typeface="Symbol"/>
              </a:rPr>
              <a:t>y</a:t>
            </a:r>
            <a:r>
              <a:rPr lang="en-US" altLang="en-US" sz="1780" dirty="0" smtClean="0">
                <a:sym typeface="Symbol"/>
              </a:rPr>
              <a:t>our final report; failing to do so is an academic honesty violation. This should be done for every external software you use; e.g. if you use chess board display software is fine, but you have to acknowledge that you used this software and did not write it yourself. </a:t>
            </a:r>
          </a:p>
          <a:p>
            <a:pPr lvl="1">
              <a:spcBef>
                <a:spcPts val="0"/>
              </a:spcBef>
            </a:pPr>
            <a:r>
              <a:rPr lang="en-US" altLang="en-US" sz="1780" dirty="0" smtClean="0">
                <a:sym typeface="Symbol"/>
              </a:rPr>
              <a:t>Project1 is individual project; using code written by other students is strictly prohibited, and represents a serious academic honesty violation</a:t>
            </a:r>
            <a:r>
              <a:rPr lang="en-US" altLang="en-US" sz="1850" dirty="0" smtClean="0">
                <a:sym typeface="Symbol"/>
              </a:rPr>
              <a:t>. </a:t>
            </a:r>
            <a:endParaRPr lang="en-US" altLang="en-US" sz="1850" dirty="0"/>
          </a:p>
        </p:txBody>
      </p:sp>
      <p:pic>
        <p:nvPicPr>
          <p:cNvPr id="4106" name="Picture 10" descr="an00010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4800" y="0"/>
            <a:ext cx="1219200" cy="1352550"/>
          </a:xfrm>
          <a:prstGeom prst="rect">
            <a:avLst/>
          </a:prstGeom>
          <a:noFill/>
          <a:extLst>
            <a:ext uri="{909E8E84-426E-40DD-AFC4-6F175D3DCCD1}">
              <a14:hiddenFill xmlns:a14="http://schemas.microsoft.com/office/drawing/2010/main">
                <a:solidFill>
                  <a:srgbClr val="FFFFFF"/>
                </a:solidFill>
              </a14:hiddenFill>
            </a:ext>
          </a:extLst>
        </p:spPr>
      </p:pic>
      <p:pic>
        <p:nvPicPr>
          <p:cNvPr id="4107" name="Picture 11" descr="j01264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59550" y="0"/>
            <a:ext cx="2584450" cy="142875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0" y="0"/>
            <a:ext cx="2281394" cy="307777"/>
          </a:xfrm>
          <a:prstGeom prst="rect">
            <a:avLst/>
          </a:prstGeom>
          <a:noFill/>
        </p:spPr>
        <p:txBody>
          <a:bodyPr wrap="none" rtlCol="0">
            <a:spAutoFit/>
          </a:bodyPr>
          <a:lstStyle/>
          <a:p>
            <a:r>
              <a:rPr lang="en-US" b="1" dirty="0" smtClean="0">
                <a:solidFill>
                  <a:srgbClr val="7030A0"/>
                </a:solidFill>
              </a:rPr>
              <a:t>Updated on Sept. </a:t>
            </a:r>
            <a:r>
              <a:rPr lang="en-US" b="1" dirty="0" smtClean="0">
                <a:solidFill>
                  <a:srgbClr val="7030A0"/>
                </a:solidFill>
              </a:rPr>
              <a:t>19, </a:t>
            </a:r>
            <a:r>
              <a:rPr lang="en-US" b="1" dirty="0" smtClean="0">
                <a:solidFill>
                  <a:srgbClr val="7030A0"/>
                </a:solidFill>
              </a:rPr>
              <a:t>2016! </a:t>
            </a:r>
            <a:endParaRPr lang="en-US" b="1" dirty="0">
              <a:solidFill>
                <a:srgbClr val="7030A0"/>
              </a:solidFill>
            </a:endParaRPr>
          </a:p>
        </p:txBody>
      </p:sp>
    </p:spTree>
    <p:extLst>
      <p:ext uri="{BB962C8B-B14F-4D97-AF65-F5344CB8AC3E}">
        <p14:creationId xmlns:p14="http://schemas.microsoft.com/office/powerpoint/2010/main" val="424993010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14400" y="304800"/>
            <a:ext cx="5867400" cy="1066800"/>
          </a:xfrm>
          <a:noFill/>
          <a:ln/>
        </p:spPr>
        <p:txBody>
          <a:bodyPr/>
          <a:lstStyle/>
          <a:p>
            <a:pPr algn="ctr"/>
            <a:r>
              <a:rPr lang="en-US" altLang="en-US" sz="2800" dirty="0"/>
              <a:t>Thoughts </a:t>
            </a:r>
            <a:r>
              <a:rPr lang="en-US" altLang="en-US" sz="2800" dirty="0" smtClean="0"/>
              <a:t>on Search Strategies </a:t>
            </a:r>
            <a:br>
              <a:rPr lang="en-US" altLang="en-US" sz="2800" dirty="0" smtClean="0"/>
            </a:br>
            <a:r>
              <a:rPr lang="en-US" altLang="en-US" sz="2800" dirty="0" smtClean="0"/>
              <a:t>for the WRKBK  Problem</a:t>
            </a:r>
            <a:endParaRPr lang="en-US" altLang="en-US" sz="2800" dirty="0"/>
          </a:p>
        </p:txBody>
      </p:sp>
      <p:sp>
        <p:nvSpPr>
          <p:cNvPr id="4099" name="Rectangle 3"/>
          <p:cNvSpPr>
            <a:spLocks noGrp="1" noChangeArrowheads="1"/>
          </p:cNvSpPr>
          <p:nvPr>
            <p:ph type="body" idx="1"/>
          </p:nvPr>
        </p:nvSpPr>
        <p:spPr>
          <a:xfrm>
            <a:off x="1066800" y="1676400"/>
            <a:ext cx="8077200" cy="4876800"/>
          </a:xfrm>
          <a:noFill/>
          <a:ln/>
        </p:spPr>
        <p:txBody>
          <a:bodyPr/>
          <a:lstStyle/>
          <a:p>
            <a:pPr>
              <a:lnSpc>
                <a:spcPct val="90000"/>
              </a:lnSpc>
            </a:pPr>
            <a:r>
              <a:rPr lang="en-US" altLang="en-US"/>
              <a:t>The task is to solve the problem at hand</a:t>
            </a:r>
          </a:p>
          <a:p>
            <a:pPr>
              <a:lnSpc>
                <a:spcPct val="90000"/>
              </a:lnSpc>
            </a:pPr>
            <a:r>
              <a:rPr lang="en-US" altLang="en-US"/>
              <a:t>Hill-Climbing, Randomized Hill Climbing, Backtracking, Best-first Search,… all seem to be suitable search strategies for the problem</a:t>
            </a:r>
          </a:p>
          <a:p>
            <a:pPr>
              <a:lnSpc>
                <a:spcPct val="90000"/>
              </a:lnSpc>
            </a:pPr>
            <a:r>
              <a:rPr lang="en-US" altLang="en-US"/>
              <a:t>Find “good” evaluation functions” (e.g. f(pos)=king_close_w_king(pos)*</a:t>
            </a:r>
            <a:r>
              <a:rPr lang="en-US" altLang="en-US">
                <a:latin typeface="Symbol" pitchFamily="18" charset="2"/>
              </a:rPr>
              <a:t>a</a:t>
            </a:r>
            <a:r>
              <a:rPr lang="en-US" altLang="en-US"/>
              <a:t> + king_close_to_rook(pos)*</a:t>
            </a:r>
            <a:r>
              <a:rPr lang="en-US" altLang="en-US">
                <a:latin typeface="Symbol" pitchFamily="18" charset="2"/>
              </a:rPr>
              <a:t>b</a:t>
            </a:r>
            <a:r>
              <a:rPr lang="en-US" altLang="en-US"/>
              <a:t> + </a:t>
            </a:r>
            <a:r>
              <a:rPr lang="en-US" altLang="en-US">
                <a:latin typeface="Symbol" pitchFamily="18" charset="2"/>
              </a:rPr>
              <a:t>c</a:t>
            </a:r>
            <a:r>
              <a:rPr lang="en-US" altLang="en-US"/>
              <a:t>*1/Freedom_black_king(pos)) for one of the available search strategies</a:t>
            </a:r>
          </a:p>
          <a:p>
            <a:pPr>
              <a:lnSpc>
                <a:spcPct val="90000"/>
              </a:lnSpc>
            </a:pPr>
            <a:r>
              <a:rPr lang="en-US" altLang="en-US"/>
              <a:t>Rapid prototyping is strongly recommended; also don’t make things too complicated at the beginning</a:t>
            </a:r>
          </a:p>
          <a:p>
            <a:pPr>
              <a:lnSpc>
                <a:spcPct val="90000"/>
              </a:lnSpc>
            </a:pPr>
            <a:r>
              <a:rPr lang="en-US" altLang="en-US"/>
              <a:t>Try to learn from sample runs</a:t>
            </a:r>
          </a:p>
          <a:p>
            <a:pPr>
              <a:lnSpc>
                <a:spcPct val="90000"/>
              </a:lnSpc>
            </a:pPr>
            <a:r>
              <a:rPr lang="en-US" altLang="en-US"/>
              <a:t>Idea: break the problem into sub-problems and solve each sub-problem separately. </a:t>
            </a:r>
          </a:p>
          <a:p>
            <a:pPr>
              <a:lnSpc>
                <a:spcPct val="90000"/>
              </a:lnSpc>
            </a:pPr>
            <a:r>
              <a:rPr lang="en-US" altLang="en-US"/>
              <a:t>Idea: Reduce the search space by disallowing certain moves</a:t>
            </a:r>
          </a:p>
          <a:p>
            <a:pPr>
              <a:lnSpc>
                <a:spcPct val="90000"/>
              </a:lnSpc>
            </a:pPr>
            <a:r>
              <a:rPr lang="en-US" altLang="en-US"/>
              <a:t>Idea: Use look-ahead when you use backtracking or hill climbing</a:t>
            </a:r>
          </a:p>
          <a:p>
            <a:pPr>
              <a:lnSpc>
                <a:spcPct val="90000"/>
              </a:lnSpc>
            </a:pPr>
            <a:r>
              <a:rPr lang="en-US" altLang="en-US"/>
              <a:t>You are allowed to take advantage of the face that “</a:t>
            </a:r>
            <a:r>
              <a:rPr lang="en-US" altLang="en-US" i="1"/>
              <a:t>you know in advance how the black king moves</a:t>
            </a:r>
            <a:r>
              <a:rPr lang="en-US" altLang="en-US"/>
              <a:t>”. It is okay if you implement a game-style system but you should be aware of the fact that you are trying to solve a more complicated problem which makes it much harder to get your system running.</a:t>
            </a:r>
          </a:p>
          <a:p>
            <a:pPr>
              <a:lnSpc>
                <a:spcPct val="90000"/>
              </a:lnSpc>
            </a:pPr>
            <a:r>
              <a:rPr lang="en-US" altLang="en-US"/>
              <a:t>“</a:t>
            </a:r>
            <a:r>
              <a:rPr lang="en-US" altLang="en-US" i="1"/>
              <a:t>Complex” search strategies</a:t>
            </a:r>
            <a:r>
              <a:rPr lang="en-US" altLang="en-US"/>
              <a:t> are frequently hard to debug/improve.</a:t>
            </a:r>
          </a:p>
          <a:p>
            <a:pPr>
              <a:lnSpc>
                <a:spcPct val="90000"/>
              </a:lnSpc>
              <a:buFont typeface="Wingdings" pitchFamily="2" charset="2"/>
              <a:buNone/>
            </a:pPr>
            <a:endParaRPr lang="en-US" altLang="en-US"/>
          </a:p>
          <a:p>
            <a:pPr>
              <a:lnSpc>
                <a:spcPct val="90000"/>
              </a:lnSpc>
            </a:pPr>
            <a:endParaRPr lang="en-US" altLang="en-US"/>
          </a:p>
          <a:p>
            <a:pPr>
              <a:lnSpc>
                <a:spcPct val="90000"/>
              </a:lnSpc>
              <a:buFont typeface="Wingdings" pitchFamily="2" charset="2"/>
              <a:buNone/>
            </a:pPr>
            <a:endParaRPr lang="en-US" altLang="en-US"/>
          </a:p>
        </p:txBody>
      </p:sp>
      <p:pic>
        <p:nvPicPr>
          <p:cNvPr id="4106" name="Picture 10" descr="an00010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4800" y="0"/>
            <a:ext cx="1219200" cy="1352550"/>
          </a:xfrm>
          <a:prstGeom prst="rect">
            <a:avLst/>
          </a:prstGeom>
          <a:noFill/>
          <a:extLst>
            <a:ext uri="{909E8E84-426E-40DD-AFC4-6F175D3DCCD1}">
              <a14:hiddenFill xmlns:a14="http://schemas.microsoft.com/office/drawing/2010/main">
                <a:solidFill>
                  <a:srgbClr val="FFFFFF"/>
                </a:solidFill>
              </a14:hiddenFill>
            </a:ext>
          </a:extLst>
        </p:spPr>
      </p:pic>
      <p:pic>
        <p:nvPicPr>
          <p:cNvPr id="4107" name="Picture 11" descr="j01264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59550" y="0"/>
            <a:ext cx="25844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365142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143000" y="0"/>
            <a:ext cx="8001000" cy="1371600"/>
          </a:xfrm>
          <a:noFill/>
          <a:ln/>
        </p:spPr>
        <p:txBody>
          <a:bodyPr/>
          <a:lstStyle/>
          <a:p>
            <a:pPr algn="ctr"/>
            <a:r>
              <a:rPr lang="en-US" altLang="en-US" sz="2800" dirty="0"/>
              <a:t>Thoughts on Search Strategies </a:t>
            </a:r>
            <a:r>
              <a:rPr lang="en-US" altLang="en-US" sz="2800" dirty="0" smtClean="0"/>
              <a:t/>
            </a:r>
            <a:br>
              <a:rPr lang="en-US" altLang="en-US" sz="2800" dirty="0" smtClean="0"/>
            </a:br>
            <a:r>
              <a:rPr lang="en-US" altLang="en-US" sz="2800" dirty="0" smtClean="0"/>
              <a:t>for the WRKBK Problem (</a:t>
            </a:r>
            <a:r>
              <a:rPr lang="en-US" altLang="en-US" sz="2800" dirty="0" err="1" smtClean="0"/>
              <a:t>cont</a:t>
            </a:r>
            <a:r>
              <a:rPr lang="en-US" altLang="en-US" sz="2800" dirty="0" smtClean="0"/>
              <a:t>)</a:t>
            </a:r>
            <a:endParaRPr lang="en-US" altLang="en-US" sz="2800" dirty="0"/>
          </a:p>
        </p:txBody>
      </p:sp>
      <p:sp>
        <p:nvSpPr>
          <p:cNvPr id="5123" name="Rectangle 3"/>
          <p:cNvSpPr>
            <a:spLocks noGrp="1" noChangeArrowheads="1"/>
          </p:cNvSpPr>
          <p:nvPr>
            <p:ph type="body" idx="1"/>
          </p:nvPr>
        </p:nvSpPr>
        <p:spPr>
          <a:xfrm>
            <a:off x="1295400" y="1752600"/>
            <a:ext cx="7848600" cy="5105400"/>
          </a:xfrm>
          <a:noFill/>
          <a:ln/>
        </p:spPr>
        <p:txBody>
          <a:bodyPr/>
          <a:lstStyle/>
          <a:p>
            <a:pPr>
              <a:lnSpc>
                <a:spcPct val="90000"/>
              </a:lnSpc>
            </a:pPr>
            <a:r>
              <a:rPr lang="en-US" altLang="en-US" dirty="0"/>
              <a:t>Instead of looking to all possible positions sample some of those to reduce the complexity of the search</a:t>
            </a:r>
          </a:p>
          <a:p>
            <a:pPr>
              <a:lnSpc>
                <a:spcPct val="90000"/>
              </a:lnSpc>
            </a:pPr>
            <a:r>
              <a:rPr lang="en-US" altLang="en-US" dirty="0"/>
              <a:t>Checking for duplicate states might or might not help (this answer is dependent on the employed search strategy)</a:t>
            </a:r>
          </a:p>
          <a:p>
            <a:pPr>
              <a:lnSpc>
                <a:spcPct val="90000"/>
              </a:lnSpc>
            </a:pPr>
            <a:r>
              <a:rPr lang="en-US" altLang="en-US" dirty="0"/>
              <a:t>Disjunctive goals in search create problems</a:t>
            </a:r>
          </a:p>
          <a:p>
            <a:pPr>
              <a:lnSpc>
                <a:spcPct val="90000"/>
              </a:lnSpc>
            </a:pPr>
            <a:r>
              <a:rPr lang="en-US" altLang="en-US" dirty="0"/>
              <a:t>Taking advantage of symmetry is complicated, but might help!</a:t>
            </a:r>
          </a:p>
          <a:p>
            <a:pPr>
              <a:lnSpc>
                <a:spcPct val="90000"/>
              </a:lnSpc>
            </a:pPr>
            <a:r>
              <a:rPr lang="en-US" altLang="en-US" dirty="0" smtClean="0"/>
              <a:t>There is a training benching that is already posted, consisting of 13 problems and a test benchmark consisting of 7 problems will be used to evaluate how your software systems deals with “novel” problems. Test </a:t>
            </a:r>
            <a:r>
              <a:rPr lang="en-US" altLang="en-US" dirty="0"/>
              <a:t>cases will be sorted by difficulty; if you program cannot solve all the test problems this is not the end of the world; however, if it is not able to solve the “simple” cases you will not get a good grade for project.</a:t>
            </a:r>
          </a:p>
          <a:p>
            <a:pPr>
              <a:lnSpc>
                <a:spcPct val="90000"/>
              </a:lnSpc>
            </a:pPr>
            <a:r>
              <a:rPr lang="en-US" altLang="en-US" dirty="0"/>
              <a:t>The primary goal is to checkmate the black king; however, programs that find shorter solutions will get </a:t>
            </a:r>
            <a:r>
              <a:rPr lang="en-US" altLang="en-US" dirty="0" smtClean="0"/>
              <a:t>higher, but not necessarily a lot higher scores. </a:t>
            </a:r>
          </a:p>
          <a:p>
            <a:pPr>
              <a:lnSpc>
                <a:spcPct val="90000"/>
              </a:lnSpc>
            </a:pPr>
            <a:r>
              <a:rPr lang="en-US" altLang="en-US" dirty="0" smtClean="0"/>
              <a:t>The </a:t>
            </a:r>
            <a:r>
              <a:rPr lang="en-US" altLang="en-US" dirty="0"/>
              <a:t>project will be graded evaluating your report, the quality of the designed program, and the programs performance for the training and test set. Program performance for </a:t>
            </a:r>
            <a:r>
              <a:rPr lang="en-US" altLang="en-US" dirty="0" smtClean="0"/>
              <a:t>training and testing  benchmark will </a:t>
            </a:r>
            <a:r>
              <a:rPr lang="en-US" altLang="en-US" dirty="0"/>
              <a:t>count at least 55% </a:t>
            </a:r>
            <a:r>
              <a:rPr lang="en-US" altLang="en-US" dirty="0" smtClean="0"/>
              <a:t>towards </a:t>
            </a:r>
            <a:r>
              <a:rPr lang="en-US" altLang="en-US" dirty="0"/>
              <a:t>the overall grade.</a:t>
            </a:r>
          </a:p>
          <a:p>
            <a:pPr>
              <a:lnSpc>
                <a:spcPct val="90000"/>
              </a:lnSpc>
              <a:buFont typeface="Wingdings" pitchFamily="2" charset="2"/>
              <a:buNone/>
            </a:pPr>
            <a:endParaRPr lang="en-US" altLang="en-US" sz="2000" dirty="0">
              <a:latin typeface="Arial Unicode MS" pitchFamily="34" charset="-128"/>
            </a:endParaRPr>
          </a:p>
        </p:txBody>
      </p:sp>
      <p:graphicFrame>
        <p:nvGraphicFramePr>
          <p:cNvPr id="5125" name="Object 5">
            <a:hlinkClick r:id="" action="ppaction://ole?verb=0"/>
          </p:cNvPr>
          <p:cNvGraphicFramePr>
            <a:graphicFrameLocks/>
          </p:cNvGraphicFramePr>
          <p:nvPr/>
        </p:nvGraphicFramePr>
        <p:xfrm>
          <a:off x="7239000" y="0"/>
          <a:ext cx="1905000" cy="1365250"/>
        </p:xfrm>
        <a:graphic>
          <a:graphicData uri="http://schemas.openxmlformats.org/presentationml/2006/ole">
            <mc:AlternateContent xmlns:mc="http://schemas.openxmlformats.org/markup-compatibility/2006">
              <mc:Choice xmlns:v="urn:schemas-microsoft-com:vml" Requires="v">
                <p:oleObj spid="_x0000_s5173" name="Microsoft ClipArt Gallery" r:id="rId3" imgW="5607000" imgH="4989240" progId="MS_ClipArt_Gallery">
                  <p:embed/>
                </p:oleObj>
              </mc:Choice>
              <mc:Fallback>
                <p:oleObj name="Microsoft ClipArt Gallery" r:id="rId3" imgW="5607000" imgH="4989240" progId="MS_ClipArt_Gallery">
                  <p:embed/>
                  <p:pic>
                    <p:nvPicPr>
                      <p:cNvPr id="0" name="Object 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9000" y="0"/>
                        <a:ext cx="1905000" cy="1365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IJCAI 2016 Homepage</a:t>
            </a:r>
            <a:endParaRPr lang="en-US" dirty="0"/>
          </a:p>
        </p:txBody>
      </p:sp>
      <p:sp>
        <p:nvSpPr>
          <p:cNvPr id="3" name="Content Placeholder 2"/>
          <p:cNvSpPr>
            <a:spLocks noGrp="1"/>
          </p:cNvSpPr>
          <p:nvPr>
            <p:ph idx="1"/>
          </p:nvPr>
        </p:nvSpPr>
        <p:spPr>
          <a:xfrm>
            <a:off x="1066800" y="1676400"/>
            <a:ext cx="7848600" cy="4648200"/>
          </a:xfrm>
        </p:spPr>
        <p:txBody>
          <a:bodyPr/>
          <a:lstStyle/>
          <a:p>
            <a:pPr marL="0" indent="0">
              <a:buNone/>
            </a:pPr>
            <a:r>
              <a:rPr lang="en-US" dirty="0" smtClean="0">
                <a:hlinkClick r:id="rId2"/>
              </a:rPr>
              <a:t>http</a:t>
            </a:r>
            <a:r>
              <a:rPr lang="en-US" dirty="0">
                <a:hlinkClick r:id="rId2"/>
              </a:rPr>
              <a:t>://</a:t>
            </a:r>
            <a:r>
              <a:rPr lang="en-US" dirty="0" smtClean="0">
                <a:hlinkClick r:id="rId2"/>
              </a:rPr>
              <a:t>ijcai-16.org/index.php/welcome/view/home</a:t>
            </a:r>
            <a:endParaRPr lang="en-US" dirty="0"/>
          </a:p>
          <a:p>
            <a:pPr marL="0" indent="0">
              <a:buNone/>
            </a:pPr>
            <a:r>
              <a:rPr lang="en-US" b="1" dirty="0" smtClean="0"/>
              <a:t>Important</a:t>
            </a:r>
            <a:r>
              <a:rPr lang="en-US" dirty="0" smtClean="0"/>
              <a:t>: Take a look at it prior to the September 22 lecture! </a:t>
            </a:r>
            <a:endParaRPr lang="en-US" dirty="0"/>
          </a:p>
          <a:p>
            <a:endParaRPr lang="en-US" dirty="0"/>
          </a:p>
        </p:txBody>
      </p:sp>
      <p:pic>
        <p:nvPicPr>
          <p:cNvPr id="6146" name="Picture 2" descr="https://1.bp.blogspot.com/-Lesmvzqo8B8/VwRNbmjzObI/AAAAAAABFj0/OKXE5ku7CKEf5O2RqQBD0PDdOm4_CW0Hg/s640/accepted_papers_fina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362200"/>
            <a:ext cx="6479662" cy="2895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676400" y="5281809"/>
            <a:ext cx="6413038" cy="369332"/>
          </a:xfrm>
          <a:prstGeom prst="rect">
            <a:avLst/>
          </a:prstGeom>
          <a:noFill/>
        </p:spPr>
        <p:txBody>
          <a:bodyPr wrap="none" rtlCol="0">
            <a:spAutoFit/>
          </a:bodyPr>
          <a:lstStyle/>
          <a:p>
            <a:r>
              <a:rPr lang="en-US" sz="1800" b="1" dirty="0" smtClean="0"/>
              <a:t>Word cloud of papers that have been accepted for IJCAI 2016  </a:t>
            </a:r>
            <a:endParaRPr lang="en-US" sz="1800" b="1" dirty="0"/>
          </a:p>
        </p:txBody>
      </p:sp>
      <p:sp>
        <p:nvSpPr>
          <p:cNvPr id="5" name="TextBox 4"/>
          <p:cNvSpPr txBox="1"/>
          <p:nvPr/>
        </p:nvSpPr>
        <p:spPr>
          <a:xfrm>
            <a:off x="1371600" y="5651141"/>
            <a:ext cx="7661969" cy="954107"/>
          </a:xfrm>
          <a:prstGeom prst="rect">
            <a:avLst/>
          </a:prstGeom>
          <a:noFill/>
        </p:spPr>
        <p:txBody>
          <a:bodyPr wrap="none" rtlCol="0">
            <a:spAutoFit/>
          </a:bodyPr>
          <a:lstStyle/>
          <a:p>
            <a:r>
              <a:rPr lang="en-US" b="1" u="sng" dirty="0" smtClean="0"/>
              <a:t>Remark</a:t>
            </a:r>
            <a:r>
              <a:rPr lang="en-US" dirty="0" smtClean="0"/>
              <a:t>: 3 Students will describe in 2 minutes the 1 or 2 things they found interesting at the website</a:t>
            </a:r>
          </a:p>
          <a:p>
            <a:r>
              <a:rPr lang="en-US" dirty="0" smtClean="0"/>
              <a:t>or they will tell you why this website is completely boring.</a:t>
            </a:r>
          </a:p>
          <a:p>
            <a:r>
              <a:rPr lang="en-US" dirty="0" err="1" smtClean="0"/>
              <a:t>Dr</a:t>
            </a:r>
            <a:r>
              <a:rPr lang="en-US" dirty="0" smtClean="0"/>
              <a:t>, </a:t>
            </a:r>
            <a:r>
              <a:rPr lang="en-US" dirty="0" err="1" smtClean="0"/>
              <a:t>Eick</a:t>
            </a:r>
            <a:r>
              <a:rPr lang="en-US" dirty="0" smtClean="0"/>
              <a:t> conducted a lottery and these three students are: </a:t>
            </a:r>
            <a:r>
              <a:rPr lang="en-US" dirty="0" err="1" smtClean="0"/>
              <a:t>Chan,Kong</a:t>
            </a:r>
            <a:r>
              <a:rPr lang="en-US" dirty="0" smtClean="0"/>
              <a:t>, </a:t>
            </a:r>
            <a:r>
              <a:rPr lang="en-US" dirty="0" err="1" smtClean="0"/>
              <a:t>Kaminski,Nicholas,Joseph</a:t>
            </a:r>
            <a:r>
              <a:rPr lang="en-US" dirty="0" smtClean="0"/>
              <a:t> and</a:t>
            </a:r>
          </a:p>
          <a:p>
            <a:r>
              <a:rPr lang="en-US" dirty="0" err="1" smtClean="0"/>
              <a:t>Walvekar,Deeptiramachandra</a:t>
            </a:r>
            <a:r>
              <a:rPr lang="en-US" dirty="0" smtClean="0"/>
              <a:t> (can bring a single slide and we will upload it before the lecture on 9/22).</a:t>
            </a:r>
            <a:endParaRPr lang="en-US" dirty="0"/>
          </a:p>
        </p:txBody>
      </p:sp>
    </p:spTree>
    <p:extLst>
      <p:ext uri="{BB962C8B-B14F-4D97-AF65-F5344CB8AC3E}">
        <p14:creationId xmlns:p14="http://schemas.microsoft.com/office/powerpoint/2010/main" val="6077134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914400"/>
            <a:ext cx="7734300" cy="1066800"/>
          </a:xfrm>
        </p:spPr>
        <p:txBody>
          <a:bodyPr/>
          <a:lstStyle/>
          <a:p>
            <a:r>
              <a:rPr lang="en-US" sz="4400" dirty="0"/>
              <a:t>Automated Cooperative Driving</a:t>
            </a:r>
            <a:br>
              <a:rPr lang="en-US" sz="4400" dirty="0"/>
            </a:br>
            <a:endParaRPr lang="en-US" sz="4400" dirty="0"/>
          </a:p>
        </p:txBody>
      </p:sp>
      <p:sp>
        <p:nvSpPr>
          <p:cNvPr id="3" name="Content Placeholder 2"/>
          <p:cNvSpPr>
            <a:spLocks noGrp="1"/>
          </p:cNvSpPr>
          <p:nvPr>
            <p:ph idx="1"/>
          </p:nvPr>
        </p:nvSpPr>
        <p:spPr>
          <a:xfrm>
            <a:off x="1066800" y="1676400"/>
            <a:ext cx="7848600" cy="4648200"/>
          </a:xfrm>
        </p:spPr>
        <p:txBody>
          <a:bodyPr/>
          <a:lstStyle/>
          <a:p>
            <a:r>
              <a:rPr lang="en-US" dirty="0">
                <a:hlinkClick r:id="rId2"/>
              </a:rPr>
              <a:t>http://www.gcdc.net/en</a:t>
            </a:r>
            <a:r>
              <a:rPr lang="en-US" dirty="0" smtClean="0">
                <a:hlinkClick r:id="rId2"/>
              </a:rPr>
              <a:t>/ (Major Event in 2016)</a:t>
            </a:r>
          </a:p>
          <a:p>
            <a:r>
              <a:rPr lang="en-US" dirty="0" smtClean="0">
                <a:hlinkClick r:id="rId2"/>
              </a:rPr>
              <a:t>http</a:t>
            </a:r>
            <a:r>
              <a:rPr lang="en-US" dirty="0">
                <a:hlinkClick r:id="rId2"/>
              </a:rPr>
              <a:t>://</a:t>
            </a:r>
            <a:r>
              <a:rPr lang="en-US" dirty="0" smtClean="0">
                <a:hlinkClick r:id="rId2"/>
              </a:rPr>
              <a:t>adas.cvc.uab.es/site/elektra/enigma-portfolio/acdc-automated-cooperative-driving-in-the-city/</a:t>
            </a:r>
            <a:r>
              <a:rPr lang="en-US" dirty="0" smtClean="0"/>
              <a:t> (Sample Project)</a:t>
            </a:r>
          </a:p>
          <a:p>
            <a:endParaRPr lang="en-US" dirty="0"/>
          </a:p>
        </p:txBody>
      </p:sp>
      <p:pic>
        <p:nvPicPr>
          <p:cNvPr id="6146" name="Picture 2" descr="One of the GCDC participants will be the AnnieWAY team, from Germany's Karlsruhe Institute of Technolog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3233737"/>
            <a:ext cx="3838328" cy="2162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91439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of Things (</a:t>
            </a:r>
            <a:r>
              <a:rPr lang="en-US" dirty="0" err="1" smtClean="0"/>
              <a:t>IoT</a:t>
            </a:r>
            <a:r>
              <a:rPr lang="en-US" dirty="0" smtClean="0"/>
              <a:t>) </a:t>
            </a:r>
            <a:endParaRPr lang="en-US" dirty="0"/>
          </a:p>
        </p:txBody>
      </p:sp>
      <p:sp>
        <p:nvSpPr>
          <p:cNvPr id="3" name="Content Placeholder 2"/>
          <p:cNvSpPr>
            <a:spLocks noGrp="1"/>
          </p:cNvSpPr>
          <p:nvPr>
            <p:ph idx="1"/>
          </p:nvPr>
        </p:nvSpPr>
        <p:spPr>
          <a:xfrm>
            <a:off x="1066800" y="1676400"/>
            <a:ext cx="7848600" cy="4648200"/>
          </a:xfrm>
        </p:spPr>
        <p:txBody>
          <a:bodyPr/>
          <a:lstStyle/>
          <a:p>
            <a:pPr marL="0" indent="0">
              <a:buNone/>
            </a:pPr>
            <a:r>
              <a:rPr lang="en-US" b="1" dirty="0" smtClean="0"/>
              <a:t>Samsung </a:t>
            </a:r>
            <a:r>
              <a:rPr lang="en-US" b="1" dirty="0" err="1" smtClean="0"/>
              <a:t>IoT</a:t>
            </a:r>
            <a:r>
              <a:rPr lang="en-US" b="1" dirty="0" smtClean="0"/>
              <a:t> in the Future Video</a:t>
            </a:r>
            <a:r>
              <a:rPr lang="en-US" dirty="0"/>
              <a:t>: </a:t>
            </a:r>
            <a:r>
              <a:rPr lang="en-US" sz="1000" dirty="0">
                <a:hlinkClick r:id="rId2"/>
              </a:rPr>
              <a:t>http://news.samsung.com/us/2016/06/13/internet-of-things-transforming-the-future</a:t>
            </a:r>
            <a:r>
              <a:rPr lang="en-US" dirty="0" smtClean="0">
                <a:hlinkClick r:id="rId2"/>
              </a:rPr>
              <a:t>/</a:t>
            </a:r>
            <a:endParaRPr lang="en-US" dirty="0" smtClean="0"/>
          </a:p>
          <a:p>
            <a:pPr marL="0" indent="0">
              <a:buNone/>
            </a:pPr>
            <a:r>
              <a:rPr lang="en-US" b="1" dirty="0" err="1" smtClean="0"/>
              <a:t>IoT</a:t>
            </a:r>
            <a:r>
              <a:rPr lang="en-US" b="1" dirty="0" smtClean="0"/>
              <a:t> Conference Program:</a:t>
            </a:r>
            <a:r>
              <a:rPr lang="en-US" dirty="0" smtClean="0"/>
              <a:t> </a:t>
            </a:r>
            <a:r>
              <a:rPr lang="en-US" sz="1200" dirty="0" smtClean="0">
                <a:hlinkClick r:id="rId3"/>
              </a:rPr>
              <a:t>http</a:t>
            </a:r>
            <a:r>
              <a:rPr lang="en-US" sz="1200" dirty="0">
                <a:hlinkClick r:id="rId3"/>
              </a:rPr>
              <a:t>://www.remotemagazine.com/IoTWest/conference-sessions</a:t>
            </a:r>
            <a:r>
              <a:rPr lang="en-US" sz="1200" dirty="0" smtClean="0">
                <a:hlinkClick r:id="rId3"/>
              </a:rPr>
              <a:t>/</a:t>
            </a:r>
            <a:r>
              <a:rPr lang="en-US" sz="1200" dirty="0" smtClean="0"/>
              <a:t> </a:t>
            </a:r>
            <a:endParaRPr lang="en-US" sz="1200" dirty="0"/>
          </a:p>
        </p:txBody>
      </p:sp>
      <p:sp>
        <p:nvSpPr>
          <p:cNvPr id="4" name="TextBox 3"/>
          <p:cNvSpPr txBox="1"/>
          <p:nvPr/>
        </p:nvSpPr>
        <p:spPr>
          <a:xfrm>
            <a:off x="1066800" y="2795392"/>
            <a:ext cx="6553200" cy="307777"/>
          </a:xfrm>
          <a:prstGeom prst="rect">
            <a:avLst/>
          </a:prstGeom>
          <a:noFill/>
        </p:spPr>
        <p:txBody>
          <a:bodyPr wrap="square" rtlCol="0">
            <a:spAutoFit/>
          </a:bodyPr>
          <a:lstStyle/>
          <a:p>
            <a:r>
              <a:rPr lang="en-US" dirty="0" smtClean="0"/>
              <a:t> </a:t>
            </a:r>
            <a:r>
              <a:rPr lang="en-US" b="1" dirty="0" smtClean="0"/>
              <a:t>Remark</a:t>
            </a:r>
            <a:r>
              <a:rPr lang="en-US" dirty="0" smtClean="0"/>
              <a:t>: 3 students already give a presentation on </a:t>
            </a:r>
            <a:r>
              <a:rPr lang="en-US" dirty="0" err="1" smtClean="0"/>
              <a:t>IoT</a:t>
            </a:r>
            <a:r>
              <a:rPr lang="en-US" dirty="0" smtClean="0"/>
              <a:t> on September 27, 2016!</a:t>
            </a:r>
            <a:endParaRPr lang="en-US" dirty="0"/>
          </a:p>
        </p:txBody>
      </p:sp>
      <p:pic>
        <p:nvPicPr>
          <p:cNvPr id="6146" name="Picture 2" descr="Image result for internet of things photo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5164" y="3284612"/>
            <a:ext cx="4953000" cy="3504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91439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Angry Bird Game </a:t>
            </a:r>
            <a:r>
              <a:rPr lang="en-US" dirty="0" smtClean="0"/>
              <a:t>AI Competitions </a:t>
            </a:r>
            <a:endParaRPr lang="en-US" dirty="0"/>
          </a:p>
        </p:txBody>
      </p:sp>
      <p:sp>
        <p:nvSpPr>
          <p:cNvPr id="3" name="Content Placeholder 2"/>
          <p:cNvSpPr>
            <a:spLocks noGrp="1"/>
          </p:cNvSpPr>
          <p:nvPr>
            <p:ph idx="1"/>
          </p:nvPr>
        </p:nvSpPr>
        <p:spPr>
          <a:xfrm>
            <a:off x="1066800" y="1676400"/>
            <a:ext cx="7848600" cy="4648200"/>
          </a:xfrm>
        </p:spPr>
        <p:txBody>
          <a:bodyPr/>
          <a:lstStyle/>
          <a:p>
            <a:pPr marL="0" indent="0">
              <a:buNone/>
            </a:pPr>
            <a:r>
              <a:rPr lang="en-US" dirty="0"/>
              <a:t>Main Website: </a:t>
            </a:r>
            <a:r>
              <a:rPr lang="en-US" dirty="0">
                <a:hlinkClick r:id="rId2"/>
              </a:rPr>
              <a:t>https://</a:t>
            </a:r>
            <a:r>
              <a:rPr lang="en-US" dirty="0" smtClean="0">
                <a:hlinkClick r:id="rId2"/>
              </a:rPr>
              <a:t>www.angrybirds.com</a:t>
            </a:r>
            <a:endParaRPr lang="en-US" dirty="0" smtClean="0"/>
          </a:p>
          <a:p>
            <a:pPr marL="0" indent="0">
              <a:buNone/>
            </a:pPr>
            <a:r>
              <a:rPr lang="en-US" dirty="0" smtClean="0"/>
              <a:t>Competition Organizers</a:t>
            </a:r>
            <a:r>
              <a:rPr lang="en-US" dirty="0"/>
              <a:t>: </a:t>
            </a:r>
            <a:r>
              <a:rPr lang="en-US" dirty="0">
                <a:hlinkClick r:id="rId3"/>
              </a:rPr>
              <a:t>https://aibirds.org</a:t>
            </a:r>
            <a:r>
              <a:rPr lang="en-US" dirty="0" smtClean="0">
                <a:hlinkClick r:id="rId3"/>
              </a:rPr>
              <a:t>/</a:t>
            </a:r>
            <a:r>
              <a:rPr lang="en-US" dirty="0" smtClean="0"/>
              <a:t> </a:t>
            </a:r>
          </a:p>
          <a:p>
            <a:pPr marL="0" indent="0">
              <a:buNone/>
            </a:pPr>
            <a:r>
              <a:rPr lang="en-US" dirty="0" smtClean="0"/>
              <a:t>Angry Bird Game Sample Game Video: </a:t>
            </a:r>
            <a:r>
              <a:rPr lang="en-US" sz="1200" dirty="0" smtClean="0">
                <a:hlinkClick r:id="rId4"/>
              </a:rPr>
              <a:t>http</a:t>
            </a:r>
            <a:r>
              <a:rPr lang="en-US" sz="1200" dirty="0">
                <a:hlinkClick r:id="rId4"/>
              </a:rPr>
              <a:t>://</a:t>
            </a:r>
            <a:r>
              <a:rPr lang="en-US" sz="1200" dirty="0" smtClean="0">
                <a:hlinkClick r:id="rId4"/>
              </a:rPr>
              <a:t>www.bing.com/videos/search?q=angry+birds+game+videos+youtube&amp;view=detail&amp;mid=0B8CC0B820C3E2598E450B8CC0B820C3E2598E45&amp;FORM=VIRE</a:t>
            </a:r>
            <a:r>
              <a:rPr lang="en-US" sz="1200" dirty="0" smtClean="0"/>
              <a:t> (44 million views)</a:t>
            </a:r>
            <a:endParaRPr lang="en-US" sz="1200" dirty="0"/>
          </a:p>
        </p:txBody>
      </p:sp>
      <p:pic>
        <p:nvPicPr>
          <p:cNvPr id="6146" name="Picture 2" descr="http://files.ecai2014.org/200000136-3901139faa/angry.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3276600"/>
            <a:ext cx="6790984" cy="3257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61991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8191500" cy="1066800"/>
          </a:xfrm>
        </p:spPr>
        <p:txBody>
          <a:bodyPr/>
          <a:lstStyle/>
          <a:p>
            <a:pPr algn="ctr"/>
            <a:r>
              <a:rPr lang="en-US" dirty="0" smtClean="0"/>
              <a:t>IJCAI 2016 Best Paper Award </a:t>
            </a:r>
            <a:r>
              <a:rPr lang="en-US" i="1" dirty="0" smtClean="0"/>
              <a:t>Presentation</a:t>
            </a:r>
            <a:endParaRPr lang="en-US" dirty="0"/>
          </a:p>
        </p:txBody>
      </p:sp>
      <p:sp>
        <p:nvSpPr>
          <p:cNvPr id="3" name="Content Placeholder 2"/>
          <p:cNvSpPr>
            <a:spLocks noGrp="1"/>
          </p:cNvSpPr>
          <p:nvPr>
            <p:ph idx="1"/>
          </p:nvPr>
        </p:nvSpPr>
        <p:spPr>
          <a:xfrm>
            <a:off x="1066800" y="1676400"/>
            <a:ext cx="7848600" cy="4648200"/>
          </a:xfrm>
        </p:spPr>
        <p:txBody>
          <a:bodyPr/>
          <a:lstStyle/>
          <a:p>
            <a:pPr marL="0" indent="0">
              <a:buNone/>
            </a:pPr>
            <a:r>
              <a:rPr lang="en-US" sz="2000" u="sng" dirty="0"/>
              <a:t>October 13, 3:30p</a:t>
            </a:r>
            <a:r>
              <a:rPr lang="en-US" sz="2000" dirty="0"/>
              <a:t>: Presentation and Review of the </a:t>
            </a:r>
            <a:r>
              <a:rPr lang="en-US" sz="2000" b="1" dirty="0">
                <a:solidFill>
                  <a:srgbClr val="7030A0"/>
                </a:solidFill>
              </a:rPr>
              <a:t>IJCAI 2016 Distinguished Award Paper</a:t>
            </a:r>
            <a:r>
              <a:rPr lang="en-US" sz="2000" b="1" dirty="0"/>
              <a:t> </a:t>
            </a:r>
            <a:r>
              <a:rPr lang="en-US" sz="2000" i="1" dirty="0"/>
              <a:t>"Hierarchical Finite State Controllers for Generalized Planning"</a:t>
            </a:r>
            <a:r>
              <a:rPr lang="en-US" sz="2000" dirty="0"/>
              <a:t> by Javier Segovia, Sergio Jimenez and Anders </a:t>
            </a:r>
            <a:r>
              <a:rPr lang="en-US" sz="2000" dirty="0" err="1"/>
              <a:t>Jonsson</a:t>
            </a:r>
            <a:r>
              <a:rPr lang="en-US" sz="2000" dirty="0"/>
              <a:t> (</a:t>
            </a:r>
            <a:r>
              <a:rPr lang="en-US" sz="2000" dirty="0">
                <a:hlinkClick r:id="rId2" action="ppaction://hlinkfile"/>
              </a:rPr>
              <a:t>Paper Download</a:t>
            </a:r>
            <a:r>
              <a:rPr lang="en-US" sz="2000" dirty="0"/>
              <a:t>; 3 students, 10-12 </a:t>
            </a:r>
            <a:r>
              <a:rPr lang="en-US" sz="2000" dirty="0" smtClean="0"/>
              <a:t>minutes</a:t>
            </a:r>
            <a:r>
              <a:rPr lang="en-US" sz="2000" dirty="0"/>
              <a:t>, followed by a general discussion of the paper</a:t>
            </a:r>
            <a:r>
              <a:rPr lang="en-US" sz="2000" dirty="0" smtClean="0"/>
              <a:t>!) </a:t>
            </a:r>
          </a:p>
          <a:p>
            <a:pPr marL="0" indent="0">
              <a:buNone/>
            </a:pPr>
            <a:r>
              <a:rPr lang="en-US" sz="2000" u="sng" dirty="0" smtClean="0"/>
              <a:t>Remarks</a:t>
            </a:r>
            <a:r>
              <a:rPr lang="en-US" sz="2000" dirty="0" smtClean="0"/>
              <a:t>:</a:t>
            </a:r>
          </a:p>
          <a:p>
            <a:r>
              <a:rPr lang="en-US" sz="2000" dirty="0" smtClean="0"/>
              <a:t>The whole class will read </a:t>
            </a:r>
            <a:r>
              <a:rPr lang="en-US" sz="2000" dirty="0" smtClean="0"/>
              <a:t>this </a:t>
            </a:r>
            <a:r>
              <a:rPr lang="en-US" sz="2000" dirty="0" smtClean="0"/>
              <a:t>paper; its contents might be even relevant for the Midterm exam </a:t>
            </a:r>
            <a:r>
              <a:rPr lang="en-US" sz="2000" dirty="0" smtClean="0"/>
              <a:t>scheduled for </a:t>
            </a:r>
            <a:r>
              <a:rPr lang="en-US" sz="2000" dirty="0" smtClean="0"/>
              <a:t>October 25!</a:t>
            </a:r>
          </a:p>
          <a:p>
            <a:r>
              <a:rPr lang="en-US" sz="2000" dirty="0" smtClean="0"/>
              <a:t>Understanding papers at top conferences in tough: if you understand 50% of the </a:t>
            </a:r>
            <a:r>
              <a:rPr lang="en-US" sz="2000" dirty="0" smtClean="0"/>
              <a:t>paper, </a:t>
            </a:r>
            <a:r>
              <a:rPr lang="en-US" sz="2000" i="1" dirty="0" smtClean="0"/>
              <a:t>I would be vey happy</a:t>
            </a:r>
            <a:r>
              <a:rPr lang="en-US" sz="2000" dirty="0" smtClean="0"/>
              <a:t>; however,</a:t>
            </a:r>
            <a:r>
              <a:rPr lang="en-US" sz="2000" dirty="0" smtClean="0"/>
              <a:t> </a:t>
            </a:r>
            <a:r>
              <a:rPr lang="en-US" sz="2000" dirty="0" smtClean="0"/>
              <a:t>three of you might understand about 70</a:t>
            </a:r>
            <a:r>
              <a:rPr lang="en-US" sz="2000" dirty="0" smtClean="0"/>
              <a:t>% of the paper.</a:t>
            </a:r>
            <a:endParaRPr lang="en-US" sz="2000" dirty="0" smtClean="0"/>
          </a:p>
          <a:p>
            <a:r>
              <a:rPr lang="en-US" sz="2000" dirty="0" smtClean="0"/>
              <a:t>Presentation Plan: Present </a:t>
            </a:r>
            <a:r>
              <a:rPr lang="en-US" sz="2000" dirty="0" smtClean="0"/>
              <a:t>the content of the paper (80%) and give a brief evaluation of the paper at the end of your presentation (20</a:t>
            </a:r>
            <a:r>
              <a:rPr lang="en-US" sz="2000" dirty="0" smtClean="0"/>
              <a:t>%)!</a:t>
            </a:r>
            <a:endParaRPr lang="en-US" sz="2000" dirty="0" smtClean="0"/>
          </a:p>
          <a:p>
            <a:r>
              <a:rPr lang="en-US" sz="2000" dirty="0" smtClean="0"/>
              <a:t>Because of what I said before, my expectations for the Oct. 13 presentation are quite low. </a:t>
            </a:r>
          </a:p>
          <a:p>
            <a:endParaRPr lang="en-US" sz="2000" dirty="0" smtClean="0"/>
          </a:p>
          <a:p>
            <a:pPr marL="0" indent="0">
              <a:buNone/>
            </a:pPr>
            <a:endParaRPr lang="en-US" sz="1200" dirty="0"/>
          </a:p>
        </p:txBody>
      </p:sp>
    </p:spTree>
    <p:extLst>
      <p:ext uri="{BB962C8B-B14F-4D97-AF65-F5344CB8AC3E}">
        <p14:creationId xmlns:p14="http://schemas.microsoft.com/office/powerpoint/2010/main" val="2675253342"/>
      </p:ext>
    </p:extLst>
  </p:cSld>
  <p:clrMapOvr>
    <a:masterClrMapping/>
  </p:clrMapOvr>
  <p:timing>
    <p:tnLst>
      <p:par>
        <p:cTn id="1" dur="indefinite" restart="never" nodeType="tmRoot"/>
      </p:par>
    </p:tnLst>
  </p:timing>
</p:sld>
</file>

<file path=ppt/theme/theme1.xml><?xml version="1.0" encoding="utf-8"?>
<a:theme xmlns:a="http://schemas.openxmlformats.org/drawingml/2006/main" name="embossdb">
  <a:themeElements>
    <a:clrScheme name="">
      <a:dk1>
        <a:srgbClr val="000000"/>
      </a:dk1>
      <a:lt1>
        <a:srgbClr val="FFFFFF"/>
      </a:lt1>
      <a:dk2>
        <a:srgbClr val="000000"/>
      </a:dk2>
      <a:lt2>
        <a:srgbClr val="DADADA"/>
      </a:lt2>
      <a:accent1>
        <a:srgbClr val="676767"/>
      </a:accent1>
      <a:accent2>
        <a:srgbClr val="919191"/>
      </a:accent2>
      <a:accent3>
        <a:srgbClr val="FFFFFF"/>
      </a:accent3>
      <a:accent4>
        <a:srgbClr val="000000"/>
      </a:accent4>
      <a:accent5>
        <a:srgbClr val="B8B8B8"/>
      </a:accent5>
      <a:accent6>
        <a:srgbClr val="838383"/>
      </a:accent6>
      <a:hlink>
        <a:srgbClr val="000000"/>
      </a:hlink>
      <a:folHlink>
        <a:srgbClr val="CECECE"/>
      </a:folHlink>
    </a:clrScheme>
    <a:fontScheme name="embossdb">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embossdb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mbossdb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mbossdb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mbossdb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mbossdb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mbossdb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mbossdb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c:\msoffice\powerpnt\template\bwovrhd\embossdb.ppt</Template>
  <TotalTime>1472331127</TotalTime>
  <Pages>12</Pages>
  <Words>1366</Words>
  <Application>Microsoft Office PowerPoint</Application>
  <PresentationFormat>Letter Paper (8.5x11 in)</PresentationFormat>
  <Paragraphs>65</Paragraphs>
  <Slides>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embossdb</vt:lpstr>
      <vt:lpstr>Microsoft ClipArt Gallery</vt:lpstr>
      <vt:lpstr>Move Generators and Other Basic Functions for the WRKBK Problem</vt:lpstr>
      <vt:lpstr>Other Advice</vt:lpstr>
      <vt:lpstr>Thoughts on Search Strategies  for the WRKBK  Problem</vt:lpstr>
      <vt:lpstr>Thoughts on Search Strategies  for the WRKBK Problem (cont)</vt:lpstr>
      <vt:lpstr>IJCAI 2016 Homepage</vt:lpstr>
      <vt:lpstr>Automated Cooperative Driving </vt:lpstr>
      <vt:lpstr>Internet of Things (IoT) </vt:lpstr>
      <vt:lpstr>Angry Bird Game AI Competitions </vt:lpstr>
      <vt:lpstr>IJCAI 2016 Best Paper Award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Applications of GAs: TSP &amp; Sorting &amp;DiPres</dc:title>
  <dc:creator>Eick</dc:creator>
  <cp:lastModifiedBy>Christoph Eick</cp:lastModifiedBy>
  <cp:revision>58</cp:revision>
  <cp:lastPrinted>1995-05-01T16:02:16Z</cp:lastPrinted>
  <dcterms:created xsi:type="dcterms:W3CDTF">1995-05-01T16:01:30Z</dcterms:created>
  <dcterms:modified xsi:type="dcterms:W3CDTF">2016-09-19T13:48:11Z</dcterms:modified>
</cp:coreProperties>
</file>