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1"/>
  </p:notesMasterIdLst>
  <p:handoutMasterIdLst>
    <p:handoutMasterId r:id="rId22"/>
  </p:handoutMasterIdLst>
  <p:sldIdLst>
    <p:sldId id="259" r:id="rId2"/>
    <p:sldId id="352" r:id="rId3"/>
    <p:sldId id="355" r:id="rId4"/>
    <p:sldId id="262" r:id="rId5"/>
    <p:sldId id="258" r:id="rId6"/>
    <p:sldId id="341" r:id="rId7"/>
    <p:sldId id="293" r:id="rId8"/>
    <p:sldId id="356" r:id="rId9"/>
    <p:sldId id="298" r:id="rId10"/>
    <p:sldId id="270" r:id="rId11"/>
    <p:sldId id="273" r:id="rId12"/>
    <p:sldId id="274" r:id="rId13"/>
    <p:sldId id="280" r:id="rId14"/>
    <p:sldId id="333" r:id="rId15"/>
    <p:sldId id="334" r:id="rId16"/>
    <p:sldId id="278" r:id="rId17"/>
    <p:sldId id="357" r:id="rId18"/>
    <p:sldId id="353" r:id="rId19"/>
    <p:sldId id="328" r:id="rId20"/>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273B"/>
    <a:srgbClr val="F3979E"/>
    <a:srgbClr val="EDF7E1"/>
    <a:srgbClr val="FFFFAF"/>
    <a:srgbClr val="FADBC6"/>
    <a:srgbClr val="D6E0F2"/>
    <a:srgbClr val="FFCDCD"/>
    <a:srgbClr val="EDF5E7"/>
    <a:srgbClr val="E1CCF0"/>
    <a:srgbClr val="DEC8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90" autoAdjust="0"/>
    <p:restoredTop sz="96327"/>
  </p:normalViewPr>
  <p:slideViewPr>
    <p:cSldViewPr snapToGrid="0" snapToObjects="1">
      <p:cViewPr varScale="1">
        <p:scale>
          <a:sx n="70" d="100"/>
          <a:sy n="70" d="100"/>
        </p:scale>
        <p:origin x="682" y="29"/>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88" d="100"/>
          <a:sy n="88" d="100"/>
        </p:scale>
        <p:origin x="382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41040AD-9FB9-47C3-BE31-288B0709D3DC}" type="datetime1">
              <a:rPr lang="en-US" smtClean="0"/>
              <a:t>12/31/2024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University of Houston Data Analysis and Intelligent Systems (UH-DAIS) Lab</a:t>
            </a: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E7AE8C5-6712-4A33-BE0D-A5CD848B4267}" type="slidenum">
              <a:rPr lang="en-US" smtClean="0"/>
              <a:t>‹#›</a:t>
            </a:fld>
            <a:endParaRPr lang="en-US"/>
          </a:p>
        </p:txBody>
      </p:sp>
    </p:spTree>
    <p:extLst>
      <p:ext uri="{BB962C8B-B14F-4D97-AF65-F5344CB8AC3E}">
        <p14:creationId xmlns:p14="http://schemas.microsoft.com/office/powerpoint/2010/main" val="1938683195"/>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260AF9-AE1E-4BC6-A281-F1224021A445}" type="datetime1">
              <a:rPr lang="en-US" smtClean="0"/>
              <a:t>12/31/2024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a:t>University of Houston Data Analysis and Intelligent Systems (UH-DAIS) Lab</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63211B-2DCB-45B5-972F-4733112BADE8}" type="slidenum">
              <a:rPr lang="en-US" smtClean="0"/>
              <a:t>‹#›</a:t>
            </a:fld>
            <a:endParaRPr lang="en-US"/>
          </a:p>
        </p:txBody>
      </p:sp>
    </p:spTree>
    <p:extLst>
      <p:ext uri="{BB962C8B-B14F-4D97-AF65-F5344CB8AC3E}">
        <p14:creationId xmlns:p14="http://schemas.microsoft.com/office/powerpoint/2010/main" val="332133111"/>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6A3C5A-96A2-4F77-A660-6C4396879621}" type="slidenum">
              <a:rPr lang="en-US" smtClean="0"/>
              <a:t>9</a:t>
            </a:fld>
            <a:endParaRPr lang="en-US"/>
          </a:p>
        </p:txBody>
      </p:sp>
    </p:spTree>
    <p:extLst>
      <p:ext uri="{BB962C8B-B14F-4D97-AF65-F5344CB8AC3E}">
        <p14:creationId xmlns:p14="http://schemas.microsoft.com/office/powerpoint/2010/main" val="5814634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7" name="Rectangle 6"/>
          <p:cNvSpPr/>
          <p:nvPr userDrawn="1"/>
        </p:nvSpPr>
        <p:spPr>
          <a:xfrm>
            <a:off x="0" y="9"/>
            <a:ext cx="12192000" cy="822325"/>
          </a:xfrm>
          <a:prstGeom prst="rect">
            <a:avLst/>
          </a:prstGeom>
          <a:solidFill>
            <a:srgbClr val="D527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Footer Placeholder 8">
            <a:extLst>
              <a:ext uri="{FF2B5EF4-FFF2-40B4-BE49-F238E27FC236}">
                <a16:creationId xmlns:a16="http://schemas.microsoft.com/office/drawing/2014/main" id="{DACDF32D-CFF9-DAA7-0177-4150E6A13329}"/>
              </a:ext>
            </a:extLst>
          </p:cNvPr>
          <p:cNvSpPr>
            <a:spLocks noGrp="1"/>
          </p:cNvSpPr>
          <p:nvPr>
            <p:ph type="ftr" sz="quarter" idx="11"/>
          </p:nvPr>
        </p:nvSpPr>
        <p:spPr/>
        <p:txBody>
          <a:bodyPr/>
          <a:lstStyle/>
          <a:p>
            <a:pPr>
              <a:defRPr/>
            </a:pPr>
            <a:r>
              <a:rPr lang="en-US"/>
              <a:t>In the Proceeding of IEEE International Conference on Big Data (BigData 2024)</a:t>
            </a:r>
            <a:endParaRPr lang="en-US" dirty="0"/>
          </a:p>
        </p:txBody>
      </p:sp>
      <p:sp>
        <p:nvSpPr>
          <p:cNvPr id="11" name="Slide Number Placeholder 10">
            <a:extLst>
              <a:ext uri="{FF2B5EF4-FFF2-40B4-BE49-F238E27FC236}">
                <a16:creationId xmlns:a16="http://schemas.microsoft.com/office/drawing/2014/main" id="{CA0F49C1-DF8B-EA61-8DF2-056FBE3C0088}"/>
              </a:ext>
            </a:extLst>
          </p:cNvPr>
          <p:cNvSpPr>
            <a:spLocks noGrp="1"/>
          </p:cNvSpPr>
          <p:nvPr>
            <p:ph type="sldNum" sz="quarter" idx="12"/>
          </p:nvPr>
        </p:nvSpPr>
        <p:spPr/>
        <p:txBody>
          <a:bodyPr/>
          <a:lstStyle/>
          <a:p>
            <a:pPr>
              <a:defRPr/>
            </a:pPr>
            <a:fld id="{D1DBB386-4D84-4A75-AC7E-910C66A24D6F}" type="slidenum">
              <a:rPr lang="en-US" smtClean="0"/>
              <a:pPr>
                <a:defRPr/>
              </a:pPr>
              <a:t>‹#›</a:t>
            </a:fld>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116106" cy="758952"/>
          </a:xfrm>
          <a:prstGeom prst="rect">
            <a:avLst/>
          </a:prstGeom>
        </p:spPr>
      </p:pic>
    </p:spTree>
    <p:extLst>
      <p:ext uri="{BB962C8B-B14F-4D97-AF65-F5344CB8AC3E}">
        <p14:creationId xmlns:p14="http://schemas.microsoft.com/office/powerpoint/2010/main" val="929969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0" y="6400800"/>
            <a:ext cx="12192000" cy="457200"/>
          </a:xfrm>
          <a:prstGeom prst="rect">
            <a:avLst/>
          </a:prstGeom>
          <a:solidFill>
            <a:srgbClr val="D527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1400" dirty="0">
                <a:solidFill>
                  <a:schemeClr val="bg1"/>
                </a:solidFill>
              </a:rPr>
              <a:t>                                                                                 University of Houston Data Analysis and Intelligent Systems (UH-DAIS) Lab</a:t>
            </a:r>
          </a:p>
        </p:txBody>
      </p:sp>
      <p:pic>
        <p:nvPicPr>
          <p:cNvPr id="5" name="Picture 4">
            <a:extLst>
              <a:ext uri="{FF2B5EF4-FFF2-40B4-BE49-F238E27FC236}">
                <a16:creationId xmlns:a16="http://schemas.microsoft.com/office/drawing/2014/main" id="{808075FB-B3F7-780A-ABCB-CD1AE2622DAA}"/>
              </a:ext>
            </a:extLst>
          </p:cNvPr>
          <p:cNvPicPr>
            <a:picLocks noChangeAspect="1"/>
          </p:cNvPicPr>
          <p:nvPr userDrawn="1"/>
        </p:nvPicPr>
        <p:blipFill>
          <a:blip r:embed="rId2"/>
          <a:stretch>
            <a:fillRect/>
          </a:stretch>
        </p:blipFill>
        <p:spPr>
          <a:xfrm>
            <a:off x="158499" y="6477428"/>
            <a:ext cx="328549" cy="303957"/>
          </a:xfrm>
          <a:prstGeom prst="rect">
            <a:avLst/>
          </a:prstGeom>
        </p:spPr>
      </p:pic>
      <p:sp>
        <p:nvSpPr>
          <p:cNvPr id="6" name="Slide Number Placeholder 10">
            <a:extLst>
              <a:ext uri="{FF2B5EF4-FFF2-40B4-BE49-F238E27FC236}">
                <a16:creationId xmlns:a16="http://schemas.microsoft.com/office/drawing/2014/main" id="{CA0F49C1-DF8B-EA61-8DF2-056FBE3C0088}"/>
              </a:ext>
            </a:extLst>
          </p:cNvPr>
          <p:cNvSpPr>
            <a:spLocks noGrp="1"/>
          </p:cNvSpPr>
          <p:nvPr>
            <p:ph type="sldNum" sz="quarter" idx="12"/>
          </p:nvPr>
        </p:nvSpPr>
        <p:spPr>
          <a:xfrm>
            <a:off x="9273989" y="6446837"/>
            <a:ext cx="2743200" cy="365125"/>
          </a:xfrm>
        </p:spPr>
        <p:txBody>
          <a:bodyPr/>
          <a:lstStyle/>
          <a:p>
            <a:pPr>
              <a:defRPr/>
            </a:pPr>
            <a:fld id="{D1DBB386-4D84-4A75-AC7E-910C66A24D6F}" type="slidenum">
              <a:rPr lang="en-US" smtClean="0"/>
              <a:pPr>
                <a:defRPr/>
              </a:pPr>
              <a:t>‹#›</a:t>
            </a:fld>
            <a:endParaRPr lang="en-US"/>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75894" y="71718"/>
            <a:ext cx="1116106" cy="758952"/>
          </a:xfrm>
          <a:prstGeom prst="rect">
            <a:avLst/>
          </a:prstGeom>
        </p:spPr>
      </p:pic>
    </p:spTree>
    <p:extLst>
      <p:ext uri="{BB962C8B-B14F-4D97-AF65-F5344CB8AC3E}">
        <p14:creationId xmlns:p14="http://schemas.microsoft.com/office/powerpoint/2010/main" val="39836298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9"/>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US" altLang="en-US" dirty="0"/>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Footer Placeholder 4"/>
          <p:cNvSpPr>
            <a:spLocks noGrp="1"/>
          </p:cNvSpPr>
          <p:nvPr>
            <p:ph type="ftr" sz="quarter" idx="3"/>
          </p:nvPr>
        </p:nvSpPr>
        <p:spPr>
          <a:xfrm>
            <a:off x="4038600" y="6356359"/>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Trebuchet MS" panose="020B0603020202020204" pitchFamily="34" charset="0"/>
              </a:defRPr>
            </a:lvl1pPr>
          </a:lstStyle>
          <a:p>
            <a:pPr>
              <a:defRPr/>
            </a:pPr>
            <a:r>
              <a:rPr lang="en-US"/>
              <a:t>In the Proceeding of IEEE International Conference on Big Data (BigData 2024)</a:t>
            </a:r>
          </a:p>
        </p:txBody>
      </p:sp>
      <p:sp>
        <p:nvSpPr>
          <p:cNvPr id="6" name="Slide Number Placeholder 5"/>
          <p:cNvSpPr>
            <a:spLocks noGrp="1"/>
          </p:cNvSpPr>
          <p:nvPr>
            <p:ph type="sldNum" sz="quarter" idx="4"/>
          </p:nvPr>
        </p:nvSpPr>
        <p:spPr>
          <a:xfrm>
            <a:off x="8610600" y="6356359"/>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Trebuchet MS" panose="020B0603020202020204" pitchFamily="34" charset="0"/>
              </a:defRPr>
            </a:lvl1pPr>
          </a:lstStyle>
          <a:p>
            <a:pPr>
              <a:defRPr/>
            </a:pPr>
            <a:fld id="{D1DBB386-4D84-4A75-AC7E-910C66A24D6F}" type="slidenum">
              <a:rPr lang="en-US" smtClean="0"/>
              <a:pPr>
                <a:defRPr/>
              </a:pPr>
              <a:t>‹#›</a:t>
            </a:fld>
            <a:endParaRPr lang="en-US"/>
          </a:p>
        </p:txBody>
      </p:sp>
      <p:sp>
        <p:nvSpPr>
          <p:cNvPr id="2" name="TextBox 1">
            <a:extLst>
              <a:ext uri="{FF2B5EF4-FFF2-40B4-BE49-F238E27FC236}">
                <a16:creationId xmlns:a16="http://schemas.microsoft.com/office/drawing/2014/main" id="{8E4ACA3C-894E-E787-FEA1-6D7B860A2FDB}"/>
              </a:ext>
            </a:extLst>
          </p:cNvPr>
          <p:cNvSpPr txBox="1"/>
          <p:nvPr userDrawn="1"/>
        </p:nvSpPr>
        <p:spPr>
          <a:xfrm>
            <a:off x="729343" y="6323702"/>
            <a:ext cx="1300356" cy="369332"/>
          </a:xfrm>
          <a:prstGeom prst="rect">
            <a:avLst/>
          </a:prstGeom>
          <a:noFill/>
        </p:spPr>
        <p:txBody>
          <a:bodyPr wrap="none" rtlCol="0">
            <a:spAutoFit/>
          </a:bodyPr>
          <a:lstStyle/>
          <a:p>
            <a:r>
              <a:rPr lang="en-US" dirty="0"/>
              <a:t>12/17/2024</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Lst>
  <p:hf hdr="0"/>
  <p:txStyles>
    <p:titleStyle>
      <a:lvl1pPr algn="l" rtl="0" eaLnBrk="1" fontAlgn="base" hangingPunct="1">
        <a:lnSpc>
          <a:spcPct val="90000"/>
        </a:lnSpc>
        <a:spcBef>
          <a:spcPct val="0"/>
        </a:spcBef>
        <a:spcAft>
          <a:spcPct val="0"/>
        </a:spcAft>
        <a:defRPr sz="4400" kern="1200">
          <a:solidFill>
            <a:schemeClr val="tx1"/>
          </a:solidFill>
          <a:latin typeface="Trebuchet MS" panose="020B0603020202020204" pitchFamily="34" charset="0"/>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charset="0"/>
        </a:defRPr>
      </a:lvl2pPr>
      <a:lvl3pPr algn="l" rtl="0" eaLnBrk="1" fontAlgn="base" hangingPunct="1">
        <a:lnSpc>
          <a:spcPct val="90000"/>
        </a:lnSpc>
        <a:spcBef>
          <a:spcPct val="0"/>
        </a:spcBef>
        <a:spcAft>
          <a:spcPct val="0"/>
        </a:spcAft>
        <a:defRPr sz="4400">
          <a:solidFill>
            <a:schemeClr val="tx1"/>
          </a:solidFill>
          <a:latin typeface="Calibri Light" charset="0"/>
        </a:defRPr>
      </a:lvl3pPr>
      <a:lvl4pPr algn="l" rtl="0" eaLnBrk="1" fontAlgn="base" hangingPunct="1">
        <a:lnSpc>
          <a:spcPct val="90000"/>
        </a:lnSpc>
        <a:spcBef>
          <a:spcPct val="0"/>
        </a:spcBef>
        <a:spcAft>
          <a:spcPct val="0"/>
        </a:spcAft>
        <a:defRPr sz="4400">
          <a:solidFill>
            <a:schemeClr val="tx1"/>
          </a:solidFill>
          <a:latin typeface="Calibri Light" charset="0"/>
        </a:defRPr>
      </a:lvl4pPr>
      <a:lvl5pPr algn="l" rtl="0" eaLnBrk="1" fontAlgn="base" hangingPunct="1">
        <a:lnSpc>
          <a:spcPct val="90000"/>
        </a:lnSpc>
        <a:spcBef>
          <a:spcPct val="0"/>
        </a:spcBef>
        <a:spcAft>
          <a:spcPct val="0"/>
        </a:spcAft>
        <a:defRPr sz="4400">
          <a:solidFill>
            <a:schemeClr val="tx1"/>
          </a:solidFill>
          <a:latin typeface="Calibri Light" charset="0"/>
        </a:defRPr>
      </a:lvl5pPr>
      <a:lvl6pPr marL="457189" algn="l" rtl="0" eaLnBrk="1" fontAlgn="base" hangingPunct="1">
        <a:lnSpc>
          <a:spcPct val="90000"/>
        </a:lnSpc>
        <a:spcBef>
          <a:spcPct val="0"/>
        </a:spcBef>
        <a:spcAft>
          <a:spcPct val="0"/>
        </a:spcAft>
        <a:defRPr sz="4400">
          <a:solidFill>
            <a:schemeClr val="tx1"/>
          </a:solidFill>
          <a:latin typeface="Calibri Light" charset="0"/>
        </a:defRPr>
      </a:lvl6pPr>
      <a:lvl7pPr marL="914377" algn="l" rtl="0" eaLnBrk="1" fontAlgn="base" hangingPunct="1">
        <a:lnSpc>
          <a:spcPct val="90000"/>
        </a:lnSpc>
        <a:spcBef>
          <a:spcPct val="0"/>
        </a:spcBef>
        <a:spcAft>
          <a:spcPct val="0"/>
        </a:spcAft>
        <a:defRPr sz="4400">
          <a:solidFill>
            <a:schemeClr val="tx1"/>
          </a:solidFill>
          <a:latin typeface="Calibri Light" charset="0"/>
        </a:defRPr>
      </a:lvl7pPr>
      <a:lvl8pPr marL="1371566" algn="l" rtl="0" eaLnBrk="1" fontAlgn="base" hangingPunct="1">
        <a:lnSpc>
          <a:spcPct val="90000"/>
        </a:lnSpc>
        <a:spcBef>
          <a:spcPct val="0"/>
        </a:spcBef>
        <a:spcAft>
          <a:spcPct val="0"/>
        </a:spcAft>
        <a:defRPr sz="4400">
          <a:solidFill>
            <a:schemeClr val="tx1"/>
          </a:solidFill>
          <a:latin typeface="Calibri Light" charset="0"/>
        </a:defRPr>
      </a:lvl8pPr>
      <a:lvl9pPr marL="1828754" algn="l" rtl="0" eaLnBrk="1" fontAlgn="base" hangingPunct="1">
        <a:lnSpc>
          <a:spcPct val="90000"/>
        </a:lnSpc>
        <a:spcBef>
          <a:spcPct val="0"/>
        </a:spcBef>
        <a:spcAft>
          <a:spcPct val="0"/>
        </a:spcAft>
        <a:defRPr sz="4400">
          <a:solidFill>
            <a:schemeClr val="tx1"/>
          </a:solidFill>
          <a:latin typeface="Calibri Light" charset="0"/>
        </a:defRPr>
      </a:lvl9pPr>
    </p:titleStyle>
    <p:bodyStyle>
      <a:lvl1pPr marL="228594" indent="-228594"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783" indent="-228594"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2971" indent="-228594"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160" indent="-228594"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Trebuchet MS" panose="020B0603020202020204" pitchFamily="34" charset="0"/>
          <a:ea typeface="+mn-ea"/>
          <a:cs typeface="+mn-cs"/>
        </a:defRPr>
      </a:lvl4pPr>
      <a:lvl5pPr marL="2057349" indent="-228594"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Trebuchet MS" panose="020B06030202020202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16.png"/><Relationship Id="rId5" Type="http://schemas.openxmlformats.org/officeDocument/2006/relationships/image" Target="../media/image10.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7.png"/><Relationship Id="rId5" Type="http://schemas.openxmlformats.org/officeDocument/2006/relationships/image" Target="../media/image7.jp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8.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3.png"/><Relationship Id="rId3" Type="http://schemas.openxmlformats.org/officeDocument/2006/relationships/notesSlide" Target="../notesSlides/notesSlide1.xml"/><Relationship Id="rId7" Type="http://schemas.openxmlformats.org/officeDocument/2006/relationships/image" Target="../media/image17.png"/><Relationship Id="rId12"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6.xml"/><Relationship Id="rId11" Type="http://schemas.openxmlformats.org/officeDocument/2006/relationships/image" Target="../media/image200.png"/><Relationship Id="rId10" Type="http://schemas.openxmlformats.org/officeDocument/2006/relationships/image" Target="../media/image11.png"/><Relationship Id="rId4" Type="http://schemas.openxmlformats.org/officeDocument/2006/relationships/image" Target="../media/image9.png"/><Relationship Id="rId9" Type="http://schemas.openxmlformats.org/officeDocument/2006/relationships/image" Target="../media/image18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60960" y="872091"/>
            <a:ext cx="12192000" cy="1717505"/>
          </a:xfrm>
        </p:spPr>
        <p:txBody>
          <a:bodyPr/>
          <a:lstStyle/>
          <a:p>
            <a:r>
              <a:rPr lang="en-US" sz="4000" b="1" dirty="0"/>
              <a:t>Norma: A Framework for Finding Threshold</a:t>
            </a:r>
            <a:br>
              <a:rPr lang="en-US" sz="4000" b="1" dirty="0"/>
            </a:br>
            <a:r>
              <a:rPr lang="en-US" sz="4000" b="1" dirty="0"/>
              <a:t>Associations Between Continuous Variables Using</a:t>
            </a:r>
            <a:br>
              <a:rPr lang="en-US" sz="4000" b="1" dirty="0"/>
            </a:br>
            <a:r>
              <a:rPr lang="en-US" sz="4000" b="1" dirty="0"/>
              <a:t>Point-wise Function</a:t>
            </a:r>
            <a:endParaRPr lang="en-US" sz="4000" dirty="0"/>
          </a:p>
        </p:txBody>
      </p:sp>
      <p:sp>
        <p:nvSpPr>
          <p:cNvPr id="13" name="Slide Number Placeholder 12"/>
          <p:cNvSpPr>
            <a:spLocks noGrp="1"/>
          </p:cNvSpPr>
          <p:nvPr>
            <p:ph type="sldNum" sz="quarter" idx="12"/>
          </p:nvPr>
        </p:nvSpPr>
        <p:spPr/>
        <p:txBody>
          <a:bodyPr/>
          <a:lstStyle/>
          <a:p>
            <a:pPr>
              <a:defRPr/>
            </a:pPr>
            <a:fld id="{D1DBB386-4D84-4A75-AC7E-910C66A24D6F}" type="slidenum">
              <a:rPr lang="en-US" smtClean="0">
                <a:solidFill>
                  <a:schemeClr val="tx1"/>
                </a:solidFill>
              </a:rPr>
              <a:pPr>
                <a:defRPr/>
              </a:pPr>
              <a:t>1</a:t>
            </a:fld>
            <a:endParaRPr lang="en-US" dirty="0">
              <a:solidFill>
                <a:schemeClr val="tx1"/>
              </a:solidFill>
            </a:endParaRPr>
          </a:p>
        </p:txBody>
      </p:sp>
      <p:pic>
        <p:nvPicPr>
          <p:cNvPr id="15" name="Picture 14" descr="A picture containing qr code&#10;&#10;Description automatically generated">
            <a:extLst>
              <a:ext uri="{FF2B5EF4-FFF2-40B4-BE49-F238E27FC236}">
                <a16:creationId xmlns:a16="http://schemas.microsoft.com/office/drawing/2014/main" id="{A07400D8-A2E1-CD4D-1CCF-DB62021A4E6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26477" y="63982"/>
            <a:ext cx="702926" cy="702926"/>
          </a:xfrm>
          <a:prstGeom prst="rect">
            <a:avLst/>
          </a:prstGeom>
        </p:spPr>
      </p:pic>
      <p:sp>
        <p:nvSpPr>
          <p:cNvPr id="10" name="Subtitle 8"/>
          <p:cNvSpPr txBox="1">
            <a:spLocks/>
          </p:cNvSpPr>
          <p:nvPr/>
        </p:nvSpPr>
        <p:spPr bwMode="auto">
          <a:xfrm>
            <a:off x="2304737" y="2848115"/>
            <a:ext cx="3858755" cy="2072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1" fontAlgn="base" hangingPunct="1">
              <a:lnSpc>
                <a:spcPct val="90000"/>
              </a:lnSpc>
              <a:spcBef>
                <a:spcPts val="1000"/>
              </a:spcBef>
              <a:spcAft>
                <a:spcPct val="0"/>
              </a:spcAft>
              <a:buFont typeface="Arial" panose="020B0604020202020204" pitchFamily="34" charset="0"/>
              <a:buNone/>
              <a:defRPr sz="2400" kern="1200">
                <a:solidFill>
                  <a:schemeClr val="tx1"/>
                </a:solidFill>
                <a:latin typeface="Trebuchet MS" panose="020B0603020202020204" pitchFamily="34" charset="0"/>
                <a:ea typeface="+mn-ea"/>
                <a:cs typeface="+mn-cs"/>
              </a:defRPr>
            </a:lvl1pPr>
            <a:lvl2pPr marL="457189" indent="0" algn="ctr" rtl="0" eaLnBrk="1" fontAlgn="base" hangingPunct="1">
              <a:lnSpc>
                <a:spcPct val="90000"/>
              </a:lnSpc>
              <a:spcBef>
                <a:spcPts val="500"/>
              </a:spcBef>
              <a:spcAft>
                <a:spcPct val="0"/>
              </a:spcAft>
              <a:buFont typeface="Arial" panose="020B0604020202020204" pitchFamily="34" charset="0"/>
              <a:buNone/>
              <a:defRPr sz="2000" kern="1200">
                <a:solidFill>
                  <a:schemeClr val="tx1"/>
                </a:solidFill>
                <a:latin typeface="Trebuchet MS" panose="020B0603020202020204" pitchFamily="34" charset="0"/>
                <a:ea typeface="+mn-ea"/>
                <a:cs typeface="+mn-cs"/>
              </a:defRPr>
            </a:lvl2pPr>
            <a:lvl3pPr marL="914377" indent="0" algn="ctr" rtl="0" eaLnBrk="1" fontAlgn="base" hangingPunct="1">
              <a:lnSpc>
                <a:spcPct val="90000"/>
              </a:lnSpc>
              <a:spcBef>
                <a:spcPts val="500"/>
              </a:spcBef>
              <a:spcAft>
                <a:spcPct val="0"/>
              </a:spcAft>
              <a:buFont typeface="Arial" panose="020B0604020202020204" pitchFamily="34" charset="0"/>
              <a:buNone/>
              <a:defRPr sz="1800" kern="1200">
                <a:solidFill>
                  <a:schemeClr val="tx1"/>
                </a:solidFill>
                <a:latin typeface="Trebuchet MS" panose="020B0603020202020204" pitchFamily="34" charset="0"/>
                <a:ea typeface="+mn-ea"/>
                <a:cs typeface="+mn-cs"/>
              </a:defRPr>
            </a:lvl3pPr>
            <a:lvl4pPr marL="1371566" indent="0" algn="ctr" rtl="0" eaLnBrk="1" fontAlgn="base" hangingPunct="1">
              <a:lnSpc>
                <a:spcPct val="90000"/>
              </a:lnSpc>
              <a:spcBef>
                <a:spcPts val="500"/>
              </a:spcBef>
              <a:spcAft>
                <a:spcPct val="0"/>
              </a:spcAft>
              <a:buFont typeface="Arial" panose="020B0604020202020204" pitchFamily="34" charset="0"/>
              <a:buNone/>
              <a:defRPr sz="1600" kern="1200">
                <a:solidFill>
                  <a:schemeClr val="tx1"/>
                </a:solidFill>
                <a:latin typeface="Trebuchet MS" panose="020B0603020202020204" pitchFamily="34" charset="0"/>
                <a:ea typeface="+mn-ea"/>
                <a:cs typeface="+mn-cs"/>
              </a:defRPr>
            </a:lvl4pPr>
            <a:lvl5pPr marL="1828754" indent="0" algn="ctr" rtl="0" eaLnBrk="1" fontAlgn="base" hangingPunct="1">
              <a:lnSpc>
                <a:spcPct val="90000"/>
              </a:lnSpc>
              <a:spcBef>
                <a:spcPts val="500"/>
              </a:spcBef>
              <a:spcAft>
                <a:spcPct val="0"/>
              </a:spcAft>
              <a:buFont typeface="Arial" panose="020B0604020202020204" pitchFamily="34" charset="0"/>
              <a:buNone/>
              <a:defRPr sz="1600" kern="1200">
                <a:solidFill>
                  <a:schemeClr val="tx1"/>
                </a:solidFill>
                <a:latin typeface="Trebuchet MS" panose="020B0603020202020204" pitchFamily="34" charset="0"/>
                <a:ea typeface="+mn-ea"/>
                <a:cs typeface="+mn-cs"/>
              </a:defRPr>
            </a:lvl5pPr>
            <a:lvl6pPr marL="2285943"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131"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320"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509"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b="1" u="sng" dirty="0" err="1">
                <a:latin typeface="Arial Rounded MT Bold" panose="020F0704030504030204" pitchFamily="34" charset="0"/>
              </a:rPr>
              <a:t>Md</a:t>
            </a:r>
            <a:r>
              <a:rPr lang="en-US" b="1" u="sng" dirty="0">
                <a:latin typeface="Arial Rounded MT Bold" panose="020F0704030504030204" pitchFamily="34" charset="0"/>
              </a:rPr>
              <a:t> </a:t>
            </a:r>
            <a:r>
              <a:rPr lang="en-US" b="1" u="sng" dirty="0" err="1">
                <a:latin typeface="Arial Rounded MT Bold" panose="020F0704030504030204" pitchFamily="34" charset="0"/>
              </a:rPr>
              <a:t>Mahin</a:t>
            </a:r>
            <a:r>
              <a:rPr lang="en-US" dirty="0">
                <a:latin typeface="Arial Rounded MT Bold" panose="020F0704030504030204" pitchFamily="34" charset="0"/>
              </a:rPr>
              <a:t> </a:t>
            </a:r>
          </a:p>
          <a:p>
            <a:pPr algn="l"/>
            <a:r>
              <a:rPr lang="en-US" sz="2200" dirty="0">
                <a:latin typeface="+mn-lt"/>
              </a:rPr>
              <a:t>Ph.D. (Completed </a:t>
            </a:r>
            <a:r>
              <a:rPr lang="en-US" sz="2000" dirty="0"/>
              <a:t>requirements</a:t>
            </a:r>
            <a:r>
              <a:rPr lang="en-US" sz="2200" dirty="0">
                <a:latin typeface="+mn-lt"/>
              </a:rPr>
              <a:t>)</a:t>
            </a:r>
          </a:p>
          <a:p>
            <a:pPr algn="l"/>
            <a:r>
              <a:rPr lang="en-US" sz="2200" dirty="0">
                <a:latin typeface="+mn-lt"/>
              </a:rPr>
              <a:t>Department of Computer Science, University of Houston</a:t>
            </a:r>
          </a:p>
          <a:p>
            <a:pPr algn="l"/>
            <a:r>
              <a:rPr lang="en-US" sz="2200" dirty="0">
                <a:latin typeface="+mn-lt"/>
              </a:rPr>
              <a:t>mdmahin3@gmail.com</a:t>
            </a:r>
          </a:p>
        </p:txBody>
      </p:sp>
      <p:sp>
        <p:nvSpPr>
          <p:cNvPr id="5" name="Footer Placeholder 4"/>
          <p:cNvSpPr>
            <a:spLocks noGrp="1"/>
          </p:cNvSpPr>
          <p:nvPr>
            <p:ph type="ftr" sz="quarter" idx="11"/>
          </p:nvPr>
        </p:nvSpPr>
        <p:spPr/>
        <p:txBody>
          <a:bodyPr/>
          <a:lstStyle/>
          <a:p>
            <a:pPr>
              <a:defRPr/>
            </a:pPr>
            <a:r>
              <a:rPr lang="en-US"/>
              <a:t>In the Proceeding of IEEE International Conference on Big Data (BigData 2024)</a:t>
            </a:r>
            <a:endParaRPr lang="en-US" dirty="0"/>
          </a:p>
        </p:txBody>
      </p:sp>
      <p:sp>
        <p:nvSpPr>
          <p:cNvPr id="9" name="Subtitle 8"/>
          <p:cNvSpPr txBox="1">
            <a:spLocks/>
          </p:cNvSpPr>
          <p:nvPr/>
        </p:nvSpPr>
        <p:spPr bwMode="auto">
          <a:xfrm>
            <a:off x="7965077" y="2809710"/>
            <a:ext cx="3912326" cy="1446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1" fontAlgn="base" hangingPunct="1">
              <a:lnSpc>
                <a:spcPct val="90000"/>
              </a:lnSpc>
              <a:spcBef>
                <a:spcPts val="1000"/>
              </a:spcBef>
              <a:spcAft>
                <a:spcPct val="0"/>
              </a:spcAft>
              <a:buFont typeface="Arial" panose="020B0604020202020204" pitchFamily="34" charset="0"/>
              <a:buNone/>
              <a:defRPr sz="2400" kern="1200">
                <a:solidFill>
                  <a:schemeClr val="tx1"/>
                </a:solidFill>
                <a:latin typeface="Trebuchet MS" panose="020B0603020202020204" pitchFamily="34" charset="0"/>
                <a:ea typeface="+mn-ea"/>
                <a:cs typeface="+mn-cs"/>
              </a:defRPr>
            </a:lvl1pPr>
            <a:lvl2pPr marL="457189" indent="0" algn="ctr" rtl="0" eaLnBrk="1" fontAlgn="base" hangingPunct="1">
              <a:lnSpc>
                <a:spcPct val="90000"/>
              </a:lnSpc>
              <a:spcBef>
                <a:spcPts val="500"/>
              </a:spcBef>
              <a:spcAft>
                <a:spcPct val="0"/>
              </a:spcAft>
              <a:buFont typeface="Arial" panose="020B0604020202020204" pitchFamily="34" charset="0"/>
              <a:buNone/>
              <a:defRPr sz="2000" kern="1200">
                <a:solidFill>
                  <a:schemeClr val="tx1"/>
                </a:solidFill>
                <a:latin typeface="Trebuchet MS" panose="020B0603020202020204" pitchFamily="34" charset="0"/>
                <a:ea typeface="+mn-ea"/>
                <a:cs typeface="+mn-cs"/>
              </a:defRPr>
            </a:lvl2pPr>
            <a:lvl3pPr marL="914377" indent="0" algn="ctr" rtl="0" eaLnBrk="1" fontAlgn="base" hangingPunct="1">
              <a:lnSpc>
                <a:spcPct val="90000"/>
              </a:lnSpc>
              <a:spcBef>
                <a:spcPts val="500"/>
              </a:spcBef>
              <a:spcAft>
                <a:spcPct val="0"/>
              </a:spcAft>
              <a:buFont typeface="Arial" panose="020B0604020202020204" pitchFamily="34" charset="0"/>
              <a:buNone/>
              <a:defRPr sz="1800" kern="1200">
                <a:solidFill>
                  <a:schemeClr val="tx1"/>
                </a:solidFill>
                <a:latin typeface="Trebuchet MS" panose="020B0603020202020204" pitchFamily="34" charset="0"/>
                <a:ea typeface="+mn-ea"/>
                <a:cs typeface="+mn-cs"/>
              </a:defRPr>
            </a:lvl3pPr>
            <a:lvl4pPr marL="1371566" indent="0" algn="ctr" rtl="0" eaLnBrk="1" fontAlgn="base" hangingPunct="1">
              <a:lnSpc>
                <a:spcPct val="90000"/>
              </a:lnSpc>
              <a:spcBef>
                <a:spcPts val="500"/>
              </a:spcBef>
              <a:spcAft>
                <a:spcPct val="0"/>
              </a:spcAft>
              <a:buFont typeface="Arial" panose="020B0604020202020204" pitchFamily="34" charset="0"/>
              <a:buNone/>
              <a:defRPr sz="1600" kern="1200">
                <a:solidFill>
                  <a:schemeClr val="tx1"/>
                </a:solidFill>
                <a:latin typeface="Trebuchet MS" panose="020B0603020202020204" pitchFamily="34" charset="0"/>
                <a:ea typeface="+mn-ea"/>
                <a:cs typeface="+mn-cs"/>
              </a:defRPr>
            </a:lvl4pPr>
            <a:lvl5pPr marL="1828754" indent="0" algn="ctr" rtl="0" eaLnBrk="1" fontAlgn="base" hangingPunct="1">
              <a:lnSpc>
                <a:spcPct val="90000"/>
              </a:lnSpc>
              <a:spcBef>
                <a:spcPts val="500"/>
              </a:spcBef>
              <a:spcAft>
                <a:spcPct val="0"/>
              </a:spcAft>
              <a:buFont typeface="Arial" panose="020B0604020202020204" pitchFamily="34" charset="0"/>
              <a:buNone/>
              <a:defRPr sz="1600" kern="1200">
                <a:solidFill>
                  <a:schemeClr val="tx1"/>
                </a:solidFill>
                <a:latin typeface="Trebuchet MS" panose="020B0603020202020204" pitchFamily="34" charset="0"/>
                <a:ea typeface="+mn-ea"/>
                <a:cs typeface="+mn-cs"/>
              </a:defRPr>
            </a:lvl5pPr>
            <a:lvl6pPr marL="2285943"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131"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320"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509"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a:latin typeface="Arial Rounded MT Bold" panose="020F0704030504030204" pitchFamily="34" charset="0"/>
              </a:rPr>
              <a:t>Dr. Christoph F. </a:t>
            </a:r>
            <a:r>
              <a:rPr lang="en-US" dirty="0" err="1">
                <a:latin typeface="Arial Rounded MT Bold" panose="020F0704030504030204" pitchFamily="34" charset="0"/>
              </a:rPr>
              <a:t>Eick</a:t>
            </a:r>
            <a:endParaRPr lang="en-US" dirty="0">
              <a:latin typeface="Arial Rounded MT Bold" panose="020F0704030504030204" pitchFamily="34" charset="0"/>
            </a:endParaRPr>
          </a:p>
          <a:p>
            <a:pPr algn="l"/>
            <a:r>
              <a:rPr lang="en-US" sz="2200" dirty="0">
                <a:latin typeface="+mn-lt"/>
              </a:rPr>
              <a:t>Associate Professor</a:t>
            </a:r>
          </a:p>
          <a:p>
            <a:pPr algn="l"/>
            <a:r>
              <a:rPr lang="en-US" sz="2200" dirty="0">
                <a:latin typeface="+mn-lt"/>
              </a:rPr>
              <a:t>Director, UH Data Analysis and Intelligent Systems Lab (UH-DAIS)</a:t>
            </a:r>
          </a:p>
          <a:p>
            <a:pPr algn="l"/>
            <a:r>
              <a:rPr lang="en-US" sz="2200" dirty="0">
                <a:latin typeface="+mn-lt"/>
              </a:rPr>
              <a:t>CEick@central.uh.edu</a:t>
            </a: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5254" y="3190348"/>
            <a:ext cx="1658059" cy="1604819"/>
          </a:xfrm>
          <a:prstGeom prst="rect">
            <a:avLst/>
          </a:prstGeom>
        </p:spPr>
      </p:pic>
      <p:sp>
        <p:nvSpPr>
          <p:cNvPr id="14" name="Subtitle 8"/>
          <p:cNvSpPr txBox="1">
            <a:spLocks/>
          </p:cNvSpPr>
          <p:nvPr/>
        </p:nvSpPr>
        <p:spPr bwMode="auto">
          <a:xfrm>
            <a:off x="2304737" y="5540040"/>
            <a:ext cx="8466446" cy="953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1" fontAlgn="base" hangingPunct="1">
              <a:lnSpc>
                <a:spcPct val="90000"/>
              </a:lnSpc>
              <a:spcBef>
                <a:spcPts val="1000"/>
              </a:spcBef>
              <a:spcAft>
                <a:spcPct val="0"/>
              </a:spcAft>
              <a:buFont typeface="Arial" panose="020B0604020202020204" pitchFamily="34" charset="0"/>
              <a:buNone/>
              <a:defRPr sz="2400" kern="1200">
                <a:solidFill>
                  <a:schemeClr val="tx1"/>
                </a:solidFill>
                <a:latin typeface="Trebuchet MS" panose="020B0603020202020204" pitchFamily="34" charset="0"/>
                <a:ea typeface="+mn-ea"/>
                <a:cs typeface="+mn-cs"/>
              </a:defRPr>
            </a:lvl1pPr>
            <a:lvl2pPr marL="457189" indent="0" algn="ctr" rtl="0" eaLnBrk="1" fontAlgn="base" hangingPunct="1">
              <a:lnSpc>
                <a:spcPct val="90000"/>
              </a:lnSpc>
              <a:spcBef>
                <a:spcPts val="500"/>
              </a:spcBef>
              <a:spcAft>
                <a:spcPct val="0"/>
              </a:spcAft>
              <a:buFont typeface="Arial" panose="020B0604020202020204" pitchFamily="34" charset="0"/>
              <a:buNone/>
              <a:defRPr sz="2000" kern="1200">
                <a:solidFill>
                  <a:schemeClr val="tx1"/>
                </a:solidFill>
                <a:latin typeface="Trebuchet MS" panose="020B0603020202020204" pitchFamily="34" charset="0"/>
                <a:ea typeface="+mn-ea"/>
                <a:cs typeface="+mn-cs"/>
              </a:defRPr>
            </a:lvl2pPr>
            <a:lvl3pPr marL="914377" indent="0" algn="ctr" rtl="0" eaLnBrk="1" fontAlgn="base" hangingPunct="1">
              <a:lnSpc>
                <a:spcPct val="90000"/>
              </a:lnSpc>
              <a:spcBef>
                <a:spcPts val="500"/>
              </a:spcBef>
              <a:spcAft>
                <a:spcPct val="0"/>
              </a:spcAft>
              <a:buFont typeface="Arial" panose="020B0604020202020204" pitchFamily="34" charset="0"/>
              <a:buNone/>
              <a:defRPr sz="1800" kern="1200">
                <a:solidFill>
                  <a:schemeClr val="tx1"/>
                </a:solidFill>
                <a:latin typeface="Trebuchet MS" panose="020B0603020202020204" pitchFamily="34" charset="0"/>
                <a:ea typeface="+mn-ea"/>
                <a:cs typeface="+mn-cs"/>
              </a:defRPr>
            </a:lvl3pPr>
            <a:lvl4pPr marL="1371566" indent="0" algn="ctr" rtl="0" eaLnBrk="1" fontAlgn="base" hangingPunct="1">
              <a:lnSpc>
                <a:spcPct val="90000"/>
              </a:lnSpc>
              <a:spcBef>
                <a:spcPts val="500"/>
              </a:spcBef>
              <a:spcAft>
                <a:spcPct val="0"/>
              </a:spcAft>
              <a:buFont typeface="Arial" panose="020B0604020202020204" pitchFamily="34" charset="0"/>
              <a:buNone/>
              <a:defRPr sz="1600" kern="1200">
                <a:solidFill>
                  <a:schemeClr val="tx1"/>
                </a:solidFill>
                <a:latin typeface="Trebuchet MS" panose="020B0603020202020204" pitchFamily="34" charset="0"/>
                <a:ea typeface="+mn-ea"/>
                <a:cs typeface="+mn-cs"/>
              </a:defRPr>
            </a:lvl4pPr>
            <a:lvl5pPr marL="1828754" indent="0" algn="ctr" rtl="0" eaLnBrk="1" fontAlgn="base" hangingPunct="1">
              <a:lnSpc>
                <a:spcPct val="90000"/>
              </a:lnSpc>
              <a:spcBef>
                <a:spcPts val="500"/>
              </a:spcBef>
              <a:spcAft>
                <a:spcPct val="0"/>
              </a:spcAft>
              <a:buFont typeface="Arial" panose="020B0604020202020204" pitchFamily="34" charset="0"/>
              <a:buNone/>
              <a:defRPr sz="1600" kern="1200">
                <a:solidFill>
                  <a:schemeClr val="tx1"/>
                </a:solidFill>
                <a:latin typeface="Trebuchet MS" panose="020B0603020202020204" pitchFamily="34" charset="0"/>
                <a:ea typeface="+mn-ea"/>
                <a:cs typeface="+mn-cs"/>
              </a:defRPr>
            </a:lvl5pPr>
            <a:lvl6pPr marL="2285943"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131"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320"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509"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latin typeface="+mn-lt"/>
              </a:rPr>
              <a:t>Department of Computer Science, University of Houston</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008" y="3020364"/>
            <a:ext cx="1727729" cy="1727729"/>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26985" y="5396977"/>
            <a:ext cx="724905" cy="724905"/>
          </a:xfrm>
          <a:prstGeom prst="rect">
            <a:avLst/>
          </a:prstGeom>
        </p:spPr>
      </p:pic>
    </p:spTree>
    <p:extLst>
      <p:ext uri="{BB962C8B-B14F-4D97-AF65-F5344CB8AC3E}">
        <p14:creationId xmlns:p14="http://schemas.microsoft.com/office/powerpoint/2010/main" val="30562459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75894" y="0"/>
            <a:ext cx="1116106" cy="758952"/>
          </a:xfrm>
          <a:prstGeom prst="rect">
            <a:avLst/>
          </a:prstGeom>
        </p:spPr>
      </p:pic>
      <p:sp>
        <p:nvSpPr>
          <p:cNvPr id="7" name="Content Placeholder 3"/>
          <p:cNvSpPr txBox="1">
            <a:spLocks/>
          </p:cNvSpPr>
          <p:nvPr/>
        </p:nvSpPr>
        <p:spPr>
          <a:xfrm>
            <a:off x="99754" y="5469936"/>
            <a:ext cx="11961188" cy="887896"/>
          </a:xfrm>
          <a:prstGeom prst="rect">
            <a:avLst/>
          </a:prstGeom>
        </p:spPr>
        <p:txBody>
          <a:bodyPr>
            <a:normAutofit/>
          </a:bodyPr>
          <a:lstStyle>
            <a:lvl1pPr marL="228594" indent="-228594"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783" indent="-228594"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2971" indent="-228594"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160" indent="-228594"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Trebuchet MS" panose="020B0603020202020204" pitchFamily="34" charset="0"/>
                <a:ea typeface="+mn-ea"/>
                <a:cs typeface="+mn-cs"/>
              </a:defRPr>
            </a:lvl4pPr>
            <a:lvl5pPr marL="2057349" indent="-228594"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Trebuchet MS" panose="020B06030202020202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q"/>
            </a:pPr>
            <a:endParaRPr lang="en-US" sz="2400" dirty="0"/>
          </a:p>
        </p:txBody>
      </p:sp>
      <p:sp>
        <p:nvSpPr>
          <p:cNvPr id="4" name="Slide Number Placeholder 3"/>
          <p:cNvSpPr>
            <a:spLocks noGrp="1"/>
          </p:cNvSpPr>
          <p:nvPr>
            <p:ph type="sldNum" sz="quarter" idx="12"/>
          </p:nvPr>
        </p:nvSpPr>
        <p:spPr/>
        <p:txBody>
          <a:bodyPr/>
          <a:lstStyle/>
          <a:p>
            <a:pPr>
              <a:defRPr/>
            </a:pPr>
            <a:fld id="{D1DBB386-4D84-4A75-AC7E-910C66A24D6F}" type="slidenum">
              <a:rPr lang="en-US" smtClean="0">
                <a:solidFill>
                  <a:schemeClr val="bg1"/>
                </a:solidFill>
              </a:rPr>
              <a:pPr>
                <a:defRPr/>
              </a:pPr>
              <a:t>10</a:t>
            </a:fld>
            <a:endParaRPr lang="en-US" dirty="0">
              <a:solidFill>
                <a:schemeClr val="bg1"/>
              </a:solidFill>
            </a:endParaRPr>
          </a:p>
        </p:txBody>
      </p:sp>
      <p:pic>
        <p:nvPicPr>
          <p:cNvPr id="8" name="Content Placeholder 7"/>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676375" y="1335895"/>
            <a:ext cx="9725891" cy="3690239"/>
          </a:xfrm>
        </p:spPr>
      </p:pic>
      <p:sp>
        <p:nvSpPr>
          <p:cNvPr id="6" name="Rectangle 5"/>
          <p:cNvSpPr/>
          <p:nvPr/>
        </p:nvSpPr>
        <p:spPr>
          <a:xfrm>
            <a:off x="4060150" y="4972868"/>
            <a:ext cx="1663732" cy="223387"/>
          </a:xfrm>
          <a:prstGeom prst="rect">
            <a:avLst/>
          </a:prstGeom>
          <a:solidFill>
            <a:schemeClr val="accent4">
              <a:lumMod val="60000"/>
              <a:lumOff val="4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Global Maxima</a:t>
            </a:r>
          </a:p>
        </p:txBody>
      </p:sp>
      <p:cxnSp>
        <p:nvCxnSpPr>
          <p:cNvPr id="10" name="Straight Arrow Connector 9"/>
          <p:cNvCxnSpPr>
            <a:stCxn id="6" idx="0"/>
          </p:cNvCxnSpPr>
          <p:nvPr/>
        </p:nvCxnSpPr>
        <p:spPr>
          <a:xfrm flipH="1" flipV="1">
            <a:off x="2219860" y="4243656"/>
            <a:ext cx="2672156" cy="729212"/>
          </a:xfrm>
          <a:prstGeom prst="straightConnector1">
            <a:avLst/>
          </a:prstGeom>
          <a:ln w="2540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6" idx="0"/>
          </p:cNvCxnSpPr>
          <p:nvPr/>
        </p:nvCxnSpPr>
        <p:spPr>
          <a:xfrm flipV="1">
            <a:off x="4892016" y="4274050"/>
            <a:ext cx="1840291" cy="698818"/>
          </a:xfrm>
          <a:prstGeom prst="straightConnector1">
            <a:avLst/>
          </a:prstGeom>
          <a:ln w="2540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145925" y="4972868"/>
            <a:ext cx="1682214" cy="251281"/>
          </a:xfrm>
          <a:prstGeom prst="rect">
            <a:avLst/>
          </a:prstGeom>
          <a:solidFill>
            <a:srgbClr val="FFFF00"/>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Trivial  Patterns</a:t>
            </a:r>
          </a:p>
        </p:txBody>
      </p:sp>
      <p:cxnSp>
        <p:nvCxnSpPr>
          <p:cNvPr id="21" name="Straight Arrow Connector 20"/>
          <p:cNvCxnSpPr>
            <a:stCxn id="15" idx="0"/>
          </p:cNvCxnSpPr>
          <p:nvPr/>
        </p:nvCxnSpPr>
        <p:spPr>
          <a:xfrm flipH="1" flipV="1">
            <a:off x="6779976" y="4145074"/>
            <a:ext cx="207056" cy="827794"/>
          </a:xfrm>
          <a:prstGeom prst="straightConnector1">
            <a:avLst/>
          </a:prstGeom>
          <a:ln w="25400">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5" idx="0"/>
          </p:cNvCxnSpPr>
          <p:nvPr/>
        </p:nvCxnSpPr>
        <p:spPr>
          <a:xfrm flipH="1" flipV="1">
            <a:off x="2254154" y="4140828"/>
            <a:ext cx="4732878" cy="832040"/>
          </a:xfrm>
          <a:prstGeom prst="straightConnector1">
            <a:avLst/>
          </a:prstGeom>
          <a:ln w="25400">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4148775" y="899916"/>
            <a:ext cx="1663732" cy="351731"/>
          </a:xfrm>
          <a:prstGeom prst="rect">
            <a:avLst/>
          </a:prstGeom>
          <a:solidFill>
            <a:srgbClr val="92D05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Local Maxima</a:t>
            </a:r>
          </a:p>
        </p:txBody>
      </p:sp>
      <p:sp>
        <p:nvSpPr>
          <p:cNvPr id="28" name="Rectangle 27"/>
          <p:cNvSpPr/>
          <p:nvPr/>
        </p:nvSpPr>
        <p:spPr>
          <a:xfrm>
            <a:off x="6659196" y="900372"/>
            <a:ext cx="2324469" cy="351731"/>
          </a:xfrm>
          <a:prstGeom prst="rect">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Low Support  Patterns</a:t>
            </a:r>
          </a:p>
        </p:txBody>
      </p:sp>
      <p:cxnSp>
        <p:nvCxnSpPr>
          <p:cNvPr id="29" name="Straight Arrow Connector 28"/>
          <p:cNvCxnSpPr>
            <a:stCxn id="28" idx="2"/>
          </p:cNvCxnSpPr>
          <p:nvPr/>
        </p:nvCxnSpPr>
        <p:spPr>
          <a:xfrm>
            <a:off x="7821431" y="1252103"/>
            <a:ext cx="2303112" cy="759577"/>
          </a:xfrm>
          <a:prstGeom prst="straightConnector1">
            <a:avLst/>
          </a:prstGeom>
          <a:ln w="254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28" idx="2"/>
          </p:cNvCxnSpPr>
          <p:nvPr/>
        </p:nvCxnSpPr>
        <p:spPr>
          <a:xfrm flipH="1">
            <a:off x="5916055" y="1252103"/>
            <a:ext cx="1905376" cy="491053"/>
          </a:xfrm>
          <a:prstGeom prst="straightConnector1">
            <a:avLst/>
          </a:prstGeom>
          <a:ln w="254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27" idx="2"/>
          </p:cNvCxnSpPr>
          <p:nvPr/>
        </p:nvCxnSpPr>
        <p:spPr>
          <a:xfrm>
            <a:off x="4980641" y="1251647"/>
            <a:ext cx="507266" cy="563319"/>
          </a:xfrm>
          <a:prstGeom prst="straightConnector1">
            <a:avLst/>
          </a:prstGeom>
          <a:ln w="254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0" y="-6030"/>
            <a:ext cx="11084312" cy="864673"/>
          </a:xfrm>
          <a:prstGeom prst="rect">
            <a:avLst/>
          </a:prstGeom>
          <a:gradFill flip="none" rotWithShape="1">
            <a:gsLst>
              <a:gs pos="0">
                <a:srgbClr val="E51837">
                  <a:shade val="30000"/>
                  <a:satMod val="115000"/>
                </a:srgbClr>
              </a:gs>
              <a:gs pos="50000">
                <a:srgbClr val="E51837">
                  <a:shade val="67500"/>
                  <a:satMod val="115000"/>
                </a:srgbClr>
              </a:gs>
              <a:gs pos="100000">
                <a:srgbClr val="E51837">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Key Characteristics of the Interestingness Measure</a:t>
            </a:r>
          </a:p>
        </p:txBody>
      </p:sp>
      <p:sp>
        <p:nvSpPr>
          <p:cNvPr id="37" name="Rounded Rectangle 36">
            <a:extLst>
              <a:ext uri="{FF2B5EF4-FFF2-40B4-BE49-F238E27FC236}">
                <a16:creationId xmlns:a16="http://schemas.microsoft.com/office/drawing/2014/main" id="{10359589-15FF-ACAF-3E13-AFC377B0C7AE}"/>
              </a:ext>
            </a:extLst>
          </p:cNvPr>
          <p:cNvSpPr/>
          <p:nvPr/>
        </p:nvSpPr>
        <p:spPr>
          <a:xfrm>
            <a:off x="793982" y="5380931"/>
            <a:ext cx="5187427" cy="959801"/>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Trivial Patterns</a:t>
            </a:r>
            <a:r>
              <a:rPr lang="en-US" dirty="0">
                <a:solidFill>
                  <a:schemeClr val="tx1"/>
                </a:solidFill>
              </a:rPr>
              <a:t>: Hotspots that cover nearly 100% of the area are not meaningful.</a:t>
            </a:r>
          </a:p>
          <a:p>
            <a:pPr marL="742950" lvl="1" indent="-285750">
              <a:buFont typeface="Wingdings" panose="05000000000000000000" pitchFamily="2" charset="2"/>
              <a:buChar char="Ø"/>
            </a:pPr>
            <a:r>
              <a:rPr lang="en-US" dirty="0">
                <a:solidFill>
                  <a:srgbClr val="FF0000"/>
                </a:solidFill>
              </a:rPr>
              <a:t>Hotspot coverage should be limited to &lt;= </a:t>
            </a:r>
            <a:r>
              <a:rPr lang="el-GR" dirty="0">
                <a:solidFill>
                  <a:srgbClr val="FF0000"/>
                </a:solidFill>
              </a:rPr>
              <a:t>α</a:t>
            </a:r>
            <a:r>
              <a:rPr lang="en-US" dirty="0">
                <a:solidFill>
                  <a:srgbClr val="FF0000"/>
                </a:solidFill>
              </a:rPr>
              <a:t>.</a:t>
            </a:r>
          </a:p>
        </p:txBody>
      </p:sp>
      <p:sp>
        <p:nvSpPr>
          <p:cNvPr id="38" name="Rounded Rectangle 37">
            <a:extLst>
              <a:ext uri="{FF2B5EF4-FFF2-40B4-BE49-F238E27FC236}">
                <a16:creationId xmlns:a16="http://schemas.microsoft.com/office/drawing/2014/main" id="{10359589-15FF-ACAF-3E13-AFC377B0C7AE}"/>
              </a:ext>
            </a:extLst>
          </p:cNvPr>
          <p:cNvSpPr/>
          <p:nvPr/>
        </p:nvSpPr>
        <p:spPr>
          <a:xfrm>
            <a:off x="6080348" y="5398405"/>
            <a:ext cx="5589138" cy="942327"/>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Low Support Patterns</a:t>
            </a:r>
            <a:r>
              <a:rPr lang="en-US" dirty="0">
                <a:solidFill>
                  <a:schemeClr val="tx1"/>
                </a:solidFill>
              </a:rPr>
              <a:t>: Hotspots covering near 0% of the area lack significance.</a:t>
            </a:r>
          </a:p>
          <a:p>
            <a:pPr marL="742950" lvl="1" indent="-285750">
              <a:buFont typeface="Wingdings" panose="05000000000000000000" pitchFamily="2" charset="2"/>
              <a:buChar char="Ø"/>
            </a:pPr>
            <a:r>
              <a:rPr lang="en-US" dirty="0">
                <a:solidFill>
                  <a:srgbClr val="FF0000"/>
                </a:solidFill>
              </a:rPr>
              <a:t>Hotspot coverage should be at least ≥ β.</a:t>
            </a:r>
          </a:p>
        </p:txBody>
      </p:sp>
      <p:cxnSp>
        <p:nvCxnSpPr>
          <p:cNvPr id="54" name="Straight Arrow Connector 53"/>
          <p:cNvCxnSpPr/>
          <p:nvPr/>
        </p:nvCxnSpPr>
        <p:spPr>
          <a:xfrm>
            <a:off x="4987526" y="1174052"/>
            <a:ext cx="5137017" cy="858652"/>
          </a:xfrm>
          <a:prstGeom prst="straightConnector1">
            <a:avLst/>
          </a:prstGeom>
          <a:ln w="254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816175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000"/>
                                        <p:tgtEl>
                                          <p:spTgt spid="10"/>
                                        </p:tgtEl>
                                      </p:cBhvr>
                                    </p:animEffect>
                                    <p:anim calcmode="lin" valueType="num">
                                      <p:cBhvr>
                                        <p:cTn id="17" dur="1000" fill="hold"/>
                                        <p:tgtEl>
                                          <p:spTgt spid="10"/>
                                        </p:tgtEl>
                                        <p:attrNameLst>
                                          <p:attrName>ppt_x</p:attrName>
                                        </p:attrNameLst>
                                      </p:cBhvr>
                                      <p:tavLst>
                                        <p:tav tm="0">
                                          <p:val>
                                            <p:strVal val="#ppt_x"/>
                                          </p:val>
                                        </p:tav>
                                        <p:tav tm="100000">
                                          <p:val>
                                            <p:strVal val="#ppt_x"/>
                                          </p:val>
                                        </p:tav>
                                      </p:tavLst>
                                    </p:anim>
                                    <p:anim calcmode="lin" valueType="num">
                                      <p:cBhvr>
                                        <p:cTn id="18" dur="1000" fill="hold"/>
                                        <p:tgtEl>
                                          <p:spTgt spid="10"/>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1000"/>
                                        <p:tgtEl>
                                          <p:spTgt spid="21"/>
                                        </p:tgtEl>
                                      </p:cBhvr>
                                    </p:animEffect>
                                    <p:anim calcmode="lin" valueType="num">
                                      <p:cBhvr>
                                        <p:cTn id="34" dur="1000" fill="hold"/>
                                        <p:tgtEl>
                                          <p:spTgt spid="21"/>
                                        </p:tgtEl>
                                        <p:attrNameLst>
                                          <p:attrName>ppt_x</p:attrName>
                                        </p:attrNameLst>
                                      </p:cBhvr>
                                      <p:tavLst>
                                        <p:tav tm="0">
                                          <p:val>
                                            <p:strVal val="#ppt_x"/>
                                          </p:val>
                                        </p:tav>
                                        <p:tav tm="100000">
                                          <p:val>
                                            <p:strVal val="#ppt_x"/>
                                          </p:val>
                                        </p:tav>
                                      </p:tavLst>
                                    </p:anim>
                                    <p:anim calcmode="lin" valueType="num">
                                      <p:cBhvr>
                                        <p:cTn id="35" dur="1000" fill="hold"/>
                                        <p:tgtEl>
                                          <p:spTgt spid="21"/>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barn(inVertical)">
                                      <p:cBhvr>
                                        <p:cTn id="45" dur="500"/>
                                        <p:tgtEl>
                                          <p:spTgt spid="37"/>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fade">
                                      <p:cBhvr>
                                        <p:cTn id="50" dur="1000"/>
                                        <p:tgtEl>
                                          <p:spTgt spid="27"/>
                                        </p:tgtEl>
                                      </p:cBhvr>
                                    </p:animEffect>
                                    <p:anim calcmode="lin" valueType="num">
                                      <p:cBhvr>
                                        <p:cTn id="51" dur="1000" fill="hold"/>
                                        <p:tgtEl>
                                          <p:spTgt spid="27"/>
                                        </p:tgtEl>
                                        <p:attrNameLst>
                                          <p:attrName>ppt_x</p:attrName>
                                        </p:attrNameLst>
                                      </p:cBhvr>
                                      <p:tavLst>
                                        <p:tav tm="0">
                                          <p:val>
                                            <p:strVal val="#ppt_x"/>
                                          </p:val>
                                        </p:tav>
                                        <p:tav tm="100000">
                                          <p:val>
                                            <p:strVal val="#ppt_x"/>
                                          </p:val>
                                        </p:tav>
                                      </p:tavLst>
                                    </p:anim>
                                    <p:anim calcmode="lin" valueType="num">
                                      <p:cBhvr>
                                        <p:cTn id="52" dur="1000" fill="hold"/>
                                        <p:tgtEl>
                                          <p:spTgt spid="27"/>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36"/>
                                        </p:tgtEl>
                                        <p:attrNameLst>
                                          <p:attrName>style.visibility</p:attrName>
                                        </p:attrNameLst>
                                      </p:cBhvr>
                                      <p:to>
                                        <p:strVal val="visible"/>
                                      </p:to>
                                    </p:set>
                                    <p:animEffect transition="in" filter="fade">
                                      <p:cBhvr>
                                        <p:cTn id="55" dur="1000"/>
                                        <p:tgtEl>
                                          <p:spTgt spid="36"/>
                                        </p:tgtEl>
                                      </p:cBhvr>
                                    </p:animEffect>
                                    <p:anim calcmode="lin" valueType="num">
                                      <p:cBhvr>
                                        <p:cTn id="56" dur="1000" fill="hold"/>
                                        <p:tgtEl>
                                          <p:spTgt spid="36"/>
                                        </p:tgtEl>
                                        <p:attrNameLst>
                                          <p:attrName>ppt_x</p:attrName>
                                        </p:attrNameLst>
                                      </p:cBhvr>
                                      <p:tavLst>
                                        <p:tav tm="0">
                                          <p:val>
                                            <p:strVal val="#ppt_x"/>
                                          </p:val>
                                        </p:tav>
                                        <p:tav tm="100000">
                                          <p:val>
                                            <p:strVal val="#ppt_x"/>
                                          </p:val>
                                        </p:tav>
                                      </p:tavLst>
                                    </p:anim>
                                    <p:anim calcmode="lin" valueType="num">
                                      <p:cBhvr>
                                        <p:cTn id="57" dur="1000" fill="hold"/>
                                        <p:tgtEl>
                                          <p:spTgt spid="3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fade">
                                      <p:cBhvr>
                                        <p:cTn id="60" dur="1000"/>
                                        <p:tgtEl>
                                          <p:spTgt spid="54"/>
                                        </p:tgtEl>
                                      </p:cBhvr>
                                    </p:animEffect>
                                    <p:anim calcmode="lin" valueType="num">
                                      <p:cBhvr>
                                        <p:cTn id="61" dur="1000" fill="hold"/>
                                        <p:tgtEl>
                                          <p:spTgt spid="54"/>
                                        </p:tgtEl>
                                        <p:attrNameLst>
                                          <p:attrName>ppt_x</p:attrName>
                                        </p:attrNameLst>
                                      </p:cBhvr>
                                      <p:tavLst>
                                        <p:tav tm="0">
                                          <p:val>
                                            <p:strVal val="#ppt_x"/>
                                          </p:val>
                                        </p:tav>
                                        <p:tav tm="100000">
                                          <p:val>
                                            <p:strVal val="#ppt_x"/>
                                          </p:val>
                                        </p:tav>
                                      </p:tavLst>
                                    </p:anim>
                                    <p:anim calcmode="lin" valueType="num">
                                      <p:cBhvr>
                                        <p:cTn id="6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fade">
                                      <p:cBhvr>
                                        <p:cTn id="72" dur="1000"/>
                                        <p:tgtEl>
                                          <p:spTgt spid="29"/>
                                        </p:tgtEl>
                                      </p:cBhvr>
                                    </p:animEffect>
                                    <p:anim calcmode="lin" valueType="num">
                                      <p:cBhvr>
                                        <p:cTn id="73" dur="1000" fill="hold"/>
                                        <p:tgtEl>
                                          <p:spTgt spid="29"/>
                                        </p:tgtEl>
                                        <p:attrNameLst>
                                          <p:attrName>ppt_x</p:attrName>
                                        </p:attrNameLst>
                                      </p:cBhvr>
                                      <p:tavLst>
                                        <p:tav tm="0">
                                          <p:val>
                                            <p:strVal val="#ppt_x"/>
                                          </p:val>
                                        </p:tav>
                                        <p:tav tm="100000">
                                          <p:val>
                                            <p:strVal val="#ppt_x"/>
                                          </p:val>
                                        </p:tav>
                                      </p:tavLst>
                                    </p:anim>
                                    <p:anim calcmode="lin" valueType="num">
                                      <p:cBhvr>
                                        <p:cTn id="74" dur="1000" fill="hold"/>
                                        <p:tgtEl>
                                          <p:spTgt spid="29"/>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16" presetClass="entr" presetSubtype="21" fill="hold" grpId="0" nodeType="click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barn(inVertical)">
                                      <p:cBhvr>
                                        <p:cTn id="84"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 grpId="0" animBg="1"/>
      <p:bldP spid="27" grpId="0" animBg="1"/>
      <p:bldP spid="28" grpId="0" animBg="1"/>
      <p:bldP spid="37" grpId="0" animBg="1"/>
      <p:bldP spid="3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4952" y="3011055"/>
            <a:ext cx="4758074" cy="2965080"/>
          </a:xfrm>
          <a:prstGeom prst="rect">
            <a:avLst/>
          </a:prstGeom>
        </p:spPr>
      </p:pic>
      <p:sp>
        <p:nvSpPr>
          <p:cNvPr id="6" name="Rectangle 5"/>
          <p:cNvSpPr/>
          <p:nvPr/>
        </p:nvSpPr>
        <p:spPr>
          <a:xfrm>
            <a:off x="2349715" y="2687995"/>
            <a:ext cx="3127060" cy="430887"/>
          </a:xfrm>
          <a:prstGeom prst="rect">
            <a:avLst/>
          </a:prstGeom>
        </p:spPr>
        <p:txBody>
          <a:bodyPr wrap="square">
            <a:spAutoFit/>
          </a:bodyPr>
          <a:lstStyle/>
          <a:p>
            <a:pPr marL="0" indent="0">
              <a:buNone/>
            </a:pPr>
            <a:r>
              <a:rPr lang="en-US" sz="2200" dirty="0"/>
              <a:t>Without Approximation</a:t>
            </a:r>
          </a:p>
        </p:txBody>
      </p:sp>
      <p:sp>
        <p:nvSpPr>
          <p:cNvPr id="7" name="Rectangle 6"/>
          <p:cNvSpPr/>
          <p:nvPr/>
        </p:nvSpPr>
        <p:spPr>
          <a:xfrm>
            <a:off x="7883091" y="2634310"/>
            <a:ext cx="3099178" cy="430887"/>
          </a:xfrm>
          <a:prstGeom prst="rect">
            <a:avLst/>
          </a:prstGeom>
        </p:spPr>
        <p:txBody>
          <a:bodyPr wrap="square">
            <a:spAutoFit/>
          </a:bodyPr>
          <a:lstStyle/>
          <a:p>
            <a:pPr marL="0" indent="0">
              <a:buNone/>
            </a:pPr>
            <a:r>
              <a:rPr lang="en-US" sz="2200" dirty="0"/>
              <a:t>With Approximation</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75894" y="95491"/>
            <a:ext cx="1116106" cy="758952"/>
          </a:xfrm>
          <a:prstGeom prst="rect">
            <a:avLst/>
          </a:prstGeom>
        </p:spPr>
      </p:pic>
      <p:sp>
        <p:nvSpPr>
          <p:cNvPr id="9" name="Slide Number Placeholder 8"/>
          <p:cNvSpPr>
            <a:spLocks noGrp="1"/>
          </p:cNvSpPr>
          <p:nvPr>
            <p:ph type="sldNum" sz="quarter" idx="12"/>
          </p:nvPr>
        </p:nvSpPr>
        <p:spPr/>
        <p:txBody>
          <a:bodyPr/>
          <a:lstStyle/>
          <a:p>
            <a:pPr>
              <a:defRPr/>
            </a:pPr>
            <a:fld id="{D1DBB386-4D84-4A75-AC7E-910C66A24D6F}" type="slidenum">
              <a:rPr lang="en-US" smtClean="0">
                <a:solidFill>
                  <a:schemeClr val="bg1"/>
                </a:solidFill>
              </a:rPr>
              <a:pPr>
                <a:defRPr/>
              </a:pPr>
              <a:t>11</a:t>
            </a:fld>
            <a:endParaRPr lang="en-US" dirty="0">
              <a:solidFill>
                <a:schemeClr val="bg1"/>
              </a:solidFill>
            </a:endParaRPr>
          </a:p>
        </p:txBody>
      </p:sp>
      <p:pic>
        <p:nvPicPr>
          <p:cNvPr id="12" name="Content Placeholder 11"/>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1665709" y="3057327"/>
            <a:ext cx="4256118" cy="3027472"/>
          </a:xfrm>
        </p:spPr>
      </p:pic>
      <p:sp>
        <p:nvSpPr>
          <p:cNvPr id="4" name="Oval 3"/>
          <p:cNvSpPr/>
          <p:nvPr/>
        </p:nvSpPr>
        <p:spPr>
          <a:xfrm flipH="1" flipV="1">
            <a:off x="4052236" y="4118275"/>
            <a:ext cx="1597793" cy="1346354"/>
          </a:xfrm>
          <a:prstGeom prst="ellipse">
            <a:avLst/>
          </a:prstGeom>
          <a:noFill/>
          <a:ln w="444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flipH="1" flipV="1">
            <a:off x="8974629" y="3969684"/>
            <a:ext cx="1150685" cy="1346354"/>
          </a:xfrm>
          <a:prstGeom prst="ellipse">
            <a:avLst/>
          </a:prstGeom>
          <a:noFill/>
          <a:ln w="444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a:stCxn id="21" idx="0"/>
            <a:endCxn id="13" idx="0"/>
          </p:cNvCxnSpPr>
          <p:nvPr/>
        </p:nvCxnSpPr>
        <p:spPr>
          <a:xfrm flipV="1">
            <a:off x="7003811" y="5316038"/>
            <a:ext cx="2546160" cy="68625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21" idx="0"/>
            <a:endCxn id="4" idx="0"/>
          </p:cNvCxnSpPr>
          <p:nvPr/>
        </p:nvCxnSpPr>
        <p:spPr>
          <a:xfrm flipH="1" flipV="1">
            <a:off x="4851132" y="5464629"/>
            <a:ext cx="2152679" cy="53766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6259284" y="6002295"/>
            <a:ext cx="1489053" cy="258284"/>
          </a:xfrm>
          <a:prstGeom prst="rect">
            <a:avLst/>
          </a:prstGeom>
          <a:solidFill>
            <a:schemeClr val="accent2">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rPr>
              <a:t>Difference</a:t>
            </a:r>
          </a:p>
        </p:txBody>
      </p:sp>
      <p:sp>
        <p:nvSpPr>
          <p:cNvPr id="16" name="Rectangle 15"/>
          <p:cNvSpPr/>
          <p:nvPr/>
        </p:nvSpPr>
        <p:spPr>
          <a:xfrm>
            <a:off x="0" y="-6030"/>
            <a:ext cx="11084312" cy="961994"/>
          </a:xfrm>
          <a:prstGeom prst="rect">
            <a:avLst/>
          </a:prstGeom>
          <a:gradFill flip="none" rotWithShape="1">
            <a:gsLst>
              <a:gs pos="0">
                <a:srgbClr val="E51837">
                  <a:shade val="30000"/>
                  <a:satMod val="115000"/>
                </a:srgbClr>
              </a:gs>
              <a:gs pos="50000">
                <a:srgbClr val="E51837">
                  <a:shade val="67500"/>
                  <a:satMod val="115000"/>
                </a:srgbClr>
              </a:gs>
              <a:gs pos="100000">
                <a:srgbClr val="E51837">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400" b="1" dirty="0"/>
              <a:t>Computationally Efficient Interestingness Measure</a:t>
            </a:r>
          </a:p>
        </p:txBody>
      </p:sp>
      <mc:AlternateContent xmlns:mc="http://schemas.openxmlformats.org/markup-compatibility/2006" xmlns:a14="http://schemas.microsoft.com/office/drawing/2010/main">
        <mc:Choice Requires="a14">
          <p:sp>
            <p:nvSpPr>
              <p:cNvPr id="19" name="Rounded Rectangle 18">
                <a:extLst>
                  <a:ext uri="{FF2B5EF4-FFF2-40B4-BE49-F238E27FC236}">
                    <a16:creationId xmlns:a16="http://schemas.microsoft.com/office/drawing/2014/main" id="{10359589-15FF-ACAF-3E13-AFC377B0C7AE}"/>
                  </a:ext>
                </a:extLst>
              </p:cNvPr>
              <p:cNvSpPr/>
              <p:nvPr/>
            </p:nvSpPr>
            <p:spPr>
              <a:xfrm>
                <a:off x="173255" y="1102143"/>
                <a:ext cx="11723570" cy="1009806"/>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q"/>
                </a:pPr>
                <a:r>
                  <a:rPr lang="en-US" sz="2400" dirty="0">
                    <a:solidFill>
                      <a:srgbClr val="00B050"/>
                    </a:solidFill>
                  </a:rPr>
                  <a:t>Replace hotspot generation with the counting of points exceeding threshold t.</a:t>
                </a:r>
              </a:p>
              <a:p>
                <a:pPr>
                  <a:buFont typeface="Wingdings" panose="05000000000000000000" pitchFamily="2" charset="2"/>
                  <a:buChar char="q"/>
                </a:pPr>
                <a:r>
                  <a:rPr lang="en-US" sz="2200" i="1" dirty="0">
                    <a:solidFill>
                      <a:schemeClr val="tx1"/>
                    </a:solidFill>
                  </a:rPr>
                  <a:t>Approximate Interestingness </a:t>
                </a:r>
                <a:r>
                  <a:rPr lang="en-US" sz="2200" i="1" dirty="0">
                    <a:solidFill>
                      <a:schemeClr val="accent2">
                        <a:lumMod val="50000"/>
                      </a:schemeClr>
                    </a:solidFill>
                  </a:rPr>
                  <a:t>I’(p) </a:t>
                </a:r>
                <a:r>
                  <a:rPr lang="en-US" sz="2200" dirty="0">
                    <a:solidFill>
                      <a:schemeClr val="accent2">
                        <a:lumMod val="50000"/>
                      </a:schemeClr>
                    </a:solidFill>
                  </a:rPr>
                  <a:t>= </a:t>
                </a:r>
                <a14:m>
                  <m:oMath xmlns:m="http://schemas.openxmlformats.org/officeDocument/2006/math">
                    <m:f>
                      <m:fPr>
                        <m:ctrlPr>
                          <a:rPr lang="en-US" sz="2200" i="1">
                            <a:solidFill>
                              <a:schemeClr val="accent2">
                                <a:lumMod val="50000"/>
                              </a:schemeClr>
                            </a:solidFill>
                            <a:latin typeface="Cambria Math" panose="02040503050406030204" pitchFamily="18" charset="0"/>
                          </a:rPr>
                        </m:ctrlPr>
                      </m:fPr>
                      <m:num>
                        <m:r>
                          <a:rPr lang="en-US" sz="2200" b="0" i="1" smtClean="0">
                            <a:solidFill>
                              <a:schemeClr val="accent2">
                                <a:lumMod val="50000"/>
                              </a:schemeClr>
                            </a:solidFill>
                            <a:latin typeface="Cambria Math" panose="02040503050406030204" pitchFamily="18" charset="0"/>
                          </a:rPr>
                          <m:t>𝐼𝑛𝑡𝑒𝑟𝑠𝑒𝑐𝑡𝑖𝑜𝑛</m:t>
                        </m:r>
                        <m:r>
                          <a:rPr lang="en-US" sz="2200" b="0" i="1" smtClean="0">
                            <a:solidFill>
                              <a:schemeClr val="accent2">
                                <a:lumMod val="50000"/>
                              </a:schemeClr>
                            </a:solidFill>
                            <a:latin typeface="Cambria Math" panose="02040503050406030204" pitchFamily="18" charset="0"/>
                          </a:rPr>
                          <m:t> </m:t>
                        </m:r>
                        <m:r>
                          <a:rPr lang="en-US" sz="2200" b="0" i="1" smtClean="0">
                            <a:solidFill>
                              <a:schemeClr val="accent2">
                                <a:lumMod val="50000"/>
                              </a:schemeClr>
                            </a:solidFill>
                            <a:latin typeface="Cambria Math" panose="02040503050406030204" pitchFamily="18" charset="0"/>
                          </a:rPr>
                          <m:t>𝑜𝑓</m:t>
                        </m:r>
                        <m:r>
                          <a:rPr lang="en-US" sz="2200" b="0" i="1" smtClean="0">
                            <a:solidFill>
                              <a:schemeClr val="accent2">
                                <a:lumMod val="50000"/>
                              </a:schemeClr>
                            </a:solidFill>
                            <a:latin typeface="Cambria Math" panose="02040503050406030204" pitchFamily="18" charset="0"/>
                          </a:rPr>
                          <m:t> </m:t>
                        </m:r>
                        <m:r>
                          <a:rPr lang="en-US" sz="2200" b="0" i="1" smtClean="0">
                            <a:solidFill>
                              <a:schemeClr val="accent2">
                                <a:lumMod val="50000"/>
                              </a:schemeClr>
                            </a:solidFill>
                            <a:latin typeface="Cambria Math" panose="02040503050406030204" pitchFamily="18" charset="0"/>
                          </a:rPr>
                          <m:t>𝑡𝑜𝑡𝑎𝑙</m:t>
                        </m:r>
                        <m:r>
                          <a:rPr lang="en-US" sz="2200" b="0" i="1" smtClean="0">
                            <a:solidFill>
                              <a:schemeClr val="accent2">
                                <a:lumMod val="50000"/>
                              </a:schemeClr>
                            </a:solidFill>
                            <a:latin typeface="Cambria Math" panose="02040503050406030204" pitchFamily="18" charset="0"/>
                          </a:rPr>
                          <m:t> </m:t>
                        </m:r>
                        <m:r>
                          <a:rPr lang="en-US" sz="2200" b="0" i="1" smtClean="0">
                            <a:solidFill>
                              <a:schemeClr val="accent2">
                                <a:lumMod val="50000"/>
                              </a:schemeClr>
                            </a:solidFill>
                            <a:latin typeface="Cambria Math" panose="02040503050406030204" pitchFamily="18" charset="0"/>
                          </a:rPr>
                          <m:t>𝑡h𝑟𝑒𝑠h𝑜𝑙𝑑𝑠</m:t>
                        </m:r>
                        <m:r>
                          <a:rPr lang="en-US" sz="2200" b="0" i="1" smtClean="0">
                            <a:solidFill>
                              <a:schemeClr val="accent2">
                                <a:lumMod val="50000"/>
                              </a:schemeClr>
                            </a:solidFill>
                            <a:latin typeface="Cambria Math" panose="02040503050406030204" pitchFamily="18" charset="0"/>
                          </a:rPr>
                          <m:t> </m:t>
                        </m:r>
                        <m:r>
                          <a:rPr lang="en-US" sz="2200" b="0" i="1" smtClean="0">
                            <a:solidFill>
                              <a:schemeClr val="accent2">
                                <a:lumMod val="50000"/>
                              </a:schemeClr>
                            </a:solidFill>
                            <a:latin typeface="Cambria Math" panose="02040503050406030204" pitchFamily="18" charset="0"/>
                          </a:rPr>
                          <m:t>𝑎𝑏𝑜𝑣𝑒</m:t>
                        </m:r>
                        <m:r>
                          <a:rPr lang="en-US" sz="2200" b="0" i="1" smtClean="0">
                            <a:solidFill>
                              <a:schemeClr val="accent2">
                                <a:lumMod val="50000"/>
                              </a:schemeClr>
                            </a:solidFill>
                            <a:latin typeface="Cambria Math" panose="02040503050406030204" pitchFamily="18" charset="0"/>
                          </a:rPr>
                          <m:t> </m:t>
                        </m:r>
                        <m:r>
                          <a:rPr lang="en-US" sz="2200" b="0" i="1" smtClean="0">
                            <a:solidFill>
                              <a:schemeClr val="accent2">
                                <a:lumMod val="50000"/>
                              </a:schemeClr>
                            </a:solidFill>
                            <a:latin typeface="Cambria Math" panose="02040503050406030204" pitchFamily="18" charset="0"/>
                          </a:rPr>
                          <m:t>𝑡</m:t>
                        </m:r>
                        <m:r>
                          <a:rPr lang="en-US" sz="2200" b="0" i="1" smtClean="0">
                            <a:solidFill>
                              <a:schemeClr val="accent2">
                                <a:lumMod val="50000"/>
                              </a:schemeClr>
                            </a:solidFill>
                            <a:latin typeface="Cambria Math" panose="02040503050406030204" pitchFamily="18" charset="0"/>
                          </a:rPr>
                          <m:t>,</m:t>
                        </m:r>
                        <m:r>
                          <a:rPr lang="en-US" sz="2200" b="0" i="1" smtClean="0">
                            <a:solidFill>
                              <a:schemeClr val="accent2">
                                <a:lumMod val="50000"/>
                              </a:schemeClr>
                            </a:solidFill>
                            <a:latin typeface="Cambria Math" panose="02040503050406030204" pitchFamily="18" charset="0"/>
                          </a:rPr>
                          <m:t>𝑡</m:t>
                        </m:r>
                        <m:r>
                          <a:rPr lang="en-US" sz="2200" b="0" i="1" smtClean="0">
                            <a:solidFill>
                              <a:schemeClr val="accent2">
                                <a:lumMod val="50000"/>
                              </a:schemeClr>
                            </a:solidFill>
                            <a:latin typeface="Cambria Math" panose="02040503050406030204" pitchFamily="18" charset="0"/>
                          </a:rPr>
                          <m:t>′</m:t>
                        </m:r>
                      </m:num>
                      <m:den>
                        <m:r>
                          <a:rPr lang="en-US" sz="2200" b="0" i="1" smtClean="0">
                            <a:solidFill>
                              <a:schemeClr val="accent2">
                                <a:lumMod val="50000"/>
                              </a:schemeClr>
                            </a:solidFill>
                            <a:latin typeface="Cambria Math" panose="02040503050406030204" pitchFamily="18" charset="0"/>
                          </a:rPr>
                          <m:t>𝑈𝑛𝑖𝑜𝑛</m:t>
                        </m:r>
                        <m:r>
                          <a:rPr lang="en-US" sz="2200" i="1">
                            <a:solidFill>
                              <a:schemeClr val="accent2">
                                <a:lumMod val="50000"/>
                              </a:schemeClr>
                            </a:solidFill>
                            <a:latin typeface="Cambria Math" panose="02040503050406030204" pitchFamily="18" charset="0"/>
                          </a:rPr>
                          <m:t> </m:t>
                        </m:r>
                        <m:r>
                          <a:rPr lang="en-US" sz="2200" i="1">
                            <a:solidFill>
                              <a:schemeClr val="accent2">
                                <a:lumMod val="50000"/>
                              </a:schemeClr>
                            </a:solidFill>
                            <a:latin typeface="Cambria Math" panose="02040503050406030204" pitchFamily="18" charset="0"/>
                          </a:rPr>
                          <m:t>𝑜𝑓</m:t>
                        </m:r>
                        <m:r>
                          <a:rPr lang="en-US" sz="2200" i="1">
                            <a:solidFill>
                              <a:schemeClr val="accent2">
                                <a:lumMod val="50000"/>
                              </a:schemeClr>
                            </a:solidFill>
                            <a:latin typeface="Cambria Math" panose="02040503050406030204" pitchFamily="18" charset="0"/>
                          </a:rPr>
                          <m:t> </m:t>
                        </m:r>
                        <m:r>
                          <a:rPr lang="en-US" sz="2200" i="1">
                            <a:solidFill>
                              <a:schemeClr val="accent2">
                                <a:lumMod val="50000"/>
                              </a:schemeClr>
                            </a:solidFill>
                            <a:latin typeface="Cambria Math" panose="02040503050406030204" pitchFamily="18" charset="0"/>
                          </a:rPr>
                          <m:t>𝑡𝑜𝑡𝑎𝑙</m:t>
                        </m:r>
                        <m:r>
                          <a:rPr lang="en-US" sz="2200" i="1">
                            <a:solidFill>
                              <a:schemeClr val="accent2">
                                <a:lumMod val="50000"/>
                              </a:schemeClr>
                            </a:solidFill>
                            <a:latin typeface="Cambria Math" panose="02040503050406030204" pitchFamily="18" charset="0"/>
                          </a:rPr>
                          <m:t> </m:t>
                        </m:r>
                        <m:r>
                          <a:rPr lang="en-US" sz="2200" i="1">
                            <a:solidFill>
                              <a:schemeClr val="accent2">
                                <a:lumMod val="50000"/>
                              </a:schemeClr>
                            </a:solidFill>
                            <a:latin typeface="Cambria Math" panose="02040503050406030204" pitchFamily="18" charset="0"/>
                          </a:rPr>
                          <m:t>𝑡h𝑟𝑒𝑠h𝑜𝑙𝑑𝑠</m:t>
                        </m:r>
                        <m:r>
                          <a:rPr lang="en-US" sz="2200" i="1">
                            <a:solidFill>
                              <a:schemeClr val="accent2">
                                <a:lumMod val="50000"/>
                              </a:schemeClr>
                            </a:solidFill>
                            <a:latin typeface="Cambria Math" panose="02040503050406030204" pitchFamily="18" charset="0"/>
                          </a:rPr>
                          <m:t> </m:t>
                        </m:r>
                        <m:r>
                          <a:rPr lang="en-US" sz="2200" i="1">
                            <a:solidFill>
                              <a:schemeClr val="accent2">
                                <a:lumMod val="50000"/>
                              </a:schemeClr>
                            </a:solidFill>
                            <a:latin typeface="Cambria Math" panose="02040503050406030204" pitchFamily="18" charset="0"/>
                          </a:rPr>
                          <m:t>𝑎𝑏𝑜𝑣𝑒</m:t>
                        </m:r>
                        <m:r>
                          <a:rPr lang="en-US" sz="2200" i="1">
                            <a:solidFill>
                              <a:schemeClr val="accent2">
                                <a:lumMod val="50000"/>
                              </a:schemeClr>
                            </a:solidFill>
                            <a:latin typeface="Cambria Math" panose="02040503050406030204" pitchFamily="18" charset="0"/>
                          </a:rPr>
                          <m:t> </m:t>
                        </m:r>
                        <m:r>
                          <a:rPr lang="en-US" sz="2200" i="1">
                            <a:solidFill>
                              <a:schemeClr val="accent2">
                                <a:lumMod val="50000"/>
                              </a:schemeClr>
                            </a:solidFill>
                            <a:latin typeface="Cambria Math" panose="02040503050406030204" pitchFamily="18" charset="0"/>
                          </a:rPr>
                          <m:t>𝑡</m:t>
                        </m:r>
                        <m:r>
                          <a:rPr lang="en-US" sz="2200" b="0" i="1" smtClean="0">
                            <a:solidFill>
                              <a:schemeClr val="accent2">
                                <a:lumMod val="50000"/>
                              </a:schemeClr>
                            </a:solidFill>
                            <a:latin typeface="Cambria Math" panose="02040503050406030204" pitchFamily="18" charset="0"/>
                          </a:rPr>
                          <m:t>,</m:t>
                        </m:r>
                        <m:r>
                          <a:rPr lang="en-US" sz="2200" b="0" i="1" smtClean="0">
                            <a:solidFill>
                              <a:schemeClr val="accent2">
                                <a:lumMod val="50000"/>
                              </a:schemeClr>
                            </a:solidFill>
                            <a:latin typeface="Cambria Math" panose="02040503050406030204" pitchFamily="18" charset="0"/>
                          </a:rPr>
                          <m:t>𝑡</m:t>
                        </m:r>
                        <m:r>
                          <a:rPr lang="en-US" sz="2200" b="0" i="1" smtClean="0">
                            <a:solidFill>
                              <a:schemeClr val="accent2">
                                <a:lumMod val="50000"/>
                              </a:schemeClr>
                            </a:solidFill>
                            <a:latin typeface="Cambria Math" panose="02040503050406030204" pitchFamily="18" charset="0"/>
                          </a:rPr>
                          <m:t>′</m:t>
                        </m:r>
                      </m:den>
                    </m:f>
                  </m:oMath>
                </a14:m>
                <a:r>
                  <a:rPr lang="en-US" sz="2200" dirty="0">
                    <a:solidFill>
                      <a:schemeClr val="tx1"/>
                    </a:solidFill>
                  </a:rPr>
                  <a:t> =</a:t>
                </a:r>
                <a14:m>
                  <m:oMath xmlns:m="http://schemas.openxmlformats.org/officeDocument/2006/math">
                    <m:f>
                      <m:fPr>
                        <m:ctrlPr>
                          <a:rPr lang="en-US" sz="2200" i="1">
                            <a:solidFill>
                              <a:schemeClr val="tx1"/>
                            </a:solidFill>
                            <a:latin typeface="Cambria Math" panose="02040503050406030204" pitchFamily="18" charset="0"/>
                          </a:rPr>
                        </m:ctrlPr>
                      </m:fPr>
                      <m:num>
                        <m:r>
                          <a:rPr lang="en-US" sz="2200" i="1">
                            <a:solidFill>
                              <a:schemeClr val="tx1"/>
                            </a:solidFill>
                            <a:latin typeface="Cambria Math" panose="02040503050406030204" pitchFamily="18" charset="0"/>
                          </a:rPr>
                          <m:t>𝑐𝑜𝑢𝑛𝑡</m:t>
                        </m:r>
                        <m:r>
                          <a:rPr lang="en-US" sz="2200" i="1">
                            <a:solidFill>
                              <a:schemeClr val="tx1"/>
                            </a:solidFill>
                            <a:latin typeface="Cambria Math" panose="02040503050406030204" pitchFamily="18" charset="0"/>
                          </a:rPr>
                          <m:t>((</m:t>
                        </m:r>
                        <m:sSub>
                          <m:sSubPr>
                            <m:ctrlPr>
                              <a:rPr lang="en-US" sz="2200" i="1">
                                <a:solidFill>
                                  <a:schemeClr val="tx1"/>
                                </a:solidFill>
                                <a:latin typeface="Cambria Math" panose="02040503050406030204" pitchFamily="18" charset="0"/>
                              </a:rPr>
                            </m:ctrlPr>
                          </m:sSubPr>
                          <m:e>
                            <m:r>
                              <m:rPr>
                                <m:sty m:val="p"/>
                              </m:rPr>
                              <a:rPr lang="el-GR" sz="2200" i="1">
                                <a:solidFill>
                                  <a:schemeClr val="tx1"/>
                                </a:solidFill>
                                <a:latin typeface="Cambria Math" panose="02040503050406030204" pitchFamily="18" charset="0"/>
                              </a:rPr>
                              <m:t>Ψ</m:t>
                            </m:r>
                          </m:e>
                          <m:sub>
                            <m:r>
                              <m:rPr>
                                <m:nor/>
                              </m:rPr>
                              <a:rPr lang="en-US" sz="2200" dirty="0">
                                <a:solidFill>
                                  <a:schemeClr val="tx1"/>
                                </a:solidFill>
                              </a:rPr>
                              <m:t>v</m:t>
                            </m:r>
                          </m:sub>
                        </m:sSub>
                        <m:r>
                          <a:rPr lang="en-US" sz="2200" i="1" dirty="0">
                            <a:solidFill>
                              <a:schemeClr val="tx1"/>
                            </a:solidFill>
                            <a:latin typeface="Cambria Math" panose="02040503050406030204" pitchFamily="18" charset="0"/>
                            <a:ea typeface="Cambria Math" panose="02040503050406030204" pitchFamily="18" charset="0"/>
                          </a:rPr>
                          <m:t>≥</m:t>
                        </m:r>
                        <m:r>
                          <a:rPr lang="en-US" sz="2200" i="1" dirty="0">
                            <a:solidFill>
                              <a:schemeClr val="tx1"/>
                            </a:solidFill>
                            <a:latin typeface="Cambria Math" panose="02040503050406030204" pitchFamily="18" charset="0"/>
                            <a:ea typeface="Cambria Math" panose="02040503050406030204" pitchFamily="18" charset="0"/>
                          </a:rPr>
                          <m:t>𝑡</m:t>
                        </m:r>
                        <m:r>
                          <a:rPr lang="en-US" sz="2200" i="1" dirty="0">
                            <a:solidFill>
                              <a:schemeClr val="tx1"/>
                            </a:solidFill>
                            <a:latin typeface="Cambria Math" panose="02040503050406030204" pitchFamily="18" charset="0"/>
                            <a:ea typeface="Cambria Math" panose="02040503050406030204" pitchFamily="18" charset="0"/>
                          </a:rPr>
                          <m:t>) </m:t>
                        </m:r>
                        <m:nary>
                          <m:naryPr>
                            <m:chr m:val="⋀"/>
                            <m:subHide m:val="on"/>
                            <m:supHide m:val="on"/>
                            <m:ctrlPr>
                              <a:rPr lang="en-US" sz="2200" i="1" dirty="0">
                                <a:solidFill>
                                  <a:schemeClr val="tx1"/>
                                </a:solidFill>
                                <a:latin typeface="Cambria Math" panose="02040503050406030204" pitchFamily="18" charset="0"/>
                                <a:ea typeface="Cambria Math" panose="02040503050406030204" pitchFamily="18" charset="0"/>
                              </a:rPr>
                            </m:ctrlPr>
                          </m:naryPr>
                          <m:sub/>
                          <m:sup/>
                          <m:e>
                            <m:r>
                              <a:rPr lang="en-US" sz="2200" i="1" dirty="0">
                                <a:solidFill>
                                  <a:schemeClr val="tx1"/>
                                </a:solidFill>
                                <a:latin typeface="Cambria Math" panose="02040503050406030204" pitchFamily="18" charset="0"/>
                                <a:ea typeface="Cambria Math" panose="02040503050406030204" pitchFamily="18" charset="0"/>
                              </a:rPr>
                              <m:t>(</m:t>
                            </m:r>
                            <m:sSub>
                              <m:sSubPr>
                                <m:ctrlPr>
                                  <a:rPr lang="en-US" sz="2200" i="1">
                                    <a:solidFill>
                                      <a:schemeClr val="tx1"/>
                                    </a:solidFill>
                                    <a:latin typeface="Cambria Math" panose="02040503050406030204" pitchFamily="18" charset="0"/>
                                  </a:rPr>
                                </m:ctrlPr>
                              </m:sSubPr>
                              <m:e>
                                <m:r>
                                  <m:rPr>
                                    <m:sty m:val="p"/>
                                  </m:rPr>
                                  <a:rPr lang="el-GR" sz="2200" i="1">
                                    <a:solidFill>
                                      <a:schemeClr val="tx1"/>
                                    </a:solidFill>
                                    <a:latin typeface="Cambria Math" panose="02040503050406030204" pitchFamily="18" charset="0"/>
                                  </a:rPr>
                                  <m:t>Ψ</m:t>
                                </m:r>
                              </m:e>
                              <m:sub>
                                <m:r>
                                  <m:rPr>
                                    <m:nor/>
                                  </m:rPr>
                                  <a:rPr lang="en-US" sz="2200" dirty="0">
                                    <a:solidFill>
                                      <a:schemeClr val="tx1"/>
                                    </a:solidFill>
                                  </a:rPr>
                                  <m:t>v</m:t>
                                </m:r>
                                <m:r>
                                  <m:rPr>
                                    <m:nor/>
                                  </m:rPr>
                                  <a:rPr lang="en-US" sz="2200" dirty="0">
                                    <a:solidFill>
                                      <a:schemeClr val="tx1"/>
                                    </a:solidFill>
                                  </a:rPr>
                                  <m:t>′</m:t>
                                </m:r>
                              </m:sub>
                            </m:sSub>
                          </m:e>
                        </m:nary>
                        <m:r>
                          <a:rPr lang="en-US" sz="2200" i="1" dirty="0">
                            <a:solidFill>
                              <a:schemeClr val="tx1"/>
                            </a:solidFill>
                            <a:latin typeface="Cambria Math" panose="02040503050406030204" pitchFamily="18" charset="0"/>
                            <a:ea typeface="Cambria Math" panose="02040503050406030204" pitchFamily="18" charset="0"/>
                          </a:rPr>
                          <m:t>≥</m:t>
                        </m:r>
                        <m:r>
                          <a:rPr lang="en-US" sz="2200" i="1" dirty="0">
                            <a:solidFill>
                              <a:schemeClr val="tx1"/>
                            </a:solidFill>
                            <a:latin typeface="Cambria Math" panose="02040503050406030204" pitchFamily="18" charset="0"/>
                            <a:ea typeface="Cambria Math" panose="02040503050406030204" pitchFamily="18" charset="0"/>
                          </a:rPr>
                          <m:t>𝑡</m:t>
                        </m:r>
                        <m:r>
                          <a:rPr lang="en-US" sz="2200" i="1" dirty="0">
                            <a:solidFill>
                              <a:schemeClr val="tx1"/>
                            </a:solidFill>
                            <a:latin typeface="Cambria Math" panose="02040503050406030204" pitchFamily="18" charset="0"/>
                            <a:ea typeface="Cambria Math" panose="02040503050406030204" pitchFamily="18" charset="0"/>
                          </a:rPr>
                          <m:t>′))</m:t>
                        </m:r>
                      </m:num>
                      <m:den>
                        <m:r>
                          <a:rPr lang="en-US" sz="2200" i="1">
                            <a:solidFill>
                              <a:schemeClr val="tx1"/>
                            </a:solidFill>
                            <a:latin typeface="Cambria Math" panose="02040503050406030204" pitchFamily="18" charset="0"/>
                          </a:rPr>
                          <m:t>𝑐𝑜𝑢𝑛𝑡</m:t>
                        </m:r>
                        <m:r>
                          <a:rPr lang="en-US" sz="2200" i="1">
                            <a:solidFill>
                              <a:schemeClr val="tx1"/>
                            </a:solidFill>
                            <a:latin typeface="Cambria Math" panose="02040503050406030204" pitchFamily="18" charset="0"/>
                          </a:rPr>
                          <m:t>(</m:t>
                        </m:r>
                        <m:sSub>
                          <m:sSubPr>
                            <m:ctrlPr>
                              <a:rPr lang="en-US" sz="2200" i="1">
                                <a:solidFill>
                                  <a:schemeClr val="tx1"/>
                                </a:solidFill>
                                <a:latin typeface="Cambria Math" panose="02040503050406030204" pitchFamily="18" charset="0"/>
                              </a:rPr>
                            </m:ctrlPr>
                          </m:sSubPr>
                          <m:e>
                            <m:r>
                              <a:rPr lang="en-US" sz="2200" i="1">
                                <a:solidFill>
                                  <a:schemeClr val="tx1"/>
                                </a:solidFill>
                                <a:latin typeface="Cambria Math" panose="02040503050406030204" pitchFamily="18" charset="0"/>
                              </a:rPr>
                              <m:t>(</m:t>
                            </m:r>
                            <m:r>
                              <m:rPr>
                                <m:sty m:val="p"/>
                              </m:rPr>
                              <a:rPr lang="el-GR" sz="2200">
                                <a:solidFill>
                                  <a:schemeClr val="tx1"/>
                                </a:solidFill>
                                <a:latin typeface="Cambria Math" panose="02040503050406030204" pitchFamily="18" charset="0"/>
                              </a:rPr>
                              <m:t>Ψ</m:t>
                            </m:r>
                          </m:e>
                          <m:sub>
                            <m:r>
                              <m:rPr>
                                <m:nor/>
                              </m:rPr>
                              <a:rPr lang="en-US" sz="2200" dirty="0">
                                <a:solidFill>
                                  <a:schemeClr val="tx1"/>
                                </a:solidFill>
                              </a:rPr>
                              <m:t>v</m:t>
                            </m:r>
                          </m:sub>
                        </m:sSub>
                        <m:r>
                          <a:rPr lang="en-US" sz="2200" i="1" dirty="0">
                            <a:solidFill>
                              <a:schemeClr val="tx1"/>
                            </a:solidFill>
                            <a:latin typeface="Cambria Math" panose="02040503050406030204" pitchFamily="18" charset="0"/>
                            <a:ea typeface="Cambria Math" panose="02040503050406030204" pitchFamily="18" charset="0"/>
                          </a:rPr>
                          <m:t>≥</m:t>
                        </m:r>
                        <m:r>
                          <a:rPr lang="en-US" sz="2200" i="1" dirty="0">
                            <a:solidFill>
                              <a:schemeClr val="tx1"/>
                            </a:solidFill>
                            <a:latin typeface="Cambria Math" panose="02040503050406030204" pitchFamily="18" charset="0"/>
                            <a:ea typeface="Cambria Math" panose="02040503050406030204" pitchFamily="18" charset="0"/>
                          </a:rPr>
                          <m:t>𝑡</m:t>
                        </m:r>
                        <m:r>
                          <a:rPr lang="en-US" sz="2200" i="1" dirty="0">
                            <a:solidFill>
                              <a:schemeClr val="tx1"/>
                            </a:solidFill>
                            <a:latin typeface="Cambria Math" panose="02040503050406030204" pitchFamily="18" charset="0"/>
                            <a:ea typeface="Cambria Math" panose="02040503050406030204" pitchFamily="18" charset="0"/>
                          </a:rPr>
                          <m:t>)⋁(</m:t>
                        </m:r>
                        <m:sSub>
                          <m:sSubPr>
                            <m:ctrlPr>
                              <a:rPr lang="en-US" sz="2200" i="1">
                                <a:solidFill>
                                  <a:schemeClr val="tx1"/>
                                </a:solidFill>
                                <a:latin typeface="Cambria Math" panose="02040503050406030204" pitchFamily="18" charset="0"/>
                              </a:rPr>
                            </m:ctrlPr>
                          </m:sSubPr>
                          <m:e>
                            <m:r>
                              <m:rPr>
                                <m:sty m:val="p"/>
                              </m:rPr>
                              <a:rPr lang="el-GR" sz="2200" i="1">
                                <a:solidFill>
                                  <a:schemeClr val="tx1"/>
                                </a:solidFill>
                                <a:latin typeface="Cambria Math" panose="02040503050406030204" pitchFamily="18" charset="0"/>
                              </a:rPr>
                              <m:t>Ψ</m:t>
                            </m:r>
                          </m:e>
                          <m:sub>
                            <m:r>
                              <m:rPr>
                                <m:nor/>
                              </m:rPr>
                              <a:rPr lang="en-US" sz="2200" dirty="0">
                                <a:solidFill>
                                  <a:schemeClr val="tx1"/>
                                </a:solidFill>
                              </a:rPr>
                              <m:t>v</m:t>
                            </m:r>
                            <m:r>
                              <m:rPr>
                                <m:nor/>
                              </m:rPr>
                              <a:rPr lang="en-US" sz="2200" dirty="0">
                                <a:solidFill>
                                  <a:schemeClr val="tx1"/>
                                </a:solidFill>
                              </a:rPr>
                              <m:t>′</m:t>
                            </m:r>
                          </m:sub>
                        </m:sSub>
                        <m:r>
                          <a:rPr lang="en-US" sz="2200" i="1" dirty="0">
                            <a:solidFill>
                              <a:schemeClr val="tx1"/>
                            </a:solidFill>
                            <a:latin typeface="Cambria Math" panose="02040503050406030204" pitchFamily="18" charset="0"/>
                            <a:ea typeface="Cambria Math" panose="02040503050406030204" pitchFamily="18" charset="0"/>
                          </a:rPr>
                          <m:t>≥</m:t>
                        </m:r>
                        <m:r>
                          <a:rPr lang="en-US" sz="2200" i="1" dirty="0">
                            <a:solidFill>
                              <a:schemeClr val="tx1"/>
                            </a:solidFill>
                            <a:latin typeface="Cambria Math" panose="02040503050406030204" pitchFamily="18" charset="0"/>
                            <a:ea typeface="Cambria Math" panose="02040503050406030204" pitchFamily="18" charset="0"/>
                          </a:rPr>
                          <m:t>𝑡</m:t>
                        </m:r>
                        <m:r>
                          <a:rPr lang="en-US" sz="2200" i="1" dirty="0">
                            <a:solidFill>
                              <a:schemeClr val="tx1"/>
                            </a:solidFill>
                            <a:latin typeface="Cambria Math" panose="02040503050406030204" pitchFamily="18" charset="0"/>
                            <a:ea typeface="Cambria Math" panose="02040503050406030204" pitchFamily="18" charset="0"/>
                          </a:rPr>
                          <m:t>′)) </m:t>
                        </m:r>
                      </m:den>
                    </m:f>
                  </m:oMath>
                </a14:m>
                <a:endParaRPr lang="en-US" sz="2200" dirty="0">
                  <a:solidFill>
                    <a:schemeClr val="tx1"/>
                  </a:solidFill>
                </a:endParaRPr>
              </a:p>
            </p:txBody>
          </p:sp>
        </mc:Choice>
        <mc:Fallback xmlns="">
          <p:sp>
            <p:nvSpPr>
              <p:cNvPr id="19" name="Rounded Rectangle 18">
                <a:extLst>
                  <a:ext uri="{FF2B5EF4-FFF2-40B4-BE49-F238E27FC236}">
                    <a16:creationId xmlns:a16="http://schemas.microsoft.com/office/drawing/2014/main" id="{10359589-15FF-ACAF-3E13-AFC377B0C7AE}"/>
                  </a:ext>
                </a:extLst>
              </p:cNvPr>
              <p:cNvSpPr>
                <a:spLocks noRot="1" noChangeAspect="1" noMove="1" noResize="1" noEditPoints="1" noAdjustHandles="1" noChangeArrowheads="1" noChangeShapeType="1" noTextEdit="1"/>
              </p:cNvSpPr>
              <p:nvPr/>
            </p:nvSpPr>
            <p:spPr>
              <a:xfrm>
                <a:off x="173255" y="1102143"/>
                <a:ext cx="11723570" cy="1009806"/>
              </a:xfrm>
              <a:prstGeom prst="roundRect">
                <a:avLst/>
              </a:prstGeom>
              <a:blipFill>
                <a:blip r:embed="rId6"/>
                <a:stretch>
                  <a:fillRect l="-104" t="-8187"/>
                </a:stretch>
              </a:blipFill>
              <a:ln w="38100"/>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3711025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barn(inVertical)">
                                      <p:cBhvr>
                                        <p:cTn id="36" dur="500"/>
                                        <p:tgtEl>
                                          <p:spTgt spid="21"/>
                                        </p:tgtEl>
                                      </p:cBhvr>
                                    </p:animEffect>
                                  </p:childTnLst>
                                </p:cTn>
                              </p:par>
                              <p:par>
                                <p:cTn id="37" presetID="16" presetClass="entr" presetSubtype="21"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barn(inVertical)">
                                      <p:cBhvr>
                                        <p:cTn id="39" dur="500"/>
                                        <p:tgtEl>
                                          <p:spTgt spid="18"/>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barn(inVertical)">
                                      <p:cBhvr>
                                        <p:cTn id="42" dur="500"/>
                                        <p:tgtEl>
                                          <p:spTgt spid="4"/>
                                        </p:tgtEl>
                                      </p:cBhvr>
                                    </p:animEffect>
                                  </p:childTnLst>
                                </p:cTn>
                              </p:par>
                              <p:par>
                                <p:cTn id="43" presetID="16" presetClass="entr" presetSubtype="21"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barn(inVertical)">
                                      <p:cBhvr>
                                        <p:cTn id="45" dur="500"/>
                                        <p:tgtEl>
                                          <p:spTgt spid="14"/>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barn(inVertical)">
                                      <p:cBhvr>
                                        <p:cTn id="4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4" grpId="0" animBg="1"/>
      <p:bldP spid="13" grpId="0" animBg="1"/>
      <p:bldP spid="21" grpId="0"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75894" y="0"/>
            <a:ext cx="1116106" cy="758952"/>
          </a:xfrm>
          <a:prstGeom prst="rect">
            <a:avLst/>
          </a:prstGeom>
        </p:spPr>
      </p:pic>
      <p:sp>
        <p:nvSpPr>
          <p:cNvPr id="6" name="Slide Number Placeholder 5"/>
          <p:cNvSpPr>
            <a:spLocks noGrp="1"/>
          </p:cNvSpPr>
          <p:nvPr>
            <p:ph type="sldNum" sz="quarter" idx="12"/>
          </p:nvPr>
        </p:nvSpPr>
        <p:spPr/>
        <p:txBody>
          <a:bodyPr/>
          <a:lstStyle/>
          <a:p>
            <a:pPr>
              <a:defRPr/>
            </a:pPr>
            <a:fld id="{D1DBB386-4D84-4A75-AC7E-910C66A24D6F}" type="slidenum">
              <a:rPr lang="en-US" smtClean="0">
                <a:solidFill>
                  <a:schemeClr val="bg1"/>
                </a:solidFill>
              </a:rPr>
              <a:pPr>
                <a:defRPr/>
              </a:pPr>
              <a:t>12</a:t>
            </a:fld>
            <a:endParaRPr lang="en-US" dirty="0">
              <a:solidFill>
                <a:schemeClr val="bg1"/>
              </a:solidFill>
            </a:endParaRPr>
          </a:p>
        </p:txBody>
      </p:sp>
      <p:sp>
        <p:nvSpPr>
          <p:cNvPr id="8" name="Rectangle 7"/>
          <p:cNvSpPr/>
          <p:nvPr/>
        </p:nvSpPr>
        <p:spPr>
          <a:xfrm>
            <a:off x="0" y="-6030"/>
            <a:ext cx="11084312" cy="928743"/>
          </a:xfrm>
          <a:prstGeom prst="rect">
            <a:avLst/>
          </a:prstGeom>
          <a:gradFill flip="none" rotWithShape="1">
            <a:gsLst>
              <a:gs pos="0">
                <a:srgbClr val="E51837">
                  <a:shade val="30000"/>
                  <a:satMod val="115000"/>
                </a:srgbClr>
              </a:gs>
              <a:gs pos="50000">
                <a:srgbClr val="E51837">
                  <a:shade val="67500"/>
                  <a:satMod val="115000"/>
                </a:srgbClr>
              </a:gs>
              <a:gs pos="100000">
                <a:srgbClr val="E51837">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indent="0" algn="ctr">
              <a:buNone/>
            </a:pPr>
            <a:r>
              <a:rPr lang="en-US" sz="3200" b="1" dirty="0"/>
              <a:t>Threshold Independent Variable Relatedness</a:t>
            </a:r>
          </a:p>
        </p:txBody>
      </p:sp>
      <mc:AlternateContent xmlns:mc="http://schemas.openxmlformats.org/markup-compatibility/2006" xmlns:a14="http://schemas.microsoft.com/office/drawing/2010/main">
        <mc:Choice Requires="a14">
          <p:sp>
            <p:nvSpPr>
              <p:cNvPr id="12" name="Rounded Rectangle 11">
                <a:extLst>
                  <a:ext uri="{FF2B5EF4-FFF2-40B4-BE49-F238E27FC236}">
                    <a16:creationId xmlns:a16="http://schemas.microsoft.com/office/drawing/2014/main" id="{10359589-15FF-ACAF-3E13-AFC377B0C7AE}"/>
                  </a:ext>
                </a:extLst>
              </p:cNvPr>
              <p:cNvSpPr/>
              <p:nvPr/>
            </p:nvSpPr>
            <p:spPr>
              <a:xfrm>
                <a:off x="299253" y="1214251"/>
                <a:ext cx="11436129" cy="1903418"/>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dirty="0">
                    <a:solidFill>
                      <a:srgbClr val="FF0000"/>
                    </a:solidFill>
                  </a:rPr>
                  <a:t>What is the overall average interestingness for a pair of variables, or the </a:t>
                </a:r>
                <a:r>
                  <a:rPr lang="en-US" sz="2400" b="1" dirty="0">
                    <a:solidFill>
                      <a:srgbClr val="FF0000"/>
                    </a:solidFill>
                  </a:rPr>
                  <a:t>Area Under the Interestingness Curve (AUC)</a:t>
                </a:r>
                <a:r>
                  <a:rPr lang="en-US" sz="2400" dirty="0">
                    <a:solidFill>
                      <a:srgbClr val="FF0000"/>
                    </a:solidFill>
                  </a:rPr>
                  <a:t>?</a:t>
                </a:r>
              </a:p>
              <a:p>
                <a:endParaRPr lang="en-US" sz="2400" dirty="0">
                  <a:solidFill>
                    <a:srgbClr val="FF0000"/>
                  </a:solidFill>
                </a:endParaRPr>
              </a:p>
              <a:p>
                <a:r>
                  <a:rPr lang="fr-FR" sz="2200" dirty="0">
                    <a:solidFill>
                      <a:schemeClr val="tx1"/>
                    </a:solidFill>
                  </a:rPr>
                  <a:t> AUC(v, t, v′, t′) = </a:t>
                </a:r>
                <a14:m>
                  <m:oMath xmlns:m="http://schemas.openxmlformats.org/officeDocument/2006/math">
                    <m:nary>
                      <m:naryPr>
                        <m:ctrlPr>
                          <a:rPr lang="fr-FR" sz="2200" i="1">
                            <a:solidFill>
                              <a:schemeClr val="tx1"/>
                            </a:solidFill>
                            <a:latin typeface="Cambria Math" panose="02040503050406030204" pitchFamily="18" charset="0"/>
                          </a:rPr>
                        </m:ctrlPr>
                      </m:naryPr>
                      <m:sub>
                        <m:sSub>
                          <m:sSubPr>
                            <m:ctrlPr>
                              <a:rPr lang="fr-FR" sz="2200" i="1">
                                <a:solidFill>
                                  <a:schemeClr val="tx1"/>
                                </a:solidFill>
                                <a:latin typeface="Cambria Math" panose="02040503050406030204" pitchFamily="18" charset="0"/>
                              </a:rPr>
                            </m:ctrlPr>
                          </m:sSubPr>
                          <m:e>
                            <m:r>
                              <a:rPr lang="en-US" sz="2200" i="1">
                                <a:solidFill>
                                  <a:schemeClr val="tx1"/>
                                </a:solidFill>
                                <a:latin typeface="Cambria Math" panose="02040503050406030204" pitchFamily="18" charset="0"/>
                              </a:rPr>
                              <m:t>𝑡</m:t>
                            </m:r>
                          </m:e>
                          <m:sub>
                            <m:r>
                              <a:rPr lang="en-US" sz="2200" i="1">
                                <a:solidFill>
                                  <a:schemeClr val="tx1"/>
                                </a:solidFill>
                                <a:latin typeface="Cambria Math" panose="02040503050406030204" pitchFamily="18" charset="0"/>
                              </a:rPr>
                              <m:t>𝑙𝑜𝑤</m:t>
                            </m:r>
                          </m:sub>
                        </m:sSub>
                      </m:sub>
                      <m:sup>
                        <m:sSub>
                          <m:sSubPr>
                            <m:ctrlPr>
                              <a:rPr lang="fr-FR" sz="2200" i="1">
                                <a:solidFill>
                                  <a:schemeClr val="tx1"/>
                                </a:solidFill>
                                <a:latin typeface="Cambria Math" panose="02040503050406030204" pitchFamily="18" charset="0"/>
                              </a:rPr>
                            </m:ctrlPr>
                          </m:sSubPr>
                          <m:e>
                            <m:r>
                              <a:rPr lang="en-US" sz="2200" i="1">
                                <a:solidFill>
                                  <a:schemeClr val="tx1"/>
                                </a:solidFill>
                                <a:latin typeface="Cambria Math" panose="02040503050406030204" pitchFamily="18" charset="0"/>
                              </a:rPr>
                              <m:t>𝑡</m:t>
                            </m:r>
                          </m:e>
                          <m:sub>
                            <m:r>
                              <a:rPr lang="en-US" sz="2200" i="1">
                                <a:solidFill>
                                  <a:schemeClr val="tx1"/>
                                </a:solidFill>
                                <a:latin typeface="Cambria Math" panose="02040503050406030204" pitchFamily="18" charset="0"/>
                              </a:rPr>
                              <m:t>h𝑖𝑔h</m:t>
                            </m:r>
                          </m:sub>
                        </m:sSub>
                      </m:sup>
                      <m:e>
                        <m:nary>
                          <m:naryPr>
                            <m:ctrlPr>
                              <a:rPr lang="fr-FR" sz="2200" i="1">
                                <a:solidFill>
                                  <a:schemeClr val="tx1"/>
                                </a:solidFill>
                                <a:latin typeface="Cambria Math" panose="02040503050406030204" pitchFamily="18" charset="0"/>
                              </a:rPr>
                            </m:ctrlPr>
                          </m:naryPr>
                          <m:sub>
                            <m:sSub>
                              <m:sSubPr>
                                <m:ctrlPr>
                                  <a:rPr lang="fr-FR" sz="2200" i="1">
                                    <a:solidFill>
                                      <a:schemeClr val="tx1"/>
                                    </a:solidFill>
                                    <a:latin typeface="Cambria Math" panose="02040503050406030204" pitchFamily="18" charset="0"/>
                                  </a:rPr>
                                </m:ctrlPr>
                              </m:sSubPr>
                              <m:e>
                                <m:sSup>
                                  <m:sSupPr>
                                    <m:ctrlPr>
                                      <a:rPr lang="fr-FR" sz="2200" i="1">
                                        <a:solidFill>
                                          <a:schemeClr val="tx1"/>
                                        </a:solidFill>
                                        <a:latin typeface="Cambria Math" panose="02040503050406030204" pitchFamily="18" charset="0"/>
                                      </a:rPr>
                                    </m:ctrlPr>
                                  </m:sSupPr>
                                  <m:e>
                                    <m:r>
                                      <a:rPr lang="en-US" sz="2200" i="1">
                                        <a:solidFill>
                                          <a:schemeClr val="tx1"/>
                                        </a:solidFill>
                                        <a:latin typeface="Cambria Math" panose="02040503050406030204" pitchFamily="18" charset="0"/>
                                      </a:rPr>
                                      <m:t>𝑡</m:t>
                                    </m:r>
                                  </m:e>
                                  <m:sup>
                                    <m:r>
                                      <a:rPr lang="en-US" sz="2200" i="1">
                                        <a:solidFill>
                                          <a:schemeClr val="tx1"/>
                                        </a:solidFill>
                                        <a:latin typeface="Cambria Math" panose="02040503050406030204" pitchFamily="18" charset="0"/>
                                      </a:rPr>
                                      <m:t>′</m:t>
                                    </m:r>
                                  </m:sup>
                                </m:sSup>
                              </m:e>
                              <m:sub>
                                <m:r>
                                  <a:rPr lang="en-US" sz="2200" i="1">
                                    <a:solidFill>
                                      <a:schemeClr val="tx1"/>
                                    </a:solidFill>
                                    <a:latin typeface="Cambria Math" panose="02040503050406030204" pitchFamily="18" charset="0"/>
                                  </a:rPr>
                                  <m:t>𝑙𝑜𝑤</m:t>
                                </m:r>
                              </m:sub>
                            </m:sSub>
                          </m:sub>
                          <m:sup>
                            <m:sSub>
                              <m:sSubPr>
                                <m:ctrlPr>
                                  <a:rPr lang="fr-FR" sz="2200" i="1">
                                    <a:solidFill>
                                      <a:schemeClr val="tx1"/>
                                    </a:solidFill>
                                    <a:latin typeface="Cambria Math" panose="02040503050406030204" pitchFamily="18" charset="0"/>
                                  </a:rPr>
                                </m:ctrlPr>
                              </m:sSubPr>
                              <m:e>
                                <m:sSup>
                                  <m:sSupPr>
                                    <m:ctrlPr>
                                      <a:rPr lang="fr-FR" sz="2200" i="1">
                                        <a:solidFill>
                                          <a:schemeClr val="tx1"/>
                                        </a:solidFill>
                                        <a:latin typeface="Cambria Math" panose="02040503050406030204" pitchFamily="18" charset="0"/>
                                      </a:rPr>
                                    </m:ctrlPr>
                                  </m:sSupPr>
                                  <m:e>
                                    <m:r>
                                      <a:rPr lang="en-US" sz="2200" i="1">
                                        <a:solidFill>
                                          <a:schemeClr val="tx1"/>
                                        </a:solidFill>
                                        <a:latin typeface="Cambria Math" panose="02040503050406030204" pitchFamily="18" charset="0"/>
                                      </a:rPr>
                                      <m:t>𝑡</m:t>
                                    </m:r>
                                  </m:e>
                                  <m:sup>
                                    <m:r>
                                      <a:rPr lang="en-US" sz="2200" i="1">
                                        <a:solidFill>
                                          <a:schemeClr val="tx1"/>
                                        </a:solidFill>
                                        <a:latin typeface="Cambria Math" panose="02040503050406030204" pitchFamily="18" charset="0"/>
                                      </a:rPr>
                                      <m:t>′</m:t>
                                    </m:r>
                                  </m:sup>
                                </m:sSup>
                              </m:e>
                              <m:sub>
                                <m:r>
                                  <a:rPr lang="en-US" sz="2200" i="1">
                                    <a:solidFill>
                                      <a:schemeClr val="tx1"/>
                                    </a:solidFill>
                                    <a:latin typeface="Cambria Math" panose="02040503050406030204" pitchFamily="18" charset="0"/>
                                  </a:rPr>
                                  <m:t>h𝑖𝑔h</m:t>
                                </m:r>
                              </m:sub>
                            </m:sSub>
                          </m:sup>
                          <m:e>
                            <m:r>
                              <m:rPr>
                                <m:nor/>
                              </m:rPr>
                              <a:rPr lang="fr-FR" sz="2200" dirty="0">
                                <a:solidFill>
                                  <a:schemeClr val="tx1"/>
                                </a:solidFill>
                              </a:rPr>
                              <m:t>I</m:t>
                            </m:r>
                            <m:r>
                              <m:rPr>
                                <m:nor/>
                              </m:rPr>
                              <a:rPr lang="fr-FR" sz="2200" dirty="0">
                                <a:solidFill>
                                  <a:schemeClr val="tx1"/>
                                </a:solidFill>
                              </a:rPr>
                              <m:t>({(</m:t>
                            </m:r>
                            <m:r>
                              <m:rPr>
                                <m:nor/>
                              </m:rPr>
                              <a:rPr lang="fr-FR" sz="2200" dirty="0">
                                <a:solidFill>
                                  <a:schemeClr val="tx1"/>
                                </a:solidFill>
                              </a:rPr>
                              <m:t>v</m:t>
                            </m:r>
                            <m:r>
                              <m:rPr>
                                <m:nor/>
                              </m:rPr>
                              <a:rPr lang="fr-FR" sz="2200" dirty="0">
                                <a:solidFill>
                                  <a:schemeClr val="tx1"/>
                                </a:solidFill>
                              </a:rPr>
                              <m:t> </m:t>
                            </m:r>
                            <m:r>
                              <m:rPr>
                                <m:nor/>
                              </m:rPr>
                              <a:rPr lang="fr-FR" sz="2200" dirty="0">
                                <a:solidFill>
                                  <a:schemeClr val="tx1"/>
                                </a:solidFill>
                              </a:rPr>
                              <m:t>t</m:t>
                            </m:r>
                            <m:r>
                              <m:rPr>
                                <m:nor/>
                              </m:rPr>
                              <a:rPr lang="fr-FR" sz="2200" dirty="0">
                                <a:solidFill>
                                  <a:schemeClr val="tx1"/>
                                </a:solidFill>
                              </a:rPr>
                              <m:t>), (</m:t>
                            </m:r>
                            <m:r>
                              <m:rPr>
                                <m:nor/>
                              </m:rPr>
                              <a:rPr lang="fr-FR" sz="2200" dirty="0">
                                <a:solidFill>
                                  <a:schemeClr val="tx1"/>
                                </a:solidFill>
                              </a:rPr>
                              <m:t>v</m:t>
                            </m:r>
                            <m:r>
                              <m:rPr>
                                <m:nor/>
                              </m:rPr>
                              <a:rPr lang="fr-FR" sz="2200" dirty="0">
                                <a:solidFill>
                                  <a:schemeClr val="tx1"/>
                                </a:solidFill>
                              </a:rPr>
                              <m:t>′ </m:t>
                            </m:r>
                            <m:r>
                              <m:rPr>
                                <m:nor/>
                              </m:rPr>
                              <a:rPr lang="fr-FR" sz="2200" dirty="0">
                                <a:solidFill>
                                  <a:schemeClr val="tx1"/>
                                </a:solidFill>
                              </a:rPr>
                              <m:t>t</m:t>
                            </m:r>
                            <m:r>
                              <m:rPr>
                                <m:nor/>
                              </m:rPr>
                              <a:rPr lang="fr-FR" sz="2200" dirty="0">
                                <a:solidFill>
                                  <a:schemeClr val="tx1"/>
                                </a:solidFill>
                              </a:rPr>
                              <m:t>′)}) </m:t>
                            </m:r>
                            <m:r>
                              <m:rPr>
                                <m:nor/>
                              </m:rPr>
                              <a:rPr lang="fr-FR" sz="2200" dirty="0">
                                <a:solidFill>
                                  <a:schemeClr val="tx1"/>
                                </a:solidFill>
                              </a:rPr>
                              <m:t>dt</m:t>
                            </m:r>
                            <m:r>
                              <m:rPr>
                                <m:nor/>
                              </m:rPr>
                              <a:rPr lang="fr-FR" sz="2200" dirty="0">
                                <a:solidFill>
                                  <a:schemeClr val="tx1"/>
                                </a:solidFill>
                              </a:rPr>
                              <m:t> </m:t>
                            </m:r>
                            <m:r>
                              <m:rPr>
                                <m:nor/>
                              </m:rPr>
                              <a:rPr lang="en-US" sz="2200" dirty="0">
                                <a:solidFill>
                                  <a:schemeClr val="tx1"/>
                                </a:solidFill>
                              </a:rPr>
                              <m:t>dt</m:t>
                            </m:r>
                            <m:r>
                              <m:rPr>
                                <m:nor/>
                              </m:rPr>
                              <a:rPr lang="en-US" sz="2200" dirty="0">
                                <a:solidFill>
                                  <a:schemeClr val="tx1"/>
                                </a:solidFill>
                              </a:rPr>
                              <m:t>′</m:t>
                            </m:r>
                            <m:r>
                              <m:rPr>
                                <m:nor/>
                              </m:rPr>
                              <a:rPr lang="fr-FR" sz="2200" dirty="0">
                                <a:solidFill>
                                  <a:schemeClr val="tx1"/>
                                </a:solidFill>
                              </a:rPr>
                              <m:t> </m:t>
                            </m:r>
                          </m:e>
                        </m:nary>
                      </m:e>
                    </m:nary>
                  </m:oMath>
                </a14:m>
                <a:endParaRPr lang="en-US" sz="2200" dirty="0">
                  <a:solidFill>
                    <a:schemeClr val="tx1"/>
                  </a:solidFill>
                </a:endParaRPr>
              </a:p>
            </p:txBody>
          </p:sp>
        </mc:Choice>
        <mc:Fallback xmlns="">
          <p:sp>
            <p:nvSpPr>
              <p:cNvPr id="12" name="Rounded Rectangle 11">
                <a:extLst>
                  <a:ext uri="{FF2B5EF4-FFF2-40B4-BE49-F238E27FC236}">
                    <a16:creationId xmlns:a16="http://schemas.microsoft.com/office/drawing/2014/main" id="{10359589-15FF-ACAF-3E13-AFC377B0C7AE}"/>
                  </a:ext>
                </a:extLst>
              </p:cNvPr>
              <p:cNvSpPr>
                <a:spLocks noRot="1" noChangeAspect="1" noMove="1" noResize="1" noEditPoints="1" noAdjustHandles="1" noChangeArrowheads="1" noChangeShapeType="1" noTextEdit="1"/>
              </p:cNvSpPr>
              <p:nvPr/>
            </p:nvSpPr>
            <p:spPr>
              <a:xfrm>
                <a:off x="299253" y="1214251"/>
                <a:ext cx="11436129" cy="1903418"/>
              </a:xfrm>
              <a:prstGeom prst="roundRect">
                <a:avLst/>
              </a:prstGeom>
              <a:blipFill>
                <a:blip r:embed="rId4"/>
                <a:stretch>
                  <a:fillRect/>
                </a:stretch>
              </a:blipFill>
              <a:ln w="38100"/>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4181572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75894" y="0"/>
            <a:ext cx="1116106" cy="758952"/>
          </a:xfrm>
          <a:prstGeom prst="rect">
            <a:avLst/>
          </a:prstGeom>
        </p:spPr>
      </p:pic>
      <p:sp>
        <p:nvSpPr>
          <p:cNvPr id="6" name="Slide Number Placeholder 5"/>
          <p:cNvSpPr>
            <a:spLocks noGrp="1"/>
          </p:cNvSpPr>
          <p:nvPr>
            <p:ph type="sldNum" sz="quarter" idx="12"/>
          </p:nvPr>
        </p:nvSpPr>
        <p:spPr/>
        <p:txBody>
          <a:bodyPr/>
          <a:lstStyle/>
          <a:p>
            <a:pPr>
              <a:defRPr/>
            </a:pPr>
            <a:fld id="{D1DBB386-4D84-4A75-AC7E-910C66A24D6F}" type="slidenum">
              <a:rPr lang="en-US" smtClean="0">
                <a:solidFill>
                  <a:schemeClr val="bg1"/>
                </a:solidFill>
              </a:rPr>
              <a:pPr>
                <a:defRPr/>
              </a:pPr>
              <a:t>13</a:t>
            </a:fld>
            <a:endParaRPr lang="en-US" dirty="0">
              <a:solidFill>
                <a:schemeClr val="bg1"/>
              </a:solidFill>
            </a:endParaRPr>
          </a:p>
        </p:txBody>
      </p:sp>
      <p:sp>
        <p:nvSpPr>
          <p:cNvPr id="7" name="Rectangle 6"/>
          <p:cNvSpPr/>
          <p:nvPr/>
        </p:nvSpPr>
        <p:spPr>
          <a:xfrm>
            <a:off x="0" y="-6030"/>
            <a:ext cx="11084312" cy="864673"/>
          </a:xfrm>
          <a:prstGeom prst="rect">
            <a:avLst/>
          </a:prstGeom>
          <a:gradFill flip="none" rotWithShape="1">
            <a:gsLst>
              <a:gs pos="0">
                <a:srgbClr val="E51837">
                  <a:shade val="30000"/>
                  <a:satMod val="115000"/>
                </a:srgbClr>
              </a:gs>
              <a:gs pos="50000">
                <a:srgbClr val="E51837">
                  <a:shade val="67500"/>
                  <a:satMod val="115000"/>
                </a:srgbClr>
              </a:gs>
              <a:gs pos="100000">
                <a:srgbClr val="E51837">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 Case Study</a:t>
            </a:r>
            <a:endParaRPr lang="en-US" sz="3600" dirty="0"/>
          </a:p>
        </p:txBody>
      </p:sp>
      <p:sp>
        <p:nvSpPr>
          <p:cNvPr id="9" name="Rounded Rectangle 8">
            <a:extLst>
              <a:ext uri="{FF2B5EF4-FFF2-40B4-BE49-F238E27FC236}">
                <a16:creationId xmlns:a16="http://schemas.microsoft.com/office/drawing/2014/main" id="{10359589-15FF-ACAF-3E13-AFC377B0C7AE}"/>
              </a:ext>
            </a:extLst>
          </p:cNvPr>
          <p:cNvSpPr/>
          <p:nvPr/>
        </p:nvSpPr>
        <p:spPr>
          <a:xfrm>
            <a:off x="374072" y="963777"/>
            <a:ext cx="11643117" cy="520260"/>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200" b="1" dirty="0">
                <a:solidFill>
                  <a:schemeClr val="tx1"/>
                </a:solidFill>
              </a:rPr>
              <a:t>Data Source</a:t>
            </a:r>
            <a:r>
              <a:rPr lang="en-US" sz="2200" dirty="0">
                <a:solidFill>
                  <a:schemeClr val="tx1"/>
                </a:solidFill>
              </a:rPr>
              <a:t>: John Hopkins Covid-19 data repository  and New York Times Covid-19 data repository</a:t>
            </a:r>
          </a:p>
        </p:txBody>
      </p:sp>
      <p:sp>
        <p:nvSpPr>
          <p:cNvPr id="10" name="Rounded Rectangle 9">
            <a:extLst>
              <a:ext uri="{FF2B5EF4-FFF2-40B4-BE49-F238E27FC236}">
                <a16:creationId xmlns:a16="http://schemas.microsoft.com/office/drawing/2014/main" id="{10359589-15FF-ACAF-3E13-AFC377B0C7AE}"/>
              </a:ext>
            </a:extLst>
          </p:cNvPr>
          <p:cNvSpPr/>
          <p:nvPr/>
        </p:nvSpPr>
        <p:spPr>
          <a:xfrm>
            <a:off x="352685" y="3600863"/>
            <a:ext cx="11664504" cy="2761717"/>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200" b="1" dirty="0">
                <a:solidFill>
                  <a:schemeClr val="tx1"/>
                </a:solidFill>
              </a:rPr>
              <a:t>Variable</a:t>
            </a:r>
            <a:r>
              <a:rPr lang="en-US" sz="2200" dirty="0">
                <a:solidFill>
                  <a:schemeClr val="tx1"/>
                </a:solidFill>
              </a:rPr>
              <a:t>: </a:t>
            </a:r>
            <a:r>
              <a:rPr lang="en-US" sz="2200" i="1" dirty="0">
                <a:solidFill>
                  <a:schemeClr val="tx1"/>
                </a:solidFill>
              </a:rPr>
              <a:t>Bachelor Degree Rate, Average Precipitation, Average Temperature, Population Density, Household Density, Unemployment Rate, Agriculture Employee Percentage, Mining Employee Percentage, Construction Employee Percentage, Manufacturing Employee Percentage, Trade Employee Percentage, Transportation Employee Percentage, Technology Employee Percentage, Fire Services Employee Percentage, Service Providing Employee Percentage, Government  Employee Percentage, Median Income, Poverty Rate, COVID19 Infection Rate, COVID-19 Death Rate</a:t>
            </a:r>
          </a:p>
        </p:txBody>
      </p:sp>
      <p:sp>
        <p:nvSpPr>
          <p:cNvPr id="11" name="Rounded Rectangle 10">
            <a:extLst>
              <a:ext uri="{FF2B5EF4-FFF2-40B4-BE49-F238E27FC236}">
                <a16:creationId xmlns:a16="http://schemas.microsoft.com/office/drawing/2014/main" id="{10359589-15FF-ACAF-3E13-AFC377B0C7AE}"/>
              </a:ext>
            </a:extLst>
          </p:cNvPr>
          <p:cNvSpPr/>
          <p:nvPr/>
        </p:nvSpPr>
        <p:spPr>
          <a:xfrm>
            <a:off x="374072" y="1595468"/>
            <a:ext cx="11643117" cy="504586"/>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200" b="1" dirty="0">
                <a:solidFill>
                  <a:schemeClr val="tx1"/>
                </a:solidFill>
              </a:rPr>
              <a:t>Data Scope</a:t>
            </a:r>
            <a:r>
              <a:rPr lang="en-US" sz="2200" dirty="0">
                <a:solidFill>
                  <a:schemeClr val="tx1"/>
                </a:solidFill>
              </a:rPr>
              <a:t>: Twenty County level variables from whole contiguous USA</a:t>
            </a:r>
          </a:p>
        </p:txBody>
      </p:sp>
      <p:sp>
        <p:nvSpPr>
          <p:cNvPr id="12" name="Rounded Rectangle 11">
            <a:extLst>
              <a:ext uri="{FF2B5EF4-FFF2-40B4-BE49-F238E27FC236}">
                <a16:creationId xmlns:a16="http://schemas.microsoft.com/office/drawing/2014/main" id="{10359589-15FF-ACAF-3E13-AFC377B0C7AE}"/>
              </a:ext>
            </a:extLst>
          </p:cNvPr>
          <p:cNvSpPr/>
          <p:nvPr/>
        </p:nvSpPr>
        <p:spPr>
          <a:xfrm>
            <a:off x="419295" y="2211485"/>
            <a:ext cx="11597894" cy="506700"/>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200" b="1" dirty="0">
                <a:solidFill>
                  <a:schemeClr val="tx1"/>
                </a:solidFill>
              </a:rPr>
              <a:t>Total Patterns Analyzed</a:t>
            </a:r>
            <a:r>
              <a:rPr lang="en-US" sz="2200" dirty="0">
                <a:solidFill>
                  <a:schemeClr val="tx1"/>
                </a:solidFill>
              </a:rPr>
              <a:t>: 234,964 (from 190 possible pairs)</a:t>
            </a:r>
          </a:p>
        </p:txBody>
      </p:sp>
      <p:sp>
        <p:nvSpPr>
          <p:cNvPr id="13" name="Rounded Rectangle 12">
            <a:extLst>
              <a:ext uri="{FF2B5EF4-FFF2-40B4-BE49-F238E27FC236}">
                <a16:creationId xmlns:a16="http://schemas.microsoft.com/office/drawing/2014/main" id="{10359589-15FF-ACAF-3E13-AFC377B0C7AE}"/>
              </a:ext>
            </a:extLst>
          </p:cNvPr>
          <p:cNvSpPr/>
          <p:nvPr/>
        </p:nvSpPr>
        <p:spPr>
          <a:xfrm>
            <a:off x="381780" y="2821474"/>
            <a:ext cx="11635409" cy="676100"/>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200" b="1" dirty="0">
                <a:solidFill>
                  <a:schemeClr val="tx1"/>
                </a:solidFill>
              </a:rPr>
              <a:t>Compared against</a:t>
            </a:r>
            <a:r>
              <a:rPr lang="en-US" sz="2200" dirty="0">
                <a:solidFill>
                  <a:schemeClr val="tx1"/>
                </a:solidFill>
              </a:rPr>
              <a:t>: Pearson Correlation, Bi-variate Moran I</a:t>
            </a:r>
            <a:endParaRPr lang="en-US" sz="2200" b="1" dirty="0">
              <a:solidFill>
                <a:schemeClr val="tx1"/>
              </a:solidFill>
            </a:endParaRPr>
          </a:p>
        </p:txBody>
      </p:sp>
    </p:spTree>
    <p:custDataLst>
      <p:tags r:id="rId1"/>
    </p:custDataLst>
    <p:extLst>
      <p:ext uri="{BB962C8B-B14F-4D97-AF65-F5344CB8AC3E}">
        <p14:creationId xmlns:p14="http://schemas.microsoft.com/office/powerpoint/2010/main" val="704129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75894" y="0"/>
            <a:ext cx="1116106" cy="758952"/>
          </a:xfrm>
          <a:prstGeom prst="rect">
            <a:avLst/>
          </a:prstGeom>
        </p:spPr>
      </p:pic>
      <p:sp>
        <p:nvSpPr>
          <p:cNvPr id="6" name="Slide Number Placeholder 5"/>
          <p:cNvSpPr>
            <a:spLocks noGrp="1"/>
          </p:cNvSpPr>
          <p:nvPr>
            <p:ph type="sldNum" sz="quarter" idx="12"/>
          </p:nvPr>
        </p:nvSpPr>
        <p:spPr/>
        <p:txBody>
          <a:bodyPr/>
          <a:lstStyle/>
          <a:p>
            <a:pPr>
              <a:defRPr/>
            </a:pPr>
            <a:fld id="{D1DBB386-4D84-4A75-AC7E-910C66A24D6F}" type="slidenum">
              <a:rPr lang="en-US" smtClean="0">
                <a:solidFill>
                  <a:schemeClr val="bg1"/>
                </a:solidFill>
              </a:rPr>
              <a:pPr>
                <a:defRPr/>
              </a:pPr>
              <a:t>14</a:t>
            </a:fld>
            <a:endParaRPr lang="en-US" dirty="0">
              <a:solidFill>
                <a:schemeClr val="bg1"/>
              </a:solidFill>
            </a:endParaRPr>
          </a:p>
        </p:txBody>
      </p:sp>
      <p:sp>
        <p:nvSpPr>
          <p:cNvPr id="9" name="Content Placeholder 2"/>
          <p:cNvSpPr txBox="1">
            <a:spLocks/>
          </p:cNvSpPr>
          <p:nvPr/>
        </p:nvSpPr>
        <p:spPr bwMode="auto">
          <a:xfrm>
            <a:off x="1192306" y="6011128"/>
            <a:ext cx="11954436" cy="130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594" indent="-228594"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783" indent="-228594"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2971" indent="-228594"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160" indent="-228594"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Trebuchet MS" panose="020B0603020202020204" pitchFamily="34" charset="0"/>
                <a:ea typeface="+mn-ea"/>
                <a:cs typeface="+mn-cs"/>
              </a:defRPr>
            </a:lvl4pPr>
            <a:lvl5pPr marL="2057349" indent="-228594"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Trebuchet MS" panose="020B06030202020202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000" b="1" dirty="0">
              <a:solidFill>
                <a:srgbClr val="FF0000"/>
              </a:solidFill>
            </a:endParaRPr>
          </a:p>
        </p:txBody>
      </p:sp>
      <p:sp>
        <p:nvSpPr>
          <p:cNvPr id="8" name="Rectangle 7"/>
          <p:cNvSpPr/>
          <p:nvPr/>
        </p:nvSpPr>
        <p:spPr>
          <a:xfrm>
            <a:off x="0" y="-6030"/>
            <a:ext cx="11084312" cy="864673"/>
          </a:xfrm>
          <a:prstGeom prst="rect">
            <a:avLst/>
          </a:prstGeom>
          <a:gradFill flip="none" rotWithShape="1">
            <a:gsLst>
              <a:gs pos="0">
                <a:srgbClr val="E51837">
                  <a:shade val="30000"/>
                  <a:satMod val="115000"/>
                </a:srgbClr>
              </a:gs>
              <a:gs pos="50000">
                <a:srgbClr val="E51837">
                  <a:shade val="67500"/>
                  <a:satMod val="115000"/>
                </a:srgbClr>
              </a:gs>
              <a:gs pos="100000">
                <a:srgbClr val="E51837">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 What Area Under the Curve (AUC) Tells Us?</a:t>
            </a:r>
            <a:endParaRPr lang="en-US" sz="3600" dirty="0"/>
          </a:p>
        </p:txBody>
      </p:sp>
      <p:graphicFrame>
        <p:nvGraphicFramePr>
          <p:cNvPr id="10" name="Table 9"/>
          <p:cNvGraphicFramePr>
            <a:graphicFrameLocks noGrp="1"/>
          </p:cNvGraphicFramePr>
          <p:nvPr>
            <p:extLst>
              <p:ext uri="{D42A27DB-BD31-4B8C-83A1-F6EECF244321}">
                <p14:modId xmlns:p14="http://schemas.microsoft.com/office/powerpoint/2010/main" val="3693273426"/>
              </p:ext>
            </p:extLst>
          </p:nvPr>
        </p:nvGraphicFramePr>
        <p:xfrm>
          <a:off x="178172" y="947600"/>
          <a:ext cx="11860435" cy="1463040"/>
        </p:xfrm>
        <a:graphic>
          <a:graphicData uri="http://schemas.openxmlformats.org/drawingml/2006/table">
            <a:tbl>
              <a:tblPr firstRow="1" bandRow="1">
                <a:tableStyleId>{5C22544A-7EE6-4342-B048-85BDC9FD1C3A}</a:tableStyleId>
              </a:tblPr>
              <a:tblGrid>
                <a:gridCol w="1415497">
                  <a:extLst>
                    <a:ext uri="{9D8B030D-6E8A-4147-A177-3AD203B41FA5}">
                      <a16:colId xmlns:a16="http://schemas.microsoft.com/office/drawing/2014/main" val="2151257280"/>
                    </a:ext>
                  </a:extLst>
                </a:gridCol>
                <a:gridCol w="5183465">
                  <a:extLst>
                    <a:ext uri="{9D8B030D-6E8A-4147-A177-3AD203B41FA5}">
                      <a16:colId xmlns:a16="http://schemas.microsoft.com/office/drawing/2014/main" val="2296803153"/>
                    </a:ext>
                  </a:extLst>
                </a:gridCol>
                <a:gridCol w="2371125">
                  <a:extLst>
                    <a:ext uri="{9D8B030D-6E8A-4147-A177-3AD203B41FA5}">
                      <a16:colId xmlns:a16="http://schemas.microsoft.com/office/drawing/2014/main" val="1670035714"/>
                    </a:ext>
                  </a:extLst>
                </a:gridCol>
                <a:gridCol w="2102858">
                  <a:extLst>
                    <a:ext uri="{9D8B030D-6E8A-4147-A177-3AD203B41FA5}">
                      <a16:colId xmlns:a16="http://schemas.microsoft.com/office/drawing/2014/main" val="1739632413"/>
                    </a:ext>
                  </a:extLst>
                </a:gridCol>
                <a:gridCol w="787490">
                  <a:extLst>
                    <a:ext uri="{9D8B030D-6E8A-4147-A177-3AD203B41FA5}">
                      <a16:colId xmlns:a16="http://schemas.microsoft.com/office/drawing/2014/main" val="2767922519"/>
                    </a:ext>
                  </a:extLst>
                </a:gridCol>
              </a:tblGrid>
              <a:tr h="123613">
                <a:tc>
                  <a:txBody>
                    <a:bodyPr/>
                    <a:lstStyle/>
                    <a:p>
                      <a:r>
                        <a:rPr lang="en-US" dirty="0"/>
                        <a:t>Pattern</a:t>
                      </a:r>
                      <a:r>
                        <a:rPr lang="en-US" baseline="0" dirty="0"/>
                        <a:t> No</a:t>
                      </a:r>
                      <a:endParaRPr lang="en-US" dirty="0"/>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dirty="0"/>
                        <a:t>Pattern</a:t>
                      </a:r>
                    </a:p>
                  </a:txBody>
                  <a:tcPr/>
                </a:tc>
                <a:tc>
                  <a:txBody>
                    <a:bodyPr/>
                    <a:lstStyle/>
                    <a:p>
                      <a:r>
                        <a:rPr lang="en-US" dirty="0"/>
                        <a:t>Pearson Correlation</a:t>
                      </a:r>
                    </a:p>
                  </a:txBody>
                  <a:tcPr/>
                </a:tc>
                <a:tc>
                  <a:txBody>
                    <a:bodyPr/>
                    <a:lstStyle/>
                    <a:p>
                      <a:r>
                        <a:rPr lang="en-US" dirty="0"/>
                        <a:t>Bi-variate Moran I</a:t>
                      </a:r>
                    </a:p>
                  </a:txBody>
                  <a:tcPr/>
                </a:tc>
                <a:tc>
                  <a:txBody>
                    <a:bodyPr/>
                    <a:lstStyle/>
                    <a:p>
                      <a:r>
                        <a:rPr lang="en-US" dirty="0"/>
                        <a:t>AUC</a:t>
                      </a:r>
                    </a:p>
                  </a:txBody>
                  <a:tcPr/>
                </a:tc>
                <a:extLst>
                  <a:ext uri="{0D108BD9-81ED-4DB2-BD59-A6C34878D82A}">
                    <a16:rowId xmlns:a16="http://schemas.microsoft.com/office/drawing/2014/main" val="2967474652"/>
                  </a:ext>
                </a:extLst>
              </a:tr>
              <a:tr h="242147">
                <a:tc>
                  <a:txBody>
                    <a:bodyPr/>
                    <a:lstStyle/>
                    <a:p>
                      <a:r>
                        <a:rPr lang="en-US" b="1" dirty="0"/>
                        <a:t>Pattern</a:t>
                      </a:r>
                      <a:r>
                        <a:rPr lang="en-US" b="1" baseline="0" dirty="0"/>
                        <a:t> 1</a:t>
                      </a:r>
                      <a:endParaRPr lang="en-US" b="1" dirty="0"/>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dirty="0"/>
                        <a:t>{(Population Density t),(Household Density t′)}</a:t>
                      </a:r>
                    </a:p>
                  </a:txBody>
                  <a:tcPr/>
                </a:tc>
                <a:tc>
                  <a:txBody>
                    <a:bodyPr/>
                    <a:lstStyle/>
                    <a:p>
                      <a:r>
                        <a:rPr lang="en-US" dirty="0"/>
                        <a:t>0.99</a:t>
                      </a:r>
                    </a:p>
                  </a:txBody>
                  <a:tcPr/>
                </a:tc>
                <a:tc>
                  <a:txBody>
                    <a:bodyPr/>
                    <a:lstStyle/>
                    <a:p>
                      <a:r>
                        <a:rPr lang="en-US" dirty="0"/>
                        <a:t>0.6</a:t>
                      </a:r>
                    </a:p>
                  </a:txBody>
                  <a:tcPr/>
                </a:tc>
                <a:tc>
                  <a:txBody>
                    <a:bodyPr/>
                    <a:lstStyle/>
                    <a:p>
                      <a:r>
                        <a:rPr lang="en-US" dirty="0"/>
                        <a:t>0.38</a:t>
                      </a:r>
                    </a:p>
                  </a:txBody>
                  <a:tcPr/>
                </a:tc>
                <a:extLst>
                  <a:ext uri="{0D108BD9-81ED-4DB2-BD59-A6C34878D82A}">
                    <a16:rowId xmlns:a16="http://schemas.microsoft.com/office/drawing/2014/main" val="1737793409"/>
                  </a:ext>
                </a:extLst>
              </a:tr>
              <a:tr h="18288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b="1" dirty="0"/>
                        <a:t>Pattern</a:t>
                      </a:r>
                      <a:r>
                        <a:rPr lang="en-US" b="1" baseline="0" dirty="0"/>
                        <a:t> 2</a:t>
                      </a:r>
                      <a:endParaRPr lang="en-US" b="1" dirty="0"/>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dirty="0"/>
                        <a:t>{(Trade Employee Rate t),(Household Density t′)}</a:t>
                      </a:r>
                    </a:p>
                  </a:txBody>
                  <a:tcPr/>
                </a:tc>
                <a:tc>
                  <a:txBody>
                    <a:bodyPr/>
                    <a:lstStyle/>
                    <a:p>
                      <a:r>
                        <a:rPr lang="en-US" dirty="0"/>
                        <a:t>-0.04</a:t>
                      </a:r>
                    </a:p>
                  </a:txBody>
                  <a:tcPr/>
                </a:tc>
                <a:tc>
                  <a:txBody>
                    <a:bodyPr/>
                    <a:lstStyle/>
                    <a:p>
                      <a:r>
                        <a:rPr lang="en-US" dirty="0"/>
                        <a:t>-0.02</a:t>
                      </a:r>
                    </a:p>
                  </a:txBody>
                  <a:tcPr/>
                </a:tc>
                <a:tc>
                  <a:txBody>
                    <a:bodyPr/>
                    <a:lstStyle/>
                    <a:p>
                      <a:r>
                        <a:rPr lang="en-US" dirty="0"/>
                        <a:t>0.1</a:t>
                      </a:r>
                    </a:p>
                  </a:txBody>
                  <a:tcPr/>
                </a:tc>
                <a:extLst>
                  <a:ext uri="{0D108BD9-81ED-4DB2-BD59-A6C34878D82A}">
                    <a16:rowId xmlns:a16="http://schemas.microsoft.com/office/drawing/2014/main" val="2106501395"/>
                  </a:ext>
                </a:extLst>
              </a:tr>
              <a:tr h="18288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b="1" dirty="0"/>
                        <a:t>Pattern</a:t>
                      </a:r>
                      <a:r>
                        <a:rPr lang="en-US" b="1" baseline="0" dirty="0"/>
                        <a:t> 3</a:t>
                      </a:r>
                      <a:endParaRPr lang="en-US" b="1" dirty="0"/>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dirty="0"/>
                        <a:t>{(Population Density t),(Average Precipitation t′)}</a:t>
                      </a:r>
                    </a:p>
                  </a:txBody>
                  <a:tcPr/>
                </a:tc>
                <a:tc>
                  <a:txBody>
                    <a:bodyPr/>
                    <a:lstStyle/>
                    <a:p>
                      <a:r>
                        <a:rPr lang="en-US" dirty="0"/>
                        <a:t>0.04</a:t>
                      </a:r>
                    </a:p>
                  </a:txBody>
                  <a:tcPr/>
                </a:tc>
                <a:tc>
                  <a:txBody>
                    <a:bodyPr/>
                    <a:lstStyle/>
                    <a:p>
                      <a:r>
                        <a:rPr lang="en-US" dirty="0"/>
                        <a:t>0</a:t>
                      </a:r>
                    </a:p>
                  </a:txBody>
                  <a:tcPr/>
                </a:tc>
                <a:tc>
                  <a:txBody>
                    <a:bodyPr/>
                    <a:lstStyle/>
                    <a:p>
                      <a:r>
                        <a:rPr lang="en-US" dirty="0"/>
                        <a:t>0.14</a:t>
                      </a:r>
                    </a:p>
                  </a:txBody>
                  <a:tcPr/>
                </a:tc>
                <a:extLst>
                  <a:ext uri="{0D108BD9-81ED-4DB2-BD59-A6C34878D82A}">
                    <a16:rowId xmlns:a16="http://schemas.microsoft.com/office/drawing/2014/main" val="189986840"/>
                  </a:ext>
                </a:extLst>
              </a:tr>
            </a:tbl>
          </a:graphicData>
        </a:graphic>
      </p:graphicFrame>
      <p:sp>
        <p:nvSpPr>
          <p:cNvPr id="12" name="Rounded Rectangle 11">
            <a:extLst>
              <a:ext uri="{FF2B5EF4-FFF2-40B4-BE49-F238E27FC236}">
                <a16:creationId xmlns:a16="http://schemas.microsoft.com/office/drawing/2014/main" id="{10359589-15FF-ACAF-3E13-AFC377B0C7AE}"/>
              </a:ext>
            </a:extLst>
          </p:cNvPr>
          <p:cNvSpPr/>
          <p:nvPr/>
        </p:nvSpPr>
        <p:spPr>
          <a:xfrm>
            <a:off x="212762" y="2516530"/>
            <a:ext cx="11860435" cy="789203"/>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q"/>
            </a:pPr>
            <a:r>
              <a:rPr lang="en-US" sz="2200" b="1" dirty="0">
                <a:solidFill>
                  <a:srgbClr val="00B050"/>
                </a:solidFill>
              </a:rPr>
              <a:t>Similarity with Traditional Measures </a:t>
            </a:r>
            <a:r>
              <a:rPr lang="en-US" sz="2200" dirty="0">
                <a:solidFill>
                  <a:schemeClr val="tx1"/>
                </a:solidFill>
              </a:rPr>
              <a:t>: </a:t>
            </a:r>
            <a:r>
              <a:rPr lang="en-US" sz="2200" b="1" dirty="0">
                <a:solidFill>
                  <a:schemeClr val="tx1"/>
                </a:solidFill>
              </a:rPr>
              <a:t>Pattern 1 </a:t>
            </a:r>
            <a:r>
              <a:rPr lang="en-US" sz="2200" dirty="0">
                <a:solidFill>
                  <a:schemeClr val="tx1"/>
                </a:solidFill>
              </a:rPr>
              <a:t>shows the highest agreement with the AUC measure among 190 pairs, similar to the pair's correlation and Moran's I values.</a:t>
            </a:r>
          </a:p>
        </p:txBody>
      </p:sp>
      <p:sp>
        <p:nvSpPr>
          <p:cNvPr id="11" name="Rounded Rectangle 10">
            <a:extLst>
              <a:ext uri="{FF2B5EF4-FFF2-40B4-BE49-F238E27FC236}">
                <a16:creationId xmlns:a16="http://schemas.microsoft.com/office/drawing/2014/main" id="{10359589-15FF-ACAF-3E13-AFC377B0C7AE}"/>
              </a:ext>
            </a:extLst>
          </p:cNvPr>
          <p:cNvSpPr/>
          <p:nvPr/>
        </p:nvSpPr>
        <p:spPr>
          <a:xfrm>
            <a:off x="212763" y="3411624"/>
            <a:ext cx="11860434" cy="1704412"/>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q"/>
            </a:pPr>
            <a:r>
              <a:rPr lang="en-US" sz="2200" b="1" dirty="0">
                <a:solidFill>
                  <a:srgbClr val="00B050"/>
                </a:solidFill>
              </a:rPr>
              <a:t>CVT Reveals Hidden Associations</a:t>
            </a:r>
          </a:p>
          <a:p>
            <a:pPr marL="742950" lvl="1" indent="-285750">
              <a:buFont typeface="Wingdings" panose="05000000000000000000" pitchFamily="2" charset="2"/>
              <a:buChar char="Ø"/>
            </a:pPr>
            <a:r>
              <a:rPr lang="en-US" sz="2200" dirty="0">
                <a:solidFill>
                  <a:schemeClr val="tx1"/>
                </a:solidFill>
              </a:rPr>
              <a:t>Pearson Correlation and Bi-Variate Moran I show no association for Pattern 2 and Pattern 3, yet our CVT measure uncovers a 10% and 14% average hotspot agreement.</a:t>
            </a:r>
          </a:p>
          <a:p>
            <a:pPr marL="742950" lvl="1" indent="-285750">
              <a:buFont typeface="Wingdings" panose="05000000000000000000" pitchFamily="2" charset="2"/>
              <a:buChar char="Ø"/>
            </a:pPr>
            <a:r>
              <a:rPr lang="en-US" sz="2200" dirty="0">
                <a:solidFill>
                  <a:srgbClr val="00B0F0"/>
                </a:solidFill>
              </a:rPr>
              <a:t>Linear relationships and spatial statistics often miss small subset value level spatial associations, which are successfully captured by CVT association.</a:t>
            </a:r>
          </a:p>
        </p:txBody>
      </p:sp>
      <p:sp>
        <p:nvSpPr>
          <p:cNvPr id="14" name="Rounded Rectangle 13">
            <a:extLst>
              <a:ext uri="{FF2B5EF4-FFF2-40B4-BE49-F238E27FC236}">
                <a16:creationId xmlns:a16="http://schemas.microsoft.com/office/drawing/2014/main" id="{10359589-15FF-ACAF-3E13-AFC377B0C7AE}"/>
              </a:ext>
            </a:extLst>
          </p:cNvPr>
          <p:cNvSpPr/>
          <p:nvPr/>
        </p:nvSpPr>
        <p:spPr>
          <a:xfrm>
            <a:off x="212763" y="5221927"/>
            <a:ext cx="11860434" cy="1044804"/>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q"/>
            </a:pPr>
            <a:r>
              <a:rPr lang="en-US" sz="2200" b="1" dirty="0">
                <a:solidFill>
                  <a:srgbClr val="00B050"/>
                </a:solidFill>
              </a:rPr>
              <a:t>Broader Association Measurement Scope: </a:t>
            </a:r>
            <a:r>
              <a:rPr lang="en-US" sz="2200" dirty="0">
                <a:solidFill>
                  <a:schemeClr val="tx1"/>
                </a:solidFill>
              </a:rPr>
              <a:t>The CVT measure analyzes associations at individual thresholds, uncovering relationships across numerous subsets of values from two continuous variables that other methods cannot detect.</a:t>
            </a:r>
          </a:p>
        </p:txBody>
      </p:sp>
    </p:spTree>
    <p:custDataLst>
      <p:tags r:id="rId1"/>
    </p:custDataLst>
    <p:extLst>
      <p:ext uri="{BB962C8B-B14F-4D97-AF65-F5344CB8AC3E}">
        <p14:creationId xmlns:p14="http://schemas.microsoft.com/office/powerpoint/2010/main" val="4040385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
                                            <p:txEl>
                                              <p:pRg st="1" end="1"/>
                                            </p:txEl>
                                          </p:spTgt>
                                        </p:tgtEl>
                                        <p:attrNameLst>
                                          <p:attrName>style.visibility</p:attrName>
                                        </p:attrNameLst>
                                      </p:cBhvr>
                                      <p:to>
                                        <p:strVal val="visible"/>
                                      </p:to>
                                    </p:set>
                                    <p:anim calcmode="lin" valueType="num">
                                      <p:cBhvr additive="base">
                                        <p:cTn id="31"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
                                            <p:txEl>
                                              <p:pRg st="2" end="2"/>
                                            </p:txEl>
                                          </p:spTgt>
                                        </p:tgtEl>
                                        <p:attrNameLst>
                                          <p:attrName>style.visibility</p:attrName>
                                        </p:attrNameLst>
                                      </p:cBhvr>
                                      <p:to>
                                        <p:strVal val="visible"/>
                                      </p:to>
                                    </p:set>
                                    <p:anim calcmode="lin" valueType="num">
                                      <p:cBhvr additive="base">
                                        <p:cTn id="37"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75894" y="0"/>
            <a:ext cx="1116106" cy="758952"/>
          </a:xfrm>
          <a:prstGeom prst="rect">
            <a:avLst/>
          </a:prstGeom>
        </p:spPr>
      </p:pic>
      <p:sp>
        <p:nvSpPr>
          <p:cNvPr id="6" name="Slide Number Placeholder 5"/>
          <p:cNvSpPr>
            <a:spLocks noGrp="1"/>
          </p:cNvSpPr>
          <p:nvPr>
            <p:ph type="sldNum" sz="quarter" idx="12"/>
          </p:nvPr>
        </p:nvSpPr>
        <p:spPr/>
        <p:txBody>
          <a:bodyPr/>
          <a:lstStyle/>
          <a:p>
            <a:pPr>
              <a:defRPr/>
            </a:pPr>
            <a:fld id="{D1DBB386-4D84-4A75-AC7E-910C66A24D6F}" type="slidenum">
              <a:rPr lang="en-US" smtClean="0">
                <a:solidFill>
                  <a:schemeClr val="bg1"/>
                </a:solidFill>
              </a:rPr>
              <a:pPr>
                <a:defRPr/>
              </a:pPr>
              <a:t>15</a:t>
            </a:fld>
            <a:endParaRPr lang="en-US" dirty="0">
              <a:solidFill>
                <a:schemeClr val="bg1"/>
              </a:solidFill>
            </a:endParaRPr>
          </a:p>
        </p:txBody>
      </p:sp>
      <p:sp>
        <p:nvSpPr>
          <p:cNvPr id="8" name="Rectangle 7"/>
          <p:cNvSpPr/>
          <p:nvPr/>
        </p:nvSpPr>
        <p:spPr>
          <a:xfrm>
            <a:off x="0" y="-6030"/>
            <a:ext cx="11084312" cy="864673"/>
          </a:xfrm>
          <a:prstGeom prst="rect">
            <a:avLst/>
          </a:prstGeom>
          <a:gradFill flip="none" rotWithShape="1">
            <a:gsLst>
              <a:gs pos="0">
                <a:srgbClr val="E51837">
                  <a:shade val="30000"/>
                  <a:satMod val="115000"/>
                </a:srgbClr>
              </a:gs>
              <a:gs pos="50000">
                <a:srgbClr val="E51837">
                  <a:shade val="67500"/>
                  <a:satMod val="115000"/>
                </a:srgbClr>
              </a:gs>
              <a:gs pos="100000">
                <a:srgbClr val="E51837">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How Different these Measures are Themselves?</a:t>
            </a:r>
            <a:endParaRPr lang="en-US" sz="3600" dirty="0"/>
          </a:p>
        </p:txBody>
      </p:sp>
      <p:graphicFrame>
        <p:nvGraphicFramePr>
          <p:cNvPr id="10" name="Table 9"/>
          <p:cNvGraphicFramePr>
            <a:graphicFrameLocks noGrp="1"/>
          </p:cNvGraphicFramePr>
          <p:nvPr>
            <p:extLst>
              <p:ext uri="{D42A27DB-BD31-4B8C-83A1-F6EECF244321}">
                <p14:modId xmlns:p14="http://schemas.microsoft.com/office/powerpoint/2010/main" val="536120927"/>
              </p:ext>
            </p:extLst>
          </p:nvPr>
        </p:nvGraphicFramePr>
        <p:xfrm>
          <a:off x="190551" y="1016854"/>
          <a:ext cx="11393060" cy="1662861"/>
        </p:xfrm>
        <a:graphic>
          <a:graphicData uri="http://schemas.openxmlformats.org/drawingml/2006/table">
            <a:tbl>
              <a:tblPr firstRow="1" bandRow="1">
                <a:tableStyleId>{5C22544A-7EE6-4342-B048-85BDC9FD1C3A}</a:tableStyleId>
              </a:tblPr>
              <a:tblGrid>
                <a:gridCol w="4850943">
                  <a:extLst>
                    <a:ext uri="{9D8B030D-6E8A-4147-A177-3AD203B41FA5}">
                      <a16:colId xmlns:a16="http://schemas.microsoft.com/office/drawing/2014/main" val="2151257280"/>
                    </a:ext>
                  </a:extLst>
                </a:gridCol>
                <a:gridCol w="2094807">
                  <a:extLst>
                    <a:ext uri="{9D8B030D-6E8A-4147-A177-3AD203B41FA5}">
                      <a16:colId xmlns:a16="http://schemas.microsoft.com/office/drawing/2014/main" val="1670035714"/>
                    </a:ext>
                  </a:extLst>
                </a:gridCol>
                <a:gridCol w="2049263">
                  <a:extLst>
                    <a:ext uri="{9D8B030D-6E8A-4147-A177-3AD203B41FA5}">
                      <a16:colId xmlns:a16="http://schemas.microsoft.com/office/drawing/2014/main" val="1739632413"/>
                    </a:ext>
                  </a:extLst>
                </a:gridCol>
                <a:gridCol w="2398047">
                  <a:extLst>
                    <a:ext uri="{9D8B030D-6E8A-4147-A177-3AD203B41FA5}">
                      <a16:colId xmlns:a16="http://schemas.microsoft.com/office/drawing/2014/main" val="4062285193"/>
                    </a:ext>
                  </a:extLst>
                </a:gridCol>
              </a:tblGrid>
              <a:tr h="565581">
                <a:tc>
                  <a:txBody>
                    <a:bodyPr/>
                    <a:lstStyle/>
                    <a:p>
                      <a:r>
                        <a:rPr lang="en-US" dirty="0"/>
                        <a:t>Pattern</a:t>
                      </a:r>
                    </a:p>
                  </a:txBody>
                  <a:tcPr/>
                </a:tc>
                <a:tc>
                  <a:txBody>
                    <a:bodyPr/>
                    <a:lstStyle/>
                    <a:p>
                      <a:r>
                        <a:rPr lang="en-US" dirty="0"/>
                        <a:t>Pearson Correlation</a:t>
                      </a:r>
                    </a:p>
                  </a:txBody>
                  <a:tcPr/>
                </a:tc>
                <a:tc>
                  <a:txBody>
                    <a:bodyPr/>
                    <a:lstStyle/>
                    <a:p>
                      <a:r>
                        <a:rPr lang="en-US" dirty="0"/>
                        <a:t>Bi-variate Moran I</a:t>
                      </a:r>
                    </a:p>
                  </a:txBody>
                  <a:tcPr/>
                </a:tc>
                <a:tc>
                  <a:txBody>
                    <a:bodyPr/>
                    <a:lstStyle/>
                    <a:p>
                      <a:r>
                        <a:rPr lang="en-US" dirty="0"/>
                        <a:t>AUC</a:t>
                      </a:r>
                    </a:p>
                  </a:txBody>
                  <a:tcPr/>
                </a:tc>
                <a:extLst>
                  <a:ext uri="{0D108BD9-81ED-4DB2-BD59-A6C34878D82A}">
                    <a16:rowId xmlns:a16="http://schemas.microsoft.com/office/drawing/2014/main" val="2967474652"/>
                  </a:ext>
                </a:extLst>
              </a:tr>
              <a:tr h="242147">
                <a:tc>
                  <a:txBody>
                    <a:bodyPr/>
                    <a:lstStyle/>
                    <a:p>
                      <a:r>
                        <a:rPr lang="en-US" dirty="0"/>
                        <a:t>{(Population Density t),(Household Density t′)}</a:t>
                      </a:r>
                    </a:p>
                  </a:txBody>
                  <a:tcPr/>
                </a:tc>
                <a:tc>
                  <a:txBody>
                    <a:bodyPr/>
                    <a:lstStyle/>
                    <a:p>
                      <a:r>
                        <a:rPr lang="en-US" dirty="0"/>
                        <a:t>190</a:t>
                      </a:r>
                    </a:p>
                  </a:txBody>
                  <a:tcPr/>
                </a:tc>
                <a:tc>
                  <a:txBody>
                    <a:bodyPr/>
                    <a:lstStyle/>
                    <a:p>
                      <a:r>
                        <a:rPr lang="en-US" dirty="0"/>
                        <a:t>190</a:t>
                      </a:r>
                    </a:p>
                  </a:txBody>
                  <a:tcPr/>
                </a:tc>
                <a:tc>
                  <a:txBody>
                    <a:bodyPr/>
                    <a:lstStyle/>
                    <a:p>
                      <a:r>
                        <a:rPr lang="en-US" dirty="0"/>
                        <a:t>190</a:t>
                      </a:r>
                    </a:p>
                  </a:txBody>
                  <a:tcPr/>
                </a:tc>
                <a:extLst>
                  <a:ext uri="{0D108BD9-81ED-4DB2-BD59-A6C34878D82A}">
                    <a16:rowId xmlns:a16="http://schemas.microsoft.com/office/drawing/2014/main" val="1737793409"/>
                  </a:ext>
                </a:extLst>
              </a:tr>
              <a:tr h="182880">
                <a:tc>
                  <a:txBody>
                    <a:bodyPr/>
                    <a:lstStyle/>
                    <a:p>
                      <a:r>
                        <a:rPr lang="en-US" dirty="0"/>
                        <a:t>{(Trade Employee Rate t),(Household Density t′)}</a:t>
                      </a:r>
                    </a:p>
                  </a:txBody>
                  <a:tcPr/>
                </a:tc>
                <a:tc>
                  <a:txBody>
                    <a:bodyPr/>
                    <a:lstStyle/>
                    <a:p>
                      <a:r>
                        <a:rPr lang="en-US" dirty="0"/>
                        <a:t>122</a:t>
                      </a:r>
                    </a:p>
                  </a:txBody>
                  <a:tcPr/>
                </a:tc>
                <a:tc>
                  <a:txBody>
                    <a:bodyPr/>
                    <a:lstStyle/>
                    <a:p>
                      <a:r>
                        <a:rPr lang="en-US" dirty="0"/>
                        <a:t>125</a:t>
                      </a:r>
                    </a:p>
                  </a:txBody>
                  <a:tcPr/>
                </a:tc>
                <a:tc>
                  <a:txBody>
                    <a:bodyPr/>
                    <a:lstStyle/>
                    <a:p>
                      <a:r>
                        <a:rPr lang="en-US" dirty="0"/>
                        <a:t>172</a:t>
                      </a:r>
                    </a:p>
                  </a:txBody>
                  <a:tcPr/>
                </a:tc>
                <a:extLst>
                  <a:ext uri="{0D108BD9-81ED-4DB2-BD59-A6C34878D82A}">
                    <a16:rowId xmlns:a16="http://schemas.microsoft.com/office/drawing/2014/main" val="2106501395"/>
                  </a:ext>
                </a:extLst>
              </a:tr>
              <a:tr h="182880">
                <a:tc gridSpan="4">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dirty="0"/>
                        <a:t>From</a:t>
                      </a:r>
                      <a:r>
                        <a:rPr lang="en-US" baseline="0" dirty="0"/>
                        <a:t> high value to low value</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89986840"/>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741642407"/>
              </p:ext>
            </p:extLst>
          </p:nvPr>
        </p:nvGraphicFramePr>
        <p:xfrm>
          <a:off x="190551" y="3196226"/>
          <a:ext cx="5243598" cy="1334672"/>
        </p:xfrm>
        <a:graphic>
          <a:graphicData uri="http://schemas.openxmlformats.org/drawingml/2006/table">
            <a:tbl>
              <a:tblPr firstRow="1" bandRow="1">
                <a:tableStyleId>{5C22544A-7EE6-4342-B048-85BDC9FD1C3A}</a:tableStyleId>
              </a:tblPr>
              <a:tblGrid>
                <a:gridCol w="3066455">
                  <a:extLst>
                    <a:ext uri="{9D8B030D-6E8A-4147-A177-3AD203B41FA5}">
                      <a16:colId xmlns:a16="http://schemas.microsoft.com/office/drawing/2014/main" val="4004486145"/>
                    </a:ext>
                  </a:extLst>
                </a:gridCol>
                <a:gridCol w="2177143">
                  <a:extLst>
                    <a:ext uri="{9D8B030D-6E8A-4147-A177-3AD203B41FA5}">
                      <a16:colId xmlns:a16="http://schemas.microsoft.com/office/drawing/2014/main" val="2453643037"/>
                    </a:ext>
                  </a:extLst>
                </a:gridCol>
              </a:tblGrid>
              <a:tr h="370840">
                <a:tc>
                  <a:txBody>
                    <a:bodyPr/>
                    <a:lstStyle/>
                    <a:p>
                      <a:r>
                        <a:rPr lang="en-US" sz="2200" dirty="0"/>
                        <a:t>Measure 1, Measure 2</a:t>
                      </a:r>
                    </a:p>
                  </a:txBody>
                  <a:tcPr/>
                </a:tc>
                <a:tc>
                  <a:txBody>
                    <a:bodyPr/>
                    <a:lstStyle/>
                    <a:p>
                      <a:r>
                        <a:rPr lang="en-US" sz="2200" dirty="0"/>
                        <a:t>Rank Correlation</a:t>
                      </a:r>
                    </a:p>
                  </a:txBody>
                  <a:tcPr/>
                </a:tc>
                <a:extLst>
                  <a:ext uri="{0D108BD9-81ED-4DB2-BD59-A6C34878D82A}">
                    <a16:rowId xmlns:a16="http://schemas.microsoft.com/office/drawing/2014/main" val="1083102416"/>
                  </a:ext>
                </a:extLst>
              </a:tr>
              <a:tr h="481232">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2200" dirty="0">
                          <a:solidFill>
                            <a:srgbClr val="7030A0"/>
                          </a:solidFill>
                        </a:rPr>
                        <a:t>Pearson Correlation, AUC</a:t>
                      </a:r>
                    </a:p>
                  </a:txBody>
                  <a:tcPr/>
                </a:tc>
                <a:tc>
                  <a:txBody>
                    <a:bodyPr/>
                    <a:lstStyle/>
                    <a:p>
                      <a:r>
                        <a:rPr lang="en-US" sz="2200" b="1" dirty="0">
                          <a:solidFill>
                            <a:srgbClr val="7030A0"/>
                          </a:solidFill>
                        </a:rPr>
                        <a:t>0.74</a:t>
                      </a:r>
                    </a:p>
                  </a:txBody>
                  <a:tcPr/>
                </a:tc>
                <a:extLst>
                  <a:ext uri="{0D108BD9-81ED-4DB2-BD59-A6C34878D82A}">
                    <a16:rowId xmlns:a16="http://schemas.microsoft.com/office/drawing/2014/main" val="69817609"/>
                  </a:ext>
                </a:extLst>
              </a:tr>
              <a:tr h="370840">
                <a:tc>
                  <a:txBody>
                    <a:bodyPr/>
                    <a:lstStyle/>
                    <a:p>
                      <a:r>
                        <a:rPr lang="en-US" sz="2200" dirty="0">
                          <a:solidFill>
                            <a:srgbClr val="7030A0"/>
                          </a:solidFill>
                        </a:rPr>
                        <a:t>Bi-Variate Moran I, AUC</a:t>
                      </a:r>
                    </a:p>
                  </a:txBody>
                  <a:tcPr/>
                </a:tc>
                <a:tc>
                  <a:txBody>
                    <a:bodyPr/>
                    <a:lstStyle/>
                    <a:p>
                      <a:r>
                        <a:rPr lang="en-US" sz="2200" b="1" dirty="0">
                          <a:solidFill>
                            <a:srgbClr val="7030A0"/>
                          </a:solidFill>
                        </a:rPr>
                        <a:t>0.73</a:t>
                      </a:r>
                    </a:p>
                  </a:txBody>
                  <a:tcPr/>
                </a:tc>
                <a:extLst>
                  <a:ext uri="{0D108BD9-81ED-4DB2-BD59-A6C34878D82A}">
                    <a16:rowId xmlns:a16="http://schemas.microsoft.com/office/drawing/2014/main" val="2514596528"/>
                  </a:ext>
                </a:extLst>
              </a:tr>
            </a:tbl>
          </a:graphicData>
        </a:graphic>
      </p:graphicFrame>
      <p:sp>
        <p:nvSpPr>
          <p:cNvPr id="13" name="Rounded Rectangle 12">
            <a:extLst>
              <a:ext uri="{FF2B5EF4-FFF2-40B4-BE49-F238E27FC236}">
                <a16:creationId xmlns:a16="http://schemas.microsoft.com/office/drawing/2014/main" id="{10359589-15FF-ACAF-3E13-AFC377B0C7AE}"/>
              </a:ext>
            </a:extLst>
          </p:cNvPr>
          <p:cNvSpPr/>
          <p:nvPr/>
        </p:nvSpPr>
        <p:spPr>
          <a:xfrm>
            <a:off x="5542156" y="3196226"/>
            <a:ext cx="6141210" cy="830254"/>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dirty="0">
                <a:solidFill>
                  <a:schemeClr val="accent1">
                    <a:lumMod val="75000"/>
                  </a:schemeClr>
                </a:solidFill>
              </a:rPr>
              <a:t>High positive correlation indicating similar type of ranking</a:t>
            </a:r>
          </a:p>
        </p:txBody>
      </p:sp>
      <p:sp>
        <p:nvSpPr>
          <p:cNvPr id="14" name="Rounded Rectangle 13">
            <a:extLst>
              <a:ext uri="{FF2B5EF4-FFF2-40B4-BE49-F238E27FC236}">
                <a16:creationId xmlns:a16="http://schemas.microsoft.com/office/drawing/2014/main" id="{10359589-15FF-ACAF-3E13-AFC377B0C7AE}"/>
              </a:ext>
            </a:extLst>
          </p:cNvPr>
          <p:cNvSpPr/>
          <p:nvPr/>
        </p:nvSpPr>
        <p:spPr>
          <a:xfrm>
            <a:off x="5542157" y="4238348"/>
            <a:ext cx="6141209" cy="638485"/>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dirty="0">
                <a:solidFill>
                  <a:srgbClr val="00B050"/>
                </a:solidFill>
              </a:rPr>
              <a:t>Slight difference indicates new knowledge</a:t>
            </a:r>
          </a:p>
        </p:txBody>
      </p:sp>
    </p:spTree>
    <p:custDataLst>
      <p:tags r:id="rId1"/>
    </p:custDataLst>
    <p:extLst>
      <p:ext uri="{BB962C8B-B14F-4D97-AF65-F5344CB8AC3E}">
        <p14:creationId xmlns:p14="http://schemas.microsoft.com/office/powerpoint/2010/main" val="3003008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75894" y="0"/>
            <a:ext cx="1116106" cy="758952"/>
          </a:xfrm>
          <a:prstGeom prst="rect">
            <a:avLst/>
          </a:prstGeom>
        </p:spPr>
      </p:pic>
      <p:sp>
        <p:nvSpPr>
          <p:cNvPr id="4" name="Slide Number Placeholder 3"/>
          <p:cNvSpPr>
            <a:spLocks noGrp="1"/>
          </p:cNvSpPr>
          <p:nvPr>
            <p:ph type="sldNum" sz="quarter" idx="12"/>
          </p:nvPr>
        </p:nvSpPr>
        <p:spPr/>
        <p:txBody>
          <a:bodyPr/>
          <a:lstStyle/>
          <a:p>
            <a:pPr>
              <a:defRPr/>
            </a:pPr>
            <a:fld id="{D1DBB386-4D84-4A75-AC7E-910C66A24D6F}" type="slidenum">
              <a:rPr lang="en-US" smtClean="0">
                <a:solidFill>
                  <a:schemeClr val="bg1"/>
                </a:solidFill>
              </a:rPr>
              <a:pPr>
                <a:defRPr/>
              </a:pPr>
              <a:t>16</a:t>
            </a:fld>
            <a:endParaRPr lang="en-US" dirty="0">
              <a:solidFill>
                <a:schemeClr val="bg1"/>
              </a:solidFill>
            </a:endParaRPr>
          </a:p>
        </p:txBody>
      </p:sp>
      <p:sp>
        <p:nvSpPr>
          <p:cNvPr id="13" name="Rectangle 12"/>
          <p:cNvSpPr/>
          <p:nvPr/>
        </p:nvSpPr>
        <p:spPr>
          <a:xfrm>
            <a:off x="0" y="-6030"/>
            <a:ext cx="11084312" cy="864673"/>
          </a:xfrm>
          <a:prstGeom prst="rect">
            <a:avLst/>
          </a:prstGeom>
          <a:gradFill flip="none" rotWithShape="1">
            <a:gsLst>
              <a:gs pos="0">
                <a:srgbClr val="E51837">
                  <a:shade val="30000"/>
                  <a:satMod val="115000"/>
                </a:srgbClr>
              </a:gs>
              <a:gs pos="50000">
                <a:srgbClr val="E51837">
                  <a:shade val="67500"/>
                  <a:satMod val="115000"/>
                </a:srgbClr>
              </a:gs>
              <a:gs pos="100000">
                <a:srgbClr val="E51837">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 Hotspot Discovery Algorithm</a:t>
            </a:r>
            <a:endParaRPr lang="en-US" sz="3600" dirty="0"/>
          </a:p>
        </p:txBody>
      </p:sp>
      <p:pic>
        <p:nvPicPr>
          <p:cNvPr id="16" name="Content Placeholder 15"/>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8265581" y="2607983"/>
            <a:ext cx="3695688" cy="2491729"/>
          </a:xfr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326" y="2546905"/>
            <a:ext cx="3750877" cy="2637997"/>
          </a:xfrm>
          <a:prstGeom prst="rect">
            <a:avLst/>
          </a:prstGeom>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17164" y="2607983"/>
            <a:ext cx="3813718" cy="2552137"/>
          </a:xfrm>
          <a:prstGeom prst="rect">
            <a:avLst/>
          </a:prstGeom>
        </p:spPr>
      </p:pic>
      <p:sp>
        <p:nvSpPr>
          <p:cNvPr id="20" name="Rounded Rectangle 19">
            <a:extLst>
              <a:ext uri="{FF2B5EF4-FFF2-40B4-BE49-F238E27FC236}">
                <a16:creationId xmlns:a16="http://schemas.microsoft.com/office/drawing/2014/main" id="{10359589-15FF-ACAF-3E13-AFC377B0C7AE}"/>
              </a:ext>
            </a:extLst>
          </p:cNvPr>
          <p:cNvSpPr/>
          <p:nvPr/>
        </p:nvSpPr>
        <p:spPr>
          <a:xfrm>
            <a:off x="59459" y="5247472"/>
            <a:ext cx="3885778" cy="1106218"/>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rPr>
              <a:t>Grid points with point-wise functions above or below thresholds</a:t>
            </a:r>
          </a:p>
        </p:txBody>
      </p:sp>
      <p:sp>
        <p:nvSpPr>
          <p:cNvPr id="21" name="Rounded Rectangle 20">
            <a:extLst>
              <a:ext uri="{FF2B5EF4-FFF2-40B4-BE49-F238E27FC236}">
                <a16:creationId xmlns:a16="http://schemas.microsoft.com/office/drawing/2014/main" id="{10359589-15FF-ACAF-3E13-AFC377B0C7AE}"/>
              </a:ext>
            </a:extLst>
          </p:cNvPr>
          <p:cNvSpPr/>
          <p:nvPr/>
        </p:nvSpPr>
        <p:spPr>
          <a:xfrm>
            <a:off x="4170590" y="5247472"/>
            <a:ext cx="3623581" cy="1080870"/>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rPr>
              <a:t>Finds connected set of points</a:t>
            </a:r>
          </a:p>
        </p:txBody>
      </p:sp>
      <p:sp>
        <p:nvSpPr>
          <p:cNvPr id="22" name="Rounded Rectangle 21">
            <a:extLst>
              <a:ext uri="{FF2B5EF4-FFF2-40B4-BE49-F238E27FC236}">
                <a16:creationId xmlns:a16="http://schemas.microsoft.com/office/drawing/2014/main" id="{10359589-15FF-ACAF-3E13-AFC377B0C7AE}"/>
              </a:ext>
            </a:extLst>
          </p:cNvPr>
          <p:cNvSpPr/>
          <p:nvPr/>
        </p:nvSpPr>
        <p:spPr>
          <a:xfrm>
            <a:off x="8206843" y="5247472"/>
            <a:ext cx="3648852" cy="1106217"/>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rPr>
              <a:t>Generate polygon if all points in a cell are above thresholds</a:t>
            </a:r>
          </a:p>
        </p:txBody>
      </p:sp>
      <p:sp>
        <p:nvSpPr>
          <p:cNvPr id="25" name="Rounded Rectangle 24">
            <a:extLst>
              <a:ext uri="{FF2B5EF4-FFF2-40B4-BE49-F238E27FC236}">
                <a16:creationId xmlns:a16="http://schemas.microsoft.com/office/drawing/2014/main" id="{10359589-15FF-ACAF-3E13-AFC377B0C7AE}"/>
              </a:ext>
            </a:extLst>
          </p:cNvPr>
          <p:cNvSpPr/>
          <p:nvPr/>
        </p:nvSpPr>
        <p:spPr>
          <a:xfrm>
            <a:off x="192351" y="1792085"/>
            <a:ext cx="3752886" cy="776418"/>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dirty="0" err="1">
                <a:solidFill>
                  <a:schemeClr val="tx1"/>
                </a:solidFill>
              </a:rPr>
              <a:t>dr</a:t>
            </a:r>
            <a:r>
              <a:rPr lang="en-US" sz="2400" dirty="0">
                <a:solidFill>
                  <a:schemeClr val="tx1"/>
                </a:solidFill>
              </a:rPr>
              <a:t> or dc distance between neighbors</a:t>
            </a:r>
          </a:p>
        </p:txBody>
      </p:sp>
      <p:sp>
        <p:nvSpPr>
          <p:cNvPr id="26" name="Rounded Rectangle 25">
            <a:extLst>
              <a:ext uri="{FF2B5EF4-FFF2-40B4-BE49-F238E27FC236}">
                <a16:creationId xmlns:a16="http://schemas.microsoft.com/office/drawing/2014/main" id="{10359589-15FF-ACAF-3E13-AFC377B0C7AE}"/>
              </a:ext>
            </a:extLst>
          </p:cNvPr>
          <p:cNvSpPr/>
          <p:nvPr/>
        </p:nvSpPr>
        <p:spPr>
          <a:xfrm>
            <a:off x="4170590" y="1784532"/>
            <a:ext cx="3623581" cy="823451"/>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rPr>
              <a:t>If two neighbors are above </a:t>
            </a:r>
            <a:r>
              <a:rPr lang="en-US" sz="2400" i="1" dirty="0">
                <a:solidFill>
                  <a:schemeClr val="tx1"/>
                </a:solidFill>
              </a:rPr>
              <a:t>t </a:t>
            </a:r>
            <a:r>
              <a:rPr lang="en-US" sz="2400" dirty="0">
                <a:solidFill>
                  <a:schemeClr val="tx1"/>
                </a:solidFill>
              </a:rPr>
              <a:t>they are connected</a:t>
            </a:r>
          </a:p>
        </p:txBody>
      </p:sp>
      <p:sp>
        <p:nvSpPr>
          <p:cNvPr id="27" name="Right Arrow 26"/>
          <p:cNvSpPr/>
          <p:nvPr/>
        </p:nvSpPr>
        <p:spPr>
          <a:xfrm>
            <a:off x="3945237" y="3736725"/>
            <a:ext cx="225353"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ight Arrow 27"/>
          <p:cNvSpPr/>
          <p:nvPr/>
        </p:nvSpPr>
        <p:spPr>
          <a:xfrm>
            <a:off x="8040228" y="3736725"/>
            <a:ext cx="225353"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a:extLst>
              <a:ext uri="{FF2B5EF4-FFF2-40B4-BE49-F238E27FC236}">
                <a16:creationId xmlns:a16="http://schemas.microsoft.com/office/drawing/2014/main" id="{10359589-15FF-ACAF-3E13-AFC377B0C7AE}"/>
              </a:ext>
            </a:extLst>
          </p:cNvPr>
          <p:cNvSpPr/>
          <p:nvPr/>
        </p:nvSpPr>
        <p:spPr>
          <a:xfrm>
            <a:off x="8206843" y="1784532"/>
            <a:ext cx="3648852" cy="823451"/>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rPr>
              <a:t>Returns union of cell polygon as hotspot</a:t>
            </a:r>
            <a:endParaRPr lang="en-US" sz="2400" i="1" dirty="0">
              <a:solidFill>
                <a:schemeClr val="tx1"/>
              </a:solidFill>
            </a:endParaRPr>
          </a:p>
        </p:txBody>
      </p:sp>
      <p:sp>
        <p:nvSpPr>
          <p:cNvPr id="17" name="Rounded Rectangle 16">
            <a:extLst>
              <a:ext uri="{FF2B5EF4-FFF2-40B4-BE49-F238E27FC236}">
                <a16:creationId xmlns:a16="http://schemas.microsoft.com/office/drawing/2014/main" id="{10359589-15FF-ACAF-3E13-AFC377B0C7AE}"/>
              </a:ext>
            </a:extLst>
          </p:cNvPr>
          <p:cNvSpPr/>
          <p:nvPr/>
        </p:nvSpPr>
        <p:spPr>
          <a:xfrm>
            <a:off x="192351" y="953431"/>
            <a:ext cx="11663344" cy="744201"/>
          </a:xfrm>
          <a:prstGeom prst="roundRect">
            <a:avLst/>
          </a:prstGeom>
          <a:solidFill>
            <a:schemeClr val="accent6">
              <a:lumMod val="5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b="1" dirty="0">
                <a:solidFill>
                  <a:srgbClr val="FFFF00"/>
                </a:solidFill>
              </a:rPr>
              <a:t>Intuition  </a:t>
            </a:r>
            <a:r>
              <a:rPr lang="en-US" sz="2400" b="1" dirty="0">
                <a:solidFill>
                  <a:schemeClr val="bg1"/>
                </a:solidFill>
                <a:ea typeface="Calibri" panose="020F0502020204030204" pitchFamily="34" charset="0"/>
                <a:cs typeface="Vrinda" panose="020B0502040204020203" pitchFamily="34" charset="0"/>
              </a:rPr>
              <a:t>:</a:t>
            </a:r>
            <a:r>
              <a:rPr lang="en-US" sz="2400" dirty="0"/>
              <a:t> We need to cluster sample representative points, while keeping the shape of the clusters regular.</a:t>
            </a:r>
            <a:endParaRPr lang="en-US" sz="2400" dirty="0">
              <a:solidFill>
                <a:schemeClr val="bg1"/>
              </a:solidFill>
            </a:endParaRPr>
          </a:p>
        </p:txBody>
      </p:sp>
    </p:spTree>
    <p:custDataLst>
      <p:tags r:id="rId1"/>
    </p:custDataLst>
    <p:extLst>
      <p:ext uri="{BB962C8B-B14F-4D97-AF65-F5344CB8AC3E}">
        <p14:creationId xmlns:p14="http://schemas.microsoft.com/office/powerpoint/2010/main" val="3324643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arn(inVertical)">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barn(inVertical)">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1000"/>
                                        <p:tgtEl>
                                          <p:spTgt spid="19"/>
                                        </p:tgtEl>
                                      </p:cBhvr>
                                    </p:animEffect>
                                    <p:anim calcmode="lin" valueType="num">
                                      <p:cBhvr>
                                        <p:cTn id="35" dur="1000" fill="hold"/>
                                        <p:tgtEl>
                                          <p:spTgt spid="19"/>
                                        </p:tgtEl>
                                        <p:attrNameLst>
                                          <p:attrName>ppt_x</p:attrName>
                                        </p:attrNameLst>
                                      </p:cBhvr>
                                      <p:tavLst>
                                        <p:tav tm="0">
                                          <p:val>
                                            <p:strVal val="#ppt_x"/>
                                          </p:val>
                                        </p:tav>
                                        <p:tav tm="100000">
                                          <p:val>
                                            <p:strVal val="#ppt_x"/>
                                          </p:val>
                                        </p:tav>
                                      </p:tavLst>
                                    </p:anim>
                                    <p:anim calcmode="lin" valueType="num">
                                      <p:cBhvr>
                                        <p:cTn id="3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barn(inVertical)">
                                      <p:cBhvr>
                                        <p:cTn id="41" dur="500"/>
                                        <p:tgtEl>
                                          <p:spTgt spid="21"/>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barn(inVertical)">
                                      <p:cBhvr>
                                        <p:cTn id="46" dur="500"/>
                                        <p:tgtEl>
                                          <p:spTgt spid="26"/>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1000"/>
                                        <p:tgtEl>
                                          <p:spTgt spid="28"/>
                                        </p:tgtEl>
                                      </p:cBhvr>
                                    </p:animEffect>
                                    <p:anim calcmode="lin" valueType="num">
                                      <p:cBhvr>
                                        <p:cTn id="52" dur="1000" fill="hold"/>
                                        <p:tgtEl>
                                          <p:spTgt spid="28"/>
                                        </p:tgtEl>
                                        <p:attrNameLst>
                                          <p:attrName>ppt_x</p:attrName>
                                        </p:attrNameLst>
                                      </p:cBhvr>
                                      <p:tavLst>
                                        <p:tav tm="0">
                                          <p:val>
                                            <p:strVal val="#ppt_x"/>
                                          </p:val>
                                        </p:tav>
                                        <p:tav tm="100000">
                                          <p:val>
                                            <p:strVal val="#ppt_x"/>
                                          </p:val>
                                        </p:tav>
                                      </p:tavLst>
                                    </p:anim>
                                    <p:anim calcmode="lin" valueType="num">
                                      <p:cBhvr>
                                        <p:cTn id="53" dur="1000" fill="hold"/>
                                        <p:tgtEl>
                                          <p:spTgt spid="28"/>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1000"/>
                                        <p:tgtEl>
                                          <p:spTgt spid="16"/>
                                        </p:tgtEl>
                                      </p:cBhvr>
                                    </p:animEffect>
                                    <p:anim calcmode="lin" valueType="num">
                                      <p:cBhvr>
                                        <p:cTn id="57" dur="1000" fill="hold"/>
                                        <p:tgtEl>
                                          <p:spTgt spid="16"/>
                                        </p:tgtEl>
                                        <p:attrNameLst>
                                          <p:attrName>ppt_x</p:attrName>
                                        </p:attrNameLst>
                                      </p:cBhvr>
                                      <p:tavLst>
                                        <p:tav tm="0">
                                          <p:val>
                                            <p:strVal val="#ppt_x"/>
                                          </p:val>
                                        </p:tav>
                                        <p:tav tm="100000">
                                          <p:val>
                                            <p:strVal val="#ppt_x"/>
                                          </p:val>
                                        </p:tav>
                                      </p:tavLst>
                                    </p:anim>
                                    <p:anim calcmode="lin" valueType="num">
                                      <p:cBhvr>
                                        <p:cTn id="5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barn(inVertical)">
                                      <p:cBhvr>
                                        <p:cTn id="63" dur="500"/>
                                        <p:tgtEl>
                                          <p:spTgt spid="22"/>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barn(inVertical)">
                                      <p:cBhvr>
                                        <p:cTn id="6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5" grpId="0" animBg="1"/>
      <p:bldP spid="26" grpId="0" animBg="1"/>
      <p:bldP spid="27" grpId="0" animBg="1"/>
      <p:bldP spid="28" grpId="0" animBg="1"/>
      <p:bldP spid="30"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1DBB386-4D84-4A75-AC7E-910C66A24D6F}" type="slidenum">
              <a:rPr lang="en-US" smtClean="0">
                <a:solidFill>
                  <a:schemeClr val="bg1"/>
                </a:solidFill>
              </a:rPr>
              <a:pPr>
                <a:defRPr/>
              </a:pPr>
              <a:t>17</a:t>
            </a:fld>
            <a:endParaRPr lang="en-US" dirty="0">
              <a:solidFill>
                <a:schemeClr val="bg1"/>
              </a:solidFill>
            </a:endParaRPr>
          </a:p>
        </p:txBody>
      </p:sp>
      <p:sp>
        <p:nvSpPr>
          <p:cNvPr id="7" name="Title 6"/>
          <p:cNvSpPr>
            <a:spLocks noGrp="1"/>
          </p:cNvSpPr>
          <p:nvPr>
            <p:ph type="title"/>
          </p:nvPr>
        </p:nvSpPr>
        <p:spPr>
          <a:xfrm>
            <a:off x="0" y="13437"/>
            <a:ext cx="11087100" cy="953717"/>
          </a:xfrm>
          <a:prstGeom prst="rect">
            <a:avLst/>
          </a:prstGeom>
          <a:gradFill flip="none" rotWithShape="1">
            <a:gsLst>
              <a:gs pos="0">
                <a:srgbClr val="E51837">
                  <a:shade val="30000"/>
                  <a:satMod val="115000"/>
                </a:srgbClr>
              </a:gs>
              <a:gs pos="50000">
                <a:srgbClr val="E51837">
                  <a:shade val="67500"/>
                  <a:satMod val="115000"/>
                </a:srgbClr>
              </a:gs>
              <a:gs pos="100000">
                <a:srgbClr val="E51837">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Conclusion</a:t>
            </a:r>
            <a:endParaRPr lang="en-US" sz="3600" dirty="0"/>
          </a:p>
        </p:txBody>
      </p:sp>
      <p:sp>
        <p:nvSpPr>
          <p:cNvPr id="9" name="Rounded Rectangle 8">
            <a:extLst>
              <a:ext uri="{FF2B5EF4-FFF2-40B4-BE49-F238E27FC236}">
                <a16:creationId xmlns:a16="http://schemas.microsoft.com/office/drawing/2014/main" id="{10359589-15FF-ACAF-3E13-AFC377B0C7AE}"/>
              </a:ext>
            </a:extLst>
          </p:cNvPr>
          <p:cNvSpPr/>
          <p:nvPr/>
        </p:nvSpPr>
        <p:spPr>
          <a:xfrm>
            <a:off x="101065" y="1111407"/>
            <a:ext cx="11824684" cy="1448913"/>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200" dirty="0">
                <a:solidFill>
                  <a:schemeClr val="tx1"/>
                </a:solidFill>
              </a:rPr>
              <a:t>Proposed </a:t>
            </a:r>
            <a:r>
              <a:rPr lang="en-US" sz="2400" dirty="0">
                <a:solidFill>
                  <a:schemeClr val="tx1"/>
                </a:solidFill>
              </a:rPr>
              <a:t>a novel </a:t>
            </a:r>
            <a:r>
              <a:rPr lang="en-US" sz="2400" dirty="0">
                <a:solidFill>
                  <a:srgbClr val="00B050"/>
                </a:solidFill>
              </a:rPr>
              <a:t>framework for association mining using point-wise functions</a:t>
            </a:r>
            <a:r>
              <a:rPr lang="en-US" sz="2400" dirty="0">
                <a:solidFill>
                  <a:schemeClr val="tx1"/>
                </a:solidFill>
              </a:rPr>
              <a:t>, introducing a new class of </a:t>
            </a:r>
            <a:r>
              <a:rPr lang="en-US" sz="2400" dirty="0">
                <a:solidFill>
                  <a:srgbClr val="00B050"/>
                </a:solidFill>
              </a:rPr>
              <a:t>continuous variable threshold patterns</a:t>
            </a:r>
            <a:r>
              <a:rPr lang="en-US" sz="2400" dirty="0">
                <a:solidFill>
                  <a:schemeClr val="tx1"/>
                </a:solidFill>
              </a:rPr>
              <a:t>, new </a:t>
            </a:r>
            <a:r>
              <a:rPr lang="en-US" sz="2400" dirty="0">
                <a:solidFill>
                  <a:srgbClr val="00B050"/>
                </a:solidFill>
              </a:rPr>
              <a:t>interestingness measures</a:t>
            </a:r>
            <a:r>
              <a:rPr lang="en-US" sz="2400" dirty="0">
                <a:solidFill>
                  <a:schemeClr val="tx1"/>
                </a:solidFill>
              </a:rPr>
              <a:t>, and a unique </a:t>
            </a:r>
            <a:r>
              <a:rPr lang="en-US" sz="2400" dirty="0">
                <a:solidFill>
                  <a:srgbClr val="00B050"/>
                </a:solidFill>
              </a:rPr>
              <a:t>hotspot discovery algorithm</a:t>
            </a:r>
            <a:r>
              <a:rPr lang="en-US" sz="2400" dirty="0">
                <a:solidFill>
                  <a:schemeClr val="tx1"/>
                </a:solidFill>
              </a:rPr>
              <a:t>.</a:t>
            </a:r>
          </a:p>
        </p:txBody>
      </p:sp>
      <p:sp>
        <p:nvSpPr>
          <p:cNvPr id="6" name="Rounded Rectangle 5">
            <a:extLst>
              <a:ext uri="{FF2B5EF4-FFF2-40B4-BE49-F238E27FC236}">
                <a16:creationId xmlns:a16="http://schemas.microsoft.com/office/drawing/2014/main" id="{10359589-15FF-ACAF-3E13-AFC377B0C7AE}"/>
              </a:ext>
            </a:extLst>
          </p:cNvPr>
          <p:cNvSpPr/>
          <p:nvPr/>
        </p:nvSpPr>
        <p:spPr>
          <a:xfrm>
            <a:off x="101065" y="2771457"/>
            <a:ext cx="11824684" cy="983004"/>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rPr>
              <a:t>Provides </a:t>
            </a:r>
            <a:r>
              <a:rPr lang="en-US" sz="2400" dirty="0">
                <a:solidFill>
                  <a:srgbClr val="0070C0"/>
                </a:solidFill>
              </a:rPr>
              <a:t>insights similar to traditional measures </a:t>
            </a:r>
            <a:r>
              <a:rPr lang="en-US" sz="2400" dirty="0">
                <a:solidFill>
                  <a:schemeClr val="tx1"/>
                </a:solidFill>
              </a:rPr>
              <a:t>while </a:t>
            </a:r>
            <a:r>
              <a:rPr lang="en-US" sz="2400" dirty="0">
                <a:solidFill>
                  <a:srgbClr val="00B050"/>
                </a:solidFill>
              </a:rPr>
              <a:t>capturing unique associations </a:t>
            </a:r>
            <a:r>
              <a:rPr lang="en-US" sz="2400" dirty="0">
                <a:solidFill>
                  <a:schemeClr val="tx1"/>
                </a:solidFill>
              </a:rPr>
              <a:t>overlooked by them.</a:t>
            </a:r>
            <a:endParaRPr lang="en-US" sz="2200" dirty="0">
              <a:solidFill>
                <a:schemeClr val="tx1"/>
              </a:solidFill>
            </a:endParaRPr>
          </a:p>
        </p:txBody>
      </p:sp>
      <p:sp>
        <p:nvSpPr>
          <p:cNvPr id="2" name="TextBox 1">
            <a:extLst>
              <a:ext uri="{FF2B5EF4-FFF2-40B4-BE49-F238E27FC236}">
                <a16:creationId xmlns:a16="http://schemas.microsoft.com/office/drawing/2014/main" id="{891947B9-1641-1686-5859-13412152756E}"/>
              </a:ext>
            </a:extLst>
          </p:cNvPr>
          <p:cNvSpPr txBox="1"/>
          <p:nvPr/>
        </p:nvSpPr>
        <p:spPr>
          <a:xfrm>
            <a:off x="881743" y="6442630"/>
            <a:ext cx="1300356" cy="369332"/>
          </a:xfrm>
          <a:prstGeom prst="rect">
            <a:avLst/>
          </a:prstGeom>
          <a:noFill/>
        </p:spPr>
        <p:txBody>
          <a:bodyPr wrap="none" rtlCol="0">
            <a:spAutoFit/>
          </a:bodyPr>
          <a:lstStyle/>
          <a:p>
            <a:r>
              <a:rPr lang="en-US" dirty="0">
                <a:solidFill>
                  <a:schemeClr val="bg2"/>
                </a:solidFill>
              </a:rPr>
              <a:t>12/17/2024</a:t>
            </a:r>
          </a:p>
        </p:txBody>
      </p:sp>
    </p:spTree>
    <p:extLst>
      <p:ext uri="{BB962C8B-B14F-4D97-AF65-F5344CB8AC3E}">
        <p14:creationId xmlns:p14="http://schemas.microsoft.com/office/powerpoint/2010/main" val="3661887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1000"/>
                                        <p:tgtEl>
                                          <p:spTgt spid="9">
                                            <p:txEl>
                                              <p:pRg st="0" end="0"/>
                                            </p:txEl>
                                          </p:spTgt>
                                        </p:tgtEl>
                                      </p:cBhvr>
                                    </p:animEffect>
                                    <p:anim calcmode="lin" valueType="num">
                                      <p:cBhvr>
                                        <p:cTn id="15"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Effect transition="in" filter="fade">
                                      <p:cBhvr>
                                        <p:cTn id="28" dur="1000"/>
                                        <p:tgtEl>
                                          <p:spTgt spid="6">
                                            <p:txEl>
                                              <p:pRg st="0" end="0"/>
                                            </p:txEl>
                                          </p:spTgt>
                                        </p:tgtEl>
                                      </p:cBhvr>
                                    </p:animEffect>
                                    <p:anim calcmode="lin" valueType="num">
                                      <p:cBhvr>
                                        <p:cTn id="29"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1DBB386-4D84-4A75-AC7E-910C66A24D6F}" type="slidenum">
              <a:rPr lang="en-US" smtClean="0">
                <a:solidFill>
                  <a:schemeClr val="bg1"/>
                </a:solidFill>
              </a:rPr>
              <a:pPr>
                <a:defRPr/>
              </a:pPr>
              <a:t>18</a:t>
            </a:fld>
            <a:endParaRPr lang="en-US" dirty="0">
              <a:solidFill>
                <a:schemeClr val="bg1"/>
              </a:solidFill>
            </a:endParaRPr>
          </a:p>
        </p:txBody>
      </p:sp>
      <p:sp>
        <p:nvSpPr>
          <p:cNvPr id="7" name="Title 6"/>
          <p:cNvSpPr>
            <a:spLocks noGrp="1"/>
          </p:cNvSpPr>
          <p:nvPr>
            <p:ph type="title"/>
          </p:nvPr>
        </p:nvSpPr>
        <p:spPr>
          <a:xfrm>
            <a:off x="0" y="13437"/>
            <a:ext cx="11087100" cy="953717"/>
          </a:xfrm>
          <a:prstGeom prst="rect">
            <a:avLst/>
          </a:prstGeom>
          <a:gradFill flip="none" rotWithShape="1">
            <a:gsLst>
              <a:gs pos="0">
                <a:srgbClr val="E51837">
                  <a:shade val="30000"/>
                  <a:satMod val="115000"/>
                </a:srgbClr>
              </a:gs>
              <a:gs pos="50000">
                <a:srgbClr val="E51837">
                  <a:shade val="67500"/>
                  <a:satMod val="115000"/>
                </a:srgbClr>
              </a:gs>
              <a:gs pos="100000">
                <a:srgbClr val="E51837">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Broder Impact</a:t>
            </a:r>
            <a:endParaRPr lang="en-US" sz="3600" dirty="0"/>
          </a:p>
        </p:txBody>
      </p:sp>
      <p:sp>
        <p:nvSpPr>
          <p:cNvPr id="10" name="Rounded Rectangle 9">
            <a:extLst>
              <a:ext uri="{FF2B5EF4-FFF2-40B4-BE49-F238E27FC236}">
                <a16:creationId xmlns:a16="http://schemas.microsoft.com/office/drawing/2014/main" id="{10359589-15FF-ACAF-3E13-AFC377B0C7AE}"/>
              </a:ext>
            </a:extLst>
          </p:cNvPr>
          <p:cNvSpPr/>
          <p:nvPr/>
        </p:nvSpPr>
        <p:spPr>
          <a:xfrm>
            <a:off x="101065" y="1201213"/>
            <a:ext cx="11824684" cy="2630558"/>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q"/>
            </a:pPr>
            <a:r>
              <a:rPr lang="en-US" sz="2400" b="1" dirty="0">
                <a:solidFill>
                  <a:srgbClr val="0070C0"/>
                </a:solidFill>
              </a:rPr>
              <a:t>Public Health</a:t>
            </a:r>
            <a:r>
              <a:rPr lang="en-US" sz="2400" dirty="0">
                <a:solidFill>
                  <a:srgbClr val="0070C0"/>
                </a:solidFill>
              </a:rPr>
              <a:t>: </a:t>
            </a:r>
            <a:r>
              <a:rPr lang="en-US" sz="2400" dirty="0">
                <a:solidFill>
                  <a:schemeClr val="tx1"/>
                </a:solidFill>
              </a:rPr>
              <a:t>Detecting thresholds indicating high cancer associated strongly with high PM2.5 threshold</a:t>
            </a:r>
          </a:p>
          <a:p>
            <a:pPr marL="342900" indent="-342900">
              <a:buFont typeface="Wingdings" panose="05000000000000000000" pitchFamily="2" charset="2"/>
              <a:buChar char="q"/>
            </a:pPr>
            <a:r>
              <a:rPr lang="en-US" sz="2400" b="1" dirty="0">
                <a:solidFill>
                  <a:srgbClr val="0070C0"/>
                </a:solidFill>
              </a:rPr>
              <a:t>Environmental Science</a:t>
            </a:r>
            <a:r>
              <a:rPr lang="en-US" sz="2400" dirty="0">
                <a:solidFill>
                  <a:srgbClr val="0070C0"/>
                </a:solidFill>
              </a:rPr>
              <a:t>: </a:t>
            </a:r>
            <a:r>
              <a:rPr lang="en-US" sz="2400" dirty="0">
                <a:solidFill>
                  <a:schemeClr val="tx1"/>
                </a:solidFill>
              </a:rPr>
              <a:t>Understanding how temperature thresholds influence humidity dynamics</a:t>
            </a:r>
          </a:p>
          <a:p>
            <a:pPr marL="342900" indent="-342900">
              <a:buFont typeface="Wingdings" panose="05000000000000000000" pitchFamily="2" charset="2"/>
              <a:buChar char="q"/>
            </a:pPr>
            <a:r>
              <a:rPr lang="en-US" sz="2400" b="1" dirty="0">
                <a:solidFill>
                  <a:srgbClr val="0070C0"/>
                </a:solidFill>
              </a:rPr>
              <a:t>Urban Planning and Policy Making</a:t>
            </a:r>
            <a:r>
              <a:rPr lang="en-US" sz="2400" dirty="0">
                <a:solidFill>
                  <a:srgbClr val="0070C0"/>
                </a:solidFill>
              </a:rPr>
              <a:t>: </a:t>
            </a:r>
            <a:r>
              <a:rPr lang="en-US" sz="2400" dirty="0">
                <a:solidFill>
                  <a:schemeClr val="tx1"/>
                </a:solidFill>
              </a:rPr>
              <a:t>Finding associations between high crime thresholds and low security infrastructure density in different regions</a:t>
            </a:r>
            <a:endParaRPr lang="en-US" sz="2200" dirty="0">
              <a:solidFill>
                <a:schemeClr val="tx1"/>
              </a:solidFill>
            </a:endParaRPr>
          </a:p>
        </p:txBody>
      </p:sp>
      <p:sp>
        <p:nvSpPr>
          <p:cNvPr id="2" name="TextBox 1">
            <a:extLst>
              <a:ext uri="{FF2B5EF4-FFF2-40B4-BE49-F238E27FC236}">
                <a16:creationId xmlns:a16="http://schemas.microsoft.com/office/drawing/2014/main" id="{55B4F71C-167D-D0A0-3A11-02F2ADEB754A}"/>
              </a:ext>
            </a:extLst>
          </p:cNvPr>
          <p:cNvSpPr txBox="1"/>
          <p:nvPr/>
        </p:nvSpPr>
        <p:spPr>
          <a:xfrm>
            <a:off x="881743" y="6442630"/>
            <a:ext cx="1300356" cy="369332"/>
          </a:xfrm>
          <a:prstGeom prst="rect">
            <a:avLst/>
          </a:prstGeom>
          <a:noFill/>
        </p:spPr>
        <p:txBody>
          <a:bodyPr wrap="none" rtlCol="0">
            <a:spAutoFit/>
          </a:bodyPr>
          <a:lstStyle/>
          <a:p>
            <a:r>
              <a:rPr lang="en-US" dirty="0">
                <a:solidFill>
                  <a:schemeClr val="bg2"/>
                </a:solidFill>
              </a:rPr>
              <a:t>12/17/2024</a:t>
            </a:r>
          </a:p>
        </p:txBody>
      </p:sp>
    </p:spTree>
    <p:extLst>
      <p:ext uri="{BB962C8B-B14F-4D97-AF65-F5344CB8AC3E}">
        <p14:creationId xmlns:p14="http://schemas.microsoft.com/office/powerpoint/2010/main" val="1844596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animEffect transition="in" filter="fade">
                                      <p:cBhvr>
                                        <p:cTn id="14" dur="1000"/>
                                        <p:tgtEl>
                                          <p:spTgt spid="10">
                                            <p:txEl>
                                              <p:pRg st="0" end="0"/>
                                            </p:txEl>
                                          </p:spTgt>
                                        </p:tgtEl>
                                      </p:cBhvr>
                                    </p:animEffect>
                                    <p:anim calcmode="lin" valueType="num">
                                      <p:cBhvr>
                                        <p:cTn id="15"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xEl>
                                              <p:pRg st="1" end="1"/>
                                            </p:txEl>
                                          </p:spTgt>
                                        </p:tgtEl>
                                        <p:attrNameLst>
                                          <p:attrName>style.visibility</p:attrName>
                                        </p:attrNameLst>
                                      </p:cBhvr>
                                      <p:to>
                                        <p:strVal val="visible"/>
                                      </p:to>
                                    </p:set>
                                    <p:animEffect transition="in" filter="fade">
                                      <p:cBhvr>
                                        <p:cTn id="21" dur="1000"/>
                                        <p:tgtEl>
                                          <p:spTgt spid="10">
                                            <p:txEl>
                                              <p:pRg st="1" end="1"/>
                                            </p:txEl>
                                          </p:spTgt>
                                        </p:tgtEl>
                                      </p:cBhvr>
                                    </p:animEffect>
                                    <p:anim calcmode="lin" valueType="num">
                                      <p:cBhvr>
                                        <p:cTn id="22"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
                                            <p:txEl>
                                              <p:pRg st="2" end="2"/>
                                            </p:txEl>
                                          </p:spTgt>
                                        </p:tgtEl>
                                        <p:attrNameLst>
                                          <p:attrName>style.visibility</p:attrName>
                                        </p:attrNameLst>
                                      </p:cBhvr>
                                      <p:to>
                                        <p:strVal val="visible"/>
                                      </p:to>
                                    </p:set>
                                    <p:animEffect transition="in" filter="fade">
                                      <p:cBhvr>
                                        <p:cTn id="28" dur="1000"/>
                                        <p:tgtEl>
                                          <p:spTgt spid="10">
                                            <p:txEl>
                                              <p:pRg st="2" end="2"/>
                                            </p:txEl>
                                          </p:spTgt>
                                        </p:tgtEl>
                                      </p:cBhvr>
                                    </p:animEffect>
                                    <p:anim calcmode="lin" valueType="num">
                                      <p:cBhvr>
                                        <p:cTn id="29"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8417" y="1639912"/>
            <a:ext cx="4961446" cy="1923811"/>
          </a:xfrm>
        </p:spPr>
        <p:txBody>
          <a:bodyPr/>
          <a:lstStyle/>
          <a:p>
            <a:pPr algn="ctr"/>
            <a:r>
              <a:rPr lang="en-US" b="1" dirty="0"/>
              <a:t>Thank You! Questions?</a:t>
            </a:r>
            <a:br>
              <a:rPr lang="en-US" b="1" dirty="0"/>
            </a:br>
            <a:endParaRPr lang="en-US" b="1" dirty="0"/>
          </a:p>
        </p:txBody>
      </p:sp>
      <p:sp>
        <p:nvSpPr>
          <p:cNvPr id="4" name="Slide Number Placeholder 3"/>
          <p:cNvSpPr>
            <a:spLocks noGrp="1"/>
          </p:cNvSpPr>
          <p:nvPr>
            <p:ph type="sldNum" sz="quarter" idx="12"/>
          </p:nvPr>
        </p:nvSpPr>
        <p:spPr/>
        <p:txBody>
          <a:bodyPr/>
          <a:lstStyle/>
          <a:p>
            <a:pPr>
              <a:defRPr/>
            </a:pPr>
            <a:fld id="{D1DBB386-4D84-4A75-AC7E-910C66A24D6F}" type="slidenum">
              <a:rPr lang="en-US" smtClean="0">
                <a:solidFill>
                  <a:schemeClr val="bg1"/>
                </a:solidFill>
              </a:rPr>
              <a:pPr>
                <a:defRPr/>
              </a:pPr>
              <a:t>19</a:t>
            </a:fld>
            <a:endParaRPr lang="en-US" dirty="0">
              <a:solidFill>
                <a:schemeClr val="bg1"/>
              </a:solidFill>
            </a:endParaRPr>
          </a:p>
        </p:txBody>
      </p:sp>
      <p:sp>
        <p:nvSpPr>
          <p:cNvPr id="3" name="Rectangle 2"/>
          <p:cNvSpPr/>
          <p:nvPr/>
        </p:nvSpPr>
        <p:spPr>
          <a:xfrm>
            <a:off x="4145279" y="3563723"/>
            <a:ext cx="6096000" cy="1477328"/>
          </a:xfrm>
          <a:prstGeom prst="rect">
            <a:avLst/>
          </a:prstGeom>
        </p:spPr>
        <p:txBody>
          <a:bodyPr>
            <a:spAutoFit/>
          </a:bodyPr>
          <a:lstStyle/>
          <a:p>
            <a:r>
              <a:rPr lang="en-US" sz="3000" b="1" dirty="0"/>
              <a:t>Contact Information:</a:t>
            </a:r>
            <a:endParaRPr lang="en-US" sz="3000" dirty="0"/>
          </a:p>
          <a:p>
            <a:pPr>
              <a:buFont typeface="Arial" panose="020B0604020202020204" pitchFamily="34" charset="0"/>
              <a:buChar char="•"/>
            </a:pPr>
            <a:r>
              <a:rPr lang="en-US" sz="3000" b="1" dirty="0"/>
              <a:t>Email:</a:t>
            </a:r>
            <a:r>
              <a:rPr lang="en-US" sz="3000" dirty="0"/>
              <a:t> </a:t>
            </a:r>
            <a:r>
              <a:rPr lang="en-US" sz="3000" b="1" u="sng" dirty="0"/>
              <a:t>mdmahin3</a:t>
            </a:r>
            <a:r>
              <a:rPr lang="en-US" sz="3000" dirty="0"/>
              <a:t>@gmail.com</a:t>
            </a:r>
          </a:p>
          <a:p>
            <a:pPr>
              <a:buFont typeface="Arial" panose="020B0604020202020204" pitchFamily="34" charset="0"/>
              <a:buChar char="•"/>
            </a:pPr>
            <a:r>
              <a:rPr lang="en-US" sz="3000" b="1" dirty="0"/>
              <a:t>LinkedIn:</a:t>
            </a:r>
            <a:r>
              <a:rPr lang="en-US" sz="3000" dirty="0"/>
              <a:t> linkedin.com/in/</a:t>
            </a:r>
            <a:r>
              <a:rPr lang="en-US" sz="3000" b="1" u="sng" dirty="0" err="1"/>
              <a:t>mmahin</a:t>
            </a:r>
            <a:endParaRPr lang="en-US" sz="3000" b="1" u="sng" dirty="0"/>
          </a:p>
        </p:txBody>
      </p:sp>
      <p:sp>
        <p:nvSpPr>
          <p:cNvPr id="6" name="TextBox 5">
            <a:extLst>
              <a:ext uri="{FF2B5EF4-FFF2-40B4-BE49-F238E27FC236}">
                <a16:creationId xmlns:a16="http://schemas.microsoft.com/office/drawing/2014/main" id="{6F06004A-3461-0150-FEE0-440CA3E64A20}"/>
              </a:ext>
            </a:extLst>
          </p:cNvPr>
          <p:cNvSpPr txBox="1"/>
          <p:nvPr/>
        </p:nvSpPr>
        <p:spPr>
          <a:xfrm>
            <a:off x="881743" y="6442630"/>
            <a:ext cx="1300356" cy="369332"/>
          </a:xfrm>
          <a:prstGeom prst="rect">
            <a:avLst/>
          </a:prstGeom>
          <a:noFill/>
        </p:spPr>
        <p:txBody>
          <a:bodyPr wrap="none" rtlCol="0">
            <a:spAutoFit/>
          </a:bodyPr>
          <a:lstStyle/>
          <a:p>
            <a:r>
              <a:rPr lang="en-US" dirty="0">
                <a:solidFill>
                  <a:schemeClr val="bg2"/>
                </a:solidFill>
              </a:rPr>
              <a:t>12/17/2024</a:t>
            </a:r>
          </a:p>
        </p:txBody>
      </p:sp>
    </p:spTree>
    <p:extLst>
      <p:ext uri="{BB962C8B-B14F-4D97-AF65-F5344CB8AC3E}">
        <p14:creationId xmlns:p14="http://schemas.microsoft.com/office/powerpoint/2010/main" val="2028098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1DBB386-4D84-4A75-AC7E-910C66A24D6F}" type="slidenum">
              <a:rPr lang="en-US" smtClean="0">
                <a:solidFill>
                  <a:schemeClr val="bg1"/>
                </a:solidFill>
              </a:rPr>
              <a:pPr>
                <a:defRPr/>
              </a:pPr>
              <a:t>2</a:t>
            </a:fld>
            <a:endParaRPr lang="en-US" dirty="0">
              <a:solidFill>
                <a:schemeClr val="bg1"/>
              </a:solidFill>
            </a:endParaRPr>
          </a:p>
        </p:txBody>
      </p:sp>
      <p:sp>
        <p:nvSpPr>
          <p:cNvPr id="7" name="Rectangle 6"/>
          <p:cNvSpPr/>
          <p:nvPr/>
        </p:nvSpPr>
        <p:spPr>
          <a:xfrm>
            <a:off x="0" y="-6030"/>
            <a:ext cx="11084312" cy="864673"/>
          </a:xfrm>
          <a:prstGeom prst="rect">
            <a:avLst/>
          </a:prstGeom>
          <a:gradFill flip="none" rotWithShape="1">
            <a:gsLst>
              <a:gs pos="0">
                <a:srgbClr val="E51837">
                  <a:shade val="30000"/>
                  <a:satMod val="115000"/>
                </a:srgbClr>
              </a:gs>
              <a:gs pos="50000">
                <a:srgbClr val="E51837">
                  <a:shade val="67500"/>
                  <a:satMod val="115000"/>
                </a:srgbClr>
              </a:gs>
              <a:gs pos="100000">
                <a:srgbClr val="E51837">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Table of Content</a:t>
            </a:r>
            <a:endParaRPr lang="en-US" sz="3600" dirty="0"/>
          </a:p>
        </p:txBody>
      </p:sp>
      <p:sp>
        <p:nvSpPr>
          <p:cNvPr id="13" name="Flowchart: Delay 12"/>
          <p:cNvSpPr/>
          <p:nvPr/>
        </p:nvSpPr>
        <p:spPr>
          <a:xfrm>
            <a:off x="1271846" y="970779"/>
            <a:ext cx="10745342" cy="628853"/>
          </a:xfrm>
          <a:prstGeom prst="flowChartDelay">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cs typeface="Garamond"/>
              </a:rPr>
              <a:t>Scope of the Research</a:t>
            </a:r>
            <a:endParaRPr lang="en-US" sz="2400" dirty="0">
              <a:solidFill>
                <a:schemeClr val="bg1"/>
              </a:solidFill>
              <a:cs typeface="Garamond"/>
            </a:endParaRPr>
          </a:p>
        </p:txBody>
      </p:sp>
      <p:sp>
        <p:nvSpPr>
          <p:cNvPr id="14" name="Flowchart: Delay 13"/>
          <p:cNvSpPr/>
          <p:nvPr/>
        </p:nvSpPr>
        <p:spPr>
          <a:xfrm>
            <a:off x="1271847" y="1756519"/>
            <a:ext cx="10745342" cy="700947"/>
          </a:xfrm>
          <a:prstGeom prst="flowChartDelay">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Introduction to Point-wise Functions</a:t>
            </a:r>
          </a:p>
        </p:txBody>
      </p:sp>
      <p:sp>
        <p:nvSpPr>
          <p:cNvPr id="15" name="Rectangle 14"/>
          <p:cNvSpPr/>
          <p:nvPr/>
        </p:nvSpPr>
        <p:spPr>
          <a:xfrm>
            <a:off x="357447" y="1685827"/>
            <a:ext cx="914400" cy="550168"/>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6" name="Flowchart: Delay 15"/>
          <p:cNvSpPr/>
          <p:nvPr/>
        </p:nvSpPr>
        <p:spPr>
          <a:xfrm>
            <a:off x="1271847" y="2565579"/>
            <a:ext cx="10745342" cy="634917"/>
          </a:xfrm>
          <a:prstGeom prst="flowChartDelay">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Research Domain, Gaps , Questions and Contributions</a:t>
            </a:r>
            <a:endParaRPr lang="en-US" sz="2200" dirty="0"/>
          </a:p>
        </p:txBody>
      </p:sp>
      <p:sp>
        <p:nvSpPr>
          <p:cNvPr id="17" name="Rectangle 16"/>
          <p:cNvSpPr/>
          <p:nvPr/>
        </p:nvSpPr>
        <p:spPr>
          <a:xfrm>
            <a:off x="357447" y="2485970"/>
            <a:ext cx="914400" cy="521019"/>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8" name="Flowchart: Delay 17"/>
          <p:cNvSpPr/>
          <p:nvPr/>
        </p:nvSpPr>
        <p:spPr>
          <a:xfrm>
            <a:off x="1271847" y="3344545"/>
            <a:ext cx="10745342" cy="631951"/>
          </a:xfrm>
          <a:prstGeom prst="flowChartDelay">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Framework Components: CVT patterns, and Interestingness Measures</a:t>
            </a:r>
          </a:p>
        </p:txBody>
      </p:sp>
      <p:sp>
        <p:nvSpPr>
          <p:cNvPr id="19" name="Rectangle 18"/>
          <p:cNvSpPr/>
          <p:nvPr/>
        </p:nvSpPr>
        <p:spPr>
          <a:xfrm>
            <a:off x="357447" y="3248439"/>
            <a:ext cx="914400" cy="556074"/>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20" name="Flowchart: Delay 19"/>
          <p:cNvSpPr/>
          <p:nvPr/>
        </p:nvSpPr>
        <p:spPr>
          <a:xfrm>
            <a:off x="1271847" y="4126661"/>
            <a:ext cx="10745342" cy="598010"/>
          </a:xfrm>
          <a:prstGeom prst="flowChartDelay">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Case Study</a:t>
            </a:r>
          </a:p>
        </p:txBody>
      </p:sp>
      <p:sp>
        <p:nvSpPr>
          <p:cNvPr id="21" name="Rectangle 20"/>
          <p:cNvSpPr/>
          <p:nvPr/>
        </p:nvSpPr>
        <p:spPr>
          <a:xfrm>
            <a:off x="357447" y="4030554"/>
            <a:ext cx="914400" cy="556074"/>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22" name="Flowchart: Delay 21"/>
          <p:cNvSpPr/>
          <p:nvPr/>
        </p:nvSpPr>
        <p:spPr>
          <a:xfrm>
            <a:off x="1271846" y="4904206"/>
            <a:ext cx="10745342" cy="598010"/>
          </a:xfrm>
          <a:prstGeom prst="flowChartDelay">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Novel Grid-based Hotspot Discovery Algorithm</a:t>
            </a:r>
          </a:p>
        </p:txBody>
      </p:sp>
      <p:sp>
        <p:nvSpPr>
          <p:cNvPr id="23" name="Rectangle 22"/>
          <p:cNvSpPr/>
          <p:nvPr/>
        </p:nvSpPr>
        <p:spPr>
          <a:xfrm>
            <a:off x="357446" y="4808099"/>
            <a:ext cx="914400" cy="55607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6</a:t>
            </a:r>
          </a:p>
        </p:txBody>
      </p:sp>
      <p:sp>
        <p:nvSpPr>
          <p:cNvPr id="24" name="Flowchart: Delay 23"/>
          <p:cNvSpPr/>
          <p:nvPr/>
        </p:nvSpPr>
        <p:spPr>
          <a:xfrm>
            <a:off x="1271846" y="5674200"/>
            <a:ext cx="10745342" cy="598010"/>
          </a:xfrm>
          <a:prstGeom prst="flowChartDelay">
            <a:avLst/>
          </a:pr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Conclusion and Broader Impact</a:t>
            </a:r>
          </a:p>
        </p:txBody>
      </p:sp>
      <p:sp>
        <p:nvSpPr>
          <p:cNvPr id="25" name="Rectangle 24"/>
          <p:cNvSpPr/>
          <p:nvPr/>
        </p:nvSpPr>
        <p:spPr>
          <a:xfrm>
            <a:off x="357446" y="5578093"/>
            <a:ext cx="914400" cy="556074"/>
          </a:xfrm>
          <a:prstGeom prst="rect">
            <a:avLst/>
          </a:pr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7</a:t>
            </a:r>
          </a:p>
        </p:txBody>
      </p:sp>
      <p:sp>
        <p:nvSpPr>
          <p:cNvPr id="26" name="Rectangle 25"/>
          <p:cNvSpPr/>
          <p:nvPr/>
        </p:nvSpPr>
        <p:spPr>
          <a:xfrm>
            <a:off x="357446" y="916784"/>
            <a:ext cx="914400" cy="518942"/>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2" name="TextBox 1">
            <a:extLst>
              <a:ext uri="{FF2B5EF4-FFF2-40B4-BE49-F238E27FC236}">
                <a16:creationId xmlns:a16="http://schemas.microsoft.com/office/drawing/2014/main" id="{1708FF06-0DA0-738D-E645-7FF04DE187D9}"/>
              </a:ext>
            </a:extLst>
          </p:cNvPr>
          <p:cNvSpPr txBox="1"/>
          <p:nvPr/>
        </p:nvSpPr>
        <p:spPr>
          <a:xfrm>
            <a:off x="881743" y="6442630"/>
            <a:ext cx="1300356" cy="369332"/>
          </a:xfrm>
          <a:prstGeom prst="rect">
            <a:avLst/>
          </a:prstGeom>
          <a:noFill/>
        </p:spPr>
        <p:txBody>
          <a:bodyPr wrap="none" rtlCol="0">
            <a:spAutoFit/>
          </a:bodyPr>
          <a:lstStyle/>
          <a:p>
            <a:r>
              <a:rPr lang="en-US" dirty="0">
                <a:solidFill>
                  <a:schemeClr val="bg2"/>
                </a:solidFill>
              </a:rPr>
              <a:t>12/17/2024</a:t>
            </a:r>
          </a:p>
        </p:txBody>
      </p:sp>
    </p:spTree>
    <p:extLst>
      <p:ext uri="{BB962C8B-B14F-4D97-AF65-F5344CB8AC3E}">
        <p14:creationId xmlns:p14="http://schemas.microsoft.com/office/powerpoint/2010/main" val="1746684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1000"/>
                                        <p:tgtEl>
                                          <p:spTgt spid="17"/>
                                        </p:tgtEl>
                                      </p:cBhvr>
                                    </p:animEffect>
                                    <p:anim calcmode="lin" valueType="num">
                                      <p:cBhvr>
                                        <p:cTn id="32" dur="1000" fill="hold"/>
                                        <p:tgtEl>
                                          <p:spTgt spid="17"/>
                                        </p:tgtEl>
                                        <p:attrNameLst>
                                          <p:attrName>ppt_x</p:attrName>
                                        </p:attrNameLst>
                                      </p:cBhvr>
                                      <p:tavLst>
                                        <p:tav tm="0">
                                          <p:val>
                                            <p:strVal val="#ppt_x"/>
                                          </p:val>
                                        </p:tav>
                                        <p:tav tm="100000">
                                          <p:val>
                                            <p:strVal val="#ppt_x"/>
                                          </p:val>
                                        </p:tav>
                                      </p:tavLst>
                                    </p:anim>
                                    <p:anim calcmode="lin" valueType="num">
                                      <p:cBhvr>
                                        <p:cTn id="33" dur="1000" fill="hold"/>
                                        <p:tgtEl>
                                          <p:spTgt spid="17"/>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1000"/>
                                        <p:tgtEl>
                                          <p:spTgt spid="18"/>
                                        </p:tgtEl>
                                      </p:cBhvr>
                                    </p:animEffect>
                                    <p:anim calcmode="lin" valueType="num">
                                      <p:cBhvr>
                                        <p:cTn id="49" dur="1000" fill="hold"/>
                                        <p:tgtEl>
                                          <p:spTgt spid="18"/>
                                        </p:tgtEl>
                                        <p:attrNameLst>
                                          <p:attrName>ppt_x</p:attrName>
                                        </p:attrNameLst>
                                      </p:cBhvr>
                                      <p:tavLst>
                                        <p:tav tm="0">
                                          <p:val>
                                            <p:strVal val="#ppt_x"/>
                                          </p:val>
                                        </p:tav>
                                        <p:tav tm="100000">
                                          <p:val>
                                            <p:strVal val="#ppt_x"/>
                                          </p:val>
                                        </p:tav>
                                      </p:tavLst>
                                    </p:anim>
                                    <p:anim calcmode="lin" valueType="num">
                                      <p:cBhvr>
                                        <p:cTn id="5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fade">
                                      <p:cBhvr>
                                        <p:cTn id="60" dur="1000"/>
                                        <p:tgtEl>
                                          <p:spTgt spid="20"/>
                                        </p:tgtEl>
                                      </p:cBhvr>
                                    </p:animEffect>
                                    <p:anim calcmode="lin" valueType="num">
                                      <p:cBhvr>
                                        <p:cTn id="61" dur="1000" fill="hold"/>
                                        <p:tgtEl>
                                          <p:spTgt spid="20"/>
                                        </p:tgtEl>
                                        <p:attrNameLst>
                                          <p:attrName>ppt_x</p:attrName>
                                        </p:attrNameLst>
                                      </p:cBhvr>
                                      <p:tavLst>
                                        <p:tav tm="0">
                                          <p:val>
                                            <p:strVal val="#ppt_x"/>
                                          </p:val>
                                        </p:tav>
                                        <p:tav tm="100000">
                                          <p:val>
                                            <p:strVal val="#ppt_x"/>
                                          </p:val>
                                        </p:tav>
                                      </p:tavLst>
                                    </p:anim>
                                    <p:anim calcmode="lin" valueType="num">
                                      <p:cBhvr>
                                        <p:cTn id="62"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fade">
                                      <p:cBhvr>
                                        <p:cTn id="67" dur="1000"/>
                                        <p:tgtEl>
                                          <p:spTgt spid="23"/>
                                        </p:tgtEl>
                                      </p:cBhvr>
                                    </p:animEffect>
                                    <p:anim calcmode="lin" valueType="num">
                                      <p:cBhvr>
                                        <p:cTn id="68" dur="1000" fill="hold"/>
                                        <p:tgtEl>
                                          <p:spTgt spid="23"/>
                                        </p:tgtEl>
                                        <p:attrNameLst>
                                          <p:attrName>ppt_x</p:attrName>
                                        </p:attrNameLst>
                                      </p:cBhvr>
                                      <p:tavLst>
                                        <p:tav tm="0">
                                          <p:val>
                                            <p:strVal val="#ppt_x"/>
                                          </p:val>
                                        </p:tav>
                                        <p:tav tm="100000">
                                          <p:val>
                                            <p:strVal val="#ppt_x"/>
                                          </p:val>
                                        </p:tav>
                                      </p:tavLst>
                                    </p:anim>
                                    <p:anim calcmode="lin" valueType="num">
                                      <p:cBhvr>
                                        <p:cTn id="69" dur="1000" fill="hold"/>
                                        <p:tgtEl>
                                          <p:spTgt spid="23"/>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strVal val="#ppt_x"/>
                                          </p:val>
                                        </p:tav>
                                        <p:tav tm="100000">
                                          <p:val>
                                            <p:strVal val="#ppt_x"/>
                                          </p:val>
                                        </p:tav>
                                      </p:tavLst>
                                    </p:anim>
                                    <p:anim calcmode="lin" valueType="num">
                                      <p:cBhvr>
                                        <p:cTn id="81" dur="1000" fill="hold"/>
                                        <p:tgtEl>
                                          <p:spTgt spid="25"/>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24"/>
                                        </p:tgtEl>
                                        <p:attrNameLst>
                                          <p:attrName>style.visibility</p:attrName>
                                        </p:attrNameLst>
                                      </p:cBhvr>
                                      <p:to>
                                        <p:strVal val="visible"/>
                                      </p:to>
                                    </p:set>
                                    <p:animEffect transition="in" filter="fade">
                                      <p:cBhvr>
                                        <p:cTn id="84" dur="1000"/>
                                        <p:tgtEl>
                                          <p:spTgt spid="24"/>
                                        </p:tgtEl>
                                      </p:cBhvr>
                                    </p:animEffect>
                                    <p:anim calcmode="lin" valueType="num">
                                      <p:cBhvr>
                                        <p:cTn id="85" dur="1000" fill="hold"/>
                                        <p:tgtEl>
                                          <p:spTgt spid="24"/>
                                        </p:tgtEl>
                                        <p:attrNameLst>
                                          <p:attrName>ppt_x</p:attrName>
                                        </p:attrNameLst>
                                      </p:cBhvr>
                                      <p:tavLst>
                                        <p:tav tm="0">
                                          <p:val>
                                            <p:strVal val="#ppt_x"/>
                                          </p:val>
                                        </p:tav>
                                        <p:tav tm="100000">
                                          <p:val>
                                            <p:strVal val="#ppt_x"/>
                                          </p:val>
                                        </p:tav>
                                      </p:tavLst>
                                    </p:anim>
                                    <p:anim calcmode="lin" valueType="num">
                                      <p:cBhvr>
                                        <p:cTn id="8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1DBB386-4D84-4A75-AC7E-910C66A24D6F}" type="slidenum">
              <a:rPr lang="en-US" smtClean="0">
                <a:solidFill>
                  <a:schemeClr val="bg1"/>
                </a:solidFill>
              </a:rPr>
              <a:pPr>
                <a:defRPr/>
              </a:pPr>
              <a:t>3</a:t>
            </a:fld>
            <a:endParaRPr lang="en-US" dirty="0">
              <a:solidFill>
                <a:schemeClr val="bg1"/>
              </a:solidFill>
            </a:endParaRPr>
          </a:p>
        </p:txBody>
      </p:sp>
      <p:sp>
        <p:nvSpPr>
          <p:cNvPr id="7" name="Rectangle 6"/>
          <p:cNvSpPr/>
          <p:nvPr/>
        </p:nvSpPr>
        <p:spPr>
          <a:xfrm>
            <a:off x="0" y="-6030"/>
            <a:ext cx="11084312" cy="864673"/>
          </a:xfrm>
          <a:prstGeom prst="rect">
            <a:avLst/>
          </a:prstGeom>
          <a:gradFill flip="none" rotWithShape="1">
            <a:gsLst>
              <a:gs pos="0">
                <a:srgbClr val="E51837">
                  <a:shade val="30000"/>
                  <a:satMod val="115000"/>
                </a:srgbClr>
              </a:gs>
              <a:gs pos="50000">
                <a:srgbClr val="E51837">
                  <a:shade val="67500"/>
                  <a:satMod val="115000"/>
                </a:srgbClr>
              </a:gs>
              <a:gs pos="100000">
                <a:srgbClr val="E51837">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Scope of the Research</a:t>
            </a:r>
            <a:endParaRPr lang="en-US" sz="3600" dirty="0"/>
          </a:p>
        </p:txBody>
      </p:sp>
      <p:sp>
        <p:nvSpPr>
          <p:cNvPr id="9" name="Rounded Rectangle 8">
            <a:extLst>
              <a:ext uri="{FF2B5EF4-FFF2-40B4-BE49-F238E27FC236}">
                <a16:creationId xmlns:a16="http://schemas.microsoft.com/office/drawing/2014/main" id="{10359589-15FF-ACAF-3E13-AFC377B0C7AE}"/>
              </a:ext>
            </a:extLst>
          </p:cNvPr>
          <p:cNvSpPr/>
          <p:nvPr/>
        </p:nvSpPr>
        <p:spPr>
          <a:xfrm>
            <a:off x="182879" y="972710"/>
            <a:ext cx="11834309" cy="577416"/>
          </a:xfrm>
          <a:prstGeom prst="roundRect">
            <a:avLst/>
          </a:prstGeom>
          <a:solidFill>
            <a:schemeClr val="bg1">
              <a:lumMod val="95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rPr>
              <a:t>How</a:t>
            </a:r>
            <a:r>
              <a:rPr lang="en-US" sz="2400" dirty="0">
                <a:solidFill>
                  <a:schemeClr val="tx1"/>
                </a:solidFill>
              </a:rPr>
              <a:t> strongly are </a:t>
            </a:r>
            <a:r>
              <a:rPr lang="en-US" sz="2400" u="sng" dirty="0">
                <a:solidFill>
                  <a:srgbClr val="00B0F0"/>
                </a:solidFill>
              </a:rPr>
              <a:t>values above different thresholds </a:t>
            </a:r>
            <a:r>
              <a:rPr lang="en-US" sz="2400" dirty="0">
                <a:solidFill>
                  <a:schemeClr val="tx1"/>
                </a:solidFill>
              </a:rPr>
              <a:t>from </a:t>
            </a:r>
            <a:r>
              <a:rPr lang="en-US" sz="2400" u="sng" dirty="0">
                <a:solidFill>
                  <a:srgbClr val="00B050"/>
                </a:solidFill>
              </a:rPr>
              <a:t>spatial continuous variables </a:t>
            </a:r>
            <a:r>
              <a:rPr lang="en-US" sz="2400" dirty="0">
                <a:solidFill>
                  <a:schemeClr val="tx1"/>
                </a:solidFill>
              </a:rPr>
              <a:t>related?</a:t>
            </a:r>
          </a:p>
        </p:txBody>
      </p:sp>
      <p:sp>
        <p:nvSpPr>
          <p:cNvPr id="11" name="Rounded Rectangle 10">
            <a:extLst>
              <a:ext uri="{FF2B5EF4-FFF2-40B4-BE49-F238E27FC236}">
                <a16:creationId xmlns:a16="http://schemas.microsoft.com/office/drawing/2014/main" id="{10359589-15FF-ACAF-3E13-AFC377B0C7AE}"/>
              </a:ext>
            </a:extLst>
          </p:cNvPr>
          <p:cNvSpPr/>
          <p:nvPr/>
        </p:nvSpPr>
        <p:spPr>
          <a:xfrm>
            <a:off x="182880" y="1790232"/>
            <a:ext cx="11834308" cy="1208655"/>
          </a:xfrm>
          <a:prstGeom prst="roundRect">
            <a:avLst/>
          </a:prstGeom>
          <a:solidFill>
            <a:schemeClr val="bg1">
              <a:lumMod val="95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rPr>
              <a:t>What</a:t>
            </a:r>
            <a:r>
              <a:rPr lang="en-US" sz="2400" dirty="0">
                <a:solidFill>
                  <a:schemeClr val="tx1"/>
                </a:solidFill>
              </a:rPr>
              <a:t> is the association score for the following patterns? </a:t>
            </a:r>
          </a:p>
          <a:p>
            <a:pPr marL="800100" lvl="1" indent="-342900">
              <a:buFont typeface="Wingdings" panose="05000000000000000000" pitchFamily="2" charset="2"/>
              <a:buChar char="Ø"/>
            </a:pPr>
            <a:r>
              <a:rPr lang="en-US" sz="2400" b="1" dirty="0">
                <a:solidFill>
                  <a:schemeClr val="tx1"/>
                </a:solidFill>
              </a:rPr>
              <a:t>Pattern 1</a:t>
            </a:r>
            <a:r>
              <a:rPr lang="en-US" sz="2400" dirty="0">
                <a:solidFill>
                  <a:schemeClr val="tx1"/>
                </a:solidFill>
              </a:rPr>
              <a:t>: {(COVID-19 Infection Rate   0.15) (PM2.5  8)} </a:t>
            </a:r>
          </a:p>
          <a:p>
            <a:pPr marL="800100" lvl="1" indent="-342900">
              <a:buFont typeface="Wingdings" panose="05000000000000000000" pitchFamily="2" charset="2"/>
              <a:buChar char="Ø"/>
            </a:pPr>
            <a:r>
              <a:rPr lang="en-US" sz="2400" b="1" dirty="0">
                <a:solidFill>
                  <a:schemeClr val="tx1"/>
                </a:solidFill>
              </a:rPr>
              <a:t>Pattern 2</a:t>
            </a:r>
            <a:r>
              <a:rPr lang="en-US" sz="2400" dirty="0">
                <a:solidFill>
                  <a:schemeClr val="tx1"/>
                </a:solidFill>
              </a:rPr>
              <a:t>: {(COVID−19 Infection Rate  0.4), (Median Income  70000), (Poverty Rate 25)}</a:t>
            </a:r>
          </a:p>
        </p:txBody>
      </p:sp>
      <p:sp>
        <p:nvSpPr>
          <p:cNvPr id="12" name="Rounded Rectangle 11">
            <a:extLst>
              <a:ext uri="{FF2B5EF4-FFF2-40B4-BE49-F238E27FC236}">
                <a16:creationId xmlns:a16="http://schemas.microsoft.com/office/drawing/2014/main" id="{10359589-15FF-ACAF-3E13-AFC377B0C7AE}"/>
              </a:ext>
            </a:extLst>
          </p:cNvPr>
          <p:cNvSpPr/>
          <p:nvPr/>
        </p:nvSpPr>
        <p:spPr>
          <a:xfrm>
            <a:off x="182880" y="3268780"/>
            <a:ext cx="11834308" cy="867791"/>
          </a:xfrm>
          <a:prstGeom prst="roundRect">
            <a:avLst/>
          </a:prstGeom>
          <a:solidFill>
            <a:schemeClr val="bg1">
              <a:lumMod val="95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rPr>
              <a:t>How</a:t>
            </a:r>
            <a:r>
              <a:rPr lang="en-US" sz="2400" dirty="0">
                <a:solidFill>
                  <a:schemeClr val="tx1"/>
                </a:solidFill>
              </a:rPr>
              <a:t> can we calculate associations across all possible thresholds?</a:t>
            </a:r>
          </a:p>
          <a:p>
            <a:r>
              <a:rPr lang="en-US" sz="2400" i="1" dirty="0">
                <a:solidFill>
                  <a:schemeClr val="tx1"/>
                </a:solidFill>
              </a:rPr>
              <a:t>Note: Infinite thresholds are possible for any continuous variable.</a:t>
            </a:r>
          </a:p>
        </p:txBody>
      </p:sp>
      <p:sp>
        <p:nvSpPr>
          <p:cNvPr id="13" name="Rounded Rectangle 12">
            <a:extLst>
              <a:ext uri="{FF2B5EF4-FFF2-40B4-BE49-F238E27FC236}">
                <a16:creationId xmlns:a16="http://schemas.microsoft.com/office/drawing/2014/main" id="{10359589-15FF-ACAF-3E13-AFC377B0C7AE}"/>
              </a:ext>
            </a:extLst>
          </p:cNvPr>
          <p:cNvSpPr/>
          <p:nvPr/>
        </p:nvSpPr>
        <p:spPr>
          <a:xfrm>
            <a:off x="182877" y="4412386"/>
            <a:ext cx="11834309" cy="510978"/>
          </a:xfrm>
          <a:prstGeom prst="roundRect">
            <a:avLst/>
          </a:prstGeom>
          <a:solidFill>
            <a:schemeClr val="bg2">
              <a:lumMod val="9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ea typeface="Calibri" panose="020F0502020204030204" pitchFamily="34" charset="0"/>
                <a:cs typeface="Vrinda" panose="020B0502040204020203" pitchFamily="34" charset="0"/>
              </a:rPr>
              <a:t>A </a:t>
            </a:r>
            <a:r>
              <a:rPr lang="en-US" sz="2400" dirty="0">
                <a:solidFill>
                  <a:schemeClr val="tx1"/>
                </a:solidFill>
                <a:ea typeface="Calibri" panose="020F0502020204030204" pitchFamily="34" charset="0"/>
                <a:cs typeface="Vrinda" panose="020B0502040204020203" pitchFamily="34" charset="0"/>
              </a:rPr>
              <a:t>Novel Framework that define and utilizes </a:t>
            </a:r>
            <a:r>
              <a:rPr lang="en-US" sz="2400" b="1" dirty="0">
                <a:solidFill>
                  <a:schemeClr val="tx1"/>
                </a:solidFill>
                <a:ea typeface="Calibri" panose="020F0502020204030204" pitchFamily="34" charset="0"/>
                <a:cs typeface="Vrinda" panose="020B0502040204020203" pitchFamily="34" charset="0"/>
              </a:rPr>
              <a:t>point-wise functions</a:t>
            </a:r>
            <a:r>
              <a:rPr lang="en-US" sz="2400" dirty="0">
                <a:solidFill>
                  <a:schemeClr val="tx1"/>
                </a:solidFill>
                <a:ea typeface="Calibri" panose="020F0502020204030204" pitchFamily="34" charset="0"/>
                <a:cs typeface="Vrinda" panose="020B0502040204020203" pitchFamily="34" charset="0"/>
              </a:rPr>
              <a:t>.</a:t>
            </a:r>
            <a:endParaRPr lang="en-US" sz="2400" dirty="0">
              <a:solidFill>
                <a:schemeClr val="tx1"/>
              </a:solidFill>
            </a:endParaRPr>
          </a:p>
        </p:txBody>
      </p:sp>
      <mc:AlternateContent xmlns:mc="http://schemas.openxmlformats.org/markup-compatibility/2006" xmlns:a14="http://schemas.microsoft.com/office/drawing/2010/main">
        <mc:Choice Requires="a14">
          <p:sp>
            <p:nvSpPr>
              <p:cNvPr id="14" name="Rounded Rectangle 13">
                <a:extLst>
                  <a:ext uri="{FF2B5EF4-FFF2-40B4-BE49-F238E27FC236}">
                    <a16:creationId xmlns:a16="http://schemas.microsoft.com/office/drawing/2014/main" id="{10359589-15FF-ACAF-3E13-AFC377B0C7AE}"/>
                  </a:ext>
                </a:extLst>
              </p:cNvPr>
              <p:cNvSpPr/>
              <p:nvPr/>
            </p:nvSpPr>
            <p:spPr>
              <a:xfrm>
                <a:off x="182878" y="5184833"/>
                <a:ext cx="11834309" cy="1000535"/>
              </a:xfrm>
              <a:prstGeom prst="roundRect">
                <a:avLst/>
              </a:prstGeom>
              <a:solidFill>
                <a:schemeClr val="bg2">
                  <a:lumMod val="9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rPr>
                  <a:t>Calculates </a:t>
                </a:r>
                <a:r>
                  <a:rPr lang="en-US" sz="2400" dirty="0">
                    <a:solidFill>
                      <a:schemeClr val="tx1"/>
                    </a:solidFill>
                  </a:rPr>
                  <a:t>the</a:t>
                </a:r>
                <a:r>
                  <a:rPr lang="en-US" sz="2400" b="1" dirty="0">
                    <a:solidFill>
                      <a:schemeClr val="tx1"/>
                    </a:solidFill>
                  </a:rPr>
                  <a:t> </a:t>
                </a:r>
                <a:r>
                  <a:rPr lang="en-US" sz="2400" dirty="0">
                    <a:solidFill>
                      <a:schemeClr val="tx1"/>
                    </a:solidFill>
                  </a:rPr>
                  <a:t>association strength between two point-wise functions above two thresholds.</a:t>
                </a:r>
              </a:p>
              <a:p>
                <a:pPr marL="800100" lvl="1" indent="-342900">
                  <a:buFont typeface="Wingdings" panose="05000000000000000000" pitchFamily="2" charset="2"/>
                  <a:buChar char="Ø"/>
                </a:pPr>
                <a:r>
                  <a:rPr lang="en-US" sz="2400" b="1" dirty="0">
                    <a:solidFill>
                      <a:schemeClr val="tx1"/>
                    </a:solidFill>
                  </a:rPr>
                  <a:t>Pattern: </a:t>
                </a:r>
                <a:r>
                  <a:rPr lang="en-US" sz="2400" dirty="0">
                    <a:solidFill>
                      <a:schemeClr val="tx1"/>
                    </a:solidFill>
                  </a:rPr>
                  <a:t>{(</a:t>
                </a:r>
                <a14:m>
                  <m:oMath xmlns:m="http://schemas.openxmlformats.org/officeDocument/2006/math">
                    <m:sSub>
                      <m:sSubPr>
                        <m:ctrlPr>
                          <a:rPr lang="en-US" sz="2200" i="1">
                            <a:solidFill>
                              <a:schemeClr val="tx1"/>
                            </a:solidFill>
                            <a:latin typeface="Cambria Math" panose="02040503050406030204" pitchFamily="18" charset="0"/>
                          </a:rPr>
                        </m:ctrlPr>
                      </m:sSubPr>
                      <m:e>
                        <m:r>
                          <m:rPr>
                            <m:sty m:val="p"/>
                          </m:rPr>
                          <a:rPr lang="el-GR" sz="2200" i="1">
                            <a:solidFill>
                              <a:schemeClr val="tx1"/>
                            </a:solidFill>
                            <a:latin typeface="Cambria Math" panose="02040503050406030204" pitchFamily="18" charset="0"/>
                          </a:rPr>
                          <m:t>Ψ</m:t>
                        </m:r>
                      </m:e>
                      <m:sub>
                        <m:r>
                          <m:rPr>
                            <m:nor/>
                          </m:rPr>
                          <a:rPr lang="en-US" sz="2200" dirty="0">
                            <a:solidFill>
                              <a:schemeClr val="tx1"/>
                            </a:solidFill>
                          </a:rPr>
                          <m:t>COVID</m:t>
                        </m:r>
                        <m:r>
                          <m:rPr>
                            <m:nor/>
                          </m:rPr>
                          <a:rPr lang="en-US" sz="2200" dirty="0">
                            <a:solidFill>
                              <a:schemeClr val="tx1"/>
                            </a:solidFill>
                          </a:rPr>
                          <m:t>−19 </m:t>
                        </m:r>
                        <m:r>
                          <m:rPr>
                            <m:nor/>
                          </m:rPr>
                          <a:rPr lang="en-US" sz="2200" dirty="0">
                            <a:solidFill>
                              <a:schemeClr val="tx1"/>
                            </a:solidFill>
                          </a:rPr>
                          <m:t>Infection</m:t>
                        </m:r>
                        <m:r>
                          <m:rPr>
                            <m:nor/>
                          </m:rPr>
                          <a:rPr lang="en-US" sz="2200" dirty="0">
                            <a:solidFill>
                              <a:schemeClr val="tx1"/>
                            </a:solidFill>
                          </a:rPr>
                          <m:t> </m:t>
                        </m:r>
                        <m:r>
                          <m:rPr>
                            <m:nor/>
                          </m:rPr>
                          <a:rPr lang="en-US" sz="2200" dirty="0">
                            <a:solidFill>
                              <a:schemeClr val="tx1"/>
                            </a:solidFill>
                          </a:rPr>
                          <m:t>Rate</m:t>
                        </m:r>
                      </m:sub>
                    </m:sSub>
                  </m:oMath>
                </a14:m>
                <a:r>
                  <a:rPr lang="en-US" sz="2200" dirty="0">
                    <a:solidFill>
                      <a:schemeClr val="tx1"/>
                    </a:solidFill>
                  </a:rPr>
                  <a:t>     0.15) (</a:t>
                </a:r>
                <a14:m>
                  <m:oMath xmlns:m="http://schemas.openxmlformats.org/officeDocument/2006/math">
                    <m:sSub>
                      <m:sSubPr>
                        <m:ctrlPr>
                          <a:rPr lang="en-US" sz="2200" i="1">
                            <a:solidFill>
                              <a:schemeClr val="tx1"/>
                            </a:solidFill>
                            <a:latin typeface="Cambria Math" panose="02040503050406030204" pitchFamily="18" charset="0"/>
                          </a:rPr>
                        </m:ctrlPr>
                      </m:sSubPr>
                      <m:e>
                        <m:r>
                          <m:rPr>
                            <m:sty m:val="p"/>
                          </m:rPr>
                          <a:rPr lang="el-GR" sz="2200" i="1">
                            <a:solidFill>
                              <a:schemeClr val="tx1"/>
                            </a:solidFill>
                            <a:latin typeface="Cambria Math" panose="02040503050406030204" pitchFamily="18" charset="0"/>
                          </a:rPr>
                          <m:t>Ψ</m:t>
                        </m:r>
                      </m:e>
                      <m:sub>
                        <m:r>
                          <m:rPr>
                            <m:nor/>
                          </m:rPr>
                          <a:rPr lang="en-US" sz="2200" dirty="0">
                            <a:solidFill>
                              <a:schemeClr val="tx1"/>
                            </a:solidFill>
                          </a:rPr>
                          <m:t>PM</m:t>
                        </m:r>
                        <m:r>
                          <m:rPr>
                            <m:nor/>
                          </m:rPr>
                          <a:rPr lang="en-US" sz="2200" dirty="0">
                            <a:solidFill>
                              <a:schemeClr val="tx1"/>
                            </a:solidFill>
                          </a:rPr>
                          <m:t>2.5</m:t>
                        </m:r>
                      </m:sub>
                    </m:sSub>
                  </m:oMath>
                </a14:m>
                <a:r>
                  <a:rPr lang="en-US" sz="2200" dirty="0">
                    <a:solidFill>
                      <a:schemeClr val="tx1"/>
                    </a:solidFill>
                  </a:rPr>
                  <a:t>    8)} </a:t>
                </a:r>
              </a:p>
            </p:txBody>
          </p:sp>
        </mc:Choice>
        <mc:Fallback xmlns="">
          <p:sp>
            <p:nvSpPr>
              <p:cNvPr id="14" name="Rounded Rectangle 13">
                <a:extLst>
                  <a:ext uri="{FF2B5EF4-FFF2-40B4-BE49-F238E27FC236}">
                    <a16:creationId xmlns:a16="http://schemas.microsoft.com/office/drawing/2014/main" id="{10359589-15FF-ACAF-3E13-AFC377B0C7AE}"/>
                  </a:ext>
                </a:extLst>
              </p:cNvPr>
              <p:cNvSpPr>
                <a:spLocks noRot="1" noChangeAspect="1" noMove="1" noResize="1" noEditPoints="1" noAdjustHandles="1" noChangeArrowheads="1" noChangeShapeType="1" noTextEdit="1"/>
              </p:cNvSpPr>
              <p:nvPr/>
            </p:nvSpPr>
            <p:spPr>
              <a:xfrm>
                <a:off x="182878" y="5184833"/>
                <a:ext cx="11834309" cy="1000535"/>
              </a:xfrm>
              <a:prstGeom prst="roundRect">
                <a:avLst/>
              </a:prstGeom>
              <a:blipFill>
                <a:blip r:embed="rId2"/>
                <a:stretch>
                  <a:fillRect l="-205" b="-2353"/>
                </a:stretch>
              </a:blipFill>
              <a:ln w="38100"/>
            </p:spPr>
            <p:txBody>
              <a:bodyPr/>
              <a:lstStyle/>
              <a:p>
                <a:r>
                  <a:rPr lang="en-US">
                    <a:noFill/>
                  </a:rPr>
                  <a:t> </a:t>
                </a:r>
              </a:p>
            </p:txBody>
          </p:sp>
        </mc:Fallback>
      </mc:AlternateContent>
      <p:sp>
        <p:nvSpPr>
          <p:cNvPr id="2" name="TextBox 1">
            <a:extLst>
              <a:ext uri="{FF2B5EF4-FFF2-40B4-BE49-F238E27FC236}">
                <a16:creationId xmlns:a16="http://schemas.microsoft.com/office/drawing/2014/main" id="{55AC3BAE-F0A9-D628-F139-81A0EB75EAFF}"/>
              </a:ext>
            </a:extLst>
          </p:cNvPr>
          <p:cNvSpPr txBox="1"/>
          <p:nvPr/>
        </p:nvSpPr>
        <p:spPr>
          <a:xfrm>
            <a:off x="881743" y="6442630"/>
            <a:ext cx="1300356" cy="369332"/>
          </a:xfrm>
          <a:prstGeom prst="rect">
            <a:avLst/>
          </a:prstGeom>
          <a:noFill/>
        </p:spPr>
        <p:txBody>
          <a:bodyPr wrap="none" rtlCol="0">
            <a:spAutoFit/>
          </a:bodyPr>
          <a:lstStyle/>
          <a:p>
            <a:r>
              <a:rPr lang="en-US" dirty="0">
                <a:solidFill>
                  <a:schemeClr val="bg2"/>
                </a:solidFill>
              </a:rPr>
              <a:t>12/17/2024</a:t>
            </a:r>
          </a:p>
        </p:txBody>
      </p:sp>
    </p:spTree>
    <p:extLst>
      <p:ext uri="{BB962C8B-B14F-4D97-AF65-F5344CB8AC3E}">
        <p14:creationId xmlns:p14="http://schemas.microsoft.com/office/powerpoint/2010/main" val="3874241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75894" y="0"/>
            <a:ext cx="1116106" cy="758952"/>
          </a:xfrm>
          <a:prstGeom prst="rect">
            <a:avLst/>
          </a:prstGeom>
        </p:spPr>
      </p:pic>
      <p:sp>
        <p:nvSpPr>
          <p:cNvPr id="6" name="Slide Number Placeholder 5"/>
          <p:cNvSpPr>
            <a:spLocks noGrp="1"/>
          </p:cNvSpPr>
          <p:nvPr>
            <p:ph type="sldNum" sz="quarter" idx="12"/>
          </p:nvPr>
        </p:nvSpPr>
        <p:spPr/>
        <p:txBody>
          <a:bodyPr/>
          <a:lstStyle/>
          <a:p>
            <a:pPr>
              <a:defRPr/>
            </a:pPr>
            <a:fld id="{D1DBB386-4D84-4A75-AC7E-910C66A24D6F}" type="slidenum">
              <a:rPr lang="en-US" smtClean="0">
                <a:solidFill>
                  <a:schemeClr val="bg1"/>
                </a:solidFill>
              </a:rPr>
              <a:pPr>
                <a:defRPr/>
              </a:pPr>
              <a:t>4</a:t>
            </a:fld>
            <a:endParaRPr lang="en-US" dirty="0">
              <a:solidFill>
                <a:schemeClr val="bg1"/>
              </a:solidFill>
            </a:endParaRPr>
          </a:p>
        </p:txBody>
      </p:sp>
      <mc:AlternateContent xmlns:mc="http://schemas.openxmlformats.org/markup-compatibility/2006" xmlns:a14="http://schemas.microsoft.com/office/drawing/2010/main">
        <mc:Choice Requires="a14">
          <p:sp>
            <p:nvSpPr>
              <p:cNvPr id="7" name="Rectangle 6"/>
              <p:cNvSpPr/>
              <p:nvPr/>
            </p:nvSpPr>
            <p:spPr>
              <a:xfrm>
                <a:off x="0" y="-6030"/>
                <a:ext cx="11084312" cy="864673"/>
              </a:xfrm>
              <a:prstGeom prst="rect">
                <a:avLst/>
              </a:prstGeom>
              <a:gradFill flip="none" rotWithShape="1">
                <a:gsLst>
                  <a:gs pos="0">
                    <a:srgbClr val="E51837">
                      <a:shade val="30000"/>
                      <a:satMod val="115000"/>
                    </a:srgbClr>
                  </a:gs>
                  <a:gs pos="50000">
                    <a:srgbClr val="E51837">
                      <a:shade val="67500"/>
                      <a:satMod val="115000"/>
                    </a:srgbClr>
                  </a:gs>
                  <a:gs pos="100000">
                    <a:srgbClr val="E51837">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Workflow of Point-wise Functions (</a:t>
                </a:r>
                <a14:m>
                  <m:oMath xmlns:m="http://schemas.openxmlformats.org/officeDocument/2006/math">
                    <m:sSub>
                      <m:sSubPr>
                        <m:ctrlPr>
                          <a:rPr lang="en-US" sz="3600" i="1">
                            <a:latin typeface="Cambria Math" panose="02040503050406030204" pitchFamily="18" charset="0"/>
                          </a:rPr>
                        </m:ctrlPr>
                      </m:sSubPr>
                      <m:e>
                        <m:r>
                          <m:rPr>
                            <m:sty m:val="p"/>
                          </m:rPr>
                          <a:rPr lang="el-GR" sz="3600" i="1">
                            <a:latin typeface="Cambria Math" panose="02040503050406030204" pitchFamily="18" charset="0"/>
                          </a:rPr>
                          <m:t>Ψ</m:t>
                        </m:r>
                      </m:e>
                      <m:sub>
                        <m:r>
                          <m:rPr>
                            <m:nor/>
                          </m:rPr>
                          <a:rPr lang="en-US" sz="3600" dirty="0"/>
                          <m:t>v</m:t>
                        </m:r>
                      </m:sub>
                    </m:sSub>
                  </m:oMath>
                </a14:m>
                <a:r>
                  <a:rPr lang="en-US" sz="3600" b="1" dirty="0"/>
                  <a:t>)</a:t>
                </a:r>
                <a:endParaRPr lang="en-US" sz="3600" dirty="0"/>
              </a:p>
            </p:txBody>
          </p:sp>
        </mc:Choice>
        <mc:Fallback xmlns="">
          <p:sp>
            <p:nvSpPr>
              <p:cNvPr id="7" name="Rectangle 6"/>
              <p:cNvSpPr>
                <a:spLocks noRot="1" noChangeAspect="1" noMove="1" noResize="1" noEditPoints="1" noAdjustHandles="1" noChangeArrowheads="1" noChangeShapeType="1" noTextEdit="1"/>
              </p:cNvSpPr>
              <p:nvPr/>
            </p:nvSpPr>
            <p:spPr>
              <a:xfrm>
                <a:off x="0" y="-6030"/>
                <a:ext cx="11084312" cy="864673"/>
              </a:xfrm>
              <a:prstGeom prst="rect">
                <a:avLst/>
              </a:prstGeom>
              <a:blipFill>
                <a:blip r:embed="rId4"/>
                <a:stretch>
                  <a:fillRect b="-13380"/>
                </a:stretch>
              </a:blipFill>
              <a:ln>
                <a:noFill/>
              </a:ln>
            </p:spPr>
            <p:txBody>
              <a:bodyPr/>
              <a:lstStyle/>
              <a:p>
                <a:r>
                  <a:rPr lang="en-US">
                    <a:noFill/>
                  </a:rPr>
                  <a:t> </a:t>
                </a:r>
              </a:p>
            </p:txBody>
          </p:sp>
        </mc:Fallback>
      </mc:AlternateContent>
      <p:sp>
        <p:nvSpPr>
          <p:cNvPr id="8" name="Rounded Rectangle 7">
            <a:extLst>
              <a:ext uri="{FF2B5EF4-FFF2-40B4-BE49-F238E27FC236}">
                <a16:creationId xmlns:a16="http://schemas.microsoft.com/office/drawing/2014/main" id="{10359589-15FF-ACAF-3E13-AFC377B0C7AE}"/>
              </a:ext>
            </a:extLst>
          </p:cNvPr>
          <p:cNvSpPr/>
          <p:nvPr/>
        </p:nvSpPr>
        <p:spPr>
          <a:xfrm>
            <a:off x="838200" y="941685"/>
            <a:ext cx="10391274" cy="645663"/>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rPr>
              <a:t>Maps</a:t>
            </a:r>
            <a:r>
              <a:rPr lang="en-US" sz="2400" dirty="0">
                <a:solidFill>
                  <a:schemeClr val="tx1"/>
                </a:solidFill>
              </a:rPr>
              <a:t> a </a:t>
            </a:r>
            <a:r>
              <a:rPr lang="en-US" sz="2400" b="1" dirty="0">
                <a:solidFill>
                  <a:schemeClr val="tx1"/>
                </a:solidFill>
              </a:rPr>
              <a:t>geographic location </a:t>
            </a:r>
            <a:r>
              <a:rPr lang="en-US" sz="2400" dirty="0">
                <a:solidFill>
                  <a:schemeClr val="tx1"/>
                </a:solidFill>
              </a:rPr>
              <a:t>(</a:t>
            </a:r>
            <a:r>
              <a:rPr lang="en-US" sz="2400" i="1" dirty="0">
                <a:solidFill>
                  <a:schemeClr val="tx1"/>
                </a:solidFill>
              </a:rPr>
              <a:t>l) </a:t>
            </a:r>
            <a:r>
              <a:rPr lang="en-US" sz="2400" dirty="0">
                <a:solidFill>
                  <a:schemeClr val="tx1"/>
                </a:solidFill>
              </a:rPr>
              <a:t>to</a:t>
            </a:r>
            <a:r>
              <a:rPr lang="en-US" sz="2400" b="1" dirty="0">
                <a:solidFill>
                  <a:schemeClr val="tx1"/>
                </a:solidFill>
              </a:rPr>
              <a:t> </a:t>
            </a:r>
            <a:r>
              <a:rPr lang="en-US" sz="2400" dirty="0">
                <a:solidFill>
                  <a:schemeClr val="tx1"/>
                </a:solidFill>
              </a:rPr>
              <a:t>its</a:t>
            </a:r>
            <a:r>
              <a:rPr lang="en-US" sz="2400" b="1" dirty="0">
                <a:solidFill>
                  <a:schemeClr val="tx1"/>
                </a:solidFill>
              </a:rPr>
              <a:t> corresponding value </a:t>
            </a:r>
            <a:r>
              <a:rPr lang="en-US" sz="2400" dirty="0">
                <a:solidFill>
                  <a:schemeClr val="tx1"/>
                </a:solidFill>
              </a:rPr>
              <a:t>for a spatial variable (</a:t>
            </a:r>
            <a:r>
              <a:rPr lang="en-US" sz="2400" i="1" dirty="0">
                <a:solidFill>
                  <a:schemeClr val="tx1"/>
                </a:solidFill>
              </a:rPr>
              <a:t>v)</a:t>
            </a: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89669" y="2973984"/>
            <a:ext cx="3289706" cy="2559109"/>
          </a:xfrm>
          <a:prstGeom prst="rect">
            <a:avLst/>
          </a:prstGeom>
        </p:spPr>
      </p:pic>
      <mc:AlternateContent xmlns:mc="http://schemas.openxmlformats.org/markup-compatibility/2006" xmlns:a14="http://schemas.microsoft.com/office/drawing/2010/main">
        <mc:Choice Requires="a14">
          <p:sp>
            <p:nvSpPr>
              <p:cNvPr id="10" name="Rounded Rectangle 9">
                <a:extLst>
                  <a:ext uri="{FF2B5EF4-FFF2-40B4-BE49-F238E27FC236}">
                    <a16:creationId xmlns:a16="http://schemas.microsoft.com/office/drawing/2014/main" id="{10359589-15FF-ACAF-3E13-AFC377B0C7AE}"/>
                  </a:ext>
                </a:extLst>
              </p:cNvPr>
              <p:cNvSpPr/>
              <p:nvPr/>
            </p:nvSpPr>
            <p:spPr>
              <a:xfrm>
                <a:off x="645547" y="1969601"/>
                <a:ext cx="4967313" cy="1080653"/>
              </a:xfrm>
              <a:prstGeom prst="roundRect">
                <a:avLst/>
              </a:prstGeom>
              <a:solidFill>
                <a:srgbClr val="FFFF00"/>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sSub>
                      <m:sSubPr>
                        <m:ctrlPr>
                          <a:rPr lang="en-US" sz="2400" i="1" smtClean="0">
                            <a:solidFill>
                              <a:schemeClr val="tx1"/>
                            </a:solidFill>
                            <a:latin typeface="Cambria Math" panose="02040503050406030204" pitchFamily="18" charset="0"/>
                          </a:rPr>
                        </m:ctrlPr>
                      </m:sSubPr>
                      <m:e>
                        <m:r>
                          <m:rPr>
                            <m:sty m:val="p"/>
                          </m:rPr>
                          <a:rPr lang="el-GR" sz="2400" i="1">
                            <a:solidFill>
                              <a:schemeClr val="tx1"/>
                            </a:solidFill>
                            <a:latin typeface="Cambria Math" panose="02040503050406030204" pitchFamily="18" charset="0"/>
                          </a:rPr>
                          <m:t>Ψ</m:t>
                        </m:r>
                      </m:e>
                      <m:sub>
                        <m:sSub>
                          <m:sSubPr>
                            <m:ctrlPr>
                              <a:rPr lang="el-GR" sz="2400" i="1" smtClean="0">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𝑃𝑀</m:t>
                            </m:r>
                          </m:e>
                          <m:sub>
                            <m:r>
                              <a:rPr lang="en-US" sz="2400" i="1">
                                <a:solidFill>
                                  <a:schemeClr val="tx1"/>
                                </a:solidFill>
                                <a:latin typeface="Cambria Math" panose="02040503050406030204" pitchFamily="18" charset="0"/>
                              </a:rPr>
                              <m:t>2.5</m:t>
                            </m:r>
                          </m:sub>
                        </m:sSub>
                      </m:sub>
                    </m:sSub>
                  </m:oMath>
                </a14:m>
                <a:r>
                  <a:rPr lang="en-US" sz="2400" dirty="0">
                    <a:solidFill>
                      <a:schemeClr val="tx1"/>
                    </a:solidFill>
                  </a:rPr>
                  <a:t> (&lt;</a:t>
                </a:r>
                <a:r>
                  <a:rPr lang="en-US" sz="2400" dirty="0" err="1">
                    <a:solidFill>
                      <a:schemeClr val="tx1"/>
                    </a:solidFill>
                  </a:rPr>
                  <a:t>lat</a:t>
                </a:r>
                <a:r>
                  <a:rPr lang="en-US" sz="2400" dirty="0">
                    <a:solidFill>
                      <a:schemeClr val="tx1"/>
                    </a:solidFill>
                  </a:rPr>
                  <a:t>, </a:t>
                </a:r>
                <a:r>
                  <a:rPr lang="en-US" sz="2400" dirty="0" err="1">
                    <a:solidFill>
                      <a:schemeClr val="tx1"/>
                    </a:solidFill>
                  </a:rPr>
                  <a:t>lon</a:t>
                </a:r>
                <a:r>
                  <a:rPr lang="en-US" sz="2400" dirty="0">
                    <a:solidFill>
                      <a:schemeClr val="tx1"/>
                    </a:solidFill>
                  </a:rPr>
                  <a:t>&gt; = &lt;35.68,−105.94&gt;) </a:t>
                </a:r>
                <a:endParaRPr lang="en-US" sz="2400" i="1" dirty="0">
                  <a:solidFill>
                    <a:schemeClr val="tx1"/>
                  </a:solidFill>
                </a:endParaRPr>
              </a:p>
            </p:txBody>
          </p:sp>
        </mc:Choice>
        <mc:Fallback xmlns="">
          <p:sp>
            <p:nvSpPr>
              <p:cNvPr id="10" name="Rounded Rectangle 9">
                <a:extLst>
                  <a:ext uri="{FF2B5EF4-FFF2-40B4-BE49-F238E27FC236}">
                    <a16:creationId xmlns:a16="http://schemas.microsoft.com/office/drawing/2014/main" id="{10359589-15FF-ACAF-3E13-AFC377B0C7AE}"/>
                  </a:ext>
                </a:extLst>
              </p:cNvPr>
              <p:cNvSpPr>
                <a:spLocks noRot="1" noChangeAspect="1" noMove="1" noResize="1" noEditPoints="1" noAdjustHandles="1" noChangeArrowheads="1" noChangeShapeType="1" noTextEdit="1"/>
              </p:cNvSpPr>
              <p:nvPr/>
            </p:nvSpPr>
            <p:spPr>
              <a:xfrm>
                <a:off x="645547" y="1969601"/>
                <a:ext cx="4967313" cy="1080653"/>
              </a:xfrm>
              <a:prstGeom prst="roundRect">
                <a:avLst/>
              </a:prstGeom>
              <a:blipFill>
                <a:blip r:embed="rId6"/>
                <a:stretch>
                  <a:fillRect r="-974"/>
                </a:stretch>
              </a:blipFill>
              <a:ln w="38100"/>
            </p:spPr>
            <p:txBody>
              <a:bodyPr/>
              <a:lstStyle/>
              <a:p>
                <a:r>
                  <a:rPr lang="en-US">
                    <a:noFill/>
                  </a:rPr>
                  <a:t> </a:t>
                </a:r>
              </a:p>
            </p:txBody>
          </p:sp>
        </mc:Fallback>
      </mc:AlternateContent>
      <p:sp>
        <p:nvSpPr>
          <p:cNvPr id="11" name="Rounded Rectangle 10">
            <a:extLst>
              <a:ext uri="{FF2B5EF4-FFF2-40B4-BE49-F238E27FC236}">
                <a16:creationId xmlns:a16="http://schemas.microsoft.com/office/drawing/2014/main" id="{10359589-15FF-ACAF-3E13-AFC377B0C7AE}"/>
              </a:ext>
            </a:extLst>
          </p:cNvPr>
          <p:cNvSpPr/>
          <p:nvPr/>
        </p:nvSpPr>
        <p:spPr>
          <a:xfrm>
            <a:off x="11084312" y="4072086"/>
            <a:ext cx="415515" cy="454506"/>
          </a:xfrm>
          <a:prstGeom prst="roundRect">
            <a:avLst/>
          </a:prstGeom>
          <a:solidFill>
            <a:srgbClr val="FFFF00"/>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i="1" dirty="0">
                <a:solidFill>
                  <a:schemeClr val="tx1"/>
                </a:solidFill>
              </a:rPr>
              <a:t>3</a:t>
            </a:r>
          </a:p>
        </p:txBody>
      </p:sp>
      <p:sp>
        <p:nvSpPr>
          <p:cNvPr id="13" name="Diamond 12"/>
          <p:cNvSpPr/>
          <p:nvPr/>
        </p:nvSpPr>
        <p:spPr>
          <a:xfrm>
            <a:off x="8860001" y="4295406"/>
            <a:ext cx="182881" cy="144865"/>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10359589-15FF-ACAF-3E13-AFC377B0C7AE}"/>
              </a:ext>
            </a:extLst>
          </p:cNvPr>
          <p:cNvSpPr/>
          <p:nvPr/>
        </p:nvSpPr>
        <p:spPr>
          <a:xfrm>
            <a:off x="8577294" y="4046633"/>
            <a:ext cx="734461" cy="611954"/>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i="1" dirty="0">
              <a:solidFill>
                <a:srgbClr val="FF0000"/>
              </a:solidFill>
            </a:endParaRPr>
          </a:p>
        </p:txBody>
      </p:sp>
      <p:sp>
        <p:nvSpPr>
          <p:cNvPr id="17" name="Rounded Rectangle 16">
            <a:extLst>
              <a:ext uri="{FF2B5EF4-FFF2-40B4-BE49-F238E27FC236}">
                <a16:creationId xmlns:a16="http://schemas.microsoft.com/office/drawing/2014/main" id="{10359589-15FF-ACAF-3E13-AFC377B0C7AE}"/>
              </a:ext>
            </a:extLst>
          </p:cNvPr>
          <p:cNvSpPr/>
          <p:nvPr/>
        </p:nvSpPr>
        <p:spPr>
          <a:xfrm>
            <a:off x="470262" y="3550017"/>
            <a:ext cx="7338667" cy="1825674"/>
          </a:xfrm>
          <a:prstGeom prst="roundRect">
            <a:avLst/>
          </a:prstGeom>
          <a:solidFill>
            <a:srgbClr val="FFFF00"/>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v"/>
            </a:pPr>
            <a:r>
              <a:rPr lang="en-US" sz="2400" dirty="0">
                <a:solidFill>
                  <a:schemeClr val="tx1"/>
                </a:solidFill>
              </a:rPr>
              <a:t>Density functions (Continuous/Discrete Point Events) </a:t>
            </a:r>
          </a:p>
          <a:p>
            <a:pPr marL="342900" indent="-342900">
              <a:buFont typeface="Wingdings" panose="05000000000000000000" pitchFamily="2" charset="2"/>
              <a:buChar char="v"/>
            </a:pPr>
            <a:r>
              <a:rPr lang="en-US" sz="2400" dirty="0">
                <a:solidFill>
                  <a:schemeClr val="tx1"/>
                </a:solidFill>
              </a:rPr>
              <a:t>Interpolation functions (Continuous Point Events)</a:t>
            </a:r>
          </a:p>
          <a:p>
            <a:pPr marL="342900" indent="-342900">
              <a:buFont typeface="Wingdings" panose="05000000000000000000" pitchFamily="2" charset="2"/>
              <a:buChar char="v"/>
            </a:pPr>
            <a:r>
              <a:rPr lang="en-US" sz="2400" dirty="0">
                <a:solidFill>
                  <a:schemeClr val="tx1"/>
                </a:solidFill>
              </a:rPr>
              <a:t>Polygonal functions (Continuous Point Events within </a:t>
            </a:r>
            <a:br>
              <a:rPr lang="en-US" sz="2400" dirty="0">
                <a:solidFill>
                  <a:schemeClr val="tx1"/>
                </a:solidFill>
              </a:rPr>
            </a:br>
            <a:r>
              <a:rPr lang="en-US" sz="2400" dirty="0">
                <a:solidFill>
                  <a:schemeClr val="tx1"/>
                </a:solidFill>
              </a:rPr>
              <a:t>                                       Polygons)</a:t>
            </a:r>
          </a:p>
          <a:p>
            <a:pPr>
              <a:buFont typeface="Wingdings" panose="05000000000000000000" pitchFamily="2" charset="2"/>
              <a:buChar char="q"/>
            </a:pPr>
            <a:endParaRPr lang="en-US" sz="2400" dirty="0">
              <a:solidFill>
                <a:schemeClr val="tx1"/>
              </a:solidFill>
            </a:endParaRPr>
          </a:p>
        </p:txBody>
      </p:sp>
      <p:sp>
        <p:nvSpPr>
          <p:cNvPr id="18" name="Rounded Rectangle 17">
            <a:extLst>
              <a:ext uri="{FF2B5EF4-FFF2-40B4-BE49-F238E27FC236}">
                <a16:creationId xmlns:a16="http://schemas.microsoft.com/office/drawing/2014/main" id="{10359589-15FF-ACAF-3E13-AFC377B0C7AE}"/>
              </a:ext>
            </a:extLst>
          </p:cNvPr>
          <p:cNvSpPr/>
          <p:nvPr/>
        </p:nvSpPr>
        <p:spPr>
          <a:xfrm>
            <a:off x="3701143" y="5671854"/>
            <a:ext cx="5250299" cy="645663"/>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B050"/>
                </a:solidFill>
              </a:rPr>
              <a:t>Captures heterogeneity in spatial data</a:t>
            </a:r>
          </a:p>
        </p:txBody>
      </p:sp>
      <p:sp>
        <p:nvSpPr>
          <p:cNvPr id="2" name="Down Arrow 1"/>
          <p:cNvSpPr/>
          <p:nvPr/>
        </p:nvSpPr>
        <p:spPr>
          <a:xfrm>
            <a:off x="2860807" y="3082008"/>
            <a:ext cx="484632" cy="436255"/>
          </a:xfrm>
          <a:prstGeom prst="down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rot="16200000">
            <a:off x="7957123" y="3862889"/>
            <a:ext cx="484632" cy="714086"/>
          </a:xfrm>
          <a:prstGeom prst="down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p:cNvSpPr/>
          <p:nvPr/>
        </p:nvSpPr>
        <p:spPr>
          <a:xfrm rot="16200000">
            <a:off x="9926530" y="3410719"/>
            <a:ext cx="484632" cy="1666515"/>
          </a:xfrm>
          <a:prstGeom prst="down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a:extLst>
              <a:ext uri="{FF2B5EF4-FFF2-40B4-BE49-F238E27FC236}">
                <a16:creationId xmlns:a16="http://schemas.microsoft.com/office/drawing/2014/main" id="{10359589-15FF-ACAF-3E13-AFC377B0C7AE}"/>
              </a:ext>
            </a:extLst>
          </p:cNvPr>
          <p:cNvSpPr/>
          <p:nvPr/>
        </p:nvSpPr>
        <p:spPr>
          <a:xfrm>
            <a:off x="321013" y="1670390"/>
            <a:ext cx="11449455" cy="3853382"/>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Tree>
    <p:custDataLst>
      <p:tags r:id="rId1"/>
    </p:custDataLst>
    <p:extLst>
      <p:ext uri="{BB962C8B-B14F-4D97-AF65-F5344CB8AC3E}">
        <p14:creationId xmlns:p14="http://schemas.microsoft.com/office/powerpoint/2010/main" val="15976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ppt_x"/>
                                          </p:val>
                                        </p:tav>
                                        <p:tav tm="100000">
                                          <p:val>
                                            <p:strVal val="#ppt_x"/>
                                          </p:val>
                                        </p:tav>
                                      </p:tavLst>
                                    </p:anim>
                                    <p:anim calcmode="lin" valueType="num">
                                      <p:cBhvr additive="base">
                                        <p:cTn id="34" dur="50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ppt_x"/>
                                          </p:val>
                                        </p:tav>
                                        <p:tav tm="100000">
                                          <p:val>
                                            <p:strVal val="#ppt_x"/>
                                          </p:val>
                                        </p:tav>
                                      </p:tavLst>
                                    </p:anim>
                                    <p:anim calcmode="lin" valueType="num">
                                      <p:cBhvr additive="base">
                                        <p:cTn id="42" dur="500" fill="hold"/>
                                        <p:tgtEl>
                                          <p:spTgt spid="9"/>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additive="base">
                                        <p:cTn id="45" dur="500" fill="hold"/>
                                        <p:tgtEl>
                                          <p:spTgt spid="15"/>
                                        </p:tgtEl>
                                        <p:attrNameLst>
                                          <p:attrName>ppt_x</p:attrName>
                                        </p:attrNameLst>
                                      </p:cBhvr>
                                      <p:tavLst>
                                        <p:tav tm="0">
                                          <p:val>
                                            <p:strVal val="#ppt_x"/>
                                          </p:val>
                                        </p:tav>
                                        <p:tav tm="100000">
                                          <p:val>
                                            <p:strVal val="#ppt_x"/>
                                          </p:val>
                                        </p:tav>
                                      </p:tavLst>
                                    </p:anim>
                                    <p:anim calcmode="lin" valueType="num">
                                      <p:cBhvr additive="base">
                                        <p:cTn id="4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ppt_x"/>
                                          </p:val>
                                        </p:tav>
                                        <p:tav tm="100000">
                                          <p:val>
                                            <p:strVal val="#ppt_x"/>
                                          </p:val>
                                        </p:tav>
                                      </p:tavLst>
                                    </p:anim>
                                    <p:anim calcmode="lin" valueType="num">
                                      <p:cBhvr additive="base">
                                        <p:cTn id="52" dur="500" fill="hold"/>
                                        <p:tgtEl>
                                          <p:spTgt spid="1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ppt_x"/>
                                          </p:val>
                                        </p:tav>
                                        <p:tav tm="100000">
                                          <p:val>
                                            <p:strVal val="#ppt_x"/>
                                          </p:val>
                                        </p:tav>
                                      </p:tavLst>
                                    </p:anim>
                                    <p:anim calcmode="lin" valueType="num">
                                      <p:cBhvr additive="base">
                                        <p:cTn id="5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barn(inVertical)">
                                      <p:cBhvr>
                                        <p:cTn id="6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3" grpId="0" animBg="1"/>
      <p:bldP spid="14" grpId="0" animBg="1"/>
      <p:bldP spid="17" grpId="0" animBg="1"/>
      <p:bldP spid="18" grpId="0" animBg="1"/>
      <p:bldP spid="2" grpId="0" animBg="1"/>
      <p:bldP spid="15" grpId="0" animBg="1"/>
      <p:bldP spid="16" grpId="0" animBg="1"/>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75894" y="0"/>
            <a:ext cx="1116106" cy="758952"/>
          </a:xfrm>
          <a:prstGeom prst="rect">
            <a:avLst/>
          </a:prstGeom>
        </p:spPr>
      </p:pic>
      <p:sp>
        <p:nvSpPr>
          <p:cNvPr id="6" name="Slide Number Placeholder 5"/>
          <p:cNvSpPr>
            <a:spLocks noGrp="1"/>
          </p:cNvSpPr>
          <p:nvPr>
            <p:ph type="sldNum" sz="quarter" idx="12"/>
          </p:nvPr>
        </p:nvSpPr>
        <p:spPr/>
        <p:txBody>
          <a:bodyPr/>
          <a:lstStyle/>
          <a:p>
            <a:pPr>
              <a:defRPr/>
            </a:pPr>
            <a:fld id="{D1DBB386-4D84-4A75-AC7E-910C66A24D6F}" type="slidenum">
              <a:rPr lang="en-US" smtClean="0">
                <a:solidFill>
                  <a:schemeClr val="bg1"/>
                </a:solidFill>
              </a:rPr>
              <a:pPr>
                <a:defRPr/>
              </a:pPr>
              <a:t>5</a:t>
            </a:fld>
            <a:endParaRPr lang="en-US" dirty="0">
              <a:solidFill>
                <a:schemeClr val="bg1"/>
              </a:solidFill>
            </a:endParaRPr>
          </a:p>
        </p:txBody>
      </p:sp>
      <mc:AlternateContent xmlns:mc="http://schemas.openxmlformats.org/markup-compatibility/2006" xmlns:a14="http://schemas.microsoft.com/office/drawing/2010/main">
        <mc:Choice Requires="a14">
          <p:sp>
            <p:nvSpPr>
              <p:cNvPr id="7" name="Rounded Rectangle 6">
                <a:extLst>
                  <a:ext uri="{FF2B5EF4-FFF2-40B4-BE49-F238E27FC236}">
                    <a16:creationId xmlns:a16="http://schemas.microsoft.com/office/drawing/2014/main" id="{10359589-15FF-ACAF-3E13-AFC377B0C7AE}"/>
                  </a:ext>
                </a:extLst>
              </p:cNvPr>
              <p:cNvSpPr/>
              <p:nvPr/>
            </p:nvSpPr>
            <p:spPr>
              <a:xfrm>
                <a:off x="278671" y="1288850"/>
                <a:ext cx="11617235" cy="1689843"/>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200" b="1" u="sng" dirty="0">
                    <a:solidFill>
                      <a:schemeClr val="tx1"/>
                    </a:solidFill>
                  </a:rPr>
                  <a:t>Definition</a:t>
                </a:r>
                <a:r>
                  <a:rPr lang="en-US" sz="2200" dirty="0">
                    <a:solidFill>
                      <a:schemeClr val="tx1"/>
                    </a:solidFill>
                  </a:rPr>
                  <a:t>: For a </a:t>
                </a:r>
                <a:r>
                  <a:rPr lang="en-US" sz="2200" b="1" dirty="0">
                    <a:solidFill>
                      <a:schemeClr val="tx1"/>
                    </a:solidFill>
                  </a:rPr>
                  <a:t>dataset </a:t>
                </a:r>
                <a:r>
                  <a:rPr lang="en-US" sz="2200" dirty="0">
                    <a:solidFill>
                      <a:schemeClr val="tx1"/>
                    </a:solidFill>
                  </a:rPr>
                  <a:t>(</a:t>
                </a:r>
                <a:r>
                  <a:rPr lang="en-US" sz="2200" i="1" dirty="0">
                    <a:solidFill>
                      <a:schemeClr val="tx1"/>
                    </a:solidFill>
                  </a:rPr>
                  <a:t>D)</a:t>
                </a:r>
                <a:r>
                  <a:rPr lang="en-US" sz="2200" dirty="0">
                    <a:solidFill>
                      <a:schemeClr val="tx1"/>
                    </a:solidFill>
                  </a:rPr>
                  <a:t>, a set of possible </a:t>
                </a:r>
                <a:r>
                  <a:rPr lang="en-US" sz="2200" b="1" dirty="0">
                    <a:solidFill>
                      <a:schemeClr val="tx1"/>
                    </a:solidFill>
                  </a:rPr>
                  <a:t>patterns </a:t>
                </a:r>
                <a:r>
                  <a:rPr lang="en-US" sz="2200" i="1" dirty="0">
                    <a:solidFill>
                      <a:schemeClr val="tx1"/>
                    </a:solidFill>
                  </a:rPr>
                  <a:t>(P)</a:t>
                </a:r>
                <a:r>
                  <a:rPr lang="en-US" sz="2200" dirty="0">
                    <a:solidFill>
                      <a:schemeClr val="tx1"/>
                    </a:solidFill>
                  </a:rPr>
                  <a:t>, a type of </a:t>
                </a:r>
                <a:r>
                  <a:rPr lang="en-US" sz="2200" b="1" dirty="0">
                    <a:solidFill>
                      <a:schemeClr val="tx1"/>
                    </a:solidFill>
                  </a:rPr>
                  <a:t>association </a:t>
                </a:r>
                <a:r>
                  <a:rPr lang="en-US" sz="2200" i="1" dirty="0">
                    <a:solidFill>
                      <a:schemeClr val="tx1"/>
                    </a:solidFill>
                  </a:rPr>
                  <a:t>(A)</a:t>
                </a:r>
                <a:r>
                  <a:rPr lang="en-US" sz="2200" dirty="0">
                    <a:solidFill>
                      <a:schemeClr val="tx1"/>
                    </a:solidFill>
                  </a:rPr>
                  <a:t> and an </a:t>
                </a:r>
                <a:r>
                  <a:rPr lang="en-US" sz="2200" b="1" dirty="0">
                    <a:solidFill>
                      <a:schemeClr val="tx1"/>
                    </a:solidFill>
                  </a:rPr>
                  <a:t>Interestingness measure </a:t>
                </a:r>
                <a:r>
                  <a:rPr lang="en-US" sz="2200" i="1" dirty="0">
                    <a:solidFill>
                      <a:schemeClr val="tx1"/>
                    </a:solidFill>
                  </a:rPr>
                  <a:t>(</a:t>
                </a:r>
                <a14:m>
                  <m:oMath xmlns:m="http://schemas.openxmlformats.org/officeDocument/2006/math">
                    <m:sSub>
                      <m:sSubPr>
                        <m:ctrlPr>
                          <a:rPr lang="en-US" sz="2200" i="1">
                            <a:solidFill>
                              <a:schemeClr val="tx1"/>
                            </a:solidFill>
                            <a:latin typeface="Cambria Math" panose="02040503050406030204" pitchFamily="18" charset="0"/>
                          </a:rPr>
                        </m:ctrlPr>
                      </m:sSubPr>
                      <m:e>
                        <m:r>
                          <a:rPr lang="en-US" sz="2200" b="0" i="1">
                            <a:solidFill>
                              <a:schemeClr val="tx1"/>
                            </a:solidFill>
                            <a:latin typeface="Cambria Math" panose="02040503050406030204" pitchFamily="18" charset="0"/>
                          </a:rPr>
                          <m:t>𝐼</m:t>
                        </m:r>
                      </m:e>
                      <m:sub>
                        <m:r>
                          <a:rPr lang="en-US" sz="2200" b="0" i="1">
                            <a:solidFill>
                              <a:schemeClr val="tx1"/>
                            </a:solidFill>
                            <a:latin typeface="Cambria Math" panose="02040503050406030204" pitchFamily="18" charset="0"/>
                          </a:rPr>
                          <m:t>𝐴</m:t>
                        </m:r>
                      </m:sub>
                    </m:sSub>
                    <m:r>
                      <a:rPr lang="en-US" sz="2200" b="0" i="1" smtClean="0">
                        <a:solidFill>
                          <a:schemeClr val="tx1"/>
                        </a:solidFill>
                        <a:latin typeface="Cambria Math" panose="02040503050406030204" pitchFamily="18" charset="0"/>
                      </a:rPr>
                      <m:t>)</m:t>
                    </m:r>
                  </m:oMath>
                </a14:m>
                <a:r>
                  <a:rPr lang="en-US" sz="2200" i="1" dirty="0">
                    <a:solidFill>
                      <a:schemeClr val="tx1"/>
                    </a:solidFill>
                  </a:rPr>
                  <a:t>:</a:t>
                </a:r>
              </a:p>
              <a:p>
                <a:endParaRPr lang="en-US" sz="2200" dirty="0">
                  <a:solidFill>
                    <a:schemeClr val="tx1"/>
                  </a:solidFill>
                </a:endParaRPr>
              </a:p>
              <a:p>
                <a:pPr lvl="2"/>
                <a:r>
                  <a:rPr lang="en-US" sz="2200" dirty="0">
                    <a:solidFill>
                      <a:srgbClr val="00B050"/>
                    </a:solidFill>
                  </a:rPr>
                  <a:t>Find ∀</a:t>
                </a:r>
                <a14:m>
                  <m:oMath xmlns:m="http://schemas.openxmlformats.org/officeDocument/2006/math">
                    <m:r>
                      <a:rPr lang="en-US" sz="2200" i="1">
                        <a:solidFill>
                          <a:srgbClr val="00B050"/>
                        </a:solidFill>
                        <a:latin typeface="Cambria Math" panose="02040503050406030204" pitchFamily="18" charset="0"/>
                      </a:rPr>
                      <m:t>𝑝</m:t>
                    </m:r>
                    <m:r>
                      <a:rPr lang="en-US" sz="2200" b="0" i="1" smtClean="0">
                        <a:solidFill>
                          <a:srgbClr val="00B050"/>
                        </a:solidFill>
                        <a:latin typeface="Cambria Math" panose="02040503050406030204" pitchFamily="18" charset="0"/>
                      </a:rPr>
                      <m:t> </m:t>
                    </m:r>
                    <m:r>
                      <m:rPr>
                        <m:sty m:val="p"/>
                      </m:rPr>
                      <a:rPr lang="el-GR" sz="2200" i="1">
                        <a:solidFill>
                          <a:srgbClr val="00B050"/>
                        </a:solidFill>
                        <a:latin typeface="Cambria Math" panose="02040503050406030204" pitchFamily="18" charset="0"/>
                      </a:rPr>
                      <m:t>ϵ</m:t>
                    </m:r>
                    <m:r>
                      <a:rPr lang="en-US" sz="2200" i="1">
                        <a:solidFill>
                          <a:srgbClr val="00B050"/>
                        </a:solidFill>
                        <a:latin typeface="Cambria Math" panose="02040503050406030204" pitchFamily="18" charset="0"/>
                      </a:rPr>
                      <m:t> </m:t>
                    </m:r>
                    <m:r>
                      <a:rPr lang="en-US" sz="2200" i="1">
                        <a:solidFill>
                          <a:srgbClr val="00B050"/>
                        </a:solidFill>
                        <a:latin typeface="Cambria Math" panose="02040503050406030204" pitchFamily="18" charset="0"/>
                      </a:rPr>
                      <m:t>𝑃</m:t>
                    </m:r>
                    <m:r>
                      <a:rPr lang="en-US" sz="2200" b="0" i="1" smtClean="0">
                        <a:solidFill>
                          <a:srgbClr val="00B050"/>
                        </a:solidFill>
                        <a:latin typeface="Cambria Math" panose="02040503050406030204" pitchFamily="18" charset="0"/>
                      </a:rPr>
                      <m:t> </m:t>
                    </m:r>
                    <m:r>
                      <a:rPr lang="en-US" sz="2200" i="1">
                        <a:solidFill>
                          <a:srgbClr val="00B050"/>
                        </a:solidFill>
                        <a:latin typeface="Cambria Math" panose="02040503050406030204" pitchFamily="18" charset="0"/>
                      </a:rPr>
                      <m:t>:</m:t>
                    </m:r>
                    <m:r>
                      <a:rPr lang="en-US" sz="2200" b="0" i="1" smtClean="0">
                        <a:solidFill>
                          <a:srgbClr val="00B050"/>
                        </a:solidFill>
                        <a:latin typeface="Cambria Math" panose="02040503050406030204" pitchFamily="18" charset="0"/>
                      </a:rPr>
                      <m:t> </m:t>
                    </m:r>
                    <m:sSub>
                      <m:sSubPr>
                        <m:ctrlPr>
                          <a:rPr lang="en-US" sz="2200" i="1">
                            <a:solidFill>
                              <a:srgbClr val="00B050"/>
                            </a:solidFill>
                            <a:latin typeface="Cambria Math" panose="02040503050406030204" pitchFamily="18" charset="0"/>
                          </a:rPr>
                        </m:ctrlPr>
                      </m:sSubPr>
                      <m:e>
                        <m:r>
                          <a:rPr lang="en-US" sz="2200" i="1">
                            <a:solidFill>
                              <a:srgbClr val="00B050"/>
                            </a:solidFill>
                            <a:latin typeface="Cambria Math" panose="02040503050406030204" pitchFamily="18" charset="0"/>
                          </a:rPr>
                          <m:t>𝐼</m:t>
                        </m:r>
                      </m:e>
                      <m:sub>
                        <m:r>
                          <a:rPr lang="en-US" sz="2200" i="1">
                            <a:solidFill>
                              <a:srgbClr val="00B050"/>
                            </a:solidFill>
                            <a:latin typeface="Cambria Math" panose="02040503050406030204" pitchFamily="18" charset="0"/>
                          </a:rPr>
                          <m:t>𝐴</m:t>
                        </m:r>
                      </m:sub>
                    </m:sSub>
                    <m:r>
                      <a:rPr lang="en-US" sz="2200" i="1">
                        <a:solidFill>
                          <a:srgbClr val="00B050"/>
                        </a:solidFill>
                        <a:latin typeface="Cambria Math" panose="02040503050406030204" pitchFamily="18" charset="0"/>
                      </a:rPr>
                      <m:t>(</m:t>
                    </m:r>
                    <m:r>
                      <a:rPr lang="en-US" sz="2200" i="1">
                        <a:solidFill>
                          <a:srgbClr val="00B050"/>
                        </a:solidFill>
                        <a:latin typeface="Cambria Math" panose="02040503050406030204" pitchFamily="18" charset="0"/>
                      </a:rPr>
                      <m:t>𝑝</m:t>
                    </m:r>
                    <m:r>
                      <a:rPr lang="en-US" sz="2200" i="1">
                        <a:solidFill>
                          <a:srgbClr val="00B050"/>
                        </a:solidFill>
                        <a:latin typeface="Cambria Math" panose="02040503050406030204" pitchFamily="18" charset="0"/>
                      </a:rPr>
                      <m:t>)≥</m:t>
                    </m:r>
                    <m:r>
                      <m:rPr>
                        <m:sty m:val="p"/>
                      </m:rPr>
                      <a:rPr lang="el-GR" sz="2200" i="1">
                        <a:solidFill>
                          <a:srgbClr val="00B050"/>
                        </a:solidFill>
                        <a:latin typeface="Cambria Math" panose="02040503050406030204" pitchFamily="18" charset="0"/>
                      </a:rPr>
                      <m:t>θ</m:t>
                    </m:r>
                  </m:oMath>
                </a14:m>
                <a:r>
                  <a:rPr lang="en-US" sz="2200" dirty="0">
                    <a:solidFill>
                      <a:srgbClr val="00B050"/>
                    </a:solidFill>
                  </a:rPr>
                  <a:t>.</a:t>
                </a:r>
              </a:p>
              <a:p>
                <a:pPr algn="ctr"/>
                <a:endParaRPr lang="en-US" dirty="0">
                  <a:solidFill>
                    <a:schemeClr val="tx1"/>
                  </a:solidFill>
                </a:endParaRPr>
              </a:p>
            </p:txBody>
          </p:sp>
        </mc:Choice>
        <mc:Fallback xmlns="">
          <p:sp>
            <p:nvSpPr>
              <p:cNvPr id="7" name="Rounded Rectangle 6">
                <a:extLst>
                  <a:ext uri="{FF2B5EF4-FFF2-40B4-BE49-F238E27FC236}">
                    <a16:creationId xmlns:a16="http://schemas.microsoft.com/office/drawing/2014/main" id="{10359589-15FF-ACAF-3E13-AFC377B0C7AE}"/>
                  </a:ext>
                </a:extLst>
              </p:cNvPr>
              <p:cNvSpPr>
                <a:spLocks noRot="1" noChangeAspect="1" noMove="1" noResize="1" noEditPoints="1" noAdjustHandles="1" noChangeArrowheads="1" noChangeShapeType="1" noTextEdit="1"/>
              </p:cNvSpPr>
              <p:nvPr/>
            </p:nvSpPr>
            <p:spPr>
              <a:xfrm>
                <a:off x="278671" y="1288850"/>
                <a:ext cx="11617235" cy="1689843"/>
              </a:xfrm>
              <a:prstGeom prst="roundRect">
                <a:avLst/>
              </a:prstGeom>
              <a:blipFill>
                <a:blip r:embed="rId4"/>
                <a:stretch>
                  <a:fillRect t="-1761"/>
                </a:stretch>
              </a:blipFill>
              <a:ln w="38100"/>
            </p:spPr>
            <p:txBody>
              <a:bodyPr/>
              <a:lstStyle/>
              <a:p>
                <a:r>
                  <a:rPr lang="en-US">
                    <a:noFill/>
                  </a:rPr>
                  <a:t> </a:t>
                </a:r>
              </a:p>
            </p:txBody>
          </p:sp>
        </mc:Fallback>
      </mc:AlternateContent>
      <p:sp>
        <p:nvSpPr>
          <p:cNvPr id="8" name="Rectangle 7"/>
          <p:cNvSpPr/>
          <p:nvPr/>
        </p:nvSpPr>
        <p:spPr>
          <a:xfrm>
            <a:off x="0" y="-6030"/>
            <a:ext cx="11084312" cy="864673"/>
          </a:xfrm>
          <a:prstGeom prst="rect">
            <a:avLst/>
          </a:prstGeom>
          <a:gradFill flip="none" rotWithShape="1">
            <a:gsLst>
              <a:gs pos="0">
                <a:srgbClr val="E51837">
                  <a:shade val="30000"/>
                  <a:satMod val="115000"/>
                </a:srgbClr>
              </a:gs>
              <a:gs pos="50000">
                <a:srgbClr val="E51837">
                  <a:shade val="67500"/>
                  <a:satMod val="115000"/>
                </a:srgbClr>
              </a:gs>
              <a:gs pos="100000">
                <a:srgbClr val="E51837">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 Research Domain: Association Analysis</a:t>
            </a:r>
            <a:endParaRPr lang="en-US" sz="3600" dirty="0"/>
          </a:p>
        </p:txBody>
      </p:sp>
      <mc:AlternateContent xmlns:mc="http://schemas.openxmlformats.org/markup-compatibility/2006" xmlns:a14="http://schemas.microsoft.com/office/drawing/2010/main">
        <mc:Choice Requires="a14">
          <p:sp>
            <p:nvSpPr>
              <p:cNvPr id="9" name="Rounded Rectangle 8">
                <a:extLst>
                  <a:ext uri="{FF2B5EF4-FFF2-40B4-BE49-F238E27FC236}">
                    <a16:creationId xmlns:a16="http://schemas.microsoft.com/office/drawing/2014/main" id="{10359589-15FF-ACAF-3E13-AFC377B0C7AE}"/>
                  </a:ext>
                </a:extLst>
              </p:cNvPr>
              <p:cNvSpPr/>
              <p:nvPr/>
            </p:nvSpPr>
            <p:spPr>
              <a:xfrm>
                <a:off x="278672" y="3309210"/>
                <a:ext cx="11617235" cy="1898516"/>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lvl="1">
                  <a:spcBef>
                    <a:spcPts val="1000"/>
                  </a:spcBef>
                </a:pPr>
                <a:r>
                  <a:rPr lang="en-US" sz="2400" b="1" dirty="0">
                    <a:solidFill>
                      <a:schemeClr val="tx1"/>
                    </a:solidFill>
                  </a:rPr>
                  <a:t>Example</a:t>
                </a:r>
                <a:r>
                  <a:rPr lang="en-US" sz="2400" dirty="0">
                    <a:solidFill>
                      <a:schemeClr val="tx1"/>
                    </a:solidFill>
                  </a:rPr>
                  <a:t>: Given a disease dataset </a:t>
                </a:r>
                <a:r>
                  <a:rPr lang="en-US" sz="2400" i="1" dirty="0">
                    <a:solidFill>
                      <a:schemeClr val="tx1"/>
                    </a:solidFill>
                  </a:rPr>
                  <a:t>D</a:t>
                </a:r>
                <a:r>
                  <a:rPr lang="en-US" sz="2400" dirty="0">
                    <a:solidFill>
                      <a:schemeClr val="tx1"/>
                    </a:solidFill>
                  </a:rPr>
                  <a:t> with 20 variables, correlation between a pair of variable, such as </a:t>
                </a:r>
                <a:r>
                  <a:rPr lang="en-US" sz="2400" i="1" dirty="0">
                    <a:solidFill>
                      <a:schemeClr val="tx1"/>
                    </a:solidFill>
                  </a:rPr>
                  <a:t>PM2.5 Concentrations </a:t>
                </a:r>
                <a:r>
                  <a:rPr lang="en-US" sz="2400" dirty="0">
                    <a:solidFill>
                      <a:schemeClr val="tx1"/>
                    </a:solidFill>
                  </a:rPr>
                  <a:t>and </a:t>
                </a:r>
                <a:r>
                  <a:rPr lang="en-US" sz="2400" i="1" dirty="0">
                    <a:solidFill>
                      <a:schemeClr val="tx1"/>
                    </a:solidFill>
                  </a:rPr>
                  <a:t>Bronchial Asthma Rate</a:t>
                </a:r>
                <a:r>
                  <a:rPr lang="en-US" sz="2400" dirty="0">
                    <a:solidFill>
                      <a:schemeClr val="tx1"/>
                    </a:solidFill>
                  </a:rPr>
                  <a:t> can be considered interesting if:</a:t>
                </a:r>
                <a:endParaRPr lang="en-US" sz="2200" dirty="0">
                  <a:solidFill>
                    <a:schemeClr val="tx1"/>
                  </a:solidFill>
                </a:endParaRPr>
              </a:p>
              <a:p>
                <a:pPr marL="457188" lvl="2">
                  <a:spcBef>
                    <a:spcPts val="1000"/>
                  </a:spcBef>
                </a:pPr>
                <a14:m>
                  <m:oMathPara xmlns:m="http://schemas.openxmlformats.org/officeDocument/2006/math">
                    <m:oMathParaPr>
                      <m:jc m:val="centerGroup"/>
                    </m:oMathParaPr>
                    <m:oMath xmlns:m="http://schemas.openxmlformats.org/officeDocument/2006/math">
                      <m:d>
                        <m:dPr>
                          <m:begChr m:val="|"/>
                          <m:endChr m:val="|"/>
                          <m:ctrlPr>
                            <a:rPr lang="en-US" sz="2200" i="1" smtClean="0">
                              <a:solidFill>
                                <a:srgbClr val="00B050"/>
                              </a:solidFill>
                              <a:latin typeface="Cambria Math" panose="02040503050406030204" pitchFamily="18" charset="0"/>
                            </a:rPr>
                          </m:ctrlPr>
                        </m:dPr>
                        <m:e>
                          <m:r>
                            <a:rPr lang="en-US" sz="2200" i="1">
                              <a:solidFill>
                                <a:srgbClr val="00B050"/>
                              </a:solidFill>
                              <a:latin typeface="Cambria Math" panose="02040503050406030204" pitchFamily="18" charset="0"/>
                            </a:rPr>
                            <m:t>𝑐𝑜𝑟𝑟𝑒𝑙𝑎𝑡𝑖𝑜𝑛</m:t>
                          </m:r>
                          <m:d>
                            <m:dPr>
                              <m:ctrlPr>
                                <a:rPr lang="en-US" sz="2200" i="1">
                                  <a:solidFill>
                                    <a:srgbClr val="00B050"/>
                                  </a:solidFill>
                                  <a:latin typeface="Cambria Math" panose="02040503050406030204" pitchFamily="18" charset="0"/>
                                </a:rPr>
                              </m:ctrlPr>
                            </m:dPr>
                            <m:e>
                              <m:r>
                                <m:rPr>
                                  <m:nor/>
                                </m:rPr>
                                <a:rPr lang="en-US" sz="2200" i="1" dirty="0">
                                  <a:solidFill>
                                    <a:srgbClr val="00B050"/>
                                  </a:solidFill>
                                </a:rPr>
                                <m:t>𝑃𝑀</m:t>
                              </m:r>
                              <m:r>
                                <m:rPr>
                                  <m:nor/>
                                </m:rPr>
                                <a:rPr lang="en-US" sz="2200" i="1" dirty="0">
                                  <a:solidFill>
                                    <a:srgbClr val="00B050"/>
                                  </a:solidFill>
                                </a:rPr>
                                <m:t>2.5 </m:t>
                              </m:r>
                              <m:r>
                                <m:rPr>
                                  <m:nor/>
                                </m:rPr>
                                <a:rPr lang="en-US" sz="2200" i="1" dirty="0">
                                  <a:solidFill>
                                    <a:srgbClr val="00B050"/>
                                  </a:solidFill>
                                </a:rPr>
                                <m:t>Concentrations</m:t>
                              </m:r>
                              <m:r>
                                <m:rPr>
                                  <m:nor/>
                                </m:rPr>
                                <a:rPr lang="en-US" sz="2200" i="1" dirty="0">
                                  <a:solidFill>
                                    <a:srgbClr val="00B050"/>
                                  </a:solidFill>
                                </a:rPr>
                                <m:t>, </m:t>
                              </m:r>
                              <m:r>
                                <m:rPr>
                                  <m:nor/>
                                </m:rPr>
                                <a:rPr lang="en-US" sz="2200" i="1" dirty="0">
                                  <a:solidFill>
                                    <a:srgbClr val="00B050"/>
                                  </a:solidFill>
                                </a:rPr>
                                <m:t>Bronchial</m:t>
                              </m:r>
                              <m:r>
                                <m:rPr>
                                  <m:nor/>
                                </m:rPr>
                                <a:rPr lang="en-US" sz="2200" i="1" dirty="0">
                                  <a:solidFill>
                                    <a:srgbClr val="00B050"/>
                                  </a:solidFill>
                                </a:rPr>
                                <m:t> </m:t>
                              </m:r>
                              <m:r>
                                <m:rPr>
                                  <m:nor/>
                                </m:rPr>
                                <a:rPr lang="en-US" sz="2200" i="1" dirty="0">
                                  <a:solidFill>
                                    <a:srgbClr val="00B050"/>
                                  </a:solidFill>
                                </a:rPr>
                                <m:t>Asthma</m:t>
                              </m:r>
                              <m:r>
                                <m:rPr>
                                  <m:nor/>
                                </m:rPr>
                                <a:rPr lang="en-US" sz="2200" i="1" dirty="0">
                                  <a:solidFill>
                                    <a:srgbClr val="00B050"/>
                                  </a:solidFill>
                                </a:rPr>
                                <m:t> </m:t>
                              </m:r>
                              <m:r>
                                <m:rPr>
                                  <m:nor/>
                                </m:rPr>
                                <a:rPr lang="en-US" sz="2200" i="1" dirty="0">
                                  <a:solidFill>
                                    <a:srgbClr val="00B050"/>
                                  </a:solidFill>
                                </a:rPr>
                                <m:t>Rate</m:t>
                              </m:r>
                            </m:e>
                          </m:d>
                        </m:e>
                      </m:d>
                      <m:r>
                        <a:rPr lang="en-US" sz="2200" i="1">
                          <a:solidFill>
                            <a:srgbClr val="00B050"/>
                          </a:solidFill>
                          <a:latin typeface="Cambria Math" panose="02040503050406030204" pitchFamily="18" charset="0"/>
                        </a:rPr>
                        <m:t>≥0.7</m:t>
                      </m:r>
                    </m:oMath>
                  </m:oMathPara>
                </a14:m>
                <a:endParaRPr lang="en-US" sz="2200" dirty="0">
                  <a:solidFill>
                    <a:srgbClr val="00B050"/>
                  </a:solidFill>
                </a:endParaRPr>
              </a:p>
              <a:p>
                <a:pPr marL="457188" lvl="2">
                  <a:spcBef>
                    <a:spcPts val="1000"/>
                  </a:spcBef>
                </a:pPr>
                <a:endParaRPr lang="en-US" sz="2200" dirty="0">
                  <a:solidFill>
                    <a:srgbClr val="00B050"/>
                  </a:solidFill>
                </a:endParaRPr>
              </a:p>
            </p:txBody>
          </p:sp>
        </mc:Choice>
        <mc:Fallback xmlns="">
          <p:sp>
            <p:nvSpPr>
              <p:cNvPr id="9" name="Rounded Rectangle 8">
                <a:extLst>
                  <a:ext uri="{FF2B5EF4-FFF2-40B4-BE49-F238E27FC236}">
                    <a16:creationId xmlns:a16="http://schemas.microsoft.com/office/drawing/2014/main" id="{10359589-15FF-ACAF-3E13-AFC377B0C7AE}"/>
                  </a:ext>
                </a:extLst>
              </p:cNvPr>
              <p:cNvSpPr>
                <a:spLocks noRot="1" noChangeAspect="1" noMove="1" noResize="1" noEditPoints="1" noAdjustHandles="1" noChangeArrowheads="1" noChangeShapeType="1" noTextEdit="1"/>
              </p:cNvSpPr>
              <p:nvPr/>
            </p:nvSpPr>
            <p:spPr>
              <a:xfrm>
                <a:off x="278672" y="3309210"/>
                <a:ext cx="11617235" cy="1898516"/>
              </a:xfrm>
              <a:prstGeom prst="roundRect">
                <a:avLst/>
              </a:prstGeom>
              <a:blipFill>
                <a:blip r:embed="rId5"/>
                <a:stretch>
                  <a:fillRect t="-3785"/>
                </a:stretch>
              </a:blipFill>
              <a:ln w="38100"/>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3370438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75894" y="0"/>
            <a:ext cx="1116106" cy="758952"/>
          </a:xfrm>
          <a:prstGeom prst="rect">
            <a:avLst/>
          </a:prstGeom>
        </p:spPr>
      </p:pic>
      <p:sp>
        <p:nvSpPr>
          <p:cNvPr id="6" name="Slide Number Placeholder 5"/>
          <p:cNvSpPr>
            <a:spLocks noGrp="1"/>
          </p:cNvSpPr>
          <p:nvPr>
            <p:ph type="sldNum" sz="quarter" idx="12"/>
          </p:nvPr>
        </p:nvSpPr>
        <p:spPr/>
        <p:txBody>
          <a:bodyPr/>
          <a:lstStyle/>
          <a:p>
            <a:pPr>
              <a:defRPr/>
            </a:pPr>
            <a:fld id="{D1DBB386-4D84-4A75-AC7E-910C66A24D6F}" type="slidenum">
              <a:rPr lang="en-US" smtClean="0">
                <a:solidFill>
                  <a:schemeClr val="bg1"/>
                </a:solidFill>
              </a:rPr>
              <a:pPr>
                <a:defRPr/>
              </a:pPr>
              <a:t>6</a:t>
            </a:fld>
            <a:endParaRPr lang="en-US" dirty="0">
              <a:solidFill>
                <a:schemeClr val="bg1"/>
              </a:solidFill>
            </a:endParaRPr>
          </a:p>
        </p:txBody>
      </p:sp>
      <p:sp>
        <p:nvSpPr>
          <p:cNvPr id="7" name="Rectangle 6"/>
          <p:cNvSpPr/>
          <p:nvPr/>
        </p:nvSpPr>
        <p:spPr>
          <a:xfrm>
            <a:off x="0" y="-6030"/>
            <a:ext cx="11084312" cy="864673"/>
          </a:xfrm>
          <a:prstGeom prst="rect">
            <a:avLst/>
          </a:prstGeom>
          <a:gradFill flip="none" rotWithShape="1">
            <a:gsLst>
              <a:gs pos="0">
                <a:srgbClr val="E51837">
                  <a:shade val="30000"/>
                  <a:satMod val="115000"/>
                </a:srgbClr>
              </a:gs>
              <a:gs pos="50000">
                <a:srgbClr val="E51837">
                  <a:shade val="67500"/>
                  <a:satMod val="115000"/>
                </a:srgbClr>
              </a:gs>
              <a:gs pos="100000">
                <a:srgbClr val="E51837">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Research Gap</a:t>
            </a:r>
            <a:endParaRPr lang="en-US" sz="3600" dirty="0"/>
          </a:p>
        </p:txBody>
      </p:sp>
      <p:sp>
        <p:nvSpPr>
          <p:cNvPr id="8" name="Rounded Rectangle 7">
            <a:extLst>
              <a:ext uri="{FF2B5EF4-FFF2-40B4-BE49-F238E27FC236}">
                <a16:creationId xmlns:a16="http://schemas.microsoft.com/office/drawing/2014/main" id="{10359589-15FF-ACAF-3E13-AFC377B0C7AE}"/>
              </a:ext>
            </a:extLst>
          </p:cNvPr>
          <p:cNvSpPr/>
          <p:nvPr/>
        </p:nvSpPr>
        <p:spPr>
          <a:xfrm>
            <a:off x="357051" y="1064601"/>
            <a:ext cx="11434355" cy="3472565"/>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q"/>
            </a:pPr>
            <a:r>
              <a:rPr lang="en-US" sz="2400" dirty="0">
                <a:solidFill>
                  <a:schemeClr val="tx1"/>
                </a:solidFill>
              </a:rPr>
              <a:t>No method exists to assess associations among multiple continuous variables in spatial data.</a:t>
            </a:r>
          </a:p>
          <a:p>
            <a:pPr marL="800100" lvl="1" indent="-342900">
              <a:buFont typeface="Wingdings" panose="05000000000000000000" pitchFamily="2" charset="2"/>
              <a:buChar char="Ø"/>
            </a:pPr>
            <a:r>
              <a:rPr lang="en-US" sz="2400" dirty="0">
                <a:solidFill>
                  <a:schemeClr val="tx1"/>
                </a:solidFill>
              </a:rPr>
              <a:t>Measures from spatial statistics are primarily univariate.</a:t>
            </a:r>
          </a:p>
          <a:p>
            <a:pPr marL="800100" lvl="1" indent="-342900">
              <a:buFont typeface="Wingdings" panose="05000000000000000000" pitchFamily="2" charset="2"/>
              <a:buChar char="Ø"/>
            </a:pPr>
            <a:r>
              <a:rPr lang="en-US" sz="2400" dirty="0">
                <a:solidFill>
                  <a:schemeClr val="tx1"/>
                </a:solidFill>
              </a:rPr>
              <a:t>Extended measures, like bi-variate Moran I, need to categorize values to measure associations.</a:t>
            </a:r>
          </a:p>
          <a:p>
            <a:pPr marL="1257300" lvl="2" indent="-342900">
              <a:buFont typeface="Wingdings" panose="05000000000000000000" pitchFamily="2" charset="2"/>
              <a:buChar char="§"/>
            </a:pPr>
            <a:r>
              <a:rPr lang="en-US" sz="2400" dirty="0">
                <a:solidFill>
                  <a:schemeClr val="tx1"/>
                </a:solidFill>
              </a:rPr>
              <a:t>As agreement among continuous values are not measured, impossible to find how different subset of values are related.</a:t>
            </a:r>
          </a:p>
          <a:p>
            <a:pPr marL="1257300" lvl="2" indent="-342900">
              <a:buFont typeface="Wingdings" panose="05000000000000000000" pitchFamily="2" charset="2"/>
              <a:buChar char="§"/>
            </a:pPr>
            <a:r>
              <a:rPr lang="en-US" sz="2400" dirty="0">
                <a:solidFill>
                  <a:schemeClr val="tx1"/>
                </a:solidFill>
              </a:rPr>
              <a:t>Extended measures are limited to two variable association.</a:t>
            </a:r>
            <a:endParaRPr lang="en-US" sz="2200" dirty="0">
              <a:solidFill>
                <a:schemeClr val="tx1"/>
              </a:solidFill>
            </a:endParaRPr>
          </a:p>
        </p:txBody>
      </p:sp>
    </p:spTree>
    <p:custDataLst>
      <p:tags r:id="rId1"/>
    </p:custDataLst>
    <p:extLst>
      <p:ext uri="{BB962C8B-B14F-4D97-AF65-F5344CB8AC3E}">
        <p14:creationId xmlns:p14="http://schemas.microsoft.com/office/powerpoint/2010/main" val="3916099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a:xfrm>
            <a:off x="9273989" y="6446837"/>
            <a:ext cx="2743200" cy="365125"/>
          </a:xfrm>
        </p:spPr>
        <p:txBody>
          <a:bodyPr/>
          <a:lstStyle/>
          <a:p>
            <a:pPr>
              <a:defRPr/>
            </a:pPr>
            <a:fld id="{D1DBB386-4D84-4A75-AC7E-910C66A24D6F}" type="slidenum">
              <a:rPr lang="en-US" smtClean="0">
                <a:solidFill>
                  <a:schemeClr val="bg1"/>
                </a:solidFill>
              </a:rPr>
              <a:pPr>
                <a:defRPr/>
              </a:pPr>
              <a:t>7</a:t>
            </a:fld>
            <a:endParaRPr lang="en-US" dirty="0">
              <a:solidFill>
                <a:schemeClr val="bg1"/>
              </a:solidFill>
            </a:endParaRPr>
          </a:p>
        </p:txBody>
      </p:sp>
      <p:sp>
        <p:nvSpPr>
          <p:cNvPr id="12" name="Rectangle 11"/>
          <p:cNvSpPr/>
          <p:nvPr/>
        </p:nvSpPr>
        <p:spPr>
          <a:xfrm>
            <a:off x="0" y="-6030"/>
            <a:ext cx="11084312" cy="864673"/>
          </a:xfrm>
          <a:prstGeom prst="rect">
            <a:avLst/>
          </a:prstGeom>
          <a:gradFill flip="none" rotWithShape="1">
            <a:gsLst>
              <a:gs pos="0">
                <a:srgbClr val="E51837">
                  <a:shade val="30000"/>
                  <a:satMod val="115000"/>
                </a:srgbClr>
              </a:gs>
              <a:gs pos="50000">
                <a:srgbClr val="E51837">
                  <a:shade val="67500"/>
                  <a:satMod val="115000"/>
                </a:srgbClr>
              </a:gs>
              <a:gs pos="100000">
                <a:srgbClr val="E51837">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Research Questions</a:t>
            </a:r>
            <a:endParaRPr lang="en-US" sz="3600" dirty="0"/>
          </a:p>
        </p:txBody>
      </p:sp>
      <p:sp>
        <p:nvSpPr>
          <p:cNvPr id="13" name="Rounded Rectangle 12">
            <a:extLst>
              <a:ext uri="{FF2B5EF4-FFF2-40B4-BE49-F238E27FC236}">
                <a16:creationId xmlns:a16="http://schemas.microsoft.com/office/drawing/2014/main" id="{10359589-15FF-ACAF-3E13-AFC377B0C7AE}"/>
              </a:ext>
            </a:extLst>
          </p:cNvPr>
          <p:cNvSpPr/>
          <p:nvPr/>
        </p:nvSpPr>
        <p:spPr>
          <a:xfrm>
            <a:off x="243840" y="1167376"/>
            <a:ext cx="11652069" cy="1436487"/>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rPr>
              <a:t>Problem 1</a:t>
            </a:r>
            <a:r>
              <a:rPr lang="en-US" sz="2400" dirty="0">
                <a:solidFill>
                  <a:schemeClr val="tx1"/>
                </a:solidFill>
              </a:rPr>
              <a:t>: Scarcity of association measures for continuous variables in the literature</a:t>
            </a:r>
          </a:p>
          <a:p>
            <a:pPr marL="800100" lvl="1" indent="-342900">
              <a:buFont typeface="Wingdings" panose="05000000000000000000" pitchFamily="2" charset="2"/>
              <a:buChar char="Ø"/>
            </a:pPr>
            <a:r>
              <a:rPr lang="en-US" sz="2400" dirty="0">
                <a:solidFill>
                  <a:schemeClr val="tx1"/>
                </a:solidFill>
              </a:rPr>
              <a:t>Existing measures, like Correlation and Bivariate Moran’s I, have limited capabilities.</a:t>
            </a:r>
          </a:p>
          <a:p>
            <a:pPr marL="800100" lvl="1" indent="-342900">
              <a:buFont typeface="Wingdings" panose="05000000000000000000" pitchFamily="2" charset="2"/>
              <a:buChar char="Ø"/>
            </a:pPr>
            <a:r>
              <a:rPr lang="en-US" sz="2400" b="1" dirty="0">
                <a:solidFill>
                  <a:schemeClr val="accent1">
                    <a:lumMod val="75000"/>
                  </a:schemeClr>
                </a:solidFill>
              </a:rPr>
              <a:t>Question:</a:t>
            </a:r>
            <a:r>
              <a:rPr lang="en-US" sz="2400" dirty="0">
                <a:solidFill>
                  <a:schemeClr val="accent1">
                    <a:lumMod val="75000"/>
                  </a:schemeClr>
                </a:solidFill>
              </a:rPr>
              <a:t> Can their capabilities be extended?</a:t>
            </a:r>
          </a:p>
        </p:txBody>
      </p:sp>
      <p:sp>
        <p:nvSpPr>
          <p:cNvPr id="14" name="Rounded Rectangle 13">
            <a:extLst>
              <a:ext uri="{FF2B5EF4-FFF2-40B4-BE49-F238E27FC236}">
                <a16:creationId xmlns:a16="http://schemas.microsoft.com/office/drawing/2014/main" id="{10359589-15FF-ACAF-3E13-AFC377B0C7AE}"/>
              </a:ext>
            </a:extLst>
          </p:cNvPr>
          <p:cNvSpPr/>
          <p:nvPr/>
        </p:nvSpPr>
        <p:spPr>
          <a:xfrm>
            <a:off x="243840" y="3014123"/>
            <a:ext cx="11652069" cy="1810425"/>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rPr>
              <a:t>Problem 2</a:t>
            </a:r>
            <a:r>
              <a:rPr lang="en-US" sz="2400" dirty="0">
                <a:solidFill>
                  <a:schemeClr val="tx1"/>
                </a:solidFill>
              </a:rPr>
              <a:t>: Measures like Correlation and Moran I </a:t>
            </a:r>
            <a:r>
              <a:rPr lang="en-US" sz="2400" b="1" dirty="0">
                <a:solidFill>
                  <a:schemeClr val="tx1"/>
                </a:solidFill>
              </a:rPr>
              <a:t>cannot identify associations among subsets of values</a:t>
            </a:r>
            <a:r>
              <a:rPr lang="en-US" sz="2400" dirty="0">
                <a:solidFill>
                  <a:schemeClr val="tx1"/>
                </a:solidFill>
              </a:rPr>
              <a:t> from two continuous variables</a:t>
            </a:r>
          </a:p>
          <a:p>
            <a:pPr marL="800100" lvl="1" indent="-342900">
              <a:buFont typeface="Wingdings" panose="05000000000000000000" pitchFamily="2" charset="2"/>
              <a:buChar char="Ø"/>
            </a:pPr>
            <a:r>
              <a:rPr lang="en-US" sz="2400" b="1" dirty="0">
                <a:solidFill>
                  <a:schemeClr val="accent5"/>
                </a:solidFill>
              </a:rPr>
              <a:t>Question:</a:t>
            </a:r>
            <a:r>
              <a:rPr lang="en-US" sz="2400" dirty="0">
                <a:solidFill>
                  <a:schemeClr val="accent5"/>
                </a:solidFill>
              </a:rPr>
              <a:t> How can we uncover interesting associations among subsets of values using threshold-based frameworks?</a:t>
            </a:r>
          </a:p>
        </p:txBody>
      </p:sp>
    </p:spTree>
    <p:custDataLst>
      <p:tags r:id="rId1"/>
    </p:custDataLst>
    <p:extLst>
      <p:ext uri="{BB962C8B-B14F-4D97-AF65-F5344CB8AC3E}">
        <p14:creationId xmlns:p14="http://schemas.microsoft.com/office/powerpoint/2010/main" val="2350854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a:xfrm>
            <a:off x="9273989" y="6446837"/>
            <a:ext cx="2743200" cy="365125"/>
          </a:xfrm>
        </p:spPr>
        <p:txBody>
          <a:bodyPr/>
          <a:lstStyle/>
          <a:p>
            <a:pPr>
              <a:defRPr/>
            </a:pPr>
            <a:fld id="{D1DBB386-4D84-4A75-AC7E-910C66A24D6F}" type="slidenum">
              <a:rPr lang="en-US" smtClean="0">
                <a:solidFill>
                  <a:schemeClr val="bg1"/>
                </a:solidFill>
              </a:rPr>
              <a:pPr>
                <a:defRPr/>
              </a:pPr>
              <a:t>8</a:t>
            </a:fld>
            <a:endParaRPr lang="en-US" dirty="0">
              <a:solidFill>
                <a:schemeClr val="bg1"/>
              </a:solidFill>
            </a:endParaRPr>
          </a:p>
        </p:txBody>
      </p:sp>
      <p:sp>
        <p:nvSpPr>
          <p:cNvPr id="12" name="Rectangle 11"/>
          <p:cNvSpPr/>
          <p:nvPr/>
        </p:nvSpPr>
        <p:spPr>
          <a:xfrm>
            <a:off x="0" y="-6030"/>
            <a:ext cx="11084312" cy="864673"/>
          </a:xfrm>
          <a:prstGeom prst="rect">
            <a:avLst/>
          </a:prstGeom>
          <a:gradFill flip="none" rotWithShape="1">
            <a:gsLst>
              <a:gs pos="0">
                <a:srgbClr val="E51837">
                  <a:shade val="30000"/>
                  <a:satMod val="115000"/>
                </a:srgbClr>
              </a:gs>
              <a:gs pos="50000">
                <a:srgbClr val="E51837">
                  <a:shade val="67500"/>
                  <a:satMod val="115000"/>
                </a:srgbClr>
              </a:gs>
              <a:gs pos="100000">
                <a:srgbClr val="E51837">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Contributions</a:t>
            </a:r>
            <a:endParaRPr lang="en-US" sz="3600" dirty="0"/>
          </a:p>
        </p:txBody>
      </p:sp>
      <p:sp>
        <p:nvSpPr>
          <p:cNvPr id="15" name="Rounded Rectangle 14">
            <a:extLst>
              <a:ext uri="{FF2B5EF4-FFF2-40B4-BE49-F238E27FC236}">
                <a16:creationId xmlns:a16="http://schemas.microsoft.com/office/drawing/2014/main" id="{10359589-15FF-ACAF-3E13-AFC377B0C7AE}"/>
              </a:ext>
            </a:extLst>
          </p:cNvPr>
          <p:cNvSpPr/>
          <p:nvPr/>
        </p:nvSpPr>
        <p:spPr>
          <a:xfrm>
            <a:off x="304157" y="1001718"/>
            <a:ext cx="11713032" cy="3117436"/>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q"/>
            </a:pPr>
            <a:r>
              <a:rPr lang="en-US" sz="2400" b="1" dirty="0">
                <a:solidFill>
                  <a:schemeClr val="tx1"/>
                </a:solidFill>
              </a:rPr>
              <a:t>Proposed</a:t>
            </a:r>
            <a:r>
              <a:rPr lang="en-US" sz="2400" dirty="0">
                <a:solidFill>
                  <a:schemeClr val="tx1"/>
                </a:solidFill>
              </a:rPr>
              <a:t>  Continuous Variable Threshold (CVT) patterns. </a:t>
            </a:r>
          </a:p>
          <a:p>
            <a:pPr marL="342900" indent="-342900">
              <a:buFont typeface="Wingdings" panose="05000000000000000000" pitchFamily="2" charset="2"/>
              <a:buChar char="q"/>
            </a:pPr>
            <a:r>
              <a:rPr lang="en-US" sz="2400" dirty="0">
                <a:solidFill>
                  <a:schemeClr val="tx1"/>
                </a:solidFill>
              </a:rPr>
              <a:t>Developed a </a:t>
            </a:r>
            <a:r>
              <a:rPr lang="en-US" sz="2400" b="1" dirty="0">
                <a:solidFill>
                  <a:schemeClr val="tx1"/>
                </a:solidFill>
              </a:rPr>
              <a:t>novel</a:t>
            </a:r>
            <a:r>
              <a:rPr lang="en-US" sz="2400" dirty="0">
                <a:solidFill>
                  <a:schemeClr val="tx1"/>
                </a:solidFill>
              </a:rPr>
              <a:t> </a:t>
            </a:r>
            <a:r>
              <a:rPr lang="en-US" sz="2400" b="1" dirty="0">
                <a:solidFill>
                  <a:schemeClr val="tx1"/>
                </a:solidFill>
              </a:rPr>
              <a:t>interestingness measures</a:t>
            </a:r>
            <a:r>
              <a:rPr lang="en-US" sz="2400" dirty="0">
                <a:solidFill>
                  <a:schemeClr val="tx1"/>
                </a:solidFill>
              </a:rPr>
              <a:t> to identify spatial associations among values above thresholds.</a:t>
            </a:r>
          </a:p>
          <a:p>
            <a:pPr marL="342900" indent="-342900">
              <a:buFont typeface="Wingdings" panose="05000000000000000000" pitchFamily="2" charset="2"/>
              <a:buChar char="q"/>
            </a:pPr>
            <a:r>
              <a:rPr lang="en-US" sz="2400" dirty="0">
                <a:solidFill>
                  <a:schemeClr val="tx1"/>
                </a:solidFill>
              </a:rPr>
              <a:t>Introduced </a:t>
            </a:r>
            <a:r>
              <a:rPr lang="en-US" sz="2400" b="1" dirty="0">
                <a:solidFill>
                  <a:schemeClr val="tx1"/>
                </a:solidFill>
              </a:rPr>
              <a:t>threshold-independent relatedness measures</a:t>
            </a:r>
            <a:r>
              <a:rPr lang="en-US" sz="2400" dirty="0">
                <a:solidFill>
                  <a:schemeClr val="tx1"/>
                </a:solidFill>
              </a:rPr>
              <a:t> using CVT patterns.</a:t>
            </a:r>
          </a:p>
          <a:p>
            <a:pPr marL="342900" indent="-342900">
              <a:buFont typeface="Wingdings" panose="05000000000000000000" pitchFamily="2" charset="2"/>
              <a:buChar char="q"/>
            </a:pPr>
            <a:r>
              <a:rPr lang="en-US" sz="2400" dirty="0">
                <a:solidFill>
                  <a:schemeClr val="tx1"/>
                </a:solidFill>
              </a:rPr>
              <a:t>Conducted a </a:t>
            </a:r>
            <a:r>
              <a:rPr lang="en-US" sz="2400" b="1" dirty="0">
                <a:solidFill>
                  <a:schemeClr val="tx1"/>
                </a:solidFill>
              </a:rPr>
              <a:t>case study</a:t>
            </a:r>
            <a:r>
              <a:rPr lang="en-US" sz="2400" dirty="0">
                <a:solidFill>
                  <a:schemeClr val="tx1"/>
                </a:solidFill>
              </a:rPr>
              <a:t> to demonstrate the characteristics and effectiveness of the proposed measures.</a:t>
            </a:r>
          </a:p>
        </p:txBody>
      </p:sp>
    </p:spTree>
    <p:custDataLst>
      <p:tags r:id="rId1"/>
    </p:custDataLst>
    <p:extLst>
      <p:ext uri="{BB962C8B-B14F-4D97-AF65-F5344CB8AC3E}">
        <p14:creationId xmlns:p14="http://schemas.microsoft.com/office/powerpoint/2010/main" val="3418750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5">
                                            <p:txEl>
                                              <p:pRg st="0" end="0"/>
                                            </p:txEl>
                                          </p:spTgt>
                                        </p:tgtEl>
                                        <p:attrNameLst>
                                          <p:attrName>style.visibility</p:attrName>
                                        </p:attrNameLst>
                                      </p:cBhvr>
                                      <p:to>
                                        <p:strVal val="visible"/>
                                      </p:to>
                                    </p:set>
                                    <p:anim calcmode="lin" valueType="num">
                                      <p:cBhvr additive="base">
                                        <p:cTn id="14"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5">
                                            <p:txEl>
                                              <p:pRg st="1" end="1"/>
                                            </p:txEl>
                                          </p:spTgt>
                                        </p:tgtEl>
                                        <p:attrNameLst>
                                          <p:attrName>style.visibility</p:attrName>
                                        </p:attrNameLst>
                                      </p:cBhvr>
                                      <p:to>
                                        <p:strVal val="visible"/>
                                      </p:to>
                                    </p:set>
                                    <p:anim calcmode="lin" valueType="num">
                                      <p:cBhvr additive="base">
                                        <p:cTn id="20"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5">
                                            <p:txEl>
                                              <p:pRg st="2" end="2"/>
                                            </p:txEl>
                                          </p:spTgt>
                                        </p:tgtEl>
                                        <p:attrNameLst>
                                          <p:attrName>style.visibility</p:attrName>
                                        </p:attrNameLst>
                                      </p:cBhvr>
                                      <p:to>
                                        <p:strVal val="visible"/>
                                      </p:to>
                                    </p:set>
                                    <p:anim calcmode="lin" valueType="num">
                                      <p:cBhvr additive="base">
                                        <p:cTn id="26"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5">
                                            <p:txEl>
                                              <p:pRg st="3" end="3"/>
                                            </p:txEl>
                                          </p:spTgt>
                                        </p:tgtEl>
                                        <p:attrNameLst>
                                          <p:attrName>style.visibility</p:attrName>
                                        </p:attrNameLst>
                                      </p:cBhvr>
                                      <p:to>
                                        <p:strVal val="visible"/>
                                      </p:to>
                                    </p:set>
                                    <p:anim calcmode="lin" valueType="num">
                                      <p:cBhvr additive="base">
                                        <p:cTn id="32"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5576623-5198-2FD6-BF8E-731AA960FC53}"/>
              </a:ext>
            </a:extLst>
          </p:cNvPr>
          <p:cNvSpPr>
            <a:spLocks noGrp="1"/>
          </p:cNvSpPr>
          <p:nvPr>
            <p:ph type="sldNum" sz="quarter" idx="12"/>
          </p:nvPr>
        </p:nvSpPr>
        <p:spPr/>
        <p:txBody>
          <a:bodyPr/>
          <a:lstStyle/>
          <a:p>
            <a:fld id="{96DCCE34-FE8D-4385-83FB-74A7640E9152}" type="slidenum">
              <a:rPr lang="en-US" smtClean="0">
                <a:solidFill>
                  <a:schemeClr val="bg1"/>
                </a:solidFill>
              </a:rPr>
              <a:t>9</a:t>
            </a:fld>
            <a:endParaRPr lang="en-US" dirty="0">
              <a:solidFill>
                <a:schemeClr val="bg1"/>
              </a:solidFill>
            </a:endParaRPr>
          </a:p>
        </p:txBody>
      </p:sp>
      <mc:AlternateContent xmlns:mc="http://schemas.openxmlformats.org/markup-compatibility/2006" xmlns:a14="http://schemas.microsoft.com/office/drawing/2010/main">
        <mc:Choice Requires="a14">
          <p:sp>
            <p:nvSpPr>
              <p:cNvPr id="10" name="Content Placeholder 7"/>
              <p:cNvSpPr txBox="1">
                <a:spLocks/>
              </p:cNvSpPr>
              <p:nvPr/>
            </p:nvSpPr>
            <p:spPr>
              <a:xfrm>
                <a:off x="5407362" y="1741561"/>
                <a:ext cx="4708771" cy="422053"/>
              </a:xfrm>
              <a:prstGeom prst="rect">
                <a:avLst/>
              </a:prstGeom>
              <a:solidFill>
                <a:schemeClr val="bg1">
                  <a:lumMod val="75000"/>
                </a:schemeClr>
              </a:solidFill>
              <a:scene3d>
                <a:camera prst="orthographicFront"/>
                <a:lightRig rig="threePt" dir="t"/>
              </a:scene3d>
              <a:sp3d>
                <a:bevelT w="50800"/>
                <a:bevelB w="25400"/>
              </a:sp3d>
            </p:spPr>
            <p:txBody>
              <a:bodyPr vert="horz" lIns="0" tIns="45720" rIns="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01168" lvl="1" indent="0">
                  <a:buNone/>
                </a:pPr>
                <a:r>
                  <a:rPr lang="en-US" sz="2000" i="1" dirty="0"/>
                  <a:t>I({(v t), (v′ t′)}) = ∆(H(</a:t>
                </a:r>
                <a14:m>
                  <m:oMath xmlns:m="http://schemas.openxmlformats.org/officeDocument/2006/math">
                    <m:sSub>
                      <m:sSubPr>
                        <m:ctrlPr>
                          <a:rPr lang="en-US" sz="2000" i="1">
                            <a:latin typeface="Cambria Math" panose="02040503050406030204" pitchFamily="18" charset="0"/>
                          </a:rPr>
                        </m:ctrlPr>
                      </m:sSubPr>
                      <m:e>
                        <m:r>
                          <a:rPr lang="el-GR" sz="2000" i="1">
                            <a:latin typeface="Cambria Math" panose="02040503050406030204" pitchFamily="18" charset="0"/>
                          </a:rPr>
                          <m:t>𝛹</m:t>
                        </m:r>
                      </m:e>
                      <m:sub>
                        <m:r>
                          <m:rPr>
                            <m:nor/>
                          </m:rPr>
                          <a:rPr lang="en-US" sz="2000" i="1" dirty="0"/>
                          <m:t>v</m:t>
                        </m:r>
                      </m:sub>
                    </m:sSub>
                  </m:oMath>
                </a14:m>
                <a:r>
                  <a:rPr lang="en-US" sz="2000" i="1" dirty="0"/>
                  <a:t>, t), H(</a:t>
                </a:r>
                <a14:m>
                  <m:oMath xmlns:m="http://schemas.openxmlformats.org/officeDocument/2006/math">
                    <m:sSub>
                      <m:sSubPr>
                        <m:ctrlPr>
                          <a:rPr lang="en-US" sz="2000" i="1">
                            <a:latin typeface="Cambria Math" panose="02040503050406030204" pitchFamily="18" charset="0"/>
                          </a:rPr>
                        </m:ctrlPr>
                      </m:sSubPr>
                      <m:e>
                        <m:r>
                          <a:rPr lang="el-GR" sz="2000" i="1">
                            <a:latin typeface="Cambria Math" panose="02040503050406030204" pitchFamily="18" charset="0"/>
                          </a:rPr>
                          <m:t>𝛹</m:t>
                        </m:r>
                      </m:e>
                      <m:sub>
                        <m:r>
                          <m:rPr>
                            <m:nor/>
                          </m:rPr>
                          <a:rPr lang="en-US" sz="2000" i="1" dirty="0"/>
                          <m:t>v</m:t>
                        </m:r>
                        <m:r>
                          <m:rPr>
                            <m:nor/>
                          </m:rPr>
                          <a:rPr lang="en-US" sz="2000" i="1" dirty="0"/>
                          <m:t>′</m:t>
                        </m:r>
                      </m:sub>
                    </m:sSub>
                  </m:oMath>
                </a14:m>
                <a:r>
                  <a:rPr lang="en-US" sz="2000" i="1" dirty="0"/>
                  <a:t>, t′))</a:t>
                </a:r>
              </a:p>
              <a:p>
                <a:pPr marL="201168" lvl="1" indent="0">
                  <a:buNone/>
                </a:pPr>
                <a:endParaRPr lang="en-US" sz="2000" dirty="0"/>
              </a:p>
            </p:txBody>
          </p:sp>
        </mc:Choice>
        <mc:Fallback xmlns="">
          <p:sp>
            <p:nvSpPr>
              <p:cNvPr id="10" name="Content Placeholder 7"/>
              <p:cNvSpPr txBox="1">
                <a:spLocks noRot="1" noChangeAspect="1" noMove="1" noResize="1" noEditPoints="1" noAdjustHandles="1" noChangeArrowheads="1" noChangeShapeType="1" noTextEdit="1"/>
              </p:cNvSpPr>
              <p:nvPr/>
            </p:nvSpPr>
            <p:spPr>
              <a:xfrm>
                <a:off x="5407362" y="1741561"/>
                <a:ext cx="4708771" cy="422053"/>
              </a:xfrm>
              <a:prstGeom prst="rect">
                <a:avLst/>
              </a:prstGeom>
              <a:blipFill>
                <a:blip r:embed="rId4"/>
                <a:stretch>
                  <a:fillRect t="-13514" b="-67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 Placeholder 2"/>
              <p:cNvSpPr txBox="1">
                <a:spLocks/>
              </p:cNvSpPr>
              <p:nvPr/>
            </p:nvSpPr>
            <p:spPr>
              <a:xfrm>
                <a:off x="211627" y="2299454"/>
                <a:ext cx="2355384" cy="365396"/>
              </a:xfrm>
              <a:prstGeom prst="rect">
                <a:avLst/>
              </a:prstGeom>
              <a:solidFill>
                <a:schemeClr val="bg2">
                  <a:lumMod val="75000"/>
                </a:schemeClr>
              </a:solidFill>
              <a:scene3d>
                <a:camera prst="orthographicFront"/>
                <a:lightRig rig="threePt" dir="t"/>
              </a:scene3d>
              <a:sp3d>
                <a:bevelT w="50800"/>
                <a:bevelB w="25400"/>
              </a:sp3d>
            </p:spPr>
            <p:txBody>
              <a:bodyPr vert="horz" lIns="0" tIns="45720" rIns="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n-US" i="1" dirty="0">
                    <a:solidFill>
                      <a:schemeClr val="tx1"/>
                    </a:solidFill>
                  </a:rPr>
                  <a:t>H(</a:t>
                </a:r>
                <a14:m>
                  <m:oMath xmlns:m="http://schemas.openxmlformats.org/officeDocument/2006/math">
                    <m:sSub>
                      <m:sSubPr>
                        <m:ctrlPr>
                          <a:rPr lang="en-US" i="1">
                            <a:solidFill>
                              <a:schemeClr val="tx1"/>
                            </a:solidFill>
                            <a:latin typeface="Cambria Math" panose="02040503050406030204" pitchFamily="18" charset="0"/>
                          </a:rPr>
                        </m:ctrlPr>
                      </m:sSubPr>
                      <m:e>
                        <m:r>
                          <a:rPr lang="el-GR" i="1">
                            <a:solidFill>
                              <a:schemeClr val="tx1"/>
                            </a:solidFill>
                            <a:latin typeface="Cambria Math" panose="02040503050406030204" pitchFamily="18" charset="0"/>
                          </a:rPr>
                          <m:t>𝛹</m:t>
                        </m:r>
                      </m:e>
                      <m:sub>
                        <m:r>
                          <m:rPr>
                            <m:nor/>
                          </m:rPr>
                          <a:rPr lang="en-US" b="0" i="0" dirty="0" smtClean="0">
                            <a:solidFill>
                              <a:schemeClr val="tx1"/>
                            </a:solidFill>
                          </a:rPr>
                          <m:t>v</m:t>
                        </m:r>
                      </m:sub>
                    </m:sSub>
                  </m:oMath>
                </a14:m>
                <a:r>
                  <a:rPr lang="en-US" i="1" dirty="0">
                    <a:solidFill>
                      <a:schemeClr val="tx1"/>
                    </a:solidFill>
                  </a:rPr>
                  <a:t>, </a:t>
                </a:r>
                <a:r>
                  <a:rPr lang="en-US" dirty="0">
                    <a:solidFill>
                      <a:schemeClr val="tx1"/>
                    </a:solidFill>
                  </a:rPr>
                  <a:t>t</a:t>
                </a:r>
                <a:r>
                  <a:rPr lang="en-US" i="1" dirty="0">
                    <a:solidFill>
                      <a:schemeClr val="tx1"/>
                    </a:solidFill>
                  </a:rPr>
                  <a:t>) </a:t>
                </a:r>
                <a:endParaRPr lang="en-US" dirty="0">
                  <a:solidFill>
                    <a:schemeClr val="tx1"/>
                  </a:solidFill>
                </a:endParaRPr>
              </a:p>
            </p:txBody>
          </p:sp>
        </mc:Choice>
        <mc:Fallback xmlns="">
          <p:sp>
            <p:nvSpPr>
              <p:cNvPr id="16" name="Text Placeholder 2"/>
              <p:cNvSpPr txBox="1">
                <a:spLocks noRot="1" noChangeAspect="1" noMove="1" noResize="1" noEditPoints="1" noAdjustHandles="1" noChangeArrowheads="1" noChangeShapeType="1" noTextEdit="1"/>
              </p:cNvSpPr>
              <p:nvPr/>
            </p:nvSpPr>
            <p:spPr>
              <a:xfrm>
                <a:off x="211627" y="2299454"/>
                <a:ext cx="2355384" cy="365396"/>
              </a:xfrm>
              <a:prstGeom prst="rect">
                <a:avLst/>
              </a:prstGeom>
              <a:blipFill>
                <a:blip r:embed="rId7"/>
                <a:stretch>
                  <a:fillRect t="-18462" b="-16923"/>
                </a:stretch>
              </a:blipFill>
            </p:spPr>
            <p:txBody>
              <a:bodyPr/>
              <a:lstStyle/>
              <a:p>
                <a:r>
                  <a:rPr lang="en-US">
                    <a:noFill/>
                  </a:rPr>
                  <a:t> </a:t>
                </a:r>
              </a:p>
            </p:txBody>
          </p:sp>
        </mc:Fallback>
      </mc:AlternateContent>
      <p:sp>
        <p:nvSpPr>
          <p:cNvPr id="18" name="Text Placeholder 2"/>
          <p:cNvSpPr txBox="1">
            <a:spLocks/>
          </p:cNvSpPr>
          <p:nvPr/>
        </p:nvSpPr>
        <p:spPr>
          <a:xfrm>
            <a:off x="7731894" y="2681483"/>
            <a:ext cx="2352909" cy="357327"/>
          </a:xfrm>
          <a:prstGeom prst="rect">
            <a:avLst/>
          </a:prstGeom>
          <a:solidFill>
            <a:schemeClr val="bg2">
              <a:lumMod val="75000"/>
            </a:schemeClr>
          </a:solidFill>
          <a:scene3d>
            <a:camera prst="orthographicFront"/>
            <a:lightRig rig="threePt" dir="t"/>
          </a:scene3d>
          <a:sp3d>
            <a:bevelT w="50800"/>
            <a:bevelB w="25400"/>
          </a:sp3d>
        </p:spPr>
        <p:txBody>
          <a:bodyPr vert="horz" lIns="0" tIns="45720" rIns="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n-US" dirty="0">
                <a:solidFill>
                  <a:schemeClr val="tx1"/>
                </a:solidFill>
              </a:rPr>
              <a:t>Agreement </a:t>
            </a:r>
            <a:r>
              <a:rPr lang="en-US" i="1" dirty="0">
                <a:solidFill>
                  <a:schemeClr val="tx1"/>
                </a:solidFill>
              </a:rPr>
              <a:t>∆</a:t>
            </a:r>
            <a:r>
              <a:rPr lang="en-US" dirty="0">
                <a:solidFill>
                  <a:schemeClr val="tx1"/>
                </a:solidFill>
              </a:rPr>
              <a:t> </a:t>
            </a:r>
          </a:p>
        </p:txBody>
      </p:sp>
      <p:pic>
        <p:nvPicPr>
          <p:cNvPr id="19" name="Picture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33029" y="4399832"/>
            <a:ext cx="3423856" cy="2006507"/>
          </a:xfrm>
          <a:prstGeom prst="rect">
            <a:avLst/>
          </a:prstGeom>
        </p:spPr>
      </p:pic>
      <mc:AlternateContent xmlns:mc="http://schemas.openxmlformats.org/markup-compatibility/2006" xmlns:a14="http://schemas.microsoft.com/office/drawing/2010/main">
        <mc:Choice Requires="a14">
          <p:sp>
            <p:nvSpPr>
              <p:cNvPr id="27" name="Content Placeholder 7"/>
              <p:cNvSpPr txBox="1">
                <a:spLocks/>
              </p:cNvSpPr>
              <p:nvPr/>
            </p:nvSpPr>
            <p:spPr>
              <a:xfrm>
                <a:off x="7731894" y="3120721"/>
                <a:ext cx="2352908" cy="639307"/>
              </a:xfrm>
              <a:prstGeom prst="rect">
                <a:avLst/>
              </a:prstGeom>
              <a:solidFill>
                <a:schemeClr val="bg1">
                  <a:lumMod val="75000"/>
                </a:schemeClr>
              </a:solidFill>
              <a:scene3d>
                <a:camera prst="orthographicFront"/>
                <a:lightRig rig="threePt" dir="t"/>
              </a:scene3d>
              <a:sp3d>
                <a:bevelT w="50800"/>
                <a:bevelB w="25400"/>
              </a:sp3d>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01168" lvl="1" indent="0">
                  <a:buNone/>
                </a:pPr>
                <a:r>
                  <a:rPr lang="en-US" sz="2000" i="1" dirty="0">
                    <a:solidFill>
                      <a:schemeClr val="tx1"/>
                    </a:solidFill>
                  </a:rPr>
                  <a:t>∆ = </a:t>
                </a:r>
                <a14:m>
                  <m:oMath xmlns:m="http://schemas.openxmlformats.org/officeDocument/2006/math">
                    <m:f>
                      <m:fPr>
                        <m:ctrlPr>
                          <a:rPr lang="en-US" sz="2000" i="1" smtClean="0">
                            <a:solidFill>
                              <a:schemeClr val="tx1"/>
                            </a:solidFill>
                            <a:latin typeface="Cambria Math" panose="02040503050406030204" pitchFamily="18" charset="0"/>
                          </a:rPr>
                        </m:ctrlPr>
                      </m:fPr>
                      <m:num>
                        <m:r>
                          <a:rPr lang="en-US" sz="2000" b="0" i="1" smtClean="0">
                            <a:solidFill>
                              <a:schemeClr val="tx1"/>
                            </a:solidFill>
                            <a:latin typeface="Cambria Math" panose="02040503050406030204" pitchFamily="18" charset="0"/>
                          </a:rPr>
                          <m:t>𝐼𝑛𝑡𝑒𝑟𝑠𝑒𝑐𝑡𝑖𝑜𝑛</m:t>
                        </m:r>
                        <m:r>
                          <a:rPr lang="en-US" sz="2000" b="0" i="1" smtClean="0">
                            <a:solidFill>
                              <a:schemeClr val="tx1"/>
                            </a:solidFill>
                            <a:latin typeface="Cambria Math" panose="02040503050406030204" pitchFamily="18" charset="0"/>
                          </a:rPr>
                          <m:t> </m:t>
                        </m:r>
                        <m:r>
                          <a:rPr lang="en-US" sz="2000" b="0" i="1" smtClean="0">
                            <a:solidFill>
                              <a:schemeClr val="tx1"/>
                            </a:solidFill>
                            <a:latin typeface="Cambria Math" panose="02040503050406030204" pitchFamily="18" charset="0"/>
                          </a:rPr>
                          <m:t>𝑎𝑟𝑒𝑎</m:t>
                        </m:r>
                      </m:num>
                      <m:den>
                        <m:r>
                          <a:rPr lang="en-US" sz="2000" b="0" i="1" smtClean="0">
                            <a:solidFill>
                              <a:schemeClr val="tx1"/>
                            </a:solidFill>
                            <a:latin typeface="Cambria Math" panose="02040503050406030204" pitchFamily="18" charset="0"/>
                          </a:rPr>
                          <m:t>𝑈𝑛𝑖𝑜𝑛</m:t>
                        </m:r>
                        <m:r>
                          <a:rPr lang="en-US" sz="2000" b="0" i="1" smtClean="0">
                            <a:solidFill>
                              <a:schemeClr val="tx1"/>
                            </a:solidFill>
                            <a:latin typeface="Cambria Math" panose="02040503050406030204" pitchFamily="18" charset="0"/>
                          </a:rPr>
                          <m:t> </m:t>
                        </m:r>
                        <m:r>
                          <a:rPr lang="en-US" sz="2000" b="0" i="1" smtClean="0">
                            <a:solidFill>
                              <a:schemeClr val="tx1"/>
                            </a:solidFill>
                            <a:latin typeface="Cambria Math" panose="02040503050406030204" pitchFamily="18" charset="0"/>
                          </a:rPr>
                          <m:t>𝑎𝑟𝑒𝑎</m:t>
                        </m:r>
                      </m:den>
                    </m:f>
                  </m:oMath>
                </a14:m>
                <a:endParaRPr lang="en-US" sz="2000" i="1" dirty="0">
                  <a:solidFill>
                    <a:schemeClr val="tx1"/>
                  </a:solidFill>
                </a:endParaRPr>
              </a:p>
            </p:txBody>
          </p:sp>
        </mc:Choice>
        <mc:Fallback xmlns="">
          <p:sp>
            <p:nvSpPr>
              <p:cNvPr id="27" name="Content Placeholder 7"/>
              <p:cNvSpPr txBox="1">
                <a:spLocks noRot="1" noChangeAspect="1" noMove="1" noResize="1" noEditPoints="1" noAdjustHandles="1" noChangeArrowheads="1" noChangeShapeType="1" noTextEdit="1"/>
              </p:cNvSpPr>
              <p:nvPr/>
            </p:nvSpPr>
            <p:spPr>
              <a:xfrm>
                <a:off x="7731894" y="3120721"/>
                <a:ext cx="2352908" cy="639307"/>
              </a:xfrm>
              <a:prstGeom prst="rect">
                <a:avLst/>
              </a:prstGeom>
              <a:blipFill>
                <a:blip r:embed="rId9"/>
                <a:stretch>
                  <a:fillRect/>
                </a:stretch>
              </a:blipFill>
            </p:spPr>
            <p:txBody>
              <a:bodyPr/>
              <a:lstStyle/>
              <a:p>
                <a:r>
                  <a:rPr lang="en-US">
                    <a:noFill/>
                  </a:rPr>
                  <a:t> </a:t>
                </a:r>
              </a:p>
            </p:txBody>
          </p:sp>
        </mc:Fallback>
      </mc:AlternateContent>
      <p:sp>
        <p:nvSpPr>
          <p:cNvPr id="28" name="Content Placeholder 7"/>
          <p:cNvSpPr txBox="1">
            <a:spLocks/>
          </p:cNvSpPr>
          <p:nvPr/>
        </p:nvSpPr>
        <p:spPr>
          <a:xfrm>
            <a:off x="10322325" y="2711862"/>
            <a:ext cx="1739213" cy="359551"/>
          </a:xfrm>
          <a:prstGeom prst="rect">
            <a:avLst/>
          </a:prstGeom>
          <a:solidFill>
            <a:schemeClr val="bg2">
              <a:lumMod val="75000"/>
            </a:schemeClr>
          </a:solidFill>
          <a:scene3d>
            <a:camera prst="orthographicFront"/>
            <a:lightRig rig="threePt" dir="t"/>
          </a:scene3d>
          <a:sp3d>
            <a:bevelT w="50800"/>
            <a:bevelB w="25400"/>
          </a:sp3d>
        </p:spPr>
        <p:txBody>
          <a:bodyPr vert="horz" lIns="0" tIns="45720" rIns="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01168" lvl="1" indent="0">
              <a:buNone/>
            </a:pPr>
            <a:r>
              <a:rPr lang="en-US" sz="2000" i="1" dirty="0">
                <a:solidFill>
                  <a:schemeClr val="tx1"/>
                </a:solidFill>
              </a:rPr>
              <a:t>I </a:t>
            </a:r>
            <a:r>
              <a:rPr lang="en-US" sz="2000" dirty="0">
                <a:solidFill>
                  <a:schemeClr val="tx1"/>
                </a:solidFill>
              </a:rPr>
              <a:t>= 0.30</a:t>
            </a:r>
          </a:p>
        </p:txBody>
      </p:sp>
      <p:sp>
        <p:nvSpPr>
          <p:cNvPr id="31" name="Rectangle 30"/>
          <p:cNvSpPr/>
          <p:nvPr/>
        </p:nvSpPr>
        <p:spPr>
          <a:xfrm>
            <a:off x="0" y="-6030"/>
            <a:ext cx="11084312" cy="864673"/>
          </a:xfrm>
          <a:prstGeom prst="rect">
            <a:avLst/>
          </a:prstGeom>
          <a:gradFill flip="none" rotWithShape="1">
            <a:gsLst>
              <a:gs pos="0">
                <a:srgbClr val="E51837">
                  <a:shade val="30000"/>
                  <a:satMod val="115000"/>
                </a:srgbClr>
              </a:gs>
              <a:gs pos="50000">
                <a:srgbClr val="E51837">
                  <a:shade val="67500"/>
                  <a:satMod val="115000"/>
                </a:srgbClr>
              </a:gs>
              <a:gs pos="100000">
                <a:srgbClr val="E51837">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t>Continuous Variable Threshold (CVT) Pattern Mining </a:t>
            </a:r>
            <a:endParaRPr lang="en-US" sz="3200" dirty="0"/>
          </a:p>
        </p:txBody>
      </p:sp>
      <p:sp>
        <p:nvSpPr>
          <p:cNvPr id="32" name="Text Placeholder 2"/>
          <p:cNvSpPr txBox="1">
            <a:spLocks/>
          </p:cNvSpPr>
          <p:nvPr/>
        </p:nvSpPr>
        <p:spPr>
          <a:xfrm>
            <a:off x="1667166" y="1741561"/>
            <a:ext cx="3638860" cy="400724"/>
          </a:xfrm>
          <a:prstGeom prst="rect">
            <a:avLst/>
          </a:prstGeom>
          <a:solidFill>
            <a:schemeClr val="bg2">
              <a:lumMod val="75000"/>
            </a:schemeClr>
          </a:solidFill>
          <a:scene3d>
            <a:camera prst="orthographicFront"/>
            <a:lightRig rig="threePt" dir="t"/>
          </a:scene3d>
          <a:sp3d>
            <a:bevelT w="44450"/>
          </a:sp3d>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None/>
            </a:pPr>
            <a:r>
              <a:rPr lang="en-US" dirty="0">
                <a:solidFill>
                  <a:schemeClr val="tx1"/>
                </a:solidFill>
              </a:rPr>
              <a:t>Interestingness Measure </a:t>
            </a:r>
            <a:r>
              <a:rPr lang="en-US" i="1" dirty="0">
                <a:solidFill>
                  <a:schemeClr val="tx1"/>
                </a:solidFill>
              </a:rPr>
              <a:t>I</a:t>
            </a:r>
            <a:endParaRPr lang="en-US" b="1" i="1" dirty="0">
              <a:solidFill>
                <a:schemeClr val="tx1"/>
              </a:solidFill>
            </a:endParaRPr>
          </a:p>
        </p:txBody>
      </p:sp>
      <p:sp>
        <p:nvSpPr>
          <p:cNvPr id="33" name="Rounded Rectangle 32">
            <a:extLst>
              <a:ext uri="{FF2B5EF4-FFF2-40B4-BE49-F238E27FC236}">
                <a16:creationId xmlns:a16="http://schemas.microsoft.com/office/drawing/2014/main" id="{10359589-15FF-ACAF-3E13-AFC377B0C7AE}"/>
              </a:ext>
            </a:extLst>
          </p:cNvPr>
          <p:cNvSpPr/>
          <p:nvPr/>
        </p:nvSpPr>
        <p:spPr>
          <a:xfrm>
            <a:off x="846618" y="884028"/>
            <a:ext cx="10237694" cy="810469"/>
          </a:xfrm>
          <a:prstGeom prst="roundRect">
            <a:avLst/>
          </a:prstGeom>
          <a:solidFill>
            <a:schemeClr val="accent6">
              <a:lumMod val="5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1" dirty="0">
                <a:solidFill>
                  <a:srgbClr val="FFFF00"/>
                </a:solidFill>
              </a:rPr>
              <a:t>Intuition  </a:t>
            </a:r>
            <a:r>
              <a:rPr lang="en-US" b="1" dirty="0">
                <a:solidFill>
                  <a:schemeClr val="bg1"/>
                </a:solidFill>
                <a:ea typeface="Calibri" panose="020F0502020204030204" pitchFamily="34" charset="0"/>
                <a:cs typeface="Vrinda" panose="020B0502040204020203" pitchFamily="34" charset="0"/>
              </a:rPr>
              <a:t>:</a:t>
            </a:r>
            <a:r>
              <a:rPr lang="en-US" b="1" dirty="0">
                <a:solidFill>
                  <a:schemeClr val="tx1"/>
                </a:solidFill>
                <a:ea typeface="Calibri" panose="020F0502020204030204" pitchFamily="34" charset="0"/>
                <a:cs typeface="Vrinda" panose="020B0502040204020203" pitchFamily="34" charset="0"/>
              </a:rPr>
              <a:t> </a:t>
            </a:r>
            <a:r>
              <a:rPr lang="en-US" dirty="0"/>
              <a:t>Hotspots from point-wise functions will align spatially.</a:t>
            </a:r>
            <a:endParaRPr lang="en-US" dirty="0">
              <a:solidFill>
                <a:schemeClr val="bg1"/>
              </a:solidFill>
            </a:endParaRPr>
          </a:p>
          <a:p>
            <a:r>
              <a:rPr lang="en-US" b="1" dirty="0">
                <a:solidFill>
                  <a:srgbClr val="FFFF00"/>
                </a:solidFill>
              </a:rPr>
              <a:t>Objective </a:t>
            </a:r>
            <a:r>
              <a:rPr lang="en-US" b="1" dirty="0">
                <a:solidFill>
                  <a:schemeClr val="bg1"/>
                </a:solidFill>
              </a:rPr>
              <a:t>:</a:t>
            </a:r>
            <a:r>
              <a:rPr lang="en-US" dirty="0">
                <a:solidFill>
                  <a:schemeClr val="bg1"/>
                </a:solidFill>
              </a:rPr>
              <a:t> </a:t>
            </a:r>
            <a:r>
              <a:rPr lang="en-US" dirty="0"/>
              <a:t>Identify agreement among hotspots/regions with values exceeding respective thresholds from point-wise functions.</a:t>
            </a:r>
            <a:endParaRPr lang="en-US" dirty="0">
              <a:solidFill>
                <a:schemeClr val="bg1"/>
              </a:solidFill>
            </a:endParaRPr>
          </a:p>
        </p:txBody>
      </p:sp>
      <p:pic>
        <p:nvPicPr>
          <p:cNvPr id="12" name="Picture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9344" y="2672738"/>
            <a:ext cx="2480984" cy="1498628"/>
          </a:xfrm>
          <a:prstGeom prst="rect">
            <a:avLst/>
          </a:prstGeom>
        </p:spPr>
      </p:pic>
      <mc:AlternateContent xmlns:mc="http://schemas.openxmlformats.org/markup-compatibility/2006" xmlns:a14="http://schemas.microsoft.com/office/drawing/2010/main">
        <mc:Choice Requires="a14">
          <p:sp>
            <p:nvSpPr>
              <p:cNvPr id="34" name="Text Placeholder 2"/>
              <p:cNvSpPr txBox="1">
                <a:spLocks/>
              </p:cNvSpPr>
              <p:nvPr/>
            </p:nvSpPr>
            <p:spPr>
              <a:xfrm>
                <a:off x="2629810" y="2288840"/>
                <a:ext cx="2355384" cy="365396"/>
              </a:xfrm>
              <a:prstGeom prst="rect">
                <a:avLst/>
              </a:prstGeom>
              <a:solidFill>
                <a:schemeClr val="bg2">
                  <a:lumMod val="75000"/>
                </a:schemeClr>
              </a:solidFill>
              <a:scene3d>
                <a:camera prst="orthographicFront"/>
                <a:lightRig rig="threePt" dir="t"/>
              </a:scene3d>
              <a:sp3d>
                <a:bevelT w="50800"/>
                <a:bevelB w="25400"/>
              </a:sp3d>
            </p:spPr>
            <p:txBody>
              <a:bodyPr vert="horz" lIns="0" tIns="45720" rIns="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n-US" i="1" dirty="0">
                    <a:solidFill>
                      <a:schemeClr val="tx1"/>
                    </a:solidFill>
                  </a:rPr>
                  <a:t>H(</a:t>
                </a:r>
                <a14:m>
                  <m:oMath xmlns:m="http://schemas.openxmlformats.org/officeDocument/2006/math">
                    <m:sSub>
                      <m:sSubPr>
                        <m:ctrlPr>
                          <a:rPr lang="en-US" i="1">
                            <a:solidFill>
                              <a:schemeClr val="tx1"/>
                            </a:solidFill>
                            <a:latin typeface="Cambria Math" panose="02040503050406030204" pitchFamily="18" charset="0"/>
                          </a:rPr>
                        </m:ctrlPr>
                      </m:sSubPr>
                      <m:e>
                        <m:r>
                          <a:rPr lang="el-GR" i="1">
                            <a:solidFill>
                              <a:schemeClr val="tx1"/>
                            </a:solidFill>
                            <a:latin typeface="Cambria Math" panose="02040503050406030204" pitchFamily="18" charset="0"/>
                          </a:rPr>
                          <m:t>𝛹</m:t>
                        </m:r>
                      </m:e>
                      <m:sub>
                        <m:r>
                          <m:rPr>
                            <m:nor/>
                          </m:rPr>
                          <a:rPr lang="en-US" b="0" i="0" dirty="0" smtClean="0">
                            <a:solidFill>
                              <a:schemeClr val="tx1"/>
                            </a:solidFill>
                          </a:rPr>
                          <m:t>v</m:t>
                        </m:r>
                        <m:r>
                          <m:rPr>
                            <m:nor/>
                          </m:rPr>
                          <a:rPr lang="en-US" b="0" i="0" dirty="0" smtClean="0">
                            <a:solidFill>
                              <a:schemeClr val="tx1"/>
                            </a:solidFill>
                          </a:rPr>
                          <m:t>′</m:t>
                        </m:r>
                      </m:sub>
                    </m:sSub>
                  </m:oMath>
                </a14:m>
                <a:r>
                  <a:rPr lang="en-US" i="1" dirty="0">
                    <a:solidFill>
                      <a:schemeClr val="tx1"/>
                    </a:solidFill>
                  </a:rPr>
                  <a:t>, </a:t>
                </a:r>
                <a:r>
                  <a:rPr lang="en-US" dirty="0">
                    <a:solidFill>
                      <a:schemeClr val="tx1"/>
                    </a:solidFill>
                  </a:rPr>
                  <a:t>t’</a:t>
                </a:r>
                <a:r>
                  <a:rPr lang="en-US" i="1" dirty="0">
                    <a:solidFill>
                      <a:schemeClr val="tx1"/>
                    </a:solidFill>
                  </a:rPr>
                  <a:t>) </a:t>
                </a:r>
                <a:endParaRPr lang="en-US" dirty="0">
                  <a:solidFill>
                    <a:schemeClr val="tx1"/>
                  </a:solidFill>
                </a:endParaRPr>
              </a:p>
            </p:txBody>
          </p:sp>
        </mc:Choice>
        <mc:Fallback xmlns="">
          <p:sp>
            <p:nvSpPr>
              <p:cNvPr id="34" name="Text Placeholder 2"/>
              <p:cNvSpPr txBox="1">
                <a:spLocks noRot="1" noChangeAspect="1" noMove="1" noResize="1" noEditPoints="1" noAdjustHandles="1" noChangeArrowheads="1" noChangeShapeType="1" noTextEdit="1"/>
              </p:cNvSpPr>
              <p:nvPr/>
            </p:nvSpPr>
            <p:spPr>
              <a:xfrm>
                <a:off x="2629810" y="2288840"/>
                <a:ext cx="2355384" cy="365396"/>
              </a:xfrm>
              <a:prstGeom prst="rect">
                <a:avLst/>
              </a:prstGeom>
              <a:blipFill>
                <a:blip r:embed="rId11"/>
                <a:stretch>
                  <a:fillRect t="-15385" b="-20000"/>
                </a:stretch>
              </a:blipFill>
            </p:spPr>
            <p:txBody>
              <a:bodyPr/>
              <a:lstStyle/>
              <a:p>
                <a:r>
                  <a:rPr lang="en-US">
                    <a:noFill/>
                  </a:rPr>
                  <a:t> </a:t>
                </a:r>
              </a:p>
            </p:txBody>
          </p:sp>
        </mc:Fallback>
      </mc:AlternateContent>
      <p:pic>
        <p:nvPicPr>
          <p:cNvPr id="14" name="Picture 1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640878" y="2679621"/>
            <a:ext cx="2360726" cy="1484863"/>
          </a:xfrm>
          <a:prstGeom prst="rect">
            <a:avLst/>
          </a:prstGeom>
        </p:spPr>
      </p:pic>
      <p:sp>
        <p:nvSpPr>
          <p:cNvPr id="37" name="Text Placeholder 2"/>
          <p:cNvSpPr txBox="1">
            <a:spLocks/>
          </p:cNvSpPr>
          <p:nvPr/>
        </p:nvSpPr>
        <p:spPr>
          <a:xfrm>
            <a:off x="5071187" y="2299454"/>
            <a:ext cx="2355384" cy="365396"/>
          </a:xfrm>
          <a:prstGeom prst="rect">
            <a:avLst/>
          </a:prstGeom>
          <a:solidFill>
            <a:schemeClr val="bg2">
              <a:lumMod val="75000"/>
            </a:schemeClr>
          </a:solidFill>
          <a:scene3d>
            <a:camera prst="orthographicFront"/>
            <a:lightRig rig="threePt" dir="t"/>
          </a:scene3d>
          <a:sp3d>
            <a:bevelT w="50800"/>
            <a:bevelB w="25400"/>
          </a:sp3d>
        </p:spPr>
        <p:txBody>
          <a:bodyPr vert="horz" lIns="0" tIns="45720" rIns="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n-US" i="1" dirty="0">
                <a:solidFill>
                  <a:schemeClr val="tx1"/>
                </a:solidFill>
              </a:rPr>
              <a:t>Union &amp; Intersection</a:t>
            </a:r>
            <a:endParaRPr lang="en-US" dirty="0">
              <a:solidFill>
                <a:schemeClr val="tx1"/>
              </a:solidFill>
            </a:endParaRPr>
          </a:p>
        </p:txBody>
      </p:sp>
      <p:pic>
        <p:nvPicPr>
          <p:cNvPr id="23" name="Picture 2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039451" y="2679621"/>
            <a:ext cx="2405506" cy="1521509"/>
          </a:xfrm>
          <a:prstGeom prst="rect">
            <a:avLst/>
          </a:prstGeom>
        </p:spPr>
      </p:pic>
      <p:sp>
        <p:nvSpPr>
          <p:cNvPr id="26" name="Right Arrow 25"/>
          <p:cNvSpPr/>
          <p:nvPr/>
        </p:nvSpPr>
        <p:spPr>
          <a:xfrm>
            <a:off x="7434661" y="2845828"/>
            <a:ext cx="225353"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Content Placeholder 7"/>
          <p:cNvSpPr txBox="1">
            <a:spLocks/>
          </p:cNvSpPr>
          <p:nvPr/>
        </p:nvSpPr>
        <p:spPr>
          <a:xfrm>
            <a:off x="10337179" y="3144981"/>
            <a:ext cx="1739213" cy="376951"/>
          </a:xfrm>
          <a:prstGeom prst="rect">
            <a:avLst/>
          </a:prstGeom>
          <a:solidFill>
            <a:schemeClr val="bg1">
              <a:lumMod val="75000"/>
            </a:schemeClr>
          </a:solidFill>
          <a:scene3d>
            <a:camera prst="orthographicFront"/>
            <a:lightRig rig="threePt" dir="t"/>
          </a:scene3d>
          <a:sp3d>
            <a:bevelT w="50800"/>
            <a:bevelB w="25400"/>
          </a:sp3d>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01168" lvl="1" indent="0">
              <a:buNone/>
            </a:pPr>
            <a:r>
              <a:rPr lang="en-US" i="1" dirty="0"/>
              <a:t>30% agreement </a:t>
            </a:r>
          </a:p>
        </p:txBody>
      </p:sp>
      <p:sp>
        <p:nvSpPr>
          <p:cNvPr id="44" name="Right Arrow 43"/>
          <p:cNvSpPr/>
          <p:nvPr/>
        </p:nvSpPr>
        <p:spPr>
          <a:xfrm>
            <a:off x="10116133" y="2845828"/>
            <a:ext cx="174862"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a:extLst>
              <a:ext uri="{FF2B5EF4-FFF2-40B4-BE49-F238E27FC236}">
                <a16:creationId xmlns:a16="http://schemas.microsoft.com/office/drawing/2014/main" id="{10359589-15FF-ACAF-3E13-AFC377B0C7AE}"/>
              </a:ext>
            </a:extLst>
          </p:cNvPr>
          <p:cNvSpPr/>
          <p:nvPr/>
        </p:nvSpPr>
        <p:spPr>
          <a:xfrm>
            <a:off x="62834" y="2204570"/>
            <a:ext cx="12048474" cy="2113351"/>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endParaRPr>
          </a:p>
        </p:txBody>
      </p:sp>
      <p:sp>
        <p:nvSpPr>
          <p:cNvPr id="46" name="Text Placeholder 2"/>
          <p:cNvSpPr txBox="1">
            <a:spLocks/>
          </p:cNvSpPr>
          <p:nvPr/>
        </p:nvSpPr>
        <p:spPr>
          <a:xfrm>
            <a:off x="2844858" y="5050265"/>
            <a:ext cx="2355384" cy="633650"/>
          </a:xfrm>
          <a:prstGeom prst="rect">
            <a:avLst/>
          </a:prstGeom>
          <a:solidFill>
            <a:schemeClr val="bg2">
              <a:lumMod val="75000"/>
            </a:schemeClr>
          </a:solidFill>
          <a:scene3d>
            <a:camera prst="orthographicFront"/>
            <a:lightRig rig="threePt" dir="t"/>
          </a:scene3d>
          <a:sp3d>
            <a:bevelT w="50800"/>
            <a:bevelB w="25400"/>
          </a:sp3d>
        </p:spPr>
        <p:txBody>
          <a:bodyPr vert="horz" lIns="0" tIns="45720" rIns="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n-US" dirty="0">
                <a:solidFill>
                  <a:schemeClr val="tx1"/>
                </a:solidFill>
              </a:rPr>
              <a:t>Association for all Thresholds</a:t>
            </a:r>
          </a:p>
        </p:txBody>
      </p:sp>
    </p:spTree>
    <p:custDataLst>
      <p:tags r:id="rId1"/>
    </p:custDataLst>
    <p:extLst>
      <p:ext uri="{BB962C8B-B14F-4D97-AF65-F5344CB8AC3E}">
        <p14:creationId xmlns:p14="http://schemas.microsoft.com/office/powerpoint/2010/main" val="29645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barn(inVertical)">
                                      <p:cBhvr>
                                        <p:cTn id="12" dur="500"/>
                                        <p:tgtEl>
                                          <p:spTgt spid="3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fade">
                                      <p:cBhvr>
                                        <p:cTn id="20" dur="1000"/>
                                        <p:tgtEl>
                                          <p:spTgt spid="45"/>
                                        </p:tgtEl>
                                      </p:cBhvr>
                                    </p:animEffect>
                                    <p:anim calcmode="lin" valueType="num">
                                      <p:cBhvr>
                                        <p:cTn id="21" dur="1000" fill="hold"/>
                                        <p:tgtEl>
                                          <p:spTgt spid="45"/>
                                        </p:tgtEl>
                                        <p:attrNameLst>
                                          <p:attrName>ppt_x</p:attrName>
                                        </p:attrNameLst>
                                      </p:cBhvr>
                                      <p:tavLst>
                                        <p:tav tm="0">
                                          <p:val>
                                            <p:strVal val="#ppt_x"/>
                                          </p:val>
                                        </p:tav>
                                        <p:tav tm="100000">
                                          <p:val>
                                            <p:strVal val="#ppt_x"/>
                                          </p:val>
                                        </p:tav>
                                      </p:tavLst>
                                    </p:anim>
                                    <p:anim calcmode="lin" valueType="num">
                                      <p:cBhvr>
                                        <p:cTn id="22"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fade">
                                      <p:cBhvr>
                                        <p:cTn id="39" dur="1000"/>
                                        <p:tgtEl>
                                          <p:spTgt spid="34"/>
                                        </p:tgtEl>
                                      </p:cBhvr>
                                    </p:animEffect>
                                    <p:anim calcmode="lin" valueType="num">
                                      <p:cBhvr>
                                        <p:cTn id="40" dur="1000" fill="hold"/>
                                        <p:tgtEl>
                                          <p:spTgt spid="34"/>
                                        </p:tgtEl>
                                        <p:attrNameLst>
                                          <p:attrName>ppt_x</p:attrName>
                                        </p:attrNameLst>
                                      </p:cBhvr>
                                      <p:tavLst>
                                        <p:tav tm="0">
                                          <p:val>
                                            <p:strVal val="#ppt_x"/>
                                          </p:val>
                                        </p:tav>
                                        <p:tav tm="100000">
                                          <p:val>
                                            <p:strVal val="#ppt_x"/>
                                          </p:val>
                                        </p:tav>
                                      </p:tavLst>
                                    </p:anim>
                                    <p:anim calcmode="lin" valueType="num">
                                      <p:cBhvr>
                                        <p:cTn id="41" dur="1000" fill="hold"/>
                                        <p:tgtEl>
                                          <p:spTgt spid="34"/>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37"/>
                                        </p:tgtEl>
                                        <p:attrNameLst>
                                          <p:attrName>style.visibility</p:attrName>
                                        </p:attrNameLst>
                                      </p:cBhvr>
                                      <p:to>
                                        <p:strVal val="visible"/>
                                      </p:to>
                                    </p:set>
                                    <p:animEffect transition="in" filter="fade">
                                      <p:cBhvr>
                                        <p:cTn id="51" dur="1000"/>
                                        <p:tgtEl>
                                          <p:spTgt spid="37"/>
                                        </p:tgtEl>
                                      </p:cBhvr>
                                    </p:animEffect>
                                    <p:anim calcmode="lin" valueType="num">
                                      <p:cBhvr>
                                        <p:cTn id="52" dur="1000" fill="hold"/>
                                        <p:tgtEl>
                                          <p:spTgt spid="37"/>
                                        </p:tgtEl>
                                        <p:attrNameLst>
                                          <p:attrName>ppt_x</p:attrName>
                                        </p:attrNameLst>
                                      </p:cBhvr>
                                      <p:tavLst>
                                        <p:tav tm="0">
                                          <p:val>
                                            <p:strVal val="#ppt_x"/>
                                          </p:val>
                                        </p:tav>
                                        <p:tav tm="100000">
                                          <p:val>
                                            <p:strVal val="#ppt_x"/>
                                          </p:val>
                                        </p:tav>
                                      </p:tavLst>
                                    </p:anim>
                                    <p:anim calcmode="lin" valueType="num">
                                      <p:cBhvr>
                                        <p:cTn id="53" dur="1000" fill="hold"/>
                                        <p:tgtEl>
                                          <p:spTgt spid="37"/>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fade">
                                      <p:cBhvr>
                                        <p:cTn id="63" dur="1000"/>
                                        <p:tgtEl>
                                          <p:spTgt spid="26"/>
                                        </p:tgtEl>
                                      </p:cBhvr>
                                    </p:animEffect>
                                    <p:anim calcmode="lin" valueType="num">
                                      <p:cBhvr>
                                        <p:cTn id="64" dur="1000" fill="hold"/>
                                        <p:tgtEl>
                                          <p:spTgt spid="26"/>
                                        </p:tgtEl>
                                        <p:attrNameLst>
                                          <p:attrName>ppt_x</p:attrName>
                                        </p:attrNameLst>
                                      </p:cBhvr>
                                      <p:tavLst>
                                        <p:tav tm="0">
                                          <p:val>
                                            <p:strVal val="#ppt_x"/>
                                          </p:val>
                                        </p:tav>
                                        <p:tav tm="100000">
                                          <p:val>
                                            <p:strVal val="#ppt_x"/>
                                          </p:val>
                                        </p:tav>
                                      </p:tavLst>
                                    </p:anim>
                                    <p:anim calcmode="lin" valueType="num">
                                      <p:cBhvr>
                                        <p:cTn id="65" dur="1000" fill="hold"/>
                                        <p:tgtEl>
                                          <p:spTgt spid="26"/>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fade">
                                      <p:cBhvr>
                                        <p:cTn id="68" dur="1000"/>
                                        <p:tgtEl>
                                          <p:spTgt spid="18"/>
                                        </p:tgtEl>
                                      </p:cBhvr>
                                    </p:animEffect>
                                    <p:anim calcmode="lin" valueType="num">
                                      <p:cBhvr>
                                        <p:cTn id="69" dur="1000" fill="hold"/>
                                        <p:tgtEl>
                                          <p:spTgt spid="18"/>
                                        </p:tgtEl>
                                        <p:attrNameLst>
                                          <p:attrName>ppt_x</p:attrName>
                                        </p:attrNameLst>
                                      </p:cBhvr>
                                      <p:tavLst>
                                        <p:tav tm="0">
                                          <p:val>
                                            <p:strVal val="#ppt_x"/>
                                          </p:val>
                                        </p:tav>
                                        <p:tav tm="100000">
                                          <p:val>
                                            <p:strVal val="#ppt_x"/>
                                          </p:val>
                                        </p:tav>
                                      </p:tavLst>
                                    </p:anim>
                                    <p:anim calcmode="lin" valueType="num">
                                      <p:cBhvr>
                                        <p:cTn id="70" dur="1000" fill="hold"/>
                                        <p:tgtEl>
                                          <p:spTgt spid="18"/>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fade">
                                      <p:cBhvr>
                                        <p:cTn id="73" dur="1000"/>
                                        <p:tgtEl>
                                          <p:spTgt spid="27"/>
                                        </p:tgtEl>
                                      </p:cBhvr>
                                    </p:animEffect>
                                    <p:anim calcmode="lin" valueType="num">
                                      <p:cBhvr>
                                        <p:cTn id="74" dur="1000" fill="hold"/>
                                        <p:tgtEl>
                                          <p:spTgt spid="27"/>
                                        </p:tgtEl>
                                        <p:attrNameLst>
                                          <p:attrName>ppt_x</p:attrName>
                                        </p:attrNameLst>
                                      </p:cBhvr>
                                      <p:tavLst>
                                        <p:tav tm="0">
                                          <p:val>
                                            <p:strVal val="#ppt_x"/>
                                          </p:val>
                                        </p:tav>
                                        <p:tav tm="100000">
                                          <p:val>
                                            <p:strVal val="#ppt_x"/>
                                          </p:val>
                                        </p:tav>
                                      </p:tavLst>
                                    </p:anim>
                                    <p:anim calcmode="lin" valueType="num">
                                      <p:cBhvr>
                                        <p:cTn id="75"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grpId="0" nodeType="clickEffect">
                                  <p:stCondLst>
                                    <p:cond delay="0"/>
                                  </p:stCondLst>
                                  <p:childTnLst>
                                    <p:set>
                                      <p:cBhvr>
                                        <p:cTn id="79" dur="1" fill="hold">
                                          <p:stCondLst>
                                            <p:cond delay="0"/>
                                          </p:stCondLst>
                                        </p:cTn>
                                        <p:tgtEl>
                                          <p:spTgt spid="44"/>
                                        </p:tgtEl>
                                        <p:attrNameLst>
                                          <p:attrName>style.visibility</p:attrName>
                                        </p:attrNameLst>
                                      </p:cBhvr>
                                      <p:to>
                                        <p:strVal val="visible"/>
                                      </p:to>
                                    </p:set>
                                    <p:animEffect transition="in" filter="fade">
                                      <p:cBhvr>
                                        <p:cTn id="80" dur="1000"/>
                                        <p:tgtEl>
                                          <p:spTgt spid="44"/>
                                        </p:tgtEl>
                                      </p:cBhvr>
                                    </p:animEffect>
                                    <p:anim calcmode="lin" valueType="num">
                                      <p:cBhvr>
                                        <p:cTn id="81" dur="1000" fill="hold"/>
                                        <p:tgtEl>
                                          <p:spTgt spid="44"/>
                                        </p:tgtEl>
                                        <p:attrNameLst>
                                          <p:attrName>ppt_x</p:attrName>
                                        </p:attrNameLst>
                                      </p:cBhvr>
                                      <p:tavLst>
                                        <p:tav tm="0">
                                          <p:val>
                                            <p:strVal val="#ppt_x"/>
                                          </p:val>
                                        </p:tav>
                                        <p:tav tm="100000">
                                          <p:val>
                                            <p:strVal val="#ppt_x"/>
                                          </p:val>
                                        </p:tav>
                                      </p:tavLst>
                                    </p:anim>
                                    <p:anim calcmode="lin" valueType="num">
                                      <p:cBhvr>
                                        <p:cTn id="82" dur="1000" fill="hold"/>
                                        <p:tgtEl>
                                          <p:spTgt spid="44"/>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8"/>
                                        </p:tgtEl>
                                        <p:attrNameLst>
                                          <p:attrName>style.visibility</p:attrName>
                                        </p:attrNameLst>
                                      </p:cBhvr>
                                      <p:to>
                                        <p:strVal val="visible"/>
                                      </p:to>
                                    </p:set>
                                    <p:animEffect transition="in" filter="fade">
                                      <p:cBhvr>
                                        <p:cTn id="85" dur="1000"/>
                                        <p:tgtEl>
                                          <p:spTgt spid="28"/>
                                        </p:tgtEl>
                                      </p:cBhvr>
                                    </p:animEffect>
                                    <p:anim calcmode="lin" valueType="num">
                                      <p:cBhvr>
                                        <p:cTn id="86" dur="1000" fill="hold"/>
                                        <p:tgtEl>
                                          <p:spTgt spid="28"/>
                                        </p:tgtEl>
                                        <p:attrNameLst>
                                          <p:attrName>ppt_x</p:attrName>
                                        </p:attrNameLst>
                                      </p:cBhvr>
                                      <p:tavLst>
                                        <p:tav tm="0">
                                          <p:val>
                                            <p:strVal val="#ppt_x"/>
                                          </p:val>
                                        </p:tav>
                                        <p:tav tm="100000">
                                          <p:val>
                                            <p:strVal val="#ppt_x"/>
                                          </p:val>
                                        </p:tav>
                                      </p:tavLst>
                                    </p:anim>
                                    <p:anim calcmode="lin" valueType="num">
                                      <p:cBhvr>
                                        <p:cTn id="87" dur="1000" fill="hold"/>
                                        <p:tgtEl>
                                          <p:spTgt spid="28"/>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fade">
                                      <p:cBhvr>
                                        <p:cTn id="90" dur="1000"/>
                                        <p:tgtEl>
                                          <p:spTgt spid="43"/>
                                        </p:tgtEl>
                                      </p:cBhvr>
                                    </p:animEffect>
                                    <p:anim calcmode="lin" valueType="num">
                                      <p:cBhvr>
                                        <p:cTn id="91" dur="1000" fill="hold"/>
                                        <p:tgtEl>
                                          <p:spTgt spid="43"/>
                                        </p:tgtEl>
                                        <p:attrNameLst>
                                          <p:attrName>ppt_x</p:attrName>
                                        </p:attrNameLst>
                                      </p:cBhvr>
                                      <p:tavLst>
                                        <p:tav tm="0">
                                          <p:val>
                                            <p:strVal val="#ppt_x"/>
                                          </p:val>
                                        </p:tav>
                                        <p:tav tm="100000">
                                          <p:val>
                                            <p:strVal val="#ppt_x"/>
                                          </p:val>
                                        </p:tav>
                                      </p:tavLst>
                                    </p:anim>
                                    <p:anim calcmode="lin" valueType="num">
                                      <p:cBhvr>
                                        <p:cTn id="92"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46"/>
                                        </p:tgtEl>
                                        <p:attrNameLst>
                                          <p:attrName>style.visibility</p:attrName>
                                        </p:attrNameLst>
                                      </p:cBhvr>
                                      <p:to>
                                        <p:strVal val="visible"/>
                                      </p:to>
                                    </p:set>
                                    <p:animEffect transition="in" filter="wipe(down)">
                                      <p:cBhvr>
                                        <p:cTn id="97" dur="500"/>
                                        <p:tgtEl>
                                          <p:spTgt spid="46"/>
                                        </p:tgtEl>
                                      </p:cBhvr>
                                    </p:animEffect>
                                  </p:childTnLst>
                                </p:cTn>
                              </p:par>
                              <p:par>
                                <p:cTn id="98" presetID="22" presetClass="entr" presetSubtype="4" fill="hold" nodeType="with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animBg="1"/>
      <p:bldP spid="18" grpId="0" animBg="1"/>
      <p:bldP spid="27" grpId="0" animBg="1"/>
      <p:bldP spid="28" grpId="0" animBg="1"/>
      <p:bldP spid="32" grpId="0" animBg="1"/>
      <p:bldP spid="33" grpId="0" animBg="1"/>
      <p:bldP spid="34" grpId="0" animBg="1"/>
      <p:bldP spid="37" grpId="0" animBg="1"/>
      <p:bldP spid="26" grpId="0" animBg="1"/>
      <p:bldP spid="43" grpId="0" animBg="1"/>
      <p:bldP spid="44" grpId="0" animBg="1"/>
      <p:bldP spid="45" grpId="0" animBg="1"/>
      <p:bldP spid="4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1|0.1|0.2|0.2|0.4|0.2|0.2"/>
</p:tagLst>
</file>

<file path=ppt/tags/tag10.xml><?xml version="1.0" encoding="utf-8"?>
<p:tagLst xmlns:a="http://schemas.openxmlformats.org/drawingml/2006/main" xmlns:r="http://schemas.openxmlformats.org/officeDocument/2006/relationships" xmlns:p="http://schemas.openxmlformats.org/presentationml/2006/main">
  <p:tag name="TIMING" val="|0.3|0.3|0.2|0.3|0.2"/>
</p:tagLst>
</file>

<file path=ppt/tags/tag11.xml><?xml version="1.0" encoding="utf-8"?>
<p:tagLst xmlns:a="http://schemas.openxmlformats.org/drawingml/2006/main" xmlns:r="http://schemas.openxmlformats.org/officeDocument/2006/relationships" xmlns:p="http://schemas.openxmlformats.org/presentationml/2006/main">
  <p:tag name="TIMING" val="|0.2|0.3|0.2|0.2"/>
</p:tagLst>
</file>

<file path=ppt/tags/tag12.xml><?xml version="1.0" encoding="utf-8"?>
<p:tagLst xmlns:a="http://schemas.openxmlformats.org/drawingml/2006/main" xmlns:r="http://schemas.openxmlformats.org/officeDocument/2006/relationships" xmlns:p="http://schemas.openxmlformats.org/presentationml/2006/main">
  <p:tag name="TIMING" val="|0.3|0.3|0.3|0.3"/>
</p:tagLst>
</file>

<file path=ppt/tags/tag13.xml><?xml version="1.0" encoding="utf-8"?>
<p:tagLst xmlns:a="http://schemas.openxmlformats.org/drawingml/2006/main" xmlns:r="http://schemas.openxmlformats.org/officeDocument/2006/relationships" xmlns:p="http://schemas.openxmlformats.org/presentationml/2006/main">
  <p:tag name="TIMING" val="|0.3|0.5|0.4|0.3|0.3|0.4|0.4|0.3|0.3"/>
</p:tagLst>
</file>

<file path=ppt/tags/tag2.xml><?xml version="1.0" encoding="utf-8"?>
<p:tagLst xmlns:a="http://schemas.openxmlformats.org/drawingml/2006/main" xmlns:r="http://schemas.openxmlformats.org/officeDocument/2006/relationships" xmlns:p="http://schemas.openxmlformats.org/presentationml/2006/main">
  <p:tag name="TIMING" val="|0.1|0.1"/>
</p:tagLst>
</file>

<file path=ppt/tags/tag3.xml><?xml version="1.0" encoding="utf-8"?>
<p:tagLst xmlns:a="http://schemas.openxmlformats.org/drawingml/2006/main" xmlns:r="http://schemas.openxmlformats.org/officeDocument/2006/relationships" xmlns:p="http://schemas.openxmlformats.org/presentationml/2006/main">
  <p:tag name="TIMING" val="|0.1|0.2|0.2|0.1|0.1|0.1|0.1|0.1|0.2|0.2|0.2|0.2|0.2|0.2|0.2"/>
</p:tagLst>
</file>

<file path=ppt/tags/tag4.xml><?xml version="1.0" encoding="utf-8"?>
<p:tagLst xmlns:a="http://schemas.openxmlformats.org/drawingml/2006/main" xmlns:r="http://schemas.openxmlformats.org/officeDocument/2006/relationships" xmlns:p="http://schemas.openxmlformats.org/presentationml/2006/main">
  <p:tag name="TIMING" val="|0.2|0.2"/>
</p:tagLst>
</file>

<file path=ppt/tags/tag5.xml><?xml version="1.0" encoding="utf-8"?>
<p:tagLst xmlns:a="http://schemas.openxmlformats.org/drawingml/2006/main" xmlns:r="http://schemas.openxmlformats.org/officeDocument/2006/relationships" xmlns:p="http://schemas.openxmlformats.org/presentationml/2006/main">
  <p:tag name="TIMING" val="|0.2|0.2"/>
</p:tagLst>
</file>

<file path=ppt/tags/tag6.xml><?xml version="1.0" encoding="utf-8"?>
<p:tagLst xmlns:a="http://schemas.openxmlformats.org/drawingml/2006/main" xmlns:r="http://schemas.openxmlformats.org/officeDocument/2006/relationships" xmlns:p="http://schemas.openxmlformats.org/presentationml/2006/main">
  <p:tag name="TIMING" val="|0.2|0.2|0.2|0.2|0.2|0.2|0.2|0.2|0.2"/>
</p:tagLst>
</file>

<file path=ppt/tags/tag7.xml><?xml version="1.0" encoding="utf-8"?>
<p:tagLst xmlns:a="http://schemas.openxmlformats.org/drawingml/2006/main" xmlns:r="http://schemas.openxmlformats.org/officeDocument/2006/relationships" xmlns:p="http://schemas.openxmlformats.org/presentationml/2006/main">
  <p:tag name="TIMING" val="|0.2|0.2|0.2|0.2|0.2|0.2|0.2"/>
</p:tagLst>
</file>

<file path=ppt/tags/tag8.xml><?xml version="1.0" encoding="utf-8"?>
<p:tagLst xmlns:a="http://schemas.openxmlformats.org/drawingml/2006/main" xmlns:r="http://schemas.openxmlformats.org/officeDocument/2006/relationships" xmlns:p="http://schemas.openxmlformats.org/presentationml/2006/main">
  <p:tag name="TIMING" val="|0.3|0.3|0.3"/>
</p:tagLst>
</file>

<file path=ppt/tags/tag9.xml><?xml version="1.0" encoding="utf-8"?>
<p:tagLst xmlns:a="http://schemas.openxmlformats.org/drawingml/2006/main" xmlns:r="http://schemas.openxmlformats.org/officeDocument/2006/relationships" xmlns:p="http://schemas.openxmlformats.org/presentationml/2006/main">
  <p:tag name="TIMING" val="|0.3"/>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sm-template--red-line--2022-16x9" id="{59E6B659-1BF0-C045-908C-7BB0F279CF66}" vid="{B30B832C-B9EE-354A-912D-860CA6D30F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TM03090434[[fn=Wood Type]]</Template>
  <TotalTime>12164</TotalTime>
  <Words>1416</Words>
  <Application>Microsoft Office PowerPoint</Application>
  <PresentationFormat>Widescreen</PresentationFormat>
  <Paragraphs>197</Paragraphs>
  <Slides>19</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Arial</vt:lpstr>
      <vt:lpstr>Arial Rounded MT Bold</vt:lpstr>
      <vt:lpstr>Calibri</vt:lpstr>
      <vt:lpstr>Calibri Light</vt:lpstr>
      <vt:lpstr>Cambria Math</vt:lpstr>
      <vt:lpstr>Garamond</vt:lpstr>
      <vt:lpstr>Trebuchet MS</vt:lpstr>
      <vt:lpstr>Wingdings</vt:lpstr>
      <vt:lpstr>Office Theme</vt:lpstr>
      <vt:lpstr>Norma: A Framework for Finding Threshold Associations Between Continuous Variables Using Point-wise Function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lpstr>Broder Impact</vt:lpstr>
      <vt:lpstr>Thank You! Questions? </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Md. Mahin</dc:creator>
  <cp:lastModifiedBy>Eick, Christoph F</cp:lastModifiedBy>
  <cp:revision>463</cp:revision>
  <dcterms:created xsi:type="dcterms:W3CDTF">2023-06-05T16:40:00Z</dcterms:created>
  <dcterms:modified xsi:type="dcterms:W3CDTF">2024-12-31T18:44:25Z</dcterms:modified>
</cp:coreProperties>
</file>