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_rels/.rels" ContentType="application/vnd.openxmlformats-package.relationships+xml"/>
  <Override PartName="/ppt/notesSlides/_rels/notesSlide46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50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37.xml.rels" ContentType="application/vnd.openxmlformats-package.relationships+xml"/>
  <Override PartName="/ppt/notesSlides/notesSlide5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3.xml" ContentType="application/vnd.openxmlformats-officedocument.presentationml.notesSlide+xml"/>
  <Override PartName="/ppt/_rels/presentation.xml.rels" ContentType="application/vnd.openxmlformats-package.relationships+xml"/>
  <Override PartName="/ppt/media/image54.png" ContentType="image/png"/>
  <Override PartName="/ppt/media/image50.png" ContentType="image/png"/>
  <Override PartName="/ppt/media/image5.wmf" ContentType="image/x-wmf"/>
  <Override PartName="/ppt/media/image19.wmf" ContentType="image/x-wmf"/>
  <Override PartName="/ppt/media/image20.wmf" ContentType="image/x-wmf"/>
  <Override PartName="/ppt/media/image31.png" ContentType="image/png"/>
  <Override PartName="/ppt/media/image30.png" ContentType="image/png"/>
  <Override PartName="/ppt/media/image15.png" ContentType="image/png"/>
  <Override PartName="/ppt/media/image12.wmf" ContentType="image/x-wmf"/>
  <Override PartName="/ppt/media/image4.wmf" ContentType="image/x-wmf"/>
  <Override PartName="/ppt/media/image39.wmf" ContentType="image/x-wmf"/>
  <Override PartName="/ppt/media/image23.wmf" ContentType="image/x-wmf"/>
  <Override PartName="/ppt/media/image8.wmf" ContentType="image/x-wmf"/>
  <Override PartName="/ppt/media/image3.wmf" ContentType="image/x-wmf"/>
  <Override PartName="/ppt/media/image49.png" ContentType="image/png"/>
  <Override PartName="/ppt/media/image38.wmf" ContentType="image/x-wmf"/>
  <Override PartName="/ppt/media/image21.wmf" ContentType="image/x-wmf"/>
  <Override PartName="/ppt/media/image6.wmf" ContentType="image/x-wmf"/>
  <Override PartName="/ppt/media/image1.wmf" ContentType="image/x-wmf"/>
  <Override PartName="/ppt/media/image47.png" ContentType="image/png"/>
  <Override PartName="/ppt/media/image36.wmf" ContentType="image/x-wmf"/>
  <Override PartName="/ppt/media/image22.wmf" ContentType="image/x-wmf"/>
  <Override PartName="/ppt/media/image7.wmf" ContentType="image/x-wmf"/>
  <Override PartName="/ppt/media/image2.wmf" ContentType="image/x-wmf"/>
  <Override PartName="/ppt/media/image48.png" ContentType="image/png"/>
  <Override PartName="/ppt/media/image37.wmf" ContentType="image/x-wmf"/>
  <Override PartName="/ppt/media/image11.wmf" ContentType="image/x-wmf"/>
  <Override PartName="/ppt/media/image34.wmf" ContentType="image/x-wmf"/>
  <Override PartName="/ppt/media/image45.png" ContentType="image/png"/>
  <Override PartName="/ppt/media/image10.wmf" ContentType="image/x-wmf"/>
  <Override PartName="/ppt/media/image9.wmf" ContentType="image/x-wmf"/>
  <Override PartName="/ppt/media/image13.wmf" ContentType="image/x-wmf"/>
  <Override PartName="/ppt/media/image24.png" ContentType="image/png"/>
  <Override PartName="/ppt/media/image14.wmf" ContentType="image/x-wmf"/>
  <Override PartName="/ppt/media/image25.png" ContentType="image/png"/>
  <Override PartName="/ppt/media/image26.png" ContentType="image/png"/>
  <Override PartName="/ppt/media/image16.wmf" ContentType="image/x-wmf"/>
  <Override PartName="/ppt/media/image27.png" ContentType="image/png"/>
  <Override PartName="/ppt/media/image17.wmf" ContentType="image/x-wmf"/>
  <Override PartName="/ppt/media/image28.png" ContentType="image/png"/>
  <Override PartName="/ppt/media/image18.wmf" ContentType="image/x-wmf"/>
  <Override PartName="/ppt/media/image29.png" ContentType="image/png"/>
  <Override PartName="/ppt/media/image44.png" ContentType="image/png"/>
  <Override PartName="/ppt/media/image33.wmf" ContentType="image/x-wmf"/>
  <Override PartName="/ppt/media/image46.png" ContentType="image/png"/>
  <Override PartName="/ppt/media/image35.wmf" ContentType="image/x-wmf"/>
  <Override PartName="/ppt/media/image51.png" ContentType="image/png"/>
  <Override PartName="/ppt/media/image40.wmf" ContentType="image/x-wmf"/>
  <Override PartName="/ppt/media/image52.png" ContentType="image/png"/>
  <Override PartName="/ppt/media/image41.wmf" ContentType="image/x-wmf"/>
  <Override PartName="/ppt/media/image53.png" ContentType="image/png"/>
  <Override PartName="/ppt/media/image42.wmf" ContentType="image/x-wmf"/>
  <Override PartName="/ppt/media/image32.wmf" ContentType="image/x-wmf"/>
  <Override PartName="/ppt/media/image43.png" ContentType="image/png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_rels/slide49.xml.rels" ContentType="application/vnd.openxmlformats-package.relationships+xml"/>
  <Override PartName="/ppt/slides/_rels/slide48.xml.rels" ContentType="application/vnd.openxmlformats-package.relationships+xml"/>
  <Override PartName="/ppt/slides/_rels/slide21.xml.rels" ContentType="application/vnd.openxmlformats-package.relationships+xml"/>
  <Override PartName="/ppt/slides/_rels/slide32.xml.rels" ContentType="application/vnd.openxmlformats-package.relationships+xml"/>
  <Override PartName="/ppt/slides/_rels/slide20.xml.rels" ContentType="application/vnd.openxmlformats-package.relationships+xml"/>
  <Override PartName="/ppt/slides/_rels/slide31.xml.rels" ContentType="application/vnd.openxmlformats-package.relationships+xml"/>
  <Override PartName="/ppt/slides/_rels/slide16.xml.rels" ContentType="application/vnd.openxmlformats-package.relationships+xml"/>
  <Override PartName="/ppt/slides/_rels/slide23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22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50.xml.rels" ContentType="application/vnd.openxmlformats-package.relationships+xml"/>
  <Override PartName="/ppt/slides/_rels/slide5.xml.rels" ContentType="application/vnd.openxmlformats-package.relationships+xml"/>
  <Override PartName="/ppt/slides/_rels/slide27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4.xml.rels" ContentType="application/vnd.openxmlformats-package.relationships+xml"/>
  <Override PartName="/ppt/slides/_rels/slide6.xml.rels" ContentType="application/vnd.openxmlformats-package.relationships+xml"/>
  <Override PartName="/ppt/slides/_rels/slide28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24.xml.rels" ContentType="application/vnd.openxmlformats-package.relationships+xml"/>
  <Override PartName="/ppt/slides/_rels/slide17.xml.rels" ContentType="application/vnd.openxmlformats-package.relationships+xml"/>
  <Override PartName="/ppt/slides/_rels/slide29.xml.rels" ContentType="application/vnd.openxmlformats-package.relationships+xml"/>
  <Override PartName="/ppt/slides/_rels/slide10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30.xml.rels" ContentType="application/vnd.openxmlformats-package.relationships+xml"/>
  <Override PartName="/ppt/slides/_rels/slide33.xml.rels" ContentType="application/vnd.openxmlformats-package.relationships+xml"/>
  <Override PartName="/ppt/slides/_rels/slide44.xml.rels" ContentType="application/vnd.openxmlformats-package.relationships+xml"/>
  <Override PartName="/ppt/slides/_rels/slide34.xml.rels" ContentType="application/vnd.openxmlformats-package.relationships+xml"/>
  <Override PartName="/ppt/slides/_rels/slide45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38.xml.rels" ContentType="application/vnd.openxmlformats-package.relationships+xml"/>
  <Override PartName="/ppt/slides/_rels/slide39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slide5.xml" ContentType="application/vnd.openxmlformats-officedocument.presentationml.slide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50.xml" ContentType="application/vnd.openxmlformats-officedocument.presentationml.slide+xml"/>
  <Override PartName="/ppt/slides/slide2.xml" ContentType="application/vnd.openxmlformats-officedocument.presentationml.slide+xml"/>
  <Override PartName="/ppt/slides/slide24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29.xml" ContentType="application/vnd.openxmlformats-officedocument.presentationml.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2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DEB60A58-1681-4A23-BE35-4CBE70812E75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Elipses are level curves (function is quadratic). If we start on ---- line –gradient goes towards minimum (middle), if not, bounce back and forth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75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9AB2F8E-C7E8-4E05-A3F5-0F1397FF99B1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Need Hessian to be invertible --- positive definite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78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BEF1A25-8CFE-40B7-A6B3-1C6608DE0B37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A brief introduction to Stochastic gradient descent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81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61C03FCE-6EE4-4DC5-B814-9CEB081AEF5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Paper presents the formulation of the dual coordinate descent for Logistic Regression Learning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BC51E91F-0BC9-4B17-9DDF-657D9C1FC0A9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Beware of logarithmic issues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87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7B5CF499-97C6-494A-8FF2-38FD5DA6CAC2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Paper presents survey of recent linear methods (most of which we have covered) and compares performance to nonlinear classifiers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90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9AF13630-0D99-4B13-8B03-01A684B23107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en-US" sz="2000" spc="-1" strike="noStrike">
                <a:latin typeface="Arial"/>
              </a:rPr>
              <a:t>Liblinear vs libsvm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93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B0ABD797-1AE2-4C27-A5F2-6A345D51CED1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880" cy="114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image" Target="../media/image3.wmf"/><Relationship Id="rId3" Type="http://schemas.openxmlformats.org/officeDocument/2006/relationships/image" Target="../media/image4.wmf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wmf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wmf"/><Relationship Id="rId3" Type="http://schemas.openxmlformats.org/officeDocument/2006/relationships/image" Target="../media/image8.wmf"/><Relationship Id="rId4" Type="http://schemas.openxmlformats.org/officeDocument/2006/relationships/image" Target="../media/image9.wmf"/><Relationship Id="rId5" Type="http://schemas.openxmlformats.org/officeDocument/2006/relationships/image" Target="../media/image10.wmf"/><Relationship Id="rId6" Type="http://schemas.openxmlformats.org/officeDocument/2006/relationships/image" Target="../media/image11.wmf"/><Relationship Id="rId7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wmf"/><Relationship Id="rId2" Type="http://schemas.openxmlformats.org/officeDocument/2006/relationships/image" Target="../media/image13.wmf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wmf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wmf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wmf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8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wmf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image" Target="../media/image21.wmf"/><Relationship Id="rId3" Type="http://schemas.openxmlformats.org/officeDocument/2006/relationships/image" Target="../media/image22.wmf"/><Relationship Id="rId4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3.wmf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2.wmf"/><Relationship Id="rId2" Type="http://schemas.openxmlformats.org/officeDocument/2006/relationships/image" Target="../media/image33.wmf"/><Relationship Id="rId3" Type="http://schemas.openxmlformats.org/officeDocument/2006/relationships/image" Target="../media/image34.wmf"/><Relationship Id="rId4" Type="http://schemas.openxmlformats.org/officeDocument/2006/relationships/image" Target="../media/image35.wmf"/><Relationship Id="rId5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6.wmf"/><Relationship Id="rId2" Type="http://schemas.openxmlformats.org/officeDocument/2006/relationships/image" Target="../media/image37.wmf"/><Relationship Id="rId3" Type="http://schemas.openxmlformats.org/officeDocument/2006/relationships/image" Target="../media/image38.wmf"/><Relationship Id="rId4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9.wmf"/><Relationship Id="rId2" Type="http://schemas.openxmlformats.org/officeDocument/2006/relationships/image" Target="../media/image40.wmf"/><Relationship Id="rId3" Type="http://schemas.openxmlformats.org/officeDocument/2006/relationships/image" Target="../media/image41.wmf"/><Relationship Id="rId4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42.wmf"/><Relationship Id="rId2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5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685800" y="2416320"/>
            <a:ext cx="7771680" cy="146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5400" spc="-1" strike="noStrike">
                <a:solidFill>
                  <a:srgbClr val="000000"/>
                </a:solidFill>
                <a:latin typeface="Calibri"/>
              </a:rPr>
              <a:t>Optimization Tutorial</a:t>
            </a:r>
            <a:endParaRPr b="0" lang="en-US" sz="5400" spc="-1" strike="noStrike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685800" y="3886200"/>
            <a:ext cx="7771680" cy="175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From: Pritam Sukumar &amp; Daphne Tsatsoulis</a:t>
            </a: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CS 546: Theory of Machine Learning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277BC0B2-2C31-42E2-8948-5141C1B5187E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What is Optimization?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Find the minimum or maximum of an objective function given a set of constraints: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b="0" lang="en-US" sz="2400" spc="-1" strike="noStrike">
              <a:latin typeface="Arial"/>
            </a:endParaRPr>
          </a:p>
        </p:txBody>
      </p:sp>
      <p:pic>
        <p:nvPicPr>
          <p:cNvPr id="87" name="Picture 3" descr=""/>
          <p:cNvPicPr/>
          <p:nvPr/>
        </p:nvPicPr>
        <p:blipFill>
          <a:blip r:embed="rId1"/>
          <a:stretch/>
        </p:blipFill>
        <p:spPr>
          <a:xfrm>
            <a:off x="1973880" y="3209040"/>
            <a:ext cx="5186520" cy="1728360"/>
          </a:xfrm>
          <a:prstGeom prst="rect">
            <a:avLst/>
          </a:prstGeom>
          <a:ln>
            <a:noFill/>
          </a:ln>
        </p:spPr>
      </p:pic>
      <p:sp>
        <p:nvSpPr>
          <p:cNvPr id="88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DFBA706-FFE5-443B-9519-BCC720184415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Why Do We Care?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Maximum Likelihood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K-Means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latin typeface="Arial"/>
            </a:endParaRPr>
          </a:p>
        </p:txBody>
      </p:sp>
      <p:pic>
        <p:nvPicPr>
          <p:cNvPr id="91" name="Picture 3" descr=""/>
          <p:cNvPicPr/>
          <p:nvPr/>
        </p:nvPicPr>
        <p:blipFill>
          <a:blip r:embed="rId1"/>
          <a:stretch/>
        </p:blipFill>
        <p:spPr>
          <a:xfrm>
            <a:off x="5595480" y="2310120"/>
            <a:ext cx="3090600" cy="912960"/>
          </a:xfrm>
          <a:prstGeom prst="rect">
            <a:avLst/>
          </a:prstGeom>
          <a:ln>
            <a:noFill/>
          </a:ln>
        </p:spPr>
      </p:pic>
      <p:pic>
        <p:nvPicPr>
          <p:cNvPr id="92" name="Picture 4" descr=""/>
          <p:cNvPicPr/>
          <p:nvPr/>
        </p:nvPicPr>
        <p:blipFill>
          <a:blip r:embed="rId2"/>
          <a:stretch/>
        </p:blipFill>
        <p:spPr>
          <a:xfrm>
            <a:off x="2145600" y="5001120"/>
            <a:ext cx="5285880" cy="932760"/>
          </a:xfrm>
          <a:prstGeom prst="rect">
            <a:avLst/>
          </a:prstGeom>
          <a:ln>
            <a:noFill/>
          </a:ln>
        </p:spPr>
      </p:pic>
      <p:pic>
        <p:nvPicPr>
          <p:cNvPr id="93" name="Picture 5" descr=""/>
          <p:cNvPicPr/>
          <p:nvPr/>
        </p:nvPicPr>
        <p:blipFill>
          <a:blip r:embed="rId3"/>
          <a:stretch/>
        </p:blipFill>
        <p:spPr>
          <a:xfrm>
            <a:off x="731880" y="2104200"/>
            <a:ext cx="3616560" cy="1807920"/>
          </a:xfrm>
          <a:prstGeom prst="rect">
            <a:avLst/>
          </a:prstGeom>
          <a:ln>
            <a:noFill/>
          </a:ln>
        </p:spPr>
      </p:pic>
      <p:sp>
        <p:nvSpPr>
          <p:cNvPr id="94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01B9CCC-9CF7-4F23-B62C-81AAFD502F70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Prefer Convex Problems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Local (non global) minima and maxima: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b="0" lang="en-US" sz="2400" spc="-1" strike="noStrike">
              <a:latin typeface="Arial"/>
            </a:endParaRPr>
          </a:p>
        </p:txBody>
      </p:sp>
      <p:pic>
        <p:nvPicPr>
          <p:cNvPr id="97" name="Picture 4" descr=""/>
          <p:cNvPicPr/>
          <p:nvPr/>
        </p:nvPicPr>
        <p:blipFill>
          <a:blip r:embed="rId1"/>
          <a:stretch/>
        </p:blipFill>
        <p:spPr>
          <a:xfrm>
            <a:off x="2396880" y="2475360"/>
            <a:ext cx="4912560" cy="3283920"/>
          </a:xfrm>
          <a:prstGeom prst="rect">
            <a:avLst/>
          </a:prstGeom>
          <a:ln>
            <a:noFill/>
          </a:ln>
        </p:spPr>
      </p:pic>
      <p:sp>
        <p:nvSpPr>
          <p:cNvPr id="98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1F35BD37-62E8-4F69-8EC5-EE52B9ACA98F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12" descr=""/>
          <p:cNvPicPr/>
          <p:nvPr/>
        </p:nvPicPr>
        <p:blipFill>
          <a:blip r:embed="rId1"/>
          <a:stretch/>
        </p:blipFill>
        <p:spPr>
          <a:xfrm>
            <a:off x="325080" y="4363920"/>
            <a:ext cx="2704320" cy="1967760"/>
          </a:xfrm>
          <a:prstGeom prst="rect">
            <a:avLst/>
          </a:prstGeom>
          <a:ln>
            <a:noFill/>
          </a:ln>
        </p:spPr>
      </p:pic>
      <p:pic>
        <p:nvPicPr>
          <p:cNvPr id="100" name="Picture 9" descr=""/>
          <p:cNvPicPr/>
          <p:nvPr/>
        </p:nvPicPr>
        <p:blipFill>
          <a:blip r:embed="rId2"/>
          <a:stretch/>
        </p:blipFill>
        <p:spPr>
          <a:xfrm>
            <a:off x="5257080" y="1824840"/>
            <a:ext cx="3356280" cy="2264040"/>
          </a:xfrm>
          <a:prstGeom prst="rect">
            <a:avLst/>
          </a:prstGeom>
          <a:ln>
            <a:noFill/>
          </a:ln>
        </p:spPr>
      </p:pic>
      <p:sp>
        <p:nvSpPr>
          <p:cNvPr id="101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Convex Functions and Sets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02" name="Picture 6" descr=""/>
          <p:cNvPicPr/>
          <p:nvPr/>
        </p:nvPicPr>
        <p:blipFill>
          <a:blip r:embed="rId3"/>
          <a:stretch/>
        </p:blipFill>
        <p:spPr>
          <a:xfrm>
            <a:off x="160920" y="1673640"/>
            <a:ext cx="8799120" cy="300960"/>
          </a:xfrm>
          <a:prstGeom prst="rect">
            <a:avLst/>
          </a:prstGeom>
          <a:ln>
            <a:noFill/>
          </a:ln>
        </p:spPr>
      </p:pic>
      <p:pic>
        <p:nvPicPr>
          <p:cNvPr id="103" name="Picture 7" descr=""/>
          <p:cNvPicPr/>
          <p:nvPr/>
        </p:nvPicPr>
        <p:blipFill>
          <a:blip r:embed="rId4"/>
          <a:stretch/>
        </p:blipFill>
        <p:spPr>
          <a:xfrm>
            <a:off x="2139840" y="2178720"/>
            <a:ext cx="4998600" cy="300960"/>
          </a:xfrm>
          <a:prstGeom prst="rect">
            <a:avLst/>
          </a:prstGeom>
          <a:ln>
            <a:noFill/>
          </a:ln>
        </p:spPr>
      </p:pic>
      <p:pic>
        <p:nvPicPr>
          <p:cNvPr id="104" name="Picture 10" descr=""/>
          <p:cNvPicPr/>
          <p:nvPr/>
        </p:nvPicPr>
        <p:blipFill>
          <a:blip r:embed="rId5"/>
          <a:stretch/>
        </p:blipFill>
        <p:spPr>
          <a:xfrm>
            <a:off x="160920" y="4061880"/>
            <a:ext cx="7241400" cy="300960"/>
          </a:xfrm>
          <a:prstGeom prst="rect">
            <a:avLst/>
          </a:prstGeom>
          <a:ln>
            <a:noFill/>
          </a:ln>
        </p:spPr>
      </p:pic>
      <p:pic>
        <p:nvPicPr>
          <p:cNvPr id="105" name="Picture 11" descr=""/>
          <p:cNvPicPr/>
          <p:nvPr/>
        </p:nvPicPr>
        <p:blipFill>
          <a:blip r:embed="rId6"/>
          <a:stretch/>
        </p:blipFill>
        <p:spPr>
          <a:xfrm>
            <a:off x="3030120" y="4665600"/>
            <a:ext cx="2298960" cy="300960"/>
          </a:xfrm>
          <a:prstGeom prst="rect">
            <a:avLst/>
          </a:prstGeom>
          <a:ln>
            <a:noFill/>
          </a:ln>
        </p:spPr>
      </p:pic>
      <p:sp>
        <p:nvSpPr>
          <p:cNvPr id="106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C7D0E85-7824-4C42-8AA5-E68215738CA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Important Convex Functions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08" name="Picture 4" descr=""/>
          <p:cNvPicPr/>
          <p:nvPr/>
        </p:nvPicPr>
        <p:blipFill>
          <a:blip r:embed="rId1"/>
          <a:stretch/>
        </p:blipFill>
        <p:spPr>
          <a:xfrm>
            <a:off x="4576320" y="1886040"/>
            <a:ext cx="4241880" cy="3426120"/>
          </a:xfrm>
          <a:prstGeom prst="rect">
            <a:avLst/>
          </a:prstGeom>
          <a:ln>
            <a:noFill/>
          </a:ln>
        </p:spPr>
      </p:pic>
      <p:pic>
        <p:nvPicPr>
          <p:cNvPr id="109" name="Picture 5" descr=""/>
          <p:cNvPicPr/>
          <p:nvPr/>
        </p:nvPicPr>
        <p:blipFill>
          <a:blip r:embed="rId2"/>
          <a:stretch/>
        </p:blipFill>
        <p:spPr>
          <a:xfrm>
            <a:off x="457200" y="2243880"/>
            <a:ext cx="4118400" cy="2513520"/>
          </a:xfrm>
          <a:prstGeom prst="rect">
            <a:avLst/>
          </a:prstGeom>
          <a:ln>
            <a:noFill/>
          </a:ln>
        </p:spPr>
      </p:pic>
      <p:sp>
        <p:nvSpPr>
          <p:cNvPr id="110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0BCC6C9-B05C-41A9-96E5-140F5E60527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Convex Optimization Problem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12" name="Picture 3" descr=""/>
          <p:cNvPicPr/>
          <p:nvPr/>
        </p:nvPicPr>
        <p:blipFill>
          <a:blip r:embed="rId1"/>
          <a:stretch/>
        </p:blipFill>
        <p:spPr>
          <a:xfrm>
            <a:off x="1860120" y="2500920"/>
            <a:ext cx="5693400" cy="1720080"/>
          </a:xfrm>
          <a:prstGeom prst="rect">
            <a:avLst/>
          </a:prstGeom>
          <a:ln>
            <a:noFill/>
          </a:ln>
        </p:spPr>
      </p:pic>
      <p:sp>
        <p:nvSpPr>
          <p:cNvPr id="113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551E70B-8D76-4305-85B4-4D7F87ECDF71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Lagrangian Dual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15" name="Picture 4" descr=""/>
          <p:cNvPicPr/>
          <p:nvPr/>
        </p:nvPicPr>
        <p:blipFill>
          <a:blip r:embed="rId1"/>
          <a:stretch/>
        </p:blipFill>
        <p:spPr>
          <a:xfrm>
            <a:off x="764280" y="1320840"/>
            <a:ext cx="7759080" cy="5052600"/>
          </a:xfrm>
          <a:prstGeom prst="rect">
            <a:avLst/>
          </a:prstGeom>
          <a:ln>
            <a:noFill/>
          </a:ln>
        </p:spPr>
      </p:pic>
      <p:sp>
        <p:nvSpPr>
          <p:cNvPr id="116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133BF54A-9B73-4C9B-B5D3-AE196DCC93E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E18EA65-9A1C-418A-A8DD-16633607E926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9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ff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ff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ff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A210AA0-EEBB-4DF4-93F3-87A83203CEDE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10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22" name="Picture 3" descr=""/>
          <p:cNvPicPr/>
          <p:nvPr/>
        </p:nvPicPr>
        <p:blipFill>
          <a:blip r:embed="rId1"/>
          <a:stretch/>
        </p:blipFill>
        <p:spPr>
          <a:xfrm>
            <a:off x="732240" y="2108160"/>
            <a:ext cx="6012000" cy="2583360"/>
          </a:xfrm>
          <a:prstGeom prst="rect">
            <a:avLst/>
          </a:prstGeom>
          <a:ln>
            <a:noFill/>
          </a:ln>
        </p:spPr>
      </p:pic>
      <p:sp>
        <p:nvSpPr>
          <p:cNvPr id="123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1BA1AE8E-8563-4036-8BDA-D6C18651194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Single Step Illustration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25" name="Picture 3" descr=""/>
          <p:cNvPicPr/>
          <p:nvPr/>
        </p:nvPicPr>
        <p:blipFill>
          <a:blip r:embed="rId1"/>
          <a:stretch/>
        </p:blipFill>
        <p:spPr>
          <a:xfrm>
            <a:off x="1626480" y="1865160"/>
            <a:ext cx="6024960" cy="3849120"/>
          </a:xfrm>
          <a:prstGeom prst="rect">
            <a:avLst/>
          </a:prstGeom>
          <a:ln>
            <a:noFill/>
          </a:ln>
        </p:spPr>
      </p:pic>
      <p:sp>
        <p:nvSpPr>
          <p:cNvPr id="126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AA74FAE-A4BD-47C0-B3A3-4ADE6691B11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Line 1"/>
          <p:cNvSpPr/>
          <p:nvPr/>
        </p:nvSpPr>
        <p:spPr>
          <a:xfrm flipH="1">
            <a:off x="4617000" y="1560240"/>
            <a:ext cx="21240" cy="475668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8" name="Line 2"/>
          <p:cNvSpPr/>
          <p:nvPr/>
        </p:nvSpPr>
        <p:spPr>
          <a:xfrm>
            <a:off x="2266920" y="3649680"/>
            <a:ext cx="4699800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9" name="CustomShape 3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Full Gradient Descent Illustration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 rot="2413800">
            <a:off x="3657600" y="1314720"/>
            <a:ext cx="1577520" cy="4860360"/>
          </a:xfrm>
          <a:prstGeom prst="ellipse">
            <a:avLst/>
          </a:prstGeom>
          <a:noFill/>
          <a:ln>
            <a:solidFill>
              <a:schemeClr val="tx1"/>
            </a:solidFill>
            <a:round/>
          </a:ln>
          <a:effectLst>
            <a:outerShdw blurRad="4000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1" name="CustomShape 5"/>
          <p:cNvSpPr/>
          <p:nvPr/>
        </p:nvSpPr>
        <p:spPr>
          <a:xfrm rot="2413800">
            <a:off x="3934800" y="1572840"/>
            <a:ext cx="1145880" cy="4313520"/>
          </a:xfrm>
          <a:prstGeom prst="ellipse">
            <a:avLst/>
          </a:prstGeom>
          <a:noFill/>
          <a:ln>
            <a:solidFill>
              <a:schemeClr val="tx1"/>
            </a:solidFill>
            <a:round/>
          </a:ln>
          <a:effectLst>
            <a:outerShdw blurRad="4000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2" name="Line 6"/>
          <p:cNvSpPr/>
          <p:nvPr/>
        </p:nvSpPr>
        <p:spPr>
          <a:xfrm flipV="1">
            <a:off x="2536920" y="1380240"/>
            <a:ext cx="3888000" cy="4730760"/>
          </a:xfrm>
          <a:prstGeom prst="line">
            <a:avLst/>
          </a:prstGeom>
          <a:ln>
            <a:solidFill>
              <a:srgbClr val="000000"/>
            </a:solidFill>
            <a:prstDash val="sys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3" name="CustomShape 7"/>
          <p:cNvSpPr/>
          <p:nvPr/>
        </p:nvSpPr>
        <p:spPr>
          <a:xfrm>
            <a:off x="5402880" y="2141640"/>
            <a:ext cx="399240" cy="685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4" name="CustomShape 8"/>
          <p:cNvSpPr/>
          <p:nvPr/>
        </p:nvSpPr>
        <p:spPr>
          <a:xfrm flipH="1" flipV="1">
            <a:off x="4809960" y="2571480"/>
            <a:ext cx="991440" cy="255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5" name="CustomShape 9"/>
          <p:cNvSpPr/>
          <p:nvPr/>
        </p:nvSpPr>
        <p:spPr>
          <a:xfrm>
            <a:off x="4810680" y="2572200"/>
            <a:ext cx="741960" cy="741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6" name="CustomShape 10"/>
          <p:cNvSpPr/>
          <p:nvPr/>
        </p:nvSpPr>
        <p:spPr>
          <a:xfrm flipH="1" flipV="1">
            <a:off x="4347360" y="2981880"/>
            <a:ext cx="1204560" cy="331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7" name="CustomShape 11"/>
          <p:cNvSpPr/>
          <p:nvPr/>
        </p:nvSpPr>
        <p:spPr>
          <a:xfrm>
            <a:off x="4348080" y="2982600"/>
            <a:ext cx="838800" cy="869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8" name="CustomShape 12"/>
          <p:cNvSpPr/>
          <p:nvPr/>
        </p:nvSpPr>
        <p:spPr>
          <a:xfrm flipH="1" flipV="1">
            <a:off x="4637880" y="3649320"/>
            <a:ext cx="548280" cy="201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round/>
            <a:tailEnd len="med" type="triangle" w="med"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9" name="CustomShape 1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AEF8427-59F7-43E9-A239-BE1C72BA97E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204AE17-686C-478E-B6FE-53B937DEBC1E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14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ff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ff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FF7C587-E605-4AA0-AA6B-008F19BD639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15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45" name="Picture 4" descr=""/>
          <p:cNvPicPr/>
          <p:nvPr/>
        </p:nvPicPr>
        <p:blipFill>
          <a:blip r:embed="rId1"/>
          <a:stretch/>
        </p:blipFill>
        <p:spPr>
          <a:xfrm>
            <a:off x="768240" y="1829160"/>
            <a:ext cx="7708320" cy="3840840"/>
          </a:xfrm>
          <a:prstGeom prst="rect">
            <a:avLst/>
          </a:prstGeom>
          <a:ln>
            <a:noFill/>
          </a:ln>
        </p:spPr>
      </p:pic>
      <p:sp>
        <p:nvSpPr>
          <p:cNvPr id="146" name="CustomShape 2"/>
          <p:cNvSpPr/>
          <p:nvPr/>
        </p:nvSpPr>
        <p:spPr>
          <a:xfrm>
            <a:off x="768240" y="4656600"/>
            <a:ext cx="7582680" cy="1376640"/>
          </a:xfrm>
          <a:prstGeom prst="roundRect">
            <a:avLst>
              <a:gd name="adj" fmla="val 16667"/>
            </a:avLst>
          </a:prstGeom>
          <a:ln>
            <a:solidFill>
              <a:srgbClr val="ffffff"/>
            </a:solidFill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</p:sp>
      <p:sp>
        <p:nvSpPr>
          <p:cNvPr id="147" name="CustomShape 3"/>
          <p:cNvSpPr/>
          <p:nvPr/>
        </p:nvSpPr>
        <p:spPr>
          <a:xfrm rot="5400000">
            <a:off x="4924440" y="4186440"/>
            <a:ext cx="446040" cy="876240"/>
          </a:xfrm>
          <a:prstGeom prst="rightBrace">
            <a:avLst>
              <a:gd name="adj1" fmla="val 9172"/>
              <a:gd name="adj2" fmla="val 50685"/>
            </a:avLst>
          </a:prstGeom>
          <a:noFill/>
          <a:ln>
            <a:round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8" name="CustomShape 4"/>
          <p:cNvSpPr/>
          <p:nvPr/>
        </p:nvSpPr>
        <p:spPr>
          <a:xfrm rot="5400000">
            <a:off x="6271560" y="4186080"/>
            <a:ext cx="446040" cy="876240"/>
          </a:xfrm>
          <a:prstGeom prst="rightBrace">
            <a:avLst>
              <a:gd name="adj1" fmla="val 9172"/>
              <a:gd name="adj2" fmla="val 50685"/>
            </a:avLst>
          </a:prstGeom>
          <a:noFill/>
          <a:ln>
            <a:round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9" name="CustomShape 5"/>
          <p:cNvSpPr/>
          <p:nvPr/>
        </p:nvSpPr>
        <p:spPr>
          <a:xfrm>
            <a:off x="3919680" y="4848120"/>
            <a:ext cx="19933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Inverse Hessian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0" name="CustomShape 6"/>
          <p:cNvSpPr/>
          <p:nvPr/>
        </p:nvSpPr>
        <p:spPr>
          <a:xfrm>
            <a:off x="5972760" y="4848120"/>
            <a:ext cx="117468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Gradient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1" name="CustomShape 7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36126263-12B4-4B7B-9B4B-3653DF76320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Newton’s Method Picture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53" name="Picture 3" descr=""/>
          <p:cNvPicPr/>
          <p:nvPr/>
        </p:nvPicPr>
        <p:blipFill>
          <a:blip r:embed="rId1"/>
          <a:stretch/>
        </p:blipFill>
        <p:spPr>
          <a:xfrm>
            <a:off x="1573920" y="1292400"/>
            <a:ext cx="6062760" cy="4950000"/>
          </a:xfrm>
          <a:prstGeom prst="rect">
            <a:avLst/>
          </a:prstGeom>
          <a:ln>
            <a:noFill/>
          </a:ln>
        </p:spPr>
      </p:pic>
      <p:sp>
        <p:nvSpPr>
          <p:cNvPr id="154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8A57758-7AD4-4013-B1B1-00D4798E7525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A999D49-2C2A-4DED-91D9-0BEF57BF25A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18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ff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ff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4410085-CA5C-46D0-9DB2-E412A536C9B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19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Subgradient Descent Motivation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60" name="Picture 4" descr=""/>
          <p:cNvPicPr/>
          <p:nvPr/>
        </p:nvPicPr>
        <p:blipFill>
          <a:blip r:embed="rId1"/>
          <a:stretch/>
        </p:blipFill>
        <p:spPr>
          <a:xfrm>
            <a:off x="2373120" y="2098440"/>
            <a:ext cx="4029840" cy="2932560"/>
          </a:xfrm>
          <a:prstGeom prst="rect">
            <a:avLst/>
          </a:prstGeom>
          <a:ln>
            <a:noFill/>
          </a:ln>
        </p:spPr>
      </p:pic>
      <p:pic>
        <p:nvPicPr>
          <p:cNvPr id="161" name="Picture 2" descr=""/>
          <p:cNvPicPr/>
          <p:nvPr/>
        </p:nvPicPr>
        <p:blipFill>
          <a:blip r:embed="rId2"/>
          <a:stretch/>
        </p:blipFill>
        <p:spPr>
          <a:xfrm>
            <a:off x="629280" y="1711080"/>
            <a:ext cx="7359480" cy="386640"/>
          </a:xfrm>
          <a:prstGeom prst="rect">
            <a:avLst/>
          </a:prstGeom>
          <a:ln>
            <a:noFill/>
          </a:ln>
        </p:spPr>
      </p:pic>
      <p:pic>
        <p:nvPicPr>
          <p:cNvPr id="162" name="Picture 3" descr=""/>
          <p:cNvPicPr/>
          <p:nvPr/>
        </p:nvPicPr>
        <p:blipFill>
          <a:blip r:embed="rId3"/>
          <a:stretch/>
        </p:blipFill>
        <p:spPr>
          <a:xfrm>
            <a:off x="1134720" y="5356080"/>
            <a:ext cx="6714360" cy="1006560"/>
          </a:xfrm>
          <a:prstGeom prst="rect">
            <a:avLst/>
          </a:prstGeom>
          <a:ln>
            <a:noFill/>
          </a:ln>
        </p:spPr>
      </p:pic>
      <p:sp>
        <p:nvSpPr>
          <p:cNvPr id="163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ABCE044-8BE5-4170-8B57-598E332892E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Subgradient Descent – Algorithm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65" name="Picture 4" descr=""/>
          <p:cNvPicPr/>
          <p:nvPr/>
        </p:nvPicPr>
        <p:blipFill>
          <a:blip r:embed="rId1"/>
          <a:stretch/>
        </p:blipFill>
        <p:spPr>
          <a:xfrm>
            <a:off x="457200" y="2469240"/>
            <a:ext cx="6298200" cy="2706480"/>
          </a:xfrm>
          <a:prstGeom prst="rect">
            <a:avLst/>
          </a:prstGeom>
          <a:ln>
            <a:noFill/>
          </a:ln>
        </p:spPr>
      </p:pic>
      <p:sp>
        <p:nvSpPr>
          <p:cNvPr id="166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2503259-2539-46B3-9044-DCB8EC2E5441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9D8333C5-1688-44C8-A866-D112981D35DE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22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ff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ff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AA468B7-3B58-487A-BF99-7C9D48288BB0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23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70000"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Online learning and optimization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Goal of machine learning :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Minimize expected loss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8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561"/>
              </a:spcBef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given samples</a:t>
            </a:r>
            <a:endParaRPr b="0" lang="en-US" sz="28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641"/>
              </a:spcBef>
            </a:pPr>
            <a:endParaRPr b="0" lang="en-US" sz="2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This is Stochastic Optimization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Assume loss function is convex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173" name="Picture 3" descr=""/>
          <p:cNvPicPr/>
          <p:nvPr/>
        </p:nvPicPr>
        <p:blipFill>
          <a:blip r:embed="rId1"/>
          <a:stretch/>
        </p:blipFill>
        <p:spPr>
          <a:xfrm>
            <a:off x="2893680" y="2756160"/>
            <a:ext cx="3576960" cy="431280"/>
          </a:xfrm>
          <a:prstGeom prst="rect">
            <a:avLst/>
          </a:prstGeom>
          <a:ln>
            <a:noFill/>
          </a:ln>
        </p:spPr>
      </p:pic>
      <p:pic>
        <p:nvPicPr>
          <p:cNvPr id="174" name="Picture 4" descr=""/>
          <p:cNvPicPr/>
          <p:nvPr/>
        </p:nvPicPr>
        <p:blipFill>
          <a:blip r:embed="rId2"/>
          <a:stretch/>
        </p:blipFill>
        <p:spPr>
          <a:xfrm>
            <a:off x="3204360" y="3324960"/>
            <a:ext cx="2424600" cy="305640"/>
          </a:xfrm>
          <a:prstGeom prst="rect">
            <a:avLst/>
          </a:prstGeom>
          <a:ln>
            <a:noFill/>
          </a:ln>
        </p:spPr>
      </p:pic>
      <p:sp>
        <p:nvSpPr>
          <p:cNvPr id="175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A1067DB-382E-4F0D-98C0-85542A3101B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70000"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Batch (sub)gradient descent for ML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Process all examples together in each step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Entire training set examined at each step</a:t>
            </a: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Very slow when </a:t>
            </a:r>
            <a:r>
              <a:rPr b="0" i="1" lang="en-US" sz="3200" spc="-1" strike="noStrike">
                <a:solidFill>
                  <a:srgbClr val="000000"/>
                </a:solidFill>
                <a:latin typeface="Calibri"/>
              </a:rPr>
              <a:t>n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is very large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78" name="Picture 12" descr=""/>
          <p:cNvPicPr/>
          <p:nvPr/>
        </p:nvPicPr>
        <p:blipFill>
          <a:blip r:embed="rId1"/>
          <a:stretch/>
        </p:blipFill>
        <p:spPr>
          <a:xfrm>
            <a:off x="1650600" y="2475360"/>
            <a:ext cx="5501520" cy="1528560"/>
          </a:xfrm>
          <a:prstGeom prst="rect">
            <a:avLst/>
          </a:prstGeom>
          <a:ln>
            <a:noFill/>
          </a:ln>
        </p:spPr>
      </p:pic>
      <p:sp>
        <p:nvSpPr>
          <p:cNvPr id="179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157C37C-3BD9-47B2-B907-265021FCBCE1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Stochastic (sub)gradient descent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1" name="CustomShape 2"/>
          <p:cNvSpPr/>
          <p:nvPr/>
        </p:nvSpPr>
        <p:spPr>
          <a:xfrm>
            <a:off x="513720" y="168912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Optimize” one example at a time</a:t>
            </a: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Choose examples randomly (or reorder and choose in order)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Learning representative of example distribution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182" name="Picture 5" descr=""/>
          <p:cNvPicPr/>
          <p:nvPr/>
        </p:nvPicPr>
        <p:blipFill>
          <a:blip r:embed="rId1"/>
          <a:stretch/>
        </p:blipFill>
        <p:spPr>
          <a:xfrm>
            <a:off x="1946160" y="4464360"/>
            <a:ext cx="5225040" cy="1252080"/>
          </a:xfrm>
          <a:prstGeom prst="rect">
            <a:avLst/>
          </a:prstGeom>
          <a:ln>
            <a:noFill/>
          </a:ln>
        </p:spPr>
      </p:pic>
      <p:pic>
        <p:nvPicPr>
          <p:cNvPr id="183" name="Picture 10" descr=""/>
          <p:cNvPicPr/>
          <p:nvPr/>
        </p:nvPicPr>
        <p:blipFill>
          <a:blip r:embed="rId2"/>
          <a:stretch/>
        </p:blipFill>
        <p:spPr>
          <a:xfrm>
            <a:off x="1946160" y="4044960"/>
            <a:ext cx="1832760" cy="216360"/>
          </a:xfrm>
          <a:prstGeom prst="rect">
            <a:avLst/>
          </a:prstGeom>
          <a:ln>
            <a:noFill/>
          </a:ln>
        </p:spPr>
      </p:pic>
      <p:sp>
        <p:nvSpPr>
          <p:cNvPr id="184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9B3F210F-41CA-4B32-A38F-DD9C141B954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Stochastic (sub)gradient descent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86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91000"/>
          </a:bodyPr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Equivalent to online learning (the weight vector </a:t>
            </a:r>
            <a:r>
              <a:rPr b="0" i="1" lang="en-US" sz="3200" spc="-1" strike="noStrike">
                <a:solidFill>
                  <a:srgbClr val="000000"/>
                </a:solidFill>
                <a:latin typeface="Calibri"/>
              </a:rPr>
              <a:t>w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changes with every example)</a:t>
            </a: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Convergence guaranteed for convex functions (to local minimum)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</p:txBody>
      </p:sp>
      <p:pic>
        <p:nvPicPr>
          <p:cNvPr id="187" name="Picture 3" descr=""/>
          <p:cNvPicPr/>
          <p:nvPr/>
        </p:nvPicPr>
        <p:blipFill>
          <a:blip r:embed="rId1"/>
          <a:stretch/>
        </p:blipFill>
        <p:spPr>
          <a:xfrm>
            <a:off x="1808640" y="2345040"/>
            <a:ext cx="5225040" cy="1252080"/>
          </a:xfrm>
          <a:prstGeom prst="rect">
            <a:avLst/>
          </a:prstGeom>
          <a:ln>
            <a:noFill/>
          </a:ln>
        </p:spPr>
      </p:pic>
      <p:pic>
        <p:nvPicPr>
          <p:cNvPr id="188" name="Picture 4" descr=""/>
          <p:cNvPicPr/>
          <p:nvPr/>
        </p:nvPicPr>
        <p:blipFill>
          <a:blip r:embed="rId2"/>
          <a:stretch/>
        </p:blipFill>
        <p:spPr>
          <a:xfrm>
            <a:off x="1808640" y="1926000"/>
            <a:ext cx="1832760" cy="216360"/>
          </a:xfrm>
          <a:prstGeom prst="rect">
            <a:avLst/>
          </a:prstGeom>
          <a:ln>
            <a:noFill/>
          </a:ln>
        </p:spPr>
      </p:pic>
      <p:sp>
        <p:nvSpPr>
          <p:cNvPr id="189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B22462A7-F792-41A6-AAAD-24C8437E5FC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Hybrid!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Stochastic – 1 example per iteration</a:t>
            </a: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Batch – All the examples!</a:t>
            </a: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Sample Average Approximation (SAA): 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Sample </a:t>
            </a: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m 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examples at each step and perform SGD on them</a:t>
            </a:r>
            <a:endParaRPr b="0" lang="en-US" sz="2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Allows for parallelization, but choice of </a:t>
            </a:r>
            <a:r>
              <a:rPr b="0" i="1" lang="en-US" sz="3200" spc="-1" strike="noStrike">
                <a:solidFill>
                  <a:srgbClr val="000000"/>
                </a:solidFill>
                <a:latin typeface="Calibri"/>
              </a:rPr>
              <a:t>m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based on heuristics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192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F9E9717-2F3D-49B5-AAFA-1AE3437AFC8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SGD - Issues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94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Convergence very sensitive to learning rate </a:t>
            </a:r>
            <a:endParaRPr b="0" lang="en-US" sz="32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561"/>
              </a:spcBef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(   ) (oscillations near solution due to probabilistic nature of sampling)</a:t>
            </a:r>
            <a:endParaRPr b="0" lang="en-US" sz="28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Might need to decrease with time to ensure the algorithm converges eventually</a:t>
            </a:r>
            <a:endParaRPr b="0" lang="en-US" sz="2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Basically – SGD good for machine learning with large data sets!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95" name="Picture 3" descr=""/>
          <p:cNvPicPr/>
          <p:nvPr/>
        </p:nvPicPr>
        <p:blipFill>
          <a:blip r:embed="rId1"/>
          <a:stretch/>
        </p:blipFill>
        <p:spPr>
          <a:xfrm>
            <a:off x="1114560" y="2357640"/>
            <a:ext cx="225720" cy="200520"/>
          </a:xfrm>
          <a:prstGeom prst="rect">
            <a:avLst/>
          </a:prstGeom>
          <a:ln>
            <a:noFill/>
          </a:ln>
        </p:spPr>
      </p:pic>
      <p:sp>
        <p:nvSpPr>
          <p:cNvPr id="196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D721664-D519-42D5-8B1B-FA7C29F8FA6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8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B586518-5E7E-4AF5-9FA0-ECB28DC16B6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30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ff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A8C1115-762A-4E1F-80BA-7E2F7E591FC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31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Problem Formulation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202" name="Picture 6" descr=""/>
          <p:cNvPicPr/>
          <p:nvPr/>
        </p:nvPicPr>
        <p:blipFill>
          <a:blip r:embed="rId1"/>
          <a:stretch/>
        </p:blipFill>
        <p:spPr>
          <a:xfrm>
            <a:off x="1813320" y="2435760"/>
            <a:ext cx="5436360" cy="730800"/>
          </a:xfrm>
          <a:prstGeom prst="rect">
            <a:avLst/>
          </a:prstGeom>
          <a:ln>
            <a:noFill/>
          </a:ln>
        </p:spPr>
      </p:pic>
      <p:pic>
        <p:nvPicPr>
          <p:cNvPr id="203" name="Picture 7" descr=""/>
          <p:cNvPicPr/>
          <p:nvPr/>
        </p:nvPicPr>
        <p:blipFill>
          <a:blip r:embed="rId2"/>
          <a:stretch/>
        </p:blipFill>
        <p:spPr>
          <a:xfrm>
            <a:off x="687960" y="1772280"/>
            <a:ext cx="6993000" cy="319320"/>
          </a:xfrm>
          <a:prstGeom prst="rect">
            <a:avLst/>
          </a:prstGeom>
          <a:ln>
            <a:noFill/>
          </a:ln>
        </p:spPr>
      </p:pic>
      <p:pic>
        <p:nvPicPr>
          <p:cNvPr id="204" name="Picture 9" descr=""/>
          <p:cNvPicPr/>
          <p:nvPr/>
        </p:nvPicPr>
        <p:blipFill>
          <a:blip r:embed="rId3"/>
          <a:stretch/>
        </p:blipFill>
        <p:spPr>
          <a:xfrm>
            <a:off x="687960" y="3593880"/>
            <a:ext cx="5967000" cy="319320"/>
          </a:xfrm>
          <a:prstGeom prst="rect">
            <a:avLst/>
          </a:prstGeom>
          <a:ln>
            <a:noFill/>
          </a:ln>
        </p:spPr>
      </p:pic>
      <p:pic>
        <p:nvPicPr>
          <p:cNvPr id="205" name="Picture 10" descr=""/>
          <p:cNvPicPr/>
          <p:nvPr/>
        </p:nvPicPr>
        <p:blipFill>
          <a:blip r:embed="rId4"/>
          <a:stretch/>
        </p:blipFill>
        <p:spPr>
          <a:xfrm>
            <a:off x="2875320" y="4550040"/>
            <a:ext cx="5576040" cy="1233720"/>
          </a:xfrm>
          <a:prstGeom prst="rect">
            <a:avLst/>
          </a:prstGeom>
          <a:ln>
            <a:noFill/>
          </a:ln>
        </p:spPr>
      </p:pic>
      <p:sp>
        <p:nvSpPr>
          <p:cNvPr id="206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32B65820-C7CC-431B-B72F-FAD243A99D71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New Points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208" name="Picture 5" descr=""/>
          <p:cNvPicPr/>
          <p:nvPr/>
        </p:nvPicPr>
        <p:blipFill>
          <a:blip r:embed="rId1"/>
          <a:stretch/>
        </p:blipFill>
        <p:spPr>
          <a:xfrm>
            <a:off x="3265920" y="4608360"/>
            <a:ext cx="5319720" cy="1233720"/>
          </a:xfrm>
          <a:prstGeom prst="rect">
            <a:avLst/>
          </a:prstGeom>
          <a:ln>
            <a:noFill/>
          </a:ln>
        </p:spPr>
      </p:pic>
      <p:pic>
        <p:nvPicPr>
          <p:cNvPr id="209" name="Picture 6" descr=""/>
          <p:cNvPicPr/>
          <p:nvPr/>
        </p:nvPicPr>
        <p:blipFill>
          <a:blip r:embed="rId2"/>
          <a:stretch/>
        </p:blipFill>
        <p:spPr>
          <a:xfrm>
            <a:off x="767880" y="1753560"/>
            <a:ext cx="4461120" cy="319320"/>
          </a:xfrm>
          <a:prstGeom prst="rect">
            <a:avLst/>
          </a:prstGeom>
          <a:ln>
            <a:noFill/>
          </a:ln>
        </p:spPr>
      </p:pic>
      <p:pic>
        <p:nvPicPr>
          <p:cNvPr id="210" name="Picture 7" descr=""/>
          <p:cNvPicPr/>
          <p:nvPr/>
        </p:nvPicPr>
        <p:blipFill>
          <a:blip r:embed="rId3"/>
          <a:stretch/>
        </p:blipFill>
        <p:spPr>
          <a:xfrm>
            <a:off x="2482560" y="2639520"/>
            <a:ext cx="3699360" cy="913680"/>
          </a:xfrm>
          <a:prstGeom prst="rect">
            <a:avLst/>
          </a:prstGeom>
          <a:ln>
            <a:noFill/>
          </a:ln>
        </p:spPr>
      </p:pic>
      <p:sp>
        <p:nvSpPr>
          <p:cNvPr id="211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56694B66-16B3-4011-BD9B-19D5FC449BC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97000"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Limited Memory Quasi-Newton Methods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213" name="Picture 4" descr=""/>
          <p:cNvPicPr/>
          <p:nvPr/>
        </p:nvPicPr>
        <p:blipFill>
          <a:blip r:embed="rId1"/>
          <a:stretch/>
        </p:blipFill>
        <p:spPr>
          <a:xfrm>
            <a:off x="840960" y="1706040"/>
            <a:ext cx="7430760" cy="730800"/>
          </a:xfrm>
          <a:prstGeom prst="rect">
            <a:avLst/>
          </a:prstGeom>
          <a:ln>
            <a:noFill/>
          </a:ln>
        </p:spPr>
      </p:pic>
      <p:pic>
        <p:nvPicPr>
          <p:cNvPr id="214" name="Picture 5" descr=""/>
          <p:cNvPicPr/>
          <p:nvPr/>
        </p:nvPicPr>
        <p:blipFill>
          <a:blip r:embed="rId2"/>
          <a:stretch/>
        </p:blipFill>
        <p:spPr>
          <a:xfrm>
            <a:off x="312120" y="5497200"/>
            <a:ext cx="8589600" cy="246240"/>
          </a:xfrm>
          <a:prstGeom prst="rect">
            <a:avLst/>
          </a:prstGeom>
          <a:ln>
            <a:noFill/>
          </a:ln>
        </p:spPr>
      </p:pic>
      <p:pic>
        <p:nvPicPr>
          <p:cNvPr id="215" name="Picture 6" descr=""/>
          <p:cNvPicPr/>
          <p:nvPr/>
        </p:nvPicPr>
        <p:blipFill>
          <a:blip r:embed="rId3"/>
          <a:stretch/>
        </p:blipFill>
        <p:spPr>
          <a:xfrm>
            <a:off x="312120" y="4249440"/>
            <a:ext cx="5805000" cy="246240"/>
          </a:xfrm>
          <a:prstGeom prst="rect">
            <a:avLst/>
          </a:prstGeom>
          <a:ln>
            <a:noFill/>
          </a:ln>
        </p:spPr>
      </p:pic>
      <p:sp>
        <p:nvSpPr>
          <p:cNvPr id="216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9BF12B7C-B433-4C2B-AD9C-27621E026E67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Limited Memory BFGS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218" name="Picture 3" descr=""/>
          <p:cNvPicPr/>
          <p:nvPr/>
        </p:nvPicPr>
        <p:blipFill>
          <a:blip r:embed="rId1"/>
          <a:stretch/>
        </p:blipFill>
        <p:spPr>
          <a:xfrm>
            <a:off x="556560" y="1948320"/>
            <a:ext cx="8216640" cy="3238200"/>
          </a:xfrm>
          <a:prstGeom prst="rect">
            <a:avLst/>
          </a:prstGeom>
          <a:ln>
            <a:noFill/>
          </a:ln>
        </p:spPr>
      </p:pic>
      <p:sp>
        <p:nvSpPr>
          <p:cNvPr id="219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2810F0F-4A44-46DA-BF2A-1FAE93F6137C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1B98641E-A16D-43D1-A824-45D42C9F54E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36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ff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3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EC33D76-4A31-4C36-BCC8-76A9F8A2E78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37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Coordinate descent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25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85000"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Minimize along each coordinate direction in turn. Repeat till minimum is found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One complete cycle of coordinate descent is the same as gradient descent</a:t>
            </a:r>
            <a:endParaRPr b="0" lang="en-US" sz="2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In some cases, analytical expressions available: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Example: Dual form of SVM!</a:t>
            </a:r>
            <a:endParaRPr b="0" lang="en-US" sz="2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Otherwise, numerical methods needed for each iteration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26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3752063-06A1-4BF5-9259-14B8A9920A5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38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28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Coordinate descent applied to the dual problem</a:t>
            </a: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Commonly used to solve the dual problem for SVMs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Allows for application of the Kernel trick</a:t>
            </a:r>
            <a:endParaRPr b="0" lang="en-US" sz="28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Coordinate descent for optimization</a:t>
            </a:r>
            <a:endParaRPr b="0" lang="en-US" sz="2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In this paper: Dual logistic regression and optimization using coordinate descent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29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B15C466-EC4C-41D6-9793-F0A80D6A20D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38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Dual form of SVM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3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SVM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Dual form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561"/>
              </a:spcBef>
            </a:pPr>
            <a:endParaRPr b="0" lang="en-US" sz="3200" spc="-1" strike="noStrike">
              <a:latin typeface="Arial"/>
            </a:endParaRPr>
          </a:p>
        </p:txBody>
      </p:sp>
      <p:pic>
        <p:nvPicPr>
          <p:cNvPr id="232" name="Picture 3" descr=""/>
          <p:cNvPicPr/>
          <p:nvPr/>
        </p:nvPicPr>
        <p:blipFill>
          <a:blip r:embed="rId1"/>
          <a:stretch/>
        </p:blipFill>
        <p:spPr>
          <a:xfrm>
            <a:off x="1496160" y="2216160"/>
            <a:ext cx="6404760" cy="888480"/>
          </a:xfrm>
          <a:prstGeom prst="rect">
            <a:avLst/>
          </a:prstGeom>
          <a:ln>
            <a:noFill/>
          </a:ln>
        </p:spPr>
      </p:pic>
      <p:pic>
        <p:nvPicPr>
          <p:cNvPr id="233" name="Picture 4" descr=""/>
          <p:cNvPicPr/>
          <p:nvPr/>
        </p:nvPicPr>
        <p:blipFill>
          <a:blip r:embed="rId2"/>
          <a:stretch/>
        </p:blipFill>
        <p:spPr>
          <a:xfrm>
            <a:off x="2475360" y="3972240"/>
            <a:ext cx="3963240" cy="888480"/>
          </a:xfrm>
          <a:prstGeom prst="rect">
            <a:avLst/>
          </a:prstGeom>
          <a:ln>
            <a:noFill/>
          </a:ln>
        </p:spPr>
      </p:pic>
      <p:pic>
        <p:nvPicPr>
          <p:cNvPr id="234" name="Picture 5" descr=""/>
          <p:cNvPicPr/>
          <p:nvPr/>
        </p:nvPicPr>
        <p:blipFill>
          <a:blip r:embed="rId3"/>
          <a:stretch/>
        </p:blipFill>
        <p:spPr>
          <a:xfrm>
            <a:off x="2475360" y="5081040"/>
            <a:ext cx="2847600" cy="278280"/>
          </a:xfrm>
          <a:prstGeom prst="rect">
            <a:avLst/>
          </a:prstGeom>
          <a:ln>
            <a:noFill/>
          </a:ln>
        </p:spPr>
      </p:pic>
      <p:sp>
        <p:nvSpPr>
          <p:cNvPr id="235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ED5DAF3-FC0F-4179-8193-FC0122EFF5E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Dual form of LR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LR: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Dual form (we let                         )</a:t>
            </a:r>
            <a:endParaRPr b="0" lang="en-US" sz="32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561"/>
              </a:spcBef>
            </a:pPr>
            <a:endParaRPr b="0" lang="en-US" sz="32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</p:txBody>
      </p:sp>
      <p:pic>
        <p:nvPicPr>
          <p:cNvPr id="238" name="Picture 7" descr=""/>
          <p:cNvPicPr/>
          <p:nvPr/>
        </p:nvPicPr>
        <p:blipFill>
          <a:blip r:embed="rId1"/>
          <a:stretch/>
        </p:blipFill>
        <p:spPr>
          <a:xfrm>
            <a:off x="1447560" y="2193120"/>
            <a:ext cx="6152400" cy="692640"/>
          </a:xfrm>
          <a:prstGeom prst="rect">
            <a:avLst/>
          </a:prstGeom>
          <a:ln>
            <a:noFill/>
          </a:ln>
        </p:spPr>
      </p:pic>
      <p:pic>
        <p:nvPicPr>
          <p:cNvPr id="239" name="Picture 8" descr=""/>
          <p:cNvPicPr/>
          <p:nvPr/>
        </p:nvPicPr>
        <p:blipFill>
          <a:blip r:embed="rId2"/>
          <a:stretch/>
        </p:blipFill>
        <p:spPr>
          <a:xfrm>
            <a:off x="1099440" y="4164840"/>
            <a:ext cx="7430760" cy="568800"/>
          </a:xfrm>
          <a:prstGeom prst="rect">
            <a:avLst/>
          </a:prstGeom>
          <a:ln>
            <a:noFill/>
          </a:ln>
        </p:spPr>
      </p:pic>
      <p:pic>
        <p:nvPicPr>
          <p:cNvPr id="240" name="Picture 9" descr=""/>
          <p:cNvPicPr/>
          <p:nvPr/>
        </p:nvPicPr>
        <p:blipFill>
          <a:blip r:embed="rId3"/>
          <a:stretch/>
        </p:blipFill>
        <p:spPr>
          <a:xfrm>
            <a:off x="1099440" y="5021640"/>
            <a:ext cx="4708440" cy="285120"/>
          </a:xfrm>
          <a:prstGeom prst="rect">
            <a:avLst/>
          </a:prstGeom>
          <a:ln>
            <a:noFill/>
          </a:ln>
        </p:spPr>
      </p:pic>
      <p:pic>
        <p:nvPicPr>
          <p:cNvPr id="241" name="Picture 13" descr=""/>
          <p:cNvPicPr/>
          <p:nvPr/>
        </p:nvPicPr>
        <p:blipFill>
          <a:blip r:embed="rId4"/>
          <a:stretch/>
        </p:blipFill>
        <p:spPr>
          <a:xfrm>
            <a:off x="3980880" y="3246120"/>
            <a:ext cx="1908000" cy="831240"/>
          </a:xfrm>
          <a:prstGeom prst="rect">
            <a:avLst/>
          </a:prstGeom>
          <a:ln>
            <a:noFill/>
          </a:ln>
        </p:spPr>
      </p:pic>
      <p:sp>
        <p:nvSpPr>
          <p:cNvPr id="242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E55ED16-FD99-46FA-89C6-A2DA33212A4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Coordinate descent for dual LR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Along each coordinate direction: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</p:txBody>
      </p:sp>
      <p:pic>
        <p:nvPicPr>
          <p:cNvPr id="245" name="Picture 3" descr=""/>
          <p:cNvPicPr/>
          <p:nvPr/>
        </p:nvPicPr>
        <p:blipFill>
          <a:blip r:embed="rId1"/>
          <a:stretch/>
        </p:blipFill>
        <p:spPr>
          <a:xfrm>
            <a:off x="695160" y="1704600"/>
            <a:ext cx="7430760" cy="568800"/>
          </a:xfrm>
          <a:prstGeom prst="rect">
            <a:avLst/>
          </a:prstGeom>
          <a:ln>
            <a:noFill/>
          </a:ln>
        </p:spPr>
      </p:pic>
      <p:pic>
        <p:nvPicPr>
          <p:cNvPr id="246" name="Picture 4" descr=""/>
          <p:cNvPicPr/>
          <p:nvPr/>
        </p:nvPicPr>
        <p:blipFill>
          <a:blip r:embed="rId2"/>
          <a:stretch/>
        </p:blipFill>
        <p:spPr>
          <a:xfrm>
            <a:off x="695160" y="2561040"/>
            <a:ext cx="4708440" cy="285120"/>
          </a:xfrm>
          <a:prstGeom prst="rect">
            <a:avLst/>
          </a:prstGeom>
          <a:ln>
            <a:noFill/>
          </a:ln>
        </p:spPr>
      </p:pic>
      <p:pic>
        <p:nvPicPr>
          <p:cNvPr id="247" name="Picture 7" descr=""/>
          <p:cNvPicPr/>
          <p:nvPr/>
        </p:nvPicPr>
        <p:blipFill>
          <a:blip r:embed="rId3"/>
          <a:stretch/>
        </p:blipFill>
        <p:spPr>
          <a:xfrm>
            <a:off x="457200" y="4282200"/>
            <a:ext cx="8514720" cy="1057680"/>
          </a:xfrm>
          <a:prstGeom prst="rect">
            <a:avLst/>
          </a:prstGeom>
          <a:ln>
            <a:noFill/>
          </a:ln>
        </p:spPr>
      </p:pic>
      <p:sp>
        <p:nvSpPr>
          <p:cNvPr id="248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ADCA904D-2002-4CE9-A25B-884970A898E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Coordinate descent for dual LR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50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No analytical expression available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Use numerical optimization (Newton’s method/bisection method/BFGS/…)to iterate along each direction</a:t>
            </a:r>
            <a:endParaRPr b="0" lang="en-US" sz="2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Beware of log!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51" name="Picture 4" descr=""/>
          <p:cNvPicPr/>
          <p:nvPr/>
        </p:nvPicPr>
        <p:blipFill>
          <a:blip r:embed="rId1"/>
          <a:stretch/>
        </p:blipFill>
        <p:spPr>
          <a:xfrm>
            <a:off x="457200" y="1417680"/>
            <a:ext cx="8514720" cy="1057680"/>
          </a:xfrm>
          <a:prstGeom prst="rect">
            <a:avLst/>
          </a:prstGeom>
          <a:ln>
            <a:noFill/>
          </a:ln>
        </p:spPr>
      </p:pic>
      <p:sp>
        <p:nvSpPr>
          <p:cNvPr id="252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BCFC093-8785-4E00-8BDD-C91C5C39CC3C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Coordinate descent for dual ME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54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Maximum Entropy (ME) is extension of LR to multi-class problems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In each iteartion, solve in two levels:</a:t>
            </a:r>
            <a:endParaRPr b="0" lang="en-US" sz="2800" spc="-1" strike="noStrike">
              <a:latin typeface="Arial"/>
            </a:endParaRPr>
          </a:p>
          <a:p>
            <a:pPr lvl="2" marL="1143000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Outer level – Consider block of variables at a time</a:t>
            </a:r>
            <a:endParaRPr b="0" lang="en-US" sz="2400" spc="-1" strike="noStrike">
              <a:latin typeface="Arial"/>
            </a:endParaRPr>
          </a:p>
          <a:p>
            <a:pPr lvl="3" marL="1600200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Each block has all labels and </a:t>
            </a:r>
            <a:r>
              <a:rPr b="1" lang="en-US" sz="2000" spc="-1" strike="noStrike">
                <a:solidFill>
                  <a:srgbClr val="000000"/>
                </a:solidFill>
                <a:latin typeface="Calibri"/>
              </a:rPr>
              <a:t>one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example</a:t>
            </a:r>
            <a:endParaRPr b="0" lang="en-US" sz="2000" spc="-1" strike="noStrike">
              <a:latin typeface="Arial"/>
            </a:endParaRPr>
          </a:p>
          <a:p>
            <a:pPr lvl="2" marL="1143000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Inner level – Subproblem solved by dual coordinate descent</a:t>
            </a:r>
            <a:endParaRPr b="0" lang="en-US" sz="24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Can also be solved similar to online CRF (exponentiated gradient methods)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 marL="914400">
              <a:lnSpc>
                <a:spcPct val="100000"/>
              </a:lnSpc>
              <a:spcBef>
                <a:spcPts val="479"/>
              </a:spcBef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255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E6115EC-66B4-4680-8613-9434A7722EB0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7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9B90D145-347F-4D16-90E2-63217EDBC0C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45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474480" y="806400"/>
            <a:ext cx="822888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63000"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First Order Methods: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      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Newton’s Method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Subgradient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Introduction to Convex Optimization for Machine Learning, John Duchi, UC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Berkeley, Tutorial, 2009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00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Stochastic Gradient Descent</a:t>
            </a:r>
            <a:endParaRPr b="0" lang="en-US" sz="20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00"/>
              </a:spcBef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Stochastic Optimization for Machine Learning, Nathan Srebro and Ambuj  Tewari, presented at ICML'10</a:t>
            </a:r>
            <a:endParaRPr b="0" lang="en-US" sz="15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Trust Regions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Trust Region Newton method for large-scale logistic regression, C.-J. Lin, R. C.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Weng,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S. S. Keerthi, Journal of Machine Learning Research, 2008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Dual Coordinate Descent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Dual Coordinate Descent Methods for logistic regression and maximum entropy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models, H.-F. Yu, F.-L. Huang, and C.-J. Lin, . Machine Learning Journal, 2011</a:t>
            </a:r>
            <a:endParaRPr b="0" lang="en-US" sz="18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ff0000"/>
                </a:solidFill>
                <a:latin typeface="Calibri"/>
              </a:rPr>
              <a:t>Linear Classification</a:t>
            </a:r>
            <a:endParaRPr b="0" lang="en-US" sz="2400" spc="-1" strike="noStrike">
              <a:latin typeface="Arial"/>
            </a:endParaRPr>
          </a:p>
          <a:p>
            <a:pPr marL="399960">
              <a:lnSpc>
                <a:spcPct val="100000"/>
              </a:lnSpc>
              <a:spcBef>
                <a:spcPts val="360"/>
              </a:spcBef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Recent Advances of Large-scale linear classification, G.-X. Yuan, C.-H. Ho, and C.-J.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Lin. Proceedings of the IEEE, 100(2012)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59" name="CustomShape 2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B13FB72-26CC-4477-8371-7B4FF062055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46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Large scale linear classification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6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Big data sets usually have large number of features, examples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Nonlinear classifiers (including kernel methods) more accurate, but slow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62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36B2E861-778A-4C72-85AB-3B2D0655742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46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Large scale linear classification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Linear classifiers less accurate, but at least an order of magnitude faster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Loss in accuracy lower with increase in number of examples</a:t>
            </a:r>
            <a:endParaRPr b="0" lang="en-US" sz="28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Speed usually dependent on more than algorithm order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Memory/disk capacity</a:t>
            </a:r>
            <a:endParaRPr b="0" lang="en-US" sz="28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Parallelizability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265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5EA8A553-0B9D-44F3-A743-8647C128ADAE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46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Large scale linear classification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67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Choice of optimization method depends on:</a:t>
            </a:r>
            <a:endParaRPr b="0" lang="en-US" sz="32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Data property</a:t>
            </a:r>
            <a:endParaRPr b="0" lang="en-US" sz="2800" spc="-1" strike="noStrike">
              <a:latin typeface="Arial"/>
            </a:endParaRPr>
          </a:p>
          <a:p>
            <a:pPr lvl="2" marL="1143000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Number of examples, features</a:t>
            </a:r>
            <a:endParaRPr b="0" lang="en-US" sz="2400" spc="-1" strike="noStrike">
              <a:latin typeface="Arial"/>
            </a:endParaRPr>
          </a:p>
          <a:p>
            <a:pPr lvl="2" marL="1143000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Sparsity</a:t>
            </a:r>
            <a:endParaRPr b="0" lang="en-US" sz="24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Formulation of problem</a:t>
            </a:r>
            <a:endParaRPr b="0" lang="en-US" sz="2800" spc="-1" strike="noStrike">
              <a:latin typeface="Arial"/>
            </a:endParaRPr>
          </a:p>
          <a:p>
            <a:pPr lvl="2" marL="1143000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Differentiability</a:t>
            </a:r>
            <a:endParaRPr b="0" lang="en-US" sz="2400" spc="-1" strike="noStrike">
              <a:latin typeface="Arial"/>
            </a:endParaRPr>
          </a:p>
          <a:p>
            <a:pPr lvl="2" marL="1143000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Convergence properties</a:t>
            </a:r>
            <a:endParaRPr b="0" lang="en-US" sz="24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Primal vs dual</a:t>
            </a:r>
            <a:endParaRPr b="0" lang="en-US" sz="28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Low order vs high order methods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800" spc="-1" strike="noStrike">
              <a:latin typeface="Arial"/>
            </a:endParaRPr>
          </a:p>
        </p:txBody>
      </p:sp>
      <p:sp>
        <p:nvSpPr>
          <p:cNvPr id="268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0484375-8D9F-4B20-AE88-35C1FB7CEAFB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46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Comparison of performance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70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Performance gap goes down with increase in number of features</a:t>
            </a:r>
            <a:endParaRPr b="0" lang="en-US" sz="32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Training, testing time for linear classifiers is much faster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latin typeface="Arial"/>
            </a:endParaRPr>
          </a:p>
        </p:txBody>
      </p:sp>
      <p:pic>
        <p:nvPicPr>
          <p:cNvPr id="271" name="Picture 2" descr=""/>
          <p:cNvPicPr/>
          <p:nvPr/>
        </p:nvPicPr>
        <p:blipFill>
          <a:blip r:embed="rId1"/>
          <a:stretch/>
        </p:blipFill>
        <p:spPr>
          <a:xfrm>
            <a:off x="210240" y="3668760"/>
            <a:ext cx="8933040" cy="2707200"/>
          </a:xfrm>
          <a:prstGeom prst="rect">
            <a:avLst/>
          </a:prstGeom>
          <a:ln>
            <a:noFill/>
          </a:ln>
        </p:spPr>
      </p:pic>
      <p:sp>
        <p:nvSpPr>
          <p:cNvPr id="272" name="CustomShape 3"/>
          <p:cNvSpPr/>
          <p:nvPr/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F7486C6-090D-4C02-A11F-A68188F798C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5210</TotalTime>
  <Application>LibreOffice/6.2.7.1$Linux_X86_64 LibreOffice_project/20$Build-1</Application>
  <Words>905</Words>
  <Paragraphs>403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2013-04-17T14:39:31Z</dcterms:created>
  <dc:creator>Daphne Tsatsoulis</dc:creator>
  <dc:description/>
  <dc:language>en-US</dc:language>
  <cp:lastModifiedBy/>
  <dcterms:modified xsi:type="dcterms:W3CDTF">2022-02-15T08:41:29Z</dcterms:modified>
  <cp:revision>49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7</vt:i4>
  </property>
  <property fmtid="{D5CDD505-2E9C-101B-9397-08002B2CF9AE}" pid="8" name="PresentationFormat">
    <vt:lpwstr>On-screen Show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51</vt:i4>
  </property>
</Properties>
</file>