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78" r:id="rId3"/>
    <p:sldId id="380" r:id="rId4"/>
    <p:sldId id="379" r:id="rId5"/>
    <p:sldId id="382" r:id="rId6"/>
    <p:sldId id="381" r:id="rId7"/>
    <p:sldId id="390" r:id="rId8"/>
    <p:sldId id="383" r:id="rId9"/>
    <p:sldId id="384" r:id="rId10"/>
    <p:sldId id="385" r:id="rId11"/>
    <p:sldId id="391" r:id="rId12"/>
    <p:sldId id="392" r:id="rId13"/>
    <p:sldId id="393" r:id="rId14"/>
    <p:sldId id="389" r:id="rId15"/>
    <p:sldId id="388" r:id="rId16"/>
    <p:sldId id="386" r:id="rId17"/>
    <p:sldId id="395" r:id="rId18"/>
    <p:sldId id="396" r:id="rId19"/>
    <p:sldId id="387" r:id="rId20"/>
    <p:sldId id="39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ng-Woo Jun" initials="SJ" lastIdx="1" clrIdx="0">
    <p:extLst>
      <p:ext uri="{19B8F6BF-5375-455C-9EA6-DF929625EA0E}">
        <p15:presenceInfo xmlns:p15="http://schemas.microsoft.com/office/powerpoint/2012/main" userId="f2d4f305031f139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0000"/>
    <a:srgbClr val="000000"/>
    <a:srgbClr val="660066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13" autoAdjust="0"/>
    <p:restoredTop sz="94406" autoAdjust="0"/>
  </p:normalViewPr>
  <p:slideViewPr>
    <p:cSldViewPr snapToGrid="0">
      <p:cViewPr varScale="1">
        <p:scale>
          <a:sx n="61" d="100"/>
          <a:sy n="61" d="100"/>
        </p:scale>
        <p:origin x="82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486B0-C90B-4D94-A690-92B2BB1D022F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20EA7F-D1C9-4817-A737-8B3508AF9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700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042353"/>
            <a:ext cx="10515600" cy="2387600"/>
          </a:xfrm>
        </p:spPr>
        <p:txBody>
          <a:bodyPr anchor="ctr" anchorCtr="0">
            <a:normAutofit/>
          </a:bodyPr>
          <a:lstStyle>
            <a:lvl1pPr algn="ctr">
              <a:lnSpc>
                <a:spcPct val="90000"/>
              </a:lnSpc>
              <a:spcAft>
                <a:spcPts val="0"/>
              </a:spcAft>
              <a:defRPr sz="4800"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01270"/>
            <a:ext cx="9144000" cy="1655762"/>
          </a:xfrm>
        </p:spPr>
        <p:txBody>
          <a:bodyPr anchor="ctr" anchorCtr="1"/>
          <a:lstStyle>
            <a:lvl1pPr marL="0" indent="0" algn="ctr">
              <a:buNone/>
              <a:defRPr sz="2400">
                <a:solidFill>
                  <a:srgbClr val="00006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3E384-935C-44CA-AE03-23C8513BF185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6B0C5-7383-482A-BA2C-FE7E324349F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Line 60"/>
          <p:cNvSpPr>
            <a:spLocks noChangeShapeType="1"/>
          </p:cNvSpPr>
          <p:nvPr userDrawn="1"/>
        </p:nvSpPr>
        <p:spPr bwMode="ltGray">
          <a:xfrm flipH="1">
            <a:off x="4886946" y="3658741"/>
            <a:ext cx="2377017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Wingdings" pitchFamily="2" charset="2"/>
              <a:buChar char="•"/>
              <a:defRPr/>
            </a:pPr>
            <a:endParaRPr lang="en-US" sz="2000">
              <a:solidFill>
                <a:srgbClr val="40458C"/>
              </a:solidFill>
            </a:endParaRPr>
          </a:p>
        </p:txBody>
      </p:sp>
      <p:sp>
        <p:nvSpPr>
          <p:cNvPr id="9" name="Line 61"/>
          <p:cNvSpPr>
            <a:spLocks noChangeShapeType="1"/>
          </p:cNvSpPr>
          <p:nvPr userDrawn="1"/>
        </p:nvSpPr>
        <p:spPr bwMode="ltGray">
          <a:xfrm>
            <a:off x="6077267" y="3536821"/>
            <a:ext cx="0" cy="24384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Wingdings" pitchFamily="2" charset="2"/>
              <a:buChar char="•"/>
              <a:defRPr/>
            </a:pPr>
            <a:endParaRPr lang="en-US" sz="2000">
              <a:solidFill>
                <a:srgbClr val="40458C"/>
              </a:solidFill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5959011" y="3534081"/>
            <a:ext cx="246580" cy="246580"/>
          </a:xfrm>
          <a:prstGeom prst="ellips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lvl="0" fontAlgn="base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Wingdings" pitchFamily="2" charset="2"/>
              <a:buChar char="•"/>
            </a:pPr>
            <a:endParaRPr lang="en-US" sz="200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442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415" y="365125"/>
            <a:ext cx="11223171" cy="1325563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415" y="1825625"/>
            <a:ext cx="11223171" cy="4351338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4415" y="6355442"/>
            <a:ext cx="2743200" cy="365125"/>
          </a:xfrm>
        </p:spPr>
        <p:txBody>
          <a:bodyPr/>
          <a:lstStyle/>
          <a:p>
            <a:fld id="{2183E384-935C-44CA-AE03-23C8513BF185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64386" y="6355441"/>
            <a:ext cx="2743200" cy="365125"/>
          </a:xfrm>
        </p:spPr>
        <p:txBody>
          <a:bodyPr/>
          <a:lstStyle/>
          <a:p>
            <a:fld id="{6006B0C5-7383-482A-BA2C-FE7E32434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484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3E384-935C-44CA-AE03-23C8513BF185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6B0C5-7383-482A-BA2C-FE7E32434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615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3E384-935C-44CA-AE03-23C8513BF185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6B0C5-7383-482A-BA2C-FE7E32434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943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3E384-935C-44CA-AE03-23C8513BF185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6B0C5-7383-482A-BA2C-FE7E32434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68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3E384-935C-44CA-AE03-23C8513BF185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6B0C5-7383-482A-BA2C-FE7E32434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846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3E384-935C-44CA-AE03-23C8513BF185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6B0C5-7383-482A-BA2C-FE7E32434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797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3E384-935C-44CA-AE03-23C8513BF185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6B0C5-7383-482A-BA2C-FE7E32434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810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3E384-935C-44CA-AE03-23C8513BF185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6B0C5-7383-482A-BA2C-FE7E32434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956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3E384-935C-44CA-AE03-23C8513BF185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6B0C5-7383-482A-BA2C-FE7E32434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601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3E384-935C-44CA-AE03-23C8513BF185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6B0C5-7383-482A-BA2C-FE7E32434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857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83E384-935C-44CA-AE03-23C8513BF185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06B0C5-7383-482A-BA2C-FE7E324349F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071566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000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4572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q"/>
        <a:defRPr sz="2800" kern="1200">
          <a:solidFill>
            <a:schemeClr val="accent5">
              <a:lumMod val="50000"/>
            </a:schemeClr>
          </a:solidFill>
          <a:latin typeface="+mn-lt"/>
          <a:ea typeface="+mn-ea"/>
          <a:cs typeface="+mn-cs"/>
        </a:defRPr>
      </a:lvl1pPr>
      <a:lvl2pPr marL="822960" indent="-36576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400" kern="1200">
          <a:solidFill>
            <a:schemeClr val="accent5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5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5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5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795130"/>
            <a:ext cx="10515600" cy="2792896"/>
          </a:xfrm>
        </p:spPr>
        <p:txBody>
          <a:bodyPr>
            <a:normAutofit/>
          </a:bodyPr>
          <a:lstStyle/>
          <a:p>
            <a:r>
              <a:rPr lang="en-US" sz="4000" dirty="0"/>
              <a:t>CS 295: Modern Systems</a:t>
            </a:r>
            <a:br>
              <a:rPr lang="en-US" sz="4000" dirty="0"/>
            </a:br>
            <a:r>
              <a:rPr lang="en-US" sz="4000" dirty="0" smtClean="0"/>
              <a:t>Efficient Use of High Performance Storage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51472"/>
            <a:ext cx="9144000" cy="1973750"/>
          </a:xfrm>
        </p:spPr>
        <p:txBody>
          <a:bodyPr>
            <a:normAutofit/>
          </a:bodyPr>
          <a:lstStyle/>
          <a:p>
            <a:r>
              <a:rPr lang="en-US" dirty="0"/>
              <a:t>Sang-Woo Jun</a:t>
            </a:r>
          </a:p>
          <a:p>
            <a:r>
              <a:rPr lang="en-US" dirty="0"/>
              <a:t>Spring, 2019</a:t>
            </a:r>
          </a:p>
        </p:txBody>
      </p:sp>
      <p:pic>
        <p:nvPicPr>
          <p:cNvPr id="1028" name="Picture 4" descr="University of California, Irvine logo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04" y="6117737"/>
            <a:ext cx="1509592" cy="652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48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Queue Depth and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415" y="1825625"/>
            <a:ext cx="5438865" cy="4351338"/>
          </a:xfrm>
        </p:spPr>
        <p:txBody>
          <a:bodyPr/>
          <a:lstStyle/>
          <a:p>
            <a:r>
              <a:rPr lang="en-US" dirty="0" smtClean="0"/>
              <a:t>For high bandwidth, enough requests must be in flight to keep many chips busy</a:t>
            </a:r>
          </a:p>
          <a:p>
            <a:pPr lvl="1"/>
            <a:r>
              <a:rPr lang="en-US" dirty="0" smtClean="0"/>
              <a:t>With </a:t>
            </a:r>
            <a:r>
              <a:rPr lang="en-US" dirty="0" err="1" smtClean="0"/>
              <a:t>fread</a:t>
            </a:r>
            <a:r>
              <a:rPr lang="en-US" dirty="0" smtClean="0"/>
              <a:t>/read/</a:t>
            </a:r>
            <a:r>
              <a:rPr lang="en-US" dirty="0" err="1" smtClean="0"/>
              <a:t>mmap</a:t>
            </a:r>
            <a:r>
              <a:rPr lang="en-US" dirty="0" smtClean="0"/>
              <a:t>, need to spawn many threads to have concurrent requests</a:t>
            </a:r>
          </a:p>
          <a:p>
            <a:pPr lvl="1"/>
            <a:r>
              <a:rPr lang="en-US" dirty="0" smtClean="0"/>
              <a:t>Traditionally with thread pool that makes synchronous requests (POSIX AIO library and many others)</a:t>
            </a:r>
          </a:p>
          <a:p>
            <a:pPr lvl="1"/>
            <a:endParaRPr lang="en-US" dirty="0"/>
          </a:p>
        </p:txBody>
      </p:sp>
      <p:pic>
        <p:nvPicPr>
          <p:cNvPr id="1026" name="Picture 2" descr="Random Read Throughpu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280" y="1690688"/>
            <a:ext cx="6251480" cy="4808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6519446"/>
            <a:ext cx="71684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Billy </a:t>
            </a:r>
            <a:r>
              <a:rPr lang="en-US" sz="1600" dirty="0" err="1" smtClean="0"/>
              <a:t>Tallis</a:t>
            </a:r>
            <a:r>
              <a:rPr lang="en-US" sz="1600" dirty="0" smtClean="0"/>
              <a:t>, “Intel </a:t>
            </a:r>
            <a:r>
              <a:rPr lang="en-US" sz="1600" dirty="0" err="1"/>
              <a:t>Optane</a:t>
            </a:r>
            <a:r>
              <a:rPr lang="en-US" sz="1600" dirty="0"/>
              <a:t> SSD DC P4800X 750GB Hands-On </a:t>
            </a:r>
            <a:r>
              <a:rPr lang="en-US" sz="1600" dirty="0" smtClean="0"/>
              <a:t>Review,” </a:t>
            </a:r>
            <a:r>
              <a:rPr lang="en-US" sz="1600" dirty="0" err="1" smtClean="0"/>
              <a:t>AnandTech</a:t>
            </a:r>
            <a:r>
              <a:rPr lang="en-US" sz="1600" dirty="0" smtClean="0"/>
              <a:t> 2017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06126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Background – Page Cache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Linux keeps a page cache in the kernel that stores some pages previously read from storage</a:t>
            </a:r>
          </a:p>
          <a:p>
            <a:pPr lvl="1"/>
            <a:r>
              <a:rPr lang="en-US" dirty="0" smtClean="0"/>
              <a:t>Automatically tries to expand into unused memory space </a:t>
            </a:r>
          </a:p>
          <a:p>
            <a:pPr lvl="1"/>
            <a:r>
              <a:rPr lang="en-US" dirty="0" smtClean="0"/>
              <a:t>Page cache hit results in high performance</a:t>
            </a:r>
          </a:p>
          <a:p>
            <a:pPr lvl="1"/>
            <a:r>
              <a:rPr lang="en-US" dirty="0" smtClean="0"/>
              <a:t>Data reads involve multiple copies (Device → Kernel → User)</a:t>
            </a:r>
          </a:p>
          <a:p>
            <a:pPr lvl="1"/>
            <a:r>
              <a:rPr lang="en-US" dirty="0" smtClean="0"/>
              <a:t>Tip: Write </a:t>
            </a:r>
            <a:r>
              <a:rPr lang="en-US" dirty="0"/>
              <a:t>“3” to /</a:t>
            </a:r>
            <a:r>
              <a:rPr lang="en-US" dirty="0" err="1" smtClean="0"/>
              <a:t>proc</a:t>
            </a:r>
            <a:r>
              <a:rPr lang="en-US" dirty="0" smtClean="0"/>
              <a:t>/sys/</a:t>
            </a:r>
            <a:r>
              <a:rPr lang="en-US" dirty="0" err="1" smtClean="0"/>
              <a:t>vm</a:t>
            </a:r>
            <a:r>
              <a:rPr lang="en-US" dirty="0" smtClean="0"/>
              <a:t>/</a:t>
            </a:r>
            <a:r>
              <a:rPr lang="en-US" dirty="0" err="1" smtClean="0"/>
              <a:t>drop_caches</a:t>
            </a:r>
            <a:r>
              <a:rPr lang="en-US" dirty="0" smtClean="0"/>
              <a:t> to flush all caches</a:t>
            </a:r>
          </a:p>
          <a:p>
            <a:r>
              <a:rPr lang="en-US" dirty="0" smtClean="0"/>
              <a:t>Page cache can be bypasses via “direct mode”</a:t>
            </a:r>
          </a:p>
          <a:p>
            <a:pPr lvl="1"/>
            <a:r>
              <a:rPr lang="en-US" dirty="0" smtClean="0"/>
              <a:t>“</a:t>
            </a:r>
            <a:r>
              <a:rPr lang="en-US" dirty="0"/>
              <a:t>open” </a:t>
            </a:r>
            <a:r>
              <a:rPr lang="en-US" dirty="0" err="1"/>
              <a:t>syscall</a:t>
            </a:r>
            <a:r>
              <a:rPr lang="en-US" dirty="0"/>
              <a:t> with </a:t>
            </a:r>
            <a:r>
              <a:rPr lang="en-US" dirty="0" smtClean="0"/>
              <a:t>O_DIRECT</a:t>
            </a:r>
          </a:p>
          <a:p>
            <a:pPr lvl="1"/>
            <a:r>
              <a:rPr lang="en-US" dirty="0" smtClean="0"/>
              <a:t>Lower operating system overhead, but no benefit of page cache hits</a:t>
            </a:r>
          </a:p>
          <a:p>
            <a:pPr lvl="1"/>
            <a:r>
              <a:rPr lang="en-US" dirty="0" smtClean="0"/>
              <a:t>Useful if application performs own caching, or knows there is zero reuse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218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Asynchronous I/O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415" y="1825625"/>
            <a:ext cx="11223171" cy="1059815"/>
          </a:xfrm>
        </p:spPr>
        <p:txBody>
          <a:bodyPr/>
          <a:lstStyle/>
          <a:p>
            <a:r>
              <a:rPr lang="en-US" dirty="0" smtClean="0"/>
              <a:t>Many in-flight requests created via non-blocking requests</a:t>
            </a:r>
          </a:p>
          <a:p>
            <a:pPr lvl="1"/>
            <a:r>
              <a:rPr lang="en-US" dirty="0" smtClean="0"/>
              <a:t>Generate a lot of I/O requests from a single thread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637030" y="3434080"/>
            <a:ext cx="4389120" cy="0"/>
          </a:xfrm>
          <a:prstGeom prst="straightConnector1">
            <a:avLst/>
          </a:prstGeom>
          <a:ln w="1905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1637030" y="5303520"/>
            <a:ext cx="4389120" cy="0"/>
          </a:xfrm>
          <a:prstGeom prst="straightConnector1">
            <a:avLst/>
          </a:prstGeom>
          <a:ln w="1905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1748790" y="3434080"/>
            <a:ext cx="975360" cy="1859280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2724150" y="3444240"/>
            <a:ext cx="975360" cy="1859280"/>
          </a:xfrm>
          <a:prstGeom prst="straightConnector1">
            <a:avLst/>
          </a:prstGeom>
          <a:ln w="19050">
            <a:solidFill>
              <a:srgbClr val="FF0000"/>
            </a:solidFill>
            <a:prstDash val="dash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3699510" y="3423920"/>
            <a:ext cx="975360" cy="1859280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4674870" y="3434080"/>
            <a:ext cx="975360" cy="1859280"/>
          </a:xfrm>
          <a:prstGeom prst="straightConnector1">
            <a:avLst/>
          </a:prstGeom>
          <a:ln w="19050">
            <a:solidFill>
              <a:srgbClr val="FF0000"/>
            </a:solidFill>
            <a:prstDash val="dash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6644640" y="3434080"/>
            <a:ext cx="4389120" cy="0"/>
          </a:xfrm>
          <a:prstGeom prst="straightConnector1">
            <a:avLst/>
          </a:prstGeom>
          <a:ln w="1905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644640" y="5303520"/>
            <a:ext cx="4389120" cy="0"/>
          </a:xfrm>
          <a:prstGeom prst="straightConnector1">
            <a:avLst/>
          </a:prstGeom>
          <a:ln w="1905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6756400" y="3434080"/>
            <a:ext cx="975360" cy="1859280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7731760" y="3444240"/>
            <a:ext cx="975360" cy="1859280"/>
          </a:xfrm>
          <a:prstGeom prst="straightConnector1">
            <a:avLst/>
          </a:prstGeom>
          <a:ln w="19050">
            <a:solidFill>
              <a:srgbClr val="FF0000"/>
            </a:solidFill>
            <a:prstDash val="dash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7050193" y="3434080"/>
            <a:ext cx="975360" cy="1859280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8022167" y="3454400"/>
            <a:ext cx="975360" cy="1859280"/>
          </a:xfrm>
          <a:prstGeom prst="straightConnector1">
            <a:avLst/>
          </a:prstGeom>
          <a:ln w="19050">
            <a:solidFill>
              <a:srgbClr val="FF0000"/>
            </a:solidFill>
            <a:prstDash val="dash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7343986" y="3454400"/>
            <a:ext cx="975360" cy="1859280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7637779" y="3454400"/>
            <a:ext cx="975360" cy="1859280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 flipV="1">
            <a:off x="8312574" y="3444240"/>
            <a:ext cx="975360" cy="1859280"/>
          </a:xfrm>
          <a:prstGeom prst="straightConnector1">
            <a:avLst/>
          </a:prstGeom>
          <a:ln w="19050">
            <a:solidFill>
              <a:srgbClr val="FF0000"/>
            </a:solidFill>
            <a:prstDash val="dash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 flipV="1">
            <a:off x="8602981" y="3454400"/>
            <a:ext cx="975360" cy="1859280"/>
          </a:xfrm>
          <a:prstGeom prst="straightConnector1">
            <a:avLst/>
          </a:prstGeom>
          <a:ln w="19050">
            <a:solidFill>
              <a:srgbClr val="FF0000"/>
            </a:solidFill>
            <a:prstDash val="dash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7931572" y="3454400"/>
            <a:ext cx="975360" cy="1859280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8225365" y="3454400"/>
            <a:ext cx="975360" cy="1859280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 flipV="1">
            <a:off x="8893388" y="3444240"/>
            <a:ext cx="975360" cy="1859280"/>
          </a:xfrm>
          <a:prstGeom prst="straightConnector1">
            <a:avLst/>
          </a:prstGeom>
          <a:ln w="19050">
            <a:solidFill>
              <a:srgbClr val="FF0000"/>
            </a:solidFill>
            <a:prstDash val="dash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 flipV="1">
            <a:off x="9183795" y="3454400"/>
            <a:ext cx="975360" cy="1859280"/>
          </a:xfrm>
          <a:prstGeom prst="straightConnector1">
            <a:avLst/>
          </a:prstGeom>
          <a:ln w="19050">
            <a:solidFill>
              <a:srgbClr val="FF0000"/>
            </a:solidFill>
            <a:prstDash val="dash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8519160" y="3434080"/>
            <a:ext cx="975360" cy="1859280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9474200" y="3434080"/>
            <a:ext cx="975360" cy="1859280"/>
          </a:xfrm>
          <a:prstGeom prst="straightConnector1">
            <a:avLst/>
          </a:prstGeom>
          <a:ln w="19050">
            <a:solidFill>
              <a:srgbClr val="FF0000"/>
            </a:solidFill>
            <a:prstDash val="dash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006115" y="5647174"/>
            <a:ext cx="1386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Synchronous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853128" y="5657334"/>
            <a:ext cx="19721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Asynchronous with</a:t>
            </a:r>
          </a:p>
          <a:p>
            <a:pPr algn="ctr"/>
            <a:r>
              <a:rPr lang="en-US" dirty="0" smtClean="0"/>
              <a:t>queue depth &gt;= 7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48882" y="5098534"/>
            <a:ext cx="614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Host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5567" y="3249414"/>
            <a:ext cx="895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Storage</a:t>
            </a:r>
          </a:p>
        </p:txBody>
      </p:sp>
    </p:spTree>
    <p:extLst>
      <p:ext uri="{BB962C8B-B14F-4D97-AF65-F5344CB8AC3E}">
        <p14:creationId xmlns:p14="http://schemas.microsoft.com/office/powerpoint/2010/main" val="3564693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Asynchronous I/O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Option 1: POSIX AIO library</a:t>
            </a:r>
          </a:p>
          <a:p>
            <a:pPr lvl="1"/>
            <a:r>
              <a:rPr lang="en-US" dirty="0" smtClean="0"/>
              <a:t>Creates thread pool to offload blocking I/O operations – Queue depth limited by thread count</a:t>
            </a:r>
          </a:p>
          <a:p>
            <a:pPr lvl="1"/>
            <a:r>
              <a:rPr lang="en-US" dirty="0" smtClean="0"/>
              <a:t>Part of </a:t>
            </a:r>
            <a:r>
              <a:rPr lang="en-US" dirty="0" err="1" smtClean="0"/>
              <a:t>libc</a:t>
            </a:r>
            <a:r>
              <a:rPr lang="en-US" dirty="0" smtClean="0"/>
              <a:t>, so easily portable</a:t>
            </a:r>
          </a:p>
          <a:p>
            <a:pPr lvl="1"/>
            <a:r>
              <a:rPr lang="en-US" dirty="0" smtClean="0"/>
              <a:t>Can work with page caches</a:t>
            </a:r>
          </a:p>
          <a:p>
            <a:r>
              <a:rPr lang="en-US" dirty="0" smtClean="0"/>
              <a:t>Option 2: Linux kernel AIO library (</a:t>
            </a:r>
            <a:r>
              <a:rPr lang="en-US" dirty="0" err="1" smtClean="0"/>
              <a:t>libaio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Asynchrony management offloaded to kernel (not dependent on thread pool)</a:t>
            </a:r>
          </a:p>
          <a:p>
            <a:pPr lvl="1"/>
            <a:r>
              <a:rPr lang="en-US" dirty="0" smtClean="0"/>
              <a:t>Despite efforts, does not support page cache yet (Only O_DIRECT)</a:t>
            </a:r>
          </a:p>
          <a:p>
            <a:pPr lvl="1"/>
            <a:r>
              <a:rPr lang="en-US" dirty="0" smtClean="0"/>
              <a:t>Especially good for applications that manage own cache (e.g., DBMSs)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686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Linux Kernel </a:t>
            </a:r>
            <a:r>
              <a:rPr lang="en-US" dirty="0" err="1" smtClean="0"/>
              <a:t>libaio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Basic flow</a:t>
            </a:r>
          </a:p>
          <a:p>
            <a:pPr lvl="1"/>
            <a:r>
              <a:rPr lang="en-US" dirty="0" err="1" smtClean="0"/>
              <a:t>aio_context_t</a:t>
            </a:r>
            <a:r>
              <a:rPr lang="en-US" dirty="0" smtClean="0"/>
              <a:t> created via </a:t>
            </a:r>
            <a:r>
              <a:rPr lang="en-US" dirty="0" err="1" smtClean="0"/>
              <a:t>io_setup</a:t>
            </a:r>
            <a:endParaRPr lang="en-US" dirty="0" smtClean="0"/>
          </a:p>
          <a:p>
            <a:pPr lvl="1"/>
            <a:r>
              <a:rPr lang="en-US" dirty="0" err="1" smtClean="0"/>
              <a:t>struct</a:t>
            </a:r>
            <a:r>
              <a:rPr lang="en-US" dirty="0" smtClean="0"/>
              <a:t> </a:t>
            </a:r>
            <a:r>
              <a:rPr lang="en-US" dirty="0" err="1" smtClean="0"/>
              <a:t>iocb</a:t>
            </a:r>
            <a:r>
              <a:rPr lang="en-US" dirty="0" smtClean="0"/>
              <a:t> created for each </a:t>
            </a:r>
            <a:r>
              <a:rPr lang="en-US" dirty="0" err="1" smtClean="0"/>
              <a:t>io</a:t>
            </a:r>
            <a:r>
              <a:rPr lang="en-US" dirty="0" smtClean="0"/>
              <a:t> request, and submitted via </a:t>
            </a:r>
            <a:r>
              <a:rPr lang="en-US" dirty="0" err="1" smtClean="0"/>
              <a:t>io_submit</a:t>
            </a:r>
            <a:endParaRPr lang="en-US" dirty="0" smtClean="0"/>
          </a:p>
          <a:p>
            <a:pPr lvl="1"/>
            <a:r>
              <a:rPr lang="en-US" dirty="0" smtClean="0"/>
              <a:t>Check for completion using </a:t>
            </a:r>
            <a:r>
              <a:rPr lang="en-US" dirty="0" err="1" smtClean="0"/>
              <a:t>io_getevents</a:t>
            </a:r>
            <a:endParaRPr lang="en-US" dirty="0" smtClean="0"/>
          </a:p>
          <a:p>
            <a:r>
              <a:rPr lang="en-US" dirty="0" smtClean="0"/>
              <a:t>Multiple </a:t>
            </a:r>
            <a:r>
              <a:rPr lang="en-US" dirty="0" err="1" smtClean="0"/>
              <a:t>aio_context_t</a:t>
            </a:r>
            <a:r>
              <a:rPr lang="en-US" dirty="0" smtClean="0"/>
              <a:t> may be created for multiple queues</a:t>
            </a:r>
          </a:p>
          <a:p>
            <a:pPr lvl="1"/>
            <a:r>
              <a:rPr lang="en-US" dirty="0" smtClean="0"/>
              <a:t>Best performance achieved by multiple contexts across threads, each with large </a:t>
            </a:r>
            <a:r>
              <a:rPr lang="en-US" dirty="0" err="1" smtClean="0"/>
              <a:t>nr_events</a:t>
            </a:r>
            <a:endParaRPr lang="en-US" dirty="0" smtClean="0"/>
          </a:p>
          <a:p>
            <a:pPr lvl="1"/>
            <a:r>
              <a:rPr lang="en-US" dirty="0" smtClean="0"/>
              <a:t>Multi thread not because of </a:t>
            </a:r>
            <a:r>
              <a:rPr lang="en-US" dirty="0" err="1" smtClean="0"/>
              <a:t>aio</a:t>
            </a:r>
            <a:r>
              <a:rPr lang="en-US" dirty="0" smtClean="0"/>
              <a:t> overhead, but actual data processing overhead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5261" y="5272883"/>
            <a:ext cx="6029325" cy="2952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5261" y="5568158"/>
            <a:ext cx="7096125" cy="2952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5261" y="5978208"/>
            <a:ext cx="7172325" cy="52387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470164" y="5272882"/>
            <a:ext cx="995680" cy="295275"/>
          </a:xfrm>
          <a:prstGeom prst="rect">
            <a:avLst/>
          </a:prstGeom>
          <a:solidFill>
            <a:srgbClr val="E00000">
              <a:alpha val="3098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468644" y="5555457"/>
            <a:ext cx="751840" cy="307976"/>
          </a:xfrm>
          <a:prstGeom prst="rect">
            <a:avLst/>
          </a:prstGeom>
          <a:solidFill>
            <a:srgbClr val="E00000">
              <a:alpha val="3098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503" y="5959318"/>
            <a:ext cx="751840" cy="307976"/>
          </a:xfrm>
          <a:prstGeom prst="rect">
            <a:avLst/>
          </a:prstGeom>
          <a:solidFill>
            <a:srgbClr val="E00000">
              <a:alpha val="3098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520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libaio</a:t>
            </a:r>
            <a:r>
              <a:rPr lang="en-US" dirty="0" smtClean="0"/>
              <a:t> Example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41290" y="2934574"/>
            <a:ext cx="6076950" cy="12858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5540" y="1829910"/>
            <a:ext cx="6362700" cy="6953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7865" y="4893948"/>
            <a:ext cx="6810375" cy="857250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84415" y="1825625"/>
            <a:ext cx="44711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45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q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822960" indent="-36576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Create context</a:t>
            </a:r>
          </a:p>
          <a:p>
            <a:endParaRPr lang="en-US" dirty="0"/>
          </a:p>
          <a:p>
            <a:r>
              <a:rPr lang="en-US" dirty="0" smtClean="0"/>
              <a:t>Send request</a:t>
            </a:r>
          </a:p>
          <a:p>
            <a:pPr lvl="1"/>
            <a:r>
              <a:rPr lang="en-US" dirty="0" smtClean="0"/>
              <a:t>Arguments to recognize results</a:t>
            </a:r>
          </a:p>
          <a:p>
            <a:endParaRPr lang="en-US" dirty="0" smtClean="0"/>
          </a:p>
          <a:p>
            <a:r>
              <a:rPr lang="en-US" dirty="0" smtClean="0"/>
              <a:t>Poll results</a:t>
            </a:r>
          </a:p>
          <a:p>
            <a:pPr lvl="1"/>
            <a:r>
              <a:rPr lang="en-US" dirty="0" smtClean="0"/>
              <a:t>Recognize results with arguments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40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Significant Performance Benefits!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Typically single thread can saturate </a:t>
            </a:r>
            <a:r>
              <a:rPr lang="en-US" dirty="0" err="1" smtClean="0"/>
              <a:t>NVMe</a:t>
            </a:r>
            <a:r>
              <a:rPr lang="en-US" dirty="0" smtClean="0"/>
              <a:t> storage </a:t>
            </a:r>
          </a:p>
          <a:p>
            <a:pPr lvl="1"/>
            <a:r>
              <a:rPr lang="en-US" dirty="0" smtClean="0"/>
              <a:t>If the thread is not doing any processing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Let’s look at performance numbers</a:t>
            </a:r>
          </a:p>
          <a:p>
            <a:pPr lvl="1"/>
            <a:r>
              <a:rPr lang="en-US" dirty="0" smtClean="0"/>
              <a:t>Surprisingly few applications use </a:t>
            </a:r>
            <a:r>
              <a:rPr lang="en-US" dirty="0" err="1" smtClean="0"/>
              <a:t>libaio</a:t>
            </a:r>
            <a:r>
              <a:rPr lang="en-US" dirty="0" smtClean="0"/>
              <a:t>, but many 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138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Structures for Storage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of what we learned about cache-oblivious data structures also work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031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B-Tree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415" y="1825625"/>
            <a:ext cx="7164711" cy="4351338"/>
          </a:xfrm>
        </p:spPr>
        <p:txBody>
          <a:bodyPr/>
          <a:lstStyle/>
          <a:p>
            <a:r>
              <a:rPr lang="en-US" dirty="0" smtClean="0"/>
              <a:t>Generalization of a binary search tree, where each node can have more than two children</a:t>
            </a:r>
          </a:p>
          <a:p>
            <a:pPr lvl="1"/>
            <a:r>
              <a:rPr lang="en-US" dirty="0" smtClean="0"/>
              <a:t>Typically enough children for each node to fill a file system page (Data loaded from storage is not wasted)</a:t>
            </a:r>
          </a:p>
          <a:p>
            <a:pPr lvl="1"/>
            <a:r>
              <a:rPr lang="en-US" dirty="0" smtClean="0"/>
              <a:t>If page size is known, very effective data structure</a:t>
            </a:r>
          </a:p>
          <a:p>
            <a:pPr lvl="2"/>
            <a:r>
              <a:rPr lang="en-US" dirty="0" smtClean="0"/>
              <a:t>Remember the performance comparison with van </a:t>
            </a:r>
            <a:r>
              <a:rPr lang="en-US" dirty="0" err="1" smtClean="0"/>
              <a:t>Emde</a:t>
            </a:r>
            <a:r>
              <a:rPr lang="en-US" dirty="0" smtClean="0"/>
              <a:t> Boas tree</a:t>
            </a:r>
          </a:p>
          <a:p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9126" y="1477328"/>
            <a:ext cx="4058460" cy="486037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848387" y="6519446"/>
            <a:ext cx="73436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 smtClean="0"/>
              <a:t>Brodal</a:t>
            </a:r>
            <a:r>
              <a:rPr lang="en-US" sz="1600" dirty="0" smtClean="0"/>
              <a:t> et.al., “Cache </a:t>
            </a:r>
            <a:r>
              <a:rPr lang="en-US" sz="1600" dirty="0"/>
              <a:t>Oblivious Search Trees via Binary Trees of Small </a:t>
            </a:r>
            <a:r>
              <a:rPr lang="en-US" sz="1600" dirty="0" smtClean="0"/>
              <a:t>Height,” SODA 02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39775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B-Tree – Quick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Self-balancing structure!</a:t>
            </a:r>
          </a:p>
          <a:p>
            <a:r>
              <a:rPr lang="en-US" dirty="0" smtClean="0"/>
              <a:t>Insertion is always done at a leaf</a:t>
            </a:r>
          </a:p>
          <a:p>
            <a:pPr lvl="1"/>
            <a:r>
              <a:rPr lang="en-US" dirty="0" smtClean="0"/>
              <a:t>If the leaf is full, it is split</a:t>
            </a:r>
          </a:p>
          <a:p>
            <a:pPr lvl="1"/>
            <a:r>
              <a:rPr lang="en-US" dirty="0" smtClean="0"/>
              <a:t>If leaf splitting results in a parent overflow, split parent, repeat upwards</a:t>
            </a:r>
          </a:p>
          <a:p>
            <a:pPr lvl="1"/>
            <a:r>
              <a:rPr lang="en-US" dirty="0" smtClean="0"/>
              <a:t>If root overflows, create a new root, and split old root</a:t>
            </a:r>
          </a:p>
          <a:p>
            <a:r>
              <a:rPr lang="en-US" dirty="0" smtClean="0"/>
              <a:t>Tree height always increases from the root, balancing the tree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1302" y="4798060"/>
            <a:ext cx="4943475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5370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B-Tree – Quick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Deletion is also always done on the leaf</a:t>
            </a:r>
          </a:p>
          <a:p>
            <a:pPr lvl="1"/>
            <a:r>
              <a:rPr lang="en-US" dirty="0" smtClean="0"/>
              <a:t>If leaf underflows (according to a set parameter), perform rotation to keep balance</a:t>
            </a:r>
          </a:p>
          <a:p>
            <a:r>
              <a:rPr lang="en-US" dirty="0" smtClean="0"/>
              <a:t>Rotation always maintains balance</a:t>
            </a:r>
          </a:p>
          <a:p>
            <a:pPr lvl="1"/>
            <a:r>
              <a:rPr lang="en-US" dirty="0" smtClean="0"/>
              <a:t>If left sibling has enough children, take largest from it</a:t>
            </a:r>
          </a:p>
          <a:p>
            <a:pPr lvl="2"/>
            <a:r>
              <a:rPr lang="en-US" dirty="0" smtClean="0"/>
              <a:t>Element separating siblings in the parent is moved to current node to separate the new child</a:t>
            </a:r>
          </a:p>
          <a:p>
            <a:pPr lvl="1"/>
            <a:r>
              <a:rPr lang="en-US" dirty="0" smtClean="0"/>
              <a:t>If right sibling has enough children, take largest from it</a:t>
            </a:r>
          </a:p>
          <a:p>
            <a:pPr lvl="2"/>
            <a:r>
              <a:rPr lang="en-US" dirty="0" smtClean="0"/>
              <a:t>The same</a:t>
            </a:r>
          </a:p>
          <a:p>
            <a:pPr lvl="1"/>
            <a:r>
              <a:rPr lang="en-US" dirty="0" smtClean="0"/>
              <a:t>If no siblings have enough children, merge two siblings </a:t>
            </a:r>
          </a:p>
          <a:p>
            <a:pPr lvl="2"/>
            <a:r>
              <a:rPr lang="en-US" dirty="0" smtClean="0"/>
              <a:t>Remove the separating element in the parent. If this causes an underflow, repeat rotation at parent</a:t>
            </a:r>
          </a:p>
        </p:txBody>
      </p:sp>
    </p:spTree>
    <p:extLst>
      <p:ext uri="{BB962C8B-B14F-4D97-AF65-F5344CB8AC3E}">
        <p14:creationId xmlns:p14="http://schemas.microsoft.com/office/powerpoint/2010/main" val="9075561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B-Tree – Quick Recap – Rotation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9650" y="1825625"/>
            <a:ext cx="9532700" cy="435133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519446"/>
            <a:ext cx="54265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Dr. Fang Tang, “CS241: Data Structures and Algorithms </a:t>
            </a:r>
            <a:r>
              <a:rPr lang="en-US" sz="1600" dirty="0" smtClean="0"/>
              <a:t>II,” 2017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226422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B+Tree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B-Tree modified to efficiently deal with key-value pairs</a:t>
            </a:r>
          </a:p>
          <a:p>
            <a:r>
              <a:rPr lang="en-US" dirty="0" smtClean="0"/>
              <a:t>Two separate types of nodes: internal and leaf</a:t>
            </a:r>
          </a:p>
          <a:p>
            <a:pPr lvl="1"/>
            <a:r>
              <a:rPr lang="en-US" dirty="0"/>
              <a:t>B-Tree had elements in both intermediate nodes and leaves</a:t>
            </a:r>
          </a:p>
          <a:p>
            <a:pPr lvl="1"/>
            <a:r>
              <a:rPr lang="en-US" dirty="0" smtClean="0"/>
              <a:t>Internal nodes only contain keys for keeping track of children</a:t>
            </a:r>
          </a:p>
          <a:p>
            <a:pPr lvl="1"/>
            <a:r>
              <a:rPr lang="en-US" dirty="0" smtClean="0"/>
              <a:t>Values are only stored in leaf nodes</a:t>
            </a:r>
          </a:p>
          <a:p>
            <a:pPr lvl="1"/>
            <a:r>
              <a:rPr lang="en-US" dirty="0" smtClean="0"/>
              <a:t>All leaves are also connected in a linked list,</a:t>
            </a:r>
            <a:br>
              <a:rPr lang="en-US" dirty="0" smtClean="0"/>
            </a:br>
            <a:r>
              <a:rPr lang="en-US" dirty="0" smtClean="0"/>
              <a:t>for efficient range querying-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9622" y="3635375"/>
            <a:ext cx="4943475" cy="301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3372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Implicit </a:t>
            </a:r>
            <a:r>
              <a:rPr lang="en-US" dirty="0" err="1" smtClean="0"/>
              <a:t>B+Tree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implicit tree is when the structure of the tree is implicitly determined from the layout in memory</a:t>
            </a:r>
          </a:p>
          <a:p>
            <a:pPr lvl="1"/>
            <a:r>
              <a:rPr lang="en-US" dirty="0" smtClean="0"/>
              <a:t>For example, an implicit binary tree can be represented as an array, where elements are laid out in breadth-first order</a:t>
            </a:r>
          </a:p>
          <a:p>
            <a:pPr lvl="1"/>
            <a:r>
              <a:rPr lang="en-US" dirty="0" smtClean="0"/>
              <a:t>Wasted space if tree is not balanced</a:t>
            </a:r>
          </a:p>
          <a:p>
            <a:pPr lvl="1"/>
            <a:r>
              <a:rPr lang="en-US" dirty="0" smtClean="0"/>
              <a:t>B-Tree and variants are self-balancing</a:t>
            </a:r>
          </a:p>
          <a:p>
            <a:r>
              <a:rPr lang="en-US" dirty="0" smtClean="0"/>
              <a:t>Implicit </a:t>
            </a:r>
            <a:r>
              <a:rPr lang="en-US" dirty="0" err="1" smtClean="0"/>
              <a:t>B+Tree</a:t>
            </a:r>
            <a:r>
              <a:rPr lang="en-US" dirty="0" smtClean="0"/>
              <a:t> node uses less memory</a:t>
            </a:r>
          </a:p>
          <a:p>
            <a:pPr lvl="1"/>
            <a:r>
              <a:rPr lang="en-US" dirty="0" smtClean="0"/>
              <a:t>Useful for when data is in storage, </a:t>
            </a:r>
            <a:br>
              <a:rPr lang="en-US" dirty="0" smtClean="0"/>
            </a:br>
            <a:r>
              <a:rPr lang="en-US" dirty="0" smtClean="0"/>
              <a:t>but index is in memory</a:t>
            </a:r>
          </a:p>
          <a:p>
            <a:pPr lvl="1"/>
            <a:r>
              <a:rPr lang="en-US" dirty="0" smtClean="0"/>
              <a:t>Useful when data is static!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600" y="3641408"/>
            <a:ext cx="4343400" cy="28098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046284" y="6428006"/>
            <a:ext cx="21457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opendatastructures.org</a:t>
            </a:r>
          </a:p>
        </p:txBody>
      </p:sp>
    </p:spTree>
    <p:extLst>
      <p:ext uri="{BB962C8B-B14F-4D97-AF65-F5344CB8AC3E}">
        <p14:creationId xmlns:p14="http://schemas.microsoft.com/office/powerpoint/2010/main" val="4383274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Log-Structured Merge (LSM)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Storage-optimized tree structure</a:t>
            </a:r>
          </a:p>
          <a:p>
            <a:pPr lvl="1"/>
            <a:r>
              <a:rPr lang="en-US" dirty="0" smtClean="0"/>
              <a:t>Key component of many modern DBMSs (</a:t>
            </a:r>
            <a:r>
              <a:rPr lang="en-US" dirty="0" err="1" smtClean="0"/>
              <a:t>RocksDB,Bigtable,Cassandra</a:t>
            </a:r>
            <a:r>
              <a:rPr lang="en-US" dirty="0" smtClean="0"/>
              <a:t>, …)</a:t>
            </a:r>
          </a:p>
          <a:p>
            <a:r>
              <a:rPr lang="en-US" dirty="0" smtClean="0"/>
              <a:t>Consists </a:t>
            </a:r>
            <a:r>
              <a:rPr lang="en-US" dirty="0"/>
              <a:t>of </a:t>
            </a:r>
            <a:r>
              <a:rPr lang="en-US" dirty="0" smtClean="0"/>
              <a:t>mutable in-memory data structure, and multiple immutable external </a:t>
            </a:r>
            <a:r>
              <a:rPr lang="en-US" dirty="0"/>
              <a:t>(in-storage</a:t>
            </a:r>
            <a:r>
              <a:rPr lang="en-US" dirty="0" smtClean="0"/>
              <a:t>) data structures</a:t>
            </a:r>
            <a:endParaRPr lang="en-US" dirty="0"/>
          </a:p>
          <a:p>
            <a:pPr lvl="1"/>
            <a:r>
              <a:rPr lang="en-US" dirty="0" smtClean="0"/>
              <a:t>Updates applied to in-memory data structure</a:t>
            </a:r>
          </a:p>
          <a:p>
            <a:pPr lvl="1"/>
            <a:r>
              <a:rPr lang="en-US" dirty="0" smtClean="0"/>
              <a:t>In-memory data structure regularly flushed to new instance in storage</a:t>
            </a:r>
          </a:p>
          <a:p>
            <a:pPr lvl="1"/>
            <a:r>
              <a:rPr lang="en-US" dirty="0" smtClean="0"/>
              <a:t>Lookups must search the in-memory structure, and potentially all instances in storage if not</a:t>
            </a:r>
          </a:p>
          <a:p>
            <a:pPr lvl="1"/>
            <a:endParaRPr lang="en-US" dirty="0" smtClean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1287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Log-Structured Merge (LSM)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In-memory: mutable, search-optimized data structure like B-Tree</a:t>
            </a:r>
          </a:p>
          <a:p>
            <a:pPr lvl="1"/>
            <a:r>
              <a:rPr lang="en-US" dirty="0" smtClean="0"/>
              <a:t>After it reaches a certain size (or some time limit reached), flushed to storage and starts new</a:t>
            </a:r>
          </a:p>
          <a:p>
            <a:r>
              <a:rPr lang="en-US" dirty="0" smtClean="0"/>
              <a:t>External component: many immutable trees</a:t>
            </a:r>
          </a:p>
          <a:p>
            <a:pPr lvl="1"/>
            <a:r>
              <a:rPr lang="en-US" dirty="0"/>
              <a:t>Typically search </a:t>
            </a:r>
            <a:r>
              <a:rPr lang="en-US" dirty="0" smtClean="0"/>
              <a:t>optimized external </a:t>
            </a:r>
            <a:r>
              <a:rPr lang="en-US" dirty="0"/>
              <a:t>structure like Sorted String Tables</a:t>
            </a:r>
          </a:p>
          <a:p>
            <a:pPr lvl="1"/>
            <a:r>
              <a:rPr lang="en-US" dirty="0" smtClean="0"/>
              <a:t>New one created every time memory flushes</a:t>
            </a:r>
          </a:p>
          <a:p>
            <a:pPr lvl="1"/>
            <a:r>
              <a:rPr lang="en-US" dirty="0" smtClean="0"/>
              <a:t>Updates are determined by timestamp, deletions by placeholder markers</a:t>
            </a:r>
          </a:p>
          <a:p>
            <a:pPr lvl="1"/>
            <a:r>
              <a:rPr lang="en-US" dirty="0" smtClean="0"/>
              <a:t>Search from newest file to old</a:t>
            </a:r>
          </a:p>
          <a:p>
            <a:pPr lvl="2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1325" y="4799573"/>
            <a:ext cx="6376035" cy="193237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418320" y="3271520"/>
            <a:ext cx="2169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Like clustered indices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6273225"/>
            <a:ext cx="51048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Alex </a:t>
            </a:r>
            <a:r>
              <a:rPr lang="en-US" sz="1600" dirty="0" err="1" smtClean="0"/>
              <a:t>Petrov</a:t>
            </a:r>
            <a:r>
              <a:rPr lang="en-US" sz="1600" dirty="0" smtClean="0"/>
              <a:t>, “Algorithms </a:t>
            </a:r>
            <a:r>
              <a:rPr lang="en-US" sz="1600" dirty="0"/>
              <a:t>Behind Modern Storage </a:t>
            </a:r>
            <a:r>
              <a:rPr lang="en-US" sz="1600" dirty="0" smtClean="0"/>
              <a:t>Systems,” </a:t>
            </a:r>
          </a:p>
          <a:p>
            <a:r>
              <a:rPr lang="en-US" sz="1600" dirty="0" smtClean="0"/>
              <a:t>ACM Queue, 2018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06887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Log-Structured Merge (LSM) Tree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Because external structures are immutable and only increase, periodic compaction is required</a:t>
            </a:r>
          </a:p>
          <a:p>
            <a:pPr lvl="1"/>
            <a:r>
              <a:rPr lang="en-US" dirty="0" smtClean="0"/>
              <a:t>Since efficient external data structures are sorted, typically simple merge-sort is efficient</a:t>
            </a:r>
          </a:p>
          <a:p>
            <a:pPr lvl="1"/>
            <a:r>
              <a:rPr lang="en-US" dirty="0" smtClean="0"/>
              <a:t>Key collisions are handled by only keeping new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840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Performance Numbers</a:t>
            </a:r>
            <a:endParaRPr lang="en-US" dirty="0"/>
          </a:p>
        </p:txBody>
      </p:sp>
      <p:pic>
        <p:nvPicPr>
          <p:cNvPr id="2050" name="Picture 2" descr="http://3.bp.blogspot.com/-nCdIBVRIxMk/VJmeCWciVEI/AAAAAAAABZ4/l1wGaK8wbLk/s1600/image%2B(3)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379" y="1690688"/>
            <a:ext cx="7579242" cy="4686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519446"/>
            <a:ext cx="110448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Small Datum, “Read-modify-write optimized,” 2014 (http://</a:t>
            </a:r>
            <a:r>
              <a:rPr lang="en-US" sz="1600" dirty="0" smtClean="0"/>
              <a:t>smalldatum.blogspot.com/2014/12/read-modify-write-optimized.html)</a:t>
            </a:r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4294630" y="6007854"/>
            <a:ext cx="3175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Data from </a:t>
            </a:r>
            <a:r>
              <a:rPr lang="en-US" dirty="0" err="1" smtClean="0"/>
              <a:t>iibench</a:t>
            </a:r>
            <a:r>
              <a:rPr lang="en-US" dirty="0" smtClean="0"/>
              <a:t> </a:t>
            </a:r>
            <a:r>
              <a:rPr lang="en-US" dirty="0"/>
              <a:t>for MongoDB</a:t>
            </a:r>
          </a:p>
        </p:txBody>
      </p:sp>
    </p:spTree>
    <p:extLst>
      <p:ext uri="{BB962C8B-B14F-4D97-AF65-F5344CB8AC3E}">
        <p14:creationId xmlns:p14="http://schemas.microsoft.com/office/powerpoint/2010/main" val="9229243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Bloom Filter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Probabilistic data structures to test if an element is a member of a set</a:t>
            </a:r>
          </a:p>
          <a:p>
            <a:pPr lvl="1"/>
            <a:r>
              <a:rPr lang="en-US" dirty="0"/>
              <a:t>Not actually storage-aware algorithm</a:t>
            </a:r>
          </a:p>
          <a:p>
            <a:r>
              <a:rPr lang="en-US" dirty="0" smtClean="0"/>
              <a:t>Maintain a relatively small m array of bits</a:t>
            </a:r>
          </a:p>
          <a:p>
            <a:pPr lvl="1"/>
            <a:r>
              <a:rPr lang="en-US" dirty="0" smtClean="0"/>
              <a:t>Insert: use k hash functions and set all hashed locations to 1</a:t>
            </a:r>
          </a:p>
          <a:p>
            <a:pPr lvl="1"/>
            <a:r>
              <a:rPr lang="en-US" dirty="0" smtClean="0"/>
              <a:t>Check: use k hash functions, if a hash location is not 1, the element definitely does not exist in the set</a:t>
            </a:r>
          </a:p>
          <a:p>
            <a:r>
              <a:rPr lang="en-US" dirty="0" smtClean="0"/>
              <a:t>Effective with even small m</a:t>
            </a:r>
          </a:p>
          <a:p>
            <a:r>
              <a:rPr lang="en-US" dirty="0" smtClean="0"/>
              <a:t>False positives, and becomes</a:t>
            </a:r>
            <a:br>
              <a:rPr lang="en-US" dirty="0" smtClean="0"/>
            </a:br>
            <a:r>
              <a:rPr lang="en-US" dirty="0" smtClean="0"/>
              <a:t>less useful with more insertions</a:t>
            </a:r>
            <a:endParaRPr lang="en-US" dirty="0"/>
          </a:p>
        </p:txBody>
      </p:sp>
      <p:pic>
        <p:nvPicPr>
          <p:cNvPr id="3074" name="Picture 2" descr="https://upload.wikimedia.org/wikipedia/commons/thumb/a/ac/Bloom_filter.svg/1920px-Bloom_filter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835" y="4415222"/>
            <a:ext cx="5885793" cy="2112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128358" y="6498864"/>
            <a:ext cx="1685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Source: Wikipedia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787331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LikeArvind">
      <a:dk1>
        <a:srgbClr val="002060"/>
      </a:dk1>
      <a:lt1>
        <a:srgbClr val="FFFFFF"/>
      </a:lt1>
      <a:dk2>
        <a:srgbClr val="002060"/>
      </a:dk2>
      <a:lt2>
        <a:srgbClr val="E7E6E6"/>
      </a:lt2>
      <a:accent1>
        <a:srgbClr val="E0BF00"/>
      </a:accent1>
      <a:accent2>
        <a:srgbClr val="ED7D31"/>
      </a:accent2>
      <a:accent3>
        <a:srgbClr val="A5A5A5"/>
      </a:accent3>
      <a:accent4>
        <a:srgbClr val="353A77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13073</TotalTime>
  <Words>1083</Words>
  <Application>Microsoft Office PowerPoint</Application>
  <PresentationFormat>Widescreen</PresentationFormat>
  <Paragraphs>134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Courier New</vt:lpstr>
      <vt:lpstr>Wingdings</vt:lpstr>
      <vt:lpstr>Office Theme</vt:lpstr>
      <vt:lpstr>CS 295: Modern Systems Efficient Use of High Performance Storage</vt:lpstr>
      <vt:lpstr>Queue Depth and Performance</vt:lpstr>
      <vt:lpstr>Some Background – Page Cache</vt:lpstr>
      <vt:lpstr>Asynchronous I/O</vt:lpstr>
      <vt:lpstr>Asynchronous I/O</vt:lpstr>
      <vt:lpstr>Linux Kernel libaio</vt:lpstr>
      <vt:lpstr>libaio Example</vt:lpstr>
      <vt:lpstr>Significant Performance Benefits!</vt:lpstr>
      <vt:lpstr>Data Structures for Storage</vt:lpstr>
      <vt:lpstr>B-Tree</vt:lpstr>
      <vt:lpstr>B-Tree – Quick Recap</vt:lpstr>
      <vt:lpstr>B-Tree – Quick Recap</vt:lpstr>
      <vt:lpstr>B-Tree – Quick Recap – Rotation</vt:lpstr>
      <vt:lpstr>B+Tree</vt:lpstr>
      <vt:lpstr>Implicit B+Tree</vt:lpstr>
      <vt:lpstr>Log-Structured Merge (LSM) Tree</vt:lpstr>
      <vt:lpstr>Log-Structured Merge (LSM) Tree</vt:lpstr>
      <vt:lpstr>Log-Structured Merge (LSM) Tree</vt:lpstr>
      <vt:lpstr>Some Performance Numbers</vt:lpstr>
      <vt:lpstr>Bloom Filter</vt:lpstr>
    </vt:vector>
  </TitlesOfParts>
  <Company>Massachusetts Institute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wjun</dc:creator>
  <cp:lastModifiedBy>Sang-Woo Jun</cp:lastModifiedBy>
  <cp:revision>442</cp:revision>
  <dcterms:created xsi:type="dcterms:W3CDTF">2018-08-05T16:26:32Z</dcterms:created>
  <dcterms:modified xsi:type="dcterms:W3CDTF">2019-05-19T05:44:55Z</dcterms:modified>
</cp:coreProperties>
</file>