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494" autoAdjust="0"/>
  </p:normalViewPr>
  <p:slideViewPr>
    <p:cSldViewPr>
      <p:cViewPr varScale="1">
        <p:scale>
          <a:sx n="31" d="100"/>
          <a:sy n="31" d="100"/>
        </p:scale>
        <p:origin x="-29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8686554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sz="1200"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Today, we can solve this limited and fixed energy resources problem by using solar energy-harvesting</a:t>
            </a:r>
          </a:p>
          <a:p>
            <a:pPr marL="457200" lvl="0" indent="-304800" rtl="0">
              <a:lnSpc>
                <a:spcPct val="115000"/>
              </a:lnSpc>
              <a:buClr>
                <a:srgbClr val="000000"/>
              </a:buClr>
              <a:buSzPct val="166666"/>
              <a:buFont typeface="Arial"/>
              <a:buChar char="•"/>
            </a:pPr>
            <a:r>
              <a:rPr lang="en" sz="1200">
                <a:solidFill>
                  <a:schemeClr val="dk1"/>
                </a:solidFill>
              </a:rPr>
              <a:t>We construct a sensing system where the sensor sampling rate is dynamically adjusted to the amount of the available energy.</a:t>
            </a:r>
          </a:p>
          <a:p>
            <a:pPr marL="457200" lvl="0" indent="-304800" rtl="0">
              <a:lnSpc>
                <a:spcPct val="115000"/>
              </a:lnSpc>
              <a:buClr>
                <a:srgbClr val="000000"/>
              </a:buClr>
              <a:buSzPct val="166666"/>
              <a:buFont typeface="Arial"/>
              <a:buChar char="•"/>
            </a:pPr>
            <a:r>
              <a:rPr lang="en" sz="1200">
                <a:solidFill>
                  <a:schemeClr val="dk1"/>
                </a:solidFill>
              </a:rPr>
              <a:t>One possible implementation of a controller computes the sensor sampling rate as a difference between the energy-harvesting and energy-consumption rate, multiplied by a scaling parameter.</a:t>
            </a:r>
          </a:p>
          <a:p>
            <a:endParaRPr lang="en"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Once we define how the sensors sampling rate is computed, we specify when and where it is computed</a:t>
            </a:r>
          </a:p>
          <a:p>
            <a:pPr marL="457200" lvl="0" indent="-304800" rtl="0">
              <a:lnSpc>
                <a:spcPct val="115000"/>
              </a:lnSpc>
              <a:buClr>
                <a:schemeClr val="dk1"/>
              </a:buClr>
              <a:buSzPct val="166666"/>
              <a:buFont typeface="Arial"/>
              <a:buChar char="•"/>
            </a:pPr>
            <a:r>
              <a:rPr lang="en" sz="1200">
                <a:solidFill>
                  <a:schemeClr val="dk1"/>
                </a:solidFill>
              </a:rPr>
              <a:t>We create separate states for the energy and application processes</a:t>
            </a:r>
          </a:p>
          <a:p>
            <a:pPr marL="457200" lvl="0" indent="-304800" rtl="0">
              <a:lnSpc>
                <a:spcPct val="115000"/>
              </a:lnSpc>
              <a:buClr>
                <a:schemeClr val="dk1"/>
              </a:buClr>
              <a:buSzPct val="166666"/>
              <a:buFont typeface="Arial"/>
              <a:buChar char="•"/>
            </a:pPr>
            <a:r>
              <a:rPr lang="en" sz="1200">
                <a:solidFill>
                  <a:schemeClr val="dk1"/>
                </a:solidFill>
              </a:rPr>
              <a:t>Then we use timer events to every 5 minutes recompute the sensors sampling rate</a:t>
            </a:r>
          </a:p>
          <a:p>
            <a:pPr marL="457200" lvl="0" indent="-304800" rtl="0">
              <a:lnSpc>
                <a:spcPct val="115000"/>
              </a:lnSpc>
              <a:buClr>
                <a:schemeClr val="dk1"/>
              </a:buClr>
              <a:buSzPct val="166666"/>
              <a:buFont typeface="Arial"/>
              <a:buChar char="•"/>
            </a:pPr>
            <a:r>
              <a:rPr lang="en" sz="1200">
                <a:solidFill>
                  <a:schemeClr val="dk1"/>
                </a:solidFill>
              </a:rPr>
              <a:t>In this example we chose to centrally compute the sensor sampling rate</a:t>
            </a:r>
          </a:p>
          <a:p>
            <a:pPr marL="457200" lvl="0" indent="-304800" rtl="0">
              <a:lnSpc>
                <a:spcPct val="115000"/>
              </a:lnSpc>
              <a:buClr>
                <a:schemeClr val="dk1"/>
              </a:buClr>
              <a:buSzPct val="166666"/>
              <a:buFont typeface="Arial"/>
              <a:buChar char="•"/>
            </a:pPr>
            <a:r>
              <a:rPr lang="en" sz="1200">
                <a:solidFill>
                  <a:schemeClr val="dk1"/>
                </a:solidFill>
              </a:rPr>
              <a:t>This requires two energy management processes.</a:t>
            </a:r>
          </a:p>
          <a:p>
            <a:pPr marL="457200" lvl="0" indent="-304800" rtl="0">
              <a:lnSpc>
                <a:spcPct val="115000"/>
              </a:lnSpc>
              <a:buClr>
                <a:schemeClr val="dk1"/>
              </a:buClr>
              <a:buSzPct val="166666"/>
              <a:buFont typeface="Arial"/>
              <a:buChar char="•"/>
            </a:pPr>
            <a:r>
              <a:rPr lang="en" sz="1200">
                <a:solidFill>
                  <a:schemeClr val="dk1"/>
                </a:solidFill>
              </a:rPr>
              <a:t>One centrally collecting the energy harvesting reports over the CTP protocol and one computing and disseminating the sensor sampling rates using the Trickle protocol</a:t>
            </a:r>
          </a:p>
          <a:p>
            <a:endParaRPr lang="en"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dirty="0">
                <a:solidFill>
                  <a:schemeClr val="dk1"/>
                </a:solidFill>
              </a:rPr>
              <a:t>On the slide we show the actual Swift Fox program used in this case study</a:t>
            </a:r>
          </a:p>
          <a:p>
            <a:pPr marL="457200" lvl="0" indent="-304800" rtl="0">
              <a:lnSpc>
                <a:spcPct val="115000"/>
              </a:lnSpc>
              <a:buClr>
                <a:srgbClr val="000000"/>
              </a:buClr>
              <a:buSzPct val="166666"/>
              <a:buFont typeface="Arial"/>
              <a:buChar char="•"/>
            </a:pPr>
            <a:r>
              <a:rPr lang="en" sz="1200" smtClean="0">
                <a:solidFill>
                  <a:schemeClr val="dk1"/>
                </a:solidFill>
              </a:rPr>
              <a:t>In</a:t>
            </a:r>
            <a:r>
              <a:rPr lang="en" sz="1200" baseline="0" smtClean="0">
                <a:solidFill>
                  <a:schemeClr val="dk1"/>
                </a:solidFill>
              </a:rPr>
              <a:t> the</a:t>
            </a:r>
            <a:r>
              <a:rPr lang="en" sz="1200" smtClean="0">
                <a:solidFill>
                  <a:schemeClr val="dk1"/>
                </a:solidFill>
              </a:rPr>
              <a:t> </a:t>
            </a:r>
            <a:r>
              <a:rPr lang="en" sz="1200">
                <a:solidFill>
                  <a:schemeClr val="dk1"/>
                </a:solidFill>
              </a:rPr>
              <a:t>top part of the program the energy processes compute sensing rate and pass it to the process with habitat monitoring application</a:t>
            </a:r>
          </a:p>
          <a:p>
            <a:pPr marL="457200" lvl="0" indent="-304800" rtl="0">
              <a:lnSpc>
                <a:spcPct val="115000"/>
              </a:lnSpc>
              <a:buClr>
                <a:srgbClr val="000000"/>
              </a:buClr>
              <a:buSzPct val="166666"/>
              <a:buFont typeface="Arial"/>
              <a:buChar char="•"/>
            </a:pPr>
            <a:r>
              <a:rPr lang="en" sz="1200" dirty="0">
                <a:solidFill>
                  <a:schemeClr val="dk1"/>
                </a:solidFill>
              </a:rPr>
              <a:t>The second part of the program defines the network states, their processes, and specifies the network state transition events</a:t>
            </a:r>
          </a:p>
          <a:p>
            <a:pPr marL="457200" lvl="0" indent="-304800" rtl="0">
              <a:lnSpc>
                <a:spcPct val="115000"/>
              </a:lnSpc>
              <a:buClr>
                <a:srgbClr val="000000"/>
              </a:buClr>
              <a:buSzPct val="166666"/>
              <a:buFont typeface="Arial"/>
              <a:buChar char="•"/>
            </a:pPr>
            <a:r>
              <a:rPr lang="en" sz="1200" dirty="0">
                <a:solidFill>
                  <a:schemeClr val="dk1"/>
                </a:solidFill>
              </a:rPr>
              <a:t>We verified the correct execution of the application and the energy-management software by compiling and executing the Swift Fox program on a testbed with Zolertia Z1 motes.</a:t>
            </a:r>
          </a:p>
          <a:p>
            <a:pPr marL="457200" lvl="0" indent="-304800" rtl="0">
              <a:lnSpc>
                <a:spcPct val="115000"/>
              </a:lnSpc>
              <a:buClr>
                <a:srgbClr val="000000"/>
              </a:buClr>
              <a:buSzPct val="166666"/>
              <a:buFont typeface="Arial"/>
              <a:buChar char="•"/>
            </a:pPr>
            <a:r>
              <a:rPr lang="en" sz="1200" dirty="0">
                <a:solidFill>
                  <a:schemeClr val="dk1"/>
                </a:solidFill>
              </a:rPr>
              <a:t>Because those motes do not provide any energy-harvesting capabilities, we used TOSSIM simulator to conduct wireless sensor network energy-management studies.</a:t>
            </a:r>
          </a:p>
          <a:p>
            <a:pPr marL="457200" lvl="0" indent="-304800" rtl="0">
              <a:lnSpc>
                <a:spcPct val="115000"/>
              </a:lnSpc>
              <a:buClr>
                <a:srgbClr val="000000"/>
              </a:buClr>
              <a:buSzPct val="166666"/>
              <a:buFont typeface="Arial"/>
              <a:buChar char="•"/>
            </a:pPr>
            <a:r>
              <a:rPr lang="en" sz="1200" dirty="0">
                <a:solidFill>
                  <a:schemeClr val="dk1"/>
                </a:solidFill>
              </a:rPr>
              <a:t>We extended TOSSIM to support simulation of the solar energy harvesting by accessing real-life irradiance traces</a:t>
            </a:r>
          </a:p>
          <a:p>
            <a:endParaRPr lang="en" sz="12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dirty="0">
                <a:solidFill>
                  <a:schemeClr val="dk1"/>
                </a:solidFill>
              </a:rPr>
              <a:t>In the experiments, we compared the performance of our implementation of the energy adaptive system dynamically adjusting the sensing rate, against three naive energy-management strategies.</a:t>
            </a:r>
          </a:p>
          <a:p>
            <a:pPr marL="457200" lvl="0" indent="-304800" rtl="0">
              <a:lnSpc>
                <a:spcPct val="115000"/>
              </a:lnSpc>
              <a:buClr>
                <a:schemeClr val="dk1"/>
              </a:buClr>
              <a:buSzPct val="166666"/>
              <a:buFont typeface="Arial"/>
              <a:buChar char="•"/>
            </a:pPr>
            <a:r>
              <a:rPr lang="en" sz="1200" dirty="0">
                <a:solidFill>
                  <a:schemeClr val="dk1"/>
                </a:solidFill>
              </a:rPr>
              <a:t>The experiments were conducted on the same real life irradiance measurement traces, shown the bottom graph.</a:t>
            </a:r>
          </a:p>
          <a:p>
            <a:pPr marL="457200" lvl="0" indent="-304800" rtl="0">
              <a:lnSpc>
                <a:spcPct val="115000"/>
              </a:lnSpc>
              <a:buClr>
                <a:schemeClr val="dk1"/>
              </a:buClr>
              <a:buSzPct val="166666"/>
              <a:buFont typeface="Arial"/>
              <a:buChar char="•"/>
            </a:pPr>
            <a:r>
              <a:rPr lang="en" sz="1200" dirty="0">
                <a:solidFill>
                  <a:schemeClr val="dk1"/>
                </a:solidFill>
              </a:rPr>
              <a:t>The upper graph shows the results of the first naive strategy called aggressive, with the red line denoting the sensor </a:t>
            </a:r>
            <a:r>
              <a:rPr lang="en" sz="1200" dirty="0" smtClean="0">
                <a:solidFill>
                  <a:schemeClr val="dk1"/>
                </a:solidFill>
              </a:rPr>
              <a:t>sampling rates</a:t>
            </a:r>
            <a:endParaRPr lang="en" sz="1200" dirty="0">
              <a:solidFill>
                <a:schemeClr val="dk1"/>
              </a:solidFill>
            </a:endParaRPr>
          </a:p>
          <a:p>
            <a:pPr marL="457200" lvl="0" indent="-304800" rtl="0">
              <a:lnSpc>
                <a:spcPct val="115000"/>
              </a:lnSpc>
              <a:buClr>
                <a:schemeClr val="dk1"/>
              </a:buClr>
              <a:buSzPct val="166666"/>
              <a:buFont typeface="Arial"/>
              <a:buChar char="•"/>
            </a:pPr>
            <a:r>
              <a:rPr lang="en" sz="1200" dirty="0">
                <a:solidFill>
                  <a:schemeClr val="dk1"/>
                </a:solidFill>
              </a:rPr>
              <a:t>The Aggressive strategy sampled sensors as fast as possible, sending the largest amount of sensor measurements but it failed to operate once there was no energy to harvest</a:t>
            </a:r>
          </a:p>
          <a:p>
            <a:pPr marL="457200" lvl="0" indent="-304800" rtl="0">
              <a:lnSpc>
                <a:spcPct val="115000"/>
              </a:lnSpc>
              <a:buClr>
                <a:schemeClr val="dk1"/>
              </a:buClr>
              <a:buSzPct val="166666"/>
              <a:buFont typeface="Arial"/>
              <a:buChar char="•"/>
            </a:pPr>
            <a:r>
              <a:rPr lang="en" sz="1200" dirty="0">
                <a:solidFill>
                  <a:schemeClr val="dk1"/>
                </a:solidFill>
              </a:rPr>
              <a:t>The next strategy called Conservative samples at a lower rate and it successes to operate 24 hours a day</a:t>
            </a:r>
          </a:p>
          <a:p>
            <a:pPr marL="457200" lvl="0" indent="-304800" rtl="0">
              <a:lnSpc>
                <a:spcPct val="115000"/>
              </a:lnSpc>
              <a:buClr>
                <a:schemeClr val="dk1"/>
              </a:buClr>
              <a:buSzPct val="166666"/>
              <a:buFont typeface="Arial"/>
              <a:buChar char="•"/>
            </a:pPr>
            <a:r>
              <a:rPr lang="en" sz="1200" dirty="0">
                <a:solidFill>
                  <a:schemeClr val="dk1"/>
                </a:solidFill>
              </a:rPr>
              <a:t>However, this strategy sent only half of the number of samples than the Aggressive one did</a:t>
            </a:r>
          </a:p>
          <a:p>
            <a:pPr marL="457200" lvl="0" indent="-304800" rtl="0">
              <a:lnSpc>
                <a:spcPct val="115000"/>
              </a:lnSpc>
              <a:buClr>
                <a:schemeClr val="dk1"/>
              </a:buClr>
              <a:buSzPct val="166666"/>
              <a:buFont typeface="Arial"/>
              <a:buChar char="•"/>
            </a:pPr>
            <a:r>
              <a:rPr lang="en" sz="1200" dirty="0">
                <a:solidFill>
                  <a:schemeClr val="dk1"/>
                </a:solidFill>
              </a:rPr>
              <a:t>The third strategy runs a scheduler with default low sampling rate that switches to high sampling rate when the solar cells harvests most of the energy</a:t>
            </a:r>
          </a:p>
          <a:p>
            <a:pPr marL="457200" lvl="0" indent="-304800" rtl="0">
              <a:lnSpc>
                <a:spcPct val="115000"/>
              </a:lnSpc>
              <a:buClr>
                <a:schemeClr val="dk1"/>
              </a:buClr>
              <a:buSzPct val="166666"/>
              <a:buFont typeface="Arial"/>
              <a:buChar char="•"/>
            </a:pPr>
            <a:r>
              <a:rPr lang="en" sz="1200" dirty="0">
                <a:solidFill>
                  <a:schemeClr val="dk1"/>
                </a:solidFill>
              </a:rPr>
              <a:t>It manages to operate continuously and reports almost as many measurements as the Aggressive strategy</a:t>
            </a:r>
          </a:p>
          <a:p>
            <a:pPr marL="457200" lvl="0" indent="-304800" rtl="0">
              <a:lnSpc>
                <a:spcPct val="115000"/>
              </a:lnSpc>
              <a:buClr>
                <a:schemeClr val="dk1"/>
              </a:buClr>
              <a:buSzPct val="166666"/>
              <a:buFont typeface="Arial"/>
              <a:buChar char="•"/>
            </a:pPr>
            <a:r>
              <a:rPr lang="en" sz="1200" dirty="0">
                <a:solidFill>
                  <a:schemeClr val="dk1"/>
                </a:solidFill>
              </a:rPr>
              <a:t>Unfortunately the scheduler is not that easy to deploy because to achieve these results one must run off-line search for optimal schedule</a:t>
            </a:r>
          </a:p>
          <a:p>
            <a:pPr marL="457200" lvl="0" indent="-304800" rtl="0">
              <a:lnSpc>
                <a:spcPct val="115000"/>
              </a:lnSpc>
              <a:buClr>
                <a:schemeClr val="dk1"/>
              </a:buClr>
              <a:buSzPct val="166666"/>
              <a:buFont typeface="Arial"/>
              <a:buChar char="•"/>
            </a:pPr>
            <a:r>
              <a:rPr lang="en" sz="1200" dirty="0">
                <a:solidFill>
                  <a:schemeClr val="dk1"/>
                </a:solidFill>
              </a:rPr>
              <a:t>Finally, our Adaptive strategy has higher average sampling rate than the Scheduled strategy and comparing to the Aggressive strategy it transmits over 99% of the number of sensor reports</a:t>
            </a:r>
          </a:p>
          <a:p>
            <a:pPr marL="457200" lvl="0" indent="-304800" rtl="0">
              <a:lnSpc>
                <a:spcPct val="115000"/>
              </a:lnSpc>
              <a:buClr>
                <a:srgbClr val="000000"/>
              </a:buClr>
              <a:buSzPct val="166666"/>
              <a:buFont typeface="Arial"/>
              <a:buChar char="•"/>
            </a:pPr>
            <a:r>
              <a:rPr lang="en" sz="1200" dirty="0">
                <a:solidFill>
                  <a:schemeClr val="dk1"/>
                </a:solidFill>
              </a:rPr>
              <a:t>The Adaptive strategy also sustains continued sensing and transmitting operation, without requiring off-line schedule optimization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buClr>
                <a:srgbClr val="000000"/>
              </a:buClr>
              <a:buSzPct val="166666"/>
              <a:buFont typeface="Arial"/>
              <a:buChar char="•"/>
            </a:pPr>
            <a:r>
              <a:rPr lang="en" sz="1200"/>
              <a:t>In the next example we simulate a smart lighting switch built with low-power energy-harvesting active tags</a:t>
            </a:r>
          </a:p>
          <a:p>
            <a:pPr marL="457200" lvl="0" indent="-304800" rtl="0">
              <a:buClr>
                <a:srgbClr val="000000"/>
              </a:buClr>
              <a:buSzPct val="166666"/>
              <a:buFont typeface="Arial"/>
              <a:buChar char="•"/>
            </a:pPr>
            <a:r>
              <a:rPr lang="en" sz="1200"/>
              <a:t>This smart lighting switch wirelessly communicates with a lamp, and runs two applications</a:t>
            </a:r>
          </a:p>
          <a:p>
            <a:pPr marL="457200" lvl="0" indent="-304800" rtl="0">
              <a:buClr>
                <a:srgbClr val="000000"/>
              </a:buClr>
              <a:buSzPct val="166666"/>
              <a:buFont typeface="Arial"/>
              <a:buChar char="•"/>
            </a:pPr>
            <a:r>
              <a:rPr lang="en" sz="1200"/>
              <a:t>The first application is called light switch and it sends a message to a lamp when the switch is pressed</a:t>
            </a:r>
          </a:p>
          <a:p>
            <a:pPr marL="457200" lvl="0" indent="-304800" rtl="0">
              <a:buClr>
                <a:srgbClr val="000000"/>
              </a:buClr>
              <a:buSzPct val="166666"/>
              <a:buFont typeface="Arial"/>
              <a:buChar char="•"/>
            </a:pPr>
            <a:r>
              <a:rPr lang="en" sz="1200"/>
              <a:t>The second application called Occupancy, periodically sends to a lamp a message with a motion sensor measurement</a:t>
            </a:r>
          </a:p>
          <a:p>
            <a:endParaRPr lang="e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The smart light switch tags operate on solar energy harvested in indoor deployments.</a:t>
            </a:r>
          </a:p>
          <a:p>
            <a:pPr marL="457200" lvl="0" indent="-304800" rtl="0">
              <a:lnSpc>
                <a:spcPct val="115000"/>
              </a:lnSpc>
              <a:buClr>
                <a:srgbClr val="000000"/>
              </a:buClr>
              <a:buSzPct val="166666"/>
              <a:buFont typeface="Arial"/>
              <a:buChar char="•"/>
            </a:pPr>
            <a:r>
              <a:rPr lang="en" sz="1200">
                <a:solidFill>
                  <a:schemeClr val="dk1"/>
                </a:solidFill>
              </a:rPr>
              <a:t>In a naive system implementation, the two applications run concurrently for as long as energy is available</a:t>
            </a:r>
          </a:p>
          <a:p>
            <a:pPr marL="457200" lvl="0" indent="-304800" rtl="0">
              <a:lnSpc>
                <a:spcPct val="115000"/>
              </a:lnSpc>
              <a:buClr>
                <a:srgbClr val="000000"/>
              </a:buClr>
              <a:buSzPct val="166666"/>
              <a:buFont typeface="Arial"/>
              <a:buChar char="•"/>
            </a:pPr>
            <a:r>
              <a:rPr lang="en" sz="1200">
                <a:solidFill>
                  <a:schemeClr val="dk1"/>
                </a:solidFill>
              </a:rPr>
              <a:t>A better system implementation would prioritize the execution of the switch application over the occupancy, such that motion measurements are reported only when there is enough energy reserved to manually press the light switch over the night time.</a:t>
            </a:r>
          </a:p>
          <a:p>
            <a:pPr marL="457200" lvl="0" indent="-304800" rtl="0">
              <a:lnSpc>
                <a:spcPct val="115000"/>
              </a:lnSpc>
              <a:buClr>
                <a:schemeClr val="dk1"/>
              </a:buClr>
              <a:buSzPct val="166666"/>
              <a:buFont typeface="Arial"/>
              <a:buChar char="•"/>
            </a:pPr>
            <a:r>
              <a:rPr lang="en" sz="1200">
                <a:solidFill>
                  <a:schemeClr val="dk1"/>
                </a:solidFill>
              </a:rPr>
              <a:t>This system specification can be implemented as a controller, which on each mote locally computes a Boolean value specifying if the Occupancy application should execute or not, based on the mote’s energy resources</a:t>
            </a:r>
          </a:p>
          <a:p>
            <a:endParaRPr lang="en"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We implemented these two versions of the system, one with energy reservation and the other without it, and simulated them in TOSSIM.</a:t>
            </a:r>
          </a:p>
          <a:p>
            <a:pPr marL="457200" lvl="0" indent="-304800" rtl="0">
              <a:lnSpc>
                <a:spcPct val="115000"/>
              </a:lnSpc>
              <a:buClr>
                <a:schemeClr val="dk1"/>
              </a:buClr>
              <a:buSzPct val="166666"/>
              <a:buFont typeface="Arial"/>
              <a:buChar char="•"/>
            </a:pPr>
            <a:r>
              <a:rPr lang="en" sz="1200">
                <a:solidFill>
                  <a:schemeClr val="dk1"/>
                </a:solidFill>
              </a:rPr>
              <a:t>The bottom graph shows the irradiance traces for indoor solar energy-harvesting</a:t>
            </a:r>
          </a:p>
          <a:p>
            <a:pPr marL="457200" lvl="0" indent="-304800" rtl="0">
              <a:lnSpc>
                <a:spcPct val="115000"/>
              </a:lnSpc>
              <a:buClr>
                <a:srgbClr val="000000"/>
              </a:buClr>
              <a:buSzPct val="166666"/>
              <a:buFont typeface="Arial"/>
              <a:buChar char="•"/>
            </a:pPr>
            <a:r>
              <a:rPr lang="en" sz="1200">
                <a:solidFill>
                  <a:schemeClr val="dk1"/>
                </a:solidFill>
              </a:rPr>
              <a:t>The upper graph shows the system concurrently executing both applications, without reserving energy for the switch application.</a:t>
            </a:r>
          </a:p>
          <a:p>
            <a:pPr marL="457200" lvl="0" indent="-304800" rtl="0">
              <a:lnSpc>
                <a:spcPct val="115000"/>
              </a:lnSpc>
              <a:buClr>
                <a:schemeClr val="dk1"/>
              </a:buClr>
              <a:buSzPct val="166666"/>
              <a:buFont typeface="Arial"/>
              <a:buChar char="•"/>
            </a:pPr>
            <a:r>
              <a:rPr lang="en" sz="1200">
                <a:solidFill>
                  <a:schemeClr val="dk1"/>
                </a:solidFill>
              </a:rPr>
              <a:t>The red crosses denote the moments when Occupancy application was reporting motion sensor measurements and the blue line shows mote’s residual energy.</a:t>
            </a:r>
          </a:p>
          <a:p>
            <a:pPr marL="457200" lvl="0" indent="-304800" rtl="0">
              <a:lnSpc>
                <a:spcPct val="115000"/>
              </a:lnSpc>
              <a:buClr>
                <a:schemeClr val="dk1"/>
              </a:buClr>
              <a:buSzPct val="166666"/>
              <a:buFont typeface="Arial"/>
              <a:buChar char="•"/>
            </a:pPr>
            <a:r>
              <a:rPr lang="en" sz="1200">
                <a:solidFill>
                  <a:schemeClr val="dk1"/>
                </a:solidFill>
              </a:rPr>
              <a:t>In this implementation the motes run out of energy by 7pm, and after that neither occupancy nor switch applications can execute</a:t>
            </a:r>
          </a:p>
          <a:p>
            <a:endParaRPr lang="en" sz="1200">
              <a:solidFill>
                <a:schemeClr val="dk1"/>
              </a:solidFill>
            </a:endParaRPr>
          </a:p>
          <a:p>
            <a:pPr marL="457200" lvl="0" indent="-304800" rtl="0">
              <a:lnSpc>
                <a:spcPct val="115000"/>
              </a:lnSpc>
              <a:buClr>
                <a:srgbClr val="000000"/>
              </a:buClr>
              <a:buSzPct val="166666"/>
              <a:buFont typeface="Arial"/>
              <a:buChar char="•"/>
            </a:pPr>
            <a:r>
              <a:rPr lang="en" sz="1200">
                <a:solidFill>
                  <a:schemeClr val="dk1"/>
                </a:solidFill>
              </a:rPr>
              <a:t>The middle graph shows the Fennec Fox based system implementation that reserves the energy resources for executing the light Switch application.</a:t>
            </a:r>
          </a:p>
          <a:p>
            <a:pPr marL="457200" lvl="0" indent="-304800" rtl="0">
              <a:lnSpc>
                <a:spcPct val="115000"/>
              </a:lnSpc>
              <a:buClr>
                <a:srgbClr val="000000"/>
              </a:buClr>
              <a:buSzPct val="166666"/>
              <a:buFont typeface="Arial"/>
              <a:buChar char="•"/>
            </a:pPr>
            <a:r>
              <a:rPr lang="en" sz="1200">
                <a:solidFill>
                  <a:schemeClr val="dk1"/>
                </a:solidFill>
              </a:rPr>
              <a:t>Here, the occupancy application was turned off every time when there was just enough energy to run the Switch application over the night time</a:t>
            </a:r>
          </a:p>
          <a:p>
            <a:pPr marL="457200" lvl="0" indent="-304800" rtl="0">
              <a:lnSpc>
                <a:spcPct val="115000"/>
              </a:lnSpc>
              <a:buClr>
                <a:srgbClr val="000000"/>
              </a:buClr>
              <a:buSzPct val="166666"/>
              <a:buFont typeface="Arial"/>
              <a:buChar char="•"/>
            </a:pPr>
            <a:r>
              <a:rPr lang="en" sz="1200">
                <a:solidFill>
                  <a:schemeClr val="dk1"/>
                </a:solidFill>
              </a:rPr>
              <a:t>As a result of reserving the energy, the Occupancy application sent 99% of the reports as the naive implementation did</a:t>
            </a:r>
          </a:p>
          <a:p>
            <a:pPr marL="457200" lvl="0" indent="-304800" rtl="0">
              <a:lnSpc>
                <a:spcPct val="115000"/>
              </a:lnSpc>
              <a:buClr>
                <a:srgbClr val="000000"/>
              </a:buClr>
              <a:buSzPct val="166666"/>
              <a:buFont typeface="Arial"/>
              <a:buChar char="•"/>
            </a:pPr>
            <a:r>
              <a:rPr lang="en" sz="1200">
                <a:solidFill>
                  <a:schemeClr val="dk1"/>
                </a:solidFill>
              </a:rPr>
              <a:t>At run-time, Fennec Fox switched between the states for 138 times, which itself consumed 28mJ.</a:t>
            </a:r>
          </a:p>
          <a:p>
            <a:endParaRPr lang="en"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In conclusion, we addressed the problem of running both the energy-harvesting algorithms and sensing applications on the same wireless sensor network.</a:t>
            </a:r>
          </a:p>
          <a:p>
            <a:pPr marL="457200" lvl="0" indent="-304800" rtl="0">
              <a:lnSpc>
                <a:spcPct val="115000"/>
              </a:lnSpc>
              <a:buClr>
                <a:srgbClr val="000000"/>
              </a:buClr>
              <a:buSzPct val="166666"/>
              <a:buFont typeface="Arial"/>
              <a:buChar char="•"/>
            </a:pPr>
            <a:r>
              <a:rPr lang="en" sz="1200">
                <a:solidFill>
                  <a:schemeClr val="dk1"/>
                </a:solidFill>
              </a:rPr>
              <a:t>We proposed to model the energy-neutral network operation as a feedback control system.</a:t>
            </a:r>
          </a:p>
          <a:p>
            <a:pPr marL="457200" lvl="0" indent="-304800" rtl="0">
              <a:lnSpc>
                <a:spcPct val="115000"/>
              </a:lnSpc>
              <a:buClr>
                <a:schemeClr val="dk1"/>
              </a:buClr>
              <a:buSzPct val="166666"/>
              <a:buFont typeface="Arial"/>
              <a:buChar char="•"/>
            </a:pPr>
            <a:r>
              <a:rPr lang="en" sz="1200">
                <a:solidFill>
                  <a:schemeClr val="dk1"/>
                </a:solidFill>
              </a:rPr>
              <a:t>The two applications case studies show how to implement different system models in Fennec Fox</a:t>
            </a:r>
          </a:p>
          <a:p>
            <a:pPr marL="457200" lvl="0" indent="-304800" rtl="0">
              <a:lnSpc>
                <a:spcPct val="115000"/>
              </a:lnSpc>
              <a:buClr>
                <a:srgbClr val="000000"/>
              </a:buClr>
              <a:buSzPct val="166666"/>
              <a:buFont typeface="Arial"/>
              <a:buChar char="•"/>
            </a:pPr>
            <a:r>
              <a:rPr lang="en" sz="1200">
                <a:solidFill>
                  <a:schemeClr val="dk1"/>
                </a:solidFill>
              </a:rPr>
              <a:t>Thank you for your attention</a:t>
            </a:r>
          </a:p>
          <a:p>
            <a:endParaRPr lang="en"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00000"/>
              <a:buFont typeface="Arial"/>
              <a:buChar char="●"/>
            </a:pPr>
            <a:r>
              <a:rPr lang="en" sz="1200">
                <a:solidFill>
                  <a:schemeClr val="dk1"/>
                </a:solidFill>
              </a:rPr>
              <a:t>Despite advances in wireless sensor network research and energy-harvesting methods, there are still few examples of successful technology transfers from research prototypes to actual commercial products.</a:t>
            </a:r>
          </a:p>
          <a:p>
            <a:pPr marL="457200" lvl="0" indent="-304800" rtl="0">
              <a:lnSpc>
                <a:spcPct val="115000"/>
              </a:lnSpc>
              <a:buClr>
                <a:srgbClr val="000000"/>
              </a:buClr>
              <a:buSzPct val="100000"/>
              <a:buFont typeface="Arial"/>
              <a:buChar char="●"/>
            </a:pPr>
            <a:r>
              <a:rPr lang="en" sz="1200">
                <a:solidFill>
                  <a:schemeClr val="dk1"/>
                </a:solidFill>
              </a:rPr>
              <a:t>One of the major challenges has been the difficulty of realizing industry-level wireless sensor networks that can operate reliable for a long time with minimum energy and maintenance cost while supporting sophisticated applications.</a:t>
            </a:r>
          </a:p>
          <a:p>
            <a:pPr marL="457200" lvl="0" indent="-304800" rtl="0">
              <a:lnSpc>
                <a:spcPct val="115000"/>
              </a:lnSpc>
              <a:buClr>
                <a:srgbClr val="000000"/>
              </a:buClr>
              <a:buSzPct val="100000"/>
              <a:buFont typeface="Arial"/>
              <a:buChar char="●"/>
            </a:pPr>
            <a:r>
              <a:rPr lang="en" sz="1200">
                <a:solidFill>
                  <a:schemeClr val="dk1"/>
                </a:solidFill>
              </a:rPr>
              <a:t>To address this problem it is necessary to develop methods for designing and implementing wireless sensing systems that can run effectively both application processes and energy-management processes across the same single network</a:t>
            </a:r>
          </a:p>
          <a:p>
            <a:endParaRPr lang="en"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00000"/>
              <a:buFont typeface="Arial"/>
              <a:buChar char="●"/>
            </a:pPr>
            <a:r>
              <a:rPr lang="en" sz="1200">
                <a:solidFill>
                  <a:schemeClr val="dk1"/>
                </a:solidFill>
              </a:rPr>
              <a:t>In today’s talk we present modeling, implementation and evaluation of a single wireless sensor network that executes energy-harvesting algorithms and sensing applications</a:t>
            </a:r>
          </a:p>
          <a:p>
            <a:pPr marL="457200" lvl="0" indent="-304800" rtl="0">
              <a:lnSpc>
                <a:spcPct val="115000"/>
              </a:lnSpc>
              <a:buClr>
                <a:srgbClr val="000000"/>
              </a:buClr>
              <a:buSzPct val="100000"/>
              <a:buFont typeface="Arial"/>
              <a:buChar char="●"/>
            </a:pPr>
            <a:r>
              <a:rPr lang="en" sz="1200">
                <a:solidFill>
                  <a:schemeClr val="dk1"/>
                </a:solidFill>
              </a:rPr>
              <a:t>Our work is based on Fennec Fox, therefore we start with reviewing necessary background information about this system</a:t>
            </a:r>
          </a:p>
          <a:p>
            <a:pPr marL="457200" lvl="0" indent="-304800" rtl="0">
              <a:lnSpc>
                <a:spcPct val="115000"/>
              </a:lnSpc>
              <a:buClr>
                <a:srgbClr val="000000"/>
              </a:buClr>
              <a:buSzPct val="100000"/>
              <a:buFont typeface="Arial"/>
              <a:buChar char="●"/>
            </a:pPr>
            <a:r>
              <a:rPr lang="en" sz="1200">
                <a:solidFill>
                  <a:schemeClr val="dk1"/>
                </a:solidFill>
              </a:rPr>
              <a:t>Then we introduce the feedback control model for energy-neutral system operation and discuss how it can be implemented in Fennec Fox</a:t>
            </a:r>
          </a:p>
          <a:p>
            <a:pPr marL="457200" lvl="0" indent="-304800" rtl="0">
              <a:lnSpc>
                <a:spcPct val="115000"/>
              </a:lnSpc>
              <a:buClr>
                <a:srgbClr val="000000"/>
              </a:buClr>
              <a:buSzPct val="100000"/>
              <a:buFont typeface="Arial"/>
              <a:buChar char="●"/>
            </a:pPr>
            <a:r>
              <a:rPr lang="en" sz="1200">
                <a:solidFill>
                  <a:schemeClr val="dk1"/>
                </a:solidFill>
              </a:rPr>
              <a:t>Finally, we present  two case studies to show that the proposed system design and implementation methodology facilitates the composition of complex energy-harvesting systems with improved runtime performance. </a:t>
            </a:r>
          </a:p>
          <a:p>
            <a:endParaRPr lang="en"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We developed Fennec Fox to run multiple heterogeneous application processes on the same wireless sensor network.</a:t>
            </a:r>
          </a:p>
          <a:p>
            <a:pPr marL="457200" lvl="0" indent="-304800" rtl="0">
              <a:lnSpc>
                <a:spcPct val="115000"/>
              </a:lnSpc>
              <a:buClr>
                <a:srgbClr val="000000"/>
              </a:buClr>
              <a:buSzPct val="166666"/>
              <a:buFont typeface="Arial"/>
              <a:buChar char="•"/>
            </a:pPr>
            <a:r>
              <a:rPr lang="en" sz="1200">
                <a:solidFill>
                  <a:schemeClr val="dk1"/>
                </a:solidFill>
              </a:rPr>
              <a:t>Fennec Fox creates an abstraction of a single system on top of which multiple processes are executing</a:t>
            </a:r>
          </a:p>
          <a:p>
            <a:pPr marL="457200" lvl="0" indent="-304800" rtl="0">
              <a:lnSpc>
                <a:spcPct val="115000"/>
              </a:lnSpc>
              <a:buClr>
                <a:srgbClr val="000000"/>
              </a:buClr>
              <a:buSzPct val="166666"/>
              <a:buFont typeface="Arial"/>
              <a:buChar char="•"/>
            </a:pPr>
            <a:r>
              <a:rPr lang="en" sz="1200">
                <a:solidFill>
                  <a:schemeClr val="dk1"/>
                </a:solidFill>
              </a:rPr>
              <a:t>As such, the process context-switch occurs not on a single node but across the whole network</a:t>
            </a:r>
          </a:p>
          <a:p>
            <a:pPr marL="457200" lvl="0" indent="-304800" rtl="0">
              <a:lnSpc>
                <a:spcPct val="115000"/>
              </a:lnSpc>
              <a:buClr>
                <a:srgbClr val="000000"/>
              </a:buClr>
              <a:buSzPct val="166666"/>
              <a:buFont typeface="Arial"/>
              <a:buChar char="•"/>
            </a:pPr>
            <a:r>
              <a:rPr lang="en" sz="1200">
                <a:solidFill>
                  <a:schemeClr val="dk1"/>
                </a:solidFill>
              </a:rPr>
              <a:t>With its network state synchronization algorithm, Fennec Fox ensures that all the motes are running with the same processes</a:t>
            </a:r>
          </a:p>
          <a:p>
            <a:endParaRPr lang="en"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In Fennec Fox, each process runs on a dedicated network protocol stack, consisting of the application code, its network and MAC protocols and the designated radio driver.</a:t>
            </a:r>
          </a:p>
          <a:p>
            <a:pPr marL="457200" lvl="0" indent="-304800" rtl="0">
              <a:lnSpc>
                <a:spcPct val="115000"/>
              </a:lnSpc>
              <a:buClr>
                <a:srgbClr val="000000"/>
              </a:buClr>
              <a:buSzPct val="166666"/>
              <a:buFont typeface="Arial"/>
              <a:buChar char="•"/>
            </a:pPr>
            <a:r>
              <a:rPr lang="en" sz="1200">
                <a:solidFill>
                  <a:schemeClr val="dk1"/>
                </a:solidFill>
              </a:rPr>
              <a:t>Therefore, when the process context-switch happens, not only the application code is restarted but also the communication mechanisms of this process.</a:t>
            </a:r>
          </a:p>
          <a:p>
            <a:pPr marL="457200" lvl="0" indent="-304800" rtl="0">
              <a:lnSpc>
                <a:spcPct val="115000"/>
              </a:lnSpc>
              <a:buClr>
                <a:srgbClr val="000000"/>
              </a:buClr>
              <a:buSzPct val="166666"/>
              <a:buFont typeface="Arial"/>
              <a:buChar char="•"/>
            </a:pPr>
            <a:r>
              <a:rPr lang="en" sz="1200">
                <a:solidFill>
                  <a:schemeClr val="dk1"/>
                </a:solidFill>
              </a:rPr>
              <a:t>At run-time, Fennec Fox follows the finite state machine model of computation, which is specified at design time with the Swift Fox programming language.</a:t>
            </a:r>
          </a:p>
          <a:p>
            <a:pPr marL="457200" lvl="0" indent="-304800" rtl="0">
              <a:lnSpc>
                <a:spcPct val="115000"/>
              </a:lnSpc>
              <a:buClr>
                <a:srgbClr val="000000"/>
              </a:buClr>
              <a:buSzPct val="166666"/>
              <a:buFont typeface="Arial"/>
              <a:buChar char="•"/>
            </a:pPr>
            <a:r>
              <a:rPr lang="en" sz="1200">
                <a:solidFill>
                  <a:schemeClr val="dk1"/>
                </a:solidFill>
              </a:rPr>
              <a:t>In Swift Fox, programmers define network states, where each state consist of processes to be executed.</a:t>
            </a:r>
          </a:p>
          <a:p>
            <a:pPr marL="457200" lvl="0" indent="-304800" rtl="0">
              <a:lnSpc>
                <a:spcPct val="115000"/>
              </a:lnSpc>
              <a:buClr>
                <a:srgbClr val="000000"/>
              </a:buClr>
              <a:buSzPct val="166666"/>
              <a:buFont typeface="Arial"/>
              <a:buChar char="•"/>
            </a:pPr>
            <a:r>
              <a:rPr lang="en" sz="1200">
                <a:solidFill>
                  <a:schemeClr val="dk1"/>
                </a:solidFill>
              </a:rPr>
              <a:t>The state transitions are triggered by the events defined in Swift Fox programs</a:t>
            </a:r>
          </a:p>
          <a:p>
            <a:pPr marL="457200" lvl="0" indent="-304800" rtl="0">
              <a:lnSpc>
                <a:spcPct val="115000"/>
              </a:lnSpc>
              <a:buClr>
                <a:srgbClr val="000000"/>
              </a:buClr>
              <a:buSzPct val="166666"/>
              <a:buFont typeface="Arial"/>
              <a:buChar char="•"/>
            </a:pPr>
            <a:r>
              <a:rPr lang="en" sz="1200">
                <a:solidFill>
                  <a:schemeClr val="dk1"/>
                </a:solidFill>
              </a:rPr>
              <a:t>So in conclusion, Fennec Fox provides mechanisms to program and execute multiple heterogeneous processes on the same network</a:t>
            </a:r>
          </a:p>
          <a:p>
            <a:endParaRPr lang="en"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We propose to model the energy-neutral sensing network as a feedback control system, running with energy management software process and the target applications, consisting of sensing, actuating and computing processes.</a:t>
            </a:r>
          </a:p>
          <a:p>
            <a:pPr marL="457200" lvl="0" indent="-304800" rtl="0">
              <a:lnSpc>
                <a:spcPct val="115000"/>
              </a:lnSpc>
              <a:buClr>
                <a:schemeClr val="dk1"/>
              </a:buClr>
              <a:buSzPct val="166666"/>
              <a:buFont typeface="Arial"/>
              <a:buChar char="•"/>
            </a:pPr>
            <a:r>
              <a:rPr lang="en" sz="1200">
                <a:solidFill>
                  <a:schemeClr val="dk1"/>
                </a:solidFill>
              </a:rPr>
              <a:t>In this model, the system energy is controlled by the energy-management software computing the energy management function</a:t>
            </a:r>
          </a:p>
          <a:p>
            <a:pPr marL="457200" lvl="0" indent="-304800" rtl="0">
              <a:lnSpc>
                <a:spcPct val="115000"/>
              </a:lnSpc>
              <a:buClr>
                <a:schemeClr val="dk1"/>
              </a:buClr>
              <a:buSzPct val="166666"/>
              <a:buFont typeface="Arial"/>
              <a:buChar char="•"/>
            </a:pPr>
            <a:r>
              <a:rPr lang="en" sz="1200">
                <a:solidFill>
                  <a:schemeClr val="dk1"/>
                </a:solidFill>
              </a:rPr>
              <a:t>This function takes as input the information about the energy consumption and harvesting and returns energy control signals.</a:t>
            </a:r>
          </a:p>
          <a:p>
            <a:pPr marL="457200" lvl="0" indent="-304800" rtl="0">
              <a:lnSpc>
                <a:spcPct val="115000"/>
              </a:lnSpc>
              <a:buClr>
                <a:schemeClr val="dk1"/>
              </a:buClr>
              <a:buSzPct val="166666"/>
              <a:buFont typeface="Arial"/>
              <a:buChar char="•"/>
            </a:pPr>
            <a:r>
              <a:rPr lang="en" sz="1200">
                <a:solidFill>
                  <a:schemeClr val="dk1"/>
                </a:solidFill>
              </a:rPr>
              <a:t>These signals control the network energy consumption during the execution of the target applications.</a:t>
            </a:r>
          </a:p>
          <a:p>
            <a:endParaRPr lang="en" sz="1200">
              <a:solidFill>
                <a:schemeClr val="dk1"/>
              </a:solidFill>
            </a:endParaRPr>
          </a:p>
          <a:p>
            <a:endParaRPr lang="en"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dirty="0">
                <a:solidFill>
                  <a:schemeClr val="dk1"/>
                </a:solidFill>
              </a:rPr>
              <a:t>Next we discuss how to translate the energy-neutral system model into wireless sensor network implementation</a:t>
            </a:r>
          </a:p>
          <a:p>
            <a:pPr marL="457200" lvl="0" indent="-304800" rtl="0">
              <a:lnSpc>
                <a:spcPct val="115000"/>
              </a:lnSpc>
              <a:buClr>
                <a:schemeClr val="dk1"/>
              </a:buClr>
              <a:buSzPct val="166666"/>
              <a:buFont typeface="Arial"/>
              <a:buChar char="•"/>
            </a:pPr>
            <a:r>
              <a:rPr lang="en" sz="1200" dirty="0">
                <a:solidFill>
                  <a:schemeClr val="dk1"/>
                </a:solidFill>
              </a:rPr>
              <a:t>One of the challenges is to define communication requirements necessary to compute and apply the energy control signals</a:t>
            </a:r>
          </a:p>
          <a:p>
            <a:endParaRPr lang="en" sz="1200" dirty="0">
              <a:solidFill>
                <a:schemeClr val="dk1"/>
              </a:solidFill>
            </a:endParaRPr>
          </a:p>
          <a:p>
            <a:pPr marL="457200" lvl="0" indent="-304800" rtl="0">
              <a:lnSpc>
                <a:spcPct val="115000"/>
              </a:lnSpc>
              <a:buClr>
                <a:schemeClr val="dk1"/>
              </a:buClr>
              <a:buSzPct val="166666"/>
              <a:buFont typeface="Arial"/>
              <a:buChar char="•"/>
            </a:pPr>
            <a:r>
              <a:rPr lang="en" sz="1200" dirty="0">
                <a:solidFill>
                  <a:schemeClr val="dk1"/>
                </a:solidFill>
              </a:rPr>
              <a:t>In the simplest case, every mote manages its energy by itself, so there are no network transmissions coming from the energy management software</a:t>
            </a:r>
          </a:p>
          <a:p>
            <a:pPr marL="457200" lvl="0" indent="-304800" rtl="0">
              <a:lnSpc>
                <a:spcPct val="115000"/>
              </a:lnSpc>
              <a:buClr>
                <a:srgbClr val="000000"/>
              </a:buClr>
              <a:buSzPct val="166666"/>
              <a:buFont typeface="Arial"/>
              <a:buChar char="•"/>
            </a:pPr>
            <a:r>
              <a:rPr lang="en" sz="1200" dirty="0">
                <a:solidFill>
                  <a:schemeClr val="dk1"/>
                </a:solidFill>
              </a:rPr>
              <a:t>However, when a group of motes collaborates and collectively make a decision about their energy resources, then they exchange among themselves information about the energy spending and harvesting, which requires communication support for distributed computation</a:t>
            </a:r>
          </a:p>
          <a:p>
            <a:pPr marL="457200" lvl="0" indent="-304800" rtl="0">
              <a:lnSpc>
                <a:spcPct val="115000"/>
              </a:lnSpc>
              <a:buClr>
                <a:schemeClr val="dk1"/>
              </a:buClr>
              <a:buSzPct val="166666"/>
              <a:buFont typeface="Arial"/>
              <a:buChar char="•"/>
            </a:pPr>
            <a:r>
              <a:rPr lang="en" sz="1200" dirty="0">
                <a:solidFill>
                  <a:schemeClr val="dk1"/>
                </a:solidFill>
              </a:rPr>
              <a:t>Network communication support is also required when a single node centrally manages the system energy resources</a:t>
            </a:r>
          </a:p>
          <a:p>
            <a:endParaRPr lang="en" sz="1200" dirty="0">
              <a:solidFill>
                <a:schemeClr val="dk1"/>
              </a:solidFill>
            </a:endParaRPr>
          </a:p>
          <a:p>
            <a:pPr marL="457200" lvl="0" indent="-304800" rtl="0">
              <a:lnSpc>
                <a:spcPct val="115000"/>
              </a:lnSpc>
              <a:buClr>
                <a:srgbClr val="000000"/>
              </a:buClr>
              <a:buSzPct val="166666"/>
              <a:buFont typeface="Arial"/>
              <a:buChar char="•"/>
            </a:pPr>
            <a:r>
              <a:rPr lang="en" sz="1200" dirty="0">
                <a:solidFill>
                  <a:schemeClr val="dk1"/>
                </a:solidFill>
              </a:rPr>
              <a:t>To give a better intuition of the communication requirements, we show an example of a system energy managed centrally</a:t>
            </a:r>
          </a:p>
          <a:p>
            <a:pPr marL="457200" lvl="0" indent="-304800" rtl="0">
              <a:lnSpc>
                <a:spcPct val="115000"/>
              </a:lnSpc>
              <a:buClr>
                <a:srgbClr val="000000"/>
              </a:buClr>
              <a:buSzPct val="166666"/>
              <a:buFont typeface="Arial"/>
              <a:buChar char="•"/>
            </a:pPr>
            <a:r>
              <a:rPr lang="en" sz="1200" dirty="0">
                <a:solidFill>
                  <a:schemeClr val="dk1"/>
                </a:solidFill>
              </a:rPr>
              <a:t>On the figure, the circles represent sensor motes and the square box represents the central node </a:t>
            </a:r>
          </a:p>
          <a:p>
            <a:pPr marL="457200" lvl="0" indent="-304800" rtl="0">
              <a:lnSpc>
                <a:spcPct val="115000"/>
              </a:lnSpc>
              <a:buClr>
                <a:srgbClr val="000000"/>
              </a:buClr>
              <a:buSzPct val="166666"/>
              <a:buFont typeface="Arial"/>
              <a:buChar char="•"/>
            </a:pPr>
            <a:r>
              <a:rPr lang="en" sz="1200" dirty="0">
                <a:solidFill>
                  <a:schemeClr val="dk1"/>
                </a:solidFill>
              </a:rPr>
              <a:t>In the central computation, first, all the motes send to the central node information about the harvested energy</a:t>
            </a:r>
          </a:p>
          <a:p>
            <a:pPr marL="457200" lvl="0" indent="-304800" rtl="0">
              <a:lnSpc>
                <a:spcPct val="115000"/>
              </a:lnSpc>
              <a:buClr>
                <a:srgbClr val="000000"/>
              </a:buClr>
              <a:buSzPct val="166666"/>
              <a:buFont typeface="Arial"/>
              <a:buChar char="•"/>
            </a:pPr>
            <a:r>
              <a:rPr lang="en" sz="1200" dirty="0">
                <a:solidFill>
                  <a:schemeClr val="dk1"/>
                </a:solidFill>
              </a:rPr>
              <a:t>Then, the central node computes the management function and sends back to all the motes the energy control signals</a:t>
            </a:r>
          </a:p>
          <a:p>
            <a:endParaRPr lang="en" sz="1200" dirty="0">
              <a:solidFill>
                <a:schemeClr val="dk1"/>
              </a:solidFill>
            </a:endParaRPr>
          </a:p>
          <a:p>
            <a:pPr marL="457200" lvl="0" indent="-304800" rtl="0">
              <a:lnSpc>
                <a:spcPct val="115000"/>
              </a:lnSpc>
              <a:buClr>
                <a:srgbClr val="000000"/>
              </a:buClr>
              <a:buSzPct val="166666"/>
              <a:buFont typeface="Arial"/>
              <a:buChar char="•"/>
            </a:pPr>
            <a:r>
              <a:rPr lang="en" sz="1200" dirty="0">
                <a:solidFill>
                  <a:schemeClr val="dk1"/>
                </a:solidFill>
              </a:rPr>
              <a:t>The reason why it is important to keep in mind these alternative implementations is because the energy management software run-time communications may conflict with the ongoing transmissions from target applications running at the same time.</a:t>
            </a:r>
          </a:p>
          <a:p>
            <a:pPr marL="457200" lvl="0" indent="-304800" rtl="0">
              <a:lnSpc>
                <a:spcPct val="115000"/>
              </a:lnSpc>
              <a:buClr>
                <a:schemeClr val="dk1"/>
              </a:buClr>
              <a:buSzPct val="166666"/>
              <a:buFont typeface="Arial"/>
              <a:buChar char="•"/>
            </a:pPr>
            <a:r>
              <a:rPr lang="en" sz="1200" dirty="0">
                <a:solidFill>
                  <a:schemeClr val="dk1"/>
                </a:solidFill>
              </a:rPr>
              <a:t>Consider this example.</a:t>
            </a:r>
          </a:p>
          <a:p>
            <a:pPr marL="457200" lvl="0" indent="-304800" rtl="0">
              <a:lnSpc>
                <a:spcPct val="115000"/>
              </a:lnSpc>
              <a:buClr>
                <a:schemeClr val="dk1"/>
              </a:buClr>
              <a:buSzPct val="166666"/>
              <a:buFont typeface="Arial"/>
              <a:buChar char="•"/>
            </a:pPr>
            <a:r>
              <a:rPr lang="en" sz="1200" dirty="0">
                <a:solidFill>
                  <a:schemeClr val="dk1"/>
                </a:solidFill>
              </a:rPr>
              <a:t>The energy-management software transmits information over the carrier-sensing CSMA MAC protocol, while at the same time the application process sends packets over the time-division TDMA MAC.</a:t>
            </a:r>
          </a:p>
          <a:p>
            <a:pPr marL="457200" lvl="0" indent="-304800" rtl="0">
              <a:lnSpc>
                <a:spcPct val="115000"/>
              </a:lnSpc>
              <a:buClr>
                <a:srgbClr val="000000"/>
              </a:buClr>
              <a:buSzPct val="166666"/>
              <a:buFont typeface="Arial"/>
              <a:buChar char="•"/>
            </a:pPr>
            <a:r>
              <a:rPr lang="en" sz="1200" dirty="0">
                <a:solidFill>
                  <a:schemeClr val="dk1"/>
                </a:solidFill>
              </a:rPr>
              <a:t>These two medium access control protocols cannot simultaneously operate on the same network without performance degradation</a:t>
            </a:r>
          </a:p>
          <a:p>
            <a:pPr marL="457200" lvl="0" indent="-304800" rtl="0">
              <a:lnSpc>
                <a:spcPct val="115000"/>
              </a:lnSpc>
              <a:buClr>
                <a:schemeClr val="dk1"/>
              </a:buClr>
              <a:buSzPct val="166666"/>
              <a:buFont typeface="Arial"/>
              <a:buChar char="•"/>
            </a:pPr>
            <a:r>
              <a:rPr lang="en" sz="1200" dirty="0">
                <a:solidFill>
                  <a:schemeClr val="dk1"/>
                </a:solidFill>
              </a:rPr>
              <a:t>Therefore energy management processes and target application processes may have conflicting communication requirements, which leads us to the implementation problem of running both of these processes on the same wireless network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rgbClr val="000000"/>
              </a:buClr>
              <a:buSzPct val="166666"/>
              <a:buFont typeface="Arial"/>
              <a:buChar char="•"/>
            </a:pPr>
            <a:r>
              <a:rPr lang="en" sz="1200">
                <a:solidFill>
                  <a:schemeClr val="dk1"/>
                </a:solidFill>
              </a:rPr>
              <a:t>To address the problem of running both the energy-management processes and the target application processes on the same network, we propose to schedule their execution asynchronously</a:t>
            </a:r>
          </a:p>
          <a:p>
            <a:pPr marL="457200" lvl="0" indent="-304800" rtl="0">
              <a:lnSpc>
                <a:spcPct val="115000"/>
              </a:lnSpc>
              <a:buClr>
                <a:srgbClr val="000000"/>
              </a:buClr>
              <a:buSzPct val="166666"/>
              <a:buFont typeface="Arial"/>
              <a:buChar char="•"/>
            </a:pPr>
            <a:r>
              <a:rPr lang="en" sz="1200">
                <a:solidFill>
                  <a:schemeClr val="dk1"/>
                </a:solidFill>
              </a:rPr>
              <a:t>In Swift Fox program we map the energy and application processes into separate network states, which forces them to execute separately</a:t>
            </a:r>
          </a:p>
          <a:p>
            <a:pPr marL="457200" lvl="0" indent="-304800" rtl="0">
              <a:lnSpc>
                <a:spcPct val="115000"/>
              </a:lnSpc>
              <a:buClr>
                <a:srgbClr val="000000"/>
              </a:buClr>
              <a:buSzPct val="166666"/>
              <a:buFont typeface="Arial"/>
              <a:buChar char="•"/>
            </a:pPr>
            <a:r>
              <a:rPr lang="en" sz="1200">
                <a:solidFill>
                  <a:schemeClr val="dk1"/>
                </a:solidFill>
              </a:rPr>
              <a:t>Then, we create the network state transition events to switch between the states running with the energy management software and states running with the target applications</a:t>
            </a:r>
          </a:p>
          <a:p>
            <a:endParaRPr lang="en" sz="1200">
              <a:solidFill>
                <a:schemeClr val="dk1"/>
              </a:solidFill>
            </a:endParaRPr>
          </a:p>
          <a:p>
            <a:pPr marL="457200" lvl="0" indent="-304800" rtl="0">
              <a:lnSpc>
                <a:spcPct val="115000"/>
              </a:lnSpc>
              <a:buClr>
                <a:srgbClr val="000000"/>
              </a:buClr>
              <a:buSzPct val="166666"/>
              <a:buFont typeface="Arial"/>
              <a:buChar char="•"/>
            </a:pPr>
            <a:r>
              <a:rPr lang="en" sz="1200">
                <a:solidFill>
                  <a:schemeClr val="dk1"/>
                </a:solidFill>
              </a:rPr>
              <a:t>This solves the problem of conflicting communication protocols</a:t>
            </a:r>
          </a:p>
          <a:p>
            <a:pPr marL="457200" lvl="0" indent="-304800" rtl="0">
              <a:lnSpc>
                <a:spcPct val="115000"/>
              </a:lnSpc>
              <a:buClr>
                <a:srgbClr val="000000"/>
              </a:buClr>
              <a:buSzPct val="166666"/>
              <a:buFont typeface="Arial"/>
              <a:buChar char="•"/>
            </a:pPr>
            <a:r>
              <a:rPr lang="en" sz="1200">
                <a:solidFill>
                  <a:schemeClr val="dk1"/>
                </a:solidFill>
              </a:rPr>
              <a:t>However, even when the energy and application processes communication protocols are not conflicting, we may still prefer to separate their execution to</a:t>
            </a:r>
          </a:p>
          <a:p>
            <a:pPr marL="457200" lvl="0" indent="-304800" rtl="0">
              <a:lnSpc>
                <a:spcPct val="115000"/>
              </a:lnSpc>
              <a:buClr>
                <a:srgbClr val="000000"/>
              </a:buClr>
              <a:buSzPct val="166666"/>
              <a:buFont typeface="Arial"/>
              <a:buChar char="•"/>
            </a:pPr>
            <a:r>
              <a:rPr lang="en" sz="1200">
                <a:solidFill>
                  <a:schemeClr val="dk1"/>
                </a:solidFill>
              </a:rPr>
              <a:t>reduce the performance degradation from concurrent processes execution</a:t>
            </a:r>
          </a:p>
          <a:p>
            <a:pPr marL="457200" lvl="0" indent="-304800" rtl="0">
              <a:lnSpc>
                <a:spcPct val="115000"/>
              </a:lnSpc>
              <a:buClr>
                <a:srgbClr val="000000"/>
              </a:buClr>
              <a:buSzPct val="166666"/>
              <a:buFont typeface="Arial"/>
              <a:buChar char="•"/>
            </a:pPr>
            <a:r>
              <a:rPr lang="en" sz="1200">
                <a:solidFill>
                  <a:schemeClr val="dk1"/>
                </a:solidFill>
              </a:rPr>
              <a:t>improve the energy-harvesting and consumption estimates</a:t>
            </a:r>
          </a:p>
          <a:p>
            <a:pPr marL="457200" lvl="0" indent="-304800" rtl="0">
              <a:lnSpc>
                <a:spcPct val="115000"/>
              </a:lnSpc>
              <a:buClr>
                <a:srgbClr val="000000"/>
              </a:buClr>
              <a:buSzPct val="166666"/>
              <a:buFont typeface="Arial"/>
              <a:buChar char="•"/>
            </a:pPr>
            <a:r>
              <a:rPr lang="en" sz="1200">
                <a:solidFill>
                  <a:schemeClr val="dk1"/>
                </a:solidFill>
              </a:rPr>
              <a:t>And to enable modular system design and code reuse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buClr>
                <a:srgbClr val="000000"/>
              </a:buClr>
              <a:buSzPct val="166666"/>
              <a:buFont typeface="Arial"/>
              <a:buChar char="•"/>
            </a:pPr>
            <a:r>
              <a:rPr lang="en" sz="1200" dirty="0"/>
              <a:t>Next we apply the presented system design and implementation methodology into two wireless sensor network application case studies </a:t>
            </a:r>
          </a:p>
          <a:p>
            <a:pPr marL="457200" lvl="0" indent="-304800" rtl="0">
              <a:lnSpc>
                <a:spcPct val="115000"/>
              </a:lnSpc>
              <a:buClr>
                <a:srgbClr val="000000"/>
              </a:buClr>
              <a:buSzPct val="166666"/>
              <a:buFont typeface="Arial"/>
              <a:buChar char="•"/>
            </a:pPr>
            <a:r>
              <a:rPr lang="en" sz="1200" dirty="0">
                <a:solidFill>
                  <a:schemeClr val="dk1"/>
                </a:solidFill>
              </a:rPr>
              <a:t>First, we run a simulated replication of the wireless sensor network for habitat monitoring </a:t>
            </a:r>
          </a:p>
          <a:p>
            <a:pPr marL="457200" lvl="0" indent="-304800" rtl="0">
              <a:lnSpc>
                <a:spcPct val="115000"/>
              </a:lnSpc>
              <a:buClr>
                <a:srgbClr val="000000"/>
              </a:buClr>
              <a:buSzPct val="166666"/>
              <a:buFont typeface="Arial"/>
              <a:buChar char="•"/>
            </a:pPr>
            <a:r>
              <a:rPr lang="en" sz="1200" dirty="0">
                <a:solidFill>
                  <a:schemeClr val="dk1"/>
                </a:solidFill>
              </a:rPr>
              <a:t>Here, wireless sensors were deployed to collect environmental information that would enable life scientists to better understand conditions that impact Petrels breeding</a:t>
            </a:r>
          </a:p>
          <a:p>
            <a:pPr marL="457200" lvl="0" indent="-304800" rtl="0">
              <a:lnSpc>
                <a:spcPct val="115000"/>
              </a:lnSpc>
              <a:buClr>
                <a:srgbClr val="000000"/>
              </a:buClr>
              <a:buSzPct val="166666"/>
              <a:buFont typeface="Arial"/>
              <a:buChar char="•"/>
            </a:pPr>
            <a:r>
              <a:rPr lang="en" sz="1200" dirty="0">
                <a:solidFill>
                  <a:schemeClr val="dk1"/>
                </a:solidFill>
              </a:rPr>
              <a:t>From the technological perspective, the challenge of this work was to find the sensor sampling rate such that the network would operate for a sufficient amount of time on a given set of batteries.</a:t>
            </a:r>
          </a:p>
          <a:p>
            <a:endParaRPr lang="en" sz="12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905174"/>
            <a:ext cx="7772400" cy="1314900"/>
          </a:xfrm>
          <a:prstGeom prst="rect">
            <a:avLst/>
          </a:prstGeom>
        </p:spPr>
        <p:txBody>
          <a:bodyPr lIns="91425" tIns="91425" rIns="91425" bIns="91425" anchor="b" anchorCtr="0">
            <a:noAutofit/>
          </a:bodyPr>
          <a:lstStyle/>
          <a:p>
            <a:pPr>
              <a:buNone/>
            </a:pPr>
            <a:r>
              <a:rPr lang="en" sz="3600">
                <a:solidFill>
                  <a:srgbClr val="000000"/>
                </a:solidFill>
              </a:rPr>
              <a:t>Modeling and Implementation of Energy Neutral Sensing Systems</a:t>
            </a:r>
          </a:p>
        </p:txBody>
      </p:sp>
      <p:sp>
        <p:nvSpPr>
          <p:cNvPr id="24" name="Shape 2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lvl="0" rtl="0">
              <a:buNone/>
            </a:pPr>
            <a:r>
              <a:rPr lang="en" sz="1800" u="sng"/>
              <a:t>Marcin K. Szczodrak</a:t>
            </a:r>
            <a:r>
              <a:rPr lang="en" sz="1800" baseline="30000"/>
              <a:t>1</a:t>
            </a:r>
            <a:r>
              <a:rPr lang="en" sz="1800"/>
              <a:t>  Omprakash Gnawali</a:t>
            </a:r>
            <a:r>
              <a:rPr lang="en" sz="1800" baseline="30000"/>
              <a:t>2</a:t>
            </a:r>
            <a:r>
              <a:rPr lang="en" sz="1800"/>
              <a:t>   Luca P. Carloni</a:t>
            </a:r>
            <a:r>
              <a:rPr lang="en" sz="1800" baseline="30000"/>
              <a:t>1</a:t>
            </a:r>
          </a:p>
          <a:p>
            <a:pPr>
              <a:buNone/>
            </a:pPr>
            <a:r>
              <a:rPr lang="en" sz="1800"/>
              <a:t>Columbia University</a:t>
            </a:r>
            <a:r>
              <a:rPr lang="en" sz="1800" baseline="30000"/>
              <a:t>1</a:t>
            </a:r>
            <a:r>
              <a:rPr lang="en" sz="1800"/>
              <a:t>     University of Houston</a:t>
            </a:r>
            <a:r>
              <a:rPr lang="en" sz="1800" baseline="30000"/>
              <a:t>2</a:t>
            </a:r>
          </a:p>
        </p:txBody>
      </p:sp>
      <p:sp>
        <p:nvSpPr>
          <p:cNvPr id="25" name="Shape 25"/>
          <p:cNvSpPr txBox="1"/>
          <p:nvPr/>
        </p:nvSpPr>
        <p:spPr>
          <a:xfrm>
            <a:off x="0" y="6003800"/>
            <a:ext cx="9144000" cy="609599"/>
          </a:xfrm>
          <a:prstGeom prst="rect">
            <a:avLst/>
          </a:prstGeom>
        </p:spPr>
        <p:txBody>
          <a:bodyPr lIns="91425" tIns="91425" rIns="91425" bIns="91425" anchor="t" anchorCtr="0">
            <a:noAutofit/>
          </a:bodyPr>
          <a:lstStyle/>
          <a:p>
            <a:pPr algn="ctr">
              <a:buNone/>
            </a:pPr>
            <a:r>
              <a:rPr lang="en" sz="1800" i="1"/>
              <a:t>ENSSys Workshop   </a:t>
            </a:r>
            <a:r>
              <a:rPr lang="en" sz="1800" i="1">
                <a:solidFill>
                  <a:schemeClr val="dk1"/>
                </a:solidFill>
              </a:rPr>
              <a:t>·   Rome Italy   ·   November 14, 2013</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46"/>
            <a:ext cx="8229600" cy="849599"/>
          </a:xfrm>
          <a:prstGeom prst="rect">
            <a:avLst/>
          </a:prstGeom>
        </p:spPr>
        <p:txBody>
          <a:bodyPr lIns="91425" tIns="91425" rIns="91425" bIns="91425" anchor="b" anchorCtr="0">
            <a:noAutofit/>
          </a:bodyPr>
          <a:lstStyle/>
          <a:p>
            <a:pPr lvl="0" rtl="0">
              <a:buNone/>
            </a:pPr>
            <a:r>
              <a:rPr lang="en"/>
              <a:t>Workload Adaptation: Modeling</a:t>
            </a:r>
          </a:p>
        </p:txBody>
      </p:sp>
      <p:sp>
        <p:nvSpPr>
          <p:cNvPr id="106" name="Shape 106"/>
          <p:cNvSpPr txBox="1"/>
          <p:nvPr/>
        </p:nvSpPr>
        <p:spPr>
          <a:xfrm>
            <a:off x="0" y="1337975"/>
            <a:ext cx="9144000" cy="1048799"/>
          </a:xfrm>
          <a:prstGeom prst="rect">
            <a:avLst/>
          </a:prstGeom>
        </p:spPr>
        <p:txBody>
          <a:bodyPr lIns="91425" tIns="91425" rIns="91425" bIns="91425" anchor="ctr" anchorCtr="0">
            <a:noAutofit/>
          </a:bodyPr>
          <a:lstStyle/>
          <a:p>
            <a:pPr lvl="0" algn="ctr" rtl="0">
              <a:lnSpc>
                <a:spcPct val="115000"/>
              </a:lnSpc>
              <a:buNone/>
            </a:pPr>
            <a:r>
              <a:rPr lang="en" sz="2400">
                <a:solidFill>
                  <a:schemeClr val="dk1"/>
                </a:solidFill>
              </a:rPr>
              <a:t>adjust the sensor sampling rate to the amount of available energy</a:t>
            </a:r>
          </a:p>
        </p:txBody>
      </p:sp>
      <p:sp>
        <p:nvSpPr>
          <p:cNvPr id="107" name="Shape 107"/>
          <p:cNvSpPr/>
          <p:nvPr/>
        </p:nvSpPr>
        <p:spPr>
          <a:xfrm>
            <a:off x="406612" y="2679125"/>
            <a:ext cx="8330775" cy="1736799"/>
          </a:xfrm>
          <a:prstGeom prst="rect">
            <a:avLst/>
          </a:prstGeom>
          <a:blipFill>
            <a:blip r:embed="rId3"/>
            <a:stretch>
              <a:fillRect/>
            </a:stretch>
          </a:blipFill>
        </p:spPr>
      </p:sp>
      <p:sp>
        <p:nvSpPr>
          <p:cNvPr id="108" name="Shape 108"/>
          <p:cNvSpPr/>
          <p:nvPr/>
        </p:nvSpPr>
        <p:spPr>
          <a:xfrm>
            <a:off x="575325" y="4813200"/>
            <a:ext cx="7993375" cy="588024"/>
          </a:xfrm>
          <a:prstGeom prst="rect">
            <a:avLst/>
          </a:prstGeom>
          <a:blipFill>
            <a:blip r:embed="rId4"/>
            <a:stretch>
              <a:fillRect/>
            </a:stretch>
          </a:blipFill>
        </p:spPr>
      </p:sp>
      <p:cxnSp>
        <p:nvCxnSpPr>
          <p:cNvPr id="109" name="Shape 109"/>
          <p:cNvCxnSpPr>
            <a:stCxn id="110" idx="0"/>
          </p:cNvCxnSpPr>
          <p:nvPr/>
        </p:nvCxnSpPr>
        <p:spPr>
          <a:xfrm rot="10800000" flipH="1">
            <a:off x="1155900" y="5351524"/>
            <a:ext cx="6299" cy="518700"/>
          </a:xfrm>
          <a:prstGeom prst="straightConnector1">
            <a:avLst/>
          </a:prstGeom>
          <a:noFill/>
          <a:ln w="28575" cap="flat">
            <a:solidFill>
              <a:schemeClr val="dk2"/>
            </a:solidFill>
            <a:prstDash val="solid"/>
            <a:round/>
            <a:headEnd type="none" w="lg" len="lg"/>
            <a:tailEnd type="triangle" w="lg" len="lg"/>
          </a:ln>
        </p:spPr>
      </p:cxnSp>
      <p:sp>
        <p:nvSpPr>
          <p:cNvPr id="110" name="Shape 110"/>
          <p:cNvSpPr txBox="1"/>
          <p:nvPr/>
        </p:nvSpPr>
        <p:spPr>
          <a:xfrm>
            <a:off x="0" y="5870225"/>
            <a:ext cx="2311800" cy="812399"/>
          </a:xfrm>
          <a:prstGeom prst="rect">
            <a:avLst/>
          </a:prstGeom>
        </p:spPr>
        <p:txBody>
          <a:bodyPr lIns="91425" tIns="91425" rIns="91425" bIns="91425" anchor="t" anchorCtr="0">
            <a:noAutofit/>
          </a:bodyPr>
          <a:lstStyle/>
          <a:p>
            <a:pPr lvl="0" algn="ctr" rtl="0">
              <a:buNone/>
            </a:pPr>
            <a:r>
              <a:rPr lang="en" sz="1800"/>
              <a:t>sensing rate</a:t>
            </a:r>
          </a:p>
        </p:txBody>
      </p:sp>
      <p:sp>
        <p:nvSpPr>
          <p:cNvPr id="111" name="Shape 111"/>
          <p:cNvSpPr txBox="1"/>
          <p:nvPr/>
        </p:nvSpPr>
        <p:spPr>
          <a:xfrm>
            <a:off x="2433625" y="5870225"/>
            <a:ext cx="2311800" cy="812399"/>
          </a:xfrm>
          <a:prstGeom prst="rect">
            <a:avLst/>
          </a:prstGeom>
        </p:spPr>
        <p:txBody>
          <a:bodyPr lIns="91425" tIns="91425" rIns="91425" bIns="91425" anchor="t" anchorCtr="0">
            <a:noAutofit/>
          </a:bodyPr>
          <a:lstStyle/>
          <a:p>
            <a:pPr lvl="0" algn="ctr" rtl="0">
              <a:buNone/>
            </a:pPr>
            <a:r>
              <a:rPr lang="en" sz="1800"/>
              <a:t>scaling parameter</a:t>
            </a:r>
          </a:p>
        </p:txBody>
      </p:sp>
      <p:sp>
        <p:nvSpPr>
          <p:cNvPr id="112" name="Shape 112"/>
          <p:cNvSpPr txBox="1"/>
          <p:nvPr/>
        </p:nvSpPr>
        <p:spPr>
          <a:xfrm>
            <a:off x="4623325" y="5870225"/>
            <a:ext cx="2311800" cy="812399"/>
          </a:xfrm>
          <a:prstGeom prst="rect">
            <a:avLst/>
          </a:prstGeom>
        </p:spPr>
        <p:txBody>
          <a:bodyPr lIns="91425" tIns="91425" rIns="91425" bIns="91425" anchor="t" anchorCtr="0">
            <a:noAutofit/>
          </a:bodyPr>
          <a:lstStyle/>
          <a:p>
            <a:pPr lvl="0" algn="ctr" rtl="0">
              <a:buNone/>
            </a:pPr>
            <a:r>
              <a:rPr lang="en" sz="1800"/>
              <a:t>energy harvested</a:t>
            </a:r>
          </a:p>
        </p:txBody>
      </p:sp>
      <p:sp>
        <p:nvSpPr>
          <p:cNvPr id="113" name="Shape 113"/>
          <p:cNvSpPr txBox="1"/>
          <p:nvPr/>
        </p:nvSpPr>
        <p:spPr>
          <a:xfrm>
            <a:off x="6832200" y="5870225"/>
            <a:ext cx="2311800" cy="812399"/>
          </a:xfrm>
          <a:prstGeom prst="rect">
            <a:avLst/>
          </a:prstGeom>
        </p:spPr>
        <p:txBody>
          <a:bodyPr lIns="91425" tIns="91425" rIns="91425" bIns="91425" anchor="t" anchorCtr="0">
            <a:noAutofit/>
          </a:bodyPr>
          <a:lstStyle/>
          <a:p>
            <a:pPr lvl="0" algn="ctr" rtl="0">
              <a:buNone/>
            </a:pPr>
            <a:r>
              <a:rPr lang="en" sz="1800"/>
              <a:t>energy consumed</a:t>
            </a:r>
          </a:p>
        </p:txBody>
      </p:sp>
      <p:cxnSp>
        <p:nvCxnSpPr>
          <p:cNvPr id="114" name="Shape 114"/>
          <p:cNvCxnSpPr>
            <a:stCxn id="111" idx="0"/>
          </p:cNvCxnSpPr>
          <p:nvPr/>
        </p:nvCxnSpPr>
        <p:spPr>
          <a:xfrm rot="10800000" flipH="1">
            <a:off x="3589525" y="5279825"/>
            <a:ext cx="1934099" cy="590399"/>
          </a:xfrm>
          <a:prstGeom prst="straightConnector1">
            <a:avLst/>
          </a:prstGeom>
          <a:noFill/>
          <a:ln w="28575" cap="flat">
            <a:solidFill>
              <a:schemeClr val="dk2"/>
            </a:solidFill>
            <a:prstDash val="solid"/>
            <a:round/>
            <a:headEnd type="none" w="lg" len="lg"/>
            <a:tailEnd type="triangle" w="lg" len="lg"/>
          </a:ln>
        </p:spPr>
      </p:cxnSp>
      <p:cxnSp>
        <p:nvCxnSpPr>
          <p:cNvPr id="115" name="Shape 115"/>
          <p:cNvCxnSpPr>
            <a:stCxn id="112" idx="0"/>
          </p:cNvCxnSpPr>
          <p:nvPr/>
        </p:nvCxnSpPr>
        <p:spPr>
          <a:xfrm rot="10800000" flipH="1">
            <a:off x="5779225" y="5322724"/>
            <a:ext cx="433200" cy="547500"/>
          </a:xfrm>
          <a:prstGeom prst="straightConnector1">
            <a:avLst/>
          </a:prstGeom>
          <a:noFill/>
          <a:ln w="28575" cap="flat">
            <a:solidFill>
              <a:schemeClr val="dk2"/>
            </a:solidFill>
            <a:prstDash val="solid"/>
            <a:round/>
            <a:headEnd type="none" w="lg" len="lg"/>
            <a:tailEnd type="triangle" w="lg" len="lg"/>
          </a:ln>
        </p:spPr>
      </p:cxnSp>
      <p:cxnSp>
        <p:nvCxnSpPr>
          <p:cNvPr id="116" name="Shape 116"/>
          <p:cNvCxnSpPr>
            <a:stCxn id="113" idx="0"/>
          </p:cNvCxnSpPr>
          <p:nvPr/>
        </p:nvCxnSpPr>
        <p:spPr>
          <a:xfrm rot="10800000">
            <a:off x="7690200" y="5380325"/>
            <a:ext cx="297899" cy="489899"/>
          </a:xfrm>
          <a:prstGeom prst="straightConnector1">
            <a:avLst/>
          </a:prstGeom>
          <a:noFill/>
          <a:ln w="28575" cap="flat">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46"/>
            <a:ext cx="8229600" cy="849599"/>
          </a:xfrm>
          <a:prstGeom prst="rect">
            <a:avLst/>
          </a:prstGeom>
        </p:spPr>
        <p:txBody>
          <a:bodyPr lIns="91425" tIns="91425" rIns="91425" bIns="91425" anchor="b" anchorCtr="0">
            <a:noAutofit/>
          </a:bodyPr>
          <a:lstStyle/>
          <a:p>
            <a:pPr lvl="0" rtl="0">
              <a:buNone/>
            </a:pPr>
            <a:r>
              <a:rPr lang="en"/>
              <a:t>Workload Adaptation: Architecture</a:t>
            </a:r>
          </a:p>
        </p:txBody>
      </p:sp>
      <p:sp>
        <p:nvSpPr>
          <p:cNvPr id="122" name="Shape 122"/>
          <p:cNvSpPr/>
          <p:nvPr/>
        </p:nvSpPr>
        <p:spPr>
          <a:xfrm>
            <a:off x="1508450" y="2805975"/>
            <a:ext cx="7651098" cy="2854525"/>
          </a:xfrm>
          <a:prstGeom prst="rect">
            <a:avLst/>
          </a:prstGeom>
          <a:blipFill>
            <a:blip r:embed="rId3"/>
            <a:stretch>
              <a:fillRect/>
            </a:stretch>
          </a:blipFill>
        </p:spPr>
      </p:sp>
      <p:cxnSp>
        <p:nvCxnSpPr>
          <p:cNvPr id="123" name="Shape 123"/>
          <p:cNvCxnSpPr>
            <a:stCxn id="124" idx="2"/>
          </p:cNvCxnSpPr>
          <p:nvPr/>
        </p:nvCxnSpPr>
        <p:spPr>
          <a:xfrm flipH="1">
            <a:off x="2831449" y="1981275"/>
            <a:ext cx="29100" cy="855899"/>
          </a:xfrm>
          <a:prstGeom prst="straightConnector1">
            <a:avLst/>
          </a:prstGeom>
          <a:noFill/>
          <a:ln w="38100" cap="flat">
            <a:solidFill>
              <a:schemeClr val="dk2"/>
            </a:solidFill>
            <a:prstDash val="solid"/>
            <a:round/>
            <a:headEnd type="none" w="lg" len="lg"/>
            <a:tailEnd type="triangle" w="lg" len="lg"/>
          </a:ln>
        </p:spPr>
      </p:cxnSp>
      <p:sp>
        <p:nvSpPr>
          <p:cNvPr id="124" name="Shape 124"/>
          <p:cNvSpPr txBox="1"/>
          <p:nvPr/>
        </p:nvSpPr>
        <p:spPr>
          <a:xfrm>
            <a:off x="1965650" y="1524075"/>
            <a:ext cx="1789799" cy="457200"/>
          </a:xfrm>
          <a:prstGeom prst="rect">
            <a:avLst/>
          </a:prstGeom>
        </p:spPr>
        <p:txBody>
          <a:bodyPr lIns="91425" tIns="91425" rIns="91425" bIns="91425" anchor="t" anchorCtr="0">
            <a:noAutofit/>
          </a:bodyPr>
          <a:lstStyle/>
          <a:p>
            <a:pPr>
              <a:buNone/>
            </a:pPr>
            <a:r>
              <a:rPr lang="en" sz="1800"/>
              <a:t>Network State</a:t>
            </a:r>
          </a:p>
        </p:txBody>
      </p:sp>
      <p:sp>
        <p:nvSpPr>
          <p:cNvPr id="125" name="Shape 125"/>
          <p:cNvSpPr txBox="1"/>
          <p:nvPr/>
        </p:nvSpPr>
        <p:spPr>
          <a:xfrm>
            <a:off x="4313450" y="6146350"/>
            <a:ext cx="4207500" cy="457200"/>
          </a:xfrm>
          <a:prstGeom prst="rect">
            <a:avLst/>
          </a:prstGeom>
        </p:spPr>
        <p:txBody>
          <a:bodyPr lIns="91425" tIns="91425" rIns="91425" bIns="91425" anchor="t" anchorCtr="0">
            <a:noAutofit/>
          </a:bodyPr>
          <a:lstStyle/>
          <a:p>
            <a:pPr lvl="0" rtl="0">
              <a:buNone/>
            </a:pPr>
            <a:r>
              <a:rPr lang="en" sz="1800"/>
              <a:t>Processes, each with its protocol stack</a:t>
            </a:r>
          </a:p>
        </p:txBody>
      </p:sp>
      <p:cxnSp>
        <p:nvCxnSpPr>
          <p:cNvPr id="126" name="Shape 126"/>
          <p:cNvCxnSpPr>
            <a:stCxn id="125" idx="0"/>
          </p:cNvCxnSpPr>
          <p:nvPr/>
        </p:nvCxnSpPr>
        <p:spPr>
          <a:xfrm rot="10800000" flipH="1">
            <a:off x="6417200" y="5347749"/>
            <a:ext cx="1341300" cy="798600"/>
          </a:xfrm>
          <a:prstGeom prst="straightConnector1">
            <a:avLst/>
          </a:prstGeom>
          <a:noFill/>
          <a:ln w="38100" cap="flat">
            <a:solidFill>
              <a:schemeClr val="dk2"/>
            </a:solidFill>
            <a:prstDash val="solid"/>
            <a:round/>
            <a:headEnd type="none" w="lg" len="lg"/>
            <a:tailEnd type="triangle" w="lg" len="lg"/>
          </a:ln>
        </p:spPr>
      </p:cxnSp>
      <p:cxnSp>
        <p:nvCxnSpPr>
          <p:cNvPr id="127" name="Shape 127"/>
          <p:cNvCxnSpPr>
            <a:stCxn id="125" idx="0"/>
          </p:cNvCxnSpPr>
          <p:nvPr/>
        </p:nvCxnSpPr>
        <p:spPr>
          <a:xfrm rot="10800000">
            <a:off x="5840000" y="5327050"/>
            <a:ext cx="577199" cy="819299"/>
          </a:xfrm>
          <a:prstGeom prst="straightConnector1">
            <a:avLst/>
          </a:prstGeom>
          <a:noFill/>
          <a:ln w="38100" cap="flat">
            <a:solidFill>
              <a:schemeClr val="dk2"/>
            </a:solidFill>
            <a:prstDash val="solid"/>
            <a:round/>
            <a:headEnd type="none" w="lg" len="lg"/>
            <a:tailEnd type="triangle" w="lg" len="lg"/>
          </a:ln>
        </p:spPr>
      </p:cxnSp>
      <p:sp>
        <p:nvSpPr>
          <p:cNvPr id="128" name="Shape 128"/>
          <p:cNvSpPr txBox="1"/>
          <p:nvPr/>
        </p:nvSpPr>
        <p:spPr>
          <a:xfrm>
            <a:off x="4442725" y="1624700"/>
            <a:ext cx="2004299" cy="457200"/>
          </a:xfrm>
          <a:prstGeom prst="rect">
            <a:avLst/>
          </a:prstGeom>
        </p:spPr>
        <p:txBody>
          <a:bodyPr lIns="91425" tIns="91425" rIns="91425" bIns="91425" anchor="t" anchorCtr="0">
            <a:noAutofit/>
          </a:bodyPr>
          <a:lstStyle/>
          <a:p>
            <a:pPr lvl="0" rtl="0">
              <a:buNone/>
            </a:pPr>
            <a:r>
              <a:rPr lang="en" sz="1800"/>
              <a:t>Transition Event</a:t>
            </a:r>
          </a:p>
        </p:txBody>
      </p:sp>
      <p:cxnSp>
        <p:nvCxnSpPr>
          <p:cNvPr id="129" name="Shape 129"/>
          <p:cNvCxnSpPr>
            <a:stCxn id="128" idx="2"/>
          </p:cNvCxnSpPr>
          <p:nvPr/>
        </p:nvCxnSpPr>
        <p:spPr>
          <a:xfrm flipH="1">
            <a:off x="4480374" y="2081900"/>
            <a:ext cx="964500" cy="653100"/>
          </a:xfrm>
          <a:prstGeom prst="straightConnector1">
            <a:avLst/>
          </a:prstGeom>
          <a:noFill/>
          <a:ln w="38100" cap="flat">
            <a:solidFill>
              <a:schemeClr val="dk2"/>
            </a:solidFill>
            <a:prstDash val="solid"/>
            <a:round/>
            <a:headEnd type="none" w="lg" len="lg"/>
            <a:tailEnd type="triangle" w="lg" len="lg"/>
          </a:ln>
        </p:spPr>
      </p:cxnSp>
      <p:sp>
        <p:nvSpPr>
          <p:cNvPr id="130" name="Shape 130"/>
          <p:cNvSpPr txBox="1"/>
          <p:nvPr/>
        </p:nvSpPr>
        <p:spPr>
          <a:xfrm>
            <a:off x="263750" y="3604450"/>
            <a:ext cx="1341300" cy="1722599"/>
          </a:xfrm>
          <a:prstGeom prst="rect">
            <a:avLst/>
          </a:prstGeom>
        </p:spPr>
        <p:txBody>
          <a:bodyPr lIns="91425" tIns="91425" rIns="91425" bIns="91425" anchor="t" anchorCtr="0">
            <a:noAutofit/>
          </a:bodyPr>
          <a:lstStyle/>
          <a:p>
            <a:pPr lvl="0" algn="r" rtl="0">
              <a:lnSpc>
                <a:spcPct val="150000"/>
              </a:lnSpc>
              <a:buNone/>
            </a:pPr>
            <a:r>
              <a:rPr lang="en" sz="1800"/>
              <a:t>Application</a:t>
            </a:r>
          </a:p>
          <a:p>
            <a:pPr lvl="0" algn="r" rtl="0">
              <a:lnSpc>
                <a:spcPct val="150000"/>
              </a:lnSpc>
              <a:buNone/>
            </a:pPr>
            <a:r>
              <a:rPr lang="en" sz="1800"/>
              <a:t>Network</a:t>
            </a:r>
          </a:p>
          <a:p>
            <a:pPr lvl="0" algn="r" rtl="0">
              <a:lnSpc>
                <a:spcPct val="150000"/>
              </a:lnSpc>
              <a:buNone/>
            </a:pPr>
            <a:r>
              <a:rPr lang="en" sz="1800"/>
              <a:t>MAC</a:t>
            </a:r>
          </a:p>
          <a:p>
            <a:pPr lvl="0" algn="r" rtl="0">
              <a:lnSpc>
                <a:spcPct val="150000"/>
              </a:lnSpc>
              <a:buNone/>
            </a:pPr>
            <a:r>
              <a:rPr lang="en" sz="1800"/>
              <a:t>Radio</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50"/>
            <a:ext cx="8229600" cy="1191000"/>
          </a:xfrm>
          <a:prstGeom prst="rect">
            <a:avLst/>
          </a:prstGeom>
        </p:spPr>
        <p:txBody>
          <a:bodyPr lIns="91425" tIns="91425" rIns="91425" bIns="91425" anchor="b" anchorCtr="0">
            <a:noAutofit/>
          </a:bodyPr>
          <a:lstStyle/>
          <a:p>
            <a:pPr lvl="0" rtl="0">
              <a:buNone/>
            </a:pPr>
            <a:r>
              <a:rPr lang="en"/>
              <a:t>Workload Adaptation: Swift Fox Implementation</a:t>
            </a:r>
          </a:p>
        </p:txBody>
      </p:sp>
      <p:sp>
        <p:nvSpPr>
          <p:cNvPr id="136" name="Shape 136"/>
          <p:cNvSpPr/>
          <p:nvPr/>
        </p:nvSpPr>
        <p:spPr>
          <a:xfrm>
            <a:off x="0" y="1966825"/>
            <a:ext cx="6387950" cy="4891174"/>
          </a:xfrm>
          <a:prstGeom prst="rect">
            <a:avLst/>
          </a:prstGeom>
          <a:blipFill>
            <a:blip r:embed="rId3"/>
            <a:stretch>
              <a:fillRect/>
            </a:stretch>
          </a:blipFill>
        </p:spPr>
      </p:sp>
      <p:sp>
        <p:nvSpPr>
          <p:cNvPr id="137" name="Shape 137"/>
          <p:cNvSpPr/>
          <p:nvPr/>
        </p:nvSpPr>
        <p:spPr>
          <a:xfrm>
            <a:off x="4162500" y="1639625"/>
            <a:ext cx="4873099" cy="1017675"/>
          </a:xfrm>
          <a:prstGeom prst="rect">
            <a:avLst/>
          </a:prstGeom>
          <a:blipFill>
            <a:blip r:embed="rId4"/>
            <a:stretch>
              <a:fillRect/>
            </a:stretch>
          </a:blipFill>
        </p:spPr>
      </p:sp>
      <p:sp>
        <p:nvSpPr>
          <p:cNvPr id="138" name="Shape 138"/>
          <p:cNvSpPr/>
          <p:nvPr/>
        </p:nvSpPr>
        <p:spPr>
          <a:xfrm>
            <a:off x="5375025" y="3964612"/>
            <a:ext cx="3660575" cy="1423500"/>
          </a:xfrm>
          <a:prstGeom prst="rect">
            <a:avLst/>
          </a:prstGeom>
          <a:blipFill>
            <a:blip r:embed="rId5"/>
            <a:stretch>
              <a:fillRect/>
            </a:stretch>
          </a:blipFill>
        </p:spPr>
      </p:sp>
      <p:sp>
        <p:nvSpPr>
          <p:cNvPr id="139" name="Shape 139"/>
          <p:cNvSpPr/>
          <p:nvPr/>
        </p:nvSpPr>
        <p:spPr>
          <a:xfrm>
            <a:off x="-25" y="3913400"/>
            <a:ext cx="9144000" cy="2944500"/>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140" name="Shape 140"/>
          <p:cNvSpPr/>
          <p:nvPr/>
        </p:nvSpPr>
        <p:spPr>
          <a:xfrm>
            <a:off x="0" y="1554600"/>
            <a:ext cx="9144000" cy="2358900"/>
          </a:xfrm>
          <a:prstGeom prst="rect">
            <a:avLst/>
          </a:prstGeom>
          <a:solidFill>
            <a:srgbClr val="FFFFFF">
              <a:alpha val="75380"/>
            </a:srgbClr>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9"/>
                                        </p:tgtEl>
                                      </p:cBhvr>
                                    </p:animEffect>
                                    <p:set>
                                      <p:cBhvr>
                                        <p:cTn id="7" dur="1" fill="hold">
                                          <p:stCondLst>
                                            <p:cond delay="1000"/>
                                          </p:stCondLst>
                                        </p:cTn>
                                        <p:tgtEl>
                                          <p:spTgt spid="139"/>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3128650" y="1658800"/>
            <a:ext cx="5225949" cy="4870800"/>
          </a:xfrm>
          <a:prstGeom prst="rect">
            <a:avLst/>
          </a:prstGeom>
          <a:blipFill>
            <a:blip r:embed="rId3"/>
            <a:stretch>
              <a:fillRect/>
            </a:stretch>
          </a:blipFill>
          <a:ln>
            <a:noFill/>
          </a:ln>
        </p:spPr>
      </p:sp>
      <p:sp>
        <p:nvSpPr>
          <p:cNvPr id="146" name="Shape 146"/>
          <p:cNvSpPr txBox="1"/>
          <p:nvPr/>
        </p:nvSpPr>
        <p:spPr>
          <a:xfrm>
            <a:off x="290975" y="1484100"/>
            <a:ext cx="3000000" cy="4853399"/>
          </a:xfrm>
          <a:prstGeom prst="rect">
            <a:avLst/>
          </a:prstGeom>
        </p:spPr>
        <p:txBody>
          <a:bodyPr lIns="91425" tIns="91425" rIns="91425" bIns="91425" anchor="ctr" anchorCtr="0">
            <a:noAutofit/>
          </a:bodyPr>
          <a:lstStyle/>
          <a:p>
            <a:pPr lvl="0" rtl="0">
              <a:lnSpc>
                <a:spcPct val="115000"/>
              </a:lnSpc>
              <a:buNone/>
            </a:pPr>
            <a:r>
              <a:rPr lang="en" sz="2000" b="1">
                <a:solidFill>
                  <a:schemeClr val="dk1"/>
                </a:solidFill>
              </a:rPr>
              <a:t>Aggressive</a:t>
            </a:r>
          </a:p>
          <a:p>
            <a:pPr lvl="0" rtl="0">
              <a:lnSpc>
                <a:spcPct val="115000"/>
              </a:lnSpc>
              <a:buNone/>
            </a:pPr>
            <a:r>
              <a:rPr lang="en" sz="2000">
                <a:solidFill>
                  <a:schemeClr val="dk1"/>
                </a:solidFill>
              </a:rPr>
              <a:t>   - Fixed, high-rate</a:t>
            </a:r>
          </a:p>
          <a:p>
            <a:endParaRPr lang="en" sz="2000">
              <a:solidFill>
                <a:schemeClr val="dk1"/>
              </a:solidFill>
            </a:endParaRPr>
          </a:p>
          <a:p>
            <a:pPr lvl="0" rtl="0">
              <a:lnSpc>
                <a:spcPct val="115000"/>
              </a:lnSpc>
              <a:buNone/>
            </a:pPr>
            <a:r>
              <a:rPr lang="en" sz="2000" b="1">
                <a:solidFill>
                  <a:schemeClr val="dk1"/>
                </a:solidFill>
              </a:rPr>
              <a:t>Conservative</a:t>
            </a:r>
          </a:p>
          <a:p>
            <a:pPr lvl="0" rtl="0">
              <a:lnSpc>
                <a:spcPct val="115000"/>
              </a:lnSpc>
              <a:buNone/>
            </a:pPr>
            <a:r>
              <a:rPr lang="en" sz="2000">
                <a:solidFill>
                  <a:schemeClr val="dk1"/>
                </a:solidFill>
              </a:rPr>
              <a:t>   - Fixed, low-rate</a:t>
            </a:r>
          </a:p>
          <a:p>
            <a:endParaRPr lang="en" sz="2000">
              <a:solidFill>
                <a:schemeClr val="dk1"/>
              </a:solidFill>
            </a:endParaRPr>
          </a:p>
          <a:p>
            <a:pPr lvl="0" rtl="0">
              <a:lnSpc>
                <a:spcPct val="115000"/>
              </a:lnSpc>
              <a:buNone/>
            </a:pPr>
            <a:r>
              <a:rPr lang="en" sz="2000" b="1">
                <a:solidFill>
                  <a:schemeClr val="dk1"/>
                </a:solidFill>
              </a:rPr>
              <a:t>Scheduled</a:t>
            </a:r>
          </a:p>
          <a:p>
            <a:pPr lvl="0" rtl="0">
              <a:lnSpc>
                <a:spcPct val="115000"/>
              </a:lnSpc>
              <a:buNone/>
            </a:pPr>
            <a:r>
              <a:rPr lang="en" sz="2000">
                <a:solidFill>
                  <a:schemeClr val="dk1"/>
                </a:solidFill>
              </a:rPr>
              <a:t>   - Optimized high/low</a:t>
            </a:r>
          </a:p>
          <a:p>
            <a:endParaRPr lang="en" sz="2000">
              <a:solidFill>
                <a:schemeClr val="dk1"/>
              </a:solidFill>
            </a:endParaRPr>
          </a:p>
          <a:p>
            <a:pPr lvl="0" rtl="0">
              <a:lnSpc>
                <a:spcPct val="115000"/>
              </a:lnSpc>
              <a:buNone/>
            </a:pPr>
            <a:r>
              <a:rPr lang="en" sz="2000" b="1">
                <a:solidFill>
                  <a:schemeClr val="dk1"/>
                </a:solidFill>
              </a:rPr>
              <a:t>Adaptive</a:t>
            </a:r>
          </a:p>
          <a:p>
            <a:pPr lvl="0" rtl="0">
              <a:lnSpc>
                <a:spcPct val="115000"/>
              </a:lnSpc>
              <a:buNone/>
            </a:pPr>
            <a:r>
              <a:rPr lang="en" sz="2000">
                <a:solidFill>
                  <a:schemeClr val="dk1"/>
                </a:solidFill>
              </a:rPr>
              <a:t>  </a:t>
            </a:r>
            <a:r>
              <a:rPr lang="en" sz="2000" i="1">
                <a:solidFill>
                  <a:schemeClr val="dk1"/>
                </a:solidFill>
              </a:rPr>
              <a:t> </a:t>
            </a:r>
          </a:p>
          <a:p>
            <a:endParaRPr lang="en" sz="2000" i="1">
              <a:solidFill>
                <a:schemeClr val="dk1"/>
              </a:solidFill>
            </a:endParaRPr>
          </a:p>
          <a:p>
            <a:endParaRPr lang="en" sz="2000" i="1">
              <a:solidFill>
                <a:schemeClr val="dk1"/>
              </a:solidFill>
            </a:endParaRPr>
          </a:p>
          <a:p>
            <a:pPr lvl="0" rtl="0">
              <a:lnSpc>
                <a:spcPct val="115000"/>
              </a:lnSpc>
              <a:buNone/>
            </a:pPr>
            <a:r>
              <a:rPr lang="en" sz="2000" b="1">
                <a:solidFill>
                  <a:schemeClr val="dk1"/>
                </a:solidFill>
              </a:rPr>
              <a:t>Irradiance Traces</a:t>
            </a:r>
          </a:p>
        </p:txBody>
      </p:sp>
      <p:sp>
        <p:nvSpPr>
          <p:cNvPr id="147" name="Shape 147"/>
          <p:cNvSpPr/>
          <p:nvPr/>
        </p:nvSpPr>
        <p:spPr>
          <a:xfrm>
            <a:off x="557675" y="4911200"/>
            <a:ext cx="2245073" cy="419450"/>
          </a:xfrm>
          <a:prstGeom prst="rect">
            <a:avLst/>
          </a:prstGeom>
          <a:blipFill>
            <a:blip r:embed="rId4"/>
            <a:stretch>
              <a:fillRect/>
            </a:stretch>
          </a:blipFill>
        </p:spPr>
      </p:sp>
      <p:sp>
        <p:nvSpPr>
          <p:cNvPr id="148" name="Shape 148"/>
          <p:cNvSpPr txBox="1">
            <a:spLocks noGrp="1"/>
          </p:cNvSpPr>
          <p:nvPr>
            <p:ph type="title"/>
          </p:nvPr>
        </p:nvSpPr>
        <p:spPr>
          <a:xfrm>
            <a:off x="457200" y="274651"/>
            <a:ext cx="8229600" cy="1204800"/>
          </a:xfrm>
          <a:prstGeom prst="rect">
            <a:avLst/>
          </a:prstGeom>
        </p:spPr>
        <p:txBody>
          <a:bodyPr lIns="91425" tIns="91425" rIns="91425" bIns="91425" anchor="b" anchorCtr="0">
            <a:noAutofit/>
          </a:bodyPr>
          <a:lstStyle/>
          <a:p>
            <a:pPr lvl="0" rtl="0">
              <a:buNone/>
            </a:pPr>
            <a:r>
              <a:rPr lang="en"/>
              <a:t>Fennec Fox Implementation with Workload Adaptation</a:t>
            </a:r>
          </a:p>
        </p:txBody>
      </p:sp>
      <p:sp>
        <p:nvSpPr>
          <p:cNvPr id="149" name="Shape 149"/>
          <p:cNvSpPr/>
          <p:nvPr/>
        </p:nvSpPr>
        <p:spPr>
          <a:xfrm>
            <a:off x="367175" y="2651800"/>
            <a:ext cx="8618400" cy="922199"/>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150" name="Shape 150"/>
          <p:cNvSpPr/>
          <p:nvPr/>
        </p:nvSpPr>
        <p:spPr>
          <a:xfrm>
            <a:off x="376700" y="3574075"/>
            <a:ext cx="8618400" cy="922199"/>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nvGrpSpPr>
          <p:cNvPr id="151" name="Shape 151"/>
          <p:cNvGrpSpPr/>
          <p:nvPr/>
        </p:nvGrpSpPr>
        <p:grpSpPr>
          <a:xfrm>
            <a:off x="376700" y="4517399"/>
            <a:ext cx="8618400" cy="919927"/>
            <a:chOff x="376700" y="4517050"/>
            <a:chExt cx="8618400" cy="924550"/>
          </a:xfrm>
        </p:grpSpPr>
        <p:sp>
          <p:nvSpPr>
            <p:cNvPr id="152" name="Shape 152"/>
            <p:cNvSpPr/>
            <p:nvPr/>
          </p:nvSpPr>
          <p:spPr>
            <a:xfrm>
              <a:off x="376700" y="4517050"/>
              <a:ext cx="8618400" cy="867299"/>
            </a:xfrm>
            <a:prstGeom prst="rect">
              <a:avLst/>
            </a:prstGeom>
            <a:solidFill>
              <a:srgbClr val="FFFFFF"/>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153" name="Shape 153"/>
            <p:cNvSpPr/>
            <p:nvPr/>
          </p:nvSpPr>
          <p:spPr>
            <a:xfrm>
              <a:off x="3617575" y="4636100"/>
              <a:ext cx="4848599" cy="805500"/>
            </a:xfrm>
            <a:prstGeom prst="rect">
              <a:avLst/>
            </a:prstGeom>
            <a:solidFill>
              <a:srgbClr val="FFFFFF"/>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sp>
        <p:nvSpPr>
          <p:cNvPr id="154" name="Shape 154"/>
          <p:cNvSpPr/>
          <p:nvPr/>
        </p:nvSpPr>
        <p:spPr>
          <a:xfrm>
            <a:off x="339000" y="1658800"/>
            <a:ext cx="8618400" cy="972299"/>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4"/>
                                        </p:tgtEl>
                                      </p:cBhvr>
                                    </p:animEffect>
                                    <p:set>
                                      <p:cBhvr>
                                        <p:cTn id="7" dur="1" fill="hold">
                                          <p:stCondLst>
                                            <p:cond delay="1000"/>
                                          </p:stCondLst>
                                        </p:cTn>
                                        <p:tgtEl>
                                          <p:spTgt spid="1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49"/>
                                        </p:tgtEl>
                                      </p:cBhvr>
                                    </p:animEffect>
                                    <p:set>
                                      <p:cBhvr>
                                        <p:cTn id="12" dur="1" fill="hold">
                                          <p:stCondLst>
                                            <p:cond delay="1000"/>
                                          </p:stCondLst>
                                        </p:cTn>
                                        <p:tgtEl>
                                          <p:spTgt spid="1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50"/>
                                        </p:tgtEl>
                                      </p:cBhvr>
                                    </p:animEffect>
                                    <p:set>
                                      <p:cBhvr>
                                        <p:cTn id="17" dur="1" fill="hold">
                                          <p:stCondLst>
                                            <p:cond delay="1000"/>
                                          </p:stCondLst>
                                        </p:cTn>
                                        <p:tgtEl>
                                          <p:spTgt spid="1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51"/>
                                        </p:tgtEl>
                                      </p:cBhvr>
                                    </p:animEffect>
                                    <p:set>
                                      <p:cBhvr>
                                        <p:cTn id="22" dur="1" fill="hold">
                                          <p:stCondLst>
                                            <p:cond delay="1000"/>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46"/>
            <a:ext cx="8229600" cy="849599"/>
          </a:xfrm>
          <a:prstGeom prst="rect">
            <a:avLst/>
          </a:prstGeom>
        </p:spPr>
        <p:txBody>
          <a:bodyPr lIns="91425" tIns="91425" rIns="91425" bIns="91425" anchor="b" anchorCtr="0">
            <a:noAutofit/>
          </a:bodyPr>
          <a:lstStyle/>
          <a:p>
            <a:pPr lvl="0" rtl="0">
              <a:buNone/>
            </a:pPr>
            <a:r>
              <a:rPr lang="en"/>
              <a:t>Smart Light Switch</a:t>
            </a:r>
          </a:p>
        </p:txBody>
      </p:sp>
      <p:sp>
        <p:nvSpPr>
          <p:cNvPr id="160" name="Shape 160"/>
          <p:cNvSpPr/>
          <p:nvPr/>
        </p:nvSpPr>
        <p:spPr>
          <a:xfrm>
            <a:off x="1245875" y="1175037"/>
            <a:ext cx="6652249" cy="5014675"/>
          </a:xfrm>
          <a:prstGeom prst="rect">
            <a:avLst/>
          </a:prstGeom>
          <a:blipFill>
            <a:blip r:embed="rId3"/>
            <a:stretch>
              <a:fillRect/>
            </a:stretch>
          </a:blipFill>
        </p:spPr>
      </p:sp>
      <p:sp>
        <p:nvSpPr>
          <p:cNvPr id="161" name="Shape 161"/>
          <p:cNvSpPr txBox="1"/>
          <p:nvPr/>
        </p:nvSpPr>
        <p:spPr>
          <a:xfrm>
            <a:off x="2527500" y="6246925"/>
            <a:ext cx="4089000" cy="457200"/>
          </a:xfrm>
          <a:prstGeom prst="rect">
            <a:avLst/>
          </a:prstGeom>
        </p:spPr>
        <p:txBody>
          <a:bodyPr lIns="91425" tIns="91425" rIns="91425" bIns="91425" anchor="t" anchorCtr="0">
            <a:noAutofit/>
          </a:bodyPr>
          <a:lstStyle/>
          <a:p>
            <a:pPr lvl="0" rtl="0">
              <a:buNone/>
            </a:pPr>
            <a:r>
              <a:rPr lang="en" sz="2400"/>
              <a:t>need for smart light switch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46"/>
            <a:ext cx="8229600" cy="849599"/>
          </a:xfrm>
          <a:prstGeom prst="rect">
            <a:avLst/>
          </a:prstGeom>
        </p:spPr>
        <p:txBody>
          <a:bodyPr lIns="91425" tIns="91425" rIns="91425" bIns="91425" anchor="b" anchorCtr="0">
            <a:noAutofit/>
          </a:bodyPr>
          <a:lstStyle/>
          <a:p>
            <a:pPr lvl="0" rtl="0">
              <a:buNone/>
            </a:pPr>
            <a:r>
              <a:rPr lang="en"/>
              <a:t>Smart Light Switch: Modeling</a:t>
            </a:r>
          </a:p>
        </p:txBody>
      </p:sp>
      <p:sp>
        <p:nvSpPr>
          <p:cNvPr id="167" name="Shape 167"/>
          <p:cNvSpPr txBox="1"/>
          <p:nvPr/>
        </p:nvSpPr>
        <p:spPr>
          <a:xfrm>
            <a:off x="639900" y="1908200"/>
            <a:ext cx="7864200" cy="937799"/>
          </a:xfrm>
          <a:prstGeom prst="rect">
            <a:avLst/>
          </a:prstGeom>
        </p:spPr>
        <p:txBody>
          <a:bodyPr lIns="91425" tIns="91425" rIns="91425" bIns="91425" anchor="t" anchorCtr="0">
            <a:noAutofit/>
          </a:bodyPr>
          <a:lstStyle/>
          <a:p>
            <a:pPr lvl="0" algn="ctr" rtl="0">
              <a:buNone/>
            </a:pPr>
            <a:r>
              <a:rPr lang="en" sz="2400"/>
              <a:t>Prioritize Smart Switch Light over Occupancy Sensing</a:t>
            </a:r>
          </a:p>
        </p:txBody>
      </p:sp>
      <p:sp>
        <p:nvSpPr>
          <p:cNvPr id="168" name="Shape 168"/>
          <p:cNvSpPr/>
          <p:nvPr/>
        </p:nvSpPr>
        <p:spPr>
          <a:xfrm>
            <a:off x="822837" y="3073575"/>
            <a:ext cx="7498324" cy="1068699"/>
          </a:xfrm>
          <a:prstGeom prst="rect">
            <a:avLst/>
          </a:prstGeom>
          <a:blipFill>
            <a:blip r:embed="rId3"/>
            <a:stretch>
              <a:fillRect/>
            </a:stretch>
          </a:blipFill>
        </p:spPr>
      </p:sp>
      <p:sp>
        <p:nvSpPr>
          <p:cNvPr id="169" name="Shape 169"/>
          <p:cNvSpPr txBox="1"/>
          <p:nvPr/>
        </p:nvSpPr>
        <p:spPr>
          <a:xfrm>
            <a:off x="932550" y="4951975"/>
            <a:ext cx="2311800" cy="812399"/>
          </a:xfrm>
          <a:prstGeom prst="rect">
            <a:avLst/>
          </a:prstGeom>
        </p:spPr>
        <p:txBody>
          <a:bodyPr lIns="91425" tIns="91425" rIns="91425" bIns="91425" anchor="t" anchorCtr="0">
            <a:noAutofit/>
          </a:bodyPr>
          <a:lstStyle/>
          <a:p>
            <a:pPr lvl="0" algn="ctr" rtl="0">
              <a:buNone/>
            </a:pPr>
            <a:r>
              <a:rPr lang="en" sz="1800"/>
              <a:t>Execute Occupancy application or not</a:t>
            </a:r>
          </a:p>
        </p:txBody>
      </p:sp>
      <p:sp>
        <p:nvSpPr>
          <p:cNvPr id="170" name="Shape 170"/>
          <p:cNvSpPr txBox="1"/>
          <p:nvPr/>
        </p:nvSpPr>
        <p:spPr>
          <a:xfrm>
            <a:off x="5460900" y="4951975"/>
            <a:ext cx="2311800" cy="812399"/>
          </a:xfrm>
          <a:prstGeom prst="rect">
            <a:avLst/>
          </a:prstGeom>
        </p:spPr>
        <p:txBody>
          <a:bodyPr lIns="91425" tIns="91425" rIns="91425" bIns="91425" anchor="t" anchorCtr="0">
            <a:noAutofit/>
          </a:bodyPr>
          <a:lstStyle/>
          <a:p>
            <a:pPr lvl="0" algn="ctr" rtl="0">
              <a:buNone/>
            </a:pPr>
            <a:r>
              <a:rPr lang="en" sz="1800"/>
              <a:t>A mote’s residual energy</a:t>
            </a:r>
          </a:p>
        </p:txBody>
      </p:sp>
      <p:cxnSp>
        <p:nvCxnSpPr>
          <p:cNvPr id="171" name="Shape 171"/>
          <p:cNvCxnSpPr>
            <a:stCxn id="170" idx="0"/>
          </p:cNvCxnSpPr>
          <p:nvPr/>
        </p:nvCxnSpPr>
        <p:spPr>
          <a:xfrm rot="10800000">
            <a:off x="6198000" y="4261075"/>
            <a:ext cx="418799" cy="690899"/>
          </a:xfrm>
          <a:prstGeom prst="straightConnector1">
            <a:avLst/>
          </a:prstGeom>
          <a:noFill/>
          <a:ln w="28575" cap="flat">
            <a:solidFill>
              <a:schemeClr val="dk2"/>
            </a:solidFill>
            <a:prstDash val="solid"/>
            <a:round/>
            <a:headEnd type="none" w="lg" len="lg"/>
            <a:tailEnd type="triangle" w="lg" len="lg"/>
          </a:ln>
        </p:spPr>
      </p:cxnSp>
      <p:cxnSp>
        <p:nvCxnSpPr>
          <p:cNvPr id="172" name="Shape 172"/>
          <p:cNvCxnSpPr>
            <a:stCxn id="169" idx="0"/>
          </p:cNvCxnSpPr>
          <p:nvPr/>
        </p:nvCxnSpPr>
        <p:spPr>
          <a:xfrm rot="10800000">
            <a:off x="1377450" y="3888174"/>
            <a:ext cx="711000" cy="1063800"/>
          </a:xfrm>
          <a:prstGeom prst="straightConnector1">
            <a:avLst/>
          </a:prstGeom>
          <a:noFill/>
          <a:ln w="28575" cap="flat">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570300" y="1673425"/>
            <a:ext cx="7955126" cy="5088700"/>
          </a:xfrm>
          <a:prstGeom prst="rect">
            <a:avLst/>
          </a:prstGeom>
          <a:blipFill>
            <a:blip r:embed="rId3"/>
            <a:stretch>
              <a:fillRect/>
            </a:stretch>
          </a:blipFill>
          <a:ln>
            <a:noFill/>
          </a:ln>
        </p:spPr>
      </p:sp>
      <p:sp>
        <p:nvSpPr>
          <p:cNvPr id="178" name="Shape 178"/>
          <p:cNvSpPr txBox="1">
            <a:spLocks noGrp="1"/>
          </p:cNvSpPr>
          <p:nvPr>
            <p:ph type="title"/>
          </p:nvPr>
        </p:nvSpPr>
        <p:spPr>
          <a:xfrm>
            <a:off x="457200" y="274649"/>
            <a:ext cx="8229600" cy="1236000"/>
          </a:xfrm>
          <a:prstGeom prst="rect">
            <a:avLst/>
          </a:prstGeom>
        </p:spPr>
        <p:txBody>
          <a:bodyPr lIns="91425" tIns="91425" rIns="91425" bIns="91425" anchor="b" anchorCtr="0">
            <a:noAutofit/>
          </a:bodyPr>
          <a:lstStyle/>
          <a:p>
            <a:pPr lvl="0" rtl="0">
              <a:buNone/>
            </a:pPr>
            <a:r>
              <a:rPr lang="en"/>
              <a:t>Fennec Fox Implementation with Execution Adaptation</a:t>
            </a:r>
          </a:p>
        </p:txBody>
      </p:sp>
      <p:sp>
        <p:nvSpPr>
          <p:cNvPr id="179" name="Shape 179"/>
          <p:cNvSpPr/>
          <p:nvPr/>
        </p:nvSpPr>
        <p:spPr>
          <a:xfrm>
            <a:off x="331425" y="3288775"/>
            <a:ext cx="8413199" cy="1631700"/>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180" name="Shape 180"/>
          <p:cNvSpPr/>
          <p:nvPr/>
        </p:nvSpPr>
        <p:spPr>
          <a:xfrm>
            <a:off x="457200" y="1733025"/>
            <a:ext cx="8413199" cy="1631700"/>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0"/>
                                        </p:tgtEl>
                                      </p:cBhvr>
                                    </p:animEffect>
                                    <p:set>
                                      <p:cBhvr>
                                        <p:cTn id="7" dur="1" fill="hold">
                                          <p:stCondLst>
                                            <p:cond delay="1000"/>
                                          </p:stCondLst>
                                        </p:cTn>
                                        <p:tgtEl>
                                          <p:spTgt spid="1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79"/>
                                        </p:tgtEl>
                                      </p:cBhvr>
                                    </p:animEffect>
                                    <p:set>
                                      <p:cBhvr>
                                        <p:cTn id="12" dur="1" fill="hold">
                                          <p:stCondLst>
                                            <p:cond delay="1000"/>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46"/>
            <a:ext cx="8229600" cy="828900"/>
          </a:xfrm>
          <a:prstGeom prst="rect">
            <a:avLst/>
          </a:prstGeom>
        </p:spPr>
        <p:txBody>
          <a:bodyPr lIns="91425" tIns="91425" rIns="91425" bIns="91425" anchor="b" anchorCtr="0">
            <a:noAutofit/>
          </a:bodyPr>
          <a:lstStyle/>
          <a:p>
            <a:pPr>
              <a:buNone/>
            </a:pPr>
            <a:r>
              <a:rPr lang="en"/>
              <a:t>Conclusion</a:t>
            </a:r>
          </a:p>
        </p:txBody>
      </p:sp>
      <p:sp>
        <p:nvSpPr>
          <p:cNvPr id="186" name="Shape 186"/>
          <p:cNvSpPr txBox="1"/>
          <p:nvPr/>
        </p:nvSpPr>
        <p:spPr>
          <a:xfrm>
            <a:off x="381000" y="1580650"/>
            <a:ext cx="4534199" cy="4699200"/>
          </a:xfrm>
          <a:prstGeom prst="rect">
            <a:avLst/>
          </a:prstGeom>
        </p:spPr>
        <p:txBody>
          <a:bodyPr lIns="91425" tIns="91425" rIns="91425" bIns="91425" anchor="ctr" anchorCtr="0">
            <a:noAutofit/>
          </a:bodyPr>
          <a:lstStyle/>
          <a:p>
            <a:pPr marL="457200" lvl="0" indent="-355600" rtl="0">
              <a:lnSpc>
                <a:spcPct val="115000"/>
              </a:lnSpc>
              <a:buClr>
                <a:srgbClr val="000000"/>
              </a:buClr>
              <a:buSzPct val="100000"/>
              <a:buFont typeface="Arial"/>
              <a:buChar char="●"/>
            </a:pPr>
            <a:r>
              <a:rPr lang="en" sz="2000">
                <a:solidFill>
                  <a:schemeClr val="dk1"/>
                </a:solidFill>
              </a:rPr>
              <a:t>Show how to execute energy-management algorithms and target applications on a single network</a:t>
            </a:r>
          </a:p>
          <a:p>
            <a:endParaRPr lang="en" sz="2000">
              <a:solidFill>
                <a:schemeClr val="dk1"/>
              </a:solidFill>
            </a:endParaRPr>
          </a:p>
          <a:p>
            <a:pPr marL="457200" lvl="0" indent="-355600" rtl="0">
              <a:lnSpc>
                <a:spcPct val="115000"/>
              </a:lnSpc>
              <a:buClr>
                <a:srgbClr val="000000"/>
              </a:buClr>
              <a:buSzPct val="100000"/>
              <a:buFont typeface="Arial"/>
              <a:buChar char="●"/>
            </a:pPr>
            <a:r>
              <a:rPr lang="en" sz="2000">
                <a:solidFill>
                  <a:schemeClr val="dk1"/>
                </a:solidFill>
              </a:rPr>
              <a:t>Model ENSSys as a feedback control system</a:t>
            </a:r>
          </a:p>
          <a:p>
            <a:endParaRPr lang="en" sz="2000">
              <a:solidFill>
                <a:schemeClr val="dk1"/>
              </a:solidFill>
            </a:endParaRPr>
          </a:p>
          <a:p>
            <a:pPr marL="457200" lvl="0" indent="-355600" rtl="0">
              <a:lnSpc>
                <a:spcPct val="115000"/>
              </a:lnSpc>
              <a:buClr>
                <a:srgbClr val="000000"/>
              </a:buClr>
              <a:buSzPct val="100000"/>
              <a:buFont typeface="Arial"/>
              <a:buChar char="●"/>
            </a:pPr>
            <a:r>
              <a:rPr lang="en" sz="2000">
                <a:solidFill>
                  <a:schemeClr val="dk1"/>
                </a:solidFill>
              </a:rPr>
              <a:t>Show how to implement the system model in Fennec Fox</a:t>
            </a:r>
          </a:p>
          <a:p>
            <a:endParaRPr lang="en" sz="2000">
              <a:solidFill>
                <a:schemeClr val="dk1"/>
              </a:solidFill>
            </a:endParaRPr>
          </a:p>
          <a:p>
            <a:pPr marL="457200" lvl="0" indent="-355600" rtl="0">
              <a:lnSpc>
                <a:spcPct val="115000"/>
              </a:lnSpc>
              <a:buClr>
                <a:srgbClr val="000000"/>
              </a:buClr>
              <a:buSzPct val="100000"/>
              <a:buFont typeface="Arial"/>
              <a:buChar char="●"/>
            </a:pPr>
            <a:r>
              <a:rPr lang="en" sz="2000">
                <a:solidFill>
                  <a:schemeClr val="dk1"/>
                </a:solidFill>
              </a:rPr>
              <a:t>Illustrate the design and implementation methodology on two case studies</a:t>
            </a:r>
          </a:p>
        </p:txBody>
      </p:sp>
      <p:sp>
        <p:nvSpPr>
          <p:cNvPr id="187" name="Shape 187"/>
          <p:cNvSpPr/>
          <p:nvPr/>
        </p:nvSpPr>
        <p:spPr>
          <a:xfrm>
            <a:off x="5223825" y="1431100"/>
            <a:ext cx="3556424" cy="1417625"/>
          </a:xfrm>
          <a:prstGeom prst="rect">
            <a:avLst/>
          </a:prstGeom>
          <a:blipFill>
            <a:blip r:embed="rId3"/>
            <a:stretch>
              <a:fillRect/>
            </a:stretch>
          </a:blipFill>
        </p:spPr>
      </p:sp>
      <p:sp>
        <p:nvSpPr>
          <p:cNvPr id="189" name="Shape 189"/>
          <p:cNvSpPr txBox="1"/>
          <p:nvPr/>
        </p:nvSpPr>
        <p:spPr>
          <a:xfrm>
            <a:off x="6008500" y="5393750"/>
            <a:ext cx="2818499" cy="1143000"/>
          </a:xfrm>
          <a:prstGeom prst="rect">
            <a:avLst/>
          </a:prstGeom>
        </p:spPr>
        <p:txBody>
          <a:bodyPr lIns="91425" tIns="91425" rIns="91425" bIns="91425" anchor="t" anchorCtr="0">
            <a:noAutofit/>
          </a:bodyPr>
          <a:lstStyle/>
          <a:p>
            <a:pPr lvl="0" algn="r" rtl="0">
              <a:buNone/>
            </a:pPr>
            <a:r>
              <a:rPr lang="en" sz="1800" b="1"/>
              <a:t>Thank You,</a:t>
            </a:r>
          </a:p>
          <a:p>
            <a:pPr lvl="0" algn="r" rtl="0">
              <a:buNone/>
            </a:pPr>
            <a:r>
              <a:rPr lang="en" sz="1800"/>
              <a:t>Marcin Szczodrak</a:t>
            </a:r>
          </a:p>
          <a:p>
            <a:pPr algn="r">
              <a:buNone/>
            </a:pPr>
            <a:r>
              <a:rPr lang="en" sz="1800"/>
              <a:t>msz@cs.columbia.edu</a:t>
            </a:r>
          </a:p>
        </p:txBody>
      </p:sp>
      <p:sp>
        <p:nvSpPr>
          <p:cNvPr id="7" name="Shape 91"/>
          <p:cNvSpPr/>
          <p:nvPr/>
        </p:nvSpPr>
        <p:spPr>
          <a:xfrm>
            <a:off x="5181600" y="3429000"/>
            <a:ext cx="3825624" cy="879700"/>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46"/>
            <a:ext cx="8229600" cy="849900"/>
          </a:xfrm>
          <a:prstGeom prst="rect">
            <a:avLst/>
          </a:prstGeom>
        </p:spPr>
        <p:txBody>
          <a:bodyPr lIns="91425" tIns="91425" rIns="91425" bIns="91425" anchor="b" anchorCtr="0">
            <a:noAutofit/>
          </a:bodyPr>
          <a:lstStyle/>
          <a:p>
            <a:pPr>
              <a:buNone/>
            </a:pPr>
            <a:r>
              <a:rPr lang="en"/>
              <a:t>Motivation</a:t>
            </a:r>
          </a:p>
        </p:txBody>
      </p:sp>
      <p:sp>
        <p:nvSpPr>
          <p:cNvPr id="31" name="Shape 31"/>
          <p:cNvSpPr txBox="1">
            <a:spLocks noGrp="1"/>
          </p:cNvSpPr>
          <p:nvPr>
            <p:ph type="body" idx="1"/>
          </p:nvPr>
        </p:nvSpPr>
        <p:spPr>
          <a:xfrm>
            <a:off x="457200" y="1447800"/>
            <a:ext cx="8229600" cy="1571999"/>
          </a:xfrm>
          <a:prstGeom prst="rect">
            <a:avLst/>
          </a:prstGeom>
        </p:spPr>
        <p:txBody>
          <a:bodyPr lIns="91425" tIns="91425" rIns="91425" bIns="91425" anchor="t" anchorCtr="0">
            <a:noAutofit/>
          </a:bodyPr>
          <a:lstStyle/>
          <a:p>
            <a:pPr lvl="0" rtl="0">
              <a:buNone/>
            </a:pPr>
            <a:r>
              <a:rPr lang="en" dirty="0"/>
              <a:t>Industry-Level Systems Require </a:t>
            </a:r>
            <a:r>
              <a:rPr lang="en" u="sng" dirty="0"/>
              <a:t>Both</a:t>
            </a:r>
            <a:r>
              <a:rPr lang="en" dirty="0"/>
              <a:t>:</a:t>
            </a:r>
          </a:p>
          <a:p>
            <a:pPr marL="457200" lvl="0" indent="-355600" rtl="0">
              <a:buClr>
                <a:schemeClr val="dk1"/>
              </a:buClr>
              <a:buSzPct val="100000"/>
              <a:buFont typeface="Arial"/>
              <a:buChar char="●"/>
            </a:pPr>
            <a:r>
              <a:rPr lang="en" sz="2400" dirty="0"/>
              <a:t>Operation with minimum energy and maintenance costs</a:t>
            </a:r>
          </a:p>
          <a:p>
            <a:pPr marL="457200" lvl="0" indent="-355600">
              <a:buClr>
                <a:schemeClr val="dk1"/>
              </a:buClr>
              <a:buSzPct val="100000"/>
              <a:buFont typeface="Arial"/>
              <a:buChar char="●"/>
            </a:pPr>
            <a:r>
              <a:rPr lang="en" sz="2400" dirty="0"/>
              <a:t>Sophisticated applications</a:t>
            </a:r>
          </a:p>
        </p:txBody>
      </p:sp>
      <p:sp>
        <p:nvSpPr>
          <p:cNvPr id="32" name="Shape 32"/>
          <p:cNvSpPr/>
          <p:nvPr/>
        </p:nvSpPr>
        <p:spPr>
          <a:xfrm>
            <a:off x="957650" y="3405199"/>
            <a:ext cx="6987901" cy="278079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47"/>
            <a:ext cx="8229600" cy="870300"/>
          </a:xfrm>
          <a:prstGeom prst="rect">
            <a:avLst/>
          </a:prstGeom>
        </p:spPr>
        <p:txBody>
          <a:bodyPr lIns="91425" tIns="91425" rIns="91425" bIns="91425" anchor="b" anchorCtr="0">
            <a:noAutofit/>
          </a:bodyPr>
          <a:lstStyle/>
          <a:p>
            <a:pPr>
              <a:buNone/>
            </a:pPr>
            <a:r>
              <a:rPr lang="en"/>
              <a:t>Today’s Talk</a:t>
            </a:r>
          </a:p>
        </p:txBody>
      </p:sp>
      <p:sp>
        <p:nvSpPr>
          <p:cNvPr id="38" name="Shape 38"/>
          <p:cNvSpPr txBox="1">
            <a:spLocks noGrp="1"/>
          </p:cNvSpPr>
          <p:nvPr>
            <p:ph type="body" idx="1"/>
          </p:nvPr>
        </p:nvSpPr>
        <p:spPr>
          <a:xfrm>
            <a:off x="638725" y="1524675"/>
            <a:ext cx="7986625" cy="1609499"/>
          </a:xfrm>
          <a:prstGeom prst="rect">
            <a:avLst/>
          </a:prstGeom>
        </p:spPr>
        <p:txBody>
          <a:bodyPr lIns="91425" tIns="91425" rIns="91425" bIns="91425" anchor="t" anchorCtr="0">
            <a:noAutofit/>
          </a:bodyPr>
          <a:lstStyle/>
          <a:p>
            <a:pPr lvl="0" rtl="0">
              <a:lnSpc>
                <a:spcPct val="115000"/>
              </a:lnSpc>
              <a:spcBef>
                <a:spcPts val="0"/>
              </a:spcBef>
              <a:buNone/>
            </a:pPr>
            <a:r>
              <a:rPr lang="en" sz="2800" dirty="0">
                <a:solidFill>
                  <a:srgbClr val="000000"/>
                </a:solidFill>
              </a:rPr>
              <a:t>A single wireless sensor network executing both</a:t>
            </a:r>
          </a:p>
          <a:p>
            <a:pPr marL="457200" lvl="0" indent="-406400" rtl="0">
              <a:lnSpc>
                <a:spcPct val="115000"/>
              </a:lnSpc>
              <a:spcBef>
                <a:spcPts val="0"/>
              </a:spcBef>
              <a:buClr>
                <a:schemeClr val="dk1"/>
              </a:buClr>
              <a:buSzPct val="166666"/>
              <a:buFont typeface="Arial"/>
              <a:buChar char="•"/>
            </a:pPr>
            <a:r>
              <a:rPr lang="en" sz="2800" dirty="0">
                <a:solidFill>
                  <a:srgbClr val="000000"/>
                </a:solidFill>
              </a:rPr>
              <a:t>energy-management algorithms, and</a:t>
            </a:r>
          </a:p>
          <a:p>
            <a:pPr marL="457200" lvl="0" indent="-406400" rtl="0">
              <a:lnSpc>
                <a:spcPct val="115000"/>
              </a:lnSpc>
              <a:spcBef>
                <a:spcPts val="0"/>
              </a:spcBef>
              <a:buClr>
                <a:schemeClr val="dk1"/>
              </a:buClr>
              <a:buSzPct val="166666"/>
              <a:buFont typeface="Arial"/>
              <a:buChar char="•"/>
            </a:pPr>
            <a:r>
              <a:rPr lang="en" sz="2800" dirty="0">
                <a:solidFill>
                  <a:srgbClr val="000000"/>
                </a:solidFill>
              </a:rPr>
              <a:t>sensing applications</a:t>
            </a:r>
          </a:p>
          <a:p>
            <a:endParaRPr lang="en" sz="2800" dirty="0">
              <a:solidFill>
                <a:srgbClr val="000000"/>
              </a:solidFill>
            </a:endParaRPr>
          </a:p>
          <a:p>
            <a:endParaRPr lang="en" sz="2800" dirty="0">
              <a:solidFill>
                <a:srgbClr val="000000"/>
              </a:solidFill>
            </a:endParaRPr>
          </a:p>
        </p:txBody>
      </p:sp>
      <p:sp>
        <p:nvSpPr>
          <p:cNvPr id="39" name="Shape 39"/>
          <p:cNvSpPr/>
          <p:nvPr/>
        </p:nvSpPr>
        <p:spPr>
          <a:xfrm>
            <a:off x="496499" y="3879325"/>
            <a:ext cx="8128851" cy="231477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51"/>
            <a:ext cx="8229600" cy="1239900"/>
          </a:xfrm>
          <a:prstGeom prst="rect">
            <a:avLst/>
          </a:prstGeom>
        </p:spPr>
        <p:txBody>
          <a:bodyPr lIns="91425" tIns="91425" rIns="91425" bIns="91425" anchor="b" anchorCtr="0">
            <a:noAutofit/>
          </a:bodyPr>
          <a:lstStyle/>
          <a:p>
            <a:pPr lvl="0" rtl="0">
              <a:buNone/>
            </a:pPr>
            <a:r>
              <a:rPr lang="en"/>
              <a:t>Fennec Fox:</a:t>
            </a:r>
          </a:p>
          <a:p>
            <a:pPr lvl="0" rtl="0">
              <a:buNone/>
            </a:pPr>
            <a:r>
              <a:rPr lang="en"/>
              <a:t>Framework for Reconfigurable WSN</a:t>
            </a:r>
          </a:p>
        </p:txBody>
      </p:sp>
      <p:sp>
        <p:nvSpPr>
          <p:cNvPr id="45" name="Shape 4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15000"/>
              </a:lnSpc>
              <a:spcBef>
                <a:spcPts val="0"/>
              </a:spcBef>
              <a:buNone/>
            </a:pPr>
            <a:r>
              <a:rPr lang="en" sz="3100">
                <a:solidFill>
                  <a:srgbClr val="1F497D"/>
                </a:solidFill>
              </a:rPr>
              <a:t>
</a:t>
            </a:r>
          </a:p>
          <a:p>
            <a:endParaRPr lang="en" sz="3100">
              <a:solidFill>
                <a:srgbClr val="1F497D"/>
              </a:solidFill>
            </a:endParaRPr>
          </a:p>
          <a:p>
            <a:endParaRPr lang="en" sz="3100">
              <a:solidFill>
                <a:srgbClr val="1F497D"/>
              </a:solidFill>
            </a:endParaRPr>
          </a:p>
          <a:p>
            <a:endParaRPr lang="en" sz="3100">
              <a:solidFill>
                <a:srgbClr val="1F497D"/>
              </a:solidFill>
            </a:endParaRPr>
          </a:p>
          <a:p>
            <a:endParaRPr lang="en" sz="3100">
              <a:solidFill>
                <a:srgbClr val="1F497D"/>
              </a:solidFill>
            </a:endParaRPr>
          </a:p>
        </p:txBody>
      </p:sp>
      <p:sp>
        <p:nvSpPr>
          <p:cNvPr id="46" name="Shape 46"/>
          <p:cNvSpPr/>
          <p:nvPr/>
        </p:nvSpPr>
        <p:spPr>
          <a:xfrm>
            <a:off x="791075" y="3247025"/>
            <a:ext cx="7561848" cy="2350425"/>
          </a:xfrm>
          <a:prstGeom prst="rect">
            <a:avLst/>
          </a:prstGeom>
          <a:blipFill>
            <a:blip r:embed="rId3"/>
            <a:stretch>
              <a:fillRect/>
            </a:stretch>
          </a:blipFill>
        </p:spPr>
      </p:sp>
      <p:sp>
        <p:nvSpPr>
          <p:cNvPr id="47" name="Shape 47"/>
          <p:cNvSpPr txBox="1"/>
          <p:nvPr/>
        </p:nvSpPr>
        <p:spPr>
          <a:xfrm>
            <a:off x="681600" y="1600200"/>
            <a:ext cx="7780800" cy="1385099"/>
          </a:xfrm>
          <a:prstGeom prst="rect">
            <a:avLst/>
          </a:prstGeom>
        </p:spPr>
        <p:txBody>
          <a:bodyPr lIns="91425" tIns="91425" rIns="91425" bIns="91425" anchor="ctr" anchorCtr="0">
            <a:noAutofit/>
          </a:bodyPr>
          <a:lstStyle/>
          <a:p>
            <a:pPr lvl="0" rtl="0">
              <a:buNone/>
            </a:pPr>
            <a:r>
              <a:rPr lang="en" sz="2400">
                <a:solidFill>
                  <a:schemeClr val="dk1"/>
                </a:solidFill>
              </a:rPr>
              <a:t>Multiple heterogeneous applications on the same WSN</a:t>
            </a:r>
          </a:p>
        </p:txBody>
      </p:sp>
      <p:sp>
        <p:nvSpPr>
          <p:cNvPr id="48" name="Shape 48"/>
          <p:cNvSpPr txBox="1"/>
          <p:nvPr/>
        </p:nvSpPr>
        <p:spPr>
          <a:xfrm>
            <a:off x="0" y="6106800"/>
            <a:ext cx="9144000" cy="751200"/>
          </a:xfrm>
          <a:prstGeom prst="rect">
            <a:avLst/>
          </a:prstGeom>
        </p:spPr>
        <p:txBody>
          <a:bodyPr lIns="91425" tIns="91425" rIns="91425" bIns="91425" anchor="ctr" anchorCtr="0">
            <a:noAutofit/>
          </a:bodyPr>
          <a:lstStyle/>
          <a:p>
            <a:pPr lvl="0" rtl="0">
              <a:buNone/>
            </a:pPr>
            <a:r>
              <a:rPr lang="en" b="1">
                <a:solidFill>
                  <a:srgbClr val="FF0000"/>
                </a:solidFill>
                <a:latin typeface="Georgia"/>
                <a:ea typeface="Georgia"/>
                <a:cs typeface="Georgia"/>
                <a:sym typeface="Georgia"/>
              </a:rPr>
              <a:t>Dynamic Reconfiguration of Wireless Sensor Networks to Support Heterogeneous Applications</a:t>
            </a:r>
          </a:p>
          <a:p>
            <a:pPr lvl="0" rtl="0">
              <a:buNone/>
            </a:pPr>
            <a:r>
              <a:rPr lang="en">
                <a:solidFill>
                  <a:srgbClr val="FF0000"/>
                </a:solidFill>
                <a:latin typeface="Georgia"/>
                <a:ea typeface="Georgia"/>
                <a:cs typeface="Georgia"/>
                <a:sym typeface="Georgia"/>
              </a:rPr>
              <a:t>Marcin K. Szczodrak, Omprakash Gnawali and Luca P. Carloni</a:t>
            </a:r>
          </a:p>
          <a:p>
            <a:pPr lvl="0" rtl="0">
              <a:buNone/>
            </a:pPr>
            <a:r>
              <a:rPr lang="en">
                <a:solidFill>
                  <a:srgbClr val="FF0000"/>
                </a:solidFill>
                <a:latin typeface="Georgia"/>
                <a:ea typeface="Georgia"/>
                <a:cs typeface="Georgia"/>
                <a:sym typeface="Georgia"/>
              </a:rPr>
              <a:t>Proc. IEEE DCOSS Conf., May, 2013.</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46"/>
            <a:ext cx="8229600" cy="828900"/>
          </a:xfrm>
          <a:prstGeom prst="rect">
            <a:avLst/>
          </a:prstGeom>
        </p:spPr>
        <p:txBody>
          <a:bodyPr lIns="91425" tIns="91425" rIns="91425" bIns="91425" anchor="b" anchorCtr="0">
            <a:noAutofit/>
          </a:bodyPr>
          <a:lstStyle/>
          <a:p>
            <a:pPr>
              <a:buNone/>
            </a:pPr>
            <a:r>
              <a:rPr lang="en"/>
              <a:t>Fennec Fox: Protocol Stack</a:t>
            </a:r>
          </a:p>
        </p:txBody>
      </p:sp>
      <p:sp>
        <p:nvSpPr>
          <p:cNvPr id="54" name="Shape 54"/>
          <p:cNvSpPr txBox="1"/>
          <p:nvPr/>
        </p:nvSpPr>
        <p:spPr>
          <a:xfrm>
            <a:off x="150" y="5780925"/>
            <a:ext cx="9144000" cy="770700"/>
          </a:xfrm>
          <a:prstGeom prst="rect">
            <a:avLst/>
          </a:prstGeom>
        </p:spPr>
        <p:txBody>
          <a:bodyPr lIns="91425" tIns="91425" rIns="91425" bIns="91425" anchor="ctr" anchorCtr="0">
            <a:noAutofit/>
          </a:bodyPr>
          <a:lstStyle/>
          <a:p>
            <a:pPr lvl="0" algn="ctr" rtl="0">
              <a:lnSpc>
                <a:spcPct val="115000"/>
              </a:lnSpc>
              <a:buNone/>
            </a:pPr>
            <a:r>
              <a:rPr lang="en" sz="2400">
                <a:solidFill>
                  <a:schemeClr val="dk1"/>
                </a:solidFill>
              </a:rPr>
              <a:t>Each process has dedicated protocol stack</a:t>
            </a:r>
          </a:p>
        </p:txBody>
      </p:sp>
      <p:sp>
        <p:nvSpPr>
          <p:cNvPr id="55" name="Shape 55"/>
          <p:cNvSpPr/>
          <p:nvPr/>
        </p:nvSpPr>
        <p:spPr>
          <a:xfrm>
            <a:off x="1065725" y="1448100"/>
            <a:ext cx="7012549" cy="4266599"/>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51"/>
            <a:ext cx="8229600" cy="1163699"/>
          </a:xfrm>
          <a:prstGeom prst="rect">
            <a:avLst/>
          </a:prstGeom>
        </p:spPr>
        <p:txBody>
          <a:bodyPr lIns="91425" tIns="91425" rIns="91425" bIns="91425" anchor="b" anchorCtr="0">
            <a:noAutofit/>
          </a:bodyPr>
          <a:lstStyle/>
          <a:p>
            <a:pPr lvl="0" rtl="0">
              <a:buNone/>
            </a:pPr>
            <a:r>
              <a:rPr lang="en"/>
              <a:t>Energy-Neutral System:</a:t>
            </a:r>
          </a:p>
          <a:p>
            <a:pPr>
              <a:buNone/>
            </a:pPr>
            <a:r>
              <a:rPr lang="en"/>
              <a:t>Feedback Control Model</a:t>
            </a:r>
          </a:p>
        </p:txBody>
      </p:sp>
      <p:sp>
        <p:nvSpPr>
          <p:cNvPr id="61" name="Shape 61"/>
          <p:cNvSpPr/>
          <p:nvPr/>
        </p:nvSpPr>
        <p:spPr>
          <a:xfrm>
            <a:off x="610899" y="2453450"/>
            <a:ext cx="7922176" cy="1942575"/>
          </a:xfrm>
          <a:prstGeom prst="rect">
            <a:avLst/>
          </a:prstGeom>
          <a:blipFill>
            <a:blip r:embed="rId3"/>
            <a:stretch>
              <a:fillRect/>
            </a:stretch>
          </a:blipFill>
        </p:spPr>
      </p:sp>
      <p:cxnSp>
        <p:nvCxnSpPr>
          <p:cNvPr id="62" name="Shape 62"/>
          <p:cNvCxnSpPr>
            <a:stCxn id="63" idx="0"/>
          </p:cNvCxnSpPr>
          <p:nvPr/>
        </p:nvCxnSpPr>
        <p:spPr>
          <a:xfrm rot="10800000">
            <a:off x="3058324" y="3738049"/>
            <a:ext cx="276899" cy="1593900"/>
          </a:xfrm>
          <a:prstGeom prst="straightConnector1">
            <a:avLst/>
          </a:prstGeom>
          <a:noFill/>
          <a:ln w="28575" cap="flat">
            <a:solidFill>
              <a:schemeClr val="dk2"/>
            </a:solidFill>
            <a:prstDash val="solid"/>
            <a:round/>
            <a:headEnd type="none" w="lg" len="lg"/>
            <a:tailEnd type="triangle" w="lg" len="lg"/>
          </a:ln>
        </p:spPr>
      </p:cxnSp>
      <p:cxnSp>
        <p:nvCxnSpPr>
          <p:cNvPr id="64" name="Shape 64"/>
          <p:cNvCxnSpPr/>
          <p:nvPr/>
        </p:nvCxnSpPr>
        <p:spPr>
          <a:xfrm rot="10800000">
            <a:off x="3686275" y="3779150"/>
            <a:ext cx="1813499" cy="1552799"/>
          </a:xfrm>
          <a:prstGeom prst="straightConnector1">
            <a:avLst/>
          </a:prstGeom>
          <a:noFill/>
          <a:ln w="28575" cap="flat">
            <a:solidFill>
              <a:schemeClr val="dk2"/>
            </a:solidFill>
            <a:prstDash val="solid"/>
            <a:round/>
            <a:headEnd type="none" w="lg" len="lg"/>
            <a:tailEnd type="triangle" w="lg" len="lg"/>
          </a:ln>
        </p:spPr>
      </p:cxnSp>
      <p:cxnSp>
        <p:nvCxnSpPr>
          <p:cNvPr id="65" name="Shape 65"/>
          <p:cNvCxnSpPr/>
          <p:nvPr/>
        </p:nvCxnSpPr>
        <p:spPr>
          <a:xfrm rot="10800000">
            <a:off x="5179550" y="3655550"/>
            <a:ext cx="2235599" cy="1676399"/>
          </a:xfrm>
          <a:prstGeom prst="straightConnector1">
            <a:avLst/>
          </a:prstGeom>
          <a:noFill/>
          <a:ln w="28575" cap="flat">
            <a:solidFill>
              <a:schemeClr val="dk2"/>
            </a:solidFill>
            <a:prstDash val="solid"/>
            <a:round/>
            <a:headEnd type="none" w="lg" len="lg"/>
            <a:tailEnd type="triangle" w="lg" len="lg"/>
          </a:ln>
        </p:spPr>
      </p:cxnSp>
      <p:sp>
        <p:nvSpPr>
          <p:cNvPr id="63" name="Shape 63"/>
          <p:cNvSpPr txBox="1"/>
          <p:nvPr/>
        </p:nvSpPr>
        <p:spPr>
          <a:xfrm>
            <a:off x="2323025" y="5331950"/>
            <a:ext cx="2024399" cy="457200"/>
          </a:xfrm>
          <a:prstGeom prst="rect">
            <a:avLst/>
          </a:prstGeom>
        </p:spPr>
        <p:txBody>
          <a:bodyPr lIns="91425" tIns="91425" rIns="91425" bIns="91425" anchor="t" anchorCtr="0">
            <a:noAutofit/>
          </a:bodyPr>
          <a:lstStyle/>
          <a:p>
            <a:pPr>
              <a:buNone/>
            </a:pPr>
            <a:r>
              <a:rPr lang="en" sz="1800"/>
              <a:t>energy consumed</a:t>
            </a:r>
          </a:p>
        </p:txBody>
      </p:sp>
      <p:sp>
        <p:nvSpPr>
          <p:cNvPr id="66" name="Shape 66"/>
          <p:cNvSpPr txBox="1"/>
          <p:nvPr/>
        </p:nvSpPr>
        <p:spPr>
          <a:xfrm>
            <a:off x="4423675" y="5331950"/>
            <a:ext cx="2152200" cy="457200"/>
          </a:xfrm>
          <a:prstGeom prst="rect">
            <a:avLst/>
          </a:prstGeom>
        </p:spPr>
        <p:txBody>
          <a:bodyPr lIns="91425" tIns="91425" rIns="91425" bIns="91425" anchor="t" anchorCtr="0">
            <a:noAutofit/>
          </a:bodyPr>
          <a:lstStyle/>
          <a:p>
            <a:pPr lvl="0" rtl="0">
              <a:buNone/>
            </a:pPr>
            <a:r>
              <a:rPr lang="en" sz="1800"/>
              <a:t>energy harvested</a:t>
            </a:r>
          </a:p>
        </p:txBody>
      </p:sp>
      <p:sp>
        <p:nvSpPr>
          <p:cNvPr id="67" name="Shape 67"/>
          <p:cNvSpPr txBox="1"/>
          <p:nvPr/>
        </p:nvSpPr>
        <p:spPr>
          <a:xfrm>
            <a:off x="6339050" y="5331950"/>
            <a:ext cx="2152200" cy="812399"/>
          </a:xfrm>
          <a:prstGeom prst="rect">
            <a:avLst/>
          </a:prstGeom>
        </p:spPr>
        <p:txBody>
          <a:bodyPr lIns="91425" tIns="91425" rIns="91425" bIns="91425" anchor="t" anchorCtr="0">
            <a:noAutofit/>
          </a:bodyPr>
          <a:lstStyle/>
          <a:p>
            <a:pPr lvl="0" algn="ctr" rtl="0">
              <a:buNone/>
            </a:pPr>
            <a:r>
              <a:rPr lang="en" sz="1800"/>
              <a:t>energy control signal</a:t>
            </a:r>
          </a:p>
        </p:txBody>
      </p:sp>
      <p:sp>
        <p:nvSpPr>
          <p:cNvPr id="68" name="Shape 68"/>
          <p:cNvSpPr txBox="1"/>
          <p:nvPr/>
        </p:nvSpPr>
        <p:spPr>
          <a:xfrm>
            <a:off x="0" y="5331950"/>
            <a:ext cx="2311800" cy="812399"/>
          </a:xfrm>
          <a:prstGeom prst="rect">
            <a:avLst/>
          </a:prstGeom>
        </p:spPr>
        <p:txBody>
          <a:bodyPr lIns="91425" tIns="91425" rIns="91425" bIns="91425" anchor="t" anchorCtr="0">
            <a:noAutofit/>
          </a:bodyPr>
          <a:lstStyle/>
          <a:p>
            <a:pPr lvl="0" algn="ctr" rtl="0">
              <a:buNone/>
            </a:pPr>
            <a:r>
              <a:rPr lang="en" sz="1800"/>
              <a:t>energy management function</a:t>
            </a:r>
          </a:p>
        </p:txBody>
      </p:sp>
      <p:cxnSp>
        <p:nvCxnSpPr>
          <p:cNvPr id="69" name="Shape 69"/>
          <p:cNvCxnSpPr>
            <a:stCxn id="68" idx="0"/>
          </p:cNvCxnSpPr>
          <p:nvPr/>
        </p:nvCxnSpPr>
        <p:spPr>
          <a:xfrm rot="10800000" flipH="1">
            <a:off x="1155900" y="3779150"/>
            <a:ext cx="1562700" cy="1552799"/>
          </a:xfrm>
          <a:prstGeom prst="straightConnector1">
            <a:avLst/>
          </a:prstGeom>
          <a:noFill/>
          <a:ln w="28575" cap="flat">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childTnLst>
                                </p:cTn>
                              </p:par>
                              <p:par>
                                <p:cTn id="26" presetID="10" presetClass="entr" presetSubtype="0"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50"/>
            <a:ext cx="8229600" cy="1146299"/>
          </a:xfrm>
          <a:prstGeom prst="rect">
            <a:avLst/>
          </a:prstGeom>
        </p:spPr>
        <p:txBody>
          <a:bodyPr lIns="91425" tIns="91425" rIns="91425" bIns="91425" anchor="b" anchorCtr="0">
            <a:noAutofit/>
          </a:bodyPr>
          <a:lstStyle/>
          <a:p>
            <a:pPr lvl="0" rtl="0">
              <a:buNone/>
            </a:pPr>
            <a:r>
              <a:rPr lang="en"/>
              <a:t>Energy-Neutral System:</a:t>
            </a:r>
          </a:p>
          <a:p>
            <a:pPr lvl="0" rtl="0">
              <a:buNone/>
            </a:pPr>
            <a:r>
              <a:rPr lang="en"/>
              <a:t>Network Communication Conflicts</a:t>
            </a:r>
          </a:p>
        </p:txBody>
      </p:sp>
      <p:sp>
        <p:nvSpPr>
          <p:cNvPr id="75" name="Shape 75"/>
          <p:cNvSpPr/>
          <p:nvPr/>
        </p:nvSpPr>
        <p:spPr>
          <a:xfrm>
            <a:off x="643075" y="3490150"/>
            <a:ext cx="1958825" cy="2027299"/>
          </a:xfrm>
          <a:prstGeom prst="rect">
            <a:avLst/>
          </a:prstGeom>
          <a:blipFill>
            <a:blip r:embed="rId3"/>
            <a:stretch>
              <a:fillRect/>
            </a:stretch>
          </a:blipFill>
          <a:ln>
            <a:noFill/>
          </a:ln>
        </p:spPr>
      </p:sp>
      <p:sp>
        <p:nvSpPr>
          <p:cNvPr id="76" name="Shape 76"/>
          <p:cNvSpPr/>
          <p:nvPr/>
        </p:nvSpPr>
        <p:spPr>
          <a:xfrm>
            <a:off x="3717087" y="3490148"/>
            <a:ext cx="1862224" cy="2027299"/>
          </a:xfrm>
          <a:prstGeom prst="rect">
            <a:avLst/>
          </a:prstGeom>
          <a:blipFill>
            <a:blip r:embed="rId4"/>
            <a:stretch>
              <a:fillRect/>
            </a:stretch>
          </a:blipFill>
          <a:ln>
            <a:noFill/>
          </a:ln>
        </p:spPr>
      </p:sp>
      <p:sp>
        <p:nvSpPr>
          <p:cNvPr id="77" name="Shape 77"/>
          <p:cNvSpPr/>
          <p:nvPr/>
        </p:nvSpPr>
        <p:spPr>
          <a:xfrm>
            <a:off x="6829675" y="3441425"/>
            <a:ext cx="1958825" cy="2027299"/>
          </a:xfrm>
          <a:prstGeom prst="rect">
            <a:avLst/>
          </a:prstGeom>
          <a:blipFill>
            <a:blip r:embed="rId5"/>
            <a:stretch>
              <a:fillRect/>
            </a:stretch>
          </a:blipFill>
          <a:ln>
            <a:noFill/>
          </a:ln>
        </p:spPr>
      </p:sp>
      <p:sp>
        <p:nvSpPr>
          <p:cNvPr id="78" name="Shape 78"/>
          <p:cNvSpPr txBox="1"/>
          <p:nvPr/>
        </p:nvSpPr>
        <p:spPr>
          <a:xfrm>
            <a:off x="457200" y="1563675"/>
            <a:ext cx="5566199" cy="1975199"/>
          </a:xfrm>
          <a:prstGeom prst="rect">
            <a:avLst/>
          </a:prstGeom>
        </p:spPr>
        <p:txBody>
          <a:bodyPr lIns="91425" tIns="91425" rIns="91425" bIns="91425" anchor="t" anchorCtr="0">
            <a:noAutofit/>
          </a:bodyPr>
          <a:lstStyle/>
          <a:p>
            <a:pPr lvl="0" rtl="0">
              <a:buNone/>
            </a:pPr>
            <a:r>
              <a:rPr lang="en" sz="2400"/>
              <a:t>energy control signals computation</a:t>
            </a:r>
          </a:p>
          <a:p>
            <a:pPr marL="457200" lvl="0" indent="-381000" rtl="0">
              <a:buClr>
                <a:srgbClr val="000000"/>
              </a:buClr>
              <a:buSzPct val="100000"/>
              <a:buFont typeface="Arial"/>
              <a:buChar char="●"/>
            </a:pPr>
            <a:r>
              <a:rPr lang="en" sz="2400"/>
              <a:t>local</a:t>
            </a:r>
          </a:p>
          <a:p>
            <a:pPr marL="457200" lvl="0" indent="-381000" rtl="0">
              <a:buClr>
                <a:srgbClr val="000000"/>
              </a:buClr>
              <a:buSzPct val="100000"/>
              <a:buFont typeface="Arial"/>
              <a:buChar char="●"/>
            </a:pPr>
            <a:r>
              <a:rPr lang="en" sz="2400"/>
              <a:t>distributed</a:t>
            </a:r>
          </a:p>
          <a:p>
            <a:pPr marL="457200" lvl="0" indent="-381000">
              <a:buClr>
                <a:srgbClr val="000000"/>
              </a:buClr>
              <a:buSzPct val="100000"/>
              <a:buFont typeface="Arial"/>
              <a:buChar char="●"/>
            </a:pPr>
            <a:r>
              <a:rPr lang="en" sz="2400" u="sng"/>
              <a:t>centralized</a:t>
            </a:r>
          </a:p>
        </p:txBody>
      </p:sp>
      <p:sp>
        <p:nvSpPr>
          <p:cNvPr id="79" name="Shape 79"/>
          <p:cNvSpPr txBox="1"/>
          <p:nvPr/>
        </p:nvSpPr>
        <p:spPr>
          <a:xfrm>
            <a:off x="457200" y="5581600"/>
            <a:ext cx="2473200" cy="847799"/>
          </a:xfrm>
          <a:prstGeom prst="rect">
            <a:avLst/>
          </a:prstGeom>
        </p:spPr>
        <p:txBody>
          <a:bodyPr lIns="91425" tIns="91425" rIns="91425" bIns="91425" anchor="t" anchorCtr="0">
            <a:noAutofit/>
          </a:bodyPr>
          <a:lstStyle/>
          <a:p>
            <a:pPr lvl="0" algn="ctr" rtl="0">
              <a:buNone/>
            </a:pPr>
            <a:r>
              <a:rPr lang="en" sz="2400"/>
              <a:t>collect energy information</a:t>
            </a:r>
          </a:p>
          <a:p>
            <a:endParaRPr lang="en" sz="2400"/>
          </a:p>
        </p:txBody>
      </p:sp>
      <p:sp>
        <p:nvSpPr>
          <p:cNvPr id="80" name="Shape 80"/>
          <p:cNvSpPr/>
          <p:nvPr/>
        </p:nvSpPr>
        <p:spPr>
          <a:xfrm>
            <a:off x="3351112" y="6429400"/>
            <a:ext cx="2747699" cy="452774"/>
          </a:xfrm>
          <a:prstGeom prst="rect">
            <a:avLst/>
          </a:prstGeom>
          <a:blipFill>
            <a:blip r:embed="rId6"/>
            <a:stretch>
              <a:fillRect/>
            </a:stretch>
          </a:blipFill>
        </p:spPr>
      </p:sp>
      <p:sp>
        <p:nvSpPr>
          <p:cNvPr id="81" name="Shape 81"/>
          <p:cNvSpPr txBox="1"/>
          <p:nvPr/>
        </p:nvSpPr>
        <p:spPr>
          <a:xfrm>
            <a:off x="3107062" y="5581600"/>
            <a:ext cx="3235800" cy="847799"/>
          </a:xfrm>
          <a:prstGeom prst="rect">
            <a:avLst/>
          </a:prstGeom>
        </p:spPr>
        <p:txBody>
          <a:bodyPr lIns="91425" tIns="91425" rIns="91425" bIns="91425" anchor="t" anchorCtr="0">
            <a:noAutofit/>
          </a:bodyPr>
          <a:lstStyle/>
          <a:p>
            <a:pPr lvl="0" algn="ctr" rtl="0">
              <a:buNone/>
            </a:pPr>
            <a:r>
              <a:rPr lang="en" sz="2400"/>
              <a:t>compute energy management function</a:t>
            </a:r>
          </a:p>
          <a:p>
            <a:endParaRPr lang="en" sz="2400"/>
          </a:p>
        </p:txBody>
      </p:sp>
      <p:sp>
        <p:nvSpPr>
          <p:cNvPr id="82" name="Shape 82"/>
          <p:cNvSpPr txBox="1"/>
          <p:nvPr/>
        </p:nvSpPr>
        <p:spPr>
          <a:xfrm>
            <a:off x="6546462" y="5581600"/>
            <a:ext cx="2473200" cy="847799"/>
          </a:xfrm>
          <a:prstGeom prst="rect">
            <a:avLst/>
          </a:prstGeom>
        </p:spPr>
        <p:txBody>
          <a:bodyPr lIns="91425" tIns="91425" rIns="91425" bIns="91425" anchor="t" anchorCtr="0">
            <a:noAutofit/>
          </a:bodyPr>
          <a:lstStyle/>
          <a:p>
            <a:pPr lvl="0" algn="ctr" rtl="0">
              <a:buNone/>
            </a:pPr>
            <a:r>
              <a:rPr lang="en" sz="2400"/>
              <a:t>apply energy control signals</a:t>
            </a:r>
          </a:p>
          <a:p>
            <a:endParaRPr lang="en" sz="2400"/>
          </a:p>
        </p:txBody>
      </p:sp>
      <p:sp>
        <p:nvSpPr>
          <p:cNvPr id="83" name="Shape 83"/>
          <p:cNvSpPr txBox="1"/>
          <p:nvPr/>
        </p:nvSpPr>
        <p:spPr>
          <a:xfrm>
            <a:off x="186775" y="3462675"/>
            <a:ext cx="608700" cy="555899"/>
          </a:xfrm>
          <a:prstGeom prst="rect">
            <a:avLst/>
          </a:prstGeom>
        </p:spPr>
        <p:txBody>
          <a:bodyPr lIns="91425" tIns="91425" rIns="91425" bIns="91425" anchor="t" anchorCtr="0">
            <a:noAutofit/>
          </a:bodyPr>
          <a:lstStyle/>
          <a:p>
            <a:pPr>
              <a:buNone/>
            </a:pPr>
            <a:r>
              <a:rPr lang="en" sz="2400"/>
              <a:t>1.</a:t>
            </a:r>
          </a:p>
        </p:txBody>
      </p:sp>
      <p:sp>
        <p:nvSpPr>
          <p:cNvPr id="84" name="Shape 84"/>
          <p:cNvSpPr txBox="1"/>
          <p:nvPr/>
        </p:nvSpPr>
        <p:spPr>
          <a:xfrm>
            <a:off x="3255050" y="3462675"/>
            <a:ext cx="608700" cy="555899"/>
          </a:xfrm>
          <a:prstGeom prst="rect">
            <a:avLst/>
          </a:prstGeom>
        </p:spPr>
        <p:txBody>
          <a:bodyPr lIns="91425" tIns="91425" rIns="91425" bIns="91425" anchor="t" anchorCtr="0">
            <a:noAutofit/>
          </a:bodyPr>
          <a:lstStyle/>
          <a:p>
            <a:pPr lvl="0" rtl="0">
              <a:buNone/>
            </a:pPr>
            <a:r>
              <a:rPr lang="en" sz="2400"/>
              <a:t>2.</a:t>
            </a:r>
          </a:p>
        </p:txBody>
      </p:sp>
      <p:sp>
        <p:nvSpPr>
          <p:cNvPr id="85" name="Shape 85"/>
          <p:cNvSpPr txBox="1"/>
          <p:nvPr/>
        </p:nvSpPr>
        <p:spPr>
          <a:xfrm>
            <a:off x="6373375" y="3462675"/>
            <a:ext cx="608700" cy="555899"/>
          </a:xfrm>
          <a:prstGeom prst="rect">
            <a:avLst/>
          </a:prstGeom>
        </p:spPr>
        <p:txBody>
          <a:bodyPr lIns="91425" tIns="91425" rIns="91425" bIns="91425" anchor="t" anchorCtr="0">
            <a:noAutofit/>
          </a:bodyPr>
          <a:lstStyle/>
          <a:p>
            <a:pPr lvl="0" rtl="0">
              <a:buNone/>
            </a:pPr>
            <a:r>
              <a:rPr lang="en" sz="2400"/>
              <a:t>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1000"/>
                                        <p:tgtEl>
                                          <p:spTgt spid="76"/>
                                        </p:tgtEl>
                                      </p:cBhvr>
                                    </p:animEffect>
                                  </p:childTnLst>
                                </p:cTn>
                              </p:par>
                              <p:par>
                                <p:cTn id="19" presetID="10"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000"/>
                                        <p:tgtEl>
                                          <p:spTgt spid="81"/>
                                        </p:tgtEl>
                                      </p:cBhvr>
                                    </p:animEffect>
                                  </p:childTnLst>
                                </p:cTn>
                              </p:par>
                              <p:par>
                                <p:cTn id="22" presetID="10"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childTnLst>
                                </p:cTn>
                              </p:par>
                              <p:par>
                                <p:cTn id="25" presetID="10"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10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1000"/>
                                        <p:tgtEl>
                                          <p:spTgt spid="77"/>
                                        </p:tgtEl>
                                      </p:cBhvr>
                                    </p:animEffect>
                                  </p:childTnLst>
                                </p:cTn>
                              </p:par>
                              <p:par>
                                <p:cTn id="33" presetID="10"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1000"/>
                                        <p:tgtEl>
                                          <p:spTgt spid="85"/>
                                        </p:tgtEl>
                                      </p:cBhvr>
                                    </p:animEffect>
                                  </p:childTnLst>
                                </p:cTn>
                              </p:par>
                              <p:par>
                                <p:cTn id="36" presetID="10" presetClass="entr" presetSubtype="0"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51"/>
            <a:ext cx="8229600" cy="1287300"/>
          </a:xfrm>
          <a:prstGeom prst="rect">
            <a:avLst/>
          </a:prstGeom>
        </p:spPr>
        <p:txBody>
          <a:bodyPr lIns="91425" tIns="91425" rIns="91425" bIns="91425" anchor="b" anchorCtr="0">
            <a:noAutofit/>
          </a:bodyPr>
          <a:lstStyle/>
          <a:p>
            <a:pPr lvl="0" rtl="0">
              <a:buNone/>
            </a:pPr>
            <a:r>
              <a:rPr lang="en"/>
              <a:t>Asynchronous Execution of Energy Management and Application Tasks</a:t>
            </a:r>
          </a:p>
        </p:txBody>
      </p:sp>
      <p:sp>
        <p:nvSpPr>
          <p:cNvPr id="91" name="Shape 91"/>
          <p:cNvSpPr/>
          <p:nvPr/>
        </p:nvSpPr>
        <p:spPr>
          <a:xfrm>
            <a:off x="2081675" y="1732675"/>
            <a:ext cx="4706049" cy="1152350"/>
          </a:xfrm>
          <a:prstGeom prst="rect">
            <a:avLst/>
          </a:prstGeom>
          <a:blipFill>
            <a:blip r:embed="rId3"/>
            <a:stretch>
              <a:fillRect/>
            </a:stretch>
          </a:blipFill>
        </p:spPr>
      </p:sp>
      <p:sp>
        <p:nvSpPr>
          <p:cNvPr id="92" name="Shape 92"/>
          <p:cNvSpPr txBox="1"/>
          <p:nvPr/>
        </p:nvSpPr>
        <p:spPr>
          <a:xfrm>
            <a:off x="0" y="6274450"/>
            <a:ext cx="9144000" cy="457200"/>
          </a:xfrm>
          <a:prstGeom prst="rect">
            <a:avLst/>
          </a:prstGeom>
        </p:spPr>
        <p:txBody>
          <a:bodyPr lIns="91425" tIns="91425" rIns="91425" bIns="91425" anchor="t" anchorCtr="0">
            <a:noAutofit/>
          </a:bodyPr>
          <a:lstStyle/>
          <a:p>
            <a:pPr algn="ctr">
              <a:buNone/>
            </a:pPr>
            <a:r>
              <a:rPr lang="en" sz="2400"/>
              <a:t>Finite State Machine representation of the model</a:t>
            </a:r>
          </a:p>
        </p:txBody>
      </p:sp>
      <p:sp>
        <p:nvSpPr>
          <p:cNvPr id="93" name="Shape 93"/>
          <p:cNvSpPr/>
          <p:nvPr/>
        </p:nvSpPr>
        <p:spPr>
          <a:xfrm>
            <a:off x="2081675" y="3028950"/>
            <a:ext cx="4859249" cy="3221000"/>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46"/>
            <a:ext cx="8229600" cy="849599"/>
          </a:xfrm>
          <a:prstGeom prst="rect">
            <a:avLst/>
          </a:prstGeom>
        </p:spPr>
        <p:txBody>
          <a:bodyPr lIns="91425" tIns="91425" rIns="91425" bIns="91425" anchor="b" anchorCtr="0">
            <a:noAutofit/>
          </a:bodyPr>
          <a:lstStyle/>
          <a:p>
            <a:pPr lvl="0" rtl="0">
              <a:buNone/>
            </a:pPr>
            <a:r>
              <a:rPr lang="en"/>
              <a:t>Habitat Monitoring</a:t>
            </a:r>
          </a:p>
        </p:txBody>
      </p:sp>
      <p:sp>
        <p:nvSpPr>
          <p:cNvPr id="99" name="Shape 99"/>
          <p:cNvSpPr/>
          <p:nvPr/>
        </p:nvSpPr>
        <p:spPr>
          <a:xfrm>
            <a:off x="1057624" y="1395325"/>
            <a:ext cx="7028751" cy="4800701"/>
          </a:xfrm>
          <a:prstGeom prst="rect">
            <a:avLst/>
          </a:prstGeom>
          <a:blipFill>
            <a:blip r:embed="rId3"/>
            <a:stretch>
              <a:fillRect/>
            </a:stretch>
          </a:blipFill>
        </p:spPr>
      </p:sp>
      <p:sp>
        <p:nvSpPr>
          <p:cNvPr id="100" name="Shape 100"/>
          <p:cNvSpPr txBox="1"/>
          <p:nvPr/>
        </p:nvSpPr>
        <p:spPr>
          <a:xfrm>
            <a:off x="3200100" y="6287725"/>
            <a:ext cx="2895900" cy="457200"/>
          </a:xfrm>
          <a:prstGeom prst="rect">
            <a:avLst/>
          </a:prstGeom>
        </p:spPr>
        <p:txBody>
          <a:bodyPr lIns="91425" tIns="91425" rIns="91425" bIns="91425" anchor="t" anchorCtr="0">
            <a:noAutofit/>
          </a:bodyPr>
          <a:lstStyle/>
          <a:p>
            <a:pPr>
              <a:buNone/>
            </a:pPr>
            <a:r>
              <a:rPr lang="en-US" sz="2400" dirty="0"/>
              <a:t>a</a:t>
            </a:r>
            <a:r>
              <a:rPr lang="en" sz="2400" smtClean="0"/>
              <a:t> petrel </a:t>
            </a:r>
            <a:r>
              <a:rPr lang="en" sz="2400" dirty="0"/>
              <a:t>with chicks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2286</Words>
  <Application>Microsoft Office PowerPoint</Application>
  <PresentationFormat>On-screen Show (4:3)</PresentationFormat>
  <Paragraphs>192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simple-light</vt:lpstr>
      <vt:lpstr>Modeling and Implementation of Energy Neutral Sensing Systems</vt:lpstr>
      <vt:lpstr>Motivation</vt:lpstr>
      <vt:lpstr>Today’s Talk</vt:lpstr>
      <vt:lpstr>Fennec Fox: Framework for Reconfigurable WSN</vt:lpstr>
      <vt:lpstr>Fennec Fox: Protocol Stack</vt:lpstr>
      <vt:lpstr>Energy-Neutral System: Feedback Control Model</vt:lpstr>
      <vt:lpstr>Energy-Neutral System: Network Communication Conflicts</vt:lpstr>
      <vt:lpstr>Asynchronous Execution of Energy Management and Application Tasks</vt:lpstr>
      <vt:lpstr>Habitat Monitoring</vt:lpstr>
      <vt:lpstr>Workload Adaptation: Modeling</vt:lpstr>
      <vt:lpstr>Workload Adaptation: Architecture</vt:lpstr>
      <vt:lpstr>Workload Adaptation: Swift Fox Implementation</vt:lpstr>
      <vt:lpstr>Fennec Fox Implementation with Workload Adaptation</vt:lpstr>
      <vt:lpstr>Smart Light Switch</vt:lpstr>
      <vt:lpstr>Smart Light Switch: Modeling</vt:lpstr>
      <vt:lpstr>Fennec Fox Implementation with Execution Adaptation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and Implementation of Energy Neutral Sensing Systems</dc:title>
  <cp:lastModifiedBy>Columbia University</cp:lastModifiedBy>
  <cp:revision>7</cp:revision>
  <dcterms:modified xsi:type="dcterms:W3CDTF">2013-11-14T10:21:06Z</dcterms:modified>
</cp:coreProperties>
</file>