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329" r:id="rId3"/>
    <p:sldId id="330" r:id="rId4"/>
    <p:sldId id="321" r:id="rId5"/>
    <p:sldId id="331" r:id="rId6"/>
    <p:sldId id="266" r:id="rId7"/>
    <p:sldId id="332" r:id="rId8"/>
    <p:sldId id="341" r:id="rId9"/>
    <p:sldId id="340" r:id="rId10"/>
    <p:sldId id="333" r:id="rId11"/>
    <p:sldId id="334" r:id="rId12"/>
    <p:sldId id="335" r:id="rId13"/>
    <p:sldId id="344" r:id="rId14"/>
    <p:sldId id="337" r:id="rId15"/>
    <p:sldId id="336" r:id="rId16"/>
    <p:sldId id="338" r:id="rId17"/>
    <p:sldId id="339" r:id="rId18"/>
    <p:sldId id="342" r:id="rId19"/>
    <p:sldId id="343" r:id="rId20"/>
    <p:sldId id="297" r:id="rId21"/>
    <p:sldId id="315" r:id="rId22"/>
    <p:sldId id="319" r:id="rId23"/>
    <p:sldId id="30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C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758" autoAdjust="0"/>
  </p:normalViewPr>
  <p:slideViewPr>
    <p:cSldViewPr snapToGrid="0" snapToObjects="1">
      <p:cViewPr>
        <p:scale>
          <a:sx n="81" d="100"/>
          <a:sy n="81" d="100"/>
        </p:scale>
        <p:origin x="-1896" y="-2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CA2BA-3B96-6C45-97CA-44C009C8A832}" type="datetimeFigureOut">
              <a:rPr lang="en-US" smtClean="0"/>
              <a:t>2/16/19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46E05-7796-0C46-8243-1945E1E23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096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AA520-AEFF-AF4B-932F-AC88F390D408}" type="datetimeFigureOut">
              <a:rPr lang="en-US" smtClean="0"/>
              <a:t>2/16/19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DE6E0-7B2A-624E-B2FA-9C444E55A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DE6E0-7B2A-624E-B2FA-9C444E55A5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00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DE6E0-7B2A-624E-B2FA-9C444E55A5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00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6D0F-6A54-D146-98E6-1F46CF97455F}" type="datetime1">
              <a:rPr lang="en-US" smtClean="0"/>
              <a:t>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PMAM2019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h-primar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878511"/>
            <a:ext cx="2179196" cy="582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5050" y="5773923"/>
            <a:ext cx="1490755" cy="8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08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60C5-53DB-F146-A6AB-6A5B630A3B99}" type="datetime1">
              <a:rPr lang="en-US" smtClean="0"/>
              <a:t>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PMAM2019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9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A404-7FD0-D247-AE8F-84C6593BE2FD}" type="datetime1">
              <a:rPr lang="en-US" smtClean="0"/>
              <a:t>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PMAM2019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0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34D-7C7C-174F-B328-4C4AC4F03497}" type="datetime1">
              <a:rPr lang="en-US" smtClean="0"/>
              <a:t>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PMAM2019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h-primar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" y="6275572"/>
            <a:ext cx="2179196" cy="582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80579" y="6112519"/>
            <a:ext cx="1490755" cy="8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7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F543C-4969-784C-A2B9-E47489A72DFD}" type="datetime1">
              <a:rPr lang="en-US" smtClean="0"/>
              <a:t>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PMAM2019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73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593F-EAF6-F64B-9010-F682E1424EA8}" type="datetime1">
              <a:rPr lang="en-US" smtClean="0"/>
              <a:t>2/16/19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PMAM2019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0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DEFE-2230-224A-894B-BCE3BA9FB9DD}" type="datetime1">
              <a:rPr lang="en-US" smtClean="0"/>
              <a:t>2/16/19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PMAM2019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4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D63A1-17B9-CF43-863A-9F9115694BBF}" type="datetime1">
              <a:rPr lang="en-US" smtClean="0"/>
              <a:t>2/16/19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PMAM2019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9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5C90-49AD-094E-B68A-D0CF5C39F5F0}" type="datetime1">
              <a:rPr lang="en-US" smtClean="0"/>
              <a:t>2/16/19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PMAM2019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9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31A2-F5EE-B94F-9B69-1AE22A496FBD}" type="datetime1">
              <a:rPr lang="en-US" smtClean="0"/>
              <a:t>2/16/19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PMAM2019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4A88-5D7A-424C-A786-8D5ABD43E18E}" type="datetime1">
              <a:rPr lang="en-US" smtClean="0"/>
              <a:t>2/16/19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PMAM2019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68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45F4D-4B42-7B4E-94BD-01E37AEB4BEC}" type="datetime1">
              <a:rPr lang="en-US" smtClean="0"/>
              <a:t>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PMAM2019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6E53-96DD-214F-A932-58C28C1E9F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SF_4-Color_bitmap_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47" y="0"/>
            <a:ext cx="1159352" cy="1165412"/>
          </a:xfrm>
          <a:prstGeom prst="rect">
            <a:avLst/>
          </a:prstGeom>
        </p:spPr>
      </p:pic>
      <p:pic>
        <p:nvPicPr>
          <p:cNvPr id="9" name="Picture 8" descr="RGB_Color-Seal_Green-Mark_SC_Horizontal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48" y="92116"/>
            <a:ext cx="2920999" cy="4903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6189" y="2599276"/>
            <a:ext cx="1357366" cy="7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8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3893"/>
            <a:ext cx="7772400" cy="2387600"/>
          </a:xfrm>
        </p:spPr>
        <p:txBody>
          <a:bodyPr>
            <a:normAutofit/>
          </a:bodyPr>
          <a:lstStyle/>
          <a:p>
            <a:r>
              <a:rPr lang="en-US" sz="4400" b="1" i="1" dirty="0"/>
              <a:t>Gecko:</a:t>
            </a:r>
            <a:r>
              <a:rPr lang="en-US" sz="4400" i="1" dirty="0"/>
              <a:t> </a:t>
            </a:r>
            <a:r>
              <a:rPr lang="en-US" sz="4400" dirty="0"/>
              <a:t>Hierarchical Distributed View </a:t>
            </a:r>
            <a:r>
              <a:rPr lang="en-US" sz="4400" dirty="0" smtClean="0"/>
              <a:t>of </a:t>
            </a:r>
            <a:r>
              <a:rPr lang="en-US" sz="4400" dirty="0"/>
              <a:t>Heterogeneous Shared Memory Architectures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70940"/>
            <a:ext cx="6858000" cy="2324629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Millad Ghane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, Sunita Chandrasekaran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, Margaret S. Cheung</a:t>
            </a:r>
            <a:r>
              <a:rPr lang="en-US" sz="1800" baseline="30000" dirty="0" smtClean="0"/>
              <a:t>1,3</a:t>
            </a:r>
          </a:p>
          <a:p>
            <a:r>
              <a:rPr lang="en-US" sz="1600" dirty="0" smtClean="0"/>
              <a:t>mghane@cs.uh.edu</a:t>
            </a:r>
          </a:p>
          <a:p>
            <a:endParaRPr lang="en-US" sz="1000" dirty="0" smtClean="0"/>
          </a:p>
          <a:p>
            <a:r>
              <a:rPr lang="en-US" sz="1800" dirty="0" smtClean="0"/>
              <a:t>University of Houston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, University of Delaware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, </a:t>
            </a:r>
            <a:endParaRPr lang="en-US" sz="1800" dirty="0"/>
          </a:p>
          <a:p>
            <a:r>
              <a:rPr lang="en-US" sz="1800" dirty="0" smtClean="0"/>
              <a:t>Center for Theoretical Biological Physics (CTBP), Rice University</a:t>
            </a:r>
            <a:r>
              <a:rPr lang="en-US" sz="1800" baseline="30000" dirty="0" smtClean="0"/>
              <a:t>3</a:t>
            </a:r>
            <a:endParaRPr lang="en-US" sz="1800" baseline="30000" dirty="0"/>
          </a:p>
          <a:p>
            <a:endParaRPr lang="en-US" sz="700" dirty="0" smtClean="0"/>
          </a:p>
          <a:p>
            <a:r>
              <a:rPr lang="en-US" sz="1600" dirty="0" smtClean="0"/>
              <a:t>PMAM 2019 in conjunction with PPoPP 2019</a:t>
            </a:r>
          </a:p>
          <a:p>
            <a:r>
              <a:rPr lang="en-US" sz="1600" dirty="0" smtClean="0"/>
              <a:t>Feb. 17, 2019</a:t>
            </a:r>
          </a:p>
        </p:txBody>
      </p:sp>
    </p:spTree>
    <p:extLst>
      <p:ext uri="{BB962C8B-B14F-4D97-AF65-F5344CB8AC3E}">
        <p14:creationId xmlns:p14="http://schemas.microsoft.com/office/powerpoint/2010/main" val="52732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features (1/3)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6801"/>
            <a:ext cx="7886700" cy="4351338"/>
          </a:xfrm>
        </p:spPr>
        <p:txBody>
          <a:bodyPr/>
          <a:lstStyle/>
          <a:p>
            <a:r>
              <a:rPr lang="en-US" dirty="0" smtClean="0"/>
              <a:t>Dynamic </a:t>
            </a:r>
            <a:br>
              <a:rPr lang="en-US" dirty="0" smtClean="0"/>
            </a:br>
            <a:r>
              <a:rPr lang="en-US" dirty="0" smtClean="0"/>
              <a:t>Hierarchy </a:t>
            </a:r>
            <a:br>
              <a:rPr lang="en-US" dirty="0" smtClean="0"/>
            </a:br>
            <a:r>
              <a:rPr lang="en-US" dirty="0" smtClean="0"/>
              <a:t>Tree</a:t>
            </a:r>
          </a:p>
        </p:txBody>
      </p:sp>
      <p:pic>
        <p:nvPicPr>
          <p:cNvPr id="6" name="Picture 5" descr="min_code_chan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882" y="1526801"/>
            <a:ext cx="5183468" cy="47223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10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24761" y="1526801"/>
            <a:ext cx="2390589" cy="18258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nip Diagonal Corner Rectangle 8"/>
          <p:cNvSpPr/>
          <p:nvPr/>
        </p:nvSpPr>
        <p:spPr>
          <a:xfrm>
            <a:off x="5199529" y="1526801"/>
            <a:ext cx="1210234" cy="1090704"/>
          </a:xfrm>
          <a:prstGeom prst="snip2DiagRect">
            <a:avLst>
              <a:gd name="adj1" fmla="val 0"/>
              <a:gd name="adj2" fmla="val 37706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31882" y="3023908"/>
            <a:ext cx="2390589" cy="62751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31882" y="3759020"/>
            <a:ext cx="1523999" cy="62751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45328" y="4359650"/>
            <a:ext cx="2496671" cy="20110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50056" y="3651426"/>
            <a:ext cx="2496671" cy="259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85764" y="3759020"/>
            <a:ext cx="1867646" cy="62751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23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erarchy_tre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64" y="470733"/>
            <a:ext cx="2835132" cy="1188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features (2/3)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Memory allocation</a:t>
            </a:r>
          </a:p>
          <a:p>
            <a:r>
              <a:rPr lang="en-US" dirty="0" smtClean="0"/>
              <a:t>A challenging process</a:t>
            </a:r>
          </a:p>
          <a:p>
            <a:pPr lvl="1"/>
            <a:r>
              <a:rPr lang="en-US" dirty="0" smtClean="0"/>
              <a:t>Full hierarchy is</a:t>
            </a:r>
            <a:br>
              <a:rPr lang="en-US" dirty="0" smtClean="0"/>
            </a:br>
            <a:r>
              <a:rPr lang="en-US" dirty="0" smtClean="0"/>
              <a:t>not known at</a:t>
            </a:r>
            <a:br>
              <a:rPr lang="en-US" dirty="0" smtClean="0"/>
            </a:br>
            <a:r>
              <a:rPr lang="en-US" dirty="0" smtClean="0"/>
              <a:t>compile time</a:t>
            </a:r>
          </a:p>
          <a:p>
            <a:pPr lvl="1"/>
            <a:r>
              <a:rPr lang="en-US" dirty="0" smtClean="0"/>
              <a:t>Which API to call when</a:t>
            </a:r>
            <a:br>
              <a:rPr lang="en-US" dirty="0" smtClean="0"/>
            </a:br>
            <a:r>
              <a:rPr lang="en-US" dirty="0" smtClean="0"/>
              <a:t>an application asks for</a:t>
            </a:r>
            <a:br>
              <a:rPr lang="en-US" dirty="0" smtClean="0"/>
            </a:br>
            <a:r>
              <a:rPr lang="en-US" dirty="0" smtClean="0"/>
              <a:t>memory?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Screen Shot 2018-10-29 at 3.46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39" y="1659489"/>
            <a:ext cx="4700615" cy="451747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60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features (3/3)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Minimum code changes</a:t>
            </a:r>
          </a:p>
          <a:p>
            <a:pPr lvl="1"/>
            <a:r>
              <a:rPr lang="en-US" dirty="0" smtClean="0"/>
              <a:t>Targeting </a:t>
            </a:r>
            <a:r>
              <a:rPr lang="en-US" dirty="0" err="1" smtClean="0"/>
              <a:t>LocA</a:t>
            </a:r>
            <a:r>
              <a:rPr lang="en-US" dirty="0" smtClean="0"/>
              <a:t> or </a:t>
            </a:r>
            <a:r>
              <a:rPr lang="en-US" dirty="0" err="1" smtClean="0"/>
              <a:t>LocC</a:t>
            </a:r>
            <a:endParaRPr lang="en-US" dirty="0" smtClean="0"/>
          </a:p>
          <a:p>
            <a:pPr lvl="1"/>
            <a:r>
              <a:rPr lang="en-US" dirty="0" smtClean="0"/>
              <a:t>Code remains untouched</a:t>
            </a:r>
          </a:p>
          <a:p>
            <a:r>
              <a:rPr lang="en-US" dirty="0" smtClean="0"/>
              <a:t>Execution targets</a:t>
            </a:r>
          </a:p>
          <a:p>
            <a:pPr lvl="1"/>
            <a:r>
              <a:rPr lang="en-US" dirty="0" smtClean="0"/>
              <a:t>Virtual locations</a:t>
            </a:r>
          </a:p>
          <a:p>
            <a:pPr lvl="1"/>
            <a:r>
              <a:rPr lang="en-US" dirty="0" smtClean="0"/>
              <a:t>Leaf nodes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hierarchy_tre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91" y="1825624"/>
            <a:ext cx="4233773" cy="177519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58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source code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stream_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0" y="1341414"/>
            <a:ext cx="8800353" cy="489836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474232" y="1225176"/>
            <a:ext cx="844225" cy="343648"/>
          </a:xfrm>
          <a:prstGeom prst="round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3524907" y="1397000"/>
            <a:ext cx="2949325" cy="776718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06537" y="1265880"/>
            <a:ext cx="3318370" cy="2259289"/>
          </a:xfrm>
          <a:prstGeom prst="roundRect">
            <a:avLst>
              <a:gd name="adj" fmla="val 7244"/>
            </a:avLst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Elbow Connector 11"/>
          <p:cNvCxnSpPr>
            <a:stCxn id="10" idx="1"/>
            <a:endCxn id="15" idx="1"/>
          </p:cNvCxnSpPr>
          <p:nvPr/>
        </p:nvCxnSpPr>
        <p:spPr>
          <a:xfrm rot="10800000" flipH="1" flipV="1">
            <a:off x="206536" y="2395524"/>
            <a:ext cx="32523" cy="1815337"/>
          </a:xfrm>
          <a:prstGeom prst="bentConnector3">
            <a:avLst>
              <a:gd name="adj1" fmla="val -485948"/>
            </a:avLst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39060" y="3525169"/>
            <a:ext cx="1428872" cy="1371386"/>
          </a:xfrm>
          <a:prstGeom prst="roundRect">
            <a:avLst>
              <a:gd name="adj" fmla="val 7244"/>
            </a:avLst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854223" y="1568825"/>
            <a:ext cx="4255746" cy="717176"/>
          </a:xfrm>
          <a:prstGeom prst="roundRect">
            <a:avLst/>
          </a:prstGeom>
          <a:solidFill>
            <a:schemeClr val="accent6">
              <a:alpha val="34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8077906" y="1506523"/>
            <a:ext cx="1032063" cy="889001"/>
          </a:xfrm>
          <a:prstGeom prst="roundRect">
            <a:avLst/>
          </a:pr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Elbow Connector 23"/>
          <p:cNvCxnSpPr>
            <a:stCxn id="22" idx="2"/>
          </p:cNvCxnSpPr>
          <p:nvPr/>
        </p:nvCxnSpPr>
        <p:spPr>
          <a:xfrm rot="5400000">
            <a:off x="5353620" y="-375762"/>
            <a:ext cx="469032" cy="6011605"/>
          </a:xfrm>
          <a:prstGeom prst="bentConnector2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39060" y="2702278"/>
            <a:ext cx="2343273" cy="324557"/>
          </a:xfrm>
          <a:prstGeom prst="roundRect">
            <a:avLst/>
          </a:prstGeom>
          <a:solidFill>
            <a:srgbClr val="FF0000">
              <a:alpha val="2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4854223" y="2317361"/>
            <a:ext cx="4185190" cy="1207808"/>
          </a:xfrm>
          <a:prstGeom prst="roundRect">
            <a:avLst>
              <a:gd name="adj" fmla="val 5334"/>
            </a:avLst>
          </a:prstGeom>
          <a:solidFill>
            <a:schemeClr val="accent4">
              <a:alpha val="1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854223" y="4210861"/>
            <a:ext cx="4185190" cy="1308466"/>
          </a:xfrm>
          <a:prstGeom prst="roundRect">
            <a:avLst>
              <a:gd name="adj" fmla="val 5334"/>
            </a:avLst>
          </a:prstGeom>
          <a:solidFill>
            <a:schemeClr val="accent4">
              <a:alpha val="1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4854223" y="5974044"/>
            <a:ext cx="4185190" cy="382307"/>
          </a:xfrm>
          <a:prstGeom prst="roundRect">
            <a:avLst>
              <a:gd name="adj" fmla="val 5334"/>
            </a:avLst>
          </a:prstGeom>
          <a:solidFill>
            <a:schemeClr val="accent3">
              <a:alpha val="27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2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5" grpId="0" animBg="1"/>
      <p:bldP spid="15" grpId="1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OpenACC</a:t>
            </a:r>
            <a:endParaRPr lang="en-US" dirty="0" smtClean="0"/>
          </a:p>
          <a:p>
            <a:pPr lvl="1"/>
            <a:r>
              <a:rPr lang="en-US" dirty="0" err="1" smtClean="0"/>
              <a:t>acc</a:t>
            </a:r>
            <a:r>
              <a:rPr lang="en-US" dirty="0" smtClean="0"/>
              <a:t>-managed: </a:t>
            </a:r>
            <a:r>
              <a:rPr lang="en-US" dirty="0" err="1" smtClean="0"/>
              <a:t>OpenACC</a:t>
            </a:r>
            <a:r>
              <a:rPr lang="en-US" dirty="0" smtClean="0"/>
              <a:t> code with UVM</a:t>
            </a:r>
          </a:p>
          <a:p>
            <a:pPr lvl="1"/>
            <a:r>
              <a:rPr lang="en-US" dirty="0" err="1" smtClean="0"/>
              <a:t>acc</a:t>
            </a:r>
            <a:r>
              <a:rPr lang="en-US" dirty="0" smtClean="0"/>
              <a:t>: </a:t>
            </a:r>
            <a:r>
              <a:rPr lang="en-US" dirty="0" err="1" smtClean="0"/>
              <a:t>OpenACC</a:t>
            </a:r>
            <a:r>
              <a:rPr lang="en-US" dirty="0" smtClean="0"/>
              <a:t> code without UVM</a:t>
            </a:r>
          </a:p>
          <a:p>
            <a:r>
              <a:rPr lang="en-US" dirty="0" smtClean="0"/>
              <a:t>Gecko</a:t>
            </a:r>
          </a:p>
          <a:p>
            <a:pPr lvl="1"/>
            <a:r>
              <a:rPr lang="en-US" dirty="0" smtClean="0"/>
              <a:t>gecko-&lt;N&gt; </a:t>
            </a:r>
          </a:p>
          <a:p>
            <a:pPr lvl="2"/>
            <a:r>
              <a:rPr lang="en-US" dirty="0" smtClean="0"/>
              <a:t>Utilizing N GPUs: changing </a:t>
            </a:r>
            <a:r>
              <a:rPr lang="en-US" dirty="0" err="1" smtClean="0"/>
              <a:t>config</a:t>
            </a:r>
            <a:r>
              <a:rPr lang="en-US" dirty="0" smtClean="0"/>
              <a:t> file</a:t>
            </a:r>
          </a:p>
          <a:p>
            <a:r>
              <a:rPr lang="en-US" dirty="0" smtClean="0"/>
              <a:t>Using PSG cluster from </a:t>
            </a:r>
            <a:r>
              <a:rPr lang="en-US" dirty="0" err="1" smtClean="0"/>
              <a:t>Nvidia</a:t>
            </a:r>
            <a:endParaRPr lang="en-US" dirty="0" smtClean="0"/>
          </a:p>
          <a:p>
            <a:pPr lvl="1"/>
            <a:r>
              <a:rPr lang="en-US" dirty="0" smtClean="0"/>
              <a:t>Intel </a:t>
            </a:r>
            <a:r>
              <a:rPr lang="en-US" dirty="0" err="1" smtClean="0"/>
              <a:t>Haswell</a:t>
            </a:r>
            <a:r>
              <a:rPr lang="en-US" dirty="0" smtClean="0"/>
              <a:t> (one processor)</a:t>
            </a:r>
            <a:endParaRPr lang="en-US" dirty="0" smtClean="0"/>
          </a:p>
          <a:p>
            <a:pPr lvl="1"/>
            <a:r>
              <a:rPr lang="en-US" dirty="0" err="1" smtClean="0"/>
              <a:t>Nvidia</a:t>
            </a:r>
            <a:r>
              <a:rPr lang="en-US" dirty="0" smtClean="0"/>
              <a:t> </a:t>
            </a:r>
            <a:r>
              <a:rPr lang="en-US" dirty="0" smtClean="0"/>
              <a:t>Volta (four GPUs)</a:t>
            </a:r>
            <a:endParaRPr lang="en-US" dirty="0" smtClean="0"/>
          </a:p>
          <a:p>
            <a:r>
              <a:rPr lang="en-US" dirty="0" smtClean="0"/>
              <a:t>PGI Compiler (</a:t>
            </a:r>
            <a:r>
              <a:rPr lang="mr-IN" dirty="0"/>
              <a:t>–</a:t>
            </a:r>
            <a:r>
              <a:rPr lang="en-US" dirty="0" err="1" smtClean="0"/>
              <a:t>acc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ta=tesla:cc70 </a:t>
            </a:r>
            <a:r>
              <a:rPr lang="mr-IN" dirty="0" smtClean="0"/>
              <a:t>–</a:t>
            </a:r>
            <a:r>
              <a:rPr lang="en-US" dirty="0" smtClean="0"/>
              <a:t>O3)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96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m_page-faul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86" y="3860337"/>
            <a:ext cx="5231087" cy="2615544"/>
          </a:xfrm>
          <a:prstGeom prst="rect">
            <a:avLst/>
          </a:prstGeom>
        </p:spPr>
      </p:pic>
      <p:pic>
        <p:nvPicPr>
          <p:cNvPr id="6" name="Picture 5" descr="pmam_speedu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80" y="1152807"/>
            <a:ext cx="6179670" cy="3089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</a:t>
            </a:r>
            <a:r>
              <a:rPr lang="en-US" dirty="0" err="1" smtClean="0"/>
              <a:t>Rodinia</a:t>
            </a:r>
            <a:r>
              <a:rPr lang="en-US" dirty="0" smtClean="0"/>
              <a:t> Workload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  <p:sp>
        <p:nvSpPr>
          <p:cNvPr id="11" name="Line Callout 2 (Accent Bar) 10"/>
          <p:cNvSpPr/>
          <p:nvPr/>
        </p:nvSpPr>
        <p:spPr>
          <a:xfrm>
            <a:off x="165474" y="1553230"/>
            <a:ext cx="1851585" cy="1419412"/>
          </a:xfrm>
          <a:prstGeom prst="accentCallout2">
            <a:avLst>
              <a:gd name="adj1" fmla="val 12434"/>
              <a:gd name="adj2" fmla="val 107866"/>
              <a:gd name="adj3" fmla="val 11382"/>
              <a:gd name="adj4" fmla="val 122933"/>
              <a:gd name="adj5" fmla="val 71448"/>
              <a:gd name="adj6" fmla="val 178469"/>
            </a:avLst>
          </a:prstGeom>
          <a:ln w="28575" cmpd="sng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False-sharing has a negative effect on performance!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705411" y="4064001"/>
            <a:ext cx="373530" cy="2411880"/>
          </a:xfrm>
          <a:prstGeom prst="roundRect">
            <a:avLst/>
          </a:prstGeom>
          <a:noFill/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6" idx="1"/>
          </p:cNvCxnSpPr>
          <p:nvPr/>
        </p:nvCxnSpPr>
        <p:spPr>
          <a:xfrm>
            <a:off x="2335680" y="2697725"/>
            <a:ext cx="1250202" cy="1799569"/>
          </a:xfrm>
          <a:prstGeom prst="straightConnector1">
            <a:avLst/>
          </a:prstGeom>
          <a:ln w="28575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Cloud Callout 14"/>
          <p:cNvSpPr/>
          <p:nvPr/>
        </p:nvSpPr>
        <p:spPr>
          <a:xfrm>
            <a:off x="-1" y="3077229"/>
            <a:ext cx="3346825" cy="1763711"/>
          </a:xfrm>
          <a:prstGeom prst="cloudCallout">
            <a:avLst>
              <a:gd name="adj1" fmla="val -28766"/>
              <a:gd name="adj2" fmla="val -6389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How to improve:</a:t>
            </a:r>
            <a:br>
              <a:rPr lang="en-US" dirty="0" smtClean="0"/>
            </a:br>
            <a:r>
              <a:rPr lang="en-US" dirty="0" smtClean="0"/>
              <a:t>Increasing granularity by reducing page size! 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399116" y="1389529"/>
            <a:ext cx="425825" cy="2121647"/>
          </a:xfrm>
          <a:prstGeom prst="roundRect">
            <a:avLst/>
          </a:prstGeom>
          <a:noFill/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02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m_page-faul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86" y="3860337"/>
            <a:ext cx="5231087" cy="2615544"/>
          </a:xfrm>
          <a:prstGeom prst="rect">
            <a:avLst/>
          </a:prstGeom>
        </p:spPr>
      </p:pic>
      <p:pic>
        <p:nvPicPr>
          <p:cNvPr id="6" name="Picture 5" descr="pmam_speedu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80" y="1152807"/>
            <a:ext cx="6179670" cy="3089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</a:t>
            </a:r>
            <a:r>
              <a:rPr lang="en-US" dirty="0" err="1" smtClean="0"/>
              <a:t>Rodinia</a:t>
            </a:r>
            <a:r>
              <a:rPr lang="en-US" dirty="0" smtClean="0"/>
              <a:t> Workload (</a:t>
            </a:r>
            <a:r>
              <a:rPr lang="en-US" dirty="0" smtClean="0">
                <a:latin typeface="Times New Roman"/>
                <a:cs typeface="Times New Roman"/>
              </a:rPr>
              <a:t>II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347881" y="4242642"/>
            <a:ext cx="373530" cy="1957946"/>
          </a:xfrm>
          <a:prstGeom prst="roundRect">
            <a:avLst/>
          </a:prstGeom>
          <a:noFill/>
          <a:ln w="38100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ne Callout 2 (Accent Bar) 9"/>
          <p:cNvSpPr/>
          <p:nvPr/>
        </p:nvSpPr>
        <p:spPr>
          <a:xfrm>
            <a:off x="105710" y="1553229"/>
            <a:ext cx="2170206" cy="2017711"/>
          </a:xfrm>
          <a:prstGeom prst="accentCallout2">
            <a:avLst>
              <a:gd name="adj1" fmla="val 13174"/>
              <a:gd name="adj2" fmla="val 105112"/>
              <a:gd name="adj3" fmla="val 11382"/>
              <a:gd name="adj4" fmla="val 122933"/>
              <a:gd name="adj5" fmla="val 39607"/>
              <a:gd name="adj6" fmla="val 195860"/>
            </a:avLst>
          </a:prstGeom>
          <a:ln w="1905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Compute-intensive workloads benefit from multi-</a:t>
            </a:r>
            <a:r>
              <a:rPr lang="en-US" dirty="0" err="1" smtClean="0"/>
              <a:t>gpu</a:t>
            </a:r>
            <a:r>
              <a:rPr lang="en-US" dirty="0" smtClean="0"/>
              <a:t> platforms.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4220880" y="1782863"/>
            <a:ext cx="373530" cy="1957946"/>
          </a:xfrm>
          <a:prstGeom prst="roundRect">
            <a:avLst/>
          </a:prstGeom>
          <a:noFill/>
          <a:ln w="38100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65294" y="3077882"/>
            <a:ext cx="1755586" cy="1314824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9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Heterogeneous Execution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  <p:pic>
        <p:nvPicPr>
          <p:cNvPr id="5" name="Picture 4" descr="pmam_percentage-speedu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97" y="1844022"/>
            <a:ext cx="6499412" cy="433294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17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19530" y="1844022"/>
            <a:ext cx="2376768" cy="1538942"/>
          </a:xfrm>
          <a:prstGeom prst="roundRect">
            <a:avLst>
              <a:gd name="adj" fmla="val 1278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Some workloads are insensitive </a:t>
            </a:r>
            <a:r>
              <a:rPr lang="en-US" dirty="0" err="1" smtClean="0"/>
              <a:t>w.r.t</a:t>
            </a:r>
            <a:r>
              <a:rPr lang="en-US" dirty="0" smtClean="0"/>
              <a:t>. to the targeted platform.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554942" y="3959412"/>
            <a:ext cx="4811058" cy="1150470"/>
          </a:xfrm>
          <a:prstGeom prst="roundRect">
            <a:avLst>
              <a:gd name="adj" fmla="val 12784"/>
            </a:avLst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23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23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23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19530" y="3472611"/>
            <a:ext cx="2376768" cy="1278683"/>
          </a:xfrm>
          <a:prstGeom prst="roundRect">
            <a:avLst>
              <a:gd name="adj" fmla="val 1278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Some perform better only if one single GPU is utilized.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554942" y="1844022"/>
            <a:ext cx="1718234" cy="1013664"/>
          </a:xfrm>
          <a:prstGeom prst="roundRect">
            <a:avLst>
              <a:gd name="adj" fmla="val 8546"/>
            </a:avLst>
          </a:prstGeom>
          <a:solidFill>
            <a:schemeClr val="accent6">
              <a:alpha val="22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2554942" y="2857686"/>
            <a:ext cx="6440767" cy="1101726"/>
          </a:xfrm>
          <a:prstGeom prst="roundRect">
            <a:avLst>
              <a:gd name="adj" fmla="val 12784"/>
            </a:avLst>
          </a:prstGeom>
          <a:solidFill>
            <a:schemeClr val="accent6">
              <a:alpha val="22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7395884" y="3959412"/>
            <a:ext cx="1599825" cy="1150470"/>
          </a:xfrm>
          <a:prstGeom prst="roundRect">
            <a:avLst>
              <a:gd name="adj" fmla="val 8546"/>
            </a:avLst>
          </a:prstGeom>
          <a:solidFill>
            <a:schemeClr val="accent6">
              <a:alpha val="22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2554942" y="5139764"/>
            <a:ext cx="1685364" cy="1037199"/>
          </a:xfrm>
          <a:prstGeom prst="roundRect">
            <a:avLst>
              <a:gd name="adj" fmla="val 12784"/>
            </a:avLst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23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23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23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19529" y="4877173"/>
            <a:ext cx="2376768" cy="1218826"/>
          </a:xfrm>
          <a:prstGeom prst="roundRect">
            <a:avLst>
              <a:gd name="adj" fmla="val 1278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Some still benefit from multi-GPUs only if host is not incorporating.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303058" y="1820487"/>
            <a:ext cx="1568824" cy="1037199"/>
          </a:xfrm>
          <a:prstGeom prst="roundRect">
            <a:avLst>
              <a:gd name="adj" fmla="val 12784"/>
            </a:avLst>
          </a:prstGeom>
          <a:solidFill>
            <a:schemeClr val="accent4">
              <a:alpha val="2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42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Abstraction is a good approach to code-reuse.</a:t>
            </a:r>
          </a:p>
          <a:p>
            <a:endParaRPr lang="en-US" dirty="0"/>
          </a:p>
          <a:p>
            <a:r>
              <a:rPr lang="en-US" dirty="0" smtClean="0"/>
              <a:t>Makes life of developers easier.</a:t>
            </a:r>
          </a:p>
          <a:p>
            <a:endParaRPr lang="en-US" dirty="0"/>
          </a:p>
          <a:p>
            <a:r>
              <a:rPr lang="en-US" dirty="0" smtClean="0"/>
              <a:t>With current advances in HW, it is a must.</a:t>
            </a:r>
          </a:p>
          <a:p>
            <a:endParaRPr lang="en-US" dirty="0"/>
          </a:p>
          <a:p>
            <a:r>
              <a:rPr lang="en-US" dirty="0" smtClean="0"/>
              <a:t>It makes a good clean codebase as a starting point. </a:t>
            </a:r>
          </a:p>
          <a:p>
            <a:pPr lvl="1"/>
            <a:r>
              <a:rPr lang="en-US" dirty="0" smtClean="0"/>
              <a:t>Further optimizations by close-to-metal programming.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9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3893"/>
            <a:ext cx="7772400" cy="2387600"/>
          </a:xfrm>
        </p:spPr>
        <p:txBody>
          <a:bodyPr>
            <a:normAutofit/>
          </a:bodyPr>
          <a:lstStyle/>
          <a:p>
            <a:r>
              <a:rPr lang="en-US" sz="4400" b="1" i="1" dirty="0"/>
              <a:t>Gecko:</a:t>
            </a:r>
            <a:r>
              <a:rPr lang="en-US" sz="4400" i="1" dirty="0"/>
              <a:t> </a:t>
            </a:r>
            <a:r>
              <a:rPr lang="en-US" sz="4400" dirty="0"/>
              <a:t>Hierarchical Distributed View </a:t>
            </a:r>
            <a:r>
              <a:rPr lang="en-US" sz="4400" dirty="0" smtClean="0"/>
              <a:t>of </a:t>
            </a:r>
            <a:r>
              <a:rPr lang="en-US" sz="4400" dirty="0"/>
              <a:t>Heterogeneous Shared Memory Architectures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21494"/>
            <a:ext cx="6858000" cy="2774076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Millad Ghane</a:t>
            </a:r>
            <a:r>
              <a:rPr lang="en-US" sz="1800" baseline="30000" dirty="0" smtClean="0"/>
              <a:t>1 </a:t>
            </a:r>
            <a:r>
              <a:rPr lang="en-US" sz="1800" dirty="0" smtClean="0"/>
              <a:t>(</a:t>
            </a:r>
            <a:r>
              <a:rPr lang="en-US" sz="1800" dirty="0" err="1" smtClean="0"/>
              <a:t>mghane@cs.uh.edu</a:t>
            </a:r>
            <a:r>
              <a:rPr lang="en-US" sz="1800" dirty="0" smtClean="0"/>
              <a:t>), </a:t>
            </a:r>
          </a:p>
          <a:p>
            <a:r>
              <a:rPr lang="en-US" sz="1800" dirty="0" smtClean="0"/>
              <a:t>Sunita Chandrasekaran</a:t>
            </a:r>
            <a:r>
              <a:rPr lang="en-US" sz="1800" baseline="30000" dirty="0" smtClean="0"/>
              <a:t>2 </a:t>
            </a:r>
            <a:r>
              <a:rPr lang="en-US" sz="1800" dirty="0"/>
              <a:t>(</a:t>
            </a:r>
            <a:r>
              <a:rPr lang="en-US" sz="1800" dirty="0" err="1"/>
              <a:t>schandra@</a:t>
            </a:r>
            <a:r>
              <a:rPr lang="en-US" sz="1800" dirty="0" err="1" smtClean="0"/>
              <a:t>udel.edu</a:t>
            </a:r>
            <a:r>
              <a:rPr lang="en-US" sz="1800" dirty="0" smtClean="0"/>
              <a:t>), </a:t>
            </a:r>
          </a:p>
          <a:p>
            <a:r>
              <a:rPr lang="en-US" sz="1800" dirty="0" smtClean="0"/>
              <a:t>Margaret S. Cheung</a:t>
            </a:r>
            <a:r>
              <a:rPr lang="en-US" sz="1800" baseline="30000" dirty="0" smtClean="0"/>
              <a:t>1,3 </a:t>
            </a:r>
            <a:r>
              <a:rPr lang="en-US" sz="1800" dirty="0"/>
              <a:t>(</a:t>
            </a:r>
            <a:r>
              <a:rPr lang="en-US" sz="1800" dirty="0" err="1"/>
              <a:t>mscheung@central.uh.edu</a:t>
            </a:r>
            <a:r>
              <a:rPr lang="en-US" sz="1800" dirty="0"/>
              <a:t> )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University of Houston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, University of Delaware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, </a:t>
            </a:r>
            <a:endParaRPr lang="en-US" sz="1800" dirty="0"/>
          </a:p>
          <a:p>
            <a:r>
              <a:rPr lang="en-US" sz="1800" dirty="0" smtClean="0"/>
              <a:t>Center for Theoretical Biological Physics (CTBP), Rice University</a:t>
            </a:r>
            <a:r>
              <a:rPr lang="en-US" sz="1800" baseline="30000" dirty="0" smtClean="0"/>
              <a:t>3</a:t>
            </a:r>
          </a:p>
          <a:p>
            <a:endParaRPr lang="en-US" sz="1600" dirty="0" smtClean="0"/>
          </a:p>
          <a:p>
            <a:r>
              <a:rPr lang="en-US" sz="1600" dirty="0" smtClean="0"/>
              <a:t>Feb. 17, 2019</a:t>
            </a:r>
          </a:p>
        </p:txBody>
      </p:sp>
      <p:pic>
        <p:nvPicPr>
          <p:cNvPr id="4" name="Picture 3" descr="NSF_4-Color_bitmap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092" y="3165289"/>
            <a:ext cx="1995815" cy="2006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15" y="3355500"/>
            <a:ext cx="1833570" cy="18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46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275" y="4195933"/>
            <a:ext cx="1171744" cy="656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99" y="2575575"/>
            <a:ext cx="2715122" cy="2021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Heterogeneous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Heterogeneous Computing</a:t>
            </a:r>
            <a:r>
              <a:rPr lang="en-US" dirty="0" smtClean="0"/>
              <a:t> is the mainstream trend in the design of supercomputers and clusters.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09826" y="4172324"/>
            <a:ext cx="1426882" cy="14268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366" y="4259714"/>
            <a:ext cx="762000" cy="505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64" y="3481574"/>
            <a:ext cx="1068294" cy="106829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-3294345" y="0"/>
            <a:ext cx="2928471" cy="1830294"/>
          </a:xfrm>
          <a:prstGeom prst="roundRect">
            <a:avLst>
              <a:gd name="adj" fmla="val 10215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5395" y="2905564"/>
            <a:ext cx="1800835" cy="1149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5728" y="3468594"/>
            <a:ext cx="1716240" cy="114328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-3099920" y="500530"/>
            <a:ext cx="2928471" cy="1830294"/>
          </a:xfrm>
          <a:prstGeom prst="roundRect">
            <a:avLst>
              <a:gd name="adj" fmla="val 10215"/>
            </a:avLst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5068" y="4748076"/>
            <a:ext cx="1791553" cy="10092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0207" y="5371575"/>
            <a:ext cx="1732234" cy="9747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1439" y="6011672"/>
            <a:ext cx="637248" cy="6692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89" y="5184962"/>
            <a:ext cx="1436046" cy="8284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3122" y="5343073"/>
            <a:ext cx="1035611" cy="4142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62263" y="5233197"/>
            <a:ext cx="1502326" cy="8730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57196" y="5114041"/>
            <a:ext cx="679076" cy="67907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04225" y="3522382"/>
            <a:ext cx="2025426" cy="859118"/>
          </a:xfrm>
          <a:prstGeom prst="rect">
            <a:avLst/>
          </a:prstGeom>
        </p:spPr>
      </p:pic>
      <p:sp>
        <p:nvSpPr>
          <p:cNvPr id="33" name="Chevron 32"/>
          <p:cNvSpPr/>
          <p:nvPr/>
        </p:nvSpPr>
        <p:spPr>
          <a:xfrm>
            <a:off x="5816230" y="3522382"/>
            <a:ext cx="1087995" cy="2489290"/>
          </a:xfrm>
          <a:prstGeom prst="chevron">
            <a:avLst>
              <a:gd name="adj" fmla="val 3901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68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45765" y="3167529"/>
            <a:ext cx="4706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Backup slides</a:t>
            </a:r>
            <a:endParaRPr lang="en-US" sz="4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9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features (3/3)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Minimum code changes</a:t>
            </a:r>
          </a:p>
          <a:p>
            <a:pPr lvl="1"/>
            <a:r>
              <a:rPr lang="en-US" dirty="0" smtClean="0"/>
              <a:t>Targeting </a:t>
            </a:r>
            <a:r>
              <a:rPr lang="en-US" dirty="0" err="1" smtClean="0"/>
              <a:t>LocA</a:t>
            </a:r>
            <a:r>
              <a:rPr lang="en-US" dirty="0" smtClean="0"/>
              <a:t> or </a:t>
            </a:r>
            <a:r>
              <a:rPr lang="en-US" dirty="0" err="1" smtClean="0"/>
              <a:t>LocC</a:t>
            </a:r>
            <a:endParaRPr lang="en-US" dirty="0" smtClean="0"/>
          </a:p>
          <a:p>
            <a:pPr lvl="1"/>
            <a:r>
              <a:rPr lang="en-US" dirty="0" smtClean="0"/>
              <a:t>Code remains untouched</a:t>
            </a:r>
          </a:p>
          <a:p>
            <a:r>
              <a:rPr lang="en-US" dirty="0" smtClean="0"/>
              <a:t>Execution targets</a:t>
            </a:r>
          </a:p>
          <a:p>
            <a:pPr lvl="1"/>
            <a:r>
              <a:rPr lang="en-US" dirty="0" smtClean="0"/>
              <a:t>Virtual locations</a:t>
            </a:r>
          </a:p>
          <a:p>
            <a:pPr lvl="1"/>
            <a:r>
              <a:rPr lang="en-US" dirty="0" smtClean="0"/>
              <a:t>Leaf nodes</a:t>
            </a:r>
          </a:p>
          <a:p>
            <a:r>
              <a:rPr lang="en-US" dirty="0" smtClean="0"/>
              <a:t>Introducing distance concept</a:t>
            </a:r>
          </a:p>
          <a:p>
            <a:pPr lvl="1"/>
            <a:r>
              <a:rPr lang="en-US" dirty="0" smtClean="0"/>
              <a:t>Near/Far memory</a:t>
            </a:r>
          </a:p>
          <a:p>
            <a:pPr lvl="1"/>
            <a:r>
              <a:rPr lang="en-US" dirty="0" smtClean="0"/>
              <a:t>High Bandwidth/Low Latency memory</a:t>
            </a:r>
          </a:p>
          <a:p>
            <a:r>
              <a:rPr lang="en-US" dirty="0"/>
              <a:t>Run code where the data is </a:t>
            </a:r>
            <a:r>
              <a:rPr lang="en-US" dirty="0" smtClean="0"/>
              <a:t>placed</a:t>
            </a:r>
            <a:endParaRPr lang="en-US" dirty="0"/>
          </a:p>
        </p:txBody>
      </p:sp>
      <p:pic>
        <p:nvPicPr>
          <p:cNvPr id="5" name="Picture 4" descr="hierarchy_tre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91" y="1825624"/>
            <a:ext cx="4233773" cy="177519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5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st-the-tre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" y="1427825"/>
            <a:ext cx="2825542" cy="1469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Gecko’s Programming Model</a:t>
            </a:r>
            <a:endParaRPr lang="en-US" dirty="0"/>
          </a:p>
        </p:txBody>
      </p:sp>
      <p:pic>
        <p:nvPicPr>
          <p:cNvPr id="5" name="Picture 4" descr="just-sample-code-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15" y="1368455"/>
            <a:ext cx="4829362" cy="5489545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4035778" y="1368455"/>
            <a:ext cx="268937" cy="378467"/>
          </a:xfrm>
          <a:prstGeom prst="leftBrace">
            <a:avLst>
              <a:gd name="adj1" fmla="val 26446"/>
              <a:gd name="adj2" fmla="val 50000"/>
            </a:avLst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46578" y="1357270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Defining location type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>
            <a:off x="4053709" y="1959684"/>
            <a:ext cx="268937" cy="448236"/>
          </a:xfrm>
          <a:prstGeom prst="leftBrace">
            <a:avLst>
              <a:gd name="adj1" fmla="val 26446"/>
              <a:gd name="adj2" fmla="val 50000"/>
            </a:avLst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64509" y="1979406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Declaring locations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39109" y="2812526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Declaring hierarchy</a:t>
            </a:r>
            <a:endParaRPr lang="en-US" dirty="0"/>
          </a:p>
        </p:txBody>
      </p:sp>
      <p:sp>
        <p:nvSpPr>
          <p:cNvPr id="11" name="Left Brace 10"/>
          <p:cNvSpPr/>
          <p:nvPr/>
        </p:nvSpPr>
        <p:spPr>
          <a:xfrm>
            <a:off x="3987366" y="2772484"/>
            <a:ext cx="268937" cy="504116"/>
          </a:xfrm>
          <a:prstGeom prst="leftBrace">
            <a:avLst>
              <a:gd name="adj1" fmla="val 26446"/>
              <a:gd name="adj2" fmla="val 50000"/>
            </a:avLst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>
            <a:off x="3964051" y="3432884"/>
            <a:ext cx="268937" cy="529516"/>
          </a:xfrm>
          <a:prstGeom prst="leftBrace">
            <a:avLst>
              <a:gd name="adj1" fmla="val 26446"/>
              <a:gd name="adj2" fmla="val 50000"/>
            </a:avLst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15491" y="3483086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Dynamism at run time</a:t>
            </a:r>
            <a:endParaRPr lang="en-US" dirty="0"/>
          </a:p>
        </p:txBody>
      </p:sp>
      <p:sp>
        <p:nvSpPr>
          <p:cNvPr id="14" name="Left Brace 13"/>
          <p:cNvSpPr/>
          <p:nvPr/>
        </p:nvSpPr>
        <p:spPr>
          <a:xfrm>
            <a:off x="3971216" y="4266004"/>
            <a:ext cx="268937" cy="529516"/>
          </a:xfrm>
          <a:prstGeom prst="leftBrace">
            <a:avLst>
              <a:gd name="adj1" fmla="val 26446"/>
              <a:gd name="adj2" fmla="val 50000"/>
            </a:avLst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64691" y="4344908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Memory allocations</a:t>
            </a:r>
            <a:endParaRPr lang="en-US" dirty="0"/>
          </a:p>
        </p:txBody>
      </p:sp>
      <p:sp>
        <p:nvSpPr>
          <p:cNvPr id="16" name="Left Brace 15"/>
          <p:cNvSpPr/>
          <p:nvPr/>
        </p:nvSpPr>
        <p:spPr>
          <a:xfrm>
            <a:off x="3978381" y="4947920"/>
            <a:ext cx="268937" cy="1107440"/>
          </a:xfrm>
          <a:prstGeom prst="leftBrace">
            <a:avLst>
              <a:gd name="adj1" fmla="val 26446"/>
              <a:gd name="adj2" fmla="val 50000"/>
            </a:avLst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98166" y="5289788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Kernel execution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493389" y="6017499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Synchronization</a:t>
            </a:r>
            <a:endParaRPr lang="en-US" dirty="0"/>
          </a:p>
        </p:txBody>
      </p:sp>
      <p:sp>
        <p:nvSpPr>
          <p:cNvPr id="19" name="Left Brace 18"/>
          <p:cNvSpPr/>
          <p:nvPr/>
        </p:nvSpPr>
        <p:spPr>
          <a:xfrm>
            <a:off x="3971216" y="6091593"/>
            <a:ext cx="268937" cy="305398"/>
          </a:xfrm>
          <a:prstGeom prst="leftBrace">
            <a:avLst>
              <a:gd name="adj1" fmla="val 26446"/>
              <a:gd name="adj2" fmla="val 50000"/>
            </a:avLst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/>
          <p:cNvSpPr/>
          <p:nvPr/>
        </p:nvSpPr>
        <p:spPr>
          <a:xfrm>
            <a:off x="3964051" y="6504942"/>
            <a:ext cx="268937" cy="305398"/>
          </a:xfrm>
          <a:prstGeom prst="leftBrace">
            <a:avLst>
              <a:gd name="adj1" fmla="val 26446"/>
              <a:gd name="adj2" fmla="val 50000"/>
            </a:avLst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493389" y="6434059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Memory releasing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524022" y="1371381"/>
            <a:ext cx="5494867" cy="19193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just-config-fi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315" y="1275215"/>
            <a:ext cx="3863762" cy="19193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45002" y="3152211"/>
            <a:ext cx="40283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Courier"/>
                <a:cs typeface="Courier"/>
              </a:rPr>
              <a:t>#pragma gecko </a:t>
            </a:r>
            <a:r>
              <a:rPr lang="en-US" sz="1100" b="1" dirty="0" err="1" smtClean="0">
                <a:latin typeface="Courier"/>
                <a:cs typeface="Courier"/>
              </a:rPr>
              <a:t>config</a:t>
            </a:r>
            <a:r>
              <a:rPr lang="en-US" sz="1100" b="1" dirty="0" smtClean="0">
                <a:latin typeface="Courier"/>
                <a:cs typeface="Courier"/>
              </a:rPr>
              <a:t> file(“</a:t>
            </a:r>
            <a:r>
              <a:rPr lang="en-US" sz="1100" b="1" dirty="0" err="1" smtClean="0">
                <a:latin typeface="Courier"/>
                <a:cs typeface="Courier"/>
              </a:rPr>
              <a:t>gecko.conf</a:t>
            </a:r>
            <a:r>
              <a:rPr lang="en-US" sz="1100" b="1" dirty="0" smtClean="0">
                <a:latin typeface="Courier"/>
                <a:cs typeface="Courier"/>
              </a:rPr>
              <a:t>”)</a:t>
            </a:r>
            <a:endParaRPr lang="en-US" sz="1100" b="1" dirty="0">
              <a:latin typeface="Courier"/>
              <a:cs typeface="Courier"/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8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1" grpId="0" animBg="1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/>
      <p:bldP spid="19" grpId="0" animBg="1"/>
      <p:bldP spid="20" grpId="0" animBg="1"/>
      <p:bldP spid="21" grpId="0"/>
      <p:bldP spid="23" grpId="0" animBg="1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Cheung’s Group</a:t>
            </a:r>
          </a:p>
          <a:p>
            <a:pPr marL="0" indent="0">
              <a:buNone/>
            </a:pPr>
            <a:r>
              <a:rPr lang="en-US" dirty="0" smtClean="0"/>
              <a:t>Prof. Margaret S. Cheung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8650" y="2989280"/>
            <a:ext cx="2475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Lucida Grande"/>
              <a:buChar char="-"/>
            </a:pPr>
            <a:r>
              <a:rPr lang="en-US" dirty="0" smtClean="0"/>
              <a:t>Dr. </a:t>
            </a:r>
            <a:r>
              <a:rPr lang="en-US" dirty="0" err="1" smtClean="0"/>
              <a:t>Pengzhi</a:t>
            </a:r>
            <a:r>
              <a:rPr lang="en-US" dirty="0" smtClean="0"/>
              <a:t> Zhang</a:t>
            </a:r>
          </a:p>
          <a:p>
            <a:pPr marL="285750" indent="-285750">
              <a:buFont typeface="Lucida Grande"/>
              <a:buChar char="-"/>
            </a:pPr>
            <a:r>
              <a:rPr lang="en-US" dirty="0" smtClean="0"/>
              <a:t>Dr. Fabio </a:t>
            </a:r>
            <a:r>
              <a:rPr lang="en-US" dirty="0" err="1" smtClean="0"/>
              <a:t>Zegarra</a:t>
            </a:r>
            <a:endParaRPr lang="en-US" dirty="0" smtClean="0"/>
          </a:p>
          <a:p>
            <a:pPr marL="285750" indent="-285750">
              <a:buFont typeface="Lucida Grande"/>
              <a:buChar char="-"/>
            </a:pPr>
            <a:r>
              <a:rPr lang="en-US" dirty="0"/>
              <a:t>Andrei </a:t>
            </a:r>
            <a:r>
              <a:rPr lang="en-US" dirty="0" err="1" smtClean="0"/>
              <a:t>Gasic</a:t>
            </a:r>
            <a:endParaRPr lang="en-US" dirty="0" smtClean="0"/>
          </a:p>
          <a:p>
            <a:pPr marL="285750" indent="-285750">
              <a:buFont typeface="Lucida Grande"/>
              <a:buChar char="-"/>
            </a:pPr>
            <a:r>
              <a:rPr lang="en-US" dirty="0" smtClean="0"/>
              <a:t>Jake </a:t>
            </a:r>
            <a:r>
              <a:rPr lang="en-US" dirty="0" err="1" smtClean="0"/>
              <a:t>Ezerski</a:t>
            </a:r>
            <a:endParaRPr lang="en-US" dirty="0" smtClean="0"/>
          </a:p>
          <a:p>
            <a:pPr marL="285750" indent="-285750">
              <a:buFont typeface="Lucida Grande"/>
              <a:buChar char="-"/>
            </a:pPr>
            <a:r>
              <a:rPr lang="en-US" dirty="0" smtClean="0"/>
              <a:t>Yossi </a:t>
            </a:r>
            <a:r>
              <a:rPr lang="en-US" dirty="0" err="1" smtClean="0"/>
              <a:t>Eliaz</a:t>
            </a:r>
            <a:endParaRPr lang="en-US" dirty="0" smtClean="0"/>
          </a:p>
          <a:p>
            <a:pPr marL="285750" indent="-285750">
              <a:buFont typeface="Lucida Grande"/>
              <a:buChar char="-"/>
            </a:pPr>
            <a:r>
              <a:rPr lang="en-US" dirty="0" smtClean="0"/>
              <a:t>Jacob </a:t>
            </a:r>
            <a:r>
              <a:rPr lang="en-US" dirty="0" err="1" smtClean="0"/>
              <a:t>Tinnin</a:t>
            </a:r>
            <a:endParaRPr lang="en-US" dirty="0" smtClean="0"/>
          </a:p>
          <a:p>
            <a:pPr marL="285750" indent="-285750">
              <a:buFont typeface="Lucida Grande"/>
              <a:buChar char="-"/>
            </a:pPr>
            <a:r>
              <a:rPr lang="en-US" dirty="0" err="1" smtClean="0"/>
              <a:t>Hoa</a:t>
            </a:r>
            <a:r>
              <a:rPr lang="en-US" dirty="0" smtClean="0"/>
              <a:t> Trinh</a:t>
            </a:r>
          </a:p>
          <a:p>
            <a:pPr marL="285750" indent="-285750">
              <a:buFont typeface="Lucida Grande"/>
              <a:buChar char="-"/>
            </a:pPr>
            <a:r>
              <a:rPr lang="en-US" dirty="0" smtClean="0"/>
              <a:t>James </a:t>
            </a:r>
            <a:r>
              <a:rPr lang="en-US" dirty="0" err="1" smtClean="0"/>
              <a:t>Liman</a:t>
            </a:r>
            <a:endParaRPr lang="en-US" dirty="0"/>
          </a:p>
        </p:txBody>
      </p:sp>
      <p:pic>
        <p:nvPicPr>
          <p:cNvPr id="7" name="Picture 6" descr="unna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88" y="1690689"/>
            <a:ext cx="4626190" cy="2175755"/>
          </a:xfrm>
          <a:prstGeom prst="rect">
            <a:avLst/>
          </a:prstGeom>
        </p:spPr>
      </p:pic>
      <p:pic>
        <p:nvPicPr>
          <p:cNvPr id="8" name="Picture 7" descr="NSF_4-Color_bitmap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417" y="3866444"/>
            <a:ext cx="1995815" cy="2006247"/>
          </a:xfrm>
          <a:prstGeom prst="rect">
            <a:avLst/>
          </a:prstGeom>
        </p:spPr>
      </p:pic>
      <p:pic>
        <p:nvPicPr>
          <p:cNvPr id="9" name="Picture 8" descr="uh-prima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21" y="3995718"/>
            <a:ext cx="2743200" cy="7331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0821" y="5345726"/>
            <a:ext cx="30621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Committee Members:</a:t>
            </a:r>
          </a:p>
          <a:p>
            <a:r>
              <a:rPr lang="en-US" dirty="0" smtClean="0"/>
              <a:t>Dr. Margaret S. Cheung</a:t>
            </a:r>
            <a:br>
              <a:rPr lang="en-US" dirty="0" smtClean="0"/>
            </a:br>
            <a:r>
              <a:rPr lang="en-US" dirty="0" smtClean="0"/>
              <a:t>Dr</a:t>
            </a:r>
            <a:r>
              <a:rPr lang="en-US" dirty="0"/>
              <a:t>. </a:t>
            </a:r>
            <a:r>
              <a:rPr lang="en-US" dirty="0" smtClean="0"/>
              <a:t>Sunita </a:t>
            </a:r>
            <a:r>
              <a:rPr lang="en-US" dirty="0" err="1" smtClean="0"/>
              <a:t>Chandrasekaran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Dr. Larry Shi</a:t>
            </a:r>
          </a:p>
          <a:p>
            <a:r>
              <a:rPr lang="en-US" dirty="0" smtClean="0"/>
              <a:t>Dr. Edgar Gabriel</a:t>
            </a:r>
          </a:p>
        </p:txBody>
      </p:sp>
      <p:pic>
        <p:nvPicPr>
          <p:cNvPr id="11" name="Picture 10" descr="RGB_Color-Seal_Green-Mark_SC_Horizont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21" y="4808514"/>
            <a:ext cx="3200400" cy="53721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5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Generation of Computing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Put everything </a:t>
            </a:r>
            <a:br>
              <a:rPr lang="en-US" dirty="0" smtClean="0"/>
            </a:br>
            <a:r>
              <a:rPr lang="en-US" dirty="0" smtClean="0"/>
              <a:t>on the chip</a:t>
            </a:r>
          </a:p>
          <a:p>
            <a:r>
              <a:rPr lang="en-US" dirty="0" smtClean="0"/>
              <a:t>Known as: </a:t>
            </a:r>
            <a:br>
              <a:rPr lang="en-US" dirty="0" smtClean="0"/>
            </a:br>
            <a:r>
              <a:rPr lang="en-US" dirty="0" smtClean="0"/>
              <a:t>System-on-a-Chip (</a:t>
            </a:r>
            <a:r>
              <a:rPr lang="en-US" dirty="0" err="1" smtClean="0"/>
              <a:t>SoC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Main Processor</a:t>
            </a:r>
          </a:p>
          <a:p>
            <a:r>
              <a:rPr lang="en-US" dirty="0" smtClean="0"/>
              <a:t>GPUs</a:t>
            </a:r>
          </a:p>
          <a:p>
            <a:r>
              <a:rPr lang="en-US" dirty="0" smtClean="0"/>
              <a:t>Memories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PMAM2019</a:t>
            </a:r>
            <a:endParaRPr lang="en-US" dirty="0"/>
          </a:p>
        </p:txBody>
      </p:sp>
      <p:pic>
        <p:nvPicPr>
          <p:cNvPr id="5" name="Picture 4" descr="future_so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72" y="1690689"/>
            <a:ext cx="4500926" cy="40018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7073" y="5625653"/>
            <a:ext cx="4616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Adapted from: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J. A.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Ang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et al., "Abstract machine models and proxy architectures for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exascale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computing,", CoHPC2014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Heterogeneity in memory and computation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Emerging memory </a:t>
            </a:r>
            <a:br>
              <a:rPr lang="en-US" b="1" dirty="0" smtClean="0"/>
            </a:br>
            <a:r>
              <a:rPr lang="en-US" b="1" dirty="0" smtClean="0"/>
              <a:t>technologies</a:t>
            </a:r>
            <a:r>
              <a:rPr lang="en-US" dirty="0" smtClean="0"/>
              <a:t> of </a:t>
            </a:r>
            <a:br>
              <a:rPr lang="en-US" dirty="0" smtClean="0"/>
            </a:br>
            <a:r>
              <a:rPr lang="en-US" dirty="0" smtClean="0"/>
              <a:t>different types</a:t>
            </a:r>
          </a:p>
          <a:p>
            <a:pPr lvl="1"/>
            <a:r>
              <a:rPr lang="en-US" dirty="0" smtClean="0"/>
              <a:t>Scratchpad, 3D-Stacked,</a:t>
            </a:r>
            <a:br>
              <a:rPr lang="en-US" dirty="0" smtClean="0"/>
            </a:br>
            <a:r>
              <a:rPr lang="en-US" dirty="0" smtClean="0"/>
              <a:t>HBM, NVM, Flash</a:t>
            </a:r>
          </a:p>
          <a:p>
            <a:r>
              <a:rPr lang="en-US" dirty="0" smtClean="0"/>
              <a:t>Diverse set of </a:t>
            </a:r>
            <a:br>
              <a:rPr lang="en-US" dirty="0" smtClean="0"/>
            </a:br>
            <a:r>
              <a:rPr lang="en-US" b="1" dirty="0" smtClean="0"/>
              <a:t>computational </a:t>
            </a:r>
            <a:br>
              <a:rPr lang="en-US" b="1" dirty="0" smtClean="0"/>
            </a:br>
            <a:r>
              <a:rPr lang="en-US" b="1" dirty="0" smtClean="0"/>
              <a:t>resources</a:t>
            </a:r>
          </a:p>
          <a:p>
            <a:pPr lvl="1"/>
            <a:r>
              <a:rPr lang="en-US" dirty="0" smtClean="0"/>
              <a:t>Conventional CPUs, GPUs, </a:t>
            </a:r>
            <a:br>
              <a:rPr lang="en-US" dirty="0" smtClean="0"/>
            </a:br>
            <a:r>
              <a:rPr lang="en-US" dirty="0" smtClean="0"/>
              <a:t>PIM (Processing-In-Memory)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142" y="2257831"/>
            <a:ext cx="3853740" cy="211195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16848" y="4109075"/>
            <a:ext cx="3765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AMD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(https://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www.amd.com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/en/technologies/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hbm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4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 in Programming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Diverse architectures require diverse programming models and libraries.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0" y="2868155"/>
            <a:ext cx="1961404" cy="1099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16" y="3436742"/>
            <a:ext cx="762000" cy="505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031" y="4659902"/>
            <a:ext cx="1180352" cy="123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16" y="4208335"/>
            <a:ext cx="1035611" cy="414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179" y="3311938"/>
            <a:ext cx="1182879" cy="1329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9403" y="2786510"/>
            <a:ext cx="2144059" cy="13007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6147" y="4393919"/>
            <a:ext cx="1725706" cy="172570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76597" y="3156581"/>
            <a:ext cx="2928471" cy="1830294"/>
          </a:xfrm>
          <a:prstGeom prst="roundRect">
            <a:avLst>
              <a:gd name="adj" fmla="val 10215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318000" y="2585394"/>
            <a:ext cx="4361704" cy="1702695"/>
          </a:xfrm>
          <a:prstGeom prst="roundRect">
            <a:avLst>
              <a:gd name="adj" fmla="val 10215"/>
            </a:avLst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422090" y="4370294"/>
            <a:ext cx="4009126" cy="1830294"/>
          </a:xfrm>
          <a:prstGeom prst="roundRect">
            <a:avLst>
              <a:gd name="adj" fmla="val 10215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27909" y="4986875"/>
            <a:ext cx="1126851" cy="1126851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0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Different types of computational resources</a:t>
            </a:r>
          </a:p>
          <a:p>
            <a:pPr lvl="1"/>
            <a:r>
              <a:rPr lang="en-US" sz="2800" dirty="0" smtClean="0"/>
              <a:t>Which one to use?</a:t>
            </a:r>
          </a:p>
          <a:p>
            <a:pPr lvl="1"/>
            <a:r>
              <a:rPr lang="en-US" sz="2800" dirty="0" smtClean="0"/>
              <a:t>For how long?</a:t>
            </a:r>
          </a:p>
          <a:p>
            <a:pPr lvl="1"/>
            <a:r>
              <a:rPr lang="en-US" sz="2800" dirty="0" smtClean="0"/>
              <a:t>How to distribute work?</a:t>
            </a:r>
          </a:p>
          <a:p>
            <a:pPr lvl="1"/>
            <a:r>
              <a:rPr lang="en-US" sz="2800" dirty="0" smtClean="0"/>
              <a:t>Should all of them work at the same time?</a:t>
            </a:r>
          </a:p>
          <a:p>
            <a:r>
              <a:rPr lang="en-US" sz="3200" dirty="0" smtClean="0"/>
              <a:t>Different types of memory resources</a:t>
            </a:r>
          </a:p>
          <a:p>
            <a:pPr lvl="1"/>
            <a:r>
              <a:rPr lang="en-US" sz="2800" dirty="0" smtClean="0"/>
              <a:t>Which one to use?</a:t>
            </a:r>
          </a:p>
          <a:p>
            <a:pPr lvl="1"/>
            <a:r>
              <a:rPr lang="en-US" sz="2800" dirty="0" smtClean="0"/>
              <a:t>Which one is closer?</a:t>
            </a:r>
          </a:p>
          <a:p>
            <a:pPr lvl="1"/>
            <a:r>
              <a:rPr lang="en-US" sz="2800" dirty="0" smtClean="0"/>
              <a:t>Which one has more capacity or is faster?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7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model: </a:t>
            </a:r>
            <a:r>
              <a:rPr lang="en-US" i="1" dirty="0" smtClean="0"/>
              <a:t>Gecko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b="1" dirty="0" smtClean="0"/>
              <a:t>hierarchical model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available resources</a:t>
            </a:r>
          </a:p>
          <a:p>
            <a:pPr lvl="1"/>
            <a:r>
              <a:rPr lang="en-US" dirty="0" smtClean="0"/>
              <a:t>Memory hierarchy</a:t>
            </a:r>
          </a:p>
          <a:p>
            <a:pPr lvl="1"/>
            <a:r>
              <a:rPr lang="en-US" dirty="0" smtClean="0"/>
              <a:t>Compute cores</a:t>
            </a:r>
          </a:p>
          <a:p>
            <a:r>
              <a:rPr lang="en-US" b="1" dirty="0" smtClean="0"/>
              <a:t>Key factor </a:t>
            </a:r>
            <a:r>
              <a:rPr lang="en-US" dirty="0" smtClean="0"/>
              <a:t>in design</a:t>
            </a:r>
          </a:p>
          <a:p>
            <a:pPr lvl="1"/>
            <a:r>
              <a:rPr lang="en-US" dirty="0" smtClean="0"/>
              <a:t>A variable defined in </a:t>
            </a:r>
            <a:br>
              <a:rPr lang="en-US" dirty="0" smtClean="0"/>
            </a:br>
            <a:r>
              <a:rPr lang="en-US" dirty="0" smtClean="0"/>
              <a:t>location X is accessible </a:t>
            </a:r>
            <a:br>
              <a:rPr lang="en-US" dirty="0" smtClean="0"/>
            </a:br>
            <a:r>
              <a:rPr lang="en-US" dirty="0" smtClean="0"/>
              <a:t>to itself and its children. </a:t>
            </a:r>
          </a:p>
          <a:p>
            <a:pPr lvl="1"/>
            <a:r>
              <a:rPr lang="en-US" dirty="0" smtClean="0"/>
              <a:t>Such variable is private </a:t>
            </a:r>
            <a:br>
              <a:rPr lang="en-US" dirty="0" smtClean="0"/>
            </a:br>
            <a:r>
              <a:rPr lang="en-US" dirty="0" smtClean="0"/>
              <a:t>to the parent.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8" name="Picture 7" descr="hierarchy_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94" y="1825625"/>
            <a:ext cx="5124824" cy="2141615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240" y="779573"/>
            <a:ext cx="1693418" cy="1446662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3989294" y="1280272"/>
            <a:ext cx="1987177" cy="1090706"/>
          </a:xfrm>
          <a:prstGeom prst="cloudCallout">
            <a:avLst>
              <a:gd name="adj1" fmla="val -26848"/>
              <a:gd name="adj2" fmla="val 7893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Allocate “y”</a:t>
            </a:r>
            <a:endParaRPr lang="en-US" dirty="0"/>
          </a:p>
        </p:txBody>
      </p:sp>
      <p:sp>
        <p:nvSpPr>
          <p:cNvPr id="14" name="Line Callout 1 (Border and Accent Bar) 13"/>
          <p:cNvSpPr/>
          <p:nvPr/>
        </p:nvSpPr>
        <p:spPr>
          <a:xfrm>
            <a:off x="4840941" y="4676587"/>
            <a:ext cx="1617009" cy="717177"/>
          </a:xfrm>
          <a:prstGeom prst="accentBorderCallout1">
            <a:avLst>
              <a:gd name="adj1" fmla="val 46875"/>
              <a:gd name="adj2" fmla="val -7234"/>
              <a:gd name="adj3" fmla="val -130208"/>
              <a:gd name="adj4" fmla="val -4245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Accessible by its children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721412" y="3765177"/>
            <a:ext cx="268942" cy="122517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  <p:sp>
        <p:nvSpPr>
          <p:cNvPr id="19" name="Down Arrow 18"/>
          <p:cNvSpPr/>
          <p:nvPr/>
        </p:nvSpPr>
        <p:spPr>
          <a:xfrm>
            <a:off x="6808240" y="1825625"/>
            <a:ext cx="826701" cy="3015316"/>
          </a:xfrm>
          <a:prstGeom prst="downArrow">
            <a:avLst/>
          </a:prstGeom>
          <a:solidFill>
            <a:schemeClr val="accent4">
              <a:alpha val="3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6215529" y="4691528"/>
            <a:ext cx="2838824" cy="1890058"/>
          </a:xfrm>
          <a:prstGeom prst="cloud">
            <a:avLst/>
          </a:prstGeom>
          <a:solidFill>
            <a:schemeClr val="accent4">
              <a:alpha val="87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Going down in hierarchy leads to better data locality.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7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picture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928" y="1800448"/>
            <a:ext cx="4476928" cy="4227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857" y="941330"/>
            <a:ext cx="2025426" cy="859118"/>
          </a:xfrm>
          <a:prstGeom prst="rect">
            <a:avLst/>
          </a:prstGeom>
        </p:spPr>
      </p:pic>
      <p:pic>
        <p:nvPicPr>
          <p:cNvPr id="14" name="Picture 13" descr="future_so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35" y="1675009"/>
            <a:ext cx="4500926" cy="40018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95170" y="5980591"/>
            <a:ext cx="4041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Summit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Design </a:t>
            </a:r>
            <a:r>
              <a:rPr lang="mr-IN" sz="1200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Courtesy of Oak Ridge National Lab. (ORNL)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395312" y="59113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 descr="big_pictu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8" y="1690689"/>
            <a:ext cx="4336890" cy="3033129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82198" y="4907812"/>
            <a:ext cx="4013483" cy="1104139"/>
          </a:xfrm>
          <a:prstGeom prst="roundRect">
            <a:avLst>
              <a:gd name="adj" fmla="val 12407"/>
            </a:avLst>
          </a:prstGeom>
          <a:solidFill>
            <a:schemeClr val="accent5">
              <a:alpha val="82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Make software independent to underlying hardware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861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source code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PMAM2019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6E53-96DD-214F-A932-58C28C1E9F11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 descr="config-wo-Lo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6" y="1439847"/>
            <a:ext cx="3890608" cy="1930678"/>
          </a:xfrm>
          <a:prstGeom prst="rect">
            <a:avLst/>
          </a:prstGeom>
        </p:spPr>
      </p:pic>
      <p:pic>
        <p:nvPicPr>
          <p:cNvPr id="3" name="Picture 2" descr="gecko-sample-code-ori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06" y="1396695"/>
            <a:ext cx="4896806" cy="434215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15050" y="1283703"/>
            <a:ext cx="986934" cy="343648"/>
          </a:xfrm>
          <a:prstGeom prst="round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1"/>
            <a:endCxn id="10" idx="3"/>
          </p:cNvCxnSpPr>
          <p:nvPr/>
        </p:nvCxnSpPr>
        <p:spPr>
          <a:xfrm flipH="1">
            <a:off x="4129601" y="1455527"/>
            <a:ext cx="1985449" cy="970285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0522" y="1346423"/>
            <a:ext cx="4069079" cy="2158777"/>
          </a:xfrm>
          <a:prstGeom prst="roundRect">
            <a:avLst>
              <a:gd name="adj" fmla="val 2887"/>
            </a:avLst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Elbow Connector 11"/>
          <p:cNvCxnSpPr>
            <a:stCxn id="10" idx="2"/>
            <a:endCxn id="15" idx="0"/>
          </p:cNvCxnSpPr>
          <p:nvPr/>
        </p:nvCxnSpPr>
        <p:spPr>
          <a:xfrm rot="5400000">
            <a:off x="1870155" y="3726431"/>
            <a:ext cx="446138" cy="3676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4171959" y="2736201"/>
            <a:ext cx="4956363" cy="802416"/>
          </a:xfrm>
          <a:prstGeom prst="roundRect">
            <a:avLst/>
          </a:prstGeom>
          <a:solidFill>
            <a:schemeClr val="accent6">
              <a:alpha val="34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4137929" y="3810217"/>
            <a:ext cx="4956363" cy="1583671"/>
          </a:xfrm>
          <a:prstGeom prst="roundRect">
            <a:avLst>
              <a:gd name="adj" fmla="val 5334"/>
            </a:avLst>
          </a:prstGeom>
          <a:solidFill>
            <a:schemeClr val="accent4">
              <a:alpha val="1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4137928" y="5500653"/>
            <a:ext cx="4912483" cy="382307"/>
          </a:xfrm>
          <a:prstGeom prst="roundRect">
            <a:avLst>
              <a:gd name="adj" fmla="val 5334"/>
            </a:avLst>
          </a:prstGeom>
          <a:solidFill>
            <a:schemeClr val="accent3">
              <a:alpha val="27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153606" y="1690689"/>
            <a:ext cx="4956363" cy="802416"/>
          </a:xfrm>
          <a:prstGeom prst="round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8483994" y="2702278"/>
            <a:ext cx="612972" cy="889001"/>
          </a:xfrm>
          <a:prstGeom prst="roundRect">
            <a:avLst/>
          </a:pr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psg_syste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7" y="4072850"/>
            <a:ext cx="3889236" cy="2023271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522" y="3951338"/>
            <a:ext cx="4061728" cy="2257906"/>
          </a:xfrm>
          <a:prstGeom prst="roundRect">
            <a:avLst>
              <a:gd name="adj" fmla="val 3220"/>
            </a:avLst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9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21" grpId="0" animBg="1"/>
      <p:bldP spid="21" grpId="1" animBg="1"/>
      <p:bldP spid="26" grpId="0" animBg="1"/>
      <p:bldP spid="26" grpId="1" animBg="1"/>
      <p:bldP spid="28" grpId="0" animBg="1"/>
      <p:bldP spid="28" grpId="1" animBg="1"/>
      <p:bldP spid="33" grpId="2" animBg="1"/>
      <p:bldP spid="33" grpId="3" animBg="1"/>
      <p:bldP spid="22" grpId="0" animBg="1"/>
      <p:bldP spid="22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33362</TotalTime>
  <Words>691</Words>
  <Application>Microsoft Macintosh PowerPoint</Application>
  <PresentationFormat>On-screen Show (4:3)</PresentationFormat>
  <Paragraphs>183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Gecko: Hierarchical Distributed View of Heterogeneous Shared Memory Architectures</vt:lpstr>
      <vt:lpstr>Heterogeneous Computing</vt:lpstr>
      <vt:lpstr>Future Generation of Computing </vt:lpstr>
      <vt:lpstr>Heterogeneity in memory and computation</vt:lpstr>
      <vt:lpstr>Diversity in Programming Models</vt:lpstr>
      <vt:lpstr>Challenges? </vt:lpstr>
      <vt:lpstr>Abstract model: Gecko</vt:lpstr>
      <vt:lpstr>Big picture</vt:lpstr>
      <vt:lpstr>Sample source code</vt:lpstr>
      <vt:lpstr>Key features (1/3)</vt:lpstr>
      <vt:lpstr>Key features (2/3)</vt:lpstr>
      <vt:lpstr>Key features (3/3)</vt:lpstr>
      <vt:lpstr>Sample source code</vt:lpstr>
      <vt:lpstr>Evaluation</vt:lpstr>
      <vt:lpstr>Results of Rodinia Workload </vt:lpstr>
      <vt:lpstr>Results of Rodinia Workload (II) </vt:lpstr>
      <vt:lpstr>Results of Heterogeneous Execution</vt:lpstr>
      <vt:lpstr>Takeaways</vt:lpstr>
      <vt:lpstr>Gecko: Hierarchical Distributed View of Heterogeneous Shared Memory Architectures</vt:lpstr>
      <vt:lpstr>PowerPoint Presentation</vt:lpstr>
      <vt:lpstr>Key features (3/3)</vt:lpstr>
      <vt:lpstr>Gecko’s Programming Model</vt:lpstr>
      <vt:lpstr>Acknowledgements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Abstraction of computation and data motion in HPC</dc:title>
  <dc:subject/>
  <dc:creator>Microsoft Office User</dc:creator>
  <cp:keywords/>
  <dc:description/>
  <cp:lastModifiedBy>Millad Ghane</cp:lastModifiedBy>
  <cp:revision>409</cp:revision>
  <dcterms:created xsi:type="dcterms:W3CDTF">2018-02-06T16:58:14Z</dcterms:created>
  <dcterms:modified xsi:type="dcterms:W3CDTF">2019-02-17T18:58:26Z</dcterms:modified>
  <cp:category/>
</cp:coreProperties>
</file>