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93" r:id="rId3"/>
    <p:sldId id="402" r:id="rId4"/>
    <p:sldId id="400" r:id="rId5"/>
    <p:sldId id="394" r:id="rId6"/>
    <p:sldId id="403" r:id="rId7"/>
    <p:sldId id="404" r:id="rId8"/>
    <p:sldId id="405" r:id="rId9"/>
    <p:sldId id="406" r:id="rId10"/>
    <p:sldId id="417" r:id="rId11"/>
    <p:sldId id="408" r:id="rId12"/>
    <p:sldId id="414" r:id="rId13"/>
    <p:sldId id="415" r:id="rId14"/>
    <p:sldId id="367" r:id="rId15"/>
    <p:sldId id="413" r:id="rId16"/>
  </p:sldIdLst>
  <p:sldSz cx="9144000" cy="6858000" type="screen4x3"/>
  <p:notesSz cx="9874250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15BE6FA-3418-434E-BBFD-782E8EB2FB9C}">
          <p14:sldIdLst>
            <p14:sldId id="256"/>
            <p14:sldId id="393"/>
            <p14:sldId id="402"/>
            <p14:sldId id="400"/>
            <p14:sldId id="394"/>
            <p14:sldId id="403"/>
            <p14:sldId id="404"/>
            <p14:sldId id="405"/>
            <p14:sldId id="406"/>
            <p14:sldId id="417"/>
            <p14:sldId id="408"/>
            <p14:sldId id="414"/>
            <p14:sldId id="415"/>
            <p14:sldId id="367"/>
            <p14:sldId id="4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4" autoAdjust="0"/>
    <p:restoredTop sz="92842" autoAdjust="0"/>
  </p:normalViewPr>
  <p:slideViewPr>
    <p:cSldViewPr snapToGrid="0">
      <p:cViewPr>
        <p:scale>
          <a:sx n="85" d="100"/>
          <a:sy n="85" d="100"/>
        </p:scale>
        <p:origin x="40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4" d="100"/>
          <a:sy n="104" d="100"/>
        </p:scale>
        <p:origin x="1328" y="200"/>
      </p:cViewPr>
      <p:guideLst>
        <p:guide orient="horz" pos="2142"/>
        <p:guide pos="31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93124" y="0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D984C-054E-4907-B13A-02964598E2B5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4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93124" y="6456614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1B7A7-1B76-47A3-8500-29FA350FAE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92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3124" y="0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D0D37-1184-43CB-BC22-209425834D23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87427" y="3228897"/>
            <a:ext cx="7899399" cy="30589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4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3124" y="6456614"/>
            <a:ext cx="4278842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54EEE-345B-4556-8024-8277917E20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90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Hello </a:t>
            </a:r>
            <a:r>
              <a:rPr lang="fr-CA" dirty="0" err="1"/>
              <a:t>I’m</a:t>
            </a:r>
            <a:r>
              <a:rPr lang="fr-CA" dirty="0"/>
              <a:t> </a:t>
            </a:r>
            <a:r>
              <a:rPr lang="fr-CA" dirty="0" err="1"/>
              <a:t>soumia</a:t>
            </a:r>
            <a:r>
              <a:rPr lang="fr-CA" dirty="0"/>
              <a:t> benkrid and </a:t>
            </a:r>
            <a:r>
              <a:rPr lang="fr-CA" dirty="0" err="1"/>
              <a:t>pleased</a:t>
            </a:r>
            <a:r>
              <a:rPr lang="fr-CA" dirty="0"/>
              <a:t> to </a:t>
            </a:r>
            <a:r>
              <a:rPr lang="fr-CA" dirty="0" err="1"/>
              <a:t>share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</a:t>
            </a:r>
            <a:r>
              <a:rPr lang="fr-CA" dirty="0" err="1"/>
              <a:t>our</a:t>
            </a:r>
            <a:r>
              <a:rPr lang="fr-CA" dirty="0"/>
              <a:t> </a:t>
            </a:r>
            <a:r>
              <a:rPr lang="fr-CA" dirty="0" err="1"/>
              <a:t>work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brings</a:t>
            </a:r>
            <a:r>
              <a:rPr lang="fr-CA" dirty="0"/>
              <a:t>  A </a:t>
            </a:r>
            <a:r>
              <a:rPr lang="fr-CA" dirty="0" err="1"/>
              <a:t>gentec</a:t>
            </a:r>
            <a:r>
              <a:rPr lang="fr-CA" dirty="0"/>
              <a:t> </a:t>
            </a:r>
            <a:r>
              <a:rPr lang="fr-CA" dirty="0" err="1"/>
              <a:t>ooptimization</a:t>
            </a:r>
            <a:r>
              <a:rPr lang="fr-CA" dirty="0"/>
              <a:t> </a:t>
            </a:r>
            <a:r>
              <a:rPr lang="fr-CA" dirty="0" err="1"/>
              <a:t>physical</a:t>
            </a:r>
            <a:r>
              <a:rPr lang="fr-CA" dirty="0"/>
              <a:t> planner for Big data </a:t>
            </a:r>
            <a:r>
              <a:rPr lang="fr-CA" dirty="0" err="1"/>
              <a:t>Warehouses</a:t>
            </a:r>
            <a:r>
              <a:rPr lang="fr-CA" dirty="0"/>
              <a:t> </a:t>
            </a:r>
          </a:p>
          <a:p>
            <a:r>
              <a:rPr lang="en-US" dirty="0" err="1"/>
              <a:t>plēzd</a:t>
            </a:r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54EEE-345B-4556-8024-8277917E20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73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242021"/>
                </a:solidFill>
                <a:effectLst/>
                <a:latin typeface="CMR9"/>
              </a:rPr>
              <a:t>The process of designing a parallel data warehouse has two main steps: (1) fragmentation and (2) allocation of so-generated fragments at various nodes. Usually, we split the data warehouse horizontally, allocate fragments over nodes</a:t>
            </a:r>
            <a:r>
              <a:rPr lang="en-US" sz="1800" dirty="0"/>
              <a:t> </a:t>
            </a:r>
            <a:br>
              <a:rPr lang="en-US" sz="1800" dirty="0"/>
            </a:br>
            <a:endParaRPr lang="en-US" sz="1200" b="0" i="0" dirty="0">
              <a:solidFill>
                <a:srgbClr val="000000"/>
              </a:solidFill>
              <a:effectLst/>
              <a:latin typeface="NimbusRomNo9L-Regu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NimbusRomNo9L-Regu"/>
              </a:rPr>
              <a:t>Designing Parallel Big Data Warehouse 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MR10"/>
              </a:rPr>
              <a:t>consists in first fragmenting the RDW using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MTI10"/>
              </a:rPr>
              <a:t>any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MR10"/>
              </a:rPr>
              <a:t>partitioning algorithm, and then allocating the so-generated fragments by means of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MTI10"/>
              </a:rPr>
              <a:t>any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MR10"/>
              </a:rPr>
              <a:t>allocation algorithm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 Today </a:t>
            </a:r>
            <a:r>
              <a:rPr lang="en-US" sz="1200" dirty="0"/>
              <a:t>the BI joins the ”do-it-yourself” trend, it has become more difficult to achieve the best performance of the  DW using this process based on predefined workload </a:t>
            </a:r>
          </a:p>
          <a:p>
            <a:endParaRPr lang="fr-CA" sz="1200" dirty="0"/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NimbusRomNo9L-Regu"/>
              </a:rPr>
              <a:t>Therefore, making a parallel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MMI10"/>
              </a:rPr>
              <a:t>DW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imbusRomNo9L-Regu"/>
              </a:rPr>
              <a:t>self-adaptive with minimal human oversight is a crucial issue</a:t>
            </a:r>
            <a:r>
              <a:rPr lang="en-US" sz="1200" dirty="0"/>
              <a:t> </a:t>
            </a:r>
          </a:p>
          <a:p>
            <a:endParaRPr lang="en-US" sz="1200" b="1" dirty="0"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Our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works focus on </a:t>
            </a:r>
            <a:r>
              <a:rPr lang="en-US" sz="1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data partitioning</a:t>
            </a:r>
          </a:p>
          <a:p>
            <a:endParaRPr lang="en-US" sz="1200" b="1" dirty="0">
              <a:cs typeface="Arial" pitchFamily="34" charset="0"/>
              <a:sym typeface="Wingdings" pitchFamily="2" charset="2"/>
            </a:endParaRPr>
          </a:p>
          <a:p>
            <a:endParaRPr lang="en-US" sz="1200" b="0" i="0" dirty="0">
              <a:solidFill>
                <a:srgbClr val="000000"/>
              </a:solidFill>
              <a:effectLst/>
              <a:latin typeface="NimbusRomNo9L-Regu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NimbusRomNo9L-Regu"/>
              </a:rPr>
              <a:t>The data placement is a rich field including the conventional data placement (round-robin, hash placement and range placement)</a:t>
            </a:r>
            <a:r>
              <a:rPr lang="en-US" dirty="0"/>
              <a:t> </a:t>
            </a:r>
            <a:br>
              <a:rPr lang="en-US" dirty="0"/>
            </a:br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54EEE-345B-4556-8024-8277917E205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625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charset="2"/>
              <a:buChar char="q"/>
            </a:pPr>
            <a:r>
              <a:rPr lang="en-GB" sz="2000" b="1" dirty="0">
                <a:solidFill>
                  <a:srgbClr val="FF0000"/>
                </a:solidFill>
              </a:rPr>
              <a:t>Initial Population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To efficiently produce several initial solutions, </a:t>
            </a:r>
            <a:r>
              <a:rPr lang="en-US" b="1" dirty="0">
                <a:solidFill>
                  <a:srgbClr val="FF0000"/>
                </a:solidFill>
              </a:rPr>
              <a:t>a heuristic based on workload clustering</a:t>
            </a:r>
            <a:r>
              <a:rPr lang="en-US" b="1" dirty="0">
                <a:solidFill>
                  <a:srgbClr val="002060"/>
                </a:solidFill>
              </a:rPr>
              <a:t> is designed to generate a special population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Identify queries groups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Generate a fragmentation schema using any partitioning algorithm[REF]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Workload clustering serves </a:t>
            </a:r>
            <a:r>
              <a:rPr lang="en-US" b="1" u="sng" dirty="0">
                <a:solidFill>
                  <a:srgbClr val="002060"/>
                </a:solidFill>
              </a:rPr>
              <a:t>as a bridge </a:t>
            </a:r>
            <a:r>
              <a:rPr lang="en-US" b="1" dirty="0">
                <a:solidFill>
                  <a:srgbClr val="002060"/>
                </a:solidFill>
              </a:rPr>
              <a:t>between the predefined workload and ad-hoc queries. It consists to group similar queries together where each group contains queries that have similar features </a:t>
            </a:r>
            <a:r>
              <a:rPr lang="en-US" sz="1600" dirty="0">
                <a:solidFill>
                  <a:srgbClr val="002060"/>
                </a:solidFill>
              </a:rPr>
              <a:t>:  (1) Lexical( tables, attributes, aggregate, order by…….),  (2) Physical: (</a:t>
            </a:r>
            <a:r>
              <a:rPr lang="en-US" sz="1600" dirty="0" err="1">
                <a:solidFill>
                  <a:srgbClr val="002060"/>
                </a:solidFill>
              </a:rPr>
              <a:t>tuplesread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err="1">
                <a:solidFill>
                  <a:srgbClr val="002060"/>
                </a:solidFill>
              </a:rPr>
              <a:t>cpu</a:t>
            </a:r>
            <a:r>
              <a:rPr lang="en-US" sz="1600" dirty="0">
                <a:solidFill>
                  <a:srgbClr val="002060"/>
                </a:solidFill>
              </a:rPr>
              <a:t>, cache hit, index </a:t>
            </a:r>
            <a:r>
              <a:rPr lang="en-US" sz="1600" dirty="0" err="1">
                <a:solidFill>
                  <a:srgbClr val="002060"/>
                </a:solidFill>
              </a:rPr>
              <a:t>oages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networkread</a:t>
            </a:r>
            <a:r>
              <a:rPr lang="en-US" sz="1600" dirty="0">
                <a:solidFill>
                  <a:srgbClr val="002060"/>
                </a:solidFill>
              </a:rPr>
              <a:t>,…), (3) arrival rate history 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b="1" dirty="0">
                <a:solidFill>
                  <a:srgbClr val="002060"/>
                </a:solidFill>
              </a:rPr>
              <a:t>we propose the usage of common subexpressions among queries as features (called ”lexicosemantic”).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 </a:t>
            </a: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  <a:defRPr sz="42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FF0000"/>
                </a:solidFill>
              </a:rPr>
              <a:t>alternative solutions</a:t>
            </a:r>
            <a:endParaRPr lang="en-GB" sz="2000" b="1" dirty="0">
              <a:solidFill>
                <a:srgbClr val="FF00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Crossover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Mutation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54EEE-345B-4556-8024-8277917E205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92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1200" b="1" dirty="0">
                <a:solidFill>
                  <a:srgbClr val="002060"/>
                </a:solidFill>
              </a:rPr>
              <a:t>Workload clustering improves significantly the performance of ad-hoc queries 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1200" b="1" dirty="0">
                <a:solidFill>
                  <a:srgbClr val="002060"/>
                </a:solidFill>
              </a:rPr>
              <a:t> Hash range partitioning improves also the performance  </a:t>
            </a:r>
          </a:p>
          <a:p>
            <a:pPr marL="355600" marR="5080" indent="-342900">
              <a:lnSpc>
                <a:spcPct val="150000"/>
              </a:lnSpc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1200" b="1" dirty="0">
                <a:solidFill>
                  <a:srgbClr val="002060"/>
                </a:solidFill>
              </a:rPr>
              <a:t>A high value of W significantly decreases the query performance (Union operations)</a:t>
            </a:r>
          </a:p>
          <a:p>
            <a:pPr marL="355600" marR="5080" indent="-342900">
              <a:lnSpc>
                <a:spcPct val="150000"/>
              </a:lnSpc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1200" b="1" dirty="0">
                <a:solidFill>
                  <a:srgbClr val="002060"/>
                </a:solidFill>
              </a:rPr>
              <a:t>A High value of utility rate decreases the performance of ad-hoc queries.</a:t>
            </a:r>
            <a:br>
              <a:rPr lang="en-US" sz="1200" b="1" dirty="0">
                <a:solidFill>
                  <a:srgbClr val="002060"/>
                </a:solidFill>
              </a:rPr>
            </a:br>
            <a:endParaRPr lang="en-US" sz="1200" b="1" dirty="0">
              <a:solidFill>
                <a:srgbClr val="002060"/>
              </a:solidFill>
            </a:endParaRP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endParaRPr lang="en-US" sz="1200" b="1" dirty="0">
              <a:solidFill>
                <a:srgbClr val="002060"/>
              </a:solidFill>
            </a:endParaRPr>
          </a:p>
          <a:p>
            <a:pPr marL="12700" marR="5080">
              <a:spcBef>
                <a:spcPts val="95"/>
              </a:spcBef>
              <a:buClr>
                <a:srgbClr val="FFCD00"/>
              </a:buClr>
              <a:buSzPct val="97500"/>
              <a:tabLst>
                <a:tab pos="267328" algn="l"/>
              </a:tabLst>
            </a:pPr>
            <a:endParaRPr lang="en-US" sz="1200" b="1" dirty="0">
              <a:solidFill>
                <a:srgbClr val="002060"/>
              </a:solidFill>
            </a:endParaRP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54EEE-345B-4556-8024-8277917E205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4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5080" indent="-342900">
              <a:lnSpc>
                <a:spcPct val="150000"/>
              </a:lnSpc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1200" b="1" dirty="0">
                <a:solidFill>
                  <a:srgbClr val="002060"/>
                </a:solidFill>
              </a:rPr>
              <a:t>Large/Small query classes degrade overall workload performance. </a:t>
            </a:r>
          </a:p>
          <a:p>
            <a:pPr marL="355600" marR="5080" indent="-342900">
              <a:lnSpc>
                <a:spcPct val="150000"/>
              </a:lnSpc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1200" b="1" dirty="0" err="1">
                <a:solidFill>
                  <a:srgbClr val="002060"/>
                </a:solidFill>
              </a:rPr>
              <a:t>Lexico</a:t>
            </a:r>
            <a:r>
              <a:rPr lang="en-US" sz="1200" b="1" dirty="0">
                <a:solidFill>
                  <a:srgbClr val="002060"/>
                </a:solidFill>
              </a:rPr>
              <a:t>-semantic features improve performance of ad-hoc queries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54EEE-345B-4556-8024-8277917E205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50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 lias-03111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224136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94F1E430-5C15-4F3D-B94A-0E57E9466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7" y="5735339"/>
            <a:ext cx="1881620" cy="682954"/>
          </a:xfrm>
          <a:prstGeom prst="rect">
            <a:avLst/>
          </a:prstGeom>
        </p:spPr>
      </p:pic>
      <p:pic>
        <p:nvPicPr>
          <p:cNvPr id="6" name="Picture 2" descr="University Logos - University of Houston">
            <a:extLst>
              <a:ext uri="{FF2B5EF4-FFF2-40B4-BE49-F238E27FC236}">
                <a16:creationId xmlns:a16="http://schemas.microsoft.com/office/drawing/2014/main" xmlns="" id="{2AADB98F-7921-4A29-B5D1-91DA4E8475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99" y="5761321"/>
            <a:ext cx="2773853" cy="88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B084F50D-2904-4136-AF8C-AFE4A5B8F9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7" y="5824728"/>
            <a:ext cx="2045523" cy="6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8327668" y="642853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737AA8-C067-42AC-B5B8-CFADC9E00870}" type="slidenum">
              <a:rPr lang="fr-FR" sz="1600" i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fr-FR" sz="1600" i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873"/>
            <a:ext cx="1497533" cy="64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184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252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 userDrawn="1"/>
        </p:nvSpPr>
        <p:spPr>
          <a:xfrm>
            <a:off x="2837372" y="6432883"/>
            <a:ext cx="569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algn="r"/>
            <a:r>
              <a:rPr lang="en-US" sz="1200" b="1" kern="1200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Data System Design in Green Computing Era</a:t>
            </a:r>
            <a:endParaRPr lang="fr-FR" sz="1200" kern="1200" dirty="0">
              <a:solidFill>
                <a:srgbClr val="00B050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6" y="6277962"/>
            <a:ext cx="2608686" cy="5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6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51873"/>
            <a:ext cx="6995120" cy="5688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187624" y="6356350"/>
            <a:ext cx="4832176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51520" y="6366776"/>
            <a:ext cx="720080" cy="365125"/>
          </a:xfrm>
          <a:prstGeom prst="rect">
            <a:avLst/>
          </a:prstGeom>
        </p:spPr>
        <p:txBody>
          <a:bodyPr/>
          <a:lstStyle/>
          <a:p>
            <a:fld id="{D7AA35A6-2A8C-4642-8F18-05684EC01C22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70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 txBox="1">
            <a:spLocks/>
          </p:cNvSpPr>
          <p:nvPr userDrawn="1"/>
        </p:nvSpPr>
        <p:spPr>
          <a:xfrm>
            <a:off x="8327668" y="642853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737AA8-C067-42AC-B5B8-CFADC9E00870}" type="slidenum">
              <a:rPr lang="fr-FR" sz="1600" i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fr-FR" sz="1600" i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873"/>
            <a:ext cx="1497533" cy="64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184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252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2837372" y="6432883"/>
            <a:ext cx="569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200" b="1" kern="1200" dirty="0">
                <a:solidFill>
                  <a:srgbClr val="000090"/>
                </a:solidFill>
                <a:latin typeface="Arial Rounded MT Bold" pitchFamily="34" charset="0"/>
                <a:ea typeface="+mn-ea"/>
                <a:cs typeface="Aharoni" pitchFamily="2" charset="-79"/>
              </a:rPr>
              <a:t>A</a:t>
            </a:r>
            <a:r>
              <a:rPr lang="en-US" sz="1200" b="1" kern="1200" baseline="0" dirty="0">
                <a:solidFill>
                  <a:srgbClr val="000090"/>
                </a:solidFill>
                <a:latin typeface="Arial Rounded MT Bold" pitchFamily="34" charset="0"/>
                <a:ea typeface="+mn-ea"/>
                <a:cs typeface="Aharoni" pitchFamily="2" charset="-79"/>
              </a:rPr>
              <a:t> Genetic Optimization Physical Planner for Big Data Warehouses</a:t>
            </a:r>
            <a:endParaRPr lang="en-US" sz="1200" b="1" kern="1200" dirty="0">
              <a:solidFill>
                <a:srgbClr val="000090"/>
              </a:solidFill>
              <a:latin typeface="Arial Rounded MT Bold" pitchFamily="34" charset="0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0740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51873"/>
            <a:ext cx="6995120" cy="5688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87624" y="6356350"/>
            <a:ext cx="4832176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51520" y="6366776"/>
            <a:ext cx="720080" cy="365125"/>
          </a:xfrm>
          <a:prstGeom prst="rect">
            <a:avLst/>
          </a:prstGeom>
        </p:spPr>
        <p:txBody>
          <a:bodyPr/>
          <a:lstStyle/>
          <a:p>
            <a:fld id="{D7AA35A6-2A8C-4642-8F18-05684EC01C22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 txBox="1">
            <a:spLocks/>
          </p:cNvSpPr>
          <p:nvPr userDrawn="1"/>
        </p:nvSpPr>
        <p:spPr>
          <a:xfrm>
            <a:off x="8327668" y="642853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737AA8-C067-42AC-B5B8-CFADC9E00870}" type="slidenum">
              <a:rPr lang="fr-FR" sz="1600" i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fr-FR" sz="1600" i="1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873"/>
            <a:ext cx="1497533" cy="64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184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2520"/>
            <a:ext cx="914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 userDrawn="1"/>
        </p:nvSpPr>
        <p:spPr>
          <a:xfrm>
            <a:off x="2837372" y="6432883"/>
            <a:ext cx="569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Green Data </a:t>
            </a:r>
            <a:r>
              <a:rPr lang="fr-FR" sz="1600" i="1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Warehouse</a:t>
            </a:r>
            <a:r>
              <a:rPr lang="fr-FR" sz="16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Design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6" y="6277962"/>
            <a:ext cx="2608686" cy="5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9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45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99FF"/>
          </a:solidFill>
          <a:latin typeface="Arial Rounded MT Bold" pitchFamily="34" charset="0"/>
          <a:ea typeface="+mj-ea"/>
          <a:cs typeface="Aharoni" pitchFamily="2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rgbClr val="0000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hyperlink" Target="mailto:s_benkrid@esi.d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-1" y="1089447"/>
            <a:ext cx="8368497" cy="5010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1800" dirty="0"/>
              <a:t>Laboratoire d’Informatique et d’Automatique pour les Systèmes</a:t>
            </a:r>
          </a:p>
        </p:txBody>
      </p:sp>
      <p:sp>
        <p:nvSpPr>
          <p:cNvPr id="6" name="Sous-titre 3"/>
          <p:cNvSpPr txBox="1">
            <a:spLocks noChangeAspect="1"/>
          </p:cNvSpPr>
          <p:nvPr/>
        </p:nvSpPr>
        <p:spPr>
          <a:xfrm>
            <a:off x="-1" y="1981949"/>
            <a:ext cx="9144000" cy="1177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44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A Genetic Optimization Physical Planner for Big Data Warehouses</a:t>
            </a:r>
            <a:endParaRPr lang="en-US" sz="3100" i="1" dirty="0">
              <a:solidFill>
                <a:srgbClr val="0099FF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86" y="0"/>
            <a:ext cx="1254447" cy="120376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96764" y="4816066"/>
            <a:ext cx="518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solidFill>
                  <a:srgbClr val="FF0000"/>
                </a:solidFill>
              </a:rPr>
              <a:t>IEEE </a:t>
            </a:r>
            <a:r>
              <a:rPr lang="en-AU" b="1" dirty="0" err="1">
                <a:solidFill>
                  <a:srgbClr val="FF0000"/>
                </a:solidFill>
              </a:rPr>
              <a:t>BigData</a:t>
            </a:r>
            <a:r>
              <a:rPr lang="en-AU" b="1" dirty="0">
                <a:solidFill>
                  <a:srgbClr val="FF0000"/>
                </a:solidFill>
              </a:rPr>
              <a:t> 2020</a:t>
            </a:r>
          </a:p>
          <a:p>
            <a:pPr algn="ctr"/>
            <a:r>
              <a:rPr lang="en-AU" b="1" dirty="0">
                <a:solidFill>
                  <a:srgbClr val="FF0000"/>
                </a:solidFill>
              </a:rPr>
              <a:t>December 10-13, 2020 @ Now Taking Place Virtually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xmlns="" id="{36DC1B3D-81ED-4003-92F2-C06BEB8B32A9}"/>
              </a:ext>
            </a:extLst>
          </p:cNvPr>
          <p:cNvSpPr txBox="1"/>
          <p:nvPr/>
        </p:nvSpPr>
        <p:spPr>
          <a:xfrm>
            <a:off x="-1" y="3210175"/>
            <a:ext cx="8846820" cy="1346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lnSpc>
                <a:spcPts val="2635"/>
              </a:lnSpc>
              <a:spcBef>
                <a:spcPts val="100"/>
              </a:spcBef>
            </a:pPr>
            <a:r>
              <a:rPr lang="en-US" sz="2000" b="1" dirty="0" err="1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Soumia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BENKRID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, </a:t>
            </a:r>
            <a:r>
              <a:rPr lang="en-US" sz="2000" b="1" dirty="0" err="1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Yacine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MESTOUI </a:t>
            </a: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(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Ecole </a:t>
            </a:r>
            <a:r>
              <a:rPr lang="en-US" sz="2000" b="1" dirty="0" err="1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nationale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Superieure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d’Informatique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, Algeria</a:t>
            </a: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)</a:t>
            </a:r>
          </a:p>
          <a:p>
            <a:pPr marL="3900706" marR="5080" indent="-690863" algn="r">
              <a:lnSpc>
                <a:spcPts val="2600"/>
              </a:lnSpc>
              <a:spcBef>
                <a:spcPts val="111"/>
              </a:spcBef>
            </a:pPr>
            <a:r>
              <a:rPr lang="en-US" sz="2000" b="1" dirty="0" err="1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Ladjel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BELLATRECHE </a:t>
            </a: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(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ISAE-ENSMA, France</a:t>
            </a: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) </a:t>
            </a:r>
            <a:endParaRPr lang="en-US" sz="2000" b="1" dirty="0">
              <a:solidFill>
                <a:srgbClr val="00009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  <a:p>
            <a:pPr marL="12700" algn="r">
              <a:spcBef>
                <a:spcPts val="100"/>
              </a:spcBef>
            </a:pP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Carlos ORDONEZ </a:t>
            </a: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(</a:t>
            </a:r>
            <a:r>
              <a:rPr lang="en-US"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University of Houston, USA</a:t>
            </a:r>
            <a:r>
              <a:rPr sz="2000" b="1" dirty="0">
                <a:solidFill>
                  <a:srgbClr val="00009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77DF8BE1-D809-4422-AA70-779D6816AD0D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8599125" y="2358002"/>
            <a:ext cx="0" cy="1059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0AD1FAEE-322B-4C4D-99A1-7C5CD58EB6DA}"/>
              </a:ext>
            </a:extLst>
          </p:cNvPr>
          <p:cNvCxnSpPr>
            <a:cxnSpLocks/>
          </p:cNvCxnSpPr>
          <p:nvPr/>
        </p:nvCxnSpPr>
        <p:spPr>
          <a:xfrm>
            <a:off x="7502522" y="2369684"/>
            <a:ext cx="0" cy="1059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4B5F5DAB-2B7A-4C53-9F01-F4786834291D}"/>
              </a:ext>
            </a:extLst>
          </p:cNvPr>
          <p:cNvCxnSpPr>
            <a:cxnSpLocks/>
          </p:cNvCxnSpPr>
          <p:nvPr/>
        </p:nvCxnSpPr>
        <p:spPr>
          <a:xfrm>
            <a:off x="6405919" y="2369684"/>
            <a:ext cx="0" cy="1059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9BFE63FE-DD70-4277-9852-ECF46D960A66}"/>
              </a:ext>
            </a:extLst>
          </p:cNvPr>
          <p:cNvCxnSpPr>
            <a:cxnSpLocks/>
          </p:cNvCxnSpPr>
          <p:nvPr/>
        </p:nvCxnSpPr>
        <p:spPr>
          <a:xfrm>
            <a:off x="5255835" y="2397310"/>
            <a:ext cx="0" cy="1059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/>
        </p:nvSpPr>
        <p:spPr>
          <a:xfrm>
            <a:off x="1588112" y="44543"/>
            <a:ext cx="5914410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3600" dirty="0"/>
              <a:t>Elements of GA </a:t>
            </a:r>
            <a:r>
              <a:rPr lang="en-GB" sz="3600" baseline="30000" dirty="0"/>
              <a:t>(2/2)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9CFD33E-BAC5-4FD7-A049-2CEFE2A8EDD1}"/>
              </a:ext>
            </a:extLst>
          </p:cNvPr>
          <p:cNvCxnSpPr>
            <a:cxnSpLocks/>
          </p:cNvCxnSpPr>
          <p:nvPr/>
        </p:nvCxnSpPr>
        <p:spPr>
          <a:xfrm flipV="1">
            <a:off x="5244905" y="1784682"/>
            <a:ext cx="33409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6321F48-AA2A-4CC1-9CED-777067732737}"/>
              </a:ext>
            </a:extLst>
          </p:cNvPr>
          <p:cNvCxnSpPr>
            <a:cxnSpLocks/>
          </p:cNvCxnSpPr>
          <p:nvPr/>
        </p:nvCxnSpPr>
        <p:spPr>
          <a:xfrm>
            <a:off x="5244905" y="1784681"/>
            <a:ext cx="0" cy="2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D650ABD-6E9E-4D74-88B2-4F36EF45989D}"/>
              </a:ext>
            </a:extLst>
          </p:cNvPr>
          <p:cNvCxnSpPr>
            <a:cxnSpLocks/>
          </p:cNvCxnSpPr>
          <p:nvPr/>
        </p:nvCxnSpPr>
        <p:spPr>
          <a:xfrm>
            <a:off x="6473190" y="1791526"/>
            <a:ext cx="0" cy="2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651C59DA-A0EE-40C9-A7DD-047A5604E148}"/>
              </a:ext>
            </a:extLst>
          </p:cNvPr>
          <p:cNvCxnSpPr>
            <a:cxnSpLocks/>
          </p:cNvCxnSpPr>
          <p:nvPr/>
        </p:nvCxnSpPr>
        <p:spPr>
          <a:xfrm>
            <a:off x="8585889" y="1778579"/>
            <a:ext cx="0" cy="2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9194DA-E42D-4E0A-93B6-208B03CA332B}"/>
              </a:ext>
            </a:extLst>
          </p:cNvPr>
          <p:cNvSpPr txBox="1"/>
          <p:nvPr/>
        </p:nvSpPr>
        <p:spPr>
          <a:xfrm>
            <a:off x="4883469" y="3440316"/>
            <a:ext cx="792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867" b="1" dirty="0">
                <a:latin typeface="Book Antiqua" panose="02040602050305030304" pitchFamily="18" charset="0"/>
              </a:rPr>
              <a:t>Horizontal </a:t>
            </a:r>
            <a:r>
              <a:rPr lang="en-US" sz="867" b="1" dirty="0">
                <a:latin typeface="Book Antiqua" panose="02040602050305030304" pitchFamily="18" charset="0"/>
              </a:rPr>
              <a:t>Partitioning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222D011-A845-4585-B7AD-E86B12E18F7B}"/>
              </a:ext>
            </a:extLst>
          </p:cNvPr>
          <p:cNvSpPr txBox="1"/>
          <p:nvPr/>
        </p:nvSpPr>
        <p:spPr>
          <a:xfrm>
            <a:off x="4985835" y="4147576"/>
            <a:ext cx="468000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33" b="1">
                <a:latin typeface="Book Antiqua" panose="02040602050305030304" pitchFamily="18" charset="0"/>
              </a:defRPr>
            </a:lvl1pPr>
          </a:lstStyle>
          <a:p>
            <a:endParaRPr lang="en-US" sz="600" dirty="0"/>
          </a:p>
          <a:p>
            <a:r>
              <a:rPr lang="en-US" sz="1100" dirty="0"/>
              <a:t>FS 1</a:t>
            </a:r>
          </a:p>
          <a:p>
            <a:endParaRPr lang="fr-CA" sz="105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3FFB35A-32D7-4C25-8DEE-A2F45A98DA1A}"/>
              </a:ext>
            </a:extLst>
          </p:cNvPr>
          <p:cNvSpPr txBox="1"/>
          <p:nvPr/>
        </p:nvSpPr>
        <p:spPr>
          <a:xfrm>
            <a:off x="8150137" y="2004469"/>
            <a:ext cx="792000" cy="432000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33" b="1" dirty="0">
                <a:latin typeface="Book Antiqua" panose="02040602050305030304" pitchFamily="18" charset="0"/>
              </a:rPr>
              <a:t>Workload  Cluster </a:t>
            </a:r>
            <a:r>
              <a:rPr lang="en-US" sz="933" b="1" baseline="-25000" dirty="0">
                <a:latin typeface="Book Antiqua" panose="02040602050305030304" pitchFamily="18" charset="0"/>
              </a:rPr>
              <a:t>n</a:t>
            </a:r>
            <a:endParaRPr lang="fr-CA" sz="933" b="1" baseline="-25000" dirty="0">
              <a:latin typeface="Book Antiqua" panose="0204060205030503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A43AAAB-3E04-493A-AD84-BFDBB141EDE9}"/>
              </a:ext>
            </a:extLst>
          </p:cNvPr>
          <p:cNvSpPr txBox="1"/>
          <p:nvPr/>
        </p:nvSpPr>
        <p:spPr>
          <a:xfrm>
            <a:off x="6029025" y="2000681"/>
            <a:ext cx="792000" cy="4320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33" b="1" dirty="0">
                <a:latin typeface="Book Antiqua" panose="02040602050305030304" pitchFamily="18" charset="0"/>
              </a:rPr>
              <a:t>Workload  Cluster </a:t>
            </a:r>
            <a:r>
              <a:rPr lang="en-US" sz="933" b="1" baseline="-25000" dirty="0">
                <a:latin typeface="Book Antiqua" panose="02040602050305030304" pitchFamily="18" charset="0"/>
              </a:rPr>
              <a:t>2</a:t>
            </a:r>
            <a:endParaRPr lang="fr-CA" sz="933" b="1" baseline="-25000" dirty="0">
              <a:latin typeface="Book Antiqua" panose="020406020503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8293C54-BBCB-4DD7-B130-F23211FFB95C}"/>
              </a:ext>
            </a:extLst>
          </p:cNvPr>
          <p:cNvSpPr txBox="1"/>
          <p:nvPr/>
        </p:nvSpPr>
        <p:spPr>
          <a:xfrm>
            <a:off x="6156722" y="5819901"/>
            <a:ext cx="1826245" cy="3284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1200" b="1" dirty="0">
                <a:latin typeface="Book Antiqua" panose="02040602050305030304" pitchFamily="18" charset="0"/>
              </a:rPr>
              <a:t>Initial Population </a:t>
            </a:r>
            <a:endParaRPr lang="fr-CA" sz="9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endParaRPr lang="fr-CA" sz="1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6D2D4C3-8061-457B-B1A9-A3AB9DD7E9C0}"/>
              </a:ext>
            </a:extLst>
          </p:cNvPr>
          <p:cNvSpPr txBox="1"/>
          <p:nvPr/>
        </p:nvSpPr>
        <p:spPr>
          <a:xfrm>
            <a:off x="6000216" y="3433645"/>
            <a:ext cx="792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867" b="1" dirty="0">
                <a:latin typeface="Book Antiqua" panose="02040602050305030304" pitchFamily="18" charset="0"/>
              </a:rPr>
              <a:t>Horizontal </a:t>
            </a:r>
            <a:r>
              <a:rPr lang="en-US" sz="867" b="1" dirty="0">
                <a:latin typeface="Book Antiqua" panose="02040602050305030304" pitchFamily="18" charset="0"/>
              </a:rPr>
              <a:t>Partitioning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1309905-7A8C-48C5-8FBC-0D7E9D2D7E53}"/>
              </a:ext>
            </a:extLst>
          </p:cNvPr>
          <p:cNvSpPr txBox="1"/>
          <p:nvPr/>
        </p:nvSpPr>
        <p:spPr>
          <a:xfrm>
            <a:off x="7125627" y="2007185"/>
            <a:ext cx="792000" cy="432000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33" b="1" dirty="0">
                <a:latin typeface="Book Antiqua" panose="02040602050305030304" pitchFamily="18" charset="0"/>
              </a:rPr>
              <a:t>Workload  Cluster </a:t>
            </a:r>
            <a:r>
              <a:rPr lang="en-US" sz="933" b="1" baseline="-25000" dirty="0">
                <a:latin typeface="Book Antiqua" panose="02040602050305030304" pitchFamily="18" charset="0"/>
              </a:rPr>
              <a:t>k</a:t>
            </a:r>
            <a:endParaRPr lang="fr-CA" sz="933" b="1" baseline="-25000" dirty="0">
              <a:latin typeface="Book Antiqua" panose="0204060205030503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F328717-4233-4E7E-8F71-1FF164230CA0}"/>
              </a:ext>
            </a:extLst>
          </p:cNvPr>
          <p:cNvSpPr txBox="1"/>
          <p:nvPr/>
        </p:nvSpPr>
        <p:spPr>
          <a:xfrm>
            <a:off x="7150299" y="3430212"/>
            <a:ext cx="792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867" b="1" dirty="0">
                <a:latin typeface="Book Antiqua" panose="02040602050305030304" pitchFamily="18" charset="0"/>
              </a:rPr>
              <a:t>Horizontal </a:t>
            </a:r>
            <a:r>
              <a:rPr lang="en-US" sz="867" b="1" dirty="0">
                <a:latin typeface="Book Antiqua" panose="02040602050305030304" pitchFamily="18" charset="0"/>
              </a:rPr>
              <a:t>Partitioning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4B17E956-F5CE-4E6C-A824-EBEC263182A8}"/>
              </a:ext>
            </a:extLst>
          </p:cNvPr>
          <p:cNvCxnSpPr>
            <a:cxnSpLocks/>
          </p:cNvCxnSpPr>
          <p:nvPr/>
        </p:nvCxnSpPr>
        <p:spPr>
          <a:xfrm>
            <a:off x="7419254" y="1791526"/>
            <a:ext cx="0" cy="2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1C35DDA3-4336-4907-AC0D-5DC375746959}"/>
              </a:ext>
            </a:extLst>
          </p:cNvPr>
          <p:cNvSpPr/>
          <p:nvPr/>
        </p:nvSpPr>
        <p:spPr>
          <a:xfrm>
            <a:off x="4233281" y="1699094"/>
            <a:ext cx="4833779" cy="1057766"/>
          </a:xfrm>
          <a:prstGeom prst="roundRect">
            <a:avLst>
              <a:gd name="adj" fmla="val 5960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2" tIns="30480" rIns="60962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sz="120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17D4CEA7-D8F4-4381-892C-FC44710DADE3}"/>
              </a:ext>
            </a:extLst>
          </p:cNvPr>
          <p:cNvSpPr/>
          <p:nvPr/>
        </p:nvSpPr>
        <p:spPr>
          <a:xfrm>
            <a:off x="4241085" y="3045805"/>
            <a:ext cx="4785704" cy="1735746"/>
          </a:xfrm>
          <a:prstGeom prst="roundRect">
            <a:avLst>
              <a:gd name="adj" fmla="val 1764"/>
            </a:avLst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2" tIns="30480" rIns="60962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sz="12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EB1B851-08F8-4AF1-9A11-713284E26052}"/>
              </a:ext>
            </a:extLst>
          </p:cNvPr>
          <p:cNvSpPr/>
          <p:nvPr/>
        </p:nvSpPr>
        <p:spPr>
          <a:xfrm rot="16200000">
            <a:off x="3738085" y="2034306"/>
            <a:ext cx="1467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  <a:latin typeface="Book Antiqua" panose="02040602050305030304" pitchFamily="18" charset="0"/>
              </a:rPr>
              <a:t>Workload</a:t>
            </a:r>
            <a:r>
              <a:rPr lang="en-US" sz="867" b="1" dirty="0">
                <a:solidFill>
                  <a:srgbClr val="00B050"/>
                </a:solidFill>
                <a:latin typeface="Book Antiqua" panose="02040602050305030304" pitchFamily="18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Book Antiqua" panose="02040602050305030304" pitchFamily="18" charset="0"/>
              </a:rPr>
              <a:t>clustering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67D915A-8FB8-4501-BB4C-FC55699F607C}"/>
              </a:ext>
            </a:extLst>
          </p:cNvPr>
          <p:cNvSpPr/>
          <p:nvPr/>
        </p:nvSpPr>
        <p:spPr>
          <a:xfrm rot="16200000">
            <a:off x="3331501" y="3660332"/>
            <a:ext cx="2225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Book Antiqua" panose="02040602050305030304" pitchFamily="18" charset="0"/>
              </a:rPr>
              <a:t>Building Partitioning Schema 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A8A3CBB0-FA75-482A-899D-9D2B9C0EB0F8}"/>
              </a:ext>
            </a:extLst>
          </p:cNvPr>
          <p:cNvCxnSpPr>
            <a:cxnSpLocks/>
            <a:stCxn id="64" idx="1"/>
          </p:cNvCxnSpPr>
          <p:nvPr/>
        </p:nvCxnSpPr>
        <p:spPr>
          <a:xfrm>
            <a:off x="6473190" y="1160597"/>
            <a:ext cx="0" cy="624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B9DD8FC-DD57-4B9E-AEE7-CE59D78E6CC0}"/>
              </a:ext>
            </a:extLst>
          </p:cNvPr>
          <p:cNvSpPr txBox="1"/>
          <p:nvPr/>
        </p:nvSpPr>
        <p:spPr>
          <a:xfrm>
            <a:off x="4883469" y="2004469"/>
            <a:ext cx="792000" cy="4320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33" b="1" dirty="0">
                <a:latin typeface="Book Antiqua" panose="02040602050305030304" pitchFamily="18" charset="0"/>
              </a:rPr>
              <a:t>Workload  Cluster </a:t>
            </a:r>
            <a:r>
              <a:rPr lang="en-US" sz="933" b="1" baseline="-25000" dirty="0">
                <a:latin typeface="Book Antiqua" panose="02040602050305030304" pitchFamily="18" charset="0"/>
              </a:rPr>
              <a:t>1</a:t>
            </a:r>
            <a:endParaRPr lang="fr-CA" sz="933" b="1" baseline="-25000" dirty="0">
              <a:latin typeface="Book Antiqua" panose="0204060205030503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DB3AC8F-8B1B-4F67-B883-E728CD9A61D0}"/>
              </a:ext>
            </a:extLst>
          </p:cNvPr>
          <p:cNvSpPr txBox="1"/>
          <p:nvPr/>
        </p:nvSpPr>
        <p:spPr>
          <a:xfrm>
            <a:off x="6077190" y="904166"/>
            <a:ext cx="792000" cy="256431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33" b="1" dirty="0" smtClean="0">
                <a:latin typeface="Book Antiqua" panose="02040602050305030304" pitchFamily="18" charset="0"/>
              </a:rPr>
              <a:t>Workload</a:t>
            </a:r>
            <a:endParaRPr lang="fr-CA" sz="933" b="1" baseline="-25000" dirty="0">
              <a:latin typeface="Book Antiqua" panose="0204060205030503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443D121-7AE6-4E21-A833-12D5EDF907C5}"/>
              </a:ext>
            </a:extLst>
          </p:cNvPr>
          <p:cNvSpPr txBox="1"/>
          <p:nvPr/>
        </p:nvSpPr>
        <p:spPr>
          <a:xfrm>
            <a:off x="8203125" y="3417318"/>
            <a:ext cx="79200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867" b="1" dirty="0">
                <a:latin typeface="Book Antiqua" panose="02040602050305030304" pitchFamily="18" charset="0"/>
              </a:rPr>
              <a:t>Horizontal </a:t>
            </a:r>
            <a:r>
              <a:rPr lang="en-US" sz="867" b="1" dirty="0">
                <a:latin typeface="Book Antiqua" panose="02040602050305030304" pitchFamily="18" charset="0"/>
              </a:rPr>
              <a:t>Partitioning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816651A1-9EF3-45D6-AFCC-45F5EE9C3F22}"/>
              </a:ext>
            </a:extLst>
          </p:cNvPr>
          <p:cNvCxnSpPr>
            <a:cxnSpLocks/>
          </p:cNvCxnSpPr>
          <p:nvPr/>
        </p:nvCxnSpPr>
        <p:spPr>
          <a:xfrm>
            <a:off x="5236603" y="3800316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65BDB928-2D96-4D72-8EC9-CB8D22B04477}"/>
              </a:ext>
            </a:extLst>
          </p:cNvPr>
          <p:cNvCxnSpPr>
            <a:cxnSpLocks/>
          </p:cNvCxnSpPr>
          <p:nvPr/>
        </p:nvCxnSpPr>
        <p:spPr>
          <a:xfrm>
            <a:off x="6396216" y="3782719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19BF7CBE-9882-482B-A979-81EB59286EBE}"/>
              </a:ext>
            </a:extLst>
          </p:cNvPr>
          <p:cNvCxnSpPr>
            <a:cxnSpLocks/>
          </p:cNvCxnSpPr>
          <p:nvPr/>
        </p:nvCxnSpPr>
        <p:spPr>
          <a:xfrm>
            <a:off x="8585889" y="3777318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DB105461-CB15-46AA-9BFE-0A154EBCBDBB}"/>
              </a:ext>
            </a:extLst>
          </p:cNvPr>
          <p:cNvCxnSpPr>
            <a:cxnSpLocks/>
          </p:cNvCxnSpPr>
          <p:nvPr/>
        </p:nvCxnSpPr>
        <p:spPr>
          <a:xfrm>
            <a:off x="7502522" y="3777318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1EE172A4-74FB-4DFF-9BED-A456B6BDA48F}"/>
              </a:ext>
            </a:extLst>
          </p:cNvPr>
          <p:cNvCxnSpPr>
            <a:cxnSpLocks/>
          </p:cNvCxnSpPr>
          <p:nvPr/>
        </p:nvCxnSpPr>
        <p:spPr>
          <a:xfrm>
            <a:off x="5181999" y="4975460"/>
            <a:ext cx="33871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62171CE5-22E1-443B-90AC-91252B212AD7}"/>
              </a:ext>
            </a:extLst>
          </p:cNvPr>
          <p:cNvCxnSpPr>
            <a:cxnSpLocks/>
          </p:cNvCxnSpPr>
          <p:nvPr/>
        </p:nvCxnSpPr>
        <p:spPr>
          <a:xfrm>
            <a:off x="5181999" y="4613165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xmlns="" id="{DCF2A066-A2DB-4004-A593-E1EDDBDE8AB2}"/>
              </a:ext>
            </a:extLst>
          </p:cNvPr>
          <p:cNvCxnSpPr>
            <a:cxnSpLocks/>
          </p:cNvCxnSpPr>
          <p:nvPr/>
        </p:nvCxnSpPr>
        <p:spPr>
          <a:xfrm>
            <a:off x="6396216" y="4613165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675AFC69-2858-4033-AAB3-DBF72C6F5F17}"/>
              </a:ext>
            </a:extLst>
          </p:cNvPr>
          <p:cNvCxnSpPr>
            <a:cxnSpLocks/>
          </p:cNvCxnSpPr>
          <p:nvPr/>
        </p:nvCxnSpPr>
        <p:spPr>
          <a:xfrm>
            <a:off x="8565052" y="4577165"/>
            <a:ext cx="0" cy="396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FEEA2666-4395-4A49-A51B-9BD9771DE2B7}"/>
              </a:ext>
            </a:extLst>
          </p:cNvPr>
          <p:cNvCxnSpPr>
            <a:cxnSpLocks/>
          </p:cNvCxnSpPr>
          <p:nvPr/>
        </p:nvCxnSpPr>
        <p:spPr>
          <a:xfrm>
            <a:off x="7502522" y="4615460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C731D380-BB00-4B2C-B7AA-94C3F42C7D4A}"/>
              </a:ext>
            </a:extLst>
          </p:cNvPr>
          <p:cNvSpPr txBox="1"/>
          <p:nvPr/>
        </p:nvSpPr>
        <p:spPr>
          <a:xfrm>
            <a:off x="6180456" y="4148189"/>
            <a:ext cx="468000" cy="46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33" b="1">
                <a:latin typeface="Book Antiqua" panose="02040602050305030304" pitchFamily="18" charset="0"/>
              </a:defRPr>
            </a:lvl1pPr>
          </a:lstStyle>
          <a:p>
            <a:endParaRPr lang="en-US" sz="600" dirty="0"/>
          </a:p>
          <a:p>
            <a:r>
              <a:rPr lang="en-US" sz="1100" dirty="0"/>
              <a:t>FS 2</a:t>
            </a:r>
          </a:p>
          <a:p>
            <a:endParaRPr lang="fr-CA" sz="11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58B8C59-A29F-4890-8506-C30FB0F1E41E}"/>
              </a:ext>
            </a:extLst>
          </p:cNvPr>
          <p:cNvSpPr txBox="1"/>
          <p:nvPr/>
        </p:nvSpPr>
        <p:spPr>
          <a:xfrm>
            <a:off x="7268522" y="4145165"/>
            <a:ext cx="46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33" b="1">
                <a:latin typeface="Book Antiqua" panose="02040602050305030304" pitchFamily="18" charset="0"/>
              </a:defRPr>
            </a:lvl1pPr>
          </a:lstStyle>
          <a:p>
            <a:endParaRPr lang="en-US" sz="600" dirty="0"/>
          </a:p>
          <a:p>
            <a:r>
              <a:rPr lang="en-US" sz="1100" dirty="0"/>
              <a:t>FS </a:t>
            </a:r>
            <a:r>
              <a:rPr lang="en-US" sz="1100" dirty="0" smtClean="0"/>
              <a:t>3</a:t>
            </a:r>
            <a:endParaRPr lang="en-US" sz="1100" dirty="0"/>
          </a:p>
          <a:p>
            <a:endParaRPr lang="fr-CA" sz="11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93A1379-19F2-40A2-9090-9DC2AA6985F8}"/>
              </a:ext>
            </a:extLst>
          </p:cNvPr>
          <p:cNvSpPr txBox="1"/>
          <p:nvPr/>
        </p:nvSpPr>
        <p:spPr>
          <a:xfrm>
            <a:off x="8335190" y="4125123"/>
            <a:ext cx="468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933" b="1">
                <a:latin typeface="Book Antiqua" panose="02040602050305030304" pitchFamily="18" charset="0"/>
              </a:defRPr>
            </a:lvl1pPr>
          </a:lstStyle>
          <a:p>
            <a:endParaRPr lang="en-US" sz="600" dirty="0"/>
          </a:p>
          <a:p>
            <a:r>
              <a:rPr lang="en-US" sz="1100" dirty="0"/>
              <a:t>FS </a:t>
            </a:r>
            <a:r>
              <a:rPr lang="en-US" sz="1100" dirty="0" smtClean="0"/>
              <a:t>4</a:t>
            </a:r>
            <a:endParaRPr lang="en-US" sz="1100" dirty="0"/>
          </a:p>
          <a:p>
            <a:endParaRPr lang="fr-CA" sz="1100" dirty="0"/>
          </a:p>
        </p:txBody>
      </p:sp>
      <p:sp>
        <p:nvSpPr>
          <p:cNvPr id="89" name="object 5">
            <a:extLst>
              <a:ext uri="{FF2B5EF4-FFF2-40B4-BE49-F238E27FC236}">
                <a16:creationId xmlns:a16="http://schemas.microsoft.com/office/drawing/2014/main" xmlns="" id="{FF8DB465-C368-4185-864D-6FF3C6D3BF38}"/>
              </a:ext>
            </a:extLst>
          </p:cNvPr>
          <p:cNvSpPr txBox="1"/>
          <p:nvPr/>
        </p:nvSpPr>
        <p:spPr>
          <a:xfrm>
            <a:off x="20042" y="1336166"/>
            <a:ext cx="4132438" cy="34874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rgbClr val="FF0000"/>
              </a:buClr>
              <a:buSzPct val="97500"/>
              <a:buFont typeface="Wingdings" charset="2"/>
              <a:buChar char="q"/>
              <a:tabLst>
                <a:tab pos="267328" algn="l"/>
              </a:tabLst>
            </a:pPr>
            <a:r>
              <a:rPr lang="en-US" sz="2000" b="1" dirty="0" smtClean="0">
                <a:solidFill>
                  <a:srgbClr val="FF0000"/>
                </a:solidFill>
              </a:rPr>
              <a:t>Initial population of GA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dirty="0" smtClean="0">
                <a:solidFill>
                  <a:srgbClr val="002060"/>
                </a:solidFill>
              </a:rPr>
              <a:t>Workload is clustered into several groups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dirty="0" smtClean="0">
                <a:solidFill>
                  <a:srgbClr val="002060"/>
                </a:solidFill>
              </a:rPr>
              <a:t>Fragmentation process for each group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dirty="0" smtClean="0">
                <a:solidFill>
                  <a:srgbClr val="002060"/>
                </a:solidFill>
              </a:rPr>
              <a:t>Several clustering techniques may be used: </a:t>
            </a:r>
            <a:r>
              <a:rPr lang="en-US" b="1" dirty="0">
                <a:solidFill>
                  <a:srgbClr val="002060"/>
                </a:solidFill>
              </a:rPr>
              <a:t>lexical, </a:t>
            </a:r>
            <a:r>
              <a:rPr lang="en-US" b="1" dirty="0" smtClean="0">
                <a:solidFill>
                  <a:srgbClr val="002060"/>
                </a:solidFill>
              </a:rPr>
              <a:t>physical, </a:t>
            </a:r>
            <a:r>
              <a:rPr lang="en-US" b="1" dirty="0">
                <a:solidFill>
                  <a:srgbClr val="002060"/>
                </a:solidFill>
              </a:rPr>
              <a:t>arrival rate 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dirty="0" smtClean="0">
                <a:solidFill>
                  <a:srgbClr val="002060"/>
                </a:solidFill>
              </a:rPr>
              <a:t>We propose </a:t>
            </a:r>
            <a:r>
              <a:rPr lang="en-US" b="1" dirty="0" smtClean="0">
                <a:solidFill>
                  <a:srgbClr val="002060"/>
                </a:solidFill>
              </a:rPr>
              <a:t>lexicosemantic clustering </a:t>
            </a:r>
            <a:r>
              <a:rPr lang="en-US" dirty="0" smtClean="0">
                <a:solidFill>
                  <a:srgbClr val="002060"/>
                </a:solidFill>
              </a:rPr>
              <a:t>based  on the interaction between queries (</a:t>
            </a:r>
            <a:r>
              <a:rPr lang="en-US" b="1" dirty="0" smtClean="0">
                <a:solidFill>
                  <a:srgbClr val="002060"/>
                </a:solidFill>
              </a:rPr>
              <a:t>common </a:t>
            </a:r>
            <a:r>
              <a:rPr lang="en-US" b="1" dirty="0" smtClean="0">
                <a:solidFill>
                  <a:srgbClr val="002060"/>
                </a:solidFill>
              </a:rPr>
              <a:t>subexpressions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endParaRPr lang="en-US" dirty="0">
              <a:solidFill>
                <a:srgbClr val="002060"/>
              </a:solidFill>
            </a:endParaRPr>
          </a:p>
          <a:p>
            <a:pPr marL="355600" marR="5080" indent="-342900">
              <a:spcBef>
                <a:spcPts val="95"/>
              </a:spcBef>
              <a:buClr>
                <a:srgbClr val="FF0000"/>
              </a:buClr>
              <a:buSzPct val="97500"/>
              <a:buFont typeface="Wingdings" charset="2"/>
              <a:buChar char="q"/>
              <a:tabLst>
                <a:tab pos="267328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Improvement of solution</a:t>
            </a:r>
          </a:p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dirty="0" smtClean="0">
                <a:solidFill>
                  <a:srgbClr val="002060"/>
                </a:solidFill>
              </a:rPr>
              <a:t>Selection, crossover and mutation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30674" y="5215199"/>
            <a:ext cx="9671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Merging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7069844" y="5004011"/>
            <a:ext cx="80455" cy="197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lèche vers le bas 57"/>
          <p:cNvSpPr/>
          <p:nvPr/>
        </p:nvSpPr>
        <p:spPr>
          <a:xfrm>
            <a:off x="7118611" y="5622325"/>
            <a:ext cx="80455" cy="197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3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588112" y="44543"/>
            <a:ext cx="5914410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4000" dirty="0"/>
              <a:t>Experimental Study</a:t>
            </a:r>
          </a:p>
        </p:txBody>
      </p:sp>
      <p:grpSp>
        <p:nvGrpSpPr>
          <p:cNvPr id="3" name="Groupe"/>
          <p:cNvGrpSpPr/>
          <p:nvPr/>
        </p:nvGrpSpPr>
        <p:grpSpPr>
          <a:xfrm>
            <a:off x="4665783" y="2067817"/>
            <a:ext cx="3250090" cy="1526150"/>
            <a:chOff x="445904" y="0"/>
            <a:chExt cx="12030162" cy="7454571"/>
          </a:xfrm>
        </p:grpSpPr>
        <p:grpSp>
          <p:nvGrpSpPr>
            <p:cNvPr id="4" name="Groupe"/>
            <p:cNvGrpSpPr/>
            <p:nvPr/>
          </p:nvGrpSpPr>
          <p:grpSpPr>
            <a:xfrm>
              <a:off x="445904" y="0"/>
              <a:ext cx="12030162" cy="5755597"/>
              <a:chOff x="0" y="0"/>
              <a:chExt cx="12030161" cy="5755596"/>
            </a:xfrm>
          </p:grpSpPr>
          <p:pic>
            <p:nvPicPr>
              <p:cNvPr id="7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1450" y="3044569"/>
                <a:ext cx="2774949" cy="2711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72704" y="3044569"/>
                <a:ext cx="2774950" cy="2711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13959" y="3044569"/>
                <a:ext cx="2774949" cy="2711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55213" y="3044569"/>
                <a:ext cx="2774949" cy="2711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774949" cy="27110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41254" y="0"/>
                <a:ext cx="2774949" cy="27110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82508" y="0"/>
                <a:ext cx="2774950" cy="27110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23763" y="0"/>
                <a:ext cx="2774949" cy="27110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" name="Noeuds de données"/>
            <p:cNvSpPr txBox="1"/>
            <p:nvPr/>
          </p:nvSpPr>
          <p:spPr>
            <a:xfrm>
              <a:off x="4680522" y="6049874"/>
              <a:ext cx="3862704" cy="1404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825500">
                <a:defRPr sz="32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400" dirty="0">
                  <a:solidFill>
                    <a:srgbClr val="002060"/>
                  </a:solidFill>
                </a:rPr>
                <a:t>8 </a:t>
              </a:r>
              <a:r>
                <a:rPr lang="en-US" sz="1400" dirty="0" err="1">
                  <a:solidFill>
                    <a:srgbClr val="002060"/>
                  </a:solidFill>
                </a:rPr>
                <a:t>Datanodes</a:t>
              </a:r>
              <a:r>
                <a:rPr lang="en-US" sz="1400" dirty="0">
                  <a:solidFill>
                    <a:srgbClr val="002060"/>
                  </a:solidFill>
                </a:rPr>
                <a:t> </a:t>
              </a:r>
              <a:endParaRPr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e"/>
          <p:cNvGrpSpPr/>
          <p:nvPr/>
        </p:nvGrpSpPr>
        <p:grpSpPr>
          <a:xfrm>
            <a:off x="2327203" y="2036498"/>
            <a:ext cx="1706510" cy="1624259"/>
            <a:chOff x="-1" y="-1"/>
            <a:chExt cx="6316622" cy="4104116"/>
          </a:xfrm>
        </p:grpSpPr>
        <p:pic>
          <p:nvPicPr>
            <p:cNvPr id="1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560" y="312117"/>
              <a:ext cx="2774949" cy="1846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Ligne"/>
            <p:cNvSpPr/>
            <p:nvPr/>
          </p:nvSpPr>
          <p:spPr>
            <a:xfrm flipV="1">
              <a:off x="-1" y="-1"/>
              <a:ext cx="2" cy="41041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8" name="Noeud de coordination"/>
            <p:cNvSpPr txBox="1"/>
            <p:nvPr/>
          </p:nvSpPr>
          <p:spPr>
            <a:xfrm>
              <a:off x="376003" y="2368156"/>
              <a:ext cx="5940618" cy="804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825500">
                <a:defRPr sz="32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600" dirty="0"/>
                <a:t> </a:t>
              </a:r>
              <a:r>
                <a:rPr lang="en-US" sz="1400" dirty="0">
                  <a:solidFill>
                    <a:srgbClr val="002060"/>
                  </a:solidFill>
                </a:rPr>
                <a:t>1 coordinator Node </a:t>
              </a:r>
              <a:endParaRPr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oupe"/>
          <p:cNvGrpSpPr/>
          <p:nvPr/>
        </p:nvGrpSpPr>
        <p:grpSpPr>
          <a:xfrm>
            <a:off x="972683" y="2162175"/>
            <a:ext cx="980333" cy="1064058"/>
            <a:chOff x="0" y="0"/>
            <a:chExt cx="3628687" cy="4484823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990" y="0"/>
              <a:ext cx="2774949" cy="2711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Un noeud GTM"/>
            <p:cNvSpPr txBox="1"/>
            <p:nvPr/>
          </p:nvSpPr>
          <p:spPr>
            <a:xfrm>
              <a:off x="0" y="3272727"/>
              <a:ext cx="3628687" cy="1212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825500">
                <a:defRPr sz="32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400" dirty="0">
                  <a:solidFill>
                    <a:srgbClr val="002060"/>
                  </a:solidFill>
                </a:rPr>
                <a:t>1 </a:t>
              </a:r>
              <a:r>
                <a:rPr sz="1400" dirty="0">
                  <a:solidFill>
                    <a:srgbClr val="002060"/>
                  </a:solidFill>
                </a:rPr>
                <a:t>GTM</a:t>
              </a:r>
              <a:r>
                <a:rPr lang="en-US" sz="1400" dirty="0">
                  <a:solidFill>
                    <a:srgbClr val="002060"/>
                  </a:solidFill>
                </a:rPr>
                <a:t> node</a:t>
              </a:r>
              <a:endParaRPr sz="1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340" y="1012269"/>
            <a:ext cx="749685" cy="112076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Architecture de Postgres-XL"/>
          <p:cNvSpPr txBox="1"/>
          <p:nvPr/>
        </p:nvSpPr>
        <p:spPr>
          <a:xfrm>
            <a:off x="51139" y="1043046"/>
            <a:ext cx="6221472" cy="74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42900" indent="-342900" defTabSz="412740">
              <a:buFont typeface="Wingdings" charset="2"/>
              <a:buChar char="q"/>
              <a:defRPr sz="4900" b="1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002060"/>
                </a:solidFill>
              </a:rPr>
              <a:t>Our Environment:</a:t>
            </a:r>
          </a:p>
          <a:p>
            <a:pPr marL="800100" lvl="1" indent="-342900" defTabSz="412740">
              <a:buFont typeface="Wingdings" charset="2"/>
              <a:buChar char="§"/>
              <a:defRPr sz="4900" b="1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002060"/>
                </a:solidFill>
              </a:rPr>
              <a:t>Deployment Infrastructure: P</a:t>
            </a:r>
            <a:r>
              <a:rPr sz="2000" b="1" dirty="0">
                <a:solidFill>
                  <a:srgbClr val="002060"/>
                </a:solidFill>
              </a:rPr>
              <a:t>ostgres-XL</a:t>
            </a:r>
          </a:p>
        </p:txBody>
      </p:sp>
      <p:sp>
        <p:nvSpPr>
          <p:cNvPr id="24" name="Ligne"/>
          <p:cNvSpPr/>
          <p:nvPr/>
        </p:nvSpPr>
        <p:spPr>
          <a:xfrm flipV="1">
            <a:off x="4593837" y="2078847"/>
            <a:ext cx="1" cy="162425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900"/>
          </a:p>
        </p:txBody>
      </p:sp>
      <p:sp>
        <p:nvSpPr>
          <p:cNvPr id="25" name="Architecture de Postgres-XL"/>
          <p:cNvSpPr txBox="1"/>
          <p:nvPr/>
        </p:nvSpPr>
        <p:spPr>
          <a:xfrm>
            <a:off x="-1" y="3631342"/>
            <a:ext cx="7915869" cy="234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800100" lvl="1" indent="-342900" defTabSz="412740">
              <a:buFont typeface="Wingdings" charset="2"/>
              <a:buChar char="§"/>
              <a:defRPr sz="4900" b="1">
                <a:solidFill>
                  <a:srgbClr val="000000"/>
                </a:solidFill>
              </a:defRPr>
            </a:pPr>
            <a:r>
              <a:rPr lang="en-AU" sz="2400" b="1" dirty="0">
                <a:solidFill>
                  <a:srgbClr val="002060"/>
                </a:solidFill>
              </a:rPr>
              <a:t>Our Datasets: </a:t>
            </a:r>
          </a:p>
          <a:p>
            <a:pPr marL="1257300" lvl="2" indent="-342900" defTabSz="412740">
              <a:buFont typeface="Courier New" charset="0"/>
              <a:buChar char="o"/>
              <a:defRPr sz="4900" b="1"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rgbClr val="002060"/>
                </a:solidFill>
              </a:rPr>
              <a:t>Star Schema Benchmark</a:t>
            </a:r>
          </a:p>
          <a:p>
            <a:pPr marL="1257300" lvl="2" indent="-342900" defTabSz="412740">
              <a:buFont typeface="Courier New" charset="0"/>
              <a:buChar char="o"/>
              <a:defRPr sz="4900" b="1"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rgbClr val="002060"/>
                </a:solidFill>
              </a:rPr>
              <a:t>Scale Factor: 100 GB</a:t>
            </a:r>
          </a:p>
          <a:p>
            <a:pPr marL="1257300" lvl="2" indent="-342900" defTabSz="412740">
              <a:buFont typeface="Courier New" charset="0"/>
              <a:buChar char="o"/>
              <a:defRPr sz="4900" b="1"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rgbClr val="002060"/>
                </a:solidFill>
              </a:rPr>
              <a:t>440 Million Fact Rows</a:t>
            </a:r>
          </a:p>
          <a:p>
            <a:pPr marL="1257300" lvl="2" indent="-342900" defTabSz="412740">
              <a:buFont typeface="Courier New" charset="0"/>
              <a:buChar char="o"/>
              <a:defRPr sz="4900" b="1"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rgbClr val="002060"/>
                </a:solidFill>
              </a:rPr>
              <a:t>1000 </a:t>
            </a:r>
            <a:r>
              <a:rPr lang="en-AU" sz="2000" b="1" dirty="0" smtClean="0">
                <a:solidFill>
                  <a:srgbClr val="002060"/>
                </a:solidFill>
              </a:rPr>
              <a:t>queries generated from the 13 </a:t>
            </a:r>
            <a:r>
              <a:rPr lang="en-AU" sz="2000" b="1" dirty="0">
                <a:solidFill>
                  <a:srgbClr val="002060"/>
                </a:solidFill>
              </a:rPr>
              <a:t>original queries</a:t>
            </a:r>
          </a:p>
          <a:p>
            <a:pPr marL="800100" lvl="1" indent="-342900" defTabSz="412740">
              <a:buFont typeface="Wingdings" charset="2"/>
              <a:buChar char="§"/>
              <a:defRPr sz="4900" b="1">
                <a:solidFill>
                  <a:srgbClr val="000000"/>
                </a:solidFill>
              </a:defRPr>
            </a:pPr>
            <a:r>
              <a:rPr lang="en-AU" sz="2400" b="1" dirty="0">
                <a:solidFill>
                  <a:srgbClr val="002060"/>
                </a:solidFill>
              </a:rPr>
              <a:t>Data Allocation</a:t>
            </a:r>
          </a:p>
          <a:p>
            <a:pPr marL="1257300" lvl="2" indent="-342900" defTabSz="412740">
              <a:buFont typeface="Courier New" charset="0"/>
              <a:buChar char="o"/>
              <a:defRPr sz="4900" b="1"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rgbClr val="002060"/>
                </a:solidFill>
              </a:rPr>
              <a:t>Hashing allocation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248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588112" y="44543"/>
            <a:ext cx="5914410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3200" dirty="0"/>
              <a:t>Quality of our Fragmentation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5F9F47-790F-4A41-BB1B-DF6A9DBD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6" y="1822633"/>
            <a:ext cx="2243832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B5C0EF-5478-499F-940E-C590F2D1D47A}"/>
              </a:ext>
            </a:extLst>
          </p:cNvPr>
          <p:cNvSpPr txBox="1"/>
          <p:nvPr/>
        </p:nvSpPr>
        <p:spPr>
          <a:xfrm>
            <a:off x="276983" y="3633203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rgbClr val="002060"/>
                </a:solidFill>
              </a:rPr>
              <a:t>Hash distribution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C3AD78-AF69-4A6C-9381-6AE61568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398" y="1822633"/>
            <a:ext cx="2243832" cy="18105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294851C-DB6E-4556-949C-248F520A321D}"/>
              </a:ext>
            </a:extLst>
          </p:cNvPr>
          <p:cNvSpPr txBox="1"/>
          <p:nvPr/>
        </p:nvSpPr>
        <p:spPr>
          <a:xfrm>
            <a:off x="2837479" y="3633203"/>
            <a:ext cx="12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002060"/>
                </a:solidFill>
              </a:rPr>
              <a:t>Energy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F84D469-366C-47C1-A56E-F5E7453E4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903" y="1811592"/>
            <a:ext cx="2243831" cy="180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D433BFE-1575-4151-AAAE-F9D9923EBE2D}"/>
              </a:ext>
            </a:extLst>
          </p:cNvPr>
          <p:cNvSpPr txBox="1"/>
          <p:nvPr/>
        </p:nvSpPr>
        <p:spPr>
          <a:xfrm>
            <a:off x="4376018" y="3682746"/>
            <a:ext cx="2959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rgbClr val="002060"/>
                </a:solidFill>
              </a:rPr>
              <a:t>Adaptation time </a:t>
            </a: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xmlns="" id="{A735402F-1A12-4680-991A-BE31E47DA073}"/>
              </a:ext>
            </a:extLst>
          </p:cNvPr>
          <p:cNvSpPr txBox="1"/>
          <p:nvPr/>
        </p:nvSpPr>
        <p:spPr>
          <a:xfrm>
            <a:off x="234088" y="4209685"/>
            <a:ext cx="8887968" cy="12202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2400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Our proposal satisfies two nonfunctional requirements in Big Data: </a:t>
            </a:r>
          </a:p>
          <a:p>
            <a:pPr marL="927100" marR="5080" lvl="1" indent="-457200">
              <a:spcBef>
                <a:spcPts val="95"/>
              </a:spcBef>
              <a:buClr>
                <a:srgbClr val="002060"/>
              </a:buClr>
              <a:buSzPct val="97500"/>
              <a:buFont typeface="+mj-lt"/>
              <a:buAutoNum type="arabicPeriod"/>
              <a:tabLst>
                <a:tab pos="267328" algn="l"/>
              </a:tabLst>
            </a:pPr>
            <a:r>
              <a:rPr lang="en-US" sz="1600" b="1" dirty="0">
                <a:solidFill>
                  <a:srgbClr val="002060"/>
                </a:solidFill>
              </a:rPr>
              <a:t>Query performance </a:t>
            </a:r>
          </a:p>
          <a:p>
            <a:pPr marL="927100" marR="5080" lvl="1" indent="-457200">
              <a:spcBef>
                <a:spcPts val="95"/>
              </a:spcBef>
              <a:buClr>
                <a:srgbClr val="002060"/>
              </a:buClr>
              <a:buSzPct val="97500"/>
              <a:buFont typeface="+mj-lt"/>
              <a:buAutoNum type="arabicPeriod"/>
              <a:tabLst>
                <a:tab pos="267328" algn="l"/>
              </a:tabLst>
            </a:pPr>
            <a:r>
              <a:rPr lang="en-US" sz="1600" b="1" dirty="0">
                <a:solidFill>
                  <a:srgbClr val="002060"/>
                </a:solidFill>
              </a:rPr>
              <a:t>Energy consumption of our deployment platform </a:t>
            </a:r>
          </a:p>
          <a:p>
            <a:pPr marL="469900" marR="5080" indent="-457200">
              <a:spcBef>
                <a:spcPts val="95"/>
              </a:spcBef>
              <a:buClr>
                <a:srgbClr val="002060"/>
              </a:buClr>
              <a:buSzPct val="97500"/>
              <a:buFont typeface="Wingdings" panose="05000000000000000000" pitchFamily="2" charset="2"/>
              <a:buChar char="§"/>
              <a:tabLst>
                <a:tab pos="267328" algn="l"/>
              </a:tabLst>
            </a:pPr>
            <a:r>
              <a:rPr lang="en-US" sz="2000" b="1" dirty="0" smtClean="0">
                <a:solidFill>
                  <a:srgbClr val="002060"/>
                </a:solidFill>
              </a:rPr>
              <a:t>Importance to choose </a:t>
            </a:r>
            <a:r>
              <a:rPr lang="en-US" sz="2000" b="1" dirty="0">
                <a:solidFill>
                  <a:srgbClr val="002060"/>
                </a:solidFill>
              </a:rPr>
              <a:t>the right </a:t>
            </a:r>
            <a:r>
              <a:rPr lang="en-US" sz="2000" b="1" dirty="0" smtClean="0">
                <a:solidFill>
                  <a:srgbClr val="002060"/>
                </a:solidFill>
              </a:rPr>
              <a:t>number </a:t>
            </a:r>
            <a:r>
              <a:rPr lang="en-US" sz="2000" b="1" dirty="0">
                <a:solidFill>
                  <a:srgbClr val="002060"/>
                </a:solidFill>
              </a:rPr>
              <a:t>of the target final fragments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E2E7BC-2B8E-4858-B4E4-2CA4326EFB2D}"/>
              </a:ext>
            </a:extLst>
          </p:cNvPr>
          <p:cNvSpPr txBox="1"/>
          <p:nvPr/>
        </p:nvSpPr>
        <p:spPr>
          <a:xfrm>
            <a:off x="7335225" y="3656724"/>
            <a:ext cx="1542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2060"/>
                </a:solidFill>
                <a:effectLst/>
                <a:latin typeface="NimbusRomNo9L-Regu"/>
              </a:rPr>
              <a:t>Effect of W</a:t>
            </a:r>
            <a:endParaRPr lang="fr-CA" b="1" dirty="0">
              <a:solidFill>
                <a:srgbClr val="00206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19C3EF2-5839-4C58-9F7F-034507E3F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364" y="1867383"/>
            <a:ext cx="2243831" cy="180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EB23993-06EE-4EE0-B7D6-B731919B167F}"/>
              </a:ext>
            </a:extLst>
          </p:cNvPr>
          <p:cNvSpPr txBox="1"/>
          <p:nvPr/>
        </p:nvSpPr>
        <p:spPr>
          <a:xfrm>
            <a:off x="276983" y="1174765"/>
            <a:ext cx="6951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W=200, 1000 predefined queries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0547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588112" y="44543"/>
            <a:ext cx="6257440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3200" dirty="0"/>
              <a:t>Impact of Workload Clustering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xmlns="" id="{383336C2-A912-4382-A8FB-9289270CFCE4}"/>
              </a:ext>
            </a:extLst>
          </p:cNvPr>
          <p:cNvSpPr txBox="1"/>
          <p:nvPr/>
        </p:nvSpPr>
        <p:spPr>
          <a:xfrm>
            <a:off x="93817" y="4299883"/>
            <a:ext cx="8931311" cy="2371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§"/>
              <a:tabLst>
                <a:tab pos="267328" algn="l"/>
              </a:tabLst>
            </a:pPr>
            <a:r>
              <a:rPr lang="en-US" sz="2400" b="1" dirty="0">
                <a:solidFill>
                  <a:srgbClr val="002060"/>
                </a:solidFill>
              </a:rPr>
              <a:t>Workload clustering improves significantly the performance of ad-hoc queries </a:t>
            </a:r>
          </a:p>
          <a:p>
            <a:pPr marL="1270000" marR="5080" lvl="2" indent="-342900">
              <a:spcBef>
                <a:spcPts val="95"/>
              </a:spcBef>
              <a:buClr>
                <a:srgbClr val="002060"/>
              </a:buClr>
              <a:buSzPct val="97500"/>
              <a:buFont typeface="+mj-lt"/>
              <a:buAutoNum type="arabicPeriod"/>
              <a:tabLst>
                <a:tab pos="267328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Importance of choosing the right </a:t>
            </a:r>
            <a:r>
              <a:rPr lang="en-US" b="1" dirty="0">
                <a:solidFill>
                  <a:srgbClr val="002060"/>
                </a:solidFill>
              </a:rPr>
              <a:t>features and number of query groups</a:t>
            </a:r>
          </a:p>
          <a:p>
            <a:pPr marL="1270000" marR="5080" lvl="2" indent="-342900">
              <a:spcBef>
                <a:spcPts val="95"/>
              </a:spcBef>
              <a:buClr>
                <a:srgbClr val="002060"/>
              </a:buClr>
              <a:buSzPct val="97500"/>
              <a:buFont typeface="+mj-lt"/>
              <a:buAutoNum type="arabicPeriod"/>
              <a:tabLst>
                <a:tab pos="267328" algn="l"/>
              </a:tabLst>
            </a:pPr>
            <a:r>
              <a:rPr lang="en-US" b="1" dirty="0">
                <a:solidFill>
                  <a:srgbClr val="002060"/>
                </a:solidFill>
              </a:rPr>
              <a:t>A high utility rate favors predefined queries. </a:t>
            </a:r>
            <a:br>
              <a:rPr lang="en-US" b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  <a:p>
            <a:pPr marL="469900" marR="5080" lvl="1">
              <a:spcBef>
                <a:spcPts val="95"/>
              </a:spcBef>
              <a:buClr>
                <a:srgbClr val="002060"/>
              </a:buClr>
              <a:buSzPct val="97500"/>
              <a:tabLst>
                <a:tab pos="267328" algn="l"/>
              </a:tabLst>
            </a:pPr>
            <a:endParaRPr lang="en-US" sz="2400" b="1" dirty="0">
              <a:solidFill>
                <a:srgbClr val="002060"/>
              </a:solidFill>
            </a:endParaRPr>
          </a:p>
          <a:p>
            <a:pPr marL="12700" marR="5080">
              <a:spcBef>
                <a:spcPts val="95"/>
              </a:spcBef>
              <a:buClr>
                <a:srgbClr val="FFCD00"/>
              </a:buClr>
              <a:buSzPct val="97500"/>
              <a:buFont typeface="MS Gothic"/>
              <a:buChar char="◉"/>
              <a:tabLst>
                <a:tab pos="267328" algn="l"/>
              </a:tabLst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F28673-DA27-470F-BCDC-777219299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8" y="1627257"/>
            <a:ext cx="2223853" cy="18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7D8B8D-712F-4234-B104-03E06BBBC393}"/>
              </a:ext>
            </a:extLst>
          </p:cNvPr>
          <p:cNvSpPr txBox="1"/>
          <p:nvPr/>
        </p:nvSpPr>
        <p:spPr>
          <a:xfrm>
            <a:off x="220628" y="3423964"/>
            <a:ext cx="188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 dirty="0">
                <a:solidFill>
                  <a:srgbClr val="002060"/>
                </a:solidFill>
              </a:rPr>
              <a:t>Initial population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1C4DFD-4DB1-42EB-BDA1-B4C23930F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73" y="1623964"/>
            <a:ext cx="2223853" cy="18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CAB5E9-0CF5-4518-B2CB-A70EAB884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648" y="1600594"/>
            <a:ext cx="2223853" cy="18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7E23A7-477E-41FE-AC2C-E8F4A4EDD7E8}"/>
              </a:ext>
            </a:extLst>
          </p:cNvPr>
          <p:cNvSpPr txBox="1"/>
          <p:nvPr/>
        </p:nvSpPr>
        <p:spPr>
          <a:xfrm>
            <a:off x="7043537" y="3446930"/>
            <a:ext cx="219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002060"/>
                </a:solidFill>
                <a:effectLst/>
                <a:latin typeface="NimbusRomNo9L-Regu"/>
              </a:rPr>
              <a:t>Utility Effect</a:t>
            </a:r>
            <a:endParaRPr lang="fr-CA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59C4EC-30BF-4840-ACDD-1DEACBF14333}"/>
              </a:ext>
            </a:extLst>
          </p:cNvPr>
          <p:cNvSpPr txBox="1"/>
          <p:nvPr/>
        </p:nvSpPr>
        <p:spPr>
          <a:xfrm>
            <a:off x="2054417" y="3422318"/>
            <a:ext cx="2679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Features effects</a:t>
            </a:r>
            <a:endParaRPr lang="fr-CA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9DC5B-D289-4E37-A79C-8CA0C0E60F37}"/>
              </a:ext>
            </a:extLst>
          </p:cNvPr>
          <p:cNvSpPr txBox="1"/>
          <p:nvPr/>
        </p:nvSpPr>
        <p:spPr>
          <a:xfrm>
            <a:off x="276983" y="1069255"/>
            <a:ext cx="6951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W=200, 1000 predefined queries and 20 ad-hoc queries</a:t>
            </a:r>
            <a:endParaRPr lang="fr-CA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D27992E-7F0F-42C5-AC3F-1F3213586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076" y="1647334"/>
            <a:ext cx="2192694" cy="180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6578555-919A-48C0-8F98-23D982493587}"/>
              </a:ext>
            </a:extLst>
          </p:cNvPr>
          <p:cNvSpPr txBox="1"/>
          <p:nvPr/>
        </p:nvSpPr>
        <p:spPr>
          <a:xfrm>
            <a:off x="4221309" y="3426903"/>
            <a:ext cx="327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002060"/>
                </a:solidFill>
                <a:effectLst/>
                <a:latin typeface="NimbusRomNo9L-Regu"/>
              </a:rPr>
              <a:t>Effect of query groups number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fr-C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533832" y="1"/>
            <a:ext cx="6099175" cy="6518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4000" dirty="0"/>
              <a:t>Summary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57200" y="855786"/>
            <a:ext cx="9086800" cy="501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charset="2"/>
              <a:buChar char="q"/>
            </a:pPr>
            <a:r>
              <a:rPr lang="en-US" sz="2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Self-adaptive data fragmentation in parallel Big Data</a:t>
            </a:r>
          </a:p>
          <a:p>
            <a:pPr marL="800100" lvl="1" indent="-342900" eaLnBrk="0" hangingPunct="0">
              <a:lnSpc>
                <a:spcPct val="15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20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Offline </a:t>
            </a:r>
            <a:r>
              <a:rPr lang="en-US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(training-like step) </a:t>
            </a:r>
            <a:r>
              <a:rPr lang="en-US" sz="20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and online phases </a:t>
            </a:r>
            <a:r>
              <a:rPr lang="en-US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(for ad-hoc queries)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charset="2"/>
              <a:buChar char="q"/>
            </a:pPr>
            <a:r>
              <a:rPr lang="en-US" sz="2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Genetic-based algorithm 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charset="2"/>
              <a:buChar char="q"/>
            </a:pPr>
            <a:r>
              <a:rPr lang="en-US" sz="2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Fragment allocation procedure 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charset="2"/>
              <a:buChar char="q"/>
            </a:pPr>
            <a:r>
              <a:rPr lang="en-US" sz="2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Query clustering as a service for managing ad-hoc queries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Intensive experiments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</a:pPr>
            <a:endParaRPr lang="en-US" sz="2400" b="1" dirty="0">
              <a:solidFill>
                <a:srgbClr val="00009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Improvement of fragment allocation by using AI techniques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Integration of our proposal in Spark</a:t>
            </a:r>
          </a:p>
        </p:txBody>
      </p:sp>
      <p:sp>
        <p:nvSpPr>
          <p:cNvPr id="6" name="Rectangle 5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920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2-04-03-thats-all-fol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80" y="1471320"/>
            <a:ext cx="4690552" cy="20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1480" y="3815048"/>
            <a:ext cx="5202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Soumia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Benkrid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 err="1">
                <a:solidFill>
                  <a:srgbClr val="002060"/>
                </a:solidFill>
              </a:rPr>
              <a:t>Ecole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nationale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Superieure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d’Informatique</a:t>
            </a:r>
            <a:r>
              <a:rPr lang="en-US" sz="2000" b="1" dirty="0">
                <a:solidFill>
                  <a:srgbClr val="002060"/>
                </a:solidFill>
              </a:rPr>
              <a:t> (ESI) 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Algeria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  <a:hlinkClick r:id="rId3"/>
              </a:rPr>
              <a:t>s_benkrid@esi.dz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1533526" y="117987"/>
            <a:ext cx="7064784" cy="5932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AU" sz="2800" dirty="0"/>
              <a:t>Context: Parallel Big Data Warehouses</a:t>
            </a: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2004711" y="3730998"/>
            <a:ext cx="5113637" cy="946084"/>
          </a:xfrm>
          <a:prstGeom prst="rect">
            <a:avLst/>
          </a:prstGeom>
          <a:solidFill>
            <a:srgbClr val="FFFFFF"/>
          </a:solidFill>
          <a:ln w="28575">
            <a:solidFill>
              <a:srgbClr val="F79646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AU" b="1" cap="small" dirty="0">
              <a:solidFill>
                <a:srgbClr val="002060"/>
              </a:solidFill>
            </a:endParaRPr>
          </a:p>
        </p:txBody>
      </p:sp>
      <p:sp>
        <p:nvSpPr>
          <p:cNvPr id="53" name="Oval 4"/>
          <p:cNvSpPr>
            <a:spLocks noChangeArrowheads="1"/>
          </p:cNvSpPr>
          <p:nvPr/>
        </p:nvSpPr>
        <p:spPr bwMode="auto">
          <a:xfrm>
            <a:off x="4041202" y="2984566"/>
            <a:ext cx="2412000" cy="570872"/>
          </a:xfrm>
          <a:prstGeom prst="round2DiagRect">
            <a:avLst/>
          </a:prstGeom>
          <a:solidFill>
            <a:srgbClr val="BBCDE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AU" sz="1600" b="1" dirty="0">
                <a:solidFill>
                  <a:srgbClr val="002060"/>
                </a:solidFill>
              </a:rPr>
              <a:t>Fragmentation  Schema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2004711" y="1326186"/>
            <a:ext cx="5113639" cy="1510678"/>
          </a:xfrm>
          <a:prstGeom prst="rect">
            <a:avLst/>
          </a:prstGeom>
          <a:solidFill>
            <a:srgbClr val="FFFFFF"/>
          </a:solidFill>
          <a:ln w="28575">
            <a:solidFill>
              <a:srgbClr val="4BACC6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AU" sz="1800" b="1" cap="small" dirty="0">
              <a:solidFill>
                <a:srgbClr val="002060"/>
              </a:solidFill>
            </a:endParaRPr>
          </a:p>
        </p:txBody>
      </p:sp>
      <p:sp>
        <p:nvSpPr>
          <p:cNvPr id="57" name="AutoShape 9"/>
          <p:cNvSpPr>
            <a:spLocks noChangeArrowheads="1"/>
          </p:cNvSpPr>
          <p:nvPr/>
        </p:nvSpPr>
        <p:spPr bwMode="auto">
          <a:xfrm>
            <a:off x="4346361" y="805521"/>
            <a:ext cx="1411003" cy="401601"/>
          </a:xfrm>
          <a:prstGeom prst="can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0D0D0D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rgbClr val="004A84"/>
                </a:solidFill>
                <a:latin typeface="Times New Roman" charset="0"/>
              </a:defRPr>
            </a:lvl1pPr>
            <a:lvl2pPr marL="742950" indent="-285750">
              <a:defRPr sz="1400" b="1">
                <a:solidFill>
                  <a:srgbClr val="004A84"/>
                </a:solidFill>
                <a:latin typeface="Times New Roman" charset="0"/>
              </a:defRPr>
            </a:lvl2pPr>
            <a:lvl3pPr marL="1143000" indent="-228600">
              <a:defRPr sz="1400" b="1">
                <a:solidFill>
                  <a:srgbClr val="004A84"/>
                </a:solidFill>
                <a:latin typeface="Times New Roman" charset="0"/>
              </a:defRPr>
            </a:lvl3pPr>
            <a:lvl4pPr marL="1600200" indent="-228600">
              <a:defRPr sz="1400" b="1">
                <a:solidFill>
                  <a:srgbClr val="004A84"/>
                </a:solidFill>
                <a:latin typeface="Times New Roman" charset="0"/>
              </a:defRPr>
            </a:lvl4pPr>
            <a:lvl5pPr marL="2057400" indent="-228600">
              <a:defRPr sz="1400" b="1">
                <a:solidFill>
                  <a:srgbClr val="004A84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9pPr>
          </a:lstStyle>
          <a:p>
            <a:pPr algn="ctr"/>
            <a:r>
              <a:rPr lang="en-AU" altLang="x-none" sz="1600" dirty="0">
                <a:solidFill>
                  <a:srgbClr val="FF0000"/>
                </a:solidFill>
                <a:latin typeface="+mn-lt"/>
              </a:rPr>
              <a:t>Input</a:t>
            </a:r>
            <a:r>
              <a:rPr lang="en-AU" altLang="x-none" sz="1600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AU" altLang="x-none" sz="16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en-AU" altLang="x-none" sz="1600" dirty="0">
                <a:latin typeface="+mn-lt"/>
              </a:rPr>
              <a:t>DW</a:t>
            </a:r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4003617" y="2122488"/>
            <a:ext cx="2724207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0D0D0D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rgbClr val="004A84"/>
                </a:solidFill>
                <a:latin typeface="Times New Roman" charset="0"/>
              </a:defRPr>
            </a:lvl1pPr>
            <a:lvl2pPr marL="742950" indent="-285750">
              <a:defRPr sz="1400" b="1">
                <a:solidFill>
                  <a:srgbClr val="004A84"/>
                </a:solidFill>
                <a:latin typeface="Times New Roman" charset="0"/>
              </a:defRPr>
            </a:lvl2pPr>
            <a:lvl3pPr marL="1143000" indent="-228600">
              <a:defRPr sz="1400" b="1">
                <a:solidFill>
                  <a:srgbClr val="004A84"/>
                </a:solidFill>
                <a:latin typeface="Times New Roman" charset="0"/>
              </a:defRPr>
            </a:lvl3pPr>
            <a:lvl4pPr marL="1600200" indent="-228600">
              <a:defRPr sz="1400" b="1">
                <a:solidFill>
                  <a:srgbClr val="004A84"/>
                </a:solidFill>
                <a:latin typeface="Times New Roman" charset="0"/>
              </a:defRPr>
            </a:lvl4pPr>
            <a:lvl5pPr marL="2057400" indent="-228600">
              <a:defRPr sz="1400" b="1">
                <a:solidFill>
                  <a:srgbClr val="004A84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9pPr>
          </a:lstStyle>
          <a:p>
            <a:pPr algn="ctr"/>
            <a:r>
              <a:rPr lang="en-AU" altLang="x-none" sz="1600" dirty="0">
                <a:solidFill>
                  <a:srgbClr val="002060"/>
                </a:solidFill>
                <a:latin typeface="+mn-lt"/>
              </a:rPr>
              <a:t>Fragmentation Process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4024311" y="4186155"/>
            <a:ext cx="2622762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D0D0D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rgbClr val="004A84"/>
                </a:solidFill>
                <a:latin typeface="Times New Roman" charset="0"/>
              </a:defRPr>
            </a:lvl1pPr>
            <a:lvl2pPr marL="742950" indent="-285750">
              <a:defRPr sz="1400" b="1">
                <a:solidFill>
                  <a:srgbClr val="004A84"/>
                </a:solidFill>
                <a:latin typeface="Times New Roman" charset="0"/>
              </a:defRPr>
            </a:lvl2pPr>
            <a:lvl3pPr marL="1143000" indent="-228600">
              <a:defRPr sz="1400" b="1">
                <a:solidFill>
                  <a:srgbClr val="004A84"/>
                </a:solidFill>
                <a:latin typeface="Times New Roman" charset="0"/>
              </a:defRPr>
            </a:lvl3pPr>
            <a:lvl4pPr marL="1600200" indent="-228600">
              <a:defRPr sz="1400" b="1">
                <a:solidFill>
                  <a:srgbClr val="004A84"/>
                </a:solidFill>
                <a:latin typeface="Times New Roman" charset="0"/>
              </a:defRPr>
            </a:lvl4pPr>
            <a:lvl5pPr marL="2057400" indent="-228600">
              <a:defRPr sz="1400" b="1">
                <a:solidFill>
                  <a:srgbClr val="004A84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9pPr>
          </a:lstStyle>
          <a:p>
            <a:pPr algn="ctr"/>
            <a:r>
              <a:rPr lang="en-AU" altLang="x-none" sz="1600" dirty="0">
                <a:solidFill>
                  <a:srgbClr val="002060"/>
                </a:solidFill>
                <a:latin typeface="+mn-lt"/>
              </a:rPr>
              <a:t>Fragment Allocation Process</a:t>
            </a:r>
          </a:p>
        </p:txBody>
      </p:sp>
      <p:cxnSp>
        <p:nvCxnSpPr>
          <p:cNvPr id="60" name="AutoShape 12"/>
          <p:cNvCxnSpPr>
            <a:cxnSpLocks noChangeShapeType="1"/>
          </p:cNvCxnSpPr>
          <p:nvPr/>
        </p:nvCxnSpPr>
        <p:spPr bwMode="auto">
          <a:xfrm rot="5400000">
            <a:off x="4634016" y="1664495"/>
            <a:ext cx="906463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AutoShape 13"/>
          <p:cNvCxnSpPr>
            <a:cxnSpLocks noChangeShapeType="1"/>
          </p:cNvCxnSpPr>
          <p:nvPr/>
        </p:nvCxnSpPr>
        <p:spPr bwMode="auto">
          <a:xfrm>
            <a:off x="5122620" y="2543094"/>
            <a:ext cx="10370" cy="3365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14"/>
          <p:cNvCxnSpPr>
            <a:cxnSpLocks noChangeShapeType="1"/>
          </p:cNvCxnSpPr>
          <p:nvPr/>
        </p:nvCxnSpPr>
        <p:spPr bwMode="auto">
          <a:xfrm>
            <a:off x="5178700" y="3584289"/>
            <a:ext cx="0" cy="61975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AutoShape 16"/>
          <p:cNvSpPr>
            <a:spLocks noChangeArrowheads="1"/>
          </p:cNvSpPr>
          <p:nvPr/>
        </p:nvSpPr>
        <p:spPr bwMode="auto">
          <a:xfrm>
            <a:off x="2105936" y="2133384"/>
            <a:ext cx="1357312" cy="367252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05867">
                <a:alpha val="50000"/>
              </a:srgbClr>
            </a:outerShdw>
          </a:effectLst>
        </p:spPr>
        <p:txBody>
          <a:bodyPr/>
          <a:lstStyle>
            <a:lvl1pPr>
              <a:defRPr sz="1400" b="1">
                <a:solidFill>
                  <a:srgbClr val="004A84"/>
                </a:solidFill>
                <a:latin typeface="Times New Roman" charset="0"/>
              </a:defRPr>
            </a:lvl1pPr>
            <a:lvl2pPr marL="742950" indent="-285750">
              <a:defRPr sz="1400" b="1">
                <a:solidFill>
                  <a:srgbClr val="004A84"/>
                </a:solidFill>
                <a:latin typeface="Times New Roman" charset="0"/>
              </a:defRPr>
            </a:lvl2pPr>
            <a:lvl3pPr marL="1143000" indent="-228600">
              <a:defRPr sz="1400" b="1">
                <a:solidFill>
                  <a:srgbClr val="004A84"/>
                </a:solidFill>
                <a:latin typeface="Times New Roman" charset="0"/>
              </a:defRPr>
            </a:lvl3pPr>
            <a:lvl4pPr marL="1600200" indent="-228600">
              <a:defRPr sz="1400" b="1">
                <a:solidFill>
                  <a:srgbClr val="004A84"/>
                </a:solidFill>
                <a:latin typeface="Times New Roman" charset="0"/>
              </a:defRPr>
            </a:lvl4pPr>
            <a:lvl5pPr marL="2057400" indent="-228600">
              <a:defRPr sz="1400" b="1">
                <a:solidFill>
                  <a:srgbClr val="004A84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4A84"/>
                </a:solidFill>
                <a:latin typeface="Times New Roman" charset="0"/>
              </a:defRPr>
            </a:lvl9pPr>
          </a:lstStyle>
          <a:p>
            <a:pPr algn="ctr"/>
            <a:r>
              <a:rPr lang="en-AU" altLang="x-none" sz="1200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Cost Model</a:t>
            </a:r>
            <a:endParaRPr lang="en-AU" altLang="x-none" sz="1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65" name="AutoShape 17"/>
          <p:cNvCxnSpPr>
            <a:cxnSpLocks noChangeShapeType="1"/>
          </p:cNvCxnSpPr>
          <p:nvPr/>
        </p:nvCxnSpPr>
        <p:spPr bwMode="auto">
          <a:xfrm>
            <a:off x="3493632" y="2333626"/>
            <a:ext cx="485775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AutoShape 18"/>
          <p:cNvCxnSpPr>
            <a:cxnSpLocks noChangeShapeType="1"/>
          </p:cNvCxnSpPr>
          <p:nvPr/>
        </p:nvCxnSpPr>
        <p:spPr bwMode="auto">
          <a:xfrm>
            <a:off x="3516314" y="4365542"/>
            <a:ext cx="487363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AutoShape 19"/>
          <p:cNvSpPr>
            <a:spLocks noChangeArrowheads="1"/>
          </p:cNvSpPr>
          <p:nvPr/>
        </p:nvSpPr>
        <p:spPr bwMode="auto">
          <a:xfrm>
            <a:off x="2138368" y="4147171"/>
            <a:ext cx="1357312" cy="397759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en-AU" altLang="x-none" sz="1200" b="1" dirty="0">
                <a:solidFill>
                  <a:srgbClr val="002060"/>
                </a:solidFill>
                <a:ea typeface="Arial" charset="0"/>
                <a:cs typeface="Arial" charset="0"/>
              </a:rPr>
              <a:t>Cost Model</a:t>
            </a:r>
          </a:p>
        </p:txBody>
      </p:sp>
      <p:grpSp>
        <p:nvGrpSpPr>
          <p:cNvPr id="69" name="Group 22"/>
          <p:cNvGrpSpPr>
            <a:grpSpLocks/>
          </p:cNvGrpSpPr>
          <p:nvPr/>
        </p:nvGrpSpPr>
        <p:grpSpPr bwMode="auto">
          <a:xfrm>
            <a:off x="1561555" y="2802617"/>
            <a:ext cx="2470348" cy="900622"/>
            <a:chOff x="2114" y="9230"/>
            <a:chExt cx="3406" cy="1537"/>
          </a:xfrm>
        </p:grpSpPr>
        <p:sp>
          <p:nvSpPr>
            <p:cNvPr id="70" name="AutoShape 23"/>
            <p:cNvSpPr>
              <a:spLocks noChangeArrowheads="1"/>
            </p:cNvSpPr>
            <p:nvPr/>
          </p:nvSpPr>
          <p:spPr bwMode="auto">
            <a:xfrm>
              <a:off x="4236" y="9747"/>
              <a:ext cx="341" cy="466"/>
            </a:xfrm>
            <a:prstGeom prst="can">
              <a:avLst>
                <a:gd name="adj" fmla="val 3406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>
              <a:lvl1pPr>
                <a:defRPr sz="1400" b="1">
                  <a:solidFill>
                    <a:srgbClr val="004A84"/>
                  </a:solidFill>
                  <a:latin typeface="Times New Roman" charset="0"/>
                </a:defRPr>
              </a:lvl1pPr>
              <a:lvl2pPr marL="742950" indent="-285750">
                <a:defRPr sz="1400" b="1">
                  <a:solidFill>
                    <a:srgbClr val="004A84"/>
                  </a:solidFill>
                  <a:latin typeface="Times New Roman" charset="0"/>
                </a:defRPr>
              </a:lvl2pPr>
              <a:lvl3pPr marL="11430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3pPr>
              <a:lvl4pPr marL="16002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4pPr>
              <a:lvl5pPr marL="20574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9pPr>
            </a:lstStyle>
            <a:p>
              <a:pPr algn="ctr"/>
              <a:endParaRPr lang="en-AU" altLang="x-none" dirty="0">
                <a:latin typeface="+mn-lt"/>
              </a:endParaRPr>
            </a:p>
          </p:txBody>
        </p:sp>
        <p:sp>
          <p:nvSpPr>
            <p:cNvPr id="71" name="AutoShape 24"/>
            <p:cNvSpPr>
              <a:spLocks noChangeArrowheads="1"/>
            </p:cNvSpPr>
            <p:nvPr/>
          </p:nvSpPr>
          <p:spPr bwMode="auto">
            <a:xfrm>
              <a:off x="3778" y="9745"/>
              <a:ext cx="341" cy="466"/>
            </a:xfrm>
            <a:prstGeom prst="can">
              <a:avLst>
                <a:gd name="adj" fmla="val 3406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>
              <a:lvl1pPr>
                <a:defRPr sz="1400" b="1">
                  <a:solidFill>
                    <a:srgbClr val="004A84"/>
                  </a:solidFill>
                  <a:latin typeface="Times New Roman" charset="0"/>
                </a:defRPr>
              </a:lvl1pPr>
              <a:lvl2pPr marL="742950" indent="-285750">
                <a:defRPr sz="1400" b="1">
                  <a:solidFill>
                    <a:srgbClr val="004A84"/>
                  </a:solidFill>
                  <a:latin typeface="Times New Roman" charset="0"/>
                </a:defRPr>
              </a:lvl2pPr>
              <a:lvl3pPr marL="11430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3pPr>
              <a:lvl4pPr marL="16002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4pPr>
              <a:lvl5pPr marL="20574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9pPr>
            </a:lstStyle>
            <a:p>
              <a:pPr algn="ctr"/>
              <a:endParaRPr lang="en-AU" altLang="x-none" dirty="0">
                <a:latin typeface="+mn-lt"/>
              </a:endParaRPr>
            </a:p>
          </p:txBody>
        </p:sp>
        <p:sp>
          <p:nvSpPr>
            <p:cNvPr id="72" name="AutoShape 25"/>
            <p:cNvSpPr>
              <a:spLocks noChangeArrowheads="1"/>
            </p:cNvSpPr>
            <p:nvPr/>
          </p:nvSpPr>
          <p:spPr bwMode="auto">
            <a:xfrm>
              <a:off x="3286" y="9747"/>
              <a:ext cx="341" cy="468"/>
            </a:xfrm>
            <a:prstGeom prst="can">
              <a:avLst>
                <a:gd name="adj" fmla="val 3406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>
              <a:lvl1pPr>
                <a:defRPr sz="1400" b="1">
                  <a:solidFill>
                    <a:srgbClr val="004A84"/>
                  </a:solidFill>
                  <a:latin typeface="Times New Roman" charset="0"/>
                </a:defRPr>
              </a:lvl1pPr>
              <a:lvl2pPr marL="742950" indent="-285750">
                <a:defRPr sz="1400" b="1">
                  <a:solidFill>
                    <a:srgbClr val="004A84"/>
                  </a:solidFill>
                  <a:latin typeface="Times New Roman" charset="0"/>
                </a:defRPr>
              </a:lvl2pPr>
              <a:lvl3pPr marL="11430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3pPr>
              <a:lvl4pPr marL="16002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4pPr>
              <a:lvl5pPr marL="20574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9pPr>
            </a:lstStyle>
            <a:p>
              <a:pPr algn="ctr"/>
              <a:endParaRPr lang="en-AU" altLang="x-none" dirty="0">
                <a:latin typeface="+mn-lt"/>
              </a:endParaRPr>
            </a:p>
          </p:txBody>
        </p:sp>
        <p:sp>
          <p:nvSpPr>
            <p:cNvPr id="73" name="AutoShape 26"/>
            <p:cNvSpPr>
              <a:spLocks noChangeArrowheads="1"/>
            </p:cNvSpPr>
            <p:nvPr/>
          </p:nvSpPr>
          <p:spPr bwMode="auto">
            <a:xfrm>
              <a:off x="2828" y="9747"/>
              <a:ext cx="341" cy="466"/>
            </a:xfrm>
            <a:prstGeom prst="can">
              <a:avLst>
                <a:gd name="adj" fmla="val 3406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>
              <a:lvl1pPr>
                <a:defRPr sz="1400" b="1">
                  <a:solidFill>
                    <a:srgbClr val="004A84"/>
                  </a:solidFill>
                  <a:latin typeface="Times New Roman" charset="0"/>
                </a:defRPr>
              </a:lvl1pPr>
              <a:lvl2pPr marL="742950" indent="-285750">
                <a:defRPr sz="1400" b="1">
                  <a:solidFill>
                    <a:srgbClr val="004A84"/>
                  </a:solidFill>
                  <a:latin typeface="Times New Roman" charset="0"/>
                </a:defRPr>
              </a:lvl2pPr>
              <a:lvl3pPr marL="11430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3pPr>
              <a:lvl4pPr marL="16002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4pPr>
              <a:lvl5pPr marL="20574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9pPr>
            </a:lstStyle>
            <a:p>
              <a:pPr algn="ctr"/>
              <a:endParaRPr lang="en-AU" altLang="x-none" dirty="0">
                <a:latin typeface="+mn-lt"/>
              </a:endParaRPr>
            </a:p>
          </p:txBody>
        </p:sp>
        <p:sp>
          <p:nvSpPr>
            <p:cNvPr id="74" name="AutoShape 27"/>
            <p:cNvSpPr>
              <a:spLocks/>
            </p:cNvSpPr>
            <p:nvPr/>
          </p:nvSpPr>
          <p:spPr bwMode="auto">
            <a:xfrm rot="-5400000">
              <a:off x="3549" y="9424"/>
              <a:ext cx="316" cy="1964"/>
            </a:xfrm>
            <a:prstGeom prst="leftBrace">
              <a:avLst>
                <a:gd name="adj1" fmla="val 5179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400" b="1">
                  <a:solidFill>
                    <a:srgbClr val="004A84"/>
                  </a:solidFill>
                  <a:latin typeface="Times New Roman" charset="0"/>
                </a:defRPr>
              </a:lvl1pPr>
              <a:lvl2pPr marL="742950" indent="-285750">
                <a:defRPr sz="1400" b="1">
                  <a:solidFill>
                    <a:srgbClr val="004A84"/>
                  </a:solidFill>
                  <a:latin typeface="Times New Roman" charset="0"/>
                </a:defRPr>
              </a:lvl2pPr>
              <a:lvl3pPr marL="11430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3pPr>
              <a:lvl4pPr marL="16002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4pPr>
              <a:lvl5pPr marL="20574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9pPr>
            </a:lstStyle>
            <a:p>
              <a:pPr algn="ctr"/>
              <a:endParaRPr lang="en-AU" altLang="x-none" dirty="0">
                <a:latin typeface="+mn-lt"/>
              </a:endParaRPr>
            </a:p>
          </p:txBody>
        </p:sp>
        <p:cxnSp>
          <p:nvCxnSpPr>
            <p:cNvPr id="75" name="AutoShape 28"/>
            <p:cNvCxnSpPr>
              <a:cxnSpLocks noChangeShapeType="1"/>
            </p:cNvCxnSpPr>
            <p:nvPr/>
          </p:nvCxnSpPr>
          <p:spPr bwMode="auto">
            <a:xfrm>
              <a:off x="3713" y="10553"/>
              <a:ext cx="0" cy="21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ext Box 29"/>
            <p:cNvSpPr txBox="1">
              <a:spLocks noChangeArrowheads="1"/>
            </p:cNvSpPr>
            <p:nvPr/>
          </p:nvSpPr>
          <p:spPr bwMode="auto">
            <a:xfrm>
              <a:off x="2114" y="9230"/>
              <a:ext cx="3406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rgbClr val="004A84"/>
                  </a:solidFill>
                  <a:latin typeface="Times New Roman" charset="0"/>
                </a:defRPr>
              </a:lvl1pPr>
              <a:lvl2pPr marL="742950" indent="-285750">
                <a:defRPr sz="1400" b="1">
                  <a:solidFill>
                    <a:srgbClr val="004A84"/>
                  </a:solidFill>
                  <a:latin typeface="Times New Roman" charset="0"/>
                </a:defRPr>
              </a:lvl2pPr>
              <a:lvl3pPr marL="11430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3pPr>
              <a:lvl4pPr marL="16002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4pPr>
              <a:lvl5pPr marL="2057400" indent="-228600">
                <a:defRPr sz="1400" b="1">
                  <a:solidFill>
                    <a:srgbClr val="004A84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4A84"/>
                  </a:solidFill>
                  <a:latin typeface="Times New Roman" charset="0"/>
                </a:defRPr>
              </a:lvl9pPr>
            </a:lstStyle>
            <a:p>
              <a:pPr algn="ctr"/>
              <a:r>
                <a:rPr lang="en-AU" altLang="x-none" sz="1600" dirty="0">
                  <a:solidFill>
                    <a:srgbClr val="FF0000"/>
                  </a:solidFill>
                  <a:latin typeface="+mn-lt"/>
                </a:rPr>
                <a:t>Input</a:t>
              </a:r>
              <a:r>
                <a:rPr lang="en-AU" altLang="x-none" sz="1600" baseline="-25000" dirty="0">
                  <a:solidFill>
                    <a:srgbClr val="FF0000"/>
                  </a:solidFill>
                  <a:latin typeface="+mn-lt"/>
                </a:rPr>
                <a:t>4</a:t>
              </a:r>
              <a:r>
                <a:rPr lang="en-AU" altLang="x-none" sz="1600" dirty="0">
                  <a:latin typeface="+mn-lt"/>
                </a:rPr>
                <a:t>: Parallel Machine</a:t>
              </a:r>
            </a:p>
          </p:txBody>
        </p:sp>
      </p:grpSp>
      <p:sp>
        <p:nvSpPr>
          <p:cNvPr id="77" name="Oval 21"/>
          <p:cNvSpPr>
            <a:spLocks noChangeArrowheads="1"/>
          </p:cNvSpPr>
          <p:nvPr/>
        </p:nvSpPr>
        <p:spPr bwMode="auto">
          <a:xfrm>
            <a:off x="4193763" y="4846910"/>
            <a:ext cx="1969874" cy="357741"/>
          </a:xfrm>
          <a:prstGeom prst="round2DiagRect">
            <a:avLst/>
          </a:prstGeom>
          <a:solidFill>
            <a:srgbClr val="BBCDE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ts val="600"/>
              </a:spcBef>
              <a:defRPr/>
            </a:pPr>
            <a:r>
              <a:rPr lang="en-AU" sz="1600" b="1" dirty="0">
                <a:solidFill>
                  <a:srgbClr val="002060"/>
                </a:solidFill>
              </a:rPr>
              <a:t>Allocation  Schema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61876" y="1430505"/>
            <a:ext cx="1858356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b="1" dirty="0">
                <a:solidFill>
                  <a:srgbClr val="FF0000"/>
                </a:solidFill>
              </a:rPr>
              <a:t>Input</a:t>
            </a:r>
            <a:r>
              <a:rPr lang="en-AU" sz="1600" b="1" baseline="-25000" dirty="0">
                <a:solidFill>
                  <a:srgbClr val="FF0000"/>
                </a:solidFill>
              </a:rPr>
              <a:t>2</a:t>
            </a:r>
            <a:r>
              <a:rPr lang="en-AU" sz="1600" b="1" dirty="0">
                <a:solidFill>
                  <a:srgbClr val="FF0000"/>
                </a:solidFill>
              </a:rPr>
              <a:t>: </a:t>
            </a:r>
            <a:r>
              <a:rPr lang="en-AU" sz="1600" b="1" dirty="0">
                <a:solidFill>
                  <a:srgbClr val="004A84"/>
                </a:solidFill>
              </a:rPr>
              <a:t>W</a:t>
            </a:r>
          </a:p>
          <a:p>
            <a:pPr algn="ctr">
              <a:defRPr/>
            </a:pPr>
            <a:r>
              <a:rPr lang="en-AU" sz="1200" b="1" dirty="0">
                <a:solidFill>
                  <a:srgbClr val="004A84"/>
                </a:solidFill>
              </a:rPr>
              <a:t>Fragmentation Threshold</a:t>
            </a:r>
          </a:p>
        </p:txBody>
      </p:sp>
      <p:cxnSp>
        <p:nvCxnSpPr>
          <p:cNvPr id="79" name="AutoShape 12"/>
          <p:cNvCxnSpPr>
            <a:cxnSpLocks noChangeShapeType="1"/>
          </p:cNvCxnSpPr>
          <p:nvPr/>
        </p:nvCxnSpPr>
        <p:spPr bwMode="auto">
          <a:xfrm flipH="1">
            <a:off x="6170878" y="1953727"/>
            <a:ext cx="2" cy="164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Rectangle 80"/>
          <p:cNvSpPr/>
          <p:nvPr/>
        </p:nvSpPr>
        <p:spPr bwMode="auto">
          <a:xfrm rot="16200000" flipH="1">
            <a:off x="-619619" y="2813372"/>
            <a:ext cx="394306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2000" kern="0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of  Processing cost of Q</a:t>
            </a:r>
          </a:p>
        </p:txBody>
      </p:sp>
      <p:sp>
        <p:nvSpPr>
          <p:cNvPr id="84" name="AutoShape 8"/>
          <p:cNvSpPr>
            <a:spLocks noChangeArrowheads="1"/>
          </p:cNvSpPr>
          <p:nvPr/>
        </p:nvSpPr>
        <p:spPr bwMode="auto">
          <a:xfrm>
            <a:off x="7234422" y="1664495"/>
            <a:ext cx="1897062" cy="3454404"/>
          </a:xfrm>
          <a:prstGeom prst="vertic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D0D0D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AU" altLang="x-none" sz="1600" b="1" dirty="0">
                <a:solidFill>
                  <a:srgbClr val="FF0000"/>
                </a:solidFill>
              </a:rPr>
              <a:t>Input</a:t>
            </a:r>
            <a:r>
              <a:rPr lang="en-AU" altLang="x-none" sz="1600" b="1" baseline="-25000" dirty="0">
                <a:solidFill>
                  <a:srgbClr val="FF0000"/>
                </a:solidFill>
              </a:rPr>
              <a:t>3</a:t>
            </a:r>
            <a:r>
              <a:rPr lang="en-AU" altLang="x-none" sz="1600" b="1" dirty="0">
                <a:solidFill>
                  <a:srgbClr val="FF0000"/>
                </a:solidFill>
              </a:rPr>
              <a:t>: </a:t>
            </a:r>
            <a:r>
              <a:rPr lang="en-AU" altLang="x-none" sz="1600" b="1" dirty="0">
                <a:solidFill>
                  <a:srgbClr val="004A84"/>
                </a:solidFill>
              </a:rPr>
              <a:t>Workload Q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SELECT 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FROM WHERE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 GOUP BY </a:t>
            </a:r>
          </a:p>
          <a:p>
            <a:pPr algn="ctr">
              <a:defRPr/>
            </a:pPr>
            <a:endParaRPr lang="en-AU" sz="1100" b="1" dirty="0">
              <a:solidFill>
                <a:srgbClr val="004A84"/>
              </a:solidFill>
            </a:endParaRP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SELECT 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FROM WHERE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 GOUP BY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 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SELECT 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FROM WHERE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 GOUP BY </a:t>
            </a:r>
          </a:p>
          <a:p>
            <a:pPr algn="ctr">
              <a:defRPr/>
            </a:pPr>
            <a:endParaRPr lang="en-AU" sz="1100" b="1" dirty="0">
              <a:solidFill>
                <a:srgbClr val="004A84"/>
              </a:solidFill>
            </a:endParaRP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SELECT 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FROM WHERE</a:t>
            </a:r>
          </a:p>
          <a:p>
            <a:pPr algn="ctr">
              <a:defRPr/>
            </a:pPr>
            <a:r>
              <a:rPr lang="en-AU" sz="1100" b="1" dirty="0">
                <a:solidFill>
                  <a:srgbClr val="004A84"/>
                </a:solidFill>
              </a:rPr>
              <a:t> GOUP BY </a:t>
            </a:r>
          </a:p>
          <a:p>
            <a:pPr algn="ctr">
              <a:defRPr/>
            </a:pPr>
            <a:endParaRPr lang="en-AU" sz="1200" u="sng" dirty="0"/>
          </a:p>
          <a:p>
            <a:pPr algn="ctr">
              <a:defRPr/>
            </a:pPr>
            <a:endParaRPr lang="en-AU" sz="1200" b="0" dirty="0"/>
          </a:p>
          <a:p>
            <a:pPr algn="ctr">
              <a:defRPr/>
            </a:pPr>
            <a:endParaRPr lang="en-AU" sz="1200" b="0" dirty="0"/>
          </a:p>
          <a:p>
            <a:pPr algn="ctr">
              <a:defRPr/>
            </a:pPr>
            <a:endParaRPr lang="en-AU" sz="1200" b="0" dirty="0"/>
          </a:p>
        </p:txBody>
      </p:sp>
      <p:cxnSp>
        <p:nvCxnSpPr>
          <p:cNvPr id="85" name="AutoShape 20"/>
          <p:cNvCxnSpPr>
            <a:cxnSpLocks noChangeShapeType="1"/>
            <a:endCxn id="58" idx="3"/>
          </p:cNvCxnSpPr>
          <p:nvPr/>
        </p:nvCxnSpPr>
        <p:spPr bwMode="auto">
          <a:xfrm flipH="1">
            <a:off x="6727824" y="2317010"/>
            <a:ext cx="732632" cy="550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AutoShape 20"/>
          <p:cNvCxnSpPr>
            <a:cxnSpLocks noChangeShapeType="1"/>
            <a:endCxn id="59" idx="3"/>
          </p:cNvCxnSpPr>
          <p:nvPr/>
        </p:nvCxnSpPr>
        <p:spPr bwMode="auto">
          <a:xfrm flipH="1">
            <a:off x="6647073" y="4365542"/>
            <a:ext cx="813383" cy="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ZoneTexte 93"/>
          <p:cNvSpPr txBox="1"/>
          <p:nvPr/>
        </p:nvSpPr>
        <p:spPr>
          <a:xfrm>
            <a:off x="2552887" y="1446780"/>
            <a:ext cx="1986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FF0000"/>
                </a:solidFill>
              </a:rPr>
              <a:t>Fragmentation Phase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2749129" y="3766967"/>
            <a:ext cx="159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FF0000"/>
                </a:solidFill>
              </a:rPr>
              <a:t>Allocation Phase</a:t>
            </a:r>
          </a:p>
        </p:txBody>
      </p:sp>
      <p:cxnSp>
        <p:nvCxnSpPr>
          <p:cNvPr id="97" name="Connecteur droit avec flèche 96"/>
          <p:cNvCxnSpPr/>
          <p:nvPr/>
        </p:nvCxnSpPr>
        <p:spPr>
          <a:xfrm flipH="1">
            <a:off x="1576178" y="2317010"/>
            <a:ext cx="39815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1576178" y="4394027"/>
            <a:ext cx="39815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/>
          <p:cNvSpPr txBox="1"/>
          <p:nvPr/>
        </p:nvSpPr>
        <p:spPr>
          <a:xfrm>
            <a:off x="167492" y="5286940"/>
            <a:ext cx="4294608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b="1" dirty="0">
                <a:solidFill>
                  <a:srgbClr val="FF0000"/>
                </a:solidFill>
              </a:rPr>
              <a:t>Limitations:</a:t>
            </a:r>
          </a:p>
          <a:p>
            <a:pPr marL="342900" indent="-342900">
              <a:buAutoNum type="arabicPeriod"/>
            </a:pPr>
            <a:r>
              <a:rPr lang="en-GB" sz="1600" b="1" dirty="0">
                <a:solidFill>
                  <a:srgbClr val="002060"/>
                </a:solidFill>
              </a:rPr>
              <a:t>Not adapted to BI 2.0 (</a:t>
            </a:r>
            <a:r>
              <a:rPr lang="en-GB" sz="1600" b="1" dirty="0">
                <a:solidFill>
                  <a:srgbClr val="002060"/>
                </a:solidFill>
                <a:sym typeface="Wingdings"/>
              </a:rPr>
              <a:t>ad-hoc queries)</a:t>
            </a:r>
          </a:p>
          <a:p>
            <a:pPr marL="342900" indent="-342900">
              <a:buAutoNum type="arabicPeriod"/>
            </a:pPr>
            <a:r>
              <a:rPr lang="en-GB" sz="1600" b="1" dirty="0">
                <a:solidFill>
                  <a:srgbClr val="002060"/>
                </a:solidFill>
                <a:sym typeface="Wingdings"/>
              </a:rPr>
              <a:t>Static and a priori known queries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4875415" y="5569397"/>
            <a:ext cx="36127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S</a:t>
            </a:r>
            <a:r>
              <a:rPr lang="en-US" sz="2400" b="1" i="1" spc="-5" dirty="0">
                <a:solidFill>
                  <a:srgbClr val="FF0000"/>
                </a:solidFill>
                <a:cs typeface="Arial"/>
              </a:rPr>
              <a:t>elf-adaptive Parallel DWs</a:t>
            </a:r>
            <a:endParaRPr lang="en-GB" sz="2400" b="1" dirty="0"/>
          </a:p>
        </p:txBody>
      </p:sp>
      <p:cxnSp>
        <p:nvCxnSpPr>
          <p:cNvPr id="107" name="AutoShape 13"/>
          <p:cNvCxnSpPr>
            <a:cxnSpLocks noChangeShapeType="1"/>
          </p:cNvCxnSpPr>
          <p:nvPr/>
        </p:nvCxnSpPr>
        <p:spPr bwMode="auto">
          <a:xfrm>
            <a:off x="5178700" y="4544930"/>
            <a:ext cx="0" cy="32098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" name="Flèche vers la droite 107"/>
          <p:cNvSpPr/>
          <p:nvPr/>
        </p:nvSpPr>
        <p:spPr>
          <a:xfrm>
            <a:off x="4462100" y="5625679"/>
            <a:ext cx="387871" cy="294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9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723" y="820845"/>
            <a:ext cx="8579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rgbClr val="002060"/>
                </a:solidFill>
                <a:sym typeface="Wingdings"/>
              </a:rPr>
              <a:t></a:t>
            </a:r>
            <a:r>
              <a:rPr lang="en-AU" sz="2400" b="1" dirty="0">
                <a:solidFill>
                  <a:srgbClr val="002060"/>
                </a:solidFill>
              </a:rPr>
              <a:t>Data fragmentation (DF) is a crucial phase of parallel DW design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53277" y="1438389"/>
            <a:ext cx="348839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LucidaGrande" charset="0"/>
              <a:buChar char="▶︎"/>
            </a:pPr>
            <a:r>
              <a:rPr lang="en-AU" sz="2000" b="1" dirty="0">
                <a:solidFill>
                  <a:srgbClr val="002060"/>
                </a:solidFill>
              </a:rPr>
              <a:t>Traditional Formalisation</a:t>
            </a:r>
          </a:p>
        </p:txBody>
      </p:sp>
      <p:grpSp>
        <p:nvGrpSpPr>
          <p:cNvPr id="41" name="Grouper 40"/>
          <p:cNvGrpSpPr/>
          <p:nvPr/>
        </p:nvGrpSpPr>
        <p:grpSpPr>
          <a:xfrm>
            <a:off x="158308" y="1999141"/>
            <a:ext cx="4332581" cy="2358466"/>
            <a:chOff x="117987" y="2309504"/>
            <a:chExt cx="4579374" cy="2358466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117987" y="2309504"/>
              <a:ext cx="2344994" cy="150565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/>
                <a:t>Our 4-Inputs: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DW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Workload Q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Parallel Platform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GB" dirty="0"/>
                <a:t>Threshold W</a:t>
              </a:r>
            </a:p>
          </p:txBody>
        </p:sp>
        <p:sp>
          <p:nvSpPr>
            <p:cNvPr id="20" name="Étiquette 19"/>
            <p:cNvSpPr/>
            <p:nvPr/>
          </p:nvSpPr>
          <p:spPr>
            <a:xfrm>
              <a:off x="2765323" y="2678504"/>
              <a:ext cx="1932038" cy="892647"/>
            </a:xfrm>
            <a:prstGeom prst="plaque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Static Fragmentation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765323" y="4021639"/>
              <a:ext cx="1746712" cy="646331"/>
            </a:xfrm>
            <a:prstGeom prst="rect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GB" dirty="0"/>
                <a:t>Fragmentation</a:t>
              </a:r>
            </a:p>
            <a:p>
              <a:r>
                <a:rPr lang="en-GB" dirty="0"/>
                <a:t>Schema</a:t>
              </a:r>
            </a:p>
          </p:txBody>
        </p:sp>
        <p:sp>
          <p:nvSpPr>
            <p:cNvPr id="38" name="Flèche vers le bas 37"/>
            <p:cNvSpPr/>
            <p:nvPr/>
          </p:nvSpPr>
          <p:spPr>
            <a:xfrm>
              <a:off x="3613357" y="3571151"/>
              <a:ext cx="191729" cy="4551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4969505" y="1490321"/>
            <a:ext cx="386063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LucidaGrande" charset="0"/>
              <a:buChar char="▶︎"/>
              <a:defRPr sz="20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AU" dirty="0"/>
              <a:t>Self-adaptive Fragmentation</a:t>
            </a:r>
          </a:p>
        </p:txBody>
      </p:sp>
      <p:grpSp>
        <p:nvGrpSpPr>
          <p:cNvPr id="44" name="Grouper 43"/>
          <p:cNvGrpSpPr/>
          <p:nvPr/>
        </p:nvGrpSpPr>
        <p:grpSpPr>
          <a:xfrm>
            <a:off x="4720750" y="2023224"/>
            <a:ext cx="4358141" cy="2373858"/>
            <a:chOff x="28619" y="2326191"/>
            <a:chExt cx="4606390" cy="2373858"/>
          </a:xfrm>
        </p:grpSpPr>
        <p:sp>
          <p:nvSpPr>
            <p:cNvPr id="45" name="Rectangle à coins arrondis 44"/>
            <p:cNvSpPr/>
            <p:nvPr/>
          </p:nvSpPr>
          <p:spPr>
            <a:xfrm>
              <a:off x="28619" y="2326191"/>
              <a:ext cx="2372011" cy="23738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b="1" dirty="0"/>
                <a:t>Our 4-Inputs + 1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dirty="0"/>
                <a:t>DW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dirty="0"/>
                <a:t>Workload Q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dirty="0"/>
                <a:t>Parallel Platform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dirty="0"/>
                <a:t>Threshold W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sz="1700" b="1" dirty="0">
                  <a:solidFill>
                    <a:srgbClr val="FF0000"/>
                  </a:solidFill>
                </a:rPr>
                <a:t>Redesign Trigger</a:t>
              </a:r>
            </a:p>
          </p:txBody>
        </p:sp>
        <p:sp>
          <p:nvSpPr>
            <p:cNvPr id="46" name="Étiquette 45"/>
            <p:cNvSpPr/>
            <p:nvPr/>
          </p:nvSpPr>
          <p:spPr>
            <a:xfrm>
              <a:off x="2702971" y="2751464"/>
              <a:ext cx="1932038" cy="819687"/>
            </a:xfrm>
            <a:prstGeom prst="plaque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Adaptive</a:t>
              </a:r>
            </a:p>
            <a:p>
              <a:pPr algn="ctr"/>
              <a:r>
                <a:rPr lang="en-GB" dirty="0"/>
                <a:t>Fragmentation</a:t>
              </a: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V="1">
              <a:off x="2400629" y="3062332"/>
              <a:ext cx="302342" cy="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2765323" y="4021639"/>
              <a:ext cx="1746712" cy="646331"/>
            </a:xfrm>
            <a:prstGeom prst="rect">
              <a:avLst/>
            </a:prstGeom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GB" dirty="0"/>
                <a:t>Fragmentation</a:t>
              </a:r>
            </a:p>
            <a:p>
              <a:r>
                <a:rPr lang="en-GB" dirty="0"/>
                <a:t>Schema</a:t>
              </a:r>
            </a:p>
          </p:txBody>
        </p:sp>
        <p:sp>
          <p:nvSpPr>
            <p:cNvPr id="49" name="Flèche vers le bas 48"/>
            <p:cNvSpPr/>
            <p:nvPr/>
          </p:nvSpPr>
          <p:spPr>
            <a:xfrm>
              <a:off x="3613357" y="3571151"/>
              <a:ext cx="191729" cy="4551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ZoneTexte 49"/>
          <p:cNvSpPr txBox="1"/>
          <p:nvPr/>
        </p:nvSpPr>
        <p:spPr>
          <a:xfrm>
            <a:off x="-44233" y="5186394"/>
            <a:ext cx="433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sym typeface="Wingdings"/>
              </a:rPr>
              <a:t></a:t>
            </a:r>
            <a:r>
              <a:rPr lang="en-GB" sz="2000" b="1" dirty="0">
                <a:solidFill>
                  <a:srgbClr val="002060"/>
                </a:solidFill>
              </a:rPr>
              <a:t>The</a:t>
            </a:r>
            <a:r>
              <a:rPr lang="en-GB" dirty="0"/>
              <a:t> </a:t>
            </a:r>
            <a:r>
              <a:rPr lang="en-GB" sz="2000" b="1" dirty="0">
                <a:solidFill>
                  <a:srgbClr val="002060"/>
                </a:solidFill>
              </a:rPr>
              <a:t>change of </a:t>
            </a:r>
            <a:r>
              <a:rPr lang="en-GB" sz="2000" b="1" dirty="0" smtClean="0">
                <a:solidFill>
                  <a:srgbClr val="002060"/>
                </a:solidFill>
              </a:rPr>
              <a:t>workload </a:t>
            </a:r>
            <a:r>
              <a:rPr lang="en-GB" sz="2000" b="1" dirty="0">
                <a:solidFill>
                  <a:srgbClr val="002060"/>
                </a:solidFill>
              </a:rPr>
              <a:t>implies designer intervention </a:t>
            </a:r>
            <a:r>
              <a:rPr lang="en-GB" sz="2000" b="1" dirty="0">
                <a:solidFill>
                  <a:srgbClr val="002060"/>
                </a:solidFill>
                <a:sym typeface="Wingdings"/>
              </a:rPr>
              <a:t>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52" name="Connecteur droit 51"/>
          <p:cNvCxnSpPr/>
          <p:nvPr/>
        </p:nvCxnSpPr>
        <p:spPr>
          <a:xfrm>
            <a:off x="4608877" y="1282510"/>
            <a:ext cx="0" cy="482332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4720749" y="5773788"/>
            <a:ext cx="42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sym typeface="Wingdings"/>
              </a:rPr>
              <a:t></a:t>
            </a:r>
            <a:r>
              <a:rPr lang="en-GB" sz="1600" b="1" dirty="0">
                <a:solidFill>
                  <a:srgbClr val="002060"/>
                </a:solidFill>
              </a:rPr>
              <a:t>Several forms of triggers (</a:t>
            </a:r>
            <a:r>
              <a:rPr lang="en-GB" sz="900" b="1" dirty="0">
                <a:solidFill>
                  <a:srgbClr val="002060"/>
                </a:solidFill>
              </a:rPr>
              <a:t>e.g., </a:t>
            </a:r>
            <a:r>
              <a:rPr lang="en-GB" sz="1100" b="1" dirty="0">
                <a:solidFill>
                  <a:srgbClr val="002060"/>
                </a:solidFill>
              </a:rPr>
              <a:t>Utility, </a:t>
            </a:r>
            <a:r>
              <a:rPr lang="fr-FR" sz="1100" b="1" dirty="0">
                <a:solidFill>
                  <a:srgbClr val="002060"/>
                </a:solidFill>
              </a:rPr>
              <a:t>User Feedbacks</a:t>
            </a:r>
            <a:r>
              <a:rPr lang="fr-FR" sz="1600" b="1" dirty="0">
                <a:solidFill>
                  <a:srgbClr val="002060"/>
                </a:solidFill>
              </a:rPr>
              <a:t>)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4" name="Titre 1"/>
          <p:cNvSpPr txBox="1">
            <a:spLocks/>
          </p:cNvSpPr>
          <p:nvPr/>
        </p:nvSpPr>
        <p:spPr>
          <a:xfrm>
            <a:off x="1437113" y="27042"/>
            <a:ext cx="7064784" cy="5932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AU" sz="4000" dirty="0"/>
              <a:t>Data Partitioning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58308" y="3719017"/>
            <a:ext cx="2218618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minimises overall query processing (Inputs/Outputs and Network Costs</a:t>
            </a:r>
            <a:r>
              <a:rPr lang="en-GB" sz="1400" dirty="0"/>
              <a:t>)</a:t>
            </a:r>
          </a:p>
        </p:txBody>
      </p:sp>
      <p:cxnSp>
        <p:nvCxnSpPr>
          <p:cNvPr id="61" name="Connecteur droit avec flèche 60"/>
          <p:cNvCxnSpPr>
            <a:stCxn id="23" idx="1"/>
          </p:cNvCxnSpPr>
          <p:nvPr/>
        </p:nvCxnSpPr>
        <p:spPr>
          <a:xfrm flipH="1" flipV="1">
            <a:off x="2376925" y="4034441"/>
            <a:ext cx="286048" cy="1"/>
          </a:xfrm>
          <a:prstGeom prst="straightConnector1">
            <a:avLst/>
          </a:prstGeom>
          <a:ln w="222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6964927" y="4669936"/>
            <a:ext cx="21217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minimises overall query processing </a:t>
            </a:r>
            <a:endParaRPr lang="en-GB" sz="1400" dirty="0"/>
          </a:p>
          <a:p>
            <a:pPr algn="ctr"/>
            <a:r>
              <a:rPr lang="en-GB" sz="1400" b="1" dirty="0">
                <a:solidFill>
                  <a:srgbClr val="002060"/>
                </a:solidFill>
              </a:rPr>
              <a:t>and </a:t>
            </a:r>
            <a:r>
              <a:rPr lang="mr-IN" sz="1400" b="1" dirty="0">
                <a:solidFill>
                  <a:srgbClr val="002060"/>
                </a:solidFill>
              </a:rPr>
              <a:t>…</a:t>
            </a:r>
            <a:endParaRPr lang="en-GB" sz="1600" b="1" dirty="0">
              <a:solidFill>
                <a:srgbClr val="002060"/>
              </a:solidFill>
            </a:endParaRPr>
          </a:p>
        </p:txBody>
      </p:sp>
      <p:cxnSp>
        <p:nvCxnSpPr>
          <p:cNvPr id="64" name="Connecteur droit avec flèche 63"/>
          <p:cNvCxnSpPr/>
          <p:nvPr/>
        </p:nvCxnSpPr>
        <p:spPr>
          <a:xfrm>
            <a:off x="7971664" y="4365003"/>
            <a:ext cx="0" cy="29356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2359685" y="2778757"/>
            <a:ext cx="286048" cy="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5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12900" y="14748"/>
            <a:ext cx="5640388" cy="7374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5538"/>
            <a:ext cx="8866188" cy="489585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buFont typeface="LucidaGrande" charset="0"/>
              <a:buChar char="▶︎"/>
            </a:pPr>
            <a:r>
              <a:rPr lang="en-GB" sz="4400" b="1" dirty="0">
                <a:solidFill>
                  <a:srgbClr val="002060"/>
                </a:solidFill>
              </a:rPr>
              <a:t>Related Work on Adaptive Partitioning</a:t>
            </a:r>
          </a:p>
          <a:p>
            <a:pPr>
              <a:lnSpc>
                <a:spcPct val="160000"/>
              </a:lnSpc>
              <a:buFont typeface="LucidaGrande" charset="0"/>
              <a:buChar char="▶︎"/>
            </a:pPr>
            <a:r>
              <a:rPr lang="en-GB" sz="4400" b="1" dirty="0">
                <a:solidFill>
                  <a:srgbClr val="002060"/>
                </a:solidFill>
              </a:rPr>
              <a:t>Our Genetic Algorithm-based Approach</a:t>
            </a:r>
          </a:p>
          <a:p>
            <a:pPr>
              <a:lnSpc>
                <a:spcPct val="160000"/>
              </a:lnSpc>
              <a:buFont typeface="LucidaGrande" charset="0"/>
              <a:buChar char="▶︎"/>
            </a:pPr>
            <a:r>
              <a:rPr lang="en-GB" sz="4400" b="1" dirty="0">
                <a:solidFill>
                  <a:srgbClr val="002060"/>
                </a:solidFill>
              </a:rPr>
              <a:t>Experimental Study</a:t>
            </a:r>
          </a:p>
          <a:p>
            <a:pPr>
              <a:lnSpc>
                <a:spcPct val="160000"/>
              </a:lnSpc>
              <a:buFont typeface="LucidaGrande" charset="0"/>
              <a:buChar char="▶︎"/>
            </a:pPr>
            <a:r>
              <a:rPr lang="en-GB" sz="4400" b="1" dirty="0">
                <a:solidFill>
                  <a:srgbClr val="002060"/>
                </a:solidFill>
              </a:rPr>
              <a:t>Summary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9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533525" y="1"/>
            <a:ext cx="5544169" cy="711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dirty="0"/>
              <a:t>State of Art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76362" y="710863"/>
            <a:ext cx="397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Self-adaptive Partitioning</a:t>
            </a:r>
          </a:p>
        </p:txBody>
      </p:sp>
      <p:sp>
        <p:nvSpPr>
          <p:cNvPr id="9" name="Accolade fermante 8"/>
          <p:cNvSpPr/>
          <p:nvPr/>
        </p:nvSpPr>
        <p:spPr>
          <a:xfrm rot="16200000">
            <a:off x="3106474" y="-296881"/>
            <a:ext cx="693503" cy="592916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905020" y="1840743"/>
            <a:ext cx="345549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Query-driven Approaches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91043" y="1821731"/>
            <a:ext cx="327288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Data-driven Approaches</a:t>
            </a:r>
          </a:p>
          <a:p>
            <a:pPr algn="ctr"/>
            <a:r>
              <a:rPr lang="en-GB" sz="1600" b="1" dirty="0">
                <a:solidFill>
                  <a:srgbClr val="002060"/>
                </a:solidFill>
              </a:rPr>
              <a:t>e.g., Teradata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1146" y="3032990"/>
            <a:ext cx="3464346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Open-loop Learning</a:t>
            </a:r>
          </a:p>
          <a:p>
            <a:pPr algn="ctr"/>
            <a:r>
              <a:rPr lang="en-GB" sz="1400" b="1" dirty="0">
                <a:solidFill>
                  <a:srgbClr val="002060"/>
                </a:solidFill>
              </a:rPr>
              <a:t>Workload Changes (Alarm)</a:t>
            </a:r>
            <a:r>
              <a:rPr lang="en-GB" sz="1400" b="1" dirty="0">
                <a:solidFill>
                  <a:srgbClr val="002060"/>
                </a:solidFill>
                <a:sym typeface="Wingdings"/>
              </a:rPr>
              <a:t> Repartitioning</a:t>
            </a:r>
          </a:p>
          <a:p>
            <a:pPr algn="ctr"/>
            <a:r>
              <a:rPr lang="en-GB" sz="1400" b="1" dirty="0">
                <a:solidFill>
                  <a:srgbClr val="002060"/>
                </a:solidFill>
              </a:rPr>
              <a:t>e.g., Schism [VLDB10]</a:t>
            </a:r>
          </a:p>
        </p:txBody>
      </p:sp>
      <p:sp>
        <p:nvSpPr>
          <p:cNvPr id="17" name="Accolade fermante 16"/>
          <p:cNvSpPr/>
          <p:nvPr/>
        </p:nvSpPr>
        <p:spPr>
          <a:xfrm rot="16200000">
            <a:off x="4456192" y="-1444068"/>
            <a:ext cx="615082" cy="586985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4446099" y="3007502"/>
            <a:ext cx="4291781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Closed-loop Learning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Alarm Management (Relevant Criteria </a:t>
            </a:r>
            <a:r>
              <a:rPr lang="en-US" sz="1400" b="1" dirty="0">
                <a:solidFill>
                  <a:srgbClr val="002060"/>
                </a:solidFill>
                <a:sym typeface="Wingdings"/>
              </a:rPr>
              <a:t>  Usage of internal and external parameters)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Reinforcement Learning: e.g., </a:t>
            </a:r>
            <a:r>
              <a:rPr lang="en-US" sz="1400" b="1" dirty="0" err="1">
                <a:solidFill>
                  <a:srgbClr val="002060"/>
                </a:solidFill>
              </a:rPr>
              <a:t>Hilprecht</a:t>
            </a:r>
            <a:r>
              <a:rPr lang="en-US" sz="1400" b="1" dirty="0">
                <a:solidFill>
                  <a:srgbClr val="002060"/>
                </a:solidFill>
              </a:rPr>
              <a:t> [SIGMOD20]</a:t>
            </a:r>
            <a:endParaRPr lang="fr-CA" sz="1400" b="1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46099" y="4323170"/>
            <a:ext cx="4121514" cy="615553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L"/>
            </a:pPr>
            <a:r>
              <a:rPr lang="en-US" sz="1700" b="1" dirty="0">
                <a:solidFill>
                  <a:srgbClr val="FF0000"/>
                </a:solidFill>
                <a:sym typeface="Wingdings"/>
              </a:rPr>
              <a:t>Time</a:t>
            </a:r>
            <a:r>
              <a:rPr lang="en-US" sz="1700" b="1" dirty="0">
                <a:solidFill>
                  <a:srgbClr val="002060"/>
                </a:solidFill>
                <a:sym typeface="Wingdings"/>
              </a:rPr>
              <a:t> and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energy</a:t>
            </a:r>
            <a:r>
              <a:rPr lang="en-US" sz="1700" b="1" dirty="0">
                <a:solidFill>
                  <a:srgbClr val="002060"/>
                </a:solidFill>
                <a:sym typeface="Wingdings"/>
              </a:rPr>
              <a:t> overheads to </a:t>
            </a:r>
            <a:r>
              <a:rPr lang="en-US" sz="1700" b="1" dirty="0">
                <a:solidFill>
                  <a:srgbClr val="002060"/>
                </a:solidFill>
              </a:rPr>
              <a:t>explore a large search space.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xmlns="" id="{3032A40F-14AD-417D-AE60-44AE3072211E}"/>
              </a:ext>
            </a:extLst>
          </p:cNvPr>
          <p:cNvSpPr txBox="1"/>
          <p:nvPr/>
        </p:nvSpPr>
        <p:spPr>
          <a:xfrm>
            <a:off x="146305" y="5251205"/>
            <a:ext cx="8717622" cy="899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rgbClr val="002060"/>
              </a:buClr>
              <a:buSzPct val="97500"/>
              <a:buFont typeface="Wingdings" charset="2"/>
              <a:buChar char="q"/>
              <a:tabLst>
                <a:tab pos="267328" algn="l"/>
              </a:tabLst>
            </a:pPr>
            <a:r>
              <a:rPr lang="en-US" sz="2000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Our Proposal for </a:t>
            </a:r>
            <a:r>
              <a:rPr lang="en-US" sz="2000" b="1" spc="-5" dirty="0" smtClean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self-adaptive </a:t>
            </a:r>
            <a:r>
              <a:rPr lang="en-US" sz="2000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p</a:t>
            </a:r>
            <a:r>
              <a:rPr lang="en-US" sz="2000" b="1" spc="-5" dirty="0" smtClean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artitioning </a:t>
            </a:r>
            <a:r>
              <a:rPr lang="en-US" sz="2000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is based on a </a:t>
            </a:r>
            <a:r>
              <a:rPr lang="en-US" sz="2000" b="1" spc="-5" dirty="0" smtClean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realistic </a:t>
            </a:r>
            <a:r>
              <a:rPr lang="en-US" sz="2000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h</a:t>
            </a:r>
            <a:r>
              <a:rPr lang="en-US" sz="2000" b="1" spc="-5" dirty="0" smtClean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ypothesis</a:t>
            </a:r>
            <a:r>
              <a:rPr lang="en-US" sz="2000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:</a:t>
            </a:r>
          </a:p>
          <a:p>
            <a:pPr marL="927100" marR="5080" lvl="1" indent="-457200">
              <a:spcBef>
                <a:spcPts val="95"/>
              </a:spcBef>
              <a:buClr>
                <a:srgbClr val="FF0000"/>
              </a:buClr>
              <a:buSzPct val="97500"/>
              <a:buFont typeface="+mj-lt"/>
              <a:buAutoNum type="arabicPeriod"/>
              <a:tabLst>
                <a:tab pos="267328" algn="l"/>
              </a:tabLst>
            </a:pPr>
            <a:r>
              <a:rPr lang="en-US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A set of a priori known queries (used as a training set)</a:t>
            </a:r>
          </a:p>
          <a:p>
            <a:pPr marL="927100" marR="5080" lvl="1" indent="-457200">
              <a:spcBef>
                <a:spcPts val="95"/>
              </a:spcBef>
              <a:buClr>
                <a:srgbClr val="FF0000"/>
              </a:buClr>
              <a:buSzPct val="97500"/>
              <a:buFont typeface="+mj-lt"/>
              <a:buAutoNum type="arabicPeriod"/>
              <a:tabLst>
                <a:tab pos="267328" algn="l"/>
              </a:tabLst>
            </a:pPr>
            <a:r>
              <a:rPr lang="en-US" b="1" spc="-5" dirty="0">
                <a:solidFill>
                  <a:srgbClr val="FF0000"/>
                </a:solidFill>
                <a:cs typeface="Arial"/>
                <a:sym typeface="Symbol" panose="05050102010706020507" pitchFamily="18" charset="2"/>
              </a:rPr>
              <a:t>A set of ad-hoc queries</a:t>
            </a:r>
            <a:endParaRPr lang="en-US" b="1" spc="-5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8644" y="4150158"/>
            <a:ext cx="3557348" cy="353943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L"/>
            </a:pPr>
            <a:r>
              <a:rPr lang="en-US" sz="1700" b="1" dirty="0">
                <a:solidFill>
                  <a:srgbClr val="002060"/>
                </a:solidFill>
                <a:sym typeface="Wingdings"/>
              </a:rPr>
              <a:t>Knowledge of whole workload</a:t>
            </a:r>
            <a:endParaRPr lang="en-US" sz="1700" b="1" dirty="0">
              <a:solidFill>
                <a:srgbClr val="002060"/>
              </a:solidFill>
            </a:endParaRPr>
          </a:p>
        </p:txBody>
      </p:sp>
      <p:sp>
        <p:nvSpPr>
          <p:cNvPr id="22" name="Flèche courbée vers la droite 21"/>
          <p:cNvSpPr/>
          <p:nvPr/>
        </p:nvSpPr>
        <p:spPr>
          <a:xfrm>
            <a:off x="247825" y="3715286"/>
            <a:ext cx="203321" cy="645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Flèche courbée vers la droite 22"/>
          <p:cNvSpPr/>
          <p:nvPr/>
        </p:nvSpPr>
        <p:spPr>
          <a:xfrm>
            <a:off x="4223174" y="3987097"/>
            <a:ext cx="203321" cy="645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67395" y="51352"/>
            <a:ext cx="1076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5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1533525" y="1"/>
            <a:ext cx="5544169" cy="711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dirty="0"/>
              <a:t>Our Proposal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61346" y="888064"/>
            <a:ext cx="8869269" cy="5007092"/>
            <a:chOff x="188778" y="785035"/>
            <a:chExt cx="8869269" cy="5063226"/>
          </a:xfrm>
        </p:grpSpPr>
        <p:sp>
          <p:nvSpPr>
            <p:cNvPr id="2" name="ZoneTexte 1"/>
            <p:cNvSpPr txBox="1"/>
            <p:nvPr/>
          </p:nvSpPr>
          <p:spPr>
            <a:xfrm>
              <a:off x="188778" y="785035"/>
              <a:ext cx="8869269" cy="71582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342900" indent="-342900">
                <a:buFont typeface="LucidaGrande" charset="0"/>
                <a:buChar char="▶︎"/>
                <a:defRPr sz="2000" b="1">
                  <a:solidFill>
                    <a:srgbClr val="002060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AU" dirty="0"/>
                <a:t>Our Redesign Trigger = </a:t>
              </a:r>
              <a:r>
                <a:rPr lang="en-AU" dirty="0">
                  <a:solidFill>
                    <a:srgbClr val="FF0000"/>
                  </a:solidFill>
                </a:rPr>
                <a:t>Utility </a:t>
              </a:r>
              <a:r>
                <a:rPr lang="en-AU" dirty="0"/>
                <a:t>of a fragmentation schema on workload at time t</a:t>
              </a:r>
            </a:p>
            <a:p>
              <a:pPr marL="0" indent="0">
                <a:buNone/>
              </a:pPr>
              <a:r>
                <a:rPr lang="en-AU" dirty="0">
                  <a:sym typeface="Wingdings"/>
                </a:rPr>
                <a:t></a:t>
              </a:r>
              <a:r>
                <a:rPr lang="en-AU" dirty="0">
                  <a:solidFill>
                    <a:srgbClr val="FF0000"/>
                  </a:solidFill>
                </a:rPr>
                <a:t>Utility-driven self-adaptive fragmentation with two objective functions</a:t>
              </a:r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228599" y="1636039"/>
              <a:ext cx="4778981" cy="2174444"/>
              <a:chOff x="-1070211" y="2567313"/>
              <a:chExt cx="4733118" cy="2174444"/>
            </a:xfrm>
          </p:grpSpPr>
          <p:sp>
            <p:nvSpPr>
              <p:cNvPr id="4" name="Rectangle à coins arrondis 3"/>
              <p:cNvSpPr/>
              <p:nvPr/>
            </p:nvSpPr>
            <p:spPr>
              <a:xfrm>
                <a:off x="-1070211" y="2567313"/>
                <a:ext cx="2653832" cy="21144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AU" b="1" dirty="0"/>
                  <a:t>Our 4-Inputs + 1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AU" dirty="0"/>
                  <a:t>DW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AU" dirty="0"/>
                  <a:t>Workload Q </a:t>
                </a:r>
                <a:r>
                  <a:rPr lang="en-AU" sz="1600" dirty="0"/>
                  <a:t>(known and ad-hoc)</a:t>
                </a:r>
                <a:endParaRPr lang="en-AU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AU" dirty="0"/>
                  <a:t>Parallel Platform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AU" dirty="0"/>
                  <a:t>Threshold W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AU" dirty="0"/>
                  <a:t>Utility Threshold </a:t>
                </a:r>
              </a:p>
            </p:txBody>
          </p:sp>
          <p:sp>
            <p:nvSpPr>
              <p:cNvPr id="5" name="Étiquette 4"/>
              <p:cNvSpPr/>
              <p:nvPr/>
            </p:nvSpPr>
            <p:spPr>
              <a:xfrm>
                <a:off x="1892199" y="2624634"/>
                <a:ext cx="1770708" cy="1017639"/>
              </a:xfrm>
              <a:prstGeom prst="plaque">
                <a:avLst/>
              </a:prstGeom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Adaptive</a:t>
                </a:r>
              </a:p>
              <a:p>
                <a:pPr algn="ctr"/>
                <a:r>
                  <a:rPr lang="en-GB" dirty="0"/>
                  <a:t>Fragmentation</a:t>
                </a:r>
              </a:p>
            </p:txBody>
          </p:sp>
          <p:cxnSp>
            <p:nvCxnSpPr>
              <p:cNvPr id="6" name="Connecteur droit avec flèche 5"/>
              <p:cNvCxnSpPr/>
              <p:nvPr/>
            </p:nvCxnSpPr>
            <p:spPr>
              <a:xfrm flipV="1">
                <a:off x="1579830" y="3114959"/>
                <a:ext cx="302342" cy="1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ZoneTexte 6"/>
              <p:cNvSpPr txBox="1"/>
              <p:nvPr/>
            </p:nvSpPr>
            <p:spPr>
              <a:xfrm>
                <a:off x="1832358" y="4095426"/>
                <a:ext cx="1746712" cy="646331"/>
              </a:xfrm>
              <a:prstGeom prst="rect">
                <a:avLst/>
              </a:prstGeom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 dirty="0"/>
                  <a:t>Fragmentation</a:t>
                </a:r>
              </a:p>
              <a:p>
                <a:r>
                  <a:rPr lang="en-GB" dirty="0"/>
                  <a:t>Schema</a:t>
                </a:r>
              </a:p>
            </p:txBody>
          </p:sp>
          <p:sp>
            <p:nvSpPr>
              <p:cNvPr id="8" name="Flèche vers le bas 7"/>
              <p:cNvSpPr/>
              <p:nvPr/>
            </p:nvSpPr>
            <p:spPr>
              <a:xfrm>
                <a:off x="2609849" y="3644288"/>
                <a:ext cx="191729" cy="45515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5266944" y="3055876"/>
              <a:ext cx="3752610" cy="8403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 algn="just">
                <a:buFont typeface="+mj-lt"/>
                <a:buAutoNum type="arabicPeriod"/>
              </a:pPr>
              <a:r>
                <a:rPr lang="en-GB" sz="1600" b="1" u="sng" dirty="0">
                  <a:solidFill>
                    <a:srgbClr val="002060"/>
                  </a:solidFill>
                </a:rPr>
                <a:t>Minimises</a:t>
              </a:r>
              <a:r>
                <a:rPr lang="en-GB" sz="1600" b="1" dirty="0">
                  <a:solidFill>
                    <a:srgbClr val="002060"/>
                  </a:solidFill>
                </a:rPr>
                <a:t> overall query processing (Inputs/Outputs and Network Costs)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en-GB" sz="1600" b="1" u="sng" dirty="0">
                  <a:solidFill>
                    <a:srgbClr val="002060"/>
                  </a:solidFill>
                </a:rPr>
                <a:t>Maximises</a:t>
              </a:r>
              <a:r>
                <a:rPr lang="en-GB" sz="1600" b="1" dirty="0">
                  <a:solidFill>
                    <a:srgbClr val="002060"/>
                  </a:solidFill>
                </a:rPr>
                <a:t> Utility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488" y="4481456"/>
              <a:ext cx="8837765" cy="136680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97815" indent="-285750">
                <a:lnSpc>
                  <a:spcPct val="150000"/>
                </a:lnSpc>
                <a:spcBef>
                  <a:spcPts val="95"/>
                </a:spcBef>
                <a:buClr>
                  <a:srgbClr val="002060"/>
                </a:buClr>
                <a:buSzPct val="97500"/>
                <a:buFont typeface="Wingdings" charset="2"/>
                <a:buChar char="q"/>
                <a:tabLst>
                  <a:tab pos="267328" algn="l"/>
                </a:tabLst>
              </a:pPr>
              <a:r>
                <a:rPr lang="en-US" b="1" dirty="0">
                  <a:solidFill>
                    <a:srgbClr val="FF0000"/>
                  </a:solidFill>
                </a:rPr>
                <a:t>Utility(</a:t>
              </a:r>
              <a:r>
                <a:rPr lang="en-US" b="1" dirty="0" err="1">
                  <a:solidFill>
                    <a:srgbClr val="FF0000"/>
                  </a:solidFill>
                </a:rPr>
                <a:t>Q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t</a:t>
              </a:r>
              <a:r>
                <a:rPr lang="en-US" b="1" dirty="0">
                  <a:solidFill>
                    <a:srgbClr val="FF0000"/>
                  </a:solidFill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</a:rPr>
                <a:t>FS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kt</a:t>
              </a:r>
              <a:r>
                <a:rPr lang="en-US" b="1" dirty="0">
                  <a:solidFill>
                    <a:srgbClr val="FF0000"/>
                  </a:solidFill>
                </a:rPr>
                <a:t>): </a:t>
              </a:r>
              <a:r>
                <a:rPr lang="en-US" b="1" dirty="0">
                  <a:solidFill>
                    <a:srgbClr val="002060"/>
                  </a:solidFill>
                </a:rPr>
                <a:t>a measurement that captures the </a:t>
              </a:r>
              <a:r>
                <a:rPr lang="en-US" b="1" u="sng" dirty="0">
                  <a:solidFill>
                    <a:srgbClr val="002060"/>
                  </a:solidFill>
                </a:rPr>
                <a:t>reduction</a:t>
              </a:r>
              <a:r>
                <a:rPr lang="en-US" b="1" dirty="0">
                  <a:solidFill>
                    <a:srgbClr val="002060"/>
                  </a:solidFill>
                </a:rPr>
                <a:t> of the processing cost of a </a:t>
              </a:r>
              <a:r>
                <a:rPr lang="en-US" b="1" dirty="0" err="1">
                  <a:solidFill>
                    <a:srgbClr val="002060"/>
                  </a:solidFill>
                </a:rPr>
                <a:t>Q</a:t>
              </a:r>
              <a:r>
                <a:rPr lang="en-US" b="1" baseline="-25000" dirty="0" err="1">
                  <a:solidFill>
                    <a:srgbClr val="002060"/>
                  </a:solidFill>
                </a:rPr>
                <a:t>t</a:t>
              </a:r>
              <a:r>
                <a:rPr lang="en-US" b="1" dirty="0">
                  <a:solidFill>
                    <a:srgbClr val="002060"/>
                  </a:solidFill>
                </a:rPr>
                <a:t> over fragmentation schema </a:t>
              </a:r>
              <a:r>
                <a:rPr lang="en-US" b="1" dirty="0" err="1">
                  <a:solidFill>
                    <a:srgbClr val="002060"/>
                  </a:solidFill>
                </a:rPr>
                <a:t>FS</a:t>
              </a:r>
              <a:r>
                <a:rPr lang="en-US" b="1" baseline="-25000" dirty="0" err="1">
                  <a:solidFill>
                    <a:srgbClr val="002060"/>
                  </a:solidFill>
                </a:rPr>
                <a:t>kt</a:t>
              </a:r>
              <a:r>
                <a:rPr lang="en-US" b="1" dirty="0">
                  <a:solidFill>
                    <a:srgbClr val="002060"/>
                  </a:solidFill>
                </a:rPr>
                <a:t> compared to the one obtained at (t-1) (Q</a:t>
              </a:r>
              <a:r>
                <a:rPr lang="en-US" b="1" baseline="-25000" dirty="0">
                  <a:solidFill>
                    <a:srgbClr val="002060"/>
                  </a:solidFill>
                </a:rPr>
                <a:t>(t-1)</a:t>
              </a:r>
              <a:r>
                <a:rPr lang="en-US" b="1" dirty="0">
                  <a:solidFill>
                    <a:srgbClr val="002060"/>
                  </a:solidFill>
                </a:rPr>
                <a:t>, </a:t>
              </a:r>
              <a:r>
                <a:rPr lang="en-US" b="1" dirty="0" err="1">
                  <a:solidFill>
                    <a:srgbClr val="002060"/>
                  </a:solidFill>
                </a:rPr>
                <a:t>FS</a:t>
              </a:r>
              <a:r>
                <a:rPr lang="en-US" b="1" baseline="-25000" dirty="0" err="1">
                  <a:solidFill>
                    <a:srgbClr val="002060"/>
                  </a:solidFill>
                </a:rPr>
                <a:t>k</a:t>
              </a:r>
              <a:r>
                <a:rPr lang="en-US" b="1" baseline="-25000" dirty="0">
                  <a:solidFill>
                    <a:srgbClr val="002060"/>
                  </a:solidFill>
                </a:rPr>
                <a:t>(t-1)</a:t>
              </a:r>
              <a:r>
                <a:rPr lang="en-US" b="1" dirty="0">
                  <a:solidFill>
                    <a:srgbClr val="002060"/>
                  </a:solidFill>
                </a:rPr>
                <a:t>)</a:t>
              </a:r>
            </a:p>
            <a:p>
              <a:pPr marL="297815" indent="-285750">
                <a:lnSpc>
                  <a:spcPct val="150000"/>
                </a:lnSpc>
                <a:spcBef>
                  <a:spcPts val="95"/>
                </a:spcBef>
                <a:buClr>
                  <a:srgbClr val="002060"/>
                </a:buClr>
                <a:buSzPct val="97500"/>
                <a:buFont typeface="Wingdings" charset="2"/>
                <a:buChar char="q"/>
                <a:tabLst>
                  <a:tab pos="267328" algn="l"/>
                </a:tabLst>
              </a:pPr>
              <a:r>
                <a:rPr lang="en-US" b="1" dirty="0">
                  <a:solidFill>
                    <a:srgbClr val="FF0000"/>
                  </a:solidFill>
                </a:rPr>
                <a:t>Utility threshold </a:t>
              </a:r>
              <a:r>
                <a:rPr lang="en-US" b="1" dirty="0">
                  <a:solidFill>
                    <a:srgbClr val="002060"/>
                  </a:solidFill>
                </a:rPr>
                <a:t>minimizes this reduction over two consecutive periods (t and t+1)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lèche vers la droite 17"/>
          <p:cNvSpPr/>
          <p:nvPr/>
        </p:nvSpPr>
        <p:spPr>
          <a:xfrm>
            <a:off x="4895499" y="3451048"/>
            <a:ext cx="349677" cy="115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214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533525" y="-132734"/>
            <a:ext cx="5914410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2800" dirty="0"/>
              <a:t>Illustration of Fragmentation in Big DW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06969" y="1188619"/>
            <a:ext cx="4527264" cy="3250646"/>
            <a:chOff x="243721" y="1621925"/>
            <a:chExt cx="4999566" cy="3817098"/>
          </a:xfrm>
        </p:grpSpPr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243721" y="1621925"/>
              <a:ext cx="1095491" cy="1456022"/>
              <a:chOff x="2627784" y="825550"/>
              <a:chExt cx="1727623" cy="195560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627784" y="1260601"/>
                <a:ext cx="1727623" cy="152055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CUSTKEY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NAME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ADDRESS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CITY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NATION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REGION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PHONE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MKTSEGMENT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627784" y="825550"/>
                <a:ext cx="1727623" cy="43505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b="1" dirty="0">
                    <a:latin typeface="+mj-lt"/>
                    <a:cs typeface="Times New Roman" pitchFamily="18" charset="0"/>
                  </a:rPr>
                  <a:t>CUSTOMER (CU)</a:t>
                </a:r>
              </a:p>
            </p:txBody>
          </p:sp>
        </p:grpSp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243721" y="3955768"/>
              <a:ext cx="1095852" cy="1480960"/>
              <a:chOff x="2627784" y="908720"/>
              <a:chExt cx="1728192" cy="19891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627784" y="1260923"/>
                <a:ext cx="1727623" cy="163785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SUPPKEY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NAME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ADRESS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CITY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NATION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REGION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PHONE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627784" y="909040"/>
                <a:ext cx="1727623" cy="35188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latin typeface="+mj-lt"/>
                    <a:cs typeface="Times New Roman" pitchFamily="18" charset="0"/>
                  </a:rPr>
                  <a:t>SUPPLIER (SU)</a:t>
                </a:r>
              </a:p>
            </p:txBody>
          </p:sp>
        </p:grpSp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1689076" y="2380812"/>
              <a:ext cx="1417411" cy="3058211"/>
              <a:chOff x="2627784" y="908720"/>
              <a:chExt cx="1728192" cy="4107539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627079" y="1260717"/>
                <a:ext cx="1728650" cy="375554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ORDERKEY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LINENUMBER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CUSTKEY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PARTKEY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SUPPKEY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ORDERDATE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ORDERPRIORITY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SHIPPINGPRIORITY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QUANTITY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EXTENDEDPRICE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ORDERDATE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DISCOUNT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REVENUE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SUPPLYCOST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TAX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COMMITDATE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dirty="0">
                    <a:latin typeface="+mj-lt"/>
                    <a:cs typeface="Times New Roman" pitchFamily="18" charset="0"/>
                  </a:rPr>
                  <a:t>SHIPMODE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627079" y="908834"/>
                <a:ext cx="1728650" cy="351883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b="1" dirty="0">
                    <a:latin typeface="+mj-lt"/>
                    <a:cs typeface="Times New Roman" pitchFamily="18" charset="0"/>
                  </a:rPr>
                  <a:t>LINEORDER (LO)</a:t>
                </a:r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3522255" y="1683848"/>
              <a:ext cx="1095492" cy="1582068"/>
              <a:chOff x="2627127" y="908720"/>
              <a:chExt cx="1727624" cy="212490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627127" y="1260602"/>
                <a:ext cx="1727623" cy="177302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PARTKEY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NAME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MFGR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CATEGORY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BRAND1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COLOR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TYPE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SIZE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dirty="0">
                    <a:latin typeface="+mj-lt"/>
                    <a:cs typeface="Times New Roman" pitchFamily="18" charset="0"/>
                  </a:rPr>
                  <a:t>CONTAINER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627128" y="908720"/>
                <a:ext cx="1727623" cy="35188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latin typeface="+mj-lt"/>
                    <a:cs typeface="Times New Roman" pitchFamily="18" charset="0"/>
                  </a:rPr>
                  <a:t>PART (PA)</a:t>
                </a:r>
              </a:p>
            </p:txBody>
          </p:sp>
        </p:grpSp>
        <p:grpSp>
          <p:nvGrpSpPr>
            <p:cNvPr id="8" name="Group 48"/>
            <p:cNvGrpSpPr>
              <a:grpSpLocks/>
            </p:cNvGrpSpPr>
            <p:nvPr/>
          </p:nvGrpSpPr>
          <p:grpSpPr bwMode="auto">
            <a:xfrm>
              <a:off x="3479387" y="4149721"/>
              <a:ext cx="1763900" cy="1287717"/>
              <a:chOff x="2491329" y="5326012"/>
              <a:chExt cx="2781726" cy="1729556"/>
            </a:xfrm>
          </p:grpSpPr>
          <p:grpSp>
            <p:nvGrpSpPr>
              <p:cNvPr id="19" name="Group 61"/>
              <p:cNvGrpSpPr>
                <a:grpSpLocks/>
              </p:cNvGrpSpPr>
              <p:nvPr/>
            </p:nvGrpSpPr>
            <p:grpSpPr bwMode="auto">
              <a:xfrm>
                <a:off x="2491329" y="5326012"/>
                <a:ext cx="2769205" cy="1729555"/>
                <a:chOff x="2586486" y="908940"/>
                <a:chExt cx="1675365" cy="1729555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2586486" y="1260823"/>
                  <a:ext cx="863434" cy="1377672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DATEKEY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DATE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DAYOFWEEK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MONTH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YEAR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YEARMONTHNUM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YEARMONTH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600" dirty="0">
                      <a:latin typeface="+mj-lt"/>
                      <a:cs typeface="Times New Roman" pitchFamily="18" charset="0"/>
                    </a:rPr>
                    <a:t>DAYNUMBER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2586486" y="908940"/>
                  <a:ext cx="1675365" cy="35188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50" b="1" dirty="0">
                      <a:latin typeface="+mj-lt"/>
                      <a:cs typeface="Times New Roman" pitchFamily="18" charset="0"/>
                    </a:rPr>
                    <a:t>DATE (DA)</a:t>
                  </a:r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3788299" y="5677895"/>
                <a:ext cx="1484756" cy="137767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DAYNUMMONTH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MONTHNUMYEAR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WEEKNUMYEAR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SELLINGSEARSON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LASTDAYINMONTHFL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HOLIDAYFL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WEEKDAYFL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600" dirty="0">
                    <a:latin typeface="+mj-lt"/>
                    <a:cs typeface="Times New Roman" pitchFamily="18" charset="0"/>
                  </a:rPr>
                  <a:t>DAYNUMYEAR</a:t>
                </a:r>
              </a:p>
            </p:txBody>
          </p:sp>
        </p:grpSp>
        <p:cxnSp>
          <p:nvCxnSpPr>
            <p:cNvPr id="9" name="Straight Arrow Connector 51"/>
            <p:cNvCxnSpPr/>
            <p:nvPr/>
          </p:nvCxnSpPr>
          <p:spPr>
            <a:xfrm>
              <a:off x="1339211" y="1982357"/>
              <a:ext cx="349287" cy="10955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52"/>
            <p:cNvCxnSpPr/>
            <p:nvPr/>
          </p:nvCxnSpPr>
          <p:spPr>
            <a:xfrm flipV="1">
              <a:off x="1318572" y="3438380"/>
              <a:ext cx="369926" cy="9733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53"/>
            <p:cNvCxnSpPr/>
            <p:nvPr/>
          </p:nvCxnSpPr>
          <p:spPr>
            <a:xfrm flipH="1">
              <a:off x="3106286" y="2058572"/>
              <a:ext cx="415969" cy="11003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54"/>
            <p:cNvCxnSpPr/>
            <p:nvPr/>
          </p:nvCxnSpPr>
          <p:spPr>
            <a:xfrm flipH="1" flipV="1">
              <a:off x="3106288" y="3660674"/>
              <a:ext cx="373099" cy="9717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5"/>
            <p:cNvCxnSpPr/>
            <p:nvPr/>
          </p:nvCxnSpPr>
          <p:spPr>
            <a:xfrm flipH="1">
              <a:off x="3106287" y="4758963"/>
              <a:ext cx="373100" cy="3275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56"/>
            <p:cNvSpPr txBox="1"/>
            <p:nvPr/>
          </p:nvSpPr>
          <p:spPr>
            <a:xfrm>
              <a:off x="243721" y="3134921"/>
              <a:ext cx="779544" cy="261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>
                  <a:latin typeface="+mj-lt"/>
                </a:rPr>
                <a:t>SF*30.000</a:t>
              </a:r>
            </a:p>
          </p:txBody>
        </p:sp>
        <p:sp>
          <p:nvSpPr>
            <p:cNvPr id="15" name="TextBox 57"/>
            <p:cNvSpPr txBox="1"/>
            <p:nvPr/>
          </p:nvSpPr>
          <p:spPr>
            <a:xfrm>
              <a:off x="1961577" y="2160192"/>
              <a:ext cx="958951" cy="261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>
                  <a:latin typeface="+mj-lt"/>
                </a:rPr>
                <a:t>SF*6.000.000</a:t>
              </a:r>
            </a:p>
          </p:txBody>
        </p:sp>
        <p:sp>
          <p:nvSpPr>
            <p:cNvPr id="16" name="TextBox 58"/>
            <p:cNvSpPr txBox="1"/>
            <p:nvPr/>
          </p:nvSpPr>
          <p:spPr>
            <a:xfrm>
              <a:off x="3354704" y="3265918"/>
              <a:ext cx="1284422" cy="261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>
                  <a:latin typeface="+mj-lt"/>
                </a:rPr>
                <a:t>200.000*(1+log SF)</a:t>
              </a:r>
            </a:p>
          </p:txBody>
        </p:sp>
        <p:sp>
          <p:nvSpPr>
            <p:cNvPr id="17" name="TextBox 59"/>
            <p:cNvSpPr txBox="1"/>
            <p:nvPr/>
          </p:nvSpPr>
          <p:spPr>
            <a:xfrm>
              <a:off x="419953" y="3724186"/>
              <a:ext cx="708100" cy="2619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>
                  <a:latin typeface="+mj-lt"/>
                </a:rPr>
                <a:t>SF*2.000</a:t>
              </a:r>
            </a:p>
          </p:txBody>
        </p:sp>
        <p:sp>
          <p:nvSpPr>
            <p:cNvPr id="18" name="TextBox 60"/>
            <p:cNvSpPr txBox="1"/>
            <p:nvPr/>
          </p:nvSpPr>
          <p:spPr>
            <a:xfrm>
              <a:off x="4041421" y="3913136"/>
              <a:ext cx="473125" cy="261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>
                  <a:latin typeface="+mj-lt"/>
                </a:rPr>
                <a:t>2556</a:t>
              </a:r>
            </a:p>
          </p:txBody>
        </p:sp>
      </p:grpSp>
      <p:sp>
        <p:nvSpPr>
          <p:cNvPr id="31" name="TextBox 42"/>
          <p:cNvSpPr txBox="1"/>
          <p:nvPr/>
        </p:nvSpPr>
        <p:spPr>
          <a:xfrm>
            <a:off x="4880831" y="1008277"/>
            <a:ext cx="4190181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90"/>
                </a:solidFill>
              </a:rPr>
              <a:t>Select </a:t>
            </a:r>
            <a:r>
              <a:rPr lang="en-US" sz="1400" i="1" dirty="0" err="1">
                <a:solidFill>
                  <a:srgbClr val="000090"/>
                </a:solidFill>
              </a:rPr>
              <a:t>c_nation</a:t>
            </a:r>
            <a:r>
              <a:rPr lang="en-US" sz="1400" i="1" dirty="0">
                <a:solidFill>
                  <a:srgbClr val="000090"/>
                </a:solidFill>
              </a:rPr>
              <a:t>, </a:t>
            </a:r>
            <a:r>
              <a:rPr lang="en-US" sz="1400" i="1" dirty="0" err="1">
                <a:solidFill>
                  <a:srgbClr val="000090"/>
                </a:solidFill>
              </a:rPr>
              <a:t>s_nation</a:t>
            </a:r>
            <a:r>
              <a:rPr lang="en-US" sz="1400" i="1" dirty="0">
                <a:solidFill>
                  <a:srgbClr val="000090"/>
                </a:solidFill>
              </a:rPr>
              <a:t>, </a:t>
            </a:r>
            <a:r>
              <a:rPr lang="en-US" sz="1400" i="1" dirty="0" err="1">
                <a:solidFill>
                  <a:srgbClr val="000090"/>
                </a:solidFill>
              </a:rPr>
              <a:t>d_year</a:t>
            </a:r>
            <a:r>
              <a:rPr lang="en-US" sz="1400" i="1" dirty="0">
                <a:solidFill>
                  <a:srgbClr val="000090"/>
                </a:solidFill>
              </a:rPr>
              <a:t>, sum(</a:t>
            </a:r>
            <a:r>
              <a:rPr lang="en-US" sz="1400" i="1" dirty="0" err="1">
                <a:solidFill>
                  <a:srgbClr val="000090"/>
                </a:solidFill>
              </a:rPr>
              <a:t>lo_revenue</a:t>
            </a:r>
            <a:r>
              <a:rPr lang="en-US" sz="1400" i="1" dirty="0">
                <a:solidFill>
                  <a:srgbClr val="000090"/>
                </a:solidFill>
              </a:rPr>
              <a:t>) as revenue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from  customer CU, </a:t>
            </a:r>
            <a:r>
              <a:rPr lang="en-US" sz="1400" i="1" dirty="0" err="1">
                <a:solidFill>
                  <a:srgbClr val="000090"/>
                </a:solidFill>
              </a:rPr>
              <a:t>lineorder</a:t>
            </a:r>
            <a:r>
              <a:rPr lang="en-US" sz="1400" i="1" dirty="0">
                <a:solidFill>
                  <a:srgbClr val="000090"/>
                </a:solidFill>
              </a:rPr>
              <a:t> LO, supplier SU, dates DA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where  </a:t>
            </a:r>
            <a:r>
              <a:rPr lang="en-US" sz="1400" i="1" dirty="0" err="1">
                <a:solidFill>
                  <a:srgbClr val="000090"/>
                </a:solidFill>
              </a:rPr>
              <a:t>lo_custkey</a:t>
            </a:r>
            <a:r>
              <a:rPr lang="en-US" sz="1400" i="1" dirty="0">
                <a:solidFill>
                  <a:srgbClr val="000090"/>
                </a:solidFill>
              </a:rPr>
              <a:t> = </a:t>
            </a:r>
            <a:r>
              <a:rPr lang="en-US" sz="1400" i="1" dirty="0" err="1">
                <a:solidFill>
                  <a:srgbClr val="000090"/>
                </a:solidFill>
              </a:rPr>
              <a:t>cu_custkey</a:t>
            </a:r>
            <a:r>
              <a:rPr lang="en-US" sz="1400" i="1" dirty="0">
                <a:solidFill>
                  <a:srgbClr val="000090"/>
                </a:solidFill>
              </a:rPr>
              <a:t> (J</a:t>
            </a:r>
            <a:r>
              <a:rPr lang="en-US" sz="1400" i="1" baseline="-25000" dirty="0">
                <a:solidFill>
                  <a:srgbClr val="000090"/>
                </a:solidFill>
              </a:rPr>
              <a:t>1</a:t>
            </a:r>
            <a:r>
              <a:rPr lang="en-US" sz="1400" i="1" dirty="0">
                <a:solidFill>
                  <a:srgbClr val="000090"/>
                </a:solidFill>
              </a:rPr>
              <a:t>)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and </a:t>
            </a:r>
            <a:r>
              <a:rPr lang="en-US" sz="1400" i="1" dirty="0" err="1">
                <a:solidFill>
                  <a:srgbClr val="000090"/>
                </a:solidFill>
              </a:rPr>
              <a:t>lo_suppkey</a:t>
            </a:r>
            <a:r>
              <a:rPr lang="en-US" sz="1400" i="1" dirty="0">
                <a:solidFill>
                  <a:srgbClr val="000090"/>
                </a:solidFill>
              </a:rPr>
              <a:t> = </a:t>
            </a:r>
            <a:r>
              <a:rPr lang="en-US" sz="1400" i="1" dirty="0" err="1">
                <a:solidFill>
                  <a:srgbClr val="000090"/>
                </a:solidFill>
              </a:rPr>
              <a:t>su_suppkey</a:t>
            </a:r>
            <a:r>
              <a:rPr lang="en-US" sz="1400" i="1" dirty="0">
                <a:solidFill>
                  <a:srgbClr val="000090"/>
                </a:solidFill>
              </a:rPr>
              <a:t> (J</a:t>
            </a:r>
            <a:r>
              <a:rPr lang="en-US" sz="1400" i="1" baseline="-25000" dirty="0">
                <a:solidFill>
                  <a:srgbClr val="000090"/>
                </a:solidFill>
              </a:rPr>
              <a:t>2</a:t>
            </a:r>
            <a:r>
              <a:rPr lang="en-US" sz="1400" i="1" dirty="0">
                <a:solidFill>
                  <a:srgbClr val="000090"/>
                </a:solidFill>
              </a:rPr>
              <a:t>)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and </a:t>
            </a:r>
            <a:r>
              <a:rPr lang="en-US" sz="1400" i="1" dirty="0" err="1">
                <a:solidFill>
                  <a:srgbClr val="000090"/>
                </a:solidFill>
              </a:rPr>
              <a:t>lo_orderdate</a:t>
            </a:r>
            <a:r>
              <a:rPr lang="en-US" sz="1400" i="1" dirty="0">
                <a:solidFill>
                  <a:srgbClr val="000090"/>
                </a:solidFill>
              </a:rPr>
              <a:t> = </a:t>
            </a:r>
            <a:r>
              <a:rPr lang="en-US" sz="1400" i="1" dirty="0" err="1">
                <a:solidFill>
                  <a:srgbClr val="000090"/>
                </a:solidFill>
              </a:rPr>
              <a:t>da_datekey</a:t>
            </a:r>
            <a:r>
              <a:rPr lang="en-US" sz="1400" i="1" dirty="0">
                <a:solidFill>
                  <a:srgbClr val="000090"/>
                </a:solidFill>
              </a:rPr>
              <a:t> (J</a:t>
            </a:r>
            <a:r>
              <a:rPr lang="en-US" sz="1400" i="1" baseline="-25000" dirty="0">
                <a:solidFill>
                  <a:srgbClr val="000090"/>
                </a:solidFill>
              </a:rPr>
              <a:t>3</a:t>
            </a:r>
            <a:r>
              <a:rPr lang="en-US" sz="1400" i="1" dirty="0">
                <a:solidFill>
                  <a:srgbClr val="000090"/>
                </a:solidFill>
              </a:rPr>
              <a:t>)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and </a:t>
            </a:r>
            <a:r>
              <a:rPr lang="en-US" sz="1400" b="1" i="1" dirty="0" err="1">
                <a:solidFill>
                  <a:srgbClr val="FF0000"/>
                </a:solidFill>
              </a:rPr>
              <a:t>cu_region</a:t>
            </a:r>
            <a:r>
              <a:rPr lang="en-US" sz="1400" b="1" i="1" dirty="0">
                <a:solidFill>
                  <a:srgbClr val="FF0000"/>
                </a:solidFill>
              </a:rPr>
              <a:t> = 'AMERICA’  </a:t>
            </a:r>
            <a:r>
              <a:rPr lang="en-US" sz="1100" b="1" i="1" dirty="0">
                <a:solidFill>
                  <a:srgbClr val="FF0000"/>
                </a:solidFill>
              </a:rPr>
              <a:t>(Selection Predicate)</a:t>
            </a:r>
            <a:endParaRPr lang="fr-FR" sz="1100" b="1" dirty="0">
              <a:solidFill>
                <a:srgbClr val="FF000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and </a:t>
            </a:r>
            <a:r>
              <a:rPr lang="en-US" sz="1400" b="1" i="1" dirty="0" err="1">
                <a:solidFill>
                  <a:srgbClr val="FF0000"/>
                </a:solidFill>
              </a:rPr>
              <a:t>su_region</a:t>
            </a:r>
            <a:r>
              <a:rPr lang="en-US" sz="1400" b="1" i="1" dirty="0">
                <a:solidFill>
                  <a:srgbClr val="FF0000"/>
                </a:solidFill>
              </a:rPr>
              <a:t> = 'AMERICA’ </a:t>
            </a:r>
            <a:r>
              <a:rPr lang="en-US" sz="1100" b="1" i="1" dirty="0">
                <a:solidFill>
                  <a:srgbClr val="FF0000"/>
                </a:solidFill>
              </a:rPr>
              <a:t>(Selection Predicate)</a:t>
            </a:r>
            <a:endParaRPr lang="fr-FR" sz="1400" b="1" i="1" dirty="0">
              <a:solidFill>
                <a:srgbClr val="FF000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and </a:t>
            </a:r>
            <a:r>
              <a:rPr lang="en-US" sz="1400" b="1" i="1" dirty="0" err="1">
                <a:solidFill>
                  <a:srgbClr val="FF0000"/>
                </a:solidFill>
              </a:rPr>
              <a:t>da_year</a:t>
            </a:r>
            <a:r>
              <a:rPr lang="en-US" sz="1400" b="1" i="1" dirty="0">
                <a:solidFill>
                  <a:srgbClr val="FF0000"/>
                </a:solidFill>
              </a:rPr>
              <a:t> ≥ 1993 and </a:t>
            </a:r>
            <a:r>
              <a:rPr lang="en-US" sz="1400" b="1" i="1" dirty="0" err="1">
                <a:solidFill>
                  <a:srgbClr val="FF0000"/>
                </a:solidFill>
              </a:rPr>
              <a:t>da_year</a:t>
            </a:r>
            <a:r>
              <a:rPr lang="en-US" sz="1400" b="1" i="1" dirty="0">
                <a:solidFill>
                  <a:srgbClr val="FF0000"/>
                </a:solidFill>
              </a:rPr>
              <a:t> ≤ 1998 </a:t>
            </a:r>
            <a:r>
              <a:rPr lang="en-US" sz="800" b="1" i="1" dirty="0">
                <a:solidFill>
                  <a:srgbClr val="FF0000"/>
                </a:solidFill>
              </a:rPr>
              <a:t>(Selection Predicate)</a:t>
            </a:r>
            <a:endParaRPr lang="fr-FR" sz="1400" b="1" i="1" dirty="0">
              <a:solidFill>
                <a:srgbClr val="FF000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group by </a:t>
            </a:r>
            <a:r>
              <a:rPr lang="en-US" sz="1400" i="1" dirty="0" err="1">
                <a:solidFill>
                  <a:srgbClr val="000090"/>
                </a:solidFill>
              </a:rPr>
              <a:t>cu_nation</a:t>
            </a:r>
            <a:r>
              <a:rPr lang="en-US" sz="1400" i="1" dirty="0">
                <a:solidFill>
                  <a:srgbClr val="000090"/>
                </a:solidFill>
              </a:rPr>
              <a:t>, </a:t>
            </a:r>
            <a:r>
              <a:rPr lang="en-US" sz="1400" i="1" dirty="0" err="1">
                <a:solidFill>
                  <a:srgbClr val="000090"/>
                </a:solidFill>
              </a:rPr>
              <a:t>su_nation</a:t>
            </a:r>
            <a:r>
              <a:rPr lang="en-US" sz="1400" i="1" dirty="0">
                <a:solidFill>
                  <a:srgbClr val="000090"/>
                </a:solidFill>
              </a:rPr>
              <a:t>, </a:t>
            </a:r>
            <a:r>
              <a:rPr lang="en-US" sz="1400" i="1" dirty="0" err="1">
                <a:solidFill>
                  <a:srgbClr val="000090"/>
                </a:solidFill>
              </a:rPr>
              <a:t>da_year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US" sz="1400" i="1" dirty="0">
                <a:solidFill>
                  <a:srgbClr val="000090"/>
                </a:solidFill>
              </a:rPr>
              <a:t>order by </a:t>
            </a:r>
            <a:r>
              <a:rPr lang="en-US" sz="1400" i="1" dirty="0" err="1">
                <a:solidFill>
                  <a:srgbClr val="000090"/>
                </a:solidFill>
              </a:rPr>
              <a:t>da_year</a:t>
            </a:r>
            <a:r>
              <a:rPr lang="en-US" sz="1400" i="1" dirty="0">
                <a:solidFill>
                  <a:srgbClr val="000090"/>
                </a:solidFill>
              </a:rPr>
              <a:t> </a:t>
            </a:r>
            <a:r>
              <a:rPr lang="en-US" sz="1400" i="1" dirty="0" err="1">
                <a:solidFill>
                  <a:srgbClr val="000090"/>
                </a:solidFill>
              </a:rPr>
              <a:t>asc</a:t>
            </a:r>
            <a:r>
              <a:rPr lang="en-US" sz="1400" i="1" dirty="0">
                <a:solidFill>
                  <a:srgbClr val="000090"/>
                </a:solidFill>
              </a:rPr>
              <a:t>, </a:t>
            </a:r>
            <a:r>
              <a:rPr lang="en-US" sz="1400" i="1" dirty="0" err="1">
                <a:solidFill>
                  <a:srgbClr val="000090"/>
                </a:solidFill>
              </a:rPr>
              <a:t>lo_revenue</a:t>
            </a:r>
            <a:r>
              <a:rPr lang="en-US" sz="1400" i="1" dirty="0">
                <a:solidFill>
                  <a:srgbClr val="000090"/>
                </a:solidFill>
              </a:rPr>
              <a:t> </a:t>
            </a:r>
            <a:r>
              <a:rPr lang="en-US" sz="1400" i="1" dirty="0" err="1">
                <a:solidFill>
                  <a:srgbClr val="000090"/>
                </a:solidFill>
              </a:rPr>
              <a:t>desc</a:t>
            </a:r>
            <a:r>
              <a:rPr lang="en-US" sz="1400" i="1" dirty="0">
                <a:solidFill>
                  <a:srgbClr val="000090"/>
                </a:solidFill>
              </a:rPr>
              <a:t>;</a:t>
            </a:r>
            <a:r>
              <a:rPr lang="fr-FR" sz="1400" dirty="0">
                <a:solidFill>
                  <a:srgbClr val="000090"/>
                </a:solidFill>
              </a:rPr>
              <a:t> </a:t>
            </a:r>
            <a:endParaRPr lang="fr-FR" sz="1600" b="1" dirty="0">
              <a:solidFill>
                <a:srgbClr val="00009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9"/>
          <p:cNvSpPr txBox="1"/>
          <p:nvPr/>
        </p:nvSpPr>
        <p:spPr>
          <a:xfrm>
            <a:off x="1227983" y="925638"/>
            <a:ext cx="2781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Star Schema Benchmark (SSB)</a:t>
            </a:r>
          </a:p>
        </p:txBody>
      </p:sp>
      <p:sp>
        <p:nvSpPr>
          <p:cNvPr id="33" name="TextBox 16"/>
          <p:cNvSpPr txBox="1"/>
          <p:nvPr/>
        </p:nvSpPr>
        <p:spPr>
          <a:xfrm>
            <a:off x="5980161" y="733850"/>
            <a:ext cx="146777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 Star Join Query</a:t>
            </a: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4880831" y="3752357"/>
            <a:ext cx="4190181" cy="153272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altLang="fr-FR" sz="1600" b="1" dirty="0">
                <a:solidFill>
                  <a:schemeClr val="tx2"/>
                </a:solidFill>
                <a:latin typeface="Calibri" pitchFamily="34" charset="0"/>
              </a:rPr>
              <a:t>A Fragmentation Procedure: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altLang="fr-FR" sz="1400" b="1" i="1" dirty="0">
                <a:solidFill>
                  <a:srgbClr val="FF0000"/>
                </a:solidFill>
                <a:latin typeface="Calibri" pitchFamily="34" charset="0"/>
              </a:rPr>
              <a:t>Fragment each dimension table using its selection predicates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altLang="fr-FR" sz="1400" b="1" i="1" dirty="0">
                <a:solidFill>
                  <a:srgbClr val="FF0000"/>
                </a:solidFill>
                <a:latin typeface="Calibri" pitchFamily="34" charset="0"/>
              </a:rPr>
              <a:t>Propagate all these fragmentations on the fact table</a:t>
            </a:r>
          </a:p>
        </p:txBody>
      </p:sp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xmlns="" id="{C4740134-F0B1-4A83-B299-852CE04ED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247044"/>
              </p:ext>
            </p:extLst>
          </p:nvPr>
        </p:nvGraphicFramePr>
        <p:xfrm>
          <a:off x="71342" y="4996755"/>
          <a:ext cx="3404837" cy="1015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6522">
                  <a:extLst>
                    <a:ext uri="{9D8B030D-6E8A-4147-A177-3AD203B41FA5}">
                      <a16:colId xmlns:a16="http://schemas.microsoft.com/office/drawing/2014/main" xmlns="" val="1941240043"/>
                    </a:ext>
                  </a:extLst>
                </a:gridCol>
                <a:gridCol w="667512">
                  <a:extLst>
                    <a:ext uri="{9D8B030D-6E8A-4147-A177-3AD203B41FA5}">
                      <a16:colId xmlns:a16="http://schemas.microsoft.com/office/drawing/2014/main" xmlns="" val="2093896096"/>
                    </a:ext>
                  </a:extLst>
                </a:gridCol>
                <a:gridCol w="740664">
                  <a:extLst>
                    <a:ext uri="{9D8B030D-6E8A-4147-A177-3AD203B41FA5}">
                      <a16:colId xmlns:a16="http://schemas.microsoft.com/office/drawing/2014/main" xmlns="" val="2706772582"/>
                    </a:ext>
                  </a:extLst>
                </a:gridCol>
                <a:gridCol w="870139">
                  <a:extLst>
                    <a:ext uri="{9D8B030D-6E8A-4147-A177-3AD203B41FA5}">
                      <a16:colId xmlns:a16="http://schemas.microsoft.com/office/drawing/2014/main" xmlns="" val="2252625523"/>
                    </a:ext>
                  </a:extLst>
                </a:gridCol>
              </a:tblGrid>
              <a:tr h="29856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err="1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d_year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(DA)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8186780"/>
                  </a:ext>
                </a:extLst>
              </a:tr>
              <a:tr h="35438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err="1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c_region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(CU)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AFRICA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EUROPE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AMERICA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224638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err="1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p_category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#13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#14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200" b="1" kern="1200" dirty="0">
                        <a:solidFill>
                          <a:schemeClr val="tx2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3914853"/>
                  </a:ext>
                </a:extLst>
              </a:tr>
            </a:tbl>
          </a:graphicData>
        </a:graphic>
      </p:graphicFrame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3527222" y="5713333"/>
            <a:ext cx="5543790" cy="4124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fr-FR" sz="1600" b="1" dirty="0">
                <a:solidFill>
                  <a:schemeClr val="tx2"/>
                </a:solidFill>
                <a:latin typeface="Calibri" pitchFamily="34" charset="0"/>
                <a:sym typeface="Wingdings"/>
              </a:rPr>
              <a:t></a:t>
            </a:r>
            <a:r>
              <a:rPr lang="en-US" altLang="fr-FR" sz="1600" b="1" dirty="0">
                <a:solidFill>
                  <a:schemeClr val="tx2"/>
                </a:solidFill>
                <a:latin typeface="Calibri" pitchFamily="34" charset="0"/>
              </a:rPr>
              <a:t>Fact Table (LINEORDER) is then partitioned into 18 fragments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1342" y="4685931"/>
            <a:ext cx="476303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Calibri" pitchFamily="34" charset="0"/>
              </a:rPr>
              <a:t>Example of Fragmentation Schemes (FSs) of Dimension Tables</a:t>
            </a:r>
          </a:p>
        </p:txBody>
      </p:sp>
    </p:spTree>
    <p:extLst>
      <p:ext uri="{BB962C8B-B14F-4D97-AF65-F5344CB8AC3E}">
        <p14:creationId xmlns:p14="http://schemas.microsoft.com/office/powerpoint/2010/main" val="6152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6">
            <a:extLst>
              <a:ext uri="{FF2B5EF4-FFF2-40B4-BE49-F238E27FC236}">
                <a16:creationId xmlns:a16="http://schemas.microsoft.com/office/drawing/2014/main" xmlns="" id="{42FAF06E-AEF2-4443-A35E-FF180FAAA65D}"/>
              </a:ext>
            </a:extLst>
          </p:cNvPr>
          <p:cNvGrpSpPr/>
          <p:nvPr/>
        </p:nvGrpSpPr>
        <p:grpSpPr>
          <a:xfrm>
            <a:off x="3398700" y="2900125"/>
            <a:ext cx="2263740" cy="2105237"/>
            <a:chOff x="1689994" y="4113497"/>
            <a:chExt cx="3018320" cy="2806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 : coins arrondis 26">
                  <a:extLst>
                    <a:ext uri="{FF2B5EF4-FFF2-40B4-BE49-F238E27FC236}">
                      <a16:creationId xmlns:a16="http://schemas.microsoft.com/office/drawing/2014/main" xmlns="" id="{17450414-C8B6-489C-89BC-2B66F48A3656}"/>
                    </a:ext>
                  </a:extLst>
                </p:cNvPr>
                <p:cNvSpPr/>
                <p:nvPr/>
              </p:nvSpPr>
              <p:spPr>
                <a:xfrm>
                  <a:off x="2315923" y="4113497"/>
                  <a:ext cx="2172509" cy="2806982"/>
                </a:xfrm>
                <a:prstGeom prst="roundRect">
                  <a:avLst/>
                </a:prstGeom>
                <a:solidFill>
                  <a:srgbClr val="2F3952"/>
                </a:solidFill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x-none" sz="1351" b="1" dirty="0">
                      <a:solidFill>
                        <a:schemeClr val="bg1"/>
                      </a:solidFill>
                    </a:rPr>
                    <a:t>Population</a:t>
                  </a:r>
                </a:p>
                <a:p>
                  <a:pPr algn="ctr"/>
                  <a:endParaRPr lang="x-none" sz="1351" b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x-none" sz="1351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fr-FR" sz="1351" b="1" dirty="0">
                      <a:solidFill>
                        <a:schemeClr val="bg1"/>
                      </a:solidFill>
                    </a:rPr>
                    <a:t>{FS</a:t>
                  </a:r>
                  <a:r>
                    <a:rPr lang="x-none" sz="1351" b="1" baseline="-25000" dirty="0">
                      <a:solidFill>
                        <a:schemeClr val="bg1"/>
                      </a:solidFill>
                    </a:rPr>
                    <a:t>1</a:t>
                  </a:r>
                </a:p>
                <a:p>
                  <a:pPr algn="ctr"/>
                  <a:r>
                    <a:rPr lang="fr-FR" sz="1351" b="1" dirty="0">
                      <a:solidFill>
                        <a:schemeClr val="bg1"/>
                      </a:solidFill>
                    </a:rPr>
                    <a:t>FS</a:t>
                  </a:r>
                  <a:r>
                    <a:rPr lang="fr-FR" sz="1351" b="1" baseline="-25000" dirty="0">
                      <a:solidFill>
                        <a:schemeClr val="bg1"/>
                      </a:solidFill>
                    </a:rPr>
                    <a:t>2</a:t>
                  </a:r>
                  <a:endParaRPr lang="x-none" sz="1351" b="1" baseline="-25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x-none" sz="1351" b="1" dirty="0">
                      <a:solidFill>
                        <a:schemeClr val="bg1"/>
                      </a:solidFill>
                    </a:rPr>
                    <a:t>…</a:t>
                  </a:r>
                </a:p>
                <a:p>
                  <a:pPr algn="ctr"/>
                  <a:r>
                    <a:rPr lang="fr-FR" sz="1351" b="1" dirty="0" err="1">
                      <a:solidFill>
                        <a:schemeClr val="bg1"/>
                      </a:solidFill>
                    </a:rPr>
                    <a:t>FS</a:t>
                  </a:r>
                  <a:r>
                    <a:rPr lang="fr-FR" sz="1351" b="1" baseline="-25000" dirty="0" err="1">
                      <a:solidFill>
                        <a:schemeClr val="bg1"/>
                      </a:solidFill>
                    </a:rPr>
                    <a:t>h</a:t>
                  </a:r>
                  <a14:m>
                    <m:oMath xmlns:m="http://schemas.openxmlformats.org/officeDocument/2006/math">
                      <m:r>
                        <a:rPr lang="fr-FR" sz="1351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}</m:t>
                      </m:r>
                    </m:oMath>
                  </a14:m>
                  <a:endParaRPr lang="x-none" sz="1351" b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x-none" sz="1351" dirty="0"/>
                </a:p>
              </p:txBody>
            </p:sp>
          </mc:Choice>
          <mc:Fallback xmlns="">
            <p:sp>
              <p:nvSpPr>
                <p:cNvPr id="6" name="Rectangle : coins arrondis 26">
                  <a:extLst>
                    <a:ext uri="{FF2B5EF4-FFF2-40B4-BE49-F238E27FC236}">
                      <a16:creationId xmlns:a16="http://schemas.microsoft.com/office/drawing/2014/main" xmlns="" id="{17450414-C8B6-489C-89BC-2B66F48A36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923" y="4113497"/>
                  <a:ext cx="2172509" cy="2806982"/>
                </a:xfrm>
                <a:prstGeom prst="round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necteur droit 27">
              <a:extLst>
                <a:ext uri="{FF2B5EF4-FFF2-40B4-BE49-F238E27FC236}">
                  <a16:creationId xmlns:a16="http://schemas.microsoft.com/office/drawing/2014/main" xmlns="" id="{4C88214B-5AD3-40EE-A03F-DE2FDFEEE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9994" y="4802033"/>
              <a:ext cx="3018320" cy="307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29">
            <a:extLst>
              <a:ext uri="{FF2B5EF4-FFF2-40B4-BE49-F238E27FC236}">
                <a16:creationId xmlns:a16="http://schemas.microsoft.com/office/drawing/2014/main" xmlns="" id="{919E1E6C-79B7-4A3C-B1D9-4AB72DC60764}"/>
              </a:ext>
            </a:extLst>
          </p:cNvPr>
          <p:cNvSpPr/>
          <p:nvPr/>
        </p:nvSpPr>
        <p:spPr>
          <a:xfrm>
            <a:off x="3910489" y="2035076"/>
            <a:ext cx="1240160" cy="5580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351" b="1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9" name="Rectangle : coins arrondis 30">
            <a:extLst>
              <a:ext uri="{FF2B5EF4-FFF2-40B4-BE49-F238E27FC236}">
                <a16:creationId xmlns:a16="http://schemas.microsoft.com/office/drawing/2014/main" xmlns="" id="{4F1A3F60-8E06-461E-B02C-1DF5D38CD13A}"/>
              </a:ext>
            </a:extLst>
          </p:cNvPr>
          <p:cNvSpPr/>
          <p:nvPr/>
        </p:nvSpPr>
        <p:spPr>
          <a:xfrm>
            <a:off x="1175497" y="3238719"/>
            <a:ext cx="1152099" cy="50887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351" b="1" dirty="0">
                <a:solidFill>
                  <a:schemeClr val="bg1"/>
                </a:solidFill>
              </a:rPr>
              <a:t>Crossover Mutation</a:t>
            </a:r>
          </a:p>
        </p:txBody>
      </p:sp>
      <p:sp>
        <p:nvSpPr>
          <p:cNvPr id="10" name="Rectangle : avec coins arrondis en diagonale 31">
            <a:extLst>
              <a:ext uri="{FF2B5EF4-FFF2-40B4-BE49-F238E27FC236}">
                <a16:creationId xmlns:a16="http://schemas.microsoft.com/office/drawing/2014/main" xmlns="" id="{33E58308-0842-4655-B4AF-DE67EEF96C38}"/>
              </a:ext>
            </a:extLst>
          </p:cNvPr>
          <p:cNvSpPr/>
          <p:nvPr/>
        </p:nvSpPr>
        <p:spPr>
          <a:xfrm>
            <a:off x="1181923" y="4594567"/>
            <a:ext cx="1152103" cy="508877"/>
          </a:xfrm>
          <a:prstGeom prst="round2Diag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351" b="1" dirty="0">
                <a:solidFill>
                  <a:schemeClr val="bg1"/>
                </a:solidFill>
              </a:rPr>
              <a:t>Selection</a:t>
            </a:r>
          </a:p>
        </p:txBody>
      </p:sp>
      <p:cxnSp>
        <p:nvCxnSpPr>
          <p:cNvPr id="11" name="Connecteur en angle 33">
            <a:extLst>
              <a:ext uri="{FF2B5EF4-FFF2-40B4-BE49-F238E27FC236}">
                <a16:creationId xmlns:a16="http://schemas.microsoft.com/office/drawing/2014/main" xmlns="" id="{93FD8DC8-0E21-4B01-84ED-A6EB7203A4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51545" y="2314102"/>
            <a:ext cx="2158944" cy="924617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37">
            <a:extLst>
              <a:ext uri="{FF2B5EF4-FFF2-40B4-BE49-F238E27FC236}">
                <a16:creationId xmlns:a16="http://schemas.microsoft.com/office/drawing/2014/main" xmlns="" id="{46970929-E65B-4B74-B110-29DA52B60973}"/>
              </a:ext>
            </a:extLst>
          </p:cNvPr>
          <p:cNvSpPr txBox="1"/>
          <p:nvPr/>
        </p:nvSpPr>
        <p:spPr>
          <a:xfrm>
            <a:off x="2577714" y="2001428"/>
            <a:ext cx="1022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b="1" dirty="0">
                <a:solidFill>
                  <a:schemeClr val="tx2"/>
                </a:solidFill>
                <a:latin typeface="Calibri" pitchFamily="34" charset="0"/>
              </a:rPr>
              <a:t>Fitness</a:t>
            </a:r>
          </a:p>
        </p:txBody>
      </p:sp>
      <p:cxnSp>
        <p:nvCxnSpPr>
          <p:cNvPr id="14" name="Connecteur droit avec flèche 39">
            <a:extLst>
              <a:ext uri="{FF2B5EF4-FFF2-40B4-BE49-F238E27FC236}">
                <a16:creationId xmlns:a16="http://schemas.microsoft.com/office/drawing/2014/main" xmlns="" id="{1B3654D1-8B3A-44FF-869F-EEAB2187B4EF}"/>
              </a:ext>
            </a:extLst>
          </p:cNvPr>
          <p:cNvCxnSpPr>
            <a:cxnSpLocks/>
          </p:cNvCxnSpPr>
          <p:nvPr/>
        </p:nvCxnSpPr>
        <p:spPr>
          <a:xfrm>
            <a:off x="4649849" y="1339482"/>
            <a:ext cx="4981" cy="69559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47">
            <a:extLst>
              <a:ext uri="{FF2B5EF4-FFF2-40B4-BE49-F238E27FC236}">
                <a16:creationId xmlns:a16="http://schemas.microsoft.com/office/drawing/2014/main" xmlns="" id="{B82A74B2-1E04-42D3-B5D1-2B0CC59AA22D}"/>
              </a:ext>
            </a:extLst>
          </p:cNvPr>
          <p:cNvCxnSpPr>
            <a:cxnSpLocks/>
          </p:cNvCxnSpPr>
          <p:nvPr/>
        </p:nvCxnSpPr>
        <p:spPr>
          <a:xfrm flipV="1">
            <a:off x="4530569" y="2593128"/>
            <a:ext cx="0" cy="308619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53">
            <a:extLst>
              <a:ext uri="{FF2B5EF4-FFF2-40B4-BE49-F238E27FC236}">
                <a16:creationId xmlns:a16="http://schemas.microsoft.com/office/drawing/2014/main" xmlns="" id="{4F7B6869-BD28-4673-920F-7CCC3DB7AEB0}"/>
              </a:ext>
            </a:extLst>
          </p:cNvPr>
          <p:cNvCxnSpPr>
            <a:cxnSpLocks/>
          </p:cNvCxnSpPr>
          <p:nvPr/>
        </p:nvCxnSpPr>
        <p:spPr>
          <a:xfrm>
            <a:off x="5150649" y="2314103"/>
            <a:ext cx="2891011" cy="923181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55">
            <a:extLst>
              <a:ext uri="{FF2B5EF4-FFF2-40B4-BE49-F238E27FC236}">
                <a16:creationId xmlns:a16="http://schemas.microsoft.com/office/drawing/2014/main" xmlns="" id="{A31A4974-AE1F-4CD3-9CC3-9A091861C850}"/>
              </a:ext>
            </a:extLst>
          </p:cNvPr>
          <p:cNvCxnSpPr>
            <a:cxnSpLocks/>
          </p:cNvCxnSpPr>
          <p:nvPr/>
        </p:nvCxnSpPr>
        <p:spPr>
          <a:xfrm>
            <a:off x="1751546" y="3747596"/>
            <a:ext cx="6428" cy="84697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60">
            <a:extLst>
              <a:ext uri="{FF2B5EF4-FFF2-40B4-BE49-F238E27FC236}">
                <a16:creationId xmlns:a16="http://schemas.microsoft.com/office/drawing/2014/main" xmlns="" id="{9B0D7131-33FE-4443-BDD4-408244A9AB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96042" y="3668915"/>
            <a:ext cx="96460" cy="2772596"/>
          </a:xfrm>
          <a:prstGeom prst="bentConnector3">
            <a:avLst>
              <a:gd name="adj1" fmla="val -64142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69">
            <a:extLst>
              <a:ext uri="{FF2B5EF4-FFF2-40B4-BE49-F238E27FC236}">
                <a16:creationId xmlns:a16="http://schemas.microsoft.com/office/drawing/2014/main" xmlns="" id="{5857B863-0F14-4D7A-98F4-F2B2CB6F0522}"/>
              </a:ext>
            </a:extLst>
          </p:cNvPr>
          <p:cNvSpPr txBox="1"/>
          <p:nvPr/>
        </p:nvSpPr>
        <p:spPr>
          <a:xfrm>
            <a:off x="2327596" y="5294418"/>
            <a:ext cx="196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b="1" dirty="0">
                <a:solidFill>
                  <a:schemeClr val="tx2"/>
                </a:solidFill>
                <a:latin typeface="Calibri" pitchFamily="34" charset="0"/>
              </a:rPr>
              <a:t>New</a:t>
            </a:r>
            <a:r>
              <a:rPr lang="x-none" sz="1351" b="1" dirty="0"/>
              <a:t> </a:t>
            </a:r>
            <a:r>
              <a:rPr lang="x-none" sz="1600" b="1" dirty="0">
                <a:solidFill>
                  <a:schemeClr val="tx2"/>
                </a:solidFill>
                <a:latin typeface="Calibri" pitchFamily="34" charset="0"/>
              </a:rPr>
              <a:t>Population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D8C22B5-11B4-41C1-9A2D-016A2A4FB3DF}"/>
              </a:ext>
            </a:extLst>
          </p:cNvPr>
          <p:cNvSpPr/>
          <p:nvPr/>
        </p:nvSpPr>
        <p:spPr>
          <a:xfrm>
            <a:off x="7303166" y="3237284"/>
            <a:ext cx="1476987" cy="1299659"/>
          </a:xfrm>
          <a:prstGeom prst="ellipse">
            <a:avLst/>
          </a:prstGeom>
          <a:solidFill>
            <a:srgbClr val="C5446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51" b="1" dirty="0">
                <a:solidFill>
                  <a:schemeClr val="bg1"/>
                </a:solidFill>
              </a:rPr>
              <a:t>Adaptation</a:t>
            </a:r>
          </a:p>
          <a:p>
            <a:pPr algn="ctr"/>
            <a:r>
              <a:rPr lang="fr-FR" sz="1351" b="1" dirty="0" err="1">
                <a:solidFill>
                  <a:schemeClr val="bg1"/>
                </a:solidFill>
              </a:rPr>
              <a:t>Strategies</a:t>
            </a:r>
            <a:endParaRPr lang="x-none" sz="1351" b="1" dirty="0">
              <a:solidFill>
                <a:schemeClr val="bg1"/>
              </a:solidFill>
            </a:endParaRPr>
          </a:p>
        </p:txBody>
      </p:sp>
      <p:sp>
        <p:nvSpPr>
          <p:cNvPr id="21" name="ZoneTexte 76">
            <a:extLst>
              <a:ext uri="{FF2B5EF4-FFF2-40B4-BE49-F238E27FC236}">
                <a16:creationId xmlns:a16="http://schemas.microsoft.com/office/drawing/2014/main" xmlns="" id="{3139EFD2-883C-4BB4-9BCF-2023A6018863}"/>
              </a:ext>
            </a:extLst>
          </p:cNvPr>
          <p:cNvSpPr txBox="1"/>
          <p:nvPr/>
        </p:nvSpPr>
        <p:spPr>
          <a:xfrm>
            <a:off x="5937332" y="1988656"/>
            <a:ext cx="171845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Ad-hoc </a:t>
            </a:r>
            <a:r>
              <a:rPr lang="fr-FR" sz="1600" b="1" dirty="0" err="1">
                <a:solidFill>
                  <a:schemeClr val="tx2"/>
                </a:solidFill>
                <a:latin typeface="Calibri" pitchFamily="34" charset="0"/>
              </a:rPr>
              <a:t>queries</a:t>
            </a:r>
            <a:endParaRPr lang="x-none" sz="1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22" name="Connecteur en angle 78">
            <a:extLst>
              <a:ext uri="{FF2B5EF4-FFF2-40B4-BE49-F238E27FC236}">
                <a16:creationId xmlns:a16="http://schemas.microsoft.com/office/drawing/2014/main" xmlns="" id="{8BAB2A5E-71F6-475A-A925-63DA8E50C91A}"/>
              </a:ext>
            </a:extLst>
          </p:cNvPr>
          <p:cNvCxnSpPr>
            <a:cxnSpLocks/>
          </p:cNvCxnSpPr>
          <p:nvPr/>
        </p:nvCxnSpPr>
        <p:spPr>
          <a:xfrm rot="5400000">
            <a:off x="6051095" y="3016417"/>
            <a:ext cx="470041" cy="3511091"/>
          </a:xfrm>
          <a:prstGeom prst="bentConnector3">
            <a:avLst>
              <a:gd name="adj1" fmla="val 148634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 : coins arrondis 102">
            <a:extLst>
              <a:ext uri="{FF2B5EF4-FFF2-40B4-BE49-F238E27FC236}">
                <a16:creationId xmlns:a16="http://schemas.microsoft.com/office/drawing/2014/main" xmlns="" id="{B1076E73-1B0C-4DB1-8D12-1D0240961EA8}"/>
              </a:ext>
            </a:extLst>
          </p:cNvPr>
          <p:cNvSpPr/>
          <p:nvPr/>
        </p:nvSpPr>
        <p:spPr>
          <a:xfrm>
            <a:off x="771642" y="1810514"/>
            <a:ext cx="4937092" cy="4034479"/>
          </a:xfrm>
          <a:custGeom>
            <a:avLst/>
            <a:gdLst>
              <a:gd name="connsiteX0" fmla="*/ 0 w 4937092"/>
              <a:gd name="connsiteY0" fmla="*/ 672427 h 4034479"/>
              <a:gd name="connsiteX1" fmla="*/ 672427 w 4937092"/>
              <a:gd name="connsiteY1" fmla="*/ 0 h 4034479"/>
              <a:gd name="connsiteX2" fmla="*/ 1199289 w 4937092"/>
              <a:gd name="connsiteY2" fmla="*/ 0 h 4034479"/>
              <a:gd name="connsiteX3" fmla="*/ 1726150 w 4937092"/>
              <a:gd name="connsiteY3" fmla="*/ 0 h 4034479"/>
              <a:gd name="connsiteX4" fmla="*/ 2253012 w 4937092"/>
              <a:gd name="connsiteY4" fmla="*/ 0 h 4034479"/>
              <a:gd name="connsiteX5" fmla="*/ 2815796 w 4937092"/>
              <a:gd name="connsiteY5" fmla="*/ 0 h 4034479"/>
              <a:gd name="connsiteX6" fmla="*/ 3414502 w 4937092"/>
              <a:gd name="connsiteY6" fmla="*/ 0 h 4034479"/>
              <a:gd name="connsiteX7" fmla="*/ 4264665 w 4937092"/>
              <a:gd name="connsiteY7" fmla="*/ 0 h 4034479"/>
              <a:gd name="connsiteX8" fmla="*/ 4937092 w 4937092"/>
              <a:gd name="connsiteY8" fmla="*/ 672427 h 4034479"/>
              <a:gd name="connsiteX9" fmla="*/ 4937092 w 4937092"/>
              <a:gd name="connsiteY9" fmla="*/ 1183456 h 4034479"/>
              <a:gd name="connsiteX10" fmla="*/ 4937092 w 4937092"/>
              <a:gd name="connsiteY10" fmla="*/ 1640692 h 4034479"/>
              <a:gd name="connsiteX11" fmla="*/ 4937092 w 4937092"/>
              <a:gd name="connsiteY11" fmla="*/ 2124825 h 4034479"/>
              <a:gd name="connsiteX12" fmla="*/ 4937092 w 4937092"/>
              <a:gd name="connsiteY12" fmla="*/ 2635853 h 4034479"/>
              <a:gd name="connsiteX13" fmla="*/ 4937092 w 4937092"/>
              <a:gd name="connsiteY13" fmla="*/ 3362052 h 4034479"/>
              <a:gd name="connsiteX14" fmla="*/ 4264665 w 4937092"/>
              <a:gd name="connsiteY14" fmla="*/ 4034479 h 4034479"/>
              <a:gd name="connsiteX15" fmla="*/ 3665959 w 4937092"/>
              <a:gd name="connsiteY15" fmla="*/ 4034479 h 4034479"/>
              <a:gd name="connsiteX16" fmla="*/ 3103175 w 4937092"/>
              <a:gd name="connsiteY16" fmla="*/ 4034479 h 4034479"/>
              <a:gd name="connsiteX17" fmla="*/ 2468546 w 4937092"/>
              <a:gd name="connsiteY17" fmla="*/ 4034479 h 4034479"/>
              <a:gd name="connsiteX18" fmla="*/ 1977607 w 4937092"/>
              <a:gd name="connsiteY18" fmla="*/ 4034479 h 4034479"/>
              <a:gd name="connsiteX19" fmla="*/ 1342978 w 4937092"/>
              <a:gd name="connsiteY19" fmla="*/ 4034479 h 4034479"/>
              <a:gd name="connsiteX20" fmla="*/ 672427 w 4937092"/>
              <a:gd name="connsiteY20" fmla="*/ 4034479 h 4034479"/>
              <a:gd name="connsiteX21" fmla="*/ 0 w 4937092"/>
              <a:gd name="connsiteY21" fmla="*/ 3362052 h 4034479"/>
              <a:gd name="connsiteX22" fmla="*/ 0 w 4937092"/>
              <a:gd name="connsiteY22" fmla="*/ 2770335 h 4034479"/>
              <a:gd name="connsiteX23" fmla="*/ 0 w 4937092"/>
              <a:gd name="connsiteY23" fmla="*/ 2286202 h 4034479"/>
              <a:gd name="connsiteX24" fmla="*/ 0 w 4937092"/>
              <a:gd name="connsiteY24" fmla="*/ 1828966 h 4034479"/>
              <a:gd name="connsiteX25" fmla="*/ 0 w 4937092"/>
              <a:gd name="connsiteY25" fmla="*/ 1317937 h 4034479"/>
              <a:gd name="connsiteX26" fmla="*/ 0 w 4937092"/>
              <a:gd name="connsiteY26" fmla="*/ 672427 h 403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37092" h="4034479" extrusionOk="0">
                <a:moveTo>
                  <a:pt x="0" y="672427"/>
                </a:moveTo>
                <a:cubicBezTo>
                  <a:pt x="-2064" y="277188"/>
                  <a:pt x="381437" y="-73016"/>
                  <a:pt x="672427" y="0"/>
                </a:cubicBezTo>
                <a:cubicBezTo>
                  <a:pt x="900670" y="-14980"/>
                  <a:pt x="986185" y="51773"/>
                  <a:pt x="1199289" y="0"/>
                </a:cubicBezTo>
                <a:cubicBezTo>
                  <a:pt x="1412393" y="-51773"/>
                  <a:pt x="1502983" y="2432"/>
                  <a:pt x="1726150" y="0"/>
                </a:cubicBezTo>
                <a:cubicBezTo>
                  <a:pt x="1949317" y="-2432"/>
                  <a:pt x="2147165" y="6323"/>
                  <a:pt x="2253012" y="0"/>
                </a:cubicBezTo>
                <a:cubicBezTo>
                  <a:pt x="2358859" y="-6323"/>
                  <a:pt x="2667111" y="63187"/>
                  <a:pt x="2815796" y="0"/>
                </a:cubicBezTo>
                <a:cubicBezTo>
                  <a:pt x="2964481" y="-63187"/>
                  <a:pt x="3251369" y="34059"/>
                  <a:pt x="3414502" y="0"/>
                </a:cubicBezTo>
                <a:cubicBezTo>
                  <a:pt x="3577635" y="-34059"/>
                  <a:pt x="3858706" y="827"/>
                  <a:pt x="4264665" y="0"/>
                </a:cubicBezTo>
                <a:cubicBezTo>
                  <a:pt x="4603087" y="-22752"/>
                  <a:pt x="4930637" y="296489"/>
                  <a:pt x="4937092" y="672427"/>
                </a:cubicBezTo>
                <a:cubicBezTo>
                  <a:pt x="4988801" y="880799"/>
                  <a:pt x="4921268" y="1066036"/>
                  <a:pt x="4937092" y="1183456"/>
                </a:cubicBezTo>
                <a:cubicBezTo>
                  <a:pt x="4952916" y="1300876"/>
                  <a:pt x="4899189" y="1454145"/>
                  <a:pt x="4937092" y="1640692"/>
                </a:cubicBezTo>
                <a:cubicBezTo>
                  <a:pt x="4974995" y="1827239"/>
                  <a:pt x="4881742" y="1916351"/>
                  <a:pt x="4937092" y="2124825"/>
                </a:cubicBezTo>
                <a:cubicBezTo>
                  <a:pt x="4992442" y="2333299"/>
                  <a:pt x="4891836" y="2386365"/>
                  <a:pt x="4937092" y="2635853"/>
                </a:cubicBezTo>
                <a:cubicBezTo>
                  <a:pt x="4982348" y="2885341"/>
                  <a:pt x="4873554" y="2999576"/>
                  <a:pt x="4937092" y="3362052"/>
                </a:cubicBezTo>
                <a:cubicBezTo>
                  <a:pt x="4924557" y="3754884"/>
                  <a:pt x="4549517" y="4086261"/>
                  <a:pt x="4264665" y="4034479"/>
                </a:cubicBezTo>
                <a:cubicBezTo>
                  <a:pt x="3985061" y="4091808"/>
                  <a:pt x="3836048" y="3994365"/>
                  <a:pt x="3665959" y="4034479"/>
                </a:cubicBezTo>
                <a:cubicBezTo>
                  <a:pt x="3495870" y="4074593"/>
                  <a:pt x="3286287" y="3969355"/>
                  <a:pt x="3103175" y="4034479"/>
                </a:cubicBezTo>
                <a:cubicBezTo>
                  <a:pt x="2920063" y="4099603"/>
                  <a:pt x="2636789" y="4007082"/>
                  <a:pt x="2468546" y="4034479"/>
                </a:cubicBezTo>
                <a:cubicBezTo>
                  <a:pt x="2300303" y="4061876"/>
                  <a:pt x="2167168" y="4011989"/>
                  <a:pt x="1977607" y="4034479"/>
                </a:cubicBezTo>
                <a:cubicBezTo>
                  <a:pt x="1788046" y="4056969"/>
                  <a:pt x="1562369" y="3998834"/>
                  <a:pt x="1342978" y="4034479"/>
                </a:cubicBezTo>
                <a:cubicBezTo>
                  <a:pt x="1123587" y="4070124"/>
                  <a:pt x="971418" y="4012393"/>
                  <a:pt x="672427" y="4034479"/>
                </a:cubicBezTo>
                <a:cubicBezTo>
                  <a:pt x="345758" y="4082590"/>
                  <a:pt x="-94556" y="3759674"/>
                  <a:pt x="0" y="3362052"/>
                </a:cubicBezTo>
                <a:cubicBezTo>
                  <a:pt x="-60638" y="3215538"/>
                  <a:pt x="52667" y="2957657"/>
                  <a:pt x="0" y="2770335"/>
                </a:cubicBezTo>
                <a:cubicBezTo>
                  <a:pt x="-52667" y="2583013"/>
                  <a:pt x="31886" y="2439732"/>
                  <a:pt x="0" y="2286202"/>
                </a:cubicBezTo>
                <a:cubicBezTo>
                  <a:pt x="-31886" y="2132672"/>
                  <a:pt x="51792" y="2006602"/>
                  <a:pt x="0" y="1828966"/>
                </a:cubicBezTo>
                <a:cubicBezTo>
                  <a:pt x="-51792" y="1651330"/>
                  <a:pt x="6852" y="1525929"/>
                  <a:pt x="0" y="1317937"/>
                </a:cubicBezTo>
                <a:cubicBezTo>
                  <a:pt x="-6852" y="1109945"/>
                  <a:pt x="54481" y="972785"/>
                  <a:pt x="0" y="672427"/>
                </a:cubicBezTo>
                <a:close/>
              </a:path>
            </a:pathLst>
          </a:custGeom>
          <a:noFill/>
          <a:ln w="28575">
            <a:solidFill>
              <a:srgbClr val="2F3952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48579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1"/>
          </a:p>
        </p:txBody>
      </p:sp>
      <p:sp>
        <p:nvSpPr>
          <p:cNvPr id="24" name="Rectangle : coins arrondis 103">
            <a:extLst>
              <a:ext uri="{FF2B5EF4-FFF2-40B4-BE49-F238E27FC236}">
                <a16:creationId xmlns:a16="http://schemas.microsoft.com/office/drawing/2014/main" xmlns="" id="{FC00A0F1-4AE8-4D8F-B035-931875E7B5B3}"/>
              </a:ext>
            </a:extLst>
          </p:cNvPr>
          <p:cNvSpPr/>
          <p:nvPr/>
        </p:nvSpPr>
        <p:spPr>
          <a:xfrm>
            <a:off x="250723" y="1730356"/>
            <a:ext cx="8612359" cy="4230336"/>
          </a:xfrm>
          <a:custGeom>
            <a:avLst/>
            <a:gdLst>
              <a:gd name="connsiteX0" fmla="*/ 0 w 8612359"/>
              <a:gd name="connsiteY0" fmla="*/ 705070 h 4230336"/>
              <a:gd name="connsiteX1" fmla="*/ 705070 w 8612359"/>
              <a:gd name="connsiteY1" fmla="*/ 0 h 4230336"/>
              <a:gd name="connsiteX2" fmla="*/ 1115042 w 8612359"/>
              <a:gd name="connsiteY2" fmla="*/ 0 h 4230336"/>
              <a:gd name="connsiteX3" fmla="*/ 1525015 w 8612359"/>
              <a:gd name="connsiteY3" fmla="*/ 0 h 4230336"/>
              <a:gd name="connsiteX4" fmla="*/ 1934987 w 8612359"/>
              <a:gd name="connsiteY4" fmla="*/ 0 h 4230336"/>
              <a:gd name="connsiteX5" fmla="*/ 2416982 w 8612359"/>
              <a:gd name="connsiteY5" fmla="*/ 0 h 4230336"/>
              <a:gd name="connsiteX6" fmla="*/ 2970999 w 8612359"/>
              <a:gd name="connsiteY6" fmla="*/ 0 h 4230336"/>
              <a:gd name="connsiteX7" fmla="*/ 3669060 w 8612359"/>
              <a:gd name="connsiteY7" fmla="*/ 0 h 4230336"/>
              <a:gd name="connsiteX8" fmla="*/ 4295099 w 8612359"/>
              <a:gd name="connsiteY8" fmla="*/ 0 h 4230336"/>
              <a:gd name="connsiteX9" fmla="*/ 4633049 w 8612359"/>
              <a:gd name="connsiteY9" fmla="*/ 0 h 4230336"/>
              <a:gd name="connsiteX10" fmla="*/ 5187066 w 8612359"/>
              <a:gd name="connsiteY10" fmla="*/ 0 h 4230336"/>
              <a:gd name="connsiteX11" fmla="*/ 5525017 w 8612359"/>
              <a:gd name="connsiteY11" fmla="*/ 0 h 4230336"/>
              <a:gd name="connsiteX12" fmla="*/ 5934989 w 8612359"/>
              <a:gd name="connsiteY12" fmla="*/ 0 h 4230336"/>
              <a:gd name="connsiteX13" fmla="*/ 6416984 w 8612359"/>
              <a:gd name="connsiteY13" fmla="*/ 0 h 4230336"/>
              <a:gd name="connsiteX14" fmla="*/ 7043023 w 8612359"/>
              <a:gd name="connsiteY14" fmla="*/ 0 h 4230336"/>
              <a:gd name="connsiteX15" fmla="*/ 7907289 w 8612359"/>
              <a:gd name="connsiteY15" fmla="*/ 0 h 4230336"/>
              <a:gd name="connsiteX16" fmla="*/ 8612359 w 8612359"/>
              <a:gd name="connsiteY16" fmla="*/ 705070 h 4230336"/>
              <a:gd name="connsiteX17" fmla="*/ 8612359 w 8612359"/>
              <a:gd name="connsiteY17" fmla="*/ 1184503 h 4230336"/>
              <a:gd name="connsiteX18" fmla="*/ 8612359 w 8612359"/>
              <a:gd name="connsiteY18" fmla="*/ 1776744 h 4230336"/>
              <a:gd name="connsiteX19" fmla="*/ 8612359 w 8612359"/>
              <a:gd name="connsiteY19" fmla="*/ 2256178 h 4230336"/>
              <a:gd name="connsiteX20" fmla="*/ 8612359 w 8612359"/>
              <a:gd name="connsiteY20" fmla="*/ 2848419 h 4230336"/>
              <a:gd name="connsiteX21" fmla="*/ 8612359 w 8612359"/>
              <a:gd name="connsiteY21" fmla="*/ 3525266 h 4230336"/>
              <a:gd name="connsiteX22" fmla="*/ 7907289 w 8612359"/>
              <a:gd name="connsiteY22" fmla="*/ 4230336 h 4230336"/>
              <a:gd name="connsiteX23" fmla="*/ 7209228 w 8612359"/>
              <a:gd name="connsiteY23" fmla="*/ 4230336 h 4230336"/>
              <a:gd name="connsiteX24" fmla="*/ 6799255 w 8612359"/>
              <a:gd name="connsiteY24" fmla="*/ 4230336 h 4230336"/>
              <a:gd name="connsiteX25" fmla="*/ 6461305 w 8612359"/>
              <a:gd name="connsiteY25" fmla="*/ 4230336 h 4230336"/>
              <a:gd name="connsiteX26" fmla="*/ 5979310 w 8612359"/>
              <a:gd name="connsiteY26" fmla="*/ 4230336 h 4230336"/>
              <a:gd name="connsiteX27" fmla="*/ 5281249 w 8612359"/>
              <a:gd name="connsiteY27" fmla="*/ 4230336 h 4230336"/>
              <a:gd name="connsiteX28" fmla="*/ 4655210 w 8612359"/>
              <a:gd name="connsiteY28" fmla="*/ 4230336 h 4230336"/>
              <a:gd name="connsiteX29" fmla="*/ 4245238 w 8612359"/>
              <a:gd name="connsiteY29" fmla="*/ 4230336 h 4230336"/>
              <a:gd name="connsiteX30" fmla="*/ 3619199 w 8612359"/>
              <a:gd name="connsiteY30" fmla="*/ 4230336 h 4230336"/>
              <a:gd name="connsiteX31" fmla="*/ 2921137 w 8612359"/>
              <a:gd name="connsiteY31" fmla="*/ 4230336 h 4230336"/>
              <a:gd name="connsiteX32" fmla="*/ 2295098 w 8612359"/>
              <a:gd name="connsiteY32" fmla="*/ 4230336 h 4230336"/>
              <a:gd name="connsiteX33" fmla="*/ 1885126 w 8612359"/>
              <a:gd name="connsiteY33" fmla="*/ 4230336 h 4230336"/>
              <a:gd name="connsiteX34" fmla="*/ 1547176 w 8612359"/>
              <a:gd name="connsiteY34" fmla="*/ 4230336 h 4230336"/>
              <a:gd name="connsiteX35" fmla="*/ 705070 w 8612359"/>
              <a:gd name="connsiteY35" fmla="*/ 4230336 h 4230336"/>
              <a:gd name="connsiteX36" fmla="*/ 0 w 8612359"/>
              <a:gd name="connsiteY36" fmla="*/ 3525266 h 4230336"/>
              <a:gd name="connsiteX37" fmla="*/ 0 w 8612359"/>
              <a:gd name="connsiteY37" fmla="*/ 3045833 h 4230336"/>
              <a:gd name="connsiteX38" fmla="*/ 0 w 8612359"/>
              <a:gd name="connsiteY38" fmla="*/ 2425390 h 4230336"/>
              <a:gd name="connsiteX39" fmla="*/ 0 w 8612359"/>
              <a:gd name="connsiteY39" fmla="*/ 1804946 h 4230336"/>
              <a:gd name="connsiteX40" fmla="*/ 0 w 8612359"/>
              <a:gd name="connsiteY40" fmla="*/ 1325513 h 4230336"/>
              <a:gd name="connsiteX41" fmla="*/ 0 w 8612359"/>
              <a:gd name="connsiteY41" fmla="*/ 705070 h 423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612359" h="4230336" extrusionOk="0">
                <a:moveTo>
                  <a:pt x="0" y="705070"/>
                </a:moveTo>
                <a:cubicBezTo>
                  <a:pt x="-7699" y="226648"/>
                  <a:pt x="385702" y="-63614"/>
                  <a:pt x="705070" y="0"/>
                </a:cubicBezTo>
                <a:cubicBezTo>
                  <a:pt x="850872" y="-8436"/>
                  <a:pt x="1001431" y="15594"/>
                  <a:pt x="1115042" y="0"/>
                </a:cubicBezTo>
                <a:cubicBezTo>
                  <a:pt x="1228653" y="-15594"/>
                  <a:pt x="1391542" y="28406"/>
                  <a:pt x="1525015" y="0"/>
                </a:cubicBezTo>
                <a:cubicBezTo>
                  <a:pt x="1658488" y="-28406"/>
                  <a:pt x="1768307" y="38737"/>
                  <a:pt x="1934987" y="0"/>
                </a:cubicBezTo>
                <a:cubicBezTo>
                  <a:pt x="2101667" y="-38737"/>
                  <a:pt x="2180370" y="25140"/>
                  <a:pt x="2416982" y="0"/>
                </a:cubicBezTo>
                <a:cubicBezTo>
                  <a:pt x="2653595" y="-25140"/>
                  <a:pt x="2744678" y="59160"/>
                  <a:pt x="2970999" y="0"/>
                </a:cubicBezTo>
                <a:cubicBezTo>
                  <a:pt x="3197320" y="-59160"/>
                  <a:pt x="3448902" y="19507"/>
                  <a:pt x="3669060" y="0"/>
                </a:cubicBezTo>
                <a:cubicBezTo>
                  <a:pt x="3889218" y="-19507"/>
                  <a:pt x="4033030" y="4315"/>
                  <a:pt x="4295099" y="0"/>
                </a:cubicBezTo>
                <a:cubicBezTo>
                  <a:pt x="4557168" y="-4315"/>
                  <a:pt x="4535518" y="25658"/>
                  <a:pt x="4633049" y="0"/>
                </a:cubicBezTo>
                <a:cubicBezTo>
                  <a:pt x="4730580" y="-25658"/>
                  <a:pt x="4980751" y="47328"/>
                  <a:pt x="5187066" y="0"/>
                </a:cubicBezTo>
                <a:cubicBezTo>
                  <a:pt x="5393381" y="-47328"/>
                  <a:pt x="5367937" y="16843"/>
                  <a:pt x="5525017" y="0"/>
                </a:cubicBezTo>
                <a:cubicBezTo>
                  <a:pt x="5682097" y="-16843"/>
                  <a:pt x="5794018" y="27934"/>
                  <a:pt x="5934989" y="0"/>
                </a:cubicBezTo>
                <a:cubicBezTo>
                  <a:pt x="6075960" y="-27934"/>
                  <a:pt x="6299693" y="15943"/>
                  <a:pt x="6416984" y="0"/>
                </a:cubicBezTo>
                <a:cubicBezTo>
                  <a:pt x="6534276" y="-15943"/>
                  <a:pt x="6869697" y="65031"/>
                  <a:pt x="7043023" y="0"/>
                </a:cubicBezTo>
                <a:cubicBezTo>
                  <a:pt x="7216349" y="-65031"/>
                  <a:pt x="7633079" y="56032"/>
                  <a:pt x="7907289" y="0"/>
                </a:cubicBezTo>
                <a:cubicBezTo>
                  <a:pt x="8275153" y="-95673"/>
                  <a:pt x="8675661" y="360379"/>
                  <a:pt x="8612359" y="705070"/>
                </a:cubicBezTo>
                <a:cubicBezTo>
                  <a:pt x="8639668" y="838830"/>
                  <a:pt x="8600430" y="1019462"/>
                  <a:pt x="8612359" y="1184503"/>
                </a:cubicBezTo>
                <a:cubicBezTo>
                  <a:pt x="8624288" y="1349544"/>
                  <a:pt x="8603550" y="1527457"/>
                  <a:pt x="8612359" y="1776744"/>
                </a:cubicBezTo>
                <a:cubicBezTo>
                  <a:pt x="8621168" y="2026031"/>
                  <a:pt x="8591674" y="2045787"/>
                  <a:pt x="8612359" y="2256178"/>
                </a:cubicBezTo>
                <a:cubicBezTo>
                  <a:pt x="8633044" y="2466569"/>
                  <a:pt x="8546760" y="2653846"/>
                  <a:pt x="8612359" y="2848419"/>
                </a:cubicBezTo>
                <a:cubicBezTo>
                  <a:pt x="8677958" y="3042992"/>
                  <a:pt x="8552876" y="3270194"/>
                  <a:pt x="8612359" y="3525266"/>
                </a:cubicBezTo>
                <a:cubicBezTo>
                  <a:pt x="8676490" y="3983687"/>
                  <a:pt x="8200875" y="4256936"/>
                  <a:pt x="7907289" y="4230336"/>
                </a:cubicBezTo>
                <a:cubicBezTo>
                  <a:pt x="7719729" y="4282804"/>
                  <a:pt x="7532155" y="4182553"/>
                  <a:pt x="7209228" y="4230336"/>
                </a:cubicBezTo>
                <a:cubicBezTo>
                  <a:pt x="6886301" y="4278119"/>
                  <a:pt x="6960248" y="4209559"/>
                  <a:pt x="6799255" y="4230336"/>
                </a:cubicBezTo>
                <a:cubicBezTo>
                  <a:pt x="6638262" y="4251113"/>
                  <a:pt x="6551538" y="4191960"/>
                  <a:pt x="6461305" y="4230336"/>
                </a:cubicBezTo>
                <a:cubicBezTo>
                  <a:pt x="6371072" y="4268712"/>
                  <a:pt x="6168586" y="4214159"/>
                  <a:pt x="5979310" y="4230336"/>
                </a:cubicBezTo>
                <a:cubicBezTo>
                  <a:pt x="5790035" y="4246513"/>
                  <a:pt x="5474153" y="4183601"/>
                  <a:pt x="5281249" y="4230336"/>
                </a:cubicBezTo>
                <a:cubicBezTo>
                  <a:pt x="5088345" y="4277071"/>
                  <a:pt x="4953466" y="4222486"/>
                  <a:pt x="4655210" y="4230336"/>
                </a:cubicBezTo>
                <a:cubicBezTo>
                  <a:pt x="4356954" y="4238186"/>
                  <a:pt x="4386526" y="4220266"/>
                  <a:pt x="4245238" y="4230336"/>
                </a:cubicBezTo>
                <a:cubicBezTo>
                  <a:pt x="4103950" y="4240406"/>
                  <a:pt x="3858336" y="4155581"/>
                  <a:pt x="3619199" y="4230336"/>
                </a:cubicBezTo>
                <a:cubicBezTo>
                  <a:pt x="3380062" y="4305091"/>
                  <a:pt x="3247639" y="4153998"/>
                  <a:pt x="2921137" y="4230336"/>
                </a:cubicBezTo>
                <a:cubicBezTo>
                  <a:pt x="2594635" y="4306674"/>
                  <a:pt x="2485631" y="4166161"/>
                  <a:pt x="2295098" y="4230336"/>
                </a:cubicBezTo>
                <a:cubicBezTo>
                  <a:pt x="2104565" y="4294511"/>
                  <a:pt x="2001268" y="4207671"/>
                  <a:pt x="1885126" y="4230336"/>
                </a:cubicBezTo>
                <a:cubicBezTo>
                  <a:pt x="1768984" y="4253001"/>
                  <a:pt x="1659826" y="4223614"/>
                  <a:pt x="1547176" y="4230336"/>
                </a:cubicBezTo>
                <a:cubicBezTo>
                  <a:pt x="1434526" y="4237058"/>
                  <a:pt x="1084782" y="4209161"/>
                  <a:pt x="705070" y="4230336"/>
                </a:cubicBezTo>
                <a:cubicBezTo>
                  <a:pt x="252711" y="4255178"/>
                  <a:pt x="-58954" y="3908033"/>
                  <a:pt x="0" y="3525266"/>
                </a:cubicBezTo>
                <a:cubicBezTo>
                  <a:pt x="-17661" y="3311108"/>
                  <a:pt x="4490" y="3167086"/>
                  <a:pt x="0" y="3045833"/>
                </a:cubicBezTo>
                <a:cubicBezTo>
                  <a:pt x="-4490" y="2924580"/>
                  <a:pt x="51180" y="2714804"/>
                  <a:pt x="0" y="2425390"/>
                </a:cubicBezTo>
                <a:cubicBezTo>
                  <a:pt x="-51180" y="2135976"/>
                  <a:pt x="51321" y="2068012"/>
                  <a:pt x="0" y="1804946"/>
                </a:cubicBezTo>
                <a:cubicBezTo>
                  <a:pt x="-51321" y="1541880"/>
                  <a:pt x="4573" y="1524997"/>
                  <a:pt x="0" y="1325513"/>
                </a:cubicBezTo>
                <a:cubicBezTo>
                  <a:pt x="-4573" y="1126029"/>
                  <a:pt x="8843" y="840439"/>
                  <a:pt x="0" y="705070"/>
                </a:cubicBezTo>
                <a:close/>
              </a:path>
            </a:pathLst>
          </a:custGeom>
          <a:noFill/>
          <a:ln w="28575">
            <a:solidFill>
              <a:srgbClr val="C64367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48579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1"/>
          </a:p>
        </p:txBody>
      </p:sp>
      <p:sp>
        <p:nvSpPr>
          <p:cNvPr id="25" name="ZoneTexte 104">
            <a:extLst>
              <a:ext uri="{FF2B5EF4-FFF2-40B4-BE49-F238E27FC236}">
                <a16:creationId xmlns:a16="http://schemas.microsoft.com/office/drawing/2014/main" xmlns="" id="{10E445ED-4B72-47CC-A4A9-2B8D9A025298}"/>
              </a:ext>
            </a:extLst>
          </p:cNvPr>
          <p:cNvSpPr txBox="1"/>
          <p:nvPr/>
        </p:nvSpPr>
        <p:spPr>
          <a:xfrm>
            <a:off x="5708734" y="5294418"/>
            <a:ext cx="267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tx2"/>
                </a:solidFill>
                <a:latin typeface="Calibri" pitchFamily="34" charset="0"/>
              </a:rPr>
              <a:t>Inject adaptation strategy into last GA population</a:t>
            </a:r>
          </a:p>
        </p:txBody>
      </p:sp>
      <p:sp>
        <p:nvSpPr>
          <p:cNvPr id="26" name="ZoneTexte 110">
            <a:extLst>
              <a:ext uri="{FF2B5EF4-FFF2-40B4-BE49-F238E27FC236}">
                <a16:creationId xmlns:a16="http://schemas.microsoft.com/office/drawing/2014/main" xmlns="" id="{82BB2D9C-12DD-4321-BA1C-90D5107E15F4}"/>
              </a:ext>
            </a:extLst>
          </p:cNvPr>
          <p:cNvSpPr txBox="1"/>
          <p:nvPr/>
        </p:nvSpPr>
        <p:spPr>
          <a:xfrm rot="16200000">
            <a:off x="-389353" y="3136541"/>
            <a:ext cx="1983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b="1" dirty="0">
                <a:solidFill>
                  <a:schemeClr val="tx2"/>
                </a:solidFill>
                <a:latin typeface="Calibri" pitchFamily="34" charset="0"/>
              </a:rPr>
              <a:t>Offline Phase</a:t>
            </a:r>
          </a:p>
        </p:txBody>
      </p:sp>
      <p:sp>
        <p:nvSpPr>
          <p:cNvPr id="27" name="ZoneTexte 111">
            <a:extLst>
              <a:ext uri="{FF2B5EF4-FFF2-40B4-BE49-F238E27FC236}">
                <a16:creationId xmlns:a16="http://schemas.microsoft.com/office/drawing/2014/main" xmlns="" id="{F33BAF77-2571-484F-B133-1CC39BA737AE}"/>
              </a:ext>
            </a:extLst>
          </p:cNvPr>
          <p:cNvSpPr txBox="1"/>
          <p:nvPr/>
        </p:nvSpPr>
        <p:spPr>
          <a:xfrm>
            <a:off x="6930063" y="1411683"/>
            <a:ext cx="1809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b="1" dirty="0">
                <a:solidFill>
                  <a:srgbClr val="C64367"/>
                </a:solidFill>
              </a:rPr>
              <a:t>Online Phase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xmlns="" id="{B36B658E-11AA-419B-881C-400EDDB5CA12}"/>
              </a:ext>
            </a:extLst>
          </p:cNvPr>
          <p:cNvSpPr txBox="1">
            <a:spLocks/>
          </p:cNvSpPr>
          <p:nvPr/>
        </p:nvSpPr>
        <p:spPr>
          <a:xfrm>
            <a:off x="10145584" y="5960692"/>
            <a:ext cx="444971" cy="27699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1588111" y="44543"/>
            <a:ext cx="6324439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3600" dirty="0"/>
              <a:t>Our </a:t>
            </a:r>
            <a:r>
              <a:rPr lang="en-GB" sz="3600"/>
              <a:t>Genetic Algorithm (GA)</a:t>
            </a:r>
            <a:endParaRPr lang="en-GB" sz="3600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151528" y="999267"/>
            <a:ext cx="8711554" cy="3334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/>
              <a:t>Our 4-Inputs + 1: </a:t>
            </a:r>
            <a:r>
              <a:rPr lang="en-AU" dirty="0"/>
              <a:t>DW, Known Workload, Parallel Platform, Threshold W, Utility Threshold U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868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C4740134-F0B1-4A83-B299-852CE04ED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908377"/>
              </p:ext>
            </p:extLst>
          </p:nvPr>
        </p:nvGraphicFramePr>
        <p:xfrm>
          <a:off x="198344" y="1397203"/>
          <a:ext cx="4250759" cy="10275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4352">
                  <a:extLst>
                    <a:ext uri="{9D8B030D-6E8A-4147-A177-3AD203B41FA5}">
                      <a16:colId xmlns:a16="http://schemas.microsoft.com/office/drawing/2014/main" xmlns="" val="1941240043"/>
                    </a:ext>
                  </a:extLst>
                </a:gridCol>
                <a:gridCol w="1017639">
                  <a:extLst>
                    <a:ext uri="{9D8B030D-6E8A-4147-A177-3AD203B41FA5}">
                      <a16:colId xmlns:a16="http://schemas.microsoft.com/office/drawing/2014/main" xmlns="" val="2093896096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xmlns="" val="2706772582"/>
                    </a:ext>
                  </a:extLst>
                </a:gridCol>
                <a:gridCol w="1179116">
                  <a:extLst>
                    <a:ext uri="{9D8B030D-6E8A-4147-A177-3AD203B41FA5}">
                      <a16:colId xmlns:a16="http://schemas.microsoft.com/office/drawing/2014/main" xmlns="" val="2252625523"/>
                    </a:ext>
                  </a:extLst>
                </a:gridCol>
              </a:tblGrid>
              <a:tr h="32625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</a:rPr>
                        <a:t>d_year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2020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8186780"/>
                  </a:ext>
                </a:extLst>
              </a:tr>
              <a:tr h="27765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</a:rPr>
                        <a:t>c_region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AFRICA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EUROPE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AMERICA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224638"/>
                  </a:ext>
                </a:extLst>
              </a:tr>
              <a:tr h="39644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</a:rPr>
                        <a:t>p_category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#13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rgbClr val="002060"/>
                          </a:solidFill>
                        </a:rPr>
                        <a:t>#14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3914853"/>
                  </a:ext>
                </a:extLst>
              </a:tr>
            </a:tbl>
          </a:graphicData>
        </a:graphic>
      </p:graphicFrame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xmlns="" id="{4595EA32-A48F-401E-96E9-4DD3BD6F8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700608"/>
              </p:ext>
            </p:extLst>
          </p:nvPr>
        </p:nvGraphicFramePr>
        <p:xfrm>
          <a:off x="4973632" y="1397203"/>
          <a:ext cx="3420000" cy="1000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xmlns="" val="194124004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xmlns="" val="209389609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xmlns="" val="270677258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xmlns="" val="2252625523"/>
                    </a:ext>
                  </a:extLst>
                </a:gridCol>
              </a:tblGrid>
              <a:tr h="25086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d_year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48186780"/>
                  </a:ext>
                </a:extLst>
              </a:tr>
              <a:tr h="29597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c_region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8224638"/>
                  </a:ext>
                </a:extLst>
              </a:tr>
              <a:tr h="39076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p_category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63914853"/>
                  </a:ext>
                </a:extLst>
              </a:tr>
            </a:tbl>
          </a:graphicData>
        </a:graphic>
      </p:graphicFrame>
      <p:sp>
        <p:nvSpPr>
          <p:cNvPr id="16" name="Titre 1"/>
          <p:cNvSpPr txBox="1">
            <a:spLocks/>
          </p:cNvSpPr>
          <p:nvPr/>
        </p:nvSpPr>
        <p:spPr>
          <a:xfrm>
            <a:off x="1588112" y="44543"/>
            <a:ext cx="5914410" cy="711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9FF"/>
                </a:solidFill>
                <a:latin typeface="Arial Rounded MT Bold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GB" sz="3600" dirty="0"/>
              <a:t>Elements of GA </a:t>
            </a:r>
            <a:r>
              <a:rPr lang="en-GB" sz="3600" baseline="30000" dirty="0"/>
              <a:t>(1/2)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608914" y="2546608"/>
            <a:ext cx="217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Chromosome Coding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1076" y="3202489"/>
            <a:ext cx="9082924" cy="254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000" b="1" dirty="0">
                <a:solidFill>
                  <a:srgbClr val="FF0000"/>
                </a:solidFill>
              </a:rPr>
              <a:t>From 2 Fitness Functions to 1: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b="1" u="sng" dirty="0">
                <a:solidFill>
                  <a:srgbClr val="002060"/>
                </a:solidFill>
              </a:rPr>
              <a:t>Minimisation</a:t>
            </a:r>
            <a:r>
              <a:rPr lang="en-GB" b="1" dirty="0">
                <a:solidFill>
                  <a:srgbClr val="002060"/>
                </a:solidFill>
              </a:rPr>
              <a:t> of overall query processing cost </a:t>
            </a:r>
            <a:r>
              <a:rPr lang="en-GB" sz="1600" b="1" dirty="0">
                <a:solidFill>
                  <a:srgbClr val="002060"/>
                </a:solidFill>
              </a:rPr>
              <a:t>(Inputs/Outputs and Network)</a:t>
            </a:r>
            <a:endParaRPr lang="en-GB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GB" sz="2000" b="1" dirty="0">
                <a:solidFill>
                  <a:srgbClr val="FF0000"/>
                </a:solidFill>
              </a:rPr>
              <a:t>Constraints: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Number of Fact Fragments ≤ W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Utility </a:t>
            </a:r>
            <a:r>
              <a:rPr lang="en-GB" b="1" dirty="0">
                <a:solidFill>
                  <a:srgbClr val="002060"/>
                </a:solidFill>
                <a:sym typeface="Symbol" panose="05050102010706020507" pitchFamily="18" charset="2"/>
              </a:rPr>
              <a:t> </a:t>
            </a:r>
            <a:r>
              <a:rPr lang="en-GB" b="1" dirty="0">
                <a:solidFill>
                  <a:srgbClr val="002060"/>
                </a:solidFill>
              </a:rPr>
              <a:t>Utility Threshold U</a:t>
            </a:r>
          </a:p>
          <a:p>
            <a:pPr marL="285750" indent="-285750">
              <a:buFont typeface="Wingdings" charset="2"/>
              <a:buChar char="q"/>
            </a:pPr>
            <a:r>
              <a:rPr lang="en-GB" sz="2000" b="1" dirty="0">
                <a:solidFill>
                  <a:srgbClr val="FF0000"/>
                </a:solidFill>
              </a:rPr>
              <a:t>Illustration of the Utility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2060"/>
                </a:solidFill>
              </a:rPr>
              <a:t>Execution time of new query q under </a:t>
            </a:r>
            <a:r>
              <a:rPr lang="en-US" sz="1600" b="1" dirty="0" err="1">
                <a:solidFill>
                  <a:srgbClr val="002060"/>
                </a:solidFill>
              </a:rPr>
              <a:t>FS</a:t>
            </a:r>
            <a:r>
              <a:rPr lang="en-US" sz="1600" b="1" baseline="-25000" dirty="0" err="1">
                <a:solidFill>
                  <a:srgbClr val="002060"/>
                </a:solidFill>
              </a:rPr>
              <a:t>t</a:t>
            </a:r>
            <a:r>
              <a:rPr lang="en-US" sz="1600" b="1" dirty="0">
                <a:solidFill>
                  <a:srgbClr val="002060"/>
                </a:solidFill>
              </a:rPr>
              <a:t> is 10 </a:t>
            </a:r>
            <a:r>
              <a:rPr lang="en-US" sz="1600" b="1" dirty="0" err="1">
                <a:solidFill>
                  <a:srgbClr val="002060"/>
                </a:solidFill>
              </a:rPr>
              <a:t>ms</a:t>
            </a: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  <a:defRPr sz="42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2060"/>
                </a:solidFill>
              </a:rPr>
              <a:t>Execution time of another new query q’ under FS</a:t>
            </a:r>
            <a:r>
              <a:rPr lang="en-US" sz="1600" b="1" baseline="-25000" dirty="0">
                <a:solidFill>
                  <a:srgbClr val="002060"/>
                </a:solidFill>
              </a:rPr>
              <a:t>(t+1)</a:t>
            </a:r>
            <a:r>
              <a:rPr lang="en-US" sz="1600" b="1" dirty="0">
                <a:solidFill>
                  <a:srgbClr val="002060"/>
                </a:solidFill>
              </a:rPr>
              <a:t> (by considering q) is 8 </a:t>
            </a:r>
            <a:r>
              <a:rPr lang="en-US" sz="1600" b="1" dirty="0" err="1">
                <a:solidFill>
                  <a:srgbClr val="002060"/>
                </a:solidFill>
              </a:rPr>
              <a:t>ms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0" name="Accolade fermante 19"/>
          <p:cNvSpPr/>
          <p:nvPr/>
        </p:nvSpPr>
        <p:spPr>
          <a:xfrm>
            <a:off x="7128122" y="4960302"/>
            <a:ext cx="154699" cy="7589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205472" y="5182813"/>
            <a:ext cx="2494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defRPr sz="42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2060"/>
                </a:solidFill>
              </a:rPr>
              <a:t>	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5863" y="43064"/>
            <a:ext cx="1066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State of Art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FF0000"/>
                </a:solidFill>
                <a:cs typeface="Times New Roman" pitchFamily="18" charset="0"/>
              </a:rPr>
              <a:t>Our Proposal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Experiments</a:t>
            </a:r>
          </a:p>
          <a:p>
            <a:pPr marL="171450" indent="-171450">
              <a:buFont typeface="Wingdings" charset="2"/>
              <a:buChar char="§"/>
            </a:pPr>
            <a:r>
              <a:rPr lang="en-AU" sz="1000" b="1" dirty="0">
                <a:solidFill>
                  <a:srgbClr val="000090"/>
                </a:solidFill>
                <a:cs typeface="Times New Roman" pitchFamily="18" charset="0"/>
              </a:rPr>
              <a:t>Summary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327128" y="5182813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b="1" dirty="0">
                <a:solidFill>
                  <a:srgbClr val="002060"/>
                </a:solidFill>
              </a:rPr>
              <a:t>Utility = 8/10 = 80%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LIAS</Template>
  <TotalTime>27357</TotalTime>
  <Words>1478</Words>
  <Application>Microsoft Macintosh PowerPoint</Application>
  <PresentationFormat>Présentation à l'écran (4:3)</PresentationFormat>
  <Paragraphs>413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34" baseType="lpstr">
      <vt:lpstr>Aharoni</vt:lpstr>
      <vt:lpstr>Arial Rounded MT Bold</vt:lpstr>
      <vt:lpstr>Book Antiqua</vt:lpstr>
      <vt:lpstr>Calibri</vt:lpstr>
      <vt:lpstr>Cambria Math</vt:lpstr>
      <vt:lpstr>CMMI10</vt:lpstr>
      <vt:lpstr>CMR10</vt:lpstr>
      <vt:lpstr>CMR9</vt:lpstr>
      <vt:lpstr>CMTI10</vt:lpstr>
      <vt:lpstr>Courier New</vt:lpstr>
      <vt:lpstr>LucidaGrande</vt:lpstr>
      <vt:lpstr>Mangal</vt:lpstr>
      <vt:lpstr>MS Gothic</vt:lpstr>
      <vt:lpstr>NimbusRomNo9L-Regu</vt:lpstr>
      <vt:lpstr>Symbol</vt:lpstr>
      <vt:lpstr>Times New Roman</vt:lpstr>
      <vt:lpstr>Wingdings</vt:lpstr>
      <vt:lpstr>Arial</vt:lpstr>
      <vt:lpstr>LIAS</vt:lpstr>
      <vt:lpstr>Laboratoire d’Informatique et d’Automatique pour les Systèmes</vt:lpstr>
      <vt:lpstr>Présentation PowerPoint</vt:lpstr>
      <vt:lpstr>Présentation PowerPoint</vt:lpstr>
      <vt:lpstr>Agenda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Summary</vt:lpstr>
      <vt:lpstr>Présentation PowerPoint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Laboratoire d’Informatique et d’Automatique pour les Systèmes</dc:title>
  <dc:creator>GROLLEAU Emmanuel</dc:creator>
  <cp:lastModifiedBy>Utilisateur de Microsoft Office</cp:lastModifiedBy>
  <cp:revision>475</cp:revision>
  <cp:lastPrinted>2020-10-13T09:12:36Z</cp:lastPrinted>
  <dcterms:created xsi:type="dcterms:W3CDTF">2012-03-30T16:23:16Z</dcterms:created>
  <dcterms:modified xsi:type="dcterms:W3CDTF">2020-11-23T22:17:41Z</dcterms:modified>
</cp:coreProperties>
</file>