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440" y="609480"/>
            <a:ext cx="7751880" cy="1122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spcBef>
                <a:spcPts val="26"/>
              </a:spcBef>
              <a:spcAft>
                <a:spcPts val="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4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85440" y="1980720"/>
            <a:ext cx="7751880" cy="4094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343080" indent="-343080">
              <a:spcBef>
                <a:spcPts val="726"/>
              </a:spcBef>
              <a:spcAft>
                <a:spcPts val="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183DA47-6DF5-41E8-A7B6-A03EFB3F91E7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7B3EE481-00BB-4FCA-BCE9-769FBEA70668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 rot="10800000">
            <a:off x="0" y="20520"/>
            <a:ext cx="9144000" cy="6359760"/>
          </a:xfrm>
          <a:prstGeom prst="rect">
            <a:avLst/>
          </a:prstGeom>
          <a:solidFill>
            <a:srgbClr val="f2f2f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 rot="10800000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"/>
          <p:cNvSpPr/>
          <p:nvPr/>
        </p:nvSpPr>
        <p:spPr>
          <a:xfrm>
            <a:off x="0" y="6408720"/>
            <a:ext cx="9144000" cy="160200"/>
          </a:xfrm>
          <a:prstGeom prst="rect">
            <a:avLst/>
          </a:prstGeom>
          <a:gradFill rotWithShape="0">
            <a:gsLst>
              <a:gs pos="0">
                <a:srgbClr val="ff2400"/>
              </a:gs>
              <a:gs pos="100000">
                <a:srgbClr val="ffffff"/>
              </a:gs>
            </a:gsLst>
            <a:lin ang="54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"/>
          <p:cNvSpPr/>
          <p:nvPr/>
        </p:nvSpPr>
        <p:spPr>
          <a:xfrm>
            <a:off x="0" y="6361200"/>
            <a:ext cx="9144000" cy="1440"/>
          </a:xfrm>
          <a:prstGeom prst="line">
            <a:avLst/>
          </a:prstGeom>
          <a:ln cap="sq" w="9360">
            <a:solidFill>
              <a:srgbClr val="ff24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5360" bIns="-4536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"/>
          <p:cNvSpPr/>
          <p:nvPr/>
        </p:nvSpPr>
        <p:spPr>
          <a:xfrm>
            <a:off x="0" y="6400800"/>
            <a:ext cx="9144000" cy="7632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cc99"/>
              </a:gs>
            </a:gsLst>
            <a:lin ang="54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29520" bIns="2952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" name="" descr=""/>
          <p:cNvPicPr/>
          <p:nvPr/>
        </p:nvPicPr>
        <p:blipFill>
          <a:blip r:embed="rId2"/>
          <a:stretch/>
        </p:blipFill>
        <p:spPr>
          <a:xfrm>
            <a:off x="141120" y="6556320"/>
            <a:ext cx="2203560" cy="243000"/>
          </a:xfrm>
          <a:prstGeom prst="rect">
            <a:avLst/>
          </a:prstGeom>
          <a:ln w="0">
            <a:noFill/>
          </a:ln>
        </p:spPr>
      </p:pic>
      <p:sp>
        <p:nvSpPr>
          <p:cNvPr id="5" name=""/>
          <p:cNvSpPr/>
          <p:nvPr/>
        </p:nvSpPr>
        <p:spPr>
          <a:xfrm>
            <a:off x="0" y="6396120"/>
            <a:ext cx="9144000" cy="104760"/>
          </a:xfrm>
          <a:prstGeom prst="rect">
            <a:avLst/>
          </a:prstGeom>
          <a:gradFill rotWithShape="0">
            <a:gsLst>
              <a:gs pos="0">
                <a:srgbClr val="a00800"/>
              </a:gs>
              <a:gs pos="100000">
                <a:srgbClr val="ff1600"/>
              </a:gs>
            </a:gsLst>
            <a:lin ang="54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440" y="609480"/>
            <a:ext cx="7751880" cy="1122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spcBef>
                <a:spcPts val="26"/>
              </a:spcBef>
              <a:spcAft>
                <a:spcPts val="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r>
              <a:rPr b="0" lang="en-US" sz="4000" spc="-1" strike="noStrike">
                <a:solidFill>
                  <a:srgbClr val="000000"/>
                </a:solidFill>
                <a:latin typeface="Times New Roman"/>
              </a:rPr>
              <a:t>Click to edit the title text format</a:t>
            </a:r>
            <a:endParaRPr b="0" lang="en-US" sz="4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85440" y="1980720"/>
            <a:ext cx="7751880" cy="4094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343080" indent="-343080">
              <a:spcBef>
                <a:spcPts val="726"/>
              </a:spcBef>
              <a:spcAft>
                <a:spcPts val="26"/>
              </a:spcAft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343080" indent="-343080"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–"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343080" indent="-343080"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•"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Third Outline Level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3" marL="343080" indent="-343080"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–"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Fourth Outline Level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4" marL="343080" indent="-343080"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»"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Fifth Outline Level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5" marL="343080" indent="-343080"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»"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Sixth Outline Level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6" marL="343080" indent="-343080"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»"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Seventh Outline Level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sldNum" idx="1"/>
          </p:nvPr>
        </p:nvSpPr>
        <p:spPr>
          <a:xfrm>
            <a:off x="7009920" y="6553080"/>
            <a:ext cx="1884600" cy="208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lstStyle>
            <a:lvl1pPr indent="0" algn="r">
              <a:spcBef>
                <a:spcPts val="26"/>
              </a:spcBef>
              <a:spcAft>
                <a:spcPts val="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  <a:defRPr b="0" lang="en-US" sz="1000" spc="-1" strike="noStrike">
                <a:solidFill>
                  <a:srgbClr val="000000"/>
                </a:solidFill>
                <a:latin typeface="Calibri"/>
                <a:ea typeface="DejaVu Sans"/>
              </a:defRPr>
            </a:lvl1pPr>
          </a:lstStyle>
          <a:p>
            <a:pPr indent="0" algn="r">
              <a:spcBef>
                <a:spcPts val="26"/>
              </a:spcBef>
              <a:spcAft>
                <a:spcPts val="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fld id="{417820F1-0EF0-47FF-A838-F0B13CCF1595}" type="slidenum">
              <a:rPr b="0" lang="en-US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&lt;number&gt;</a:t>
            </a:fld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/79</a:t>
            </a:r>
            <a:endParaRPr b="0" lang="en-US" sz="1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"/>
          <p:cNvSpPr/>
          <p:nvPr/>
        </p:nvSpPr>
        <p:spPr>
          <a:xfrm>
            <a:off x="0" y="2033640"/>
            <a:ext cx="9144000" cy="106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ctr">
              <a:lnSpc>
                <a:spcPct val="100000"/>
              </a:lnSpc>
              <a:spcBef>
                <a:spcPts val="26"/>
              </a:spcBef>
              <a:spcAft>
                <a:spcPts val="26"/>
              </a:spcAft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Growing a FLOWER: Building a Diagram Unifying Flow and ER Notation for Data Science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"/>
          <p:cNvSpPr/>
          <p:nvPr/>
        </p:nvSpPr>
        <p:spPr>
          <a:xfrm>
            <a:off x="-330120" y="3936960"/>
            <a:ext cx="9783720" cy="157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ctr">
              <a:lnSpc>
                <a:spcPct val="100000"/>
              </a:lnSpc>
              <a:spcBef>
                <a:spcPts val="26"/>
              </a:spcBef>
              <a:spcAft>
                <a:spcPts val="26"/>
              </a:spcAft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2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Carlos Ordonez, Robin Varghese, Nguyen Phan 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26"/>
              </a:spcBef>
              <a:spcAft>
                <a:spcPts val="26"/>
              </a:spcAft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i="1" lang="en-US" sz="2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University of Houston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26"/>
              </a:spcBef>
              <a:spcAft>
                <a:spcPts val="26"/>
              </a:spcAft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2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Wojciech Macyna 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26"/>
              </a:spcBef>
              <a:spcAft>
                <a:spcPts val="26"/>
              </a:spcAft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i="1" lang="en-US" sz="2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Wroclaw University of Technology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"/>
          <p:cNvSpPr/>
          <p:nvPr/>
        </p:nvSpPr>
        <p:spPr>
          <a:xfrm>
            <a:off x="7086600" y="6492960"/>
            <a:ext cx="2057400" cy="36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r">
              <a:spcBef>
                <a:spcPts val="26"/>
              </a:spcBef>
              <a:spcAft>
                <a:spcPts val="26"/>
              </a:spcAft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fld id="{8D7339A9-DA55-4263-AB53-B5019CC96137}" type="slidenum">
              <a:rPr b="0" lang="en-US" sz="1200" spc="-1" strike="noStrike">
                <a:solidFill>
                  <a:srgbClr val="898989"/>
                </a:solidFill>
                <a:latin typeface="Calibri"/>
              </a:rPr>
              <a:t>&lt;number&gt;</a:t>
            </a:fld>
            <a:r>
              <a:rPr b="0" lang="en-US" sz="1200" spc="-1" strike="noStrike">
                <a:solidFill>
                  <a:srgbClr val="898989"/>
                </a:solidFill>
                <a:latin typeface="Calibri"/>
              </a:rPr>
              <a:t>/20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96960" y="18216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spcBef>
                <a:spcPts val="26"/>
              </a:spcBef>
              <a:spcAft>
                <a:spcPts val="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3600" spc="-1" strike="noStrike">
                <a:solidFill>
                  <a:srgbClr val="000000"/>
                </a:solidFill>
                <a:latin typeface="Times New Roman"/>
              </a:rPr>
              <a:t>Identifying Data Flow on Python Code</a:t>
            </a:r>
            <a:endParaRPr b="0" lang="en-US" sz="3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639360" y="1554120"/>
            <a:ext cx="8047080" cy="4206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0336"/>
          </a:bodyPr>
          <a:p>
            <a:pPr marL="325440" indent="-325440"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•"/>
              <a:tabLst>
                <a:tab algn="l" pos="325440"/>
                <a:tab algn="l" pos="438120"/>
                <a:tab algn="l" pos="895320"/>
                <a:tab algn="l" pos="1352520"/>
                <a:tab algn="l" pos="1809720"/>
                <a:tab algn="l" pos="2266920"/>
                <a:tab algn="l" pos="2724120"/>
                <a:tab algn="l" pos="3181320"/>
                <a:tab algn="l" pos="3638520"/>
                <a:tab algn="l" pos="4095720"/>
                <a:tab algn="l" pos="4552920"/>
                <a:tab algn="l" pos="5010120"/>
                <a:tab algn="l" pos="5467320"/>
                <a:tab algn="l" pos="5924520"/>
                <a:tab algn="l" pos="6381720"/>
                <a:tab algn="l" pos="6838920"/>
                <a:tab algn="l" pos="7296120"/>
                <a:tab algn="l" pos="7753320"/>
                <a:tab algn="l" pos="8210520"/>
                <a:tab algn="l" pos="8667720"/>
                <a:tab algn="l" pos="912492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Primitive LR parser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325440" indent="-325440"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•"/>
              <a:tabLst>
                <a:tab algn="l" pos="325440"/>
                <a:tab algn="l" pos="438120"/>
                <a:tab algn="l" pos="895320"/>
                <a:tab algn="l" pos="1352520"/>
                <a:tab algn="l" pos="1809720"/>
                <a:tab algn="l" pos="2266920"/>
                <a:tab algn="l" pos="2724120"/>
                <a:tab algn="l" pos="3181320"/>
                <a:tab algn="l" pos="3638520"/>
                <a:tab algn="l" pos="4095720"/>
                <a:tab algn="l" pos="4552920"/>
                <a:tab algn="l" pos="5010120"/>
                <a:tab algn="l" pos="5467320"/>
                <a:tab algn="l" pos="5924520"/>
                <a:tab algn="l" pos="6381720"/>
                <a:tab algn="l" pos="6838920"/>
                <a:tab algn="l" pos="7296120"/>
                <a:tab algn="l" pos="7753320"/>
                <a:tab algn="l" pos="8210520"/>
                <a:tab algn="l" pos="8667720"/>
                <a:tab algn="l" pos="912492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Static analysis of source code gives a glimpse of data flow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325440" indent="-325440"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•"/>
              <a:tabLst>
                <a:tab algn="l" pos="325440"/>
                <a:tab algn="l" pos="438120"/>
                <a:tab algn="l" pos="895320"/>
                <a:tab algn="l" pos="1352520"/>
                <a:tab algn="l" pos="1809720"/>
                <a:tab algn="l" pos="2266920"/>
                <a:tab algn="l" pos="2724120"/>
                <a:tab algn="l" pos="3181320"/>
                <a:tab algn="l" pos="3638520"/>
                <a:tab algn="l" pos="4095720"/>
                <a:tab algn="l" pos="4552920"/>
                <a:tab algn="l" pos="5010120"/>
                <a:tab algn="l" pos="5467320"/>
                <a:tab algn="l" pos="5924520"/>
                <a:tab algn="l" pos="6381720"/>
                <a:tab algn="l" pos="6838920"/>
                <a:tab algn="l" pos="7296120"/>
                <a:tab algn="l" pos="7753320"/>
                <a:tab algn="l" pos="8210520"/>
                <a:tab algn="l" pos="8667720"/>
                <a:tab algn="l" pos="912492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Considering only general variable assignments &amp; inputs/outputs lets us analyze scripts in linear time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325440" indent="-325440"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•"/>
              <a:tabLst>
                <a:tab algn="l" pos="325440"/>
                <a:tab algn="l" pos="438120"/>
                <a:tab algn="l" pos="895320"/>
                <a:tab algn="l" pos="1352520"/>
                <a:tab algn="l" pos="1809720"/>
                <a:tab algn="l" pos="2266920"/>
                <a:tab algn="l" pos="2724120"/>
                <a:tab algn="l" pos="3181320"/>
                <a:tab algn="l" pos="3638520"/>
                <a:tab algn="l" pos="4095720"/>
                <a:tab algn="l" pos="4552920"/>
                <a:tab algn="l" pos="5010120"/>
                <a:tab algn="l" pos="5467320"/>
                <a:tab algn="l" pos="5924520"/>
                <a:tab algn="l" pos="6381720"/>
                <a:tab algn="l" pos="6838920"/>
                <a:tab algn="l" pos="7296120"/>
                <a:tab algn="l" pos="7753320"/>
                <a:tab algn="l" pos="8210520"/>
                <a:tab algn="l" pos="8667720"/>
                <a:tab algn="l" pos="912492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Data Science languages like Python and R are object oriented and imperative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1474920" indent="-560520"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–"/>
              <a:tabLst>
                <a:tab algn="l" pos="325440"/>
                <a:tab algn="l" pos="438120"/>
                <a:tab algn="l" pos="895320"/>
                <a:tab algn="l" pos="1352520"/>
                <a:tab algn="l" pos="1809720"/>
                <a:tab algn="l" pos="2266920"/>
                <a:tab algn="l" pos="2724120"/>
                <a:tab algn="l" pos="3181320"/>
                <a:tab algn="l" pos="3638520"/>
                <a:tab algn="l" pos="4095720"/>
                <a:tab algn="l" pos="4552920"/>
                <a:tab algn="l" pos="5010120"/>
                <a:tab algn="l" pos="5467320"/>
                <a:tab algn="l" pos="5924520"/>
                <a:tab algn="l" pos="6381720"/>
                <a:tab algn="l" pos="6838920"/>
                <a:tab algn="l" pos="7296120"/>
                <a:tab algn="l" pos="7753320"/>
                <a:tab algn="l" pos="8210520"/>
                <a:tab algn="l" pos="8667720"/>
                <a:tab algn="l" pos="912492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Treat objects, functions as intermediate entities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1474920" indent="-560520"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–"/>
              <a:tabLst>
                <a:tab algn="l" pos="325440"/>
                <a:tab algn="l" pos="438120"/>
                <a:tab algn="l" pos="895320"/>
                <a:tab algn="l" pos="1352520"/>
                <a:tab algn="l" pos="1809720"/>
                <a:tab algn="l" pos="2266920"/>
                <a:tab algn="l" pos="2724120"/>
                <a:tab algn="l" pos="3181320"/>
                <a:tab algn="l" pos="3638520"/>
                <a:tab algn="l" pos="4095720"/>
                <a:tab algn="l" pos="4552920"/>
                <a:tab algn="l" pos="5010120"/>
                <a:tab algn="l" pos="5467320"/>
                <a:tab algn="l" pos="5924520"/>
                <a:tab algn="l" pos="6381720"/>
                <a:tab algn="l" pos="6838920"/>
                <a:tab algn="l" pos="7296120"/>
                <a:tab algn="l" pos="7753320"/>
                <a:tab algn="l" pos="8210520"/>
                <a:tab algn="l" pos="8667720"/>
                <a:tab algn="l" pos="912492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Scripts are treated as a flow of operations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1474920" indent="-560520"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–"/>
              <a:tabLst>
                <a:tab algn="l" pos="325440"/>
                <a:tab algn="l" pos="438120"/>
                <a:tab algn="l" pos="895320"/>
                <a:tab algn="l" pos="1352520"/>
                <a:tab algn="l" pos="1809720"/>
                <a:tab algn="l" pos="2266920"/>
                <a:tab algn="l" pos="2724120"/>
                <a:tab algn="l" pos="3181320"/>
                <a:tab algn="l" pos="3638520"/>
                <a:tab algn="l" pos="4095720"/>
                <a:tab algn="l" pos="4552920"/>
                <a:tab algn="l" pos="5010120"/>
                <a:tab algn="l" pos="5467320"/>
                <a:tab algn="l" pos="5924520"/>
                <a:tab algn="l" pos="6381720"/>
                <a:tab algn="l" pos="6838920"/>
                <a:tab algn="l" pos="7296120"/>
                <a:tab algn="l" pos="7753320"/>
                <a:tab algn="l" pos="8210520"/>
                <a:tab algn="l" pos="8667720"/>
                <a:tab algn="l" pos="912492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Data type inference: future work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"/>
          <p:cNvSpPr/>
          <p:nvPr/>
        </p:nvSpPr>
        <p:spPr>
          <a:xfrm>
            <a:off x="7086600" y="6492960"/>
            <a:ext cx="2057400" cy="36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r">
              <a:spcBef>
                <a:spcPts val="26"/>
              </a:spcBef>
              <a:spcAft>
                <a:spcPts val="26"/>
              </a:spcAft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fld id="{797088D3-37B8-4A2C-9EBC-7C551C2E5A9C}" type="slidenum">
              <a:rPr b="0" lang="en-US" sz="1200" spc="-1" strike="noStrike">
                <a:solidFill>
                  <a:srgbClr val="898989"/>
                </a:solidFill>
                <a:latin typeface="Calibri"/>
              </a:rPr>
              <a:t>&lt;number&gt;</a:t>
            </a:fld>
            <a:r>
              <a:rPr b="0" lang="en-US" sz="1200" spc="-1" strike="noStrike">
                <a:solidFill>
                  <a:srgbClr val="898989"/>
                </a:solidFill>
                <a:latin typeface="Calibri"/>
              </a:rPr>
              <a:t>/20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85440" y="246240"/>
            <a:ext cx="7754760" cy="1125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spcBef>
                <a:spcPts val="26"/>
              </a:spcBef>
              <a:spcAft>
                <a:spcPts val="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4000" spc="-1" strike="noStrike">
                <a:solidFill>
                  <a:srgbClr val="000000"/>
                </a:solidFill>
                <a:latin typeface="Times New Roman"/>
              </a:rPr>
              <a:t>Our GUI: source code, diagram, log on Amazon reviews (NLP)</a:t>
            </a:r>
            <a:endParaRPr b="0" lang="en-US" sz="4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685440" y="1981080"/>
            <a:ext cx="7754760" cy="4097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343080" indent="-343080">
              <a:spcBef>
                <a:spcPts val="726"/>
              </a:spcBef>
              <a:spcAft>
                <a:spcPts val="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54000" y="1371600"/>
            <a:ext cx="9144000" cy="4824360"/>
          </a:xfrm>
          <a:prstGeom prst="rect">
            <a:avLst/>
          </a:prstGeom>
          <a:ln w="0">
            <a:noFill/>
          </a:ln>
        </p:spPr>
      </p:pic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"/>
          <p:cNvSpPr/>
          <p:nvPr/>
        </p:nvSpPr>
        <p:spPr>
          <a:xfrm>
            <a:off x="628560" y="0"/>
            <a:ext cx="7886880" cy="107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spcBef>
                <a:spcPts val="26"/>
              </a:spcBef>
              <a:spcAft>
                <a:spcPts val="26"/>
              </a:spcAft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4000" spc="-1" strike="noStrike">
                <a:solidFill>
                  <a:srgbClr val="000000"/>
                </a:solidFill>
                <a:latin typeface="Times New Roman"/>
              </a:rPr>
              <a:t>Conclusions</a:t>
            </a:r>
            <a:endParaRPr b="0" lang="en-US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"/>
          <p:cNvSpPr/>
          <p:nvPr/>
        </p:nvSpPr>
        <p:spPr>
          <a:xfrm>
            <a:off x="358920" y="1109520"/>
            <a:ext cx="8535960" cy="5113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marL="325440" indent="-325440">
              <a:lnSpc>
                <a:spcPct val="100000"/>
              </a:lnSpc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5440"/>
                <a:tab algn="l" pos="782640"/>
                <a:tab algn="l" pos="1239840"/>
                <a:tab algn="l" pos="1697040"/>
                <a:tab algn="l" pos="2154240"/>
                <a:tab algn="l" pos="2611440"/>
                <a:tab algn="l" pos="3068640"/>
                <a:tab algn="l" pos="3525840"/>
                <a:tab algn="l" pos="3983040"/>
                <a:tab algn="l" pos="4440240"/>
                <a:tab algn="l" pos="4897440"/>
                <a:tab algn="l" pos="5354640"/>
                <a:tab algn="l" pos="5811840"/>
                <a:tab algn="l" pos="6269040"/>
                <a:tab algn="l" pos="6726240"/>
                <a:tab algn="l" pos="7183440"/>
                <a:tab algn="l" pos="7640640"/>
                <a:tab algn="l" pos="8097840"/>
                <a:tab algn="l" pos="8555040"/>
                <a:tab algn="l" pos="9012240"/>
                <a:tab algn="l" pos="9469440"/>
                <a:tab algn="l" pos="9601200"/>
                <a:tab algn="l" pos="10058400"/>
                <a:tab algn="l" pos="10515600"/>
              </a:tabLst>
            </a:pPr>
            <a:r>
              <a:rPr b="0" lang="en-US" sz="2600" spc="-1" strike="noStrike">
                <a:solidFill>
                  <a:srgbClr val="000000"/>
                </a:solidFill>
                <a:latin typeface="Times New Roman"/>
              </a:rPr>
              <a:t>FLOWER extends and generalizes EER with data flow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840">
              <a:lnSpc>
                <a:spcPct val="100000"/>
              </a:lnSpc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–"/>
              <a:tabLst>
                <a:tab algn="l" pos="325440"/>
                <a:tab algn="l" pos="782640"/>
                <a:tab algn="l" pos="1239840"/>
                <a:tab algn="l" pos="1697040"/>
                <a:tab algn="l" pos="2154240"/>
                <a:tab algn="l" pos="2611440"/>
                <a:tab algn="l" pos="3068640"/>
                <a:tab algn="l" pos="3525840"/>
                <a:tab algn="l" pos="3983040"/>
                <a:tab algn="l" pos="4440240"/>
                <a:tab algn="l" pos="4897440"/>
                <a:tab algn="l" pos="5354640"/>
                <a:tab algn="l" pos="5811840"/>
                <a:tab algn="l" pos="6269040"/>
                <a:tab algn="l" pos="6726240"/>
                <a:tab algn="l" pos="7183440"/>
                <a:tab algn="l" pos="7640640"/>
                <a:tab algn="l" pos="8097840"/>
                <a:tab algn="l" pos="8555040"/>
                <a:tab algn="l" pos="9012240"/>
                <a:tab algn="l" pos="9469440"/>
                <a:tab algn="l" pos="9601200"/>
                <a:tab algn="l" pos="10058400"/>
                <a:tab algn="l" pos="10515600"/>
              </a:tabLst>
            </a:pPr>
            <a:r>
              <a:rPr b="0" lang="en-US" sz="2600" spc="-1" strike="noStrike">
                <a:solidFill>
                  <a:srgbClr val="000000"/>
                </a:solidFill>
                <a:latin typeface="Times New Roman"/>
                <a:ea typeface="Noto Sans CJK SC Regular"/>
              </a:rPr>
              <a:t>Input: source code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840">
              <a:lnSpc>
                <a:spcPct val="100000"/>
              </a:lnSpc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–"/>
              <a:tabLst>
                <a:tab algn="l" pos="325440"/>
                <a:tab algn="l" pos="782640"/>
                <a:tab algn="l" pos="1239840"/>
                <a:tab algn="l" pos="1697040"/>
                <a:tab algn="l" pos="2154240"/>
                <a:tab algn="l" pos="2611440"/>
                <a:tab algn="l" pos="3068640"/>
                <a:tab algn="l" pos="3525840"/>
                <a:tab algn="l" pos="3983040"/>
                <a:tab algn="l" pos="4440240"/>
                <a:tab algn="l" pos="4897440"/>
                <a:tab algn="l" pos="5354640"/>
                <a:tab algn="l" pos="5811840"/>
                <a:tab algn="l" pos="6269040"/>
                <a:tab algn="l" pos="6726240"/>
                <a:tab algn="l" pos="7183440"/>
                <a:tab algn="l" pos="7640640"/>
                <a:tab algn="l" pos="8097840"/>
                <a:tab algn="l" pos="8555040"/>
                <a:tab algn="l" pos="9012240"/>
                <a:tab algn="l" pos="9469440"/>
                <a:tab algn="l" pos="9601200"/>
                <a:tab algn="l" pos="10058400"/>
                <a:tab algn="l" pos="10515600"/>
              </a:tabLst>
            </a:pPr>
            <a:r>
              <a:rPr b="0" lang="en-US" sz="2600" spc="-1" strike="noStrike">
                <a:solidFill>
                  <a:srgbClr val="000000"/>
                </a:solidFill>
                <a:latin typeface="Times New Roman"/>
                <a:ea typeface="Noto Sans CJK SC Regular"/>
              </a:rPr>
              <a:t>Output: ER-style diagram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 marL="325440" indent="-325440">
              <a:lnSpc>
                <a:spcPct val="100000"/>
              </a:lnSpc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5440"/>
                <a:tab algn="l" pos="782640"/>
                <a:tab algn="l" pos="1239840"/>
                <a:tab algn="l" pos="1697040"/>
                <a:tab algn="l" pos="2154240"/>
                <a:tab algn="l" pos="2611440"/>
                <a:tab algn="l" pos="3068640"/>
                <a:tab algn="l" pos="3525840"/>
                <a:tab algn="l" pos="3983040"/>
                <a:tab algn="l" pos="4440240"/>
                <a:tab algn="l" pos="4897440"/>
                <a:tab algn="l" pos="5354640"/>
                <a:tab algn="l" pos="5811840"/>
                <a:tab algn="l" pos="6269040"/>
                <a:tab algn="l" pos="6726240"/>
                <a:tab algn="l" pos="7183440"/>
                <a:tab algn="l" pos="7640640"/>
                <a:tab algn="l" pos="8097840"/>
                <a:tab algn="l" pos="8555040"/>
                <a:tab algn="l" pos="9012240"/>
                <a:tab algn="l" pos="9469440"/>
                <a:tab algn="l" pos="9601200"/>
                <a:tab algn="l" pos="10058400"/>
                <a:tab algn="l" pos="10515600"/>
              </a:tabLst>
            </a:pPr>
            <a:r>
              <a:rPr b="0" lang="en-US" sz="2600" spc="-1" strike="noStrike">
                <a:solidFill>
                  <a:srgbClr val="000000"/>
                </a:solidFill>
                <a:latin typeface="Times New Roman"/>
              </a:rPr>
              <a:t>Data flow captured via an added arrow in ER relationships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 marL="325440" indent="-325440">
              <a:lnSpc>
                <a:spcPct val="100000"/>
              </a:lnSpc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5440"/>
                <a:tab algn="l" pos="782640"/>
                <a:tab algn="l" pos="1239840"/>
                <a:tab algn="l" pos="1697040"/>
                <a:tab algn="l" pos="2154240"/>
                <a:tab algn="l" pos="2611440"/>
                <a:tab algn="l" pos="3068640"/>
                <a:tab algn="l" pos="3525840"/>
                <a:tab algn="l" pos="3983040"/>
                <a:tab algn="l" pos="4440240"/>
                <a:tab algn="l" pos="4897440"/>
                <a:tab algn="l" pos="5354640"/>
                <a:tab algn="l" pos="5811840"/>
                <a:tab algn="l" pos="6269040"/>
                <a:tab algn="l" pos="6726240"/>
                <a:tab algn="l" pos="7183440"/>
                <a:tab algn="l" pos="7640640"/>
                <a:tab algn="l" pos="8097840"/>
                <a:tab algn="l" pos="8555040"/>
                <a:tab algn="l" pos="9012240"/>
                <a:tab algn="l" pos="9469440"/>
                <a:tab algn="l" pos="9601200"/>
                <a:tab algn="l" pos="10058400"/>
                <a:tab algn="l" pos="10515600"/>
              </a:tabLst>
            </a:pPr>
            <a:r>
              <a:rPr b="0" lang="en-US" sz="2600" spc="-1" strike="noStrike">
                <a:solidFill>
                  <a:srgbClr val="000000"/>
                </a:solidFill>
                <a:latin typeface="Times New Roman"/>
              </a:rPr>
              <a:t>Reverse engineering: go from source code to “data+flow” model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 marL="325440" indent="-325440">
              <a:lnSpc>
                <a:spcPct val="100000"/>
              </a:lnSpc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5440"/>
                <a:tab algn="l" pos="782640"/>
                <a:tab algn="l" pos="1239840"/>
                <a:tab algn="l" pos="1697040"/>
                <a:tab algn="l" pos="2154240"/>
                <a:tab algn="l" pos="2611440"/>
                <a:tab algn="l" pos="3068640"/>
                <a:tab algn="l" pos="3525840"/>
                <a:tab algn="l" pos="3983040"/>
                <a:tab algn="l" pos="4440240"/>
                <a:tab algn="l" pos="4897440"/>
                <a:tab algn="l" pos="5354640"/>
                <a:tab algn="l" pos="5811840"/>
                <a:tab algn="l" pos="6269040"/>
                <a:tab algn="l" pos="6726240"/>
                <a:tab algn="l" pos="7183440"/>
                <a:tab algn="l" pos="7640640"/>
                <a:tab algn="l" pos="8097840"/>
                <a:tab algn="l" pos="8555040"/>
                <a:tab algn="l" pos="9012240"/>
                <a:tab algn="l" pos="9469440"/>
                <a:tab algn="l" pos="9601200"/>
                <a:tab algn="l" pos="10058400"/>
                <a:tab algn="l" pos="10515600"/>
              </a:tabLst>
            </a:pPr>
            <a:r>
              <a:rPr b="0" lang="en-US" sz="2600" spc="-1" strike="noStrike">
                <a:solidFill>
                  <a:srgbClr val="000000"/>
                </a:solidFill>
                <a:latin typeface="Times New Roman"/>
              </a:rPr>
              <a:t>Two preliminary case studies in paper: NLP and biomed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 marL="325440" indent="-325440">
              <a:lnSpc>
                <a:spcPct val="100000"/>
              </a:lnSpc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5440"/>
                <a:tab algn="l" pos="782640"/>
                <a:tab algn="l" pos="1239840"/>
                <a:tab algn="l" pos="1697040"/>
                <a:tab algn="l" pos="2154240"/>
                <a:tab algn="l" pos="2611440"/>
                <a:tab algn="l" pos="3068640"/>
                <a:tab algn="l" pos="3525840"/>
                <a:tab algn="l" pos="3983040"/>
                <a:tab algn="l" pos="4440240"/>
                <a:tab algn="l" pos="4897440"/>
                <a:tab algn="l" pos="5354640"/>
                <a:tab algn="l" pos="5811840"/>
                <a:tab algn="l" pos="6269040"/>
                <a:tab algn="l" pos="6726240"/>
                <a:tab algn="l" pos="7183440"/>
                <a:tab algn="l" pos="7640640"/>
                <a:tab algn="l" pos="8097840"/>
                <a:tab algn="l" pos="8555040"/>
                <a:tab algn="l" pos="9012240"/>
                <a:tab algn="l" pos="9469440"/>
                <a:tab algn="l" pos="9601200"/>
                <a:tab algn="l" pos="10058400"/>
                <a:tab algn="l" pos="10515600"/>
              </a:tabLst>
            </a:pPr>
            <a:r>
              <a:rPr b="0" lang="en-US" sz="2600" spc="-1" strike="noStrike">
                <a:solidFill>
                  <a:srgbClr val="000000"/>
                </a:solidFill>
                <a:latin typeface="Times New Roman"/>
                <a:ea typeface="Noto Sans CJK SC Regular"/>
              </a:rPr>
              <a:t>Future work: </a:t>
            </a:r>
            <a:r>
              <a:rPr b="0" lang="en-US" sz="2600" spc="-1" strike="noStrike">
                <a:solidFill>
                  <a:srgbClr val="000000"/>
                </a:solidFill>
                <a:latin typeface="Times New Roman"/>
              </a:rPr>
              <a:t>differences between data frames, tables and matrices; study formal semantics; functional dependencies; data type inference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"/>
          <p:cNvSpPr/>
          <p:nvPr/>
        </p:nvSpPr>
        <p:spPr>
          <a:xfrm>
            <a:off x="7086600" y="6492960"/>
            <a:ext cx="2057400" cy="36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r">
              <a:spcBef>
                <a:spcPts val="26"/>
              </a:spcBef>
              <a:spcAft>
                <a:spcPts val="26"/>
              </a:spcAft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fld id="{7D36202C-2713-4099-80E5-02CAB7D1D27C}" type="slidenum">
              <a:rPr b="0" lang="en-US" sz="1200" spc="-1" strike="noStrike">
                <a:solidFill>
                  <a:srgbClr val="898989"/>
                </a:solidFill>
                <a:latin typeface="Calibri"/>
              </a:rPr>
              <a:t>&lt;number&gt;</a:t>
            </a:fld>
            <a:r>
              <a:rPr b="0" lang="en-US" sz="1200" spc="-1" strike="noStrike">
                <a:solidFill>
                  <a:srgbClr val="898989"/>
                </a:solidFill>
                <a:latin typeface="Calibri"/>
              </a:rPr>
              <a:t>/20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66480" y="410760"/>
            <a:ext cx="841212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spcBef>
                <a:spcPts val="26"/>
              </a:spcBef>
              <a:spcAft>
                <a:spcPts val="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3600" spc="-1" strike="noStrike">
                <a:solidFill>
                  <a:srgbClr val="000000"/>
                </a:solidFill>
                <a:latin typeface="Times New Roman"/>
              </a:rPr>
              <a:t>Motivation: data integration, maintaining code, reducing redundancy view diagram</a:t>
            </a:r>
            <a:endParaRPr b="0" lang="en-US" sz="3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"/>
          <p:cNvSpPr/>
          <p:nvPr/>
        </p:nvSpPr>
        <p:spPr>
          <a:xfrm>
            <a:off x="457200" y="1736640"/>
            <a:ext cx="8047080" cy="420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marL="325440" indent="-325440">
              <a:lnSpc>
                <a:spcPct val="100000"/>
              </a:lnSpc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•"/>
              <a:tabLst>
                <a:tab algn="l" pos="325440"/>
                <a:tab algn="l" pos="782640"/>
                <a:tab algn="l" pos="1239840"/>
                <a:tab algn="l" pos="1697040"/>
                <a:tab algn="l" pos="2154240"/>
                <a:tab algn="l" pos="2611440"/>
                <a:tab algn="l" pos="3068640"/>
                <a:tab algn="l" pos="3525840"/>
                <a:tab algn="l" pos="3983040"/>
                <a:tab algn="l" pos="4440240"/>
                <a:tab algn="l" pos="4897440"/>
                <a:tab algn="l" pos="5354640"/>
                <a:tab algn="l" pos="5811840"/>
                <a:tab algn="l" pos="6269040"/>
                <a:tab algn="l" pos="6726240"/>
                <a:tab algn="l" pos="7183440"/>
                <a:tab algn="l" pos="7640640"/>
                <a:tab algn="l" pos="8097840"/>
                <a:tab algn="l" pos="8555040"/>
                <a:tab algn="l" pos="9012240"/>
                <a:tab algn="l" pos="9469440"/>
                <a:tab algn="l" pos="9601200"/>
                <a:tab algn="l" pos="10058400"/>
                <a:tab algn="l" pos="10515600"/>
              </a:tabLst>
            </a:pPr>
            <a:r>
              <a:rPr b="0" lang="en-US" sz="2600" spc="-1" strike="noStrike">
                <a:solidFill>
                  <a:srgbClr val="000000"/>
                </a:solidFill>
                <a:latin typeface="Times New Roman"/>
              </a:rPr>
              <a:t>ER fundamental tool, modern EER notation, beyond DB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 marL="325440" indent="-325440">
              <a:lnSpc>
                <a:spcPct val="100000"/>
              </a:lnSpc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•"/>
              <a:tabLst>
                <a:tab algn="l" pos="325440"/>
                <a:tab algn="l" pos="782640"/>
                <a:tab algn="l" pos="1239840"/>
                <a:tab algn="l" pos="1697040"/>
                <a:tab algn="l" pos="2154240"/>
                <a:tab algn="l" pos="2611440"/>
                <a:tab algn="l" pos="3068640"/>
                <a:tab algn="l" pos="3525840"/>
                <a:tab algn="l" pos="3983040"/>
                <a:tab algn="l" pos="4440240"/>
                <a:tab algn="l" pos="4897440"/>
                <a:tab algn="l" pos="5354640"/>
                <a:tab algn="l" pos="5811840"/>
                <a:tab algn="l" pos="6269040"/>
                <a:tab algn="l" pos="6726240"/>
                <a:tab algn="l" pos="7183440"/>
                <a:tab algn="l" pos="7640640"/>
                <a:tab algn="l" pos="8097840"/>
                <a:tab algn="l" pos="8555040"/>
                <a:tab algn="l" pos="9012240"/>
                <a:tab algn="l" pos="9469440"/>
                <a:tab algn="l" pos="9601200"/>
                <a:tab algn="l" pos="10058400"/>
                <a:tab algn="l" pos="10515600"/>
              </a:tabLst>
            </a:pPr>
            <a:r>
              <a:rPr b="0" lang="en-US" sz="2600" spc="-1" strike="noStrike">
                <a:solidFill>
                  <a:srgbClr val="000000"/>
                </a:solidFill>
                <a:latin typeface="Times New Roman"/>
              </a:rPr>
              <a:t>Tons of diverse data (Variety) from heterogeneous sources; data warehousing old, data lakes old-&gt;cloud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 marL="325440" indent="-325440">
              <a:lnSpc>
                <a:spcPct val="100000"/>
              </a:lnSpc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•"/>
              <a:tabLst>
                <a:tab algn="l" pos="325440"/>
                <a:tab algn="l" pos="782640"/>
                <a:tab algn="l" pos="1239840"/>
                <a:tab algn="l" pos="1697040"/>
                <a:tab algn="l" pos="2154240"/>
                <a:tab algn="l" pos="2611440"/>
                <a:tab algn="l" pos="3068640"/>
                <a:tab algn="l" pos="3525840"/>
                <a:tab algn="l" pos="3983040"/>
                <a:tab algn="l" pos="4440240"/>
                <a:tab algn="l" pos="4897440"/>
                <a:tab algn="l" pos="5354640"/>
                <a:tab algn="l" pos="5811840"/>
                <a:tab algn="l" pos="6269040"/>
                <a:tab algn="l" pos="6726240"/>
                <a:tab algn="l" pos="7183440"/>
                <a:tab algn="l" pos="7640640"/>
                <a:tab algn="l" pos="8097840"/>
                <a:tab algn="l" pos="8555040"/>
                <a:tab algn="l" pos="9012240"/>
                <a:tab algn="l" pos="9469440"/>
                <a:tab algn="l" pos="9601200"/>
                <a:tab algn="l" pos="10058400"/>
                <a:tab algn="l" pos="10515600"/>
              </a:tabLst>
            </a:pPr>
            <a:r>
              <a:rPr b="0" lang="en-US" sz="2600" spc="-1" strike="noStrike">
                <a:solidFill>
                  <a:srgbClr val="000000"/>
                </a:solidFill>
                <a:latin typeface="Times New Roman"/>
              </a:rPr>
              <a:t>Data pre-processing cannot be automated, significant human interaction required, time-consuming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 marL="325440" indent="-325440">
              <a:lnSpc>
                <a:spcPct val="100000"/>
              </a:lnSpc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•"/>
              <a:tabLst>
                <a:tab algn="l" pos="325440"/>
                <a:tab algn="l" pos="782640"/>
                <a:tab algn="l" pos="1239840"/>
                <a:tab algn="l" pos="1697040"/>
                <a:tab algn="l" pos="2154240"/>
                <a:tab algn="l" pos="2611440"/>
                <a:tab algn="l" pos="3068640"/>
                <a:tab algn="l" pos="3525840"/>
                <a:tab algn="l" pos="3983040"/>
                <a:tab algn="l" pos="4440240"/>
                <a:tab algn="l" pos="4897440"/>
                <a:tab algn="l" pos="5354640"/>
                <a:tab algn="l" pos="5811840"/>
                <a:tab algn="l" pos="6269040"/>
                <a:tab algn="l" pos="6726240"/>
                <a:tab algn="l" pos="7183440"/>
                <a:tab algn="l" pos="7640640"/>
                <a:tab algn="l" pos="8097840"/>
                <a:tab algn="l" pos="8555040"/>
                <a:tab algn="l" pos="9012240"/>
                <a:tab algn="l" pos="9469440"/>
                <a:tab algn="l" pos="9601200"/>
                <a:tab algn="l" pos="10058400"/>
                <a:tab algn="l" pos="10515600"/>
              </a:tabLst>
            </a:pPr>
            <a:r>
              <a:rPr b="0" lang="en-US" sz="2600" spc="-1" strike="noStrike">
                <a:solidFill>
                  <a:srgbClr val="000000"/>
                </a:solidFill>
                <a:latin typeface="Times New Roman"/>
              </a:rPr>
              <a:t>Python code difficult to maintain, understand and debug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 marL="325440" indent="-325440">
              <a:lnSpc>
                <a:spcPct val="100000"/>
              </a:lnSpc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•"/>
              <a:tabLst>
                <a:tab algn="l" pos="325440"/>
                <a:tab algn="l" pos="782640"/>
                <a:tab algn="l" pos="1239840"/>
                <a:tab algn="l" pos="1697040"/>
                <a:tab algn="l" pos="2154240"/>
                <a:tab algn="l" pos="2611440"/>
                <a:tab algn="l" pos="3068640"/>
                <a:tab algn="l" pos="3525840"/>
                <a:tab algn="l" pos="3983040"/>
                <a:tab algn="l" pos="4440240"/>
                <a:tab algn="l" pos="4897440"/>
                <a:tab algn="l" pos="5354640"/>
                <a:tab algn="l" pos="5811840"/>
                <a:tab algn="l" pos="6269040"/>
                <a:tab algn="l" pos="6726240"/>
                <a:tab algn="l" pos="7183440"/>
                <a:tab algn="l" pos="7640640"/>
                <a:tab algn="l" pos="8097840"/>
                <a:tab algn="l" pos="8555040"/>
                <a:tab algn="l" pos="9012240"/>
                <a:tab algn="l" pos="9469440"/>
                <a:tab algn="l" pos="9601200"/>
                <a:tab algn="l" pos="10058400"/>
                <a:tab algn="l" pos="10515600"/>
              </a:tabLst>
            </a:pPr>
            <a:r>
              <a:rPr b="0" lang="en-US" sz="2600" spc="-1" strike="noStrike">
                <a:solidFill>
                  <a:srgbClr val="000000"/>
                </a:solidFill>
                <a:latin typeface="Times New Roman"/>
              </a:rPr>
              <a:t>Data transformation/derivation, outside a relational database, not expressible in relational algebra or SQL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 marL="325440" indent="-325440">
              <a:lnSpc>
                <a:spcPct val="100000"/>
              </a:lnSpc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•"/>
              <a:tabLst>
                <a:tab algn="l" pos="325440"/>
                <a:tab algn="l" pos="782640"/>
                <a:tab algn="l" pos="1239840"/>
                <a:tab algn="l" pos="1697040"/>
                <a:tab algn="l" pos="2154240"/>
                <a:tab algn="l" pos="2611440"/>
                <a:tab algn="l" pos="3068640"/>
                <a:tab algn="l" pos="3525840"/>
                <a:tab algn="l" pos="3983040"/>
                <a:tab algn="l" pos="4440240"/>
                <a:tab algn="l" pos="4897440"/>
                <a:tab algn="l" pos="5354640"/>
                <a:tab algn="l" pos="5811840"/>
                <a:tab algn="l" pos="6269040"/>
                <a:tab algn="l" pos="6726240"/>
                <a:tab algn="l" pos="7183440"/>
                <a:tab algn="l" pos="7640640"/>
                <a:tab algn="l" pos="8097840"/>
                <a:tab algn="l" pos="8555040"/>
                <a:tab algn="l" pos="9012240"/>
                <a:tab algn="l" pos="9469440"/>
                <a:tab algn="l" pos="9601200"/>
                <a:tab algn="l" pos="10058400"/>
                <a:tab algn="l" pos="10515600"/>
              </a:tabLst>
            </a:pPr>
            <a:r>
              <a:rPr b="0" lang="en-US" sz="2600" spc="-1" strike="noStrike">
                <a:solidFill>
                  <a:srgbClr val="000000"/>
                </a:solidFill>
                <a:latin typeface="Times New Roman"/>
              </a:rPr>
              <a:t>Previous work: Represent data transformation by SQL queries [Ordonez et al. DKE 2013]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"/>
          <p:cNvSpPr/>
          <p:nvPr/>
        </p:nvSpPr>
        <p:spPr>
          <a:xfrm>
            <a:off x="7086600" y="6492960"/>
            <a:ext cx="2057400" cy="36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r">
              <a:spcBef>
                <a:spcPts val="26"/>
              </a:spcBef>
              <a:spcAft>
                <a:spcPts val="26"/>
              </a:spcAft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fld id="{7BD0D221-B708-497C-8664-BF9021D1D952}" type="slidenum">
              <a:rPr b="0" lang="en-US" sz="1200" spc="-1" strike="noStrike">
                <a:solidFill>
                  <a:srgbClr val="898989"/>
                </a:solidFill>
                <a:latin typeface="Calibri"/>
              </a:rPr>
              <a:t>&lt;number&gt;</a:t>
            </a:fld>
            <a:r>
              <a:rPr b="0" lang="en-US" sz="1200" spc="-1" strike="noStrike">
                <a:solidFill>
                  <a:srgbClr val="898989"/>
                </a:solidFill>
                <a:latin typeface="Calibri"/>
              </a:rPr>
              <a:t>/20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64680" y="182160"/>
            <a:ext cx="841212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spcBef>
                <a:spcPts val="26"/>
              </a:spcBef>
              <a:spcAft>
                <a:spcPts val="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4000" spc="-1" strike="noStrike">
                <a:solidFill>
                  <a:srgbClr val="000000"/>
                </a:solidFill>
                <a:latin typeface="Times New Roman"/>
              </a:rPr>
              <a:t>Our proposed extended ER diagram</a:t>
            </a:r>
            <a:endParaRPr b="0" lang="en-US" sz="4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" name=""/>
          <p:cNvSpPr/>
          <p:nvPr/>
        </p:nvSpPr>
        <p:spPr>
          <a:xfrm>
            <a:off x="614520" y="598320"/>
            <a:ext cx="8046720" cy="438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marL="325440" indent="-325440">
              <a:lnSpc>
                <a:spcPct val="100000"/>
              </a:lnSpc>
              <a:spcBef>
                <a:spcPts val="726"/>
              </a:spcBef>
              <a:spcAft>
                <a:spcPts val="26"/>
              </a:spcAft>
              <a:tabLst>
                <a:tab algn="l" pos="0"/>
                <a:tab algn="l" pos="325440"/>
                <a:tab algn="l" pos="782640"/>
                <a:tab algn="l" pos="1239840"/>
                <a:tab algn="l" pos="1697040"/>
                <a:tab algn="l" pos="2154240"/>
                <a:tab algn="l" pos="2611440"/>
                <a:tab algn="l" pos="3068640"/>
                <a:tab algn="l" pos="3525840"/>
                <a:tab algn="l" pos="3983040"/>
                <a:tab algn="l" pos="4440240"/>
                <a:tab algn="l" pos="4897440"/>
                <a:tab algn="l" pos="5354640"/>
                <a:tab algn="l" pos="5811840"/>
                <a:tab algn="l" pos="6269040"/>
                <a:tab algn="l" pos="6726240"/>
                <a:tab algn="l" pos="7183440"/>
                <a:tab algn="l" pos="7640640"/>
                <a:tab algn="l" pos="8097840"/>
                <a:tab algn="l" pos="8555040"/>
                <a:tab algn="l" pos="9012240"/>
                <a:tab algn="l" pos="9469440"/>
                <a:tab algn="l" pos="9601200"/>
                <a:tab algn="l" pos="10058400"/>
                <a:tab algn="l" pos="1051560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325440" indent="-325440">
              <a:lnSpc>
                <a:spcPct val="100000"/>
              </a:lnSpc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•"/>
              <a:tabLst>
                <a:tab algn="l" pos="0"/>
                <a:tab algn="l" pos="325440"/>
                <a:tab algn="l" pos="782640"/>
                <a:tab algn="l" pos="1239840"/>
                <a:tab algn="l" pos="1697040"/>
                <a:tab algn="l" pos="2154240"/>
                <a:tab algn="l" pos="2611440"/>
                <a:tab algn="l" pos="3068640"/>
                <a:tab algn="l" pos="3525840"/>
                <a:tab algn="l" pos="3983040"/>
                <a:tab algn="l" pos="4440240"/>
                <a:tab algn="l" pos="4897440"/>
                <a:tab algn="l" pos="5354640"/>
                <a:tab algn="l" pos="5811840"/>
                <a:tab algn="l" pos="6269040"/>
                <a:tab algn="l" pos="6726240"/>
                <a:tab algn="l" pos="7183440"/>
                <a:tab algn="l" pos="7640640"/>
                <a:tab algn="l" pos="8097840"/>
                <a:tab algn="l" pos="8555040"/>
                <a:tab algn="l" pos="9012240"/>
                <a:tab algn="l" pos="9469440"/>
                <a:tab algn="l" pos="9601200"/>
                <a:tab algn="l" pos="10058400"/>
                <a:tab algn="l" pos="1051560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minimal extension to EER notation: arrow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325440" indent="-325440">
              <a:lnSpc>
                <a:spcPct val="100000"/>
              </a:lnSpc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•"/>
              <a:tabLst>
                <a:tab algn="l" pos="0"/>
                <a:tab algn="l" pos="325440"/>
                <a:tab algn="l" pos="782640"/>
                <a:tab algn="l" pos="1239840"/>
                <a:tab algn="l" pos="1697040"/>
                <a:tab algn="l" pos="2154240"/>
                <a:tab algn="l" pos="2611440"/>
                <a:tab algn="l" pos="3068640"/>
                <a:tab algn="l" pos="3525840"/>
                <a:tab algn="l" pos="3983040"/>
                <a:tab algn="l" pos="4440240"/>
                <a:tab algn="l" pos="4897440"/>
                <a:tab algn="l" pos="5354640"/>
                <a:tab algn="l" pos="5811840"/>
                <a:tab algn="l" pos="6269040"/>
                <a:tab algn="l" pos="6726240"/>
                <a:tab algn="l" pos="7183440"/>
                <a:tab algn="l" pos="7640640"/>
                <a:tab algn="l" pos="8097840"/>
                <a:tab algn="l" pos="8555040"/>
                <a:tab algn="l" pos="9012240"/>
                <a:tab algn="l" pos="9469440"/>
                <a:tab algn="l" pos="9601200"/>
                <a:tab algn="l" pos="10058400"/>
                <a:tab algn="l" pos="1051560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diagram built from source code helped by HCI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325440" indent="-325440">
              <a:lnSpc>
                <a:spcPct val="100000"/>
              </a:lnSpc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•"/>
              <a:tabLst>
                <a:tab algn="l" pos="0"/>
                <a:tab algn="l" pos="325440"/>
                <a:tab algn="l" pos="782640"/>
                <a:tab algn="l" pos="1239840"/>
                <a:tab algn="l" pos="1697040"/>
                <a:tab algn="l" pos="2154240"/>
                <a:tab algn="l" pos="2611440"/>
                <a:tab algn="l" pos="3068640"/>
                <a:tab algn="l" pos="3525840"/>
                <a:tab algn="l" pos="3983040"/>
                <a:tab algn="l" pos="4440240"/>
                <a:tab algn="l" pos="4897440"/>
                <a:tab algn="l" pos="5354640"/>
                <a:tab algn="l" pos="5811840"/>
                <a:tab algn="l" pos="6269040"/>
                <a:tab algn="l" pos="6726240"/>
                <a:tab algn="l" pos="7183440"/>
                <a:tab algn="l" pos="7640640"/>
                <a:tab algn="l" pos="8097840"/>
                <a:tab algn="l" pos="8555040"/>
                <a:tab algn="l" pos="9012240"/>
                <a:tab algn="l" pos="9469440"/>
                <a:tab algn="l" pos="9601200"/>
                <a:tab algn="l" pos="10058400"/>
                <a:tab algn="l" pos="1051560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Python language is more precise than natural language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marL="325440" indent="-325440">
              <a:lnSpc>
                <a:spcPct val="100000"/>
              </a:lnSpc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•"/>
              <a:tabLst>
                <a:tab algn="l" pos="0"/>
                <a:tab algn="l" pos="325440"/>
                <a:tab algn="l" pos="782640"/>
                <a:tab algn="l" pos="1239840"/>
                <a:tab algn="l" pos="1697040"/>
                <a:tab algn="l" pos="2154240"/>
                <a:tab algn="l" pos="2611440"/>
                <a:tab algn="l" pos="3068640"/>
                <a:tab algn="l" pos="3525840"/>
                <a:tab algn="l" pos="3983040"/>
                <a:tab algn="l" pos="4440240"/>
                <a:tab algn="l" pos="4897440"/>
                <a:tab algn="l" pos="5354640"/>
                <a:tab algn="l" pos="5811840"/>
                <a:tab algn="l" pos="6269040"/>
                <a:tab algn="l" pos="6726240"/>
                <a:tab algn="l" pos="7183440"/>
                <a:tab algn="l" pos="7640640"/>
                <a:tab algn="l" pos="8097840"/>
                <a:tab algn="l" pos="8555040"/>
                <a:tab algn="l" pos="9012240"/>
                <a:tab algn="l" pos="9469440"/>
                <a:tab algn="l" pos="9601200"/>
                <a:tab algn="l" pos="10058400"/>
                <a:tab algn="l" pos="1051560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O(1): </a:t>
            </a:r>
            <a:r>
              <a:rPr b="0" lang="en-US" sz="2200" spc="-1" strike="noStrike">
                <a:solidFill>
                  <a:srgbClr val="000000"/>
                </a:solidFill>
                <a:latin typeface="Times New Roman"/>
              </a:rPr>
              <a:t>|sourcecode|=O(1) &lt;&lt; |data|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: 1 second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marL="325440" indent="-325440">
              <a:lnSpc>
                <a:spcPct val="100000"/>
              </a:lnSpc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•"/>
              <a:tabLst>
                <a:tab algn="l" pos="0"/>
                <a:tab algn="l" pos="325440"/>
                <a:tab algn="l" pos="782640"/>
                <a:tab algn="l" pos="1239840"/>
                <a:tab algn="l" pos="1697040"/>
                <a:tab algn="l" pos="2154240"/>
                <a:tab algn="l" pos="2611440"/>
                <a:tab algn="l" pos="3068640"/>
                <a:tab algn="l" pos="3525840"/>
                <a:tab algn="l" pos="3983040"/>
                <a:tab algn="l" pos="4440240"/>
                <a:tab algn="l" pos="4897440"/>
                <a:tab algn="l" pos="5354640"/>
                <a:tab algn="l" pos="5811840"/>
                <a:tab algn="l" pos="6269040"/>
                <a:tab algn="l" pos="6726240"/>
                <a:tab algn="l" pos="7183440"/>
                <a:tab algn="l" pos="7640640"/>
                <a:tab algn="l" pos="8097840"/>
                <a:tab algn="l" pos="8555040"/>
                <a:tab algn="l" pos="9012240"/>
                <a:tab algn="l" pos="9469440"/>
                <a:tab algn="l" pos="9601200"/>
                <a:tab algn="l" pos="10058400"/>
                <a:tab algn="l" pos="105156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Times New Roman"/>
              </a:rPr>
              <a:t>Two classes of entities: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840">
              <a:lnSpc>
                <a:spcPct val="100000"/>
              </a:lnSpc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–"/>
              <a:tabLst>
                <a:tab algn="l" pos="0"/>
                <a:tab algn="l" pos="325440"/>
                <a:tab algn="l" pos="782640"/>
                <a:tab algn="l" pos="1239840"/>
                <a:tab algn="l" pos="1697040"/>
                <a:tab algn="l" pos="2154240"/>
                <a:tab algn="l" pos="2611440"/>
                <a:tab algn="l" pos="3068640"/>
                <a:tab algn="l" pos="3525840"/>
                <a:tab algn="l" pos="3983040"/>
                <a:tab algn="l" pos="4440240"/>
                <a:tab algn="l" pos="4897440"/>
                <a:tab algn="l" pos="5354640"/>
                <a:tab algn="l" pos="5811840"/>
                <a:tab algn="l" pos="6269040"/>
                <a:tab algn="l" pos="6726240"/>
                <a:tab algn="l" pos="7183440"/>
                <a:tab algn="l" pos="7640640"/>
                <a:tab algn="l" pos="8097840"/>
                <a:tab algn="l" pos="8555040"/>
                <a:tab algn="l" pos="9012240"/>
                <a:tab algn="l" pos="9469440"/>
                <a:tab algn="l" pos="9601200"/>
                <a:tab algn="l" pos="10058400"/>
                <a:tab algn="l" pos="105156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Times New Roman"/>
                <a:ea typeface="Noto Sans CJK SC Regular"/>
              </a:rPr>
              <a:t>Source: Existing ER entities: data source entities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840">
              <a:lnSpc>
                <a:spcPct val="100000"/>
              </a:lnSpc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–"/>
              <a:tabLst>
                <a:tab algn="l" pos="0"/>
                <a:tab algn="l" pos="325440"/>
                <a:tab algn="l" pos="782640"/>
                <a:tab algn="l" pos="1239840"/>
                <a:tab algn="l" pos="1697040"/>
                <a:tab algn="l" pos="2154240"/>
                <a:tab algn="l" pos="2611440"/>
                <a:tab algn="l" pos="3068640"/>
                <a:tab algn="l" pos="3525840"/>
                <a:tab algn="l" pos="3983040"/>
                <a:tab algn="l" pos="4440240"/>
                <a:tab algn="l" pos="4897440"/>
                <a:tab algn="l" pos="5354640"/>
                <a:tab algn="l" pos="5811840"/>
                <a:tab algn="l" pos="6269040"/>
                <a:tab algn="l" pos="6726240"/>
                <a:tab algn="l" pos="7183440"/>
                <a:tab algn="l" pos="7640640"/>
                <a:tab algn="l" pos="8097840"/>
                <a:tab algn="l" pos="8555040"/>
                <a:tab algn="l" pos="9012240"/>
                <a:tab algn="l" pos="9469440"/>
                <a:tab algn="l" pos="9601200"/>
                <a:tab algn="l" pos="10058400"/>
                <a:tab algn="l" pos="10515600"/>
              </a:tabLst>
            </a:pPr>
            <a:r>
              <a:rPr b="1" lang="en-US" sz="2200" spc="-1" strike="noStrike">
                <a:solidFill>
                  <a:srgbClr val="000000"/>
                </a:solidFill>
                <a:latin typeface="Times New Roman"/>
                <a:ea typeface="Noto Sans CJK SC Regular"/>
              </a:rPr>
              <a:t>NEW</a:t>
            </a:r>
            <a:r>
              <a:rPr b="0" lang="en-US" sz="2200" spc="-1" strike="noStrike">
                <a:solidFill>
                  <a:srgbClr val="000000"/>
                </a:solidFill>
                <a:latin typeface="Times New Roman"/>
                <a:ea typeface="Noto Sans CJK SC Regular"/>
              </a:rPr>
              <a:t> Transformation: “data flow” value derivation, preserving keys (identifiers)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marL="325440" indent="-325440">
              <a:lnSpc>
                <a:spcPct val="100000"/>
              </a:lnSpc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•"/>
              <a:tabLst>
                <a:tab algn="l" pos="0"/>
                <a:tab algn="l" pos="325440"/>
                <a:tab algn="l" pos="782640"/>
                <a:tab algn="l" pos="1239840"/>
                <a:tab algn="l" pos="1697040"/>
                <a:tab algn="l" pos="2154240"/>
                <a:tab algn="l" pos="2611440"/>
                <a:tab algn="l" pos="3068640"/>
                <a:tab algn="l" pos="3525840"/>
                <a:tab algn="l" pos="3983040"/>
                <a:tab algn="l" pos="4440240"/>
                <a:tab algn="l" pos="4897440"/>
                <a:tab algn="l" pos="5354640"/>
                <a:tab algn="l" pos="5811840"/>
                <a:tab algn="l" pos="6269040"/>
                <a:tab algn="l" pos="6726240"/>
                <a:tab algn="l" pos="7183440"/>
                <a:tab algn="l" pos="7640640"/>
                <a:tab algn="l" pos="8097840"/>
                <a:tab algn="l" pos="8555040"/>
                <a:tab algn="l" pos="9012240"/>
                <a:tab algn="l" pos="9469440"/>
                <a:tab algn="l" pos="9601200"/>
                <a:tab algn="l" pos="10058400"/>
                <a:tab algn="l" pos="105156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Times New Roman"/>
              </a:rPr>
              <a:t>Keys: guess PKs, infer FKs. </a:t>
            </a:r>
            <a:r>
              <a:rPr b="1" lang="en-US" sz="2200" spc="-1" strike="noStrike">
                <a:solidFill>
                  <a:srgbClr val="000000"/>
                </a:solidFill>
                <a:latin typeface="Times New Roman"/>
              </a:rPr>
              <a:t>Intuition</a:t>
            </a:r>
            <a:r>
              <a:rPr b="0" lang="en-US" sz="2200" spc="-1" strike="noStrike">
                <a:solidFill>
                  <a:srgbClr val="000000"/>
                </a:solidFill>
                <a:latin typeface="Times New Roman"/>
              </a:rPr>
              <a:t>: file names, subscripts, feature/column names mapped to keys.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marL="325440" indent="-325440">
              <a:lnSpc>
                <a:spcPct val="100000"/>
              </a:lnSpc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•"/>
              <a:tabLst>
                <a:tab algn="l" pos="0"/>
                <a:tab algn="l" pos="325440"/>
                <a:tab algn="l" pos="782640"/>
                <a:tab algn="l" pos="1239840"/>
                <a:tab algn="l" pos="1697040"/>
                <a:tab algn="l" pos="2154240"/>
                <a:tab algn="l" pos="2611440"/>
                <a:tab algn="l" pos="3068640"/>
                <a:tab algn="l" pos="3525840"/>
                <a:tab algn="l" pos="3983040"/>
                <a:tab algn="l" pos="4440240"/>
                <a:tab algn="l" pos="4897440"/>
                <a:tab algn="l" pos="5354640"/>
                <a:tab algn="l" pos="5811840"/>
                <a:tab algn="l" pos="6269040"/>
                <a:tab algn="l" pos="6726240"/>
                <a:tab algn="l" pos="7183440"/>
                <a:tab algn="l" pos="7640640"/>
                <a:tab algn="l" pos="8097840"/>
                <a:tab algn="l" pos="8555040"/>
                <a:tab algn="l" pos="9012240"/>
                <a:tab algn="l" pos="9469440"/>
                <a:tab algn="l" pos="9601200"/>
                <a:tab algn="l" pos="10058400"/>
                <a:tab algn="l" pos="1051560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Times New Roman"/>
              </a:rPr>
              <a:t>Add relationships connecting source and transformation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entities, and chains of transformations. Goal: data set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"/>
          <p:cNvSpPr/>
          <p:nvPr/>
        </p:nvSpPr>
        <p:spPr>
          <a:xfrm>
            <a:off x="7086600" y="6492960"/>
            <a:ext cx="2057400" cy="36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r">
              <a:spcBef>
                <a:spcPts val="26"/>
              </a:spcBef>
              <a:spcAft>
                <a:spcPts val="26"/>
              </a:spcAft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fld id="{08BD478C-A4DD-4D71-B609-5138A24096F0}" type="slidenum">
              <a:rPr b="0" lang="en-US" sz="1200" spc="-1" strike="noStrike">
                <a:solidFill>
                  <a:srgbClr val="898989"/>
                </a:solidFill>
                <a:latin typeface="Calibri"/>
              </a:rPr>
              <a:t>&lt;number&gt;</a:t>
            </a:fld>
            <a:r>
              <a:rPr b="0" lang="en-US" sz="1200" spc="-1" strike="noStrike">
                <a:solidFill>
                  <a:srgbClr val="898989"/>
                </a:solidFill>
                <a:latin typeface="Calibri"/>
              </a:rPr>
              <a:t>/20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"/>
          <p:cNvSpPr/>
          <p:nvPr/>
        </p:nvSpPr>
        <p:spPr>
          <a:xfrm>
            <a:off x="369720" y="287280"/>
            <a:ext cx="8418600" cy="114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spcBef>
                <a:spcPts val="26"/>
              </a:spcBef>
              <a:spcAft>
                <a:spcPts val="26"/>
              </a:spcAft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3600" spc="-1" strike="noStrike">
                <a:solidFill>
                  <a:srgbClr val="000000"/>
                </a:solidFill>
                <a:latin typeface="Times New Roman"/>
              </a:rPr>
              <a:t>Old ER+FLOW Diagram on SQL database</a:t>
            </a:r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1" name="" descr=""/>
          <p:cNvPicPr/>
          <p:nvPr/>
        </p:nvPicPr>
        <p:blipFill>
          <a:blip r:embed="rId1"/>
          <a:stretch/>
        </p:blipFill>
        <p:spPr>
          <a:xfrm>
            <a:off x="154080" y="1279440"/>
            <a:ext cx="8899560" cy="4389480"/>
          </a:xfrm>
          <a:prstGeom prst="rect">
            <a:avLst/>
          </a:prstGeom>
          <a:ln w="0">
            <a:noFill/>
          </a:ln>
        </p:spPr>
      </p:pic>
      <p:sp>
        <p:nvSpPr>
          <p:cNvPr id="22" name=""/>
          <p:cNvSpPr/>
          <p:nvPr/>
        </p:nvSpPr>
        <p:spPr>
          <a:xfrm>
            <a:off x="7086600" y="6492960"/>
            <a:ext cx="2057400" cy="36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r">
              <a:spcBef>
                <a:spcPts val="26"/>
              </a:spcBef>
              <a:spcAft>
                <a:spcPts val="26"/>
              </a:spcAft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fld id="{29414D04-DD88-4729-82DA-B029AE9077A5}" type="slidenum">
              <a:rPr b="0" lang="en-US" sz="1200" spc="-1" strike="noStrike">
                <a:solidFill>
                  <a:srgbClr val="898989"/>
                </a:solidFill>
                <a:latin typeface="Calibri"/>
              </a:rPr>
              <a:t>&lt;number&gt;</a:t>
            </a:fld>
            <a:r>
              <a:rPr b="0" lang="en-US" sz="1200" spc="-1" strike="noStrike">
                <a:solidFill>
                  <a:srgbClr val="898989"/>
                </a:solidFill>
                <a:latin typeface="Calibri"/>
              </a:rPr>
              <a:t>/20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31880" y="9180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spcBef>
                <a:spcPts val="26"/>
              </a:spcBef>
              <a:spcAft>
                <a:spcPts val="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4000" spc="-1" strike="noStrike">
                <a:solidFill>
                  <a:srgbClr val="000000"/>
                </a:solidFill>
                <a:latin typeface="Times New Roman"/>
              </a:rPr>
              <a:t>FLOW + ER: diverse data sources</a:t>
            </a:r>
            <a:endParaRPr b="0" lang="en-US" sz="4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" name=""/>
          <p:cNvSpPr/>
          <p:nvPr/>
        </p:nvSpPr>
        <p:spPr>
          <a:xfrm>
            <a:off x="7086600" y="6492960"/>
            <a:ext cx="2057400" cy="36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r">
              <a:spcBef>
                <a:spcPts val="26"/>
              </a:spcBef>
              <a:spcAft>
                <a:spcPts val="26"/>
              </a:spcAft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fld id="{88C5D19F-D78B-4976-9A42-3ABD435CD0F5}" type="slidenum">
              <a:rPr b="0" lang="en-US" sz="1200" spc="-1" strike="noStrike">
                <a:solidFill>
                  <a:srgbClr val="898989"/>
                </a:solidFill>
                <a:latin typeface="Calibri"/>
              </a:rPr>
              <a:t>&lt;number&gt;</a:t>
            </a:fld>
            <a:r>
              <a:rPr b="0" lang="en-US" sz="1200" spc="-1" strike="noStrike">
                <a:solidFill>
                  <a:srgbClr val="898989"/>
                </a:solidFill>
                <a:latin typeface="Calibri"/>
              </a:rPr>
              <a:t>/20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5" name="" descr=""/>
          <p:cNvPicPr/>
          <p:nvPr/>
        </p:nvPicPr>
        <p:blipFill>
          <a:blip r:embed="rId1"/>
          <a:stretch/>
        </p:blipFill>
        <p:spPr>
          <a:xfrm>
            <a:off x="868320" y="1327320"/>
            <a:ext cx="7361280" cy="4844880"/>
          </a:xfrm>
          <a:prstGeom prst="rect">
            <a:avLst/>
          </a:prstGeom>
          <a:ln w="0">
            <a:noFill/>
          </a:ln>
        </p:spPr>
      </p:pic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96960" y="2282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lnSpc>
                <a:spcPct val="100000"/>
              </a:lnSpc>
              <a:spcBef>
                <a:spcPts val="26"/>
              </a:spcBef>
              <a:spcAft>
                <a:spcPts val="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4000" spc="-1" strike="noStrike">
                <a:solidFill>
                  <a:srgbClr val="000000"/>
                </a:solidFill>
                <a:latin typeface="Times New Roman"/>
              </a:rPr>
              <a:t>Extending EER: advantages</a:t>
            </a:r>
            <a:endParaRPr b="0" lang="en-US" sz="4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49000" y="1371600"/>
            <a:ext cx="8047080" cy="475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68556" lnSpcReduction="20000"/>
          </a:bodyPr>
          <a:p>
            <a:pPr marL="325440" indent="-325440"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•"/>
              <a:tabLst>
                <a:tab algn="l" pos="325440"/>
                <a:tab algn="l" pos="438120"/>
                <a:tab algn="l" pos="895320"/>
                <a:tab algn="l" pos="1352520"/>
                <a:tab algn="l" pos="1809720"/>
                <a:tab algn="l" pos="2266920"/>
                <a:tab algn="l" pos="2724120"/>
                <a:tab algn="l" pos="3181320"/>
                <a:tab algn="l" pos="3638520"/>
                <a:tab algn="l" pos="4095720"/>
                <a:tab algn="l" pos="4552920"/>
                <a:tab algn="l" pos="5010120"/>
                <a:tab algn="l" pos="5467320"/>
                <a:tab algn="l" pos="5924520"/>
                <a:tab algn="l" pos="6381720"/>
                <a:tab algn="l" pos="6838920"/>
                <a:tab algn="l" pos="7296120"/>
                <a:tab algn="l" pos="7753320"/>
                <a:tab algn="l" pos="8210520"/>
                <a:tab algn="l" pos="8667720"/>
                <a:tab algn="l" pos="912492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3600" spc="-1" strike="noStrike">
                <a:solidFill>
                  <a:srgbClr val="000000"/>
                </a:solidFill>
                <a:latin typeface="Times New Roman"/>
              </a:rPr>
              <a:t>FLOWER is an EER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Times New Roman"/>
              </a:rPr>
              <a:t>extension</a:t>
            </a:r>
            <a:r>
              <a:rPr b="0" lang="en-US" sz="3600" spc="-1" strike="noStrike">
                <a:solidFill>
                  <a:srgbClr val="000000"/>
                </a:solidFill>
                <a:latin typeface="Times New Roman"/>
              </a:rPr>
              <a:t>, not an alternative notation</a:t>
            </a:r>
            <a:endParaRPr b="0" lang="en-US" sz="3600" spc="-1" strike="noStrike">
              <a:solidFill>
                <a:srgbClr val="000000"/>
              </a:solidFill>
              <a:latin typeface="Times New Roman"/>
            </a:endParaRPr>
          </a:p>
          <a:p>
            <a:pPr marL="325440" indent="-325440"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•"/>
              <a:tabLst>
                <a:tab algn="l" pos="325440"/>
                <a:tab algn="l" pos="438120"/>
                <a:tab algn="l" pos="895320"/>
                <a:tab algn="l" pos="1352520"/>
                <a:tab algn="l" pos="1809720"/>
                <a:tab algn="l" pos="2266920"/>
                <a:tab algn="l" pos="2724120"/>
                <a:tab algn="l" pos="3181320"/>
                <a:tab algn="l" pos="3638520"/>
                <a:tab algn="l" pos="4095720"/>
                <a:tab algn="l" pos="4552920"/>
                <a:tab algn="l" pos="5010120"/>
                <a:tab algn="l" pos="5467320"/>
                <a:tab algn="l" pos="5924520"/>
                <a:tab algn="l" pos="6381720"/>
                <a:tab algn="l" pos="6838920"/>
                <a:tab algn="l" pos="7296120"/>
                <a:tab algn="l" pos="7753320"/>
                <a:tab algn="l" pos="8210520"/>
                <a:tab algn="l" pos="8667720"/>
                <a:tab algn="l" pos="912492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3600" spc="-1" strike="noStrike">
                <a:solidFill>
                  <a:srgbClr val="000000"/>
                </a:solidFill>
                <a:latin typeface="Times New Roman"/>
              </a:rPr>
              <a:t>Important assumption: files, matrices, vectors, table are manipulated with set semantics based on keys or subscripts</a:t>
            </a:r>
            <a:endParaRPr b="0" lang="en-US" sz="3600" spc="-1" strike="noStrike">
              <a:solidFill>
                <a:srgbClr val="000000"/>
              </a:solidFill>
              <a:latin typeface="Times New Roman"/>
            </a:endParaRPr>
          </a:p>
          <a:p>
            <a:pPr marL="325440" indent="-325440"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•"/>
              <a:tabLst>
                <a:tab algn="l" pos="325440"/>
                <a:tab algn="l" pos="438120"/>
                <a:tab algn="l" pos="895320"/>
                <a:tab algn="l" pos="1352520"/>
                <a:tab algn="l" pos="1809720"/>
                <a:tab algn="l" pos="2266920"/>
                <a:tab algn="l" pos="2724120"/>
                <a:tab algn="l" pos="3181320"/>
                <a:tab algn="l" pos="3638520"/>
                <a:tab algn="l" pos="4095720"/>
                <a:tab algn="l" pos="4552920"/>
                <a:tab algn="l" pos="5010120"/>
                <a:tab algn="l" pos="5467320"/>
                <a:tab algn="l" pos="5924520"/>
                <a:tab algn="l" pos="6381720"/>
                <a:tab algn="l" pos="6838920"/>
                <a:tab algn="l" pos="7296120"/>
                <a:tab algn="l" pos="7753320"/>
                <a:tab algn="l" pos="8210520"/>
                <a:tab algn="l" pos="8667720"/>
                <a:tab algn="l" pos="912492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3600" spc="-1" strike="noStrike">
                <a:solidFill>
                  <a:srgbClr val="000000"/>
                </a:solidFill>
                <a:latin typeface="Times New Roman"/>
              </a:rPr>
              <a:t>Intuition: CSV and JSON files can be transformed into SQL tables</a:t>
            </a:r>
            <a:endParaRPr b="0" lang="en-US" sz="3600" spc="-1" strike="noStrike">
              <a:solidFill>
                <a:srgbClr val="000000"/>
              </a:solidFill>
              <a:latin typeface="Times New Roman"/>
            </a:endParaRPr>
          </a:p>
          <a:p>
            <a:pPr marL="325440" indent="-325440"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•"/>
              <a:tabLst>
                <a:tab algn="l" pos="325440"/>
                <a:tab algn="l" pos="438120"/>
                <a:tab algn="l" pos="895320"/>
                <a:tab algn="l" pos="1352520"/>
                <a:tab algn="l" pos="1809720"/>
                <a:tab algn="l" pos="2266920"/>
                <a:tab algn="l" pos="2724120"/>
                <a:tab algn="l" pos="3181320"/>
                <a:tab algn="l" pos="3638520"/>
                <a:tab algn="l" pos="4095720"/>
                <a:tab algn="l" pos="4552920"/>
                <a:tab algn="l" pos="5010120"/>
                <a:tab algn="l" pos="5467320"/>
                <a:tab algn="l" pos="5924520"/>
                <a:tab algn="l" pos="6381720"/>
                <a:tab algn="l" pos="6838920"/>
                <a:tab algn="l" pos="7296120"/>
                <a:tab algn="l" pos="7753320"/>
                <a:tab algn="l" pos="8210520"/>
                <a:tab algn="l" pos="8667720"/>
                <a:tab algn="l" pos="912492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3600" spc="-1" strike="noStrike">
                <a:solidFill>
                  <a:srgbClr val="000000"/>
                </a:solidFill>
                <a:latin typeface="Times New Roman"/>
              </a:rPr>
              <a:t>Source code has embedded PK/FK information</a:t>
            </a:r>
            <a:endParaRPr b="0" lang="en-US" sz="3600" spc="-1" strike="noStrike">
              <a:solidFill>
                <a:srgbClr val="000000"/>
              </a:solidFill>
              <a:latin typeface="Times New Roman"/>
            </a:endParaRPr>
          </a:p>
          <a:p>
            <a:pPr marL="325440" indent="-325440"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•"/>
              <a:tabLst>
                <a:tab algn="l" pos="325440"/>
                <a:tab algn="l" pos="438120"/>
                <a:tab algn="l" pos="895320"/>
                <a:tab algn="l" pos="1352520"/>
                <a:tab algn="l" pos="1809720"/>
                <a:tab algn="l" pos="2266920"/>
                <a:tab algn="l" pos="2724120"/>
                <a:tab algn="l" pos="3181320"/>
                <a:tab algn="l" pos="3638520"/>
                <a:tab algn="l" pos="4095720"/>
                <a:tab algn="l" pos="4552920"/>
                <a:tab algn="l" pos="5010120"/>
                <a:tab algn="l" pos="5467320"/>
                <a:tab algn="l" pos="5924520"/>
                <a:tab algn="l" pos="6381720"/>
                <a:tab algn="l" pos="6838920"/>
                <a:tab algn="l" pos="7296120"/>
                <a:tab algn="l" pos="7753320"/>
                <a:tab algn="l" pos="8210520"/>
                <a:tab algn="l" pos="8667720"/>
                <a:tab algn="l" pos="912492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3600" spc="-1" strike="noStrike">
                <a:solidFill>
                  <a:srgbClr val="000000"/>
                </a:solidFill>
                <a:latin typeface="Times New Roman"/>
              </a:rPr>
              <a:t>Minimally disruptive: flow arrow is minimally invasive</a:t>
            </a:r>
            <a:endParaRPr b="0" lang="en-US" sz="3600" spc="-1" strike="noStrike">
              <a:solidFill>
                <a:srgbClr val="000000"/>
              </a:solidFill>
              <a:latin typeface="Times New Roman"/>
            </a:endParaRPr>
          </a:p>
          <a:p>
            <a:pPr marL="325440" indent="-325440"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•"/>
              <a:tabLst>
                <a:tab algn="l" pos="325440"/>
                <a:tab algn="l" pos="438120"/>
                <a:tab algn="l" pos="895320"/>
                <a:tab algn="l" pos="1352520"/>
                <a:tab algn="l" pos="1809720"/>
                <a:tab algn="l" pos="2266920"/>
                <a:tab algn="l" pos="2724120"/>
                <a:tab algn="l" pos="3181320"/>
                <a:tab algn="l" pos="3638520"/>
                <a:tab algn="l" pos="4095720"/>
                <a:tab algn="l" pos="4552920"/>
                <a:tab algn="l" pos="5010120"/>
                <a:tab algn="l" pos="5467320"/>
                <a:tab algn="l" pos="5924520"/>
                <a:tab algn="l" pos="6381720"/>
                <a:tab algn="l" pos="6838920"/>
                <a:tab algn="l" pos="7296120"/>
                <a:tab algn="l" pos="7753320"/>
                <a:tab algn="l" pos="8210520"/>
                <a:tab algn="l" pos="8667720"/>
                <a:tab algn="l" pos="912492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3600" spc="-1" strike="noStrike">
                <a:solidFill>
                  <a:srgbClr val="000000"/>
                </a:solidFill>
                <a:latin typeface="Times New Roman"/>
              </a:rPr>
              <a:t>Compatibility with other ER extensions: UML, crowfeet for relationships</a:t>
            </a:r>
            <a:endParaRPr b="0" lang="en-US" sz="3600" spc="-1" strike="noStrike">
              <a:solidFill>
                <a:srgbClr val="000000"/>
              </a:solidFill>
              <a:latin typeface="Times New Roman"/>
            </a:endParaRPr>
          </a:p>
          <a:p>
            <a:pPr marL="325440" indent="-325440"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•"/>
              <a:tabLst>
                <a:tab algn="l" pos="325440"/>
                <a:tab algn="l" pos="438120"/>
                <a:tab algn="l" pos="895320"/>
                <a:tab algn="l" pos="1352520"/>
                <a:tab algn="l" pos="1809720"/>
                <a:tab algn="l" pos="2266920"/>
                <a:tab algn="l" pos="2724120"/>
                <a:tab algn="l" pos="3181320"/>
                <a:tab algn="l" pos="3638520"/>
                <a:tab algn="l" pos="4095720"/>
                <a:tab algn="l" pos="4552920"/>
                <a:tab algn="l" pos="5010120"/>
                <a:tab algn="l" pos="5467320"/>
                <a:tab algn="l" pos="5924520"/>
                <a:tab algn="l" pos="6381720"/>
                <a:tab algn="l" pos="6838920"/>
                <a:tab algn="l" pos="7296120"/>
                <a:tab algn="l" pos="7753320"/>
                <a:tab algn="l" pos="8210520"/>
                <a:tab algn="l" pos="8667720"/>
                <a:tab algn="l" pos="912492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3600" spc="-1" strike="noStrike">
                <a:solidFill>
                  <a:srgbClr val="000000"/>
                </a:solidFill>
                <a:latin typeface="Times New Roman"/>
              </a:rPr>
              <a:t>Unlike previous ER research, incorporates external data into ER (even data incompatible with the relational model)</a:t>
            </a:r>
            <a:endParaRPr b="0" lang="en-US" sz="3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"/>
          <p:cNvSpPr/>
          <p:nvPr/>
        </p:nvSpPr>
        <p:spPr>
          <a:xfrm>
            <a:off x="7086600" y="6492960"/>
            <a:ext cx="2057400" cy="36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r">
              <a:spcBef>
                <a:spcPts val="26"/>
              </a:spcBef>
              <a:spcAft>
                <a:spcPts val="26"/>
              </a:spcAft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fld id="{390B3E11-BF25-4E71-86FC-8108BD377033}" type="slidenum">
              <a:rPr b="0" lang="en-US" sz="1200" spc="-1" strike="noStrike">
                <a:solidFill>
                  <a:srgbClr val="898989"/>
                </a:solidFill>
                <a:latin typeface="Calibri"/>
              </a:rPr>
              <a:t>&lt;number&gt;</a:t>
            </a:fld>
            <a:r>
              <a:rPr b="0" lang="en-US" sz="1200" spc="-1" strike="noStrike">
                <a:solidFill>
                  <a:srgbClr val="898989"/>
                </a:solidFill>
                <a:latin typeface="Calibri"/>
              </a:rPr>
              <a:t>/20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96960" y="4838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spcBef>
                <a:spcPts val="26"/>
              </a:spcBef>
              <a:spcAft>
                <a:spcPts val="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4000" spc="-1" strike="noStrike">
                <a:solidFill>
                  <a:srgbClr val="000000"/>
                </a:solidFill>
                <a:latin typeface="Times New Roman"/>
              </a:rPr>
              <a:t>Entities Beyond a Relational DB</a:t>
            </a:r>
            <a:endParaRPr b="0" lang="en-US" sz="4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49000" y="1920960"/>
            <a:ext cx="8047080" cy="4206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6763"/>
          </a:bodyPr>
          <a:p>
            <a:pPr marL="325440" indent="-325440"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•"/>
              <a:tabLst>
                <a:tab algn="l" pos="325440"/>
                <a:tab algn="l" pos="438120"/>
                <a:tab algn="l" pos="895320"/>
                <a:tab algn="l" pos="1352520"/>
                <a:tab algn="l" pos="1809720"/>
                <a:tab algn="l" pos="2266920"/>
                <a:tab algn="l" pos="2724120"/>
                <a:tab algn="l" pos="3181320"/>
                <a:tab algn="l" pos="3638520"/>
                <a:tab algn="l" pos="4095720"/>
                <a:tab algn="l" pos="4552920"/>
                <a:tab algn="l" pos="5010120"/>
                <a:tab algn="l" pos="5467320"/>
                <a:tab algn="l" pos="5924520"/>
                <a:tab algn="l" pos="6381720"/>
                <a:tab algn="l" pos="6838920"/>
                <a:tab algn="l" pos="7296120"/>
                <a:tab algn="l" pos="7753320"/>
                <a:tab algn="l" pos="8210520"/>
                <a:tab algn="l" pos="8667720"/>
                <a:tab algn="l" pos="912492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ER data source entities are unchanged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325440" indent="-325440"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•"/>
              <a:tabLst>
                <a:tab algn="l" pos="325440"/>
                <a:tab algn="l" pos="438120"/>
                <a:tab algn="l" pos="895320"/>
                <a:tab algn="l" pos="1352520"/>
                <a:tab algn="l" pos="1809720"/>
                <a:tab algn="l" pos="2266920"/>
                <a:tab algn="l" pos="2724120"/>
                <a:tab algn="l" pos="3181320"/>
                <a:tab algn="l" pos="3638520"/>
                <a:tab algn="l" pos="4095720"/>
                <a:tab algn="l" pos="4552920"/>
                <a:tab algn="l" pos="5010120"/>
                <a:tab algn="l" pos="5467320"/>
                <a:tab algn="l" pos="5924520"/>
                <a:tab algn="l" pos="6381720"/>
                <a:tab algn="l" pos="6838920"/>
                <a:tab algn="l" pos="7296120"/>
                <a:tab algn="l" pos="7753320"/>
                <a:tab algn="l" pos="8210520"/>
                <a:tab algn="l" pos="8667720"/>
                <a:tab algn="l" pos="912492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Transformation entities added based on pipeline tracing from source code (function calls, assignments) or tools (statistics, machine learning)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325440" indent="-325440"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•"/>
              <a:tabLst>
                <a:tab algn="l" pos="325440"/>
                <a:tab algn="l" pos="438120"/>
                <a:tab algn="l" pos="895320"/>
                <a:tab algn="l" pos="1352520"/>
                <a:tab algn="l" pos="1809720"/>
                <a:tab algn="l" pos="2266920"/>
                <a:tab algn="l" pos="2724120"/>
                <a:tab algn="l" pos="3181320"/>
                <a:tab algn="l" pos="3638520"/>
                <a:tab algn="l" pos="4095720"/>
                <a:tab algn="l" pos="4552920"/>
                <a:tab algn="l" pos="5010120"/>
                <a:tab algn="l" pos="5467320"/>
                <a:tab algn="l" pos="5924520"/>
                <a:tab algn="l" pos="6381720"/>
                <a:tab algn="l" pos="6838920"/>
                <a:tab algn="l" pos="7296120"/>
                <a:tab algn="l" pos="7753320"/>
                <a:tab algn="l" pos="8210520"/>
                <a:tab algn="l" pos="8667720"/>
                <a:tab algn="l" pos="912492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Consider relationships by attributes and identifiers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325440" indent="-325440"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•"/>
              <a:tabLst>
                <a:tab algn="l" pos="325440"/>
                <a:tab algn="l" pos="438120"/>
                <a:tab algn="l" pos="895320"/>
                <a:tab algn="l" pos="1352520"/>
                <a:tab algn="l" pos="1809720"/>
                <a:tab algn="l" pos="2266920"/>
                <a:tab algn="l" pos="2724120"/>
                <a:tab algn="l" pos="3181320"/>
                <a:tab algn="l" pos="3638520"/>
                <a:tab algn="l" pos="4095720"/>
                <a:tab algn="l" pos="4552920"/>
                <a:tab algn="l" pos="5010120"/>
                <a:tab algn="l" pos="5467320"/>
                <a:tab algn="l" pos="5924520"/>
                <a:tab algn="l" pos="6381720"/>
                <a:tab algn="l" pos="6838920"/>
                <a:tab algn="l" pos="7296120"/>
                <a:tab algn="l" pos="7753320"/>
                <a:tab algn="l" pos="8210520"/>
                <a:tab algn="l" pos="8667720"/>
                <a:tab algn="l" pos="912492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Map identifiers in other processing contexts as pseudo PKs in the relational model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325440" indent="-325440"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Font typeface="Times New Roman"/>
              <a:buChar char="•"/>
              <a:tabLst>
                <a:tab algn="l" pos="325440"/>
                <a:tab algn="l" pos="438120"/>
                <a:tab algn="l" pos="895320"/>
                <a:tab algn="l" pos="1352520"/>
                <a:tab algn="l" pos="1809720"/>
                <a:tab algn="l" pos="2266920"/>
                <a:tab algn="l" pos="2724120"/>
                <a:tab algn="l" pos="3181320"/>
                <a:tab algn="l" pos="3638520"/>
                <a:tab algn="l" pos="4095720"/>
                <a:tab algn="l" pos="4552920"/>
                <a:tab algn="l" pos="5010120"/>
                <a:tab algn="l" pos="5467320"/>
                <a:tab algn="l" pos="5924520"/>
                <a:tab algn="l" pos="6381720"/>
                <a:tab algn="l" pos="6838920"/>
                <a:tab algn="l" pos="7296120"/>
                <a:tab algn="l" pos="7753320"/>
                <a:tab algn="l" pos="8210520"/>
                <a:tab algn="l" pos="8667720"/>
                <a:tab algn="l" pos="912492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Identify attributes based on subscript or key usage and known code patterns (embedded FDs)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indent="0">
              <a:spcBef>
                <a:spcPts val="726"/>
              </a:spcBef>
              <a:spcAft>
                <a:spcPts val="26"/>
              </a:spcAft>
              <a:buNone/>
              <a:tabLst>
                <a:tab algn="l" pos="0"/>
                <a:tab algn="l" pos="325440"/>
                <a:tab algn="l" pos="438120"/>
                <a:tab algn="l" pos="895320"/>
                <a:tab algn="l" pos="1352520"/>
                <a:tab algn="l" pos="1809720"/>
                <a:tab algn="l" pos="2266920"/>
                <a:tab algn="l" pos="2724120"/>
                <a:tab algn="l" pos="3181320"/>
                <a:tab algn="l" pos="3638520"/>
                <a:tab algn="l" pos="4095720"/>
                <a:tab algn="l" pos="4552920"/>
                <a:tab algn="l" pos="5010120"/>
                <a:tab algn="l" pos="5467320"/>
                <a:tab algn="l" pos="5924520"/>
                <a:tab algn="l" pos="6381720"/>
                <a:tab algn="l" pos="6838920"/>
                <a:tab algn="l" pos="7296120"/>
                <a:tab algn="l" pos="7753320"/>
                <a:tab algn="l" pos="8210520"/>
                <a:tab algn="l" pos="8667720"/>
                <a:tab algn="l" pos="9124920"/>
                <a:tab algn="l" pos="9144000"/>
                <a:tab algn="l" pos="9601200"/>
                <a:tab algn="l" pos="10058400"/>
                <a:tab algn="l" pos="10515600"/>
              </a:tabLst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indent="0">
              <a:spcBef>
                <a:spcPts val="726"/>
              </a:spcBef>
              <a:spcAft>
                <a:spcPts val="26"/>
              </a:spcAft>
              <a:buNone/>
              <a:tabLst>
                <a:tab algn="l" pos="0"/>
                <a:tab algn="l" pos="325440"/>
                <a:tab algn="l" pos="438120"/>
                <a:tab algn="l" pos="895320"/>
                <a:tab algn="l" pos="1352520"/>
                <a:tab algn="l" pos="1809720"/>
                <a:tab algn="l" pos="2266920"/>
                <a:tab algn="l" pos="2724120"/>
                <a:tab algn="l" pos="3181320"/>
                <a:tab algn="l" pos="3638520"/>
                <a:tab algn="l" pos="4095720"/>
                <a:tab algn="l" pos="4552920"/>
                <a:tab algn="l" pos="5010120"/>
                <a:tab algn="l" pos="5467320"/>
                <a:tab algn="l" pos="5924520"/>
                <a:tab algn="l" pos="6381720"/>
                <a:tab algn="l" pos="6838920"/>
                <a:tab algn="l" pos="7296120"/>
                <a:tab algn="l" pos="7753320"/>
                <a:tab algn="l" pos="8210520"/>
                <a:tab algn="l" pos="8667720"/>
                <a:tab algn="l" pos="9124920"/>
                <a:tab algn="l" pos="9144000"/>
                <a:tab algn="l" pos="9601200"/>
                <a:tab algn="l" pos="10058400"/>
                <a:tab algn="l" pos="10515600"/>
              </a:tabLst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indent="0">
              <a:spcBef>
                <a:spcPts val="726"/>
              </a:spcBef>
              <a:spcAft>
                <a:spcPts val="26"/>
              </a:spcAft>
              <a:buNone/>
              <a:tabLst>
                <a:tab algn="l" pos="0"/>
                <a:tab algn="l" pos="325440"/>
                <a:tab algn="l" pos="438120"/>
                <a:tab algn="l" pos="895320"/>
                <a:tab algn="l" pos="1352520"/>
                <a:tab algn="l" pos="1809720"/>
                <a:tab algn="l" pos="2266920"/>
                <a:tab algn="l" pos="2724120"/>
                <a:tab algn="l" pos="3181320"/>
                <a:tab algn="l" pos="3638520"/>
                <a:tab algn="l" pos="4095720"/>
                <a:tab algn="l" pos="4552920"/>
                <a:tab algn="l" pos="5010120"/>
                <a:tab algn="l" pos="5467320"/>
                <a:tab algn="l" pos="5924520"/>
                <a:tab algn="l" pos="6381720"/>
                <a:tab algn="l" pos="6838920"/>
                <a:tab algn="l" pos="7296120"/>
                <a:tab algn="l" pos="7753320"/>
                <a:tab algn="l" pos="8210520"/>
                <a:tab algn="l" pos="8667720"/>
                <a:tab algn="l" pos="9124920"/>
                <a:tab algn="l" pos="9144000"/>
                <a:tab algn="l" pos="9601200"/>
                <a:tab algn="l" pos="10058400"/>
                <a:tab algn="l" pos="10515600"/>
              </a:tabLst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331920" indent="-325440">
              <a:spcBef>
                <a:spcPts val="726"/>
              </a:spcBef>
              <a:spcAft>
                <a:spcPts val="26"/>
              </a:spcAft>
              <a:buNone/>
              <a:tabLst>
                <a:tab algn="l" pos="0"/>
                <a:tab algn="l" pos="325440"/>
                <a:tab algn="l" pos="438120"/>
                <a:tab algn="l" pos="895320"/>
                <a:tab algn="l" pos="1352520"/>
                <a:tab algn="l" pos="1809720"/>
                <a:tab algn="l" pos="2266920"/>
                <a:tab algn="l" pos="2724120"/>
                <a:tab algn="l" pos="3181320"/>
                <a:tab algn="l" pos="3638520"/>
                <a:tab algn="l" pos="4095720"/>
                <a:tab algn="l" pos="4552920"/>
                <a:tab algn="l" pos="5010120"/>
                <a:tab algn="l" pos="5467320"/>
                <a:tab algn="l" pos="5924520"/>
                <a:tab algn="l" pos="6381720"/>
                <a:tab algn="l" pos="6838920"/>
                <a:tab algn="l" pos="7296120"/>
                <a:tab algn="l" pos="7753320"/>
                <a:tab algn="l" pos="8210520"/>
                <a:tab algn="l" pos="8667720"/>
                <a:tab algn="l" pos="9124920"/>
                <a:tab algn="l" pos="9144000"/>
                <a:tab algn="l" pos="9601200"/>
                <a:tab algn="l" pos="10058400"/>
                <a:tab algn="l" pos="10515600"/>
              </a:tabLst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indent="0">
              <a:spcBef>
                <a:spcPts val="726"/>
              </a:spcBef>
              <a:spcAft>
                <a:spcPts val="26"/>
              </a:spcAft>
              <a:buNone/>
              <a:tabLst>
                <a:tab algn="l" pos="0"/>
                <a:tab algn="l" pos="325440"/>
                <a:tab algn="l" pos="438120"/>
                <a:tab algn="l" pos="895320"/>
                <a:tab algn="l" pos="1352520"/>
                <a:tab algn="l" pos="1809720"/>
                <a:tab algn="l" pos="2266920"/>
                <a:tab algn="l" pos="2724120"/>
                <a:tab algn="l" pos="3181320"/>
                <a:tab algn="l" pos="3638520"/>
                <a:tab algn="l" pos="4095720"/>
                <a:tab algn="l" pos="4552920"/>
                <a:tab algn="l" pos="5010120"/>
                <a:tab algn="l" pos="5467320"/>
                <a:tab algn="l" pos="5924520"/>
                <a:tab algn="l" pos="6381720"/>
                <a:tab algn="l" pos="6838920"/>
                <a:tab algn="l" pos="7296120"/>
                <a:tab algn="l" pos="7753320"/>
                <a:tab algn="l" pos="8210520"/>
                <a:tab algn="l" pos="8667720"/>
                <a:tab algn="l" pos="9124920"/>
                <a:tab algn="l" pos="9144000"/>
                <a:tab algn="l" pos="9601200"/>
                <a:tab algn="l" pos="10058400"/>
                <a:tab algn="l" pos="10515600"/>
              </a:tabLst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indent="0">
              <a:spcBef>
                <a:spcPts val="726"/>
              </a:spcBef>
              <a:spcAft>
                <a:spcPts val="26"/>
              </a:spcAft>
              <a:buNone/>
              <a:tabLst>
                <a:tab algn="l" pos="0"/>
                <a:tab algn="l" pos="325440"/>
                <a:tab algn="l" pos="438120"/>
                <a:tab algn="l" pos="895320"/>
                <a:tab algn="l" pos="1352520"/>
                <a:tab algn="l" pos="1809720"/>
                <a:tab algn="l" pos="2266920"/>
                <a:tab algn="l" pos="2724120"/>
                <a:tab algn="l" pos="3181320"/>
                <a:tab algn="l" pos="3638520"/>
                <a:tab algn="l" pos="4095720"/>
                <a:tab algn="l" pos="4552920"/>
                <a:tab algn="l" pos="5010120"/>
                <a:tab algn="l" pos="5467320"/>
                <a:tab algn="l" pos="5924520"/>
                <a:tab algn="l" pos="6381720"/>
                <a:tab algn="l" pos="6838920"/>
                <a:tab algn="l" pos="7296120"/>
                <a:tab algn="l" pos="7753320"/>
                <a:tab algn="l" pos="8210520"/>
                <a:tab algn="l" pos="8667720"/>
                <a:tab algn="l" pos="9124920"/>
                <a:tab algn="l" pos="9144000"/>
                <a:tab algn="l" pos="9601200"/>
                <a:tab algn="l" pos="10058400"/>
                <a:tab algn="l" pos="10515600"/>
              </a:tabLst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" name=""/>
          <p:cNvSpPr/>
          <p:nvPr/>
        </p:nvSpPr>
        <p:spPr>
          <a:xfrm>
            <a:off x="7086600" y="6492960"/>
            <a:ext cx="2057400" cy="36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r">
              <a:spcBef>
                <a:spcPts val="26"/>
              </a:spcBef>
              <a:spcAft>
                <a:spcPts val="26"/>
              </a:spcAft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fld id="{FBEBA232-A104-49FB-AFBD-E6783B339466}" type="slidenum">
              <a:rPr b="0" lang="en-US" sz="1200" spc="-1" strike="noStrike">
                <a:solidFill>
                  <a:srgbClr val="898989"/>
                </a:solidFill>
                <a:latin typeface="Calibri"/>
              </a:rPr>
              <a:t>&lt;number&gt;</a:t>
            </a:fld>
            <a:r>
              <a:rPr b="0" lang="en-US" sz="1200" spc="-1" strike="noStrike">
                <a:solidFill>
                  <a:srgbClr val="898989"/>
                </a:solidFill>
                <a:latin typeface="Calibri"/>
              </a:rPr>
              <a:t>/20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96960" y="2743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spcBef>
                <a:spcPts val="26"/>
              </a:spcBef>
              <a:spcAft>
                <a:spcPts val="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4000" spc="-1" strike="noStrike">
                <a:solidFill>
                  <a:srgbClr val="000000"/>
                </a:solidFill>
                <a:latin typeface="Times New Roman"/>
              </a:rPr>
              <a:t>ER diagram components</a:t>
            </a:r>
            <a:endParaRPr b="0" lang="en-US" sz="4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1006200" y="5211720"/>
            <a:ext cx="8047080" cy="4206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26"/>
              </a:spcBef>
              <a:spcAft>
                <a:spcPts val="26"/>
              </a:spcAft>
              <a:buNone/>
              <a:tabLst>
                <a:tab algn="l" pos="0"/>
                <a:tab algn="l" pos="112680"/>
                <a:tab algn="l" pos="569880"/>
                <a:tab algn="l" pos="1027080"/>
                <a:tab algn="l" pos="1484280"/>
                <a:tab algn="l" pos="1941480"/>
                <a:tab algn="l" pos="2398680"/>
                <a:tab algn="l" pos="2855880"/>
                <a:tab algn="l" pos="3313080"/>
                <a:tab algn="l" pos="3770280"/>
                <a:tab algn="l" pos="4227480"/>
                <a:tab algn="l" pos="4684680"/>
                <a:tab algn="l" pos="5141880"/>
                <a:tab algn="l" pos="5599080"/>
                <a:tab algn="l" pos="6056280"/>
                <a:tab algn="l" pos="6513480"/>
                <a:tab algn="l" pos="6970680"/>
                <a:tab algn="l" pos="7427880"/>
                <a:tab algn="l" pos="7885080"/>
                <a:tab algn="l" pos="8342280"/>
                <a:tab algn="l" pos="8799480"/>
                <a:tab algn="l" pos="9144000"/>
                <a:tab algn="l" pos="9601200"/>
                <a:tab algn="l" pos="10058400"/>
                <a:tab algn="l" pos="10515600"/>
              </a:tabLst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333360" indent="-325440">
              <a:spcBef>
                <a:spcPts val="726"/>
              </a:spcBef>
              <a:spcAft>
                <a:spcPts val="26"/>
              </a:spcAft>
              <a:buNone/>
              <a:tabLst>
                <a:tab algn="l" pos="0"/>
                <a:tab algn="l" pos="112680"/>
                <a:tab algn="l" pos="569880"/>
                <a:tab algn="l" pos="1027080"/>
                <a:tab algn="l" pos="1484280"/>
                <a:tab algn="l" pos="1941480"/>
                <a:tab algn="l" pos="2398680"/>
                <a:tab algn="l" pos="2855880"/>
                <a:tab algn="l" pos="3313080"/>
                <a:tab algn="l" pos="3770280"/>
                <a:tab algn="l" pos="4227480"/>
                <a:tab algn="l" pos="4684680"/>
                <a:tab algn="l" pos="5141880"/>
                <a:tab algn="l" pos="5599080"/>
                <a:tab algn="l" pos="6056280"/>
                <a:tab algn="l" pos="6513480"/>
                <a:tab algn="l" pos="6970680"/>
                <a:tab algn="l" pos="7427880"/>
                <a:tab algn="l" pos="7885080"/>
                <a:tab algn="l" pos="8342280"/>
                <a:tab algn="l" pos="8799480"/>
                <a:tab algn="l" pos="9144000"/>
                <a:tab algn="l" pos="9601200"/>
                <a:tab algn="l" pos="10058400"/>
                <a:tab algn="l" pos="10515600"/>
              </a:tabLst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34" name="" descr=""/>
          <p:cNvPicPr/>
          <p:nvPr/>
        </p:nvPicPr>
        <p:blipFill>
          <a:blip r:embed="rId1"/>
          <a:stretch/>
        </p:blipFill>
        <p:spPr>
          <a:xfrm>
            <a:off x="343080" y="1262160"/>
            <a:ext cx="8115120" cy="2624040"/>
          </a:xfrm>
          <a:prstGeom prst="rect">
            <a:avLst/>
          </a:prstGeom>
          <a:ln w="0">
            <a:noFill/>
          </a:ln>
        </p:spPr>
      </p:pic>
      <p:sp>
        <p:nvSpPr>
          <p:cNvPr id="35" name=""/>
          <p:cNvSpPr/>
          <p:nvPr/>
        </p:nvSpPr>
        <p:spPr>
          <a:xfrm>
            <a:off x="7086600" y="6492960"/>
            <a:ext cx="2057400" cy="36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r">
              <a:spcBef>
                <a:spcPts val="26"/>
              </a:spcBef>
              <a:spcAft>
                <a:spcPts val="26"/>
              </a:spcAft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fld id="{2BD88AC7-B900-4AB4-B9B2-DEE64BEF606C}" type="slidenum">
              <a:rPr b="0" lang="en-US" sz="1200" spc="-1" strike="noStrike">
                <a:solidFill>
                  <a:srgbClr val="898989"/>
                </a:solidFill>
                <a:latin typeface="Calibri"/>
              </a:rPr>
              <a:t>&lt;number&gt;</a:t>
            </a:fld>
            <a:r>
              <a:rPr b="0" lang="en-US" sz="1200" spc="-1" strike="noStrike">
                <a:solidFill>
                  <a:srgbClr val="898989"/>
                </a:solidFill>
                <a:latin typeface="Calibri"/>
              </a:rPr>
              <a:t>/20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6" name="" descr=""/>
          <p:cNvPicPr/>
          <p:nvPr/>
        </p:nvPicPr>
        <p:blipFill>
          <a:blip r:embed="rId2"/>
          <a:stretch/>
        </p:blipFill>
        <p:spPr>
          <a:xfrm>
            <a:off x="306360" y="4022640"/>
            <a:ext cx="8367840" cy="2378160"/>
          </a:xfrm>
          <a:prstGeom prst="rect">
            <a:avLst/>
          </a:prstGeom>
          <a:ln w="0">
            <a:noFill/>
          </a:ln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6840" y="228240"/>
            <a:ext cx="84582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spcBef>
                <a:spcPts val="26"/>
              </a:spcBef>
              <a:spcAft>
                <a:spcPts val="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3600" spc="-1" strike="noStrike">
                <a:solidFill>
                  <a:srgbClr val="000000"/>
                </a:solidFill>
                <a:latin typeface="Times New Roman"/>
              </a:rPr>
              <a:t>FLOWER Diagram Storage and Processing</a:t>
            </a:r>
            <a:endParaRPr b="0" lang="en-US" sz="3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549000" y="1371600"/>
            <a:ext cx="8047080" cy="475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325440" indent="-325440"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5440"/>
                <a:tab algn="l" pos="438120"/>
                <a:tab algn="l" pos="895320"/>
                <a:tab algn="l" pos="1352520"/>
                <a:tab algn="l" pos="1809720"/>
                <a:tab algn="l" pos="2266920"/>
                <a:tab algn="l" pos="2724120"/>
                <a:tab algn="l" pos="3181320"/>
                <a:tab algn="l" pos="3638520"/>
                <a:tab algn="l" pos="4095720"/>
                <a:tab algn="l" pos="4552920"/>
                <a:tab algn="l" pos="5010120"/>
                <a:tab algn="l" pos="5467320"/>
                <a:tab algn="l" pos="5924520"/>
                <a:tab algn="l" pos="6381720"/>
                <a:tab algn="l" pos="6838920"/>
                <a:tab algn="l" pos="7296120"/>
                <a:tab algn="l" pos="7753320"/>
                <a:tab algn="l" pos="8210520"/>
                <a:tab algn="l" pos="8667720"/>
                <a:tab algn="l" pos="912492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Stored on two JSON files: entities and relationships 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325440" indent="-325440">
              <a:spcBef>
                <a:spcPts val="726"/>
              </a:spcBef>
              <a:spcAft>
                <a:spcPts val="26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5440"/>
                <a:tab algn="l" pos="438120"/>
                <a:tab algn="l" pos="895320"/>
                <a:tab algn="l" pos="1352520"/>
                <a:tab algn="l" pos="1809720"/>
                <a:tab algn="l" pos="2266920"/>
                <a:tab algn="l" pos="2724120"/>
                <a:tab algn="l" pos="3181320"/>
                <a:tab algn="l" pos="3638520"/>
                <a:tab algn="l" pos="4095720"/>
                <a:tab algn="l" pos="4552920"/>
                <a:tab algn="l" pos="5010120"/>
                <a:tab algn="l" pos="5467320"/>
                <a:tab algn="l" pos="5924520"/>
                <a:tab algn="l" pos="6381720"/>
                <a:tab algn="l" pos="6838920"/>
                <a:tab algn="l" pos="7296120"/>
                <a:tab algn="l" pos="7753320"/>
                <a:tab algn="l" pos="8210520"/>
                <a:tab algn="l" pos="8667720"/>
                <a:tab algn="l" pos="912492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Cardinality and direction flow are object attributes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9" name=""/>
          <p:cNvSpPr/>
          <p:nvPr/>
        </p:nvSpPr>
        <p:spPr>
          <a:xfrm>
            <a:off x="7086600" y="6492960"/>
            <a:ext cx="2057400" cy="36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r">
              <a:spcBef>
                <a:spcPts val="26"/>
              </a:spcBef>
              <a:spcAft>
                <a:spcPts val="26"/>
              </a:spcAft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fld id="{36C1539F-C602-400D-9923-DB97D4522E94}" type="slidenum">
              <a:rPr b="0" lang="en-US" sz="1200" spc="-1" strike="noStrike">
                <a:solidFill>
                  <a:srgbClr val="898989"/>
                </a:solidFill>
                <a:latin typeface="Calibri"/>
              </a:rPr>
              <a:t>&lt;number&gt;</a:t>
            </a:fld>
            <a:r>
              <a:rPr b="0" lang="en-US" sz="1200" spc="-1" strike="noStrike">
                <a:solidFill>
                  <a:srgbClr val="898989"/>
                </a:solidFill>
                <a:latin typeface="Calibri"/>
              </a:rPr>
              <a:t>/20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81000" y="2817720"/>
            <a:ext cx="4503600" cy="3583080"/>
          </a:xfrm>
          <a:prstGeom prst="rect">
            <a:avLst/>
          </a:prstGeom>
          <a:ln w="0">
            <a:noFill/>
          </a:ln>
        </p:spPr>
      </p:pic>
      <p:pic>
        <p:nvPicPr>
          <p:cNvPr id="41" name="" descr=""/>
          <p:cNvPicPr/>
          <p:nvPr/>
        </p:nvPicPr>
        <p:blipFill>
          <a:blip r:embed="rId2"/>
          <a:stretch/>
        </p:blipFill>
        <p:spPr>
          <a:xfrm>
            <a:off x="4708440" y="2971800"/>
            <a:ext cx="4435560" cy="3429000"/>
          </a:xfrm>
          <a:prstGeom prst="rect">
            <a:avLst/>
          </a:prstGeom>
          <a:ln w="0">
            <a:noFill/>
          </a:ln>
        </p:spPr>
      </p:pic>
    </p:spTree>
  </p:cSld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1224</TotalTime>
  <Application>LibreOffice/7.6.6.3$Linux_X86_64 LibreOffice_project/60$Build-3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2014-08-04T11:55:44Z</dcterms:created>
  <dc:creator>yzhang</dc:creator>
  <dc:description/>
  <dc:language>en-US</dc:language>
  <cp:lastModifiedBy/>
  <cp:lastPrinted>2024-06-14T14:50:52Z</cp:lastPrinted>
  <dcterms:modified xsi:type="dcterms:W3CDTF">2024-06-14T11:54:52Z</dcterms:modified>
  <cp:revision>226</cp:revision>
  <dc:subject/>
  <dc:title>PowerPoint Presentation</dc:title>
</cp:coreProperties>
</file>