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13.png" ContentType="image/png"/>
  <Override PartName="/ppt/media/image4.png" ContentType="image/png"/>
  <Override PartName="/ppt/media/image14.png" ContentType="image/png"/>
  <Override PartName="/ppt/media/image5.png" ContentType="image/png"/>
  <Override PartName="/ppt/media/image15.png" ContentType="image/png"/>
  <Override PartName="/ppt/media/image6.png" ContentType="image/png"/>
  <Override PartName="/ppt/media/image10.png" ContentType="image/png"/>
  <Override PartName="/ppt/media/image1.png" ContentType="image/png"/>
  <Override PartName="/ppt/media/image7.png" ContentType="image/png"/>
  <Override PartName="/ppt/media/image11.png" ContentType="image/png"/>
  <Override PartName="/ppt/media/image2.png" ContentType="image/png"/>
  <Override PartName="/ppt/media/image8.png" ContentType="image/png"/>
  <Override PartName="/ppt/media/image12.png" ContentType="image/png"/>
  <Override PartName="/ppt/media/image3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17.xml.rels" ContentType="application/vnd.openxmlformats-package.relationships+xml"/>
  <Override PartName="/ppt/slides/_rels/slide3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notesSlides/_rels/notesSlide14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8.xml.rels" ContentType="application/vnd.openxmlformats-package.relationships+xml"/>
  <Override PartName="/ppt/notesSlides/_rels/notesSlide4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move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dt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ft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sldNum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0CF9D69-5014-4594-BD23-3FE1357A4B7B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C0A99F15-9BD7-4067-A260-D6BC35FF38B8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666740F-E573-48B7-9DF6-BC0A0D4F857C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E03DBC0-8425-441C-A4A7-CCE411685742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DDFD13A1-9C80-422E-AD92-0D60B10D0E0E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CD1FAB8-8314-487D-A9E1-37FD24B61680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06AB7A34-852C-4BA5-801B-F6C854F2833B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27C8B64-22DD-48A6-821F-33012212E075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D17BF341-D2C9-4B45-B588-FE62F707AC8D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762D6A81-FFCA-4595-8F58-072AC281E159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134C2CEE-944D-4727-ACF9-9E934E3E503A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"/>
          <p:cNvSpPr/>
          <p:nvPr/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4EB397C-CF25-473B-96D8-88A1E9E34AD1}" type="slidenum"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BEE9412-B6CF-49FD-B80E-40C262953262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D12830-8799-4999-B6E8-DF41B6869E07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rot="10800000">
            <a:off x="360" y="6480"/>
            <a:ext cx="9143640" cy="635904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 rot="10800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0" y="6408720"/>
            <a:ext cx="9143640" cy="159840"/>
          </a:xfrm>
          <a:prstGeom prst="rect">
            <a:avLst/>
          </a:prstGeom>
          <a:gradFill rotWithShape="0">
            <a:gsLst>
              <a:gs pos="0">
                <a:srgbClr val="ff2400"/>
              </a:gs>
              <a:gs pos="100000">
                <a:srgbClr val="ffffff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2" name=""/>
          <p:cNvSpPr/>
          <p:nvPr/>
        </p:nvSpPr>
        <p:spPr>
          <a:xfrm>
            <a:off x="0" y="6361200"/>
            <a:ext cx="9144000" cy="1440"/>
          </a:xfrm>
          <a:prstGeom prst="line">
            <a:avLst/>
          </a:prstGeom>
          <a:ln cap="sq" w="9360">
            <a:solidFill>
              <a:srgbClr val="ff24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0" y="6400800"/>
            <a:ext cx="9143640" cy="75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99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9520" bIns="295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pic>
        <p:nvPicPr>
          <p:cNvPr id="4" name="" descr=""/>
          <p:cNvPicPr/>
          <p:nvPr/>
        </p:nvPicPr>
        <p:blipFill>
          <a:blip r:embed="rId2"/>
          <a:stretch/>
        </p:blipFill>
        <p:spPr>
          <a:xfrm>
            <a:off x="141120" y="6556320"/>
            <a:ext cx="2203200" cy="242640"/>
          </a:xfrm>
          <a:prstGeom prst="rect">
            <a:avLst/>
          </a:prstGeom>
          <a:ln w="0">
            <a:noFill/>
          </a:ln>
        </p:spPr>
      </p:pic>
      <p:sp>
        <p:nvSpPr>
          <p:cNvPr id="5" name=""/>
          <p:cNvSpPr/>
          <p:nvPr/>
        </p:nvSpPr>
        <p:spPr>
          <a:xfrm>
            <a:off x="0" y="6396120"/>
            <a:ext cx="9143640" cy="104400"/>
          </a:xfrm>
          <a:prstGeom prst="rect">
            <a:avLst/>
          </a:prstGeom>
          <a:gradFill rotWithShape="0">
            <a:gsLst>
              <a:gs pos="0">
                <a:srgbClr val="a00800"/>
              </a:gs>
              <a:gs pos="100000">
                <a:srgbClr val="ff1600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sldNum" idx="1"/>
          </p:nvPr>
        </p:nvSpPr>
        <p:spPr>
          <a:xfrm>
            <a:off x="7010280" y="6553080"/>
            <a:ext cx="1898280" cy="22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buNone/>
              <a:tabLst>
                <a:tab algn="l" pos="0"/>
              </a:tabLst>
              <a:defRPr b="0" lang="en-US" sz="180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buNone/>
              <a:tabLst>
                <a:tab algn="l" pos="0"/>
              </a:tabLst>
            </a:pPr>
            <a:fld id="{22B2ACDE-4AA4-4483-949B-D25C704A8F36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 rot="10800000">
            <a:off x="360" y="6480"/>
            <a:ext cx="9143640" cy="6359040"/>
          </a:xfrm>
          <a:prstGeom prst="rect">
            <a:avLst/>
          </a:pr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 rot="10800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0" name=""/>
          <p:cNvSpPr/>
          <p:nvPr/>
        </p:nvSpPr>
        <p:spPr>
          <a:xfrm>
            <a:off x="0" y="6408720"/>
            <a:ext cx="9143640" cy="159840"/>
          </a:xfrm>
          <a:prstGeom prst="rect">
            <a:avLst/>
          </a:prstGeom>
          <a:gradFill rotWithShape="0">
            <a:gsLst>
              <a:gs pos="0">
                <a:srgbClr val="ff2400"/>
              </a:gs>
              <a:gs pos="100000">
                <a:srgbClr val="ffffff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1" name=""/>
          <p:cNvSpPr/>
          <p:nvPr/>
        </p:nvSpPr>
        <p:spPr>
          <a:xfrm>
            <a:off x="0" y="6361200"/>
            <a:ext cx="9144000" cy="1440"/>
          </a:xfrm>
          <a:prstGeom prst="line">
            <a:avLst/>
          </a:prstGeom>
          <a:ln cap="sq" w="9360">
            <a:solidFill>
              <a:srgbClr val="ff24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5360" bIns="-4536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2" name=""/>
          <p:cNvSpPr/>
          <p:nvPr/>
        </p:nvSpPr>
        <p:spPr>
          <a:xfrm>
            <a:off x="0" y="6400800"/>
            <a:ext cx="9143640" cy="759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99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29520" bIns="295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pic>
        <p:nvPicPr>
          <p:cNvPr id="13" name="" descr=""/>
          <p:cNvPicPr/>
          <p:nvPr/>
        </p:nvPicPr>
        <p:blipFill>
          <a:blip r:embed="rId2"/>
          <a:stretch/>
        </p:blipFill>
        <p:spPr>
          <a:xfrm>
            <a:off x="141120" y="6556320"/>
            <a:ext cx="2203200" cy="242640"/>
          </a:xfrm>
          <a:prstGeom prst="rect">
            <a:avLst/>
          </a:prstGeom>
          <a:ln w="0">
            <a:noFill/>
          </a:ln>
        </p:spPr>
      </p:pic>
      <p:sp>
        <p:nvSpPr>
          <p:cNvPr id="14" name=""/>
          <p:cNvSpPr/>
          <p:nvPr/>
        </p:nvSpPr>
        <p:spPr>
          <a:xfrm>
            <a:off x="0" y="6396120"/>
            <a:ext cx="9143640" cy="104400"/>
          </a:xfrm>
          <a:prstGeom prst="rect">
            <a:avLst/>
          </a:prstGeom>
          <a:gradFill rotWithShape="0">
            <a:gsLst>
              <a:gs pos="0">
                <a:srgbClr val="a00800"/>
              </a:gs>
              <a:gs pos="100000">
                <a:srgbClr val="ff1600"/>
              </a:gs>
            </a:gsLst>
            <a:lin ang="54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65560" cy="113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ldNum" idx="2"/>
          </p:nvPr>
        </p:nvSpPr>
        <p:spPr>
          <a:xfrm>
            <a:off x="7010280" y="6553080"/>
            <a:ext cx="1898280" cy="22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buNone/>
              <a:tabLst>
                <a:tab algn="l" pos="0"/>
              </a:tabLst>
              <a:defRPr b="0" lang="en-US" sz="1800" spc="-1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buNone/>
              <a:tabLst>
                <a:tab algn="l" pos="0"/>
              </a:tabLst>
            </a:pPr>
            <a:fld id="{597F9369-F584-47B7-9DB8-D891E567F6E7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"/>
          <p:cNvSpPr/>
          <p:nvPr/>
        </p:nvSpPr>
        <p:spPr>
          <a:xfrm>
            <a:off x="-27000" y="458640"/>
            <a:ext cx="9143640" cy="242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Accelerating Python Code with 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 I/O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"/>
          <p:cNvSpPr/>
          <p:nvPr/>
        </p:nvSpPr>
        <p:spPr>
          <a:xfrm>
            <a:off x="419040" y="3008160"/>
            <a:ext cx="2361960" cy="12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Robin Varghese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University of Houston, Houston, USA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2FEBD9FC-CEA3-4850-AFDA-4A96B257F923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"/>
          <p:cNvSpPr/>
          <p:nvPr/>
        </p:nvSpPr>
        <p:spPr>
          <a:xfrm>
            <a:off x="619200" y="5415120"/>
            <a:ext cx="790524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Prepared By: Hashirul Quadir, University of Houston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"/>
          <p:cNvSpPr/>
          <p:nvPr/>
        </p:nvSpPr>
        <p:spPr>
          <a:xfrm>
            <a:off x="4853160" y="3008160"/>
            <a:ext cx="2112480" cy="95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Ladjel Bellatreche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LIAS/ISAE-ENSMA, Poitiers, France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"/>
          <p:cNvSpPr/>
          <p:nvPr/>
        </p:nvSpPr>
        <p:spPr>
          <a:xfrm>
            <a:off x="2544840" y="3027240"/>
            <a:ext cx="2523600" cy="95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Hashirul Quadir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University of Houston, Houston, USA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"/>
          <p:cNvSpPr/>
          <p:nvPr/>
        </p:nvSpPr>
        <p:spPr>
          <a:xfrm>
            <a:off x="6781680" y="2997360"/>
            <a:ext cx="2361960" cy="95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Carlos Ordonez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University of Houston, Houston, USA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3" name="" descr=""/>
          <p:cNvPicPr/>
          <p:nvPr/>
        </p:nvPicPr>
        <p:blipFill>
          <a:blip r:embed="rId1"/>
          <a:stretch/>
        </p:blipFill>
        <p:spPr>
          <a:xfrm>
            <a:off x="787320" y="4119480"/>
            <a:ext cx="1625400" cy="1098360"/>
          </a:xfrm>
          <a:prstGeom prst="rect">
            <a:avLst/>
          </a:prstGeom>
          <a:ln w="0">
            <a:noFill/>
          </a:ln>
        </p:spPr>
      </p:pic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7257960" y="4168800"/>
            <a:ext cx="1625400" cy="1098000"/>
          </a:xfrm>
          <a:prstGeom prst="rect">
            <a:avLst/>
          </a:prstGeom>
          <a:ln w="0"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011400" y="4046400"/>
            <a:ext cx="1625400" cy="1098360"/>
          </a:xfrm>
          <a:prstGeom prst="rect">
            <a:avLst/>
          </a:prstGeom>
          <a:ln w="0">
            <a:noFill/>
          </a:ln>
        </p:spPr>
      </p:pic>
      <p:pic>
        <p:nvPicPr>
          <p:cNvPr id="36" name="" descr=""/>
          <p:cNvPicPr/>
          <p:nvPr/>
        </p:nvPicPr>
        <p:blipFill>
          <a:blip r:embed="rId4"/>
          <a:stretch/>
        </p:blipFill>
        <p:spPr>
          <a:xfrm>
            <a:off x="5234040" y="4110120"/>
            <a:ext cx="1350720" cy="961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"/>
          <p:cNvSpPr/>
          <p:nvPr/>
        </p:nvSpPr>
        <p:spPr>
          <a:xfrm>
            <a:off x="685800" y="45720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br>
              <a:rPr sz="4000"/>
            </a:br>
            <a:br>
              <a:rPr sz="4000"/>
            </a:b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 I/O Efficient Algorithm</a:t>
            </a:r>
            <a:br>
              <a:rPr sz="4000"/>
            </a:br>
            <a:br>
              <a:rPr sz="4000"/>
            </a:br>
            <a:br>
              <a:rPr sz="4000"/>
            </a:b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"/>
          <p:cNvSpPr/>
          <p:nvPr/>
        </p:nvSpPr>
        <p:spPr>
          <a:xfrm>
            <a:off x="685800" y="1219320"/>
            <a:ext cx="7829280" cy="472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Phase 1: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Compute </a:t>
            </a:r>
            <a:r>
              <a:rPr b="0" lang="el-GR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Γ </a:t>
            </a: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in parallel, dynamically building in main memory.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Updating        in main memory reading        from persistent storage in blocks. 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Data set X is uniformly partitioned among the p processors on n points.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Phase 2: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Compute </a:t>
            </a:r>
            <a:r>
              <a:rPr b="0" lang="el-GR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Θ </a:t>
            </a: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using </a:t>
            </a:r>
            <a:r>
              <a:rPr b="0" lang="el-GR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Γ </a:t>
            </a: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in intermediate computations, instead of X.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Iterate method until convergence exploiting </a:t>
            </a:r>
            <a:r>
              <a:rPr b="0" lang="el-GR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Γ </a:t>
            </a:r>
            <a:r>
              <a:rPr b="0" lang="en-US" sz="23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in intermediate matrix computations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AB7617E6-097A-4704-B76D-7DCC770EEDE5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" descr=""/>
          <p:cNvPicPr/>
          <p:nvPr/>
        </p:nvPicPr>
        <p:blipFill>
          <a:blip r:embed="rId1"/>
          <a:stretch/>
        </p:blipFill>
        <p:spPr>
          <a:xfrm>
            <a:off x="2743200" y="2591280"/>
            <a:ext cx="456840" cy="380520"/>
          </a:xfrm>
          <a:prstGeom prst="rect">
            <a:avLst/>
          </a:prstGeom>
          <a:ln w="0">
            <a:noFill/>
          </a:ln>
        </p:spPr>
      </p:pic>
      <p:pic>
        <p:nvPicPr>
          <p:cNvPr id="68" name="" descr=""/>
          <p:cNvPicPr/>
          <p:nvPr/>
        </p:nvPicPr>
        <p:blipFill>
          <a:blip r:embed="rId2"/>
          <a:stretch/>
        </p:blipFill>
        <p:spPr>
          <a:xfrm>
            <a:off x="6095880" y="2743200"/>
            <a:ext cx="533160" cy="401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"/>
          <p:cNvSpPr/>
          <p:nvPr/>
        </p:nvSpPr>
        <p:spPr>
          <a:xfrm>
            <a:off x="685800" y="609480"/>
            <a:ext cx="7768800" cy="113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Complexity and Speedup Analysis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"/>
          <p:cNvSpPr/>
          <p:nvPr/>
        </p:nvSpPr>
        <p:spPr>
          <a:xfrm>
            <a:off x="674640" y="1676520"/>
            <a:ext cx="7768800" cy="411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Phase 1:                 serial; and </a:t>
            </a:r>
            <a:r>
              <a:rPr b="0" lang="el-GR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Θ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(d^2 n/p) parallel, assuming d&lt;n.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Phase 2:              serial,  hence it is negligible.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1"/>
          <a:stretch/>
        </p:blipFill>
        <p:spPr>
          <a:xfrm>
            <a:off x="2514600" y="1670040"/>
            <a:ext cx="1294920" cy="533160"/>
          </a:xfrm>
          <a:prstGeom prst="rect">
            <a:avLst/>
          </a:prstGeom>
          <a:ln w="0">
            <a:noFill/>
          </a:ln>
        </p:spPr>
      </p:pic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514600" y="3162240"/>
            <a:ext cx="1185480" cy="53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"/>
          <p:cNvSpPr/>
          <p:nvPr/>
        </p:nvSpPr>
        <p:spPr>
          <a:xfrm>
            <a:off x="685800" y="30492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Profiling Computation Steps to Identify Bottlenecks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"/>
          <p:cNvSpPr/>
          <p:nvPr/>
        </p:nvSpPr>
        <p:spPr>
          <a:xfrm>
            <a:off x="685800" y="1600200"/>
            <a:ext cx="8076960" cy="426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Goal of profiling is to analyze how the number of threads improves speed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Results: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90% of the whole computation time is due to I/O and this fraction is bigger for large n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Increasing the number of threads accelerates the summarization computation, but to a limit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=&gt; there is a complex interaction among number of vCPUs, number of threads, data set size and chunk size.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7E15621-BEB8-4768-8B98-57BC5A55116C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685800" y="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Evaluation setup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685800" y="990720"/>
            <a:ext cx="7467120" cy="525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Cloud Server Configuration: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Experiments ran on 3 cloud servers provided by Amazon AWS. 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Physical server CPU 18 and 24 cores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Cloud server vCPU configurations: 2,4, and 8 vCPUs. 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Noto Sans CJK SC Regular"/>
              </a:rPr>
              <a:t>Memory configurations range from 16 to 32 GB,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Data Science Libraries: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Pandas</a:t>
            </a:r>
            <a:r>
              <a:rPr b="0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 for I/O operations.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NumPy</a:t>
            </a:r>
            <a:r>
              <a:rPr b="0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 for numerical computations.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Threading</a:t>
            </a:r>
            <a:r>
              <a:rPr b="0" lang="en-US" sz="2000" spc="-1" strike="noStrike">
                <a:solidFill>
                  <a:srgbClr val="000000"/>
                </a:solidFill>
                <a:latin typeface="Consolas"/>
                <a:ea typeface="Consolas"/>
              </a:rPr>
              <a:t> for multi-threaded parallelism.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CE2043AE-C033-45F2-85A8-24E9A01A8CBF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685800" y="15228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Accelerating I/O Speed with Parallelization and Chunks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304920" y="1371600"/>
            <a:ext cx="8686440" cy="426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Our next experiments aims to find out how many threads “saturate” the CPU.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Figure 1 compares CPU core saturation with 1 thread versus the optimal number of threads, obtained from Table 1.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As can be seen, 4 threads are optimal for the 4 vCPU server, but only 2 threads are optimal for the 8 vCPU server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F3375A6C-35C0-4504-84B7-396151B7088E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457200" y="4114800"/>
            <a:ext cx="8534160" cy="2226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"/>
          <p:cNvSpPr/>
          <p:nvPr/>
        </p:nvSpPr>
        <p:spPr>
          <a:xfrm>
            <a:off x="733320" y="192240"/>
            <a:ext cx="7768800" cy="113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 processing analysis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561960" y="1143000"/>
            <a:ext cx="8581680" cy="5257440"/>
          </a:xfrm>
          <a:prstGeom prst="rect">
            <a:avLst/>
          </a:prstGeom>
          <a:ln w="0">
            <a:noFill/>
          </a:ln>
        </p:spPr>
      </p:pic>
      <p:sp>
        <p:nvSpPr>
          <p:cNvPr id="85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25387050-10ED-4167-BDBA-B90BCB9E54FD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685800" y="-73080"/>
            <a:ext cx="7768800" cy="113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Identifying optimal chunk size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304920" y="838080"/>
            <a:ext cx="845784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Our last experiments explore chunk size on two cloud servers(4vCPU,8vCPU), shown in Figure 2. 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For the 4vCPUs server increasing c decreases time, but the impact is not look significant. A large chunk size c =100k gives optimal time, but it does not improve when chunk size c approaches n = 1M 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On the other hand, a smaller chunk size around c = 100 is best for the 8 vCPUs server and then performance decreases as n grows.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EEBFE6A9-504E-4DFD-A95A-05B4CBD5AEE7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304920" y="3276720"/>
            <a:ext cx="8610120" cy="3123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"/>
          <p:cNvSpPr/>
          <p:nvPr/>
        </p:nvSpPr>
        <p:spPr>
          <a:xfrm>
            <a:off x="685800" y="609480"/>
            <a:ext cx="7768800" cy="113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Conclusions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"/>
          <p:cNvSpPr/>
          <p:nvPr/>
        </p:nvSpPr>
        <p:spPr>
          <a:xfrm>
            <a:off x="685800" y="1981080"/>
            <a:ext cx="776880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 I/O does work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benefits from parallel I/O on 2 or 4 vCPUs.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Parallelization does not work well on servers with 8 VCPUs.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"/>
          <p:cNvSpPr/>
          <p:nvPr/>
        </p:nvSpPr>
        <p:spPr>
          <a:xfrm>
            <a:off x="685800" y="609480"/>
            <a:ext cx="7768800" cy="113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Future work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"/>
          <p:cNvSpPr/>
          <p:nvPr/>
        </p:nvSpPr>
        <p:spPr>
          <a:xfrm>
            <a:off x="685800" y="1981080"/>
            <a:ext cx="776880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Theory for parallel I/O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Determine optimal chunk size based on server characteristics 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Convert input file to a memory format better for multicore CPUs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Study how to leverage more threads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I/O cost models and parallel speedup limits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"/>
          <p:cNvSpPr/>
          <p:nvPr/>
        </p:nvSpPr>
        <p:spPr>
          <a:xfrm>
            <a:off x="685800" y="45720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Motivation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"/>
          <p:cNvSpPr/>
          <p:nvPr/>
        </p:nvSpPr>
        <p:spPr>
          <a:xfrm>
            <a:off x="706320" y="1447920"/>
            <a:ext cx="7772040" cy="45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is the dominant data science language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can now process files with millions of rows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runtime was defined for single core CPU.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libraries are wrapped by fast C/C++ code, optimizing python computation.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offers some C-like libraries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</a:tabLst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5447D59-D7FC-4369-8B46-5A280A7A1772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"/>
          <p:cNvSpPr/>
          <p:nvPr/>
        </p:nvSpPr>
        <p:spPr>
          <a:xfrm>
            <a:off x="685800" y="45720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Our contributions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"/>
          <p:cNvSpPr/>
          <p:nvPr/>
        </p:nvSpPr>
        <p:spPr>
          <a:xfrm>
            <a:off x="706320" y="1447920"/>
            <a:ext cx="7772040" cy="45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Adapt basic DB mechanisms to Python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Improve Python I/O bottleneck with block-based reads and parallelization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Focus model: Study linear regression (LR) as a representative and fundamental AI model. Neural networks may build upon linear regression by combining many regressions across layers with nonlinear functions.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Computation: data set summarization to compute a model on a large data set, stored in a CSV file.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Benchmarking on a typical cloud server.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</a:tabLst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6BD50648-852B-4DE2-93C3-5E62ECD31A5D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Definitions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Input Matrix and Model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685800" y="1981080"/>
            <a:ext cx="8076960" cy="41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Input data set is defined as X, a d × n matrix consisting of a set of n column vectors each with d dimensions.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Machine learning model =    </a:t>
            </a:r>
            <a:r>
              <a:rPr b="0" lang="el-GR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 this case vector      </a:t>
            </a:r>
            <a:r>
              <a:rPr b="0" lang="el-GR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39840" indent="-339840" algn="just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3512599F-DC28-43AB-BDD9-E93CDA536920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8077320" y="3786120"/>
            <a:ext cx="380520" cy="507600"/>
          </a:xfrm>
          <a:prstGeom prst="rect">
            <a:avLst/>
          </a:prstGeom>
          <a:ln w="0">
            <a:noFill/>
          </a:ln>
        </p:spPr>
      </p:pic>
      <p:pic>
        <p:nvPicPr>
          <p:cNvPr id="47" name="" descr=""/>
          <p:cNvPicPr/>
          <p:nvPr/>
        </p:nvPicPr>
        <p:blipFill>
          <a:blip r:embed="rId2"/>
          <a:stretch/>
        </p:blipFill>
        <p:spPr>
          <a:xfrm>
            <a:off x="4952880" y="3932280"/>
            <a:ext cx="296640" cy="363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"/>
          <p:cNvSpPr/>
          <p:nvPr/>
        </p:nvSpPr>
        <p:spPr>
          <a:xfrm>
            <a:off x="674640" y="304920"/>
            <a:ext cx="7768800" cy="113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Fundamental Role of Chunks for Parallel Processing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674640" y="1523880"/>
            <a:ext cx="776880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Assigning each chunk to a thread enables concurrent execution.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Avoid thread scheduling overhead with partitioning.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Parallel execution by distributing chunks across threads; without chunks, task distribution would be inefficient.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Chunks allow processing with files larger than RAM and efficient parallelism by balancing workload, improving cache locality.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Model computation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685800" y="1828800"/>
            <a:ext cx="7695720" cy="41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 compute data summarization matrix </a:t>
            </a:r>
            <a:r>
              <a:rPr b="0" lang="el-GR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Γ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for LR we do the following: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Augment X with a row of ones to produce a (d + 1) × n matrix X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 computed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 serial computation of the model is done in two phases: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51244E41-9BAE-4E10-8D4B-E8E0026E5EEF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1003320" y="3639960"/>
            <a:ext cx="1663200" cy="369720"/>
          </a:xfrm>
          <a:prstGeom prst="rect">
            <a:avLst/>
          </a:prstGeom>
          <a:ln w="0">
            <a:noFill/>
          </a:ln>
        </p:spPr>
      </p:pic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>
            <a:off x="1003320" y="4543560"/>
            <a:ext cx="7454520" cy="672480"/>
          </a:xfrm>
          <a:prstGeom prst="rect">
            <a:avLst/>
          </a:prstGeom>
          <a:ln w="0">
            <a:noFill/>
          </a:ln>
        </p:spPr>
      </p:pic>
      <p:pic>
        <p:nvPicPr>
          <p:cNvPr id="55" name="" descr=""/>
          <p:cNvPicPr/>
          <p:nvPr/>
        </p:nvPicPr>
        <p:blipFill>
          <a:blip r:embed="rId3"/>
          <a:stretch/>
        </p:blipFill>
        <p:spPr>
          <a:xfrm>
            <a:off x="1143000" y="5483160"/>
            <a:ext cx="7124400" cy="726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br>
              <a:rPr sz="4000"/>
            </a:br>
            <a:br>
              <a:rPr sz="4000"/>
            </a:b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Hardware and Storage: today</a:t>
            </a:r>
            <a:br>
              <a:rPr sz="4000"/>
            </a:br>
            <a:br>
              <a:rPr sz="4000"/>
            </a:b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"/>
          <p:cNvSpPr/>
          <p:nvPr/>
        </p:nvSpPr>
        <p:spPr>
          <a:xfrm>
            <a:off x="685800" y="2133720"/>
            <a:ext cx="8000640" cy="41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 algn="just">
              <a:lnSpc>
                <a:spcPct val="100000"/>
              </a:lnSpc>
              <a:spcBef>
                <a:spcPts val="7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All modern computers have multicore CPUs.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RAM can reach 100s of Gbs and even TBs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Storage advances, with SSDs providing 3X, NVMs providing 10X, faster read speed than HDDs. HDDs are left behind.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Cloud is gradually replacing parallel clusters in many projects.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B2CCFC1A-ABD1-448E-AB62-57B453E99D51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runtime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685800" y="1981080"/>
            <a:ext cx="8000640" cy="426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 code processing is done by multi-core CPUs supporting vectorized instructions.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Systems with/without distributed memory (i.e. a cluster of computers) use multi-threaded processing as the primary parallelization strategy.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26"/>
              </a:spcBef>
              <a:spcAft>
                <a:spcPts val="1225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However, practical limitations such as Python’s Global Interpreter Lock (GIL) create a need for alternative parallelism.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"/>
          <p:cNvSpPr/>
          <p:nvPr/>
        </p:nvSpPr>
        <p:spPr>
          <a:xfrm>
            <a:off x="6458040" y="6477120"/>
            <a:ext cx="20570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fld id="{757D30FC-B90F-4745-AF21-562696B9FF49}" type="slidenum">
              <a:rPr b="0" lang="en-US" sz="1200" spc="-1" strike="noStrike">
                <a:solidFill>
                  <a:srgbClr val="898989"/>
                </a:solidFill>
                <a:latin typeface="Calibri"/>
                <a:ea typeface="DejaVu Sans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"/>
          <p:cNvSpPr/>
          <p:nvPr/>
        </p:nvSpPr>
        <p:spPr>
          <a:xfrm>
            <a:off x="685800" y="609480"/>
            <a:ext cx="7768800" cy="113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Python: chunks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"/>
          <p:cNvSpPr/>
          <p:nvPr/>
        </p:nvSpPr>
        <p:spPr>
          <a:xfrm>
            <a:off x="685800" y="1981080"/>
            <a:ext cx="7768800" cy="411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Pandas library us to divide data into smaller chunks so we do not load the entire dataset into memory, effectively overcoming memory limitations and enabling processing of very large datasets.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26"/>
              </a:spcBef>
              <a:spcAft>
                <a:spcPts val="26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114480"/>
                <a:tab algn="l" pos="571680"/>
                <a:tab algn="l" pos="1028880"/>
                <a:tab algn="l" pos="1486080"/>
                <a:tab algn="l" pos="1943280"/>
                <a:tab algn="l" pos="2400480"/>
                <a:tab algn="l" pos="2857680"/>
                <a:tab algn="l" pos="3314880"/>
                <a:tab algn="l" pos="3772080"/>
                <a:tab algn="l" pos="4229280"/>
                <a:tab algn="l" pos="4686480"/>
                <a:tab algn="l" pos="5143680"/>
                <a:tab algn="l" pos="5600880"/>
                <a:tab algn="l" pos="6058080"/>
                <a:tab algn="l" pos="6515280"/>
                <a:tab algn="l" pos="6972480"/>
                <a:tab algn="l" pos="7429680"/>
                <a:tab algn="l" pos="7886880"/>
                <a:tab algn="l" pos="8344080"/>
                <a:tab algn="l" pos="880128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Through Chunks we enable parallel I/O, where multiple threads read different segments of the input file at the same time, reducing data-loading bottlenecks and improving overall throughput.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23352</TotalTime>
  <Application>LibreOffice/24.2.4.2$Linux_X86_64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2014-08-04T10:55:44Z</dcterms:created>
  <dc:creator>yzhang</dc:creator>
  <dc:description/>
  <dc:language>en-US</dc:language>
  <cp:lastModifiedBy/>
  <dcterms:modified xsi:type="dcterms:W3CDTF">2025-08-26T23:50:49Z</dcterms:modified>
  <cp:revision>172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