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56" r:id="rId2"/>
    <p:sldId id="393" r:id="rId3"/>
    <p:sldId id="402" r:id="rId4"/>
    <p:sldId id="400" r:id="rId5"/>
    <p:sldId id="394" r:id="rId6"/>
    <p:sldId id="403" r:id="rId7"/>
    <p:sldId id="405" r:id="rId8"/>
    <p:sldId id="404" r:id="rId9"/>
    <p:sldId id="417" r:id="rId10"/>
    <p:sldId id="418" r:id="rId11"/>
    <p:sldId id="408" r:id="rId12"/>
    <p:sldId id="414" r:id="rId13"/>
    <p:sldId id="415" r:id="rId14"/>
    <p:sldId id="367" r:id="rId15"/>
  </p:sldIdLst>
  <p:sldSz cx="9144000" cy="6858000" type="screen4x3"/>
  <p:notesSz cx="9874250"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15BE6FA-3418-434E-BBFD-782E8EB2FB9C}">
          <p14:sldIdLst>
            <p14:sldId id="256"/>
            <p14:sldId id="393"/>
            <p14:sldId id="402"/>
            <p14:sldId id="400"/>
            <p14:sldId id="394"/>
            <p14:sldId id="403"/>
            <p14:sldId id="405"/>
            <p14:sldId id="404"/>
            <p14:sldId id="417"/>
            <p14:sldId id="418"/>
            <p14:sldId id="408"/>
            <p14:sldId id="414"/>
            <p14:sldId id="415"/>
            <p14:sldId id="36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42">
          <p15:clr>
            <a:srgbClr val="A4A3A4"/>
          </p15:clr>
        </p15:guide>
        <p15:guide id="2" pos="311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21" autoAdjust="0"/>
    <p:restoredTop sz="94249" autoAdjust="0"/>
  </p:normalViewPr>
  <p:slideViewPr>
    <p:cSldViewPr snapToGrid="0">
      <p:cViewPr>
        <p:scale>
          <a:sx n="75" d="100"/>
          <a:sy n="75" d="100"/>
        </p:scale>
        <p:origin x="1554" y="42"/>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104" d="100"/>
          <a:sy n="104" d="100"/>
        </p:scale>
        <p:origin x="1328" y="200"/>
      </p:cViewPr>
      <p:guideLst>
        <p:guide orient="horz" pos="2142"/>
        <p:guide pos="311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78842" cy="33988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593124" y="0"/>
            <a:ext cx="4278842" cy="339883"/>
          </a:xfrm>
          <a:prstGeom prst="rect">
            <a:avLst/>
          </a:prstGeom>
        </p:spPr>
        <p:txBody>
          <a:bodyPr vert="horz" lIns="91440" tIns="45720" rIns="91440" bIns="45720" rtlCol="0"/>
          <a:lstStyle>
            <a:lvl1pPr algn="r">
              <a:defRPr sz="1200"/>
            </a:lvl1pPr>
          </a:lstStyle>
          <a:p>
            <a:fld id="{4D9D984C-054E-4907-B13A-02964598E2B5}" type="datetimeFigureOut">
              <a:rPr lang="fr-FR" smtClean="0"/>
              <a:t>25/11/2020</a:t>
            </a:fld>
            <a:endParaRPr lang="fr-FR"/>
          </a:p>
        </p:txBody>
      </p:sp>
      <p:sp>
        <p:nvSpPr>
          <p:cNvPr id="4" name="Espace réservé du pied de page 3"/>
          <p:cNvSpPr>
            <a:spLocks noGrp="1"/>
          </p:cNvSpPr>
          <p:nvPr>
            <p:ph type="ftr" sz="quarter" idx="2"/>
          </p:nvPr>
        </p:nvSpPr>
        <p:spPr>
          <a:xfrm>
            <a:off x="0" y="6456614"/>
            <a:ext cx="4278842" cy="33988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593124" y="6456614"/>
            <a:ext cx="4278842" cy="339883"/>
          </a:xfrm>
          <a:prstGeom prst="rect">
            <a:avLst/>
          </a:prstGeom>
        </p:spPr>
        <p:txBody>
          <a:bodyPr vert="horz" lIns="91440" tIns="45720" rIns="91440" bIns="45720" rtlCol="0" anchor="b"/>
          <a:lstStyle>
            <a:lvl1pPr algn="r">
              <a:defRPr sz="1200"/>
            </a:lvl1pPr>
          </a:lstStyle>
          <a:p>
            <a:fld id="{3FB1B7A7-1B76-47A3-8500-29FA350FAEB9}" type="slidenum">
              <a:rPr lang="fr-FR" smtClean="0"/>
              <a:t>‹#›</a:t>
            </a:fld>
            <a:endParaRPr lang="fr-FR"/>
          </a:p>
        </p:txBody>
      </p:sp>
    </p:spTree>
    <p:extLst>
      <p:ext uri="{BB962C8B-B14F-4D97-AF65-F5344CB8AC3E}">
        <p14:creationId xmlns:p14="http://schemas.microsoft.com/office/powerpoint/2010/main" val="3571192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78842" cy="33988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593124" y="0"/>
            <a:ext cx="4278842" cy="339883"/>
          </a:xfrm>
          <a:prstGeom prst="rect">
            <a:avLst/>
          </a:prstGeom>
        </p:spPr>
        <p:txBody>
          <a:bodyPr vert="horz" lIns="91440" tIns="45720" rIns="91440" bIns="45720" rtlCol="0"/>
          <a:lstStyle>
            <a:lvl1pPr algn="r">
              <a:defRPr sz="1200"/>
            </a:lvl1pPr>
          </a:lstStyle>
          <a:p>
            <a:fld id="{5E9D0D37-1184-43CB-BC22-209425834D23}" type="datetimeFigureOut">
              <a:rPr lang="fr-FR" smtClean="0"/>
              <a:t>25/11/2020</a:t>
            </a:fld>
            <a:endParaRPr lang="fr-FR"/>
          </a:p>
        </p:txBody>
      </p:sp>
      <p:sp>
        <p:nvSpPr>
          <p:cNvPr id="4" name="Espace réservé de l'image des diapositives 3"/>
          <p:cNvSpPr>
            <a:spLocks noGrp="1" noRot="1" noChangeAspect="1"/>
          </p:cNvSpPr>
          <p:nvPr>
            <p:ph type="sldImg" idx="2"/>
          </p:nvPr>
        </p:nvSpPr>
        <p:spPr>
          <a:xfrm>
            <a:off x="3238500" y="509588"/>
            <a:ext cx="3397250" cy="254793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87427" y="3228897"/>
            <a:ext cx="7899399" cy="3058953"/>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456614"/>
            <a:ext cx="4278842" cy="33988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593124" y="6456614"/>
            <a:ext cx="4278842" cy="339883"/>
          </a:xfrm>
          <a:prstGeom prst="rect">
            <a:avLst/>
          </a:prstGeom>
        </p:spPr>
        <p:txBody>
          <a:bodyPr vert="horz" lIns="91440" tIns="45720" rIns="91440" bIns="45720" rtlCol="0" anchor="b"/>
          <a:lstStyle>
            <a:lvl1pPr algn="r">
              <a:defRPr sz="1200"/>
            </a:lvl1pPr>
          </a:lstStyle>
          <a:p>
            <a:fld id="{F8B54EEE-345B-4556-8024-8277917E2057}" type="slidenum">
              <a:rPr lang="fr-FR" smtClean="0"/>
              <a:t>‹#›</a:t>
            </a:fld>
            <a:endParaRPr lang="fr-FR"/>
          </a:p>
        </p:txBody>
      </p:sp>
    </p:spTree>
    <p:extLst>
      <p:ext uri="{BB962C8B-B14F-4D97-AF65-F5344CB8AC3E}">
        <p14:creationId xmlns:p14="http://schemas.microsoft.com/office/powerpoint/2010/main" val="56190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r>
              <a:rPr lang="fr-CA" dirty="0"/>
              <a:t>Hello </a:t>
            </a:r>
            <a:r>
              <a:rPr lang="fr-CA" dirty="0" err="1"/>
              <a:t>I’m</a:t>
            </a:r>
            <a:r>
              <a:rPr lang="fr-CA" dirty="0"/>
              <a:t> </a:t>
            </a:r>
            <a:r>
              <a:rPr lang="fr-CA" dirty="0" err="1"/>
              <a:t>soumia</a:t>
            </a:r>
            <a:r>
              <a:rPr lang="fr-CA" dirty="0"/>
              <a:t> benkrid and </a:t>
            </a:r>
            <a:r>
              <a:rPr lang="fr-CA" dirty="0" err="1"/>
              <a:t>pleased</a:t>
            </a:r>
            <a:r>
              <a:rPr lang="fr-CA" dirty="0"/>
              <a:t> to </a:t>
            </a:r>
            <a:r>
              <a:rPr lang="fr-CA" dirty="0" err="1"/>
              <a:t>share</a:t>
            </a:r>
            <a:r>
              <a:rPr lang="fr-CA" dirty="0"/>
              <a:t> </a:t>
            </a:r>
            <a:r>
              <a:rPr lang="fr-CA" dirty="0" err="1"/>
              <a:t>with</a:t>
            </a:r>
            <a:r>
              <a:rPr lang="fr-CA" dirty="0"/>
              <a:t> </a:t>
            </a:r>
            <a:r>
              <a:rPr lang="fr-CA" dirty="0" err="1"/>
              <a:t>you</a:t>
            </a:r>
            <a:r>
              <a:rPr lang="fr-CA" dirty="0"/>
              <a:t> </a:t>
            </a:r>
            <a:r>
              <a:rPr lang="fr-CA" dirty="0" err="1"/>
              <a:t>our</a:t>
            </a:r>
            <a:r>
              <a:rPr lang="fr-CA" dirty="0"/>
              <a:t> </a:t>
            </a:r>
            <a:r>
              <a:rPr lang="fr-CA" dirty="0" err="1"/>
              <a:t>work</a:t>
            </a:r>
            <a:r>
              <a:rPr lang="fr-CA" dirty="0"/>
              <a:t> </a:t>
            </a:r>
            <a:r>
              <a:rPr lang="fr-CA" dirty="0" err="1"/>
              <a:t>that</a:t>
            </a:r>
            <a:r>
              <a:rPr lang="fr-CA" dirty="0"/>
              <a:t> </a:t>
            </a:r>
            <a:r>
              <a:rPr lang="fr-CA" dirty="0" err="1"/>
              <a:t>brings</a:t>
            </a:r>
            <a:r>
              <a:rPr lang="fr-CA" dirty="0"/>
              <a:t>  A </a:t>
            </a:r>
            <a:r>
              <a:rPr lang="fr-CA" dirty="0" err="1"/>
              <a:t>gentec</a:t>
            </a:r>
            <a:r>
              <a:rPr lang="fr-CA" dirty="0"/>
              <a:t> </a:t>
            </a:r>
            <a:r>
              <a:rPr lang="fr-CA" dirty="0" err="1"/>
              <a:t>optimization</a:t>
            </a:r>
            <a:r>
              <a:rPr lang="fr-CA" dirty="0"/>
              <a:t> </a:t>
            </a:r>
            <a:r>
              <a:rPr lang="fr-CA" dirty="0" err="1"/>
              <a:t>physical</a:t>
            </a:r>
            <a:r>
              <a:rPr lang="fr-CA" dirty="0"/>
              <a:t> planner for Big data </a:t>
            </a:r>
            <a:r>
              <a:rPr lang="fr-CA" dirty="0" err="1"/>
              <a:t>Warehouses</a:t>
            </a:r>
            <a:r>
              <a:rPr lang="fr-CA" dirty="0"/>
              <a:t> </a:t>
            </a:r>
          </a:p>
          <a:p>
            <a:r>
              <a:rPr lang="en-US" dirty="0" err="1"/>
              <a:t>plēzd</a:t>
            </a:r>
            <a:endParaRPr lang="fr-CA" dirty="0"/>
          </a:p>
          <a:p>
            <a:endParaRPr lang="fr-CA" dirty="0"/>
          </a:p>
        </p:txBody>
      </p:sp>
      <p:sp>
        <p:nvSpPr>
          <p:cNvPr id="4" name="Slide Number Placeholder 3"/>
          <p:cNvSpPr>
            <a:spLocks noGrp="1"/>
          </p:cNvSpPr>
          <p:nvPr>
            <p:ph type="sldNum" sz="quarter" idx="5"/>
          </p:nvPr>
        </p:nvSpPr>
        <p:spPr/>
        <p:txBody>
          <a:bodyPr/>
          <a:lstStyle/>
          <a:p>
            <a:fld id="{F8B54EEE-345B-4556-8024-8277917E2057}" type="slidenum">
              <a:rPr lang="fr-FR" smtClean="0"/>
              <a:t>1</a:t>
            </a:fld>
            <a:endParaRPr lang="fr-FR"/>
          </a:p>
        </p:txBody>
      </p:sp>
    </p:spTree>
    <p:extLst>
      <p:ext uri="{BB962C8B-B14F-4D97-AF65-F5344CB8AC3E}">
        <p14:creationId xmlns:p14="http://schemas.microsoft.com/office/powerpoint/2010/main" val="2803731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r>
              <a:rPr lang="en-US" sz="1800" b="0" dirty="0"/>
              <a:t>Starting from this initial population, the genetic operators guide the evolution of chromosomes (which represent the solution set in this case) to the optimum solution.</a:t>
            </a:r>
          </a:p>
          <a:p>
            <a:endParaRPr lang="en-US" sz="1800" b="0" dirty="0"/>
          </a:p>
          <a:p>
            <a:r>
              <a:rPr lang="en-US" sz="1800" b="0" i="0" dirty="0">
                <a:solidFill>
                  <a:srgbClr val="000000"/>
                </a:solidFill>
                <a:effectLst/>
                <a:latin typeface="CIDFont+F1"/>
              </a:rPr>
              <a:t>Selection is used to determine which individual will survive based on a fitness function  </a:t>
            </a:r>
            <a:br>
              <a:rPr lang="en-US" sz="2800" dirty="0"/>
            </a:br>
            <a:endParaRPr lang="en-US" sz="1800" b="0" dirty="0"/>
          </a:p>
          <a:p>
            <a:r>
              <a:rPr lang="en-US" sz="1800" b="0" i="0" dirty="0">
                <a:solidFill>
                  <a:srgbClr val="000000"/>
                </a:solidFill>
                <a:effectLst/>
                <a:latin typeface="CIDFont+F1"/>
              </a:rPr>
              <a:t>The fitness function is a function used to measure the value of a solution. In this study, the objective function aims to calculate  the </a:t>
            </a:r>
            <a:r>
              <a:rPr lang="en-GB" sz="1800" b="0" dirty="0">
                <a:solidFill>
                  <a:srgbClr val="002060"/>
                </a:solidFill>
              </a:rPr>
              <a:t>overall query processing cost and satisfy maintenance constraints</a:t>
            </a:r>
          </a:p>
          <a:p>
            <a:endParaRPr lang="en-GB" sz="1800" b="0" dirty="0">
              <a:solidFill>
                <a:srgbClr val="002060"/>
              </a:solidFill>
            </a:endParaRPr>
          </a:p>
          <a:p>
            <a:r>
              <a:rPr lang="en-US" sz="1800" b="0" i="0" dirty="0">
                <a:solidFill>
                  <a:srgbClr val="000000"/>
                </a:solidFill>
                <a:effectLst/>
                <a:latin typeface="CIDFont+F1"/>
              </a:rPr>
              <a:t> </a:t>
            </a:r>
            <a:br>
              <a:rPr lang="en-US" dirty="0"/>
            </a:br>
            <a:br>
              <a:rPr lang="en-US" b="0" dirty="0"/>
            </a:br>
            <a:endParaRPr lang="fr-CA" b="0" dirty="0"/>
          </a:p>
        </p:txBody>
      </p:sp>
      <p:sp>
        <p:nvSpPr>
          <p:cNvPr id="4" name="Slide Number Placeholder 3"/>
          <p:cNvSpPr>
            <a:spLocks noGrp="1"/>
          </p:cNvSpPr>
          <p:nvPr>
            <p:ph type="sldNum" sz="quarter" idx="5"/>
          </p:nvPr>
        </p:nvSpPr>
        <p:spPr/>
        <p:txBody>
          <a:bodyPr/>
          <a:lstStyle/>
          <a:p>
            <a:fld id="{F8B54EEE-345B-4556-8024-8277917E2057}" type="slidenum">
              <a:rPr lang="fr-FR" smtClean="0"/>
              <a:t>10</a:t>
            </a:fld>
            <a:endParaRPr lang="fr-FR"/>
          </a:p>
        </p:txBody>
      </p:sp>
    </p:spTree>
    <p:extLst>
      <p:ext uri="{BB962C8B-B14F-4D97-AF65-F5344CB8AC3E}">
        <p14:creationId xmlns:p14="http://schemas.microsoft.com/office/powerpoint/2010/main" val="1219100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pPr>
              <a:defRPr/>
            </a:pPr>
            <a:r>
              <a:rPr lang="en-US" dirty="0"/>
              <a:t>To evaluate  our planner, we considered a  </a:t>
            </a:r>
            <a:r>
              <a:rPr lang="en-US" dirty="0" err="1"/>
              <a:t>PostgresXL</a:t>
            </a:r>
            <a:r>
              <a:rPr lang="en-US" dirty="0"/>
              <a:t> database cluster environment with 8  </a:t>
            </a:r>
            <a:r>
              <a:rPr lang="en-US" dirty="0" err="1"/>
              <a:t>datanodes</a:t>
            </a:r>
            <a:r>
              <a:rPr lang="en-US" dirty="0"/>
              <a:t>. </a:t>
            </a:r>
          </a:p>
          <a:p>
            <a:pPr>
              <a:defRPr/>
            </a:pPr>
            <a:endParaRPr lang="fr-FR" dirty="0"/>
          </a:p>
          <a:p>
            <a:pPr>
              <a:defRPr/>
            </a:pPr>
            <a:r>
              <a:rPr lang="en-US" dirty="0"/>
              <a:t> We have used the dataset from the SSB benchmark characterized  with a scale factor of 100</a:t>
            </a:r>
            <a:endParaRPr lang="fr-FR" dirty="0"/>
          </a:p>
          <a:p>
            <a:pPr>
              <a:defRPr/>
            </a:pPr>
            <a:r>
              <a:rPr lang="en-US" dirty="0"/>
              <a:t> </a:t>
            </a:r>
            <a:endParaRPr lang="fr-FR" dirty="0"/>
          </a:p>
          <a:p>
            <a:pPr>
              <a:defRPr/>
            </a:pPr>
            <a:r>
              <a:rPr lang="en-US" dirty="0"/>
              <a:t>We have considered  also1000  queries </a:t>
            </a:r>
          </a:p>
          <a:p>
            <a:pPr>
              <a:defRPr/>
            </a:pPr>
            <a:endParaRPr lang="fr-CA" dirty="0"/>
          </a:p>
          <a:p>
            <a:r>
              <a:rPr lang="fr-CA" dirty="0"/>
              <a:t>The </a:t>
            </a:r>
            <a:r>
              <a:rPr lang="fr-CA" dirty="0" err="1"/>
              <a:t>so-generated</a:t>
            </a:r>
            <a:r>
              <a:rPr lang="fr-CA" dirty="0"/>
              <a:t> fragments are </a:t>
            </a:r>
            <a:r>
              <a:rPr lang="fr-CA" dirty="0" err="1"/>
              <a:t>allocated</a:t>
            </a:r>
            <a:r>
              <a:rPr lang="fr-CA" dirty="0"/>
              <a:t>  </a:t>
            </a:r>
            <a:r>
              <a:rPr lang="fr-CA" dirty="0" err="1"/>
              <a:t>using</a:t>
            </a:r>
            <a:r>
              <a:rPr lang="fr-CA" dirty="0"/>
              <a:t> hash distribution </a:t>
            </a:r>
          </a:p>
        </p:txBody>
      </p:sp>
      <p:sp>
        <p:nvSpPr>
          <p:cNvPr id="4" name="Slide Number Placeholder 3"/>
          <p:cNvSpPr>
            <a:spLocks noGrp="1"/>
          </p:cNvSpPr>
          <p:nvPr>
            <p:ph type="sldNum" sz="quarter" idx="5"/>
          </p:nvPr>
        </p:nvSpPr>
        <p:spPr/>
        <p:txBody>
          <a:bodyPr/>
          <a:lstStyle/>
          <a:p>
            <a:fld id="{F8B54EEE-345B-4556-8024-8277917E2057}" type="slidenum">
              <a:rPr lang="fr-FR" smtClean="0"/>
              <a:t>11</a:t>
            </a:fld>
            <a:endParaRPr lang="fr-FR"/>
          </a:p>
        </p:txBody>
      </p:sp>
    </p:spTree>
    <p:extLst>
      <p:ext uri="{BB962C8B-B14F-4D97-AF65-F5344CB8AC3E}">
        <p14:creationId xmlns:p14="http://schemas.microsoft.com/office/powerpoint/2010/main" val="3083660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pPr>
              <a:defRPr/>
            </a:pPr>
            <a:r>
              <a:rPr lang="en-US" dirty="0"/>
              <a:t>In the first experiment, we focus on the performance of the offline  stage </a:t>
            </a:r>
          </a:p>
          <a:p>
            <a:pPr>
              <a:defRPr/>
            </a:pPr>
            <a:endParaRPr lang="en-US" dirty="0"/>
          </a:p>
          <a:p>
            <a:pPr>
              <a:defRPr/>
            </a:pPr>
            <a:r>
              <a:rPr lang="en-US" dirty="0"/>
              <a:t>As shown in the Figure</a:t>
            </a:r>
          </a:p>
          <a:p>
            <a:pPr marL="12700" marR="5080" indent="0">
              <a:spcBef>
                <a:spcPts val="95"/>
              </a:spcBef>
              <a:buClr>
                <a:srgbClr val="002060"/>
              </a:buClr>
              <a:buSzPct val="97500"/>
              <a:buFont typeface="Wingdings" charset="2"/>
              <a:buNone/>
              <a:tabLst>
                <a:tab pos="267328" algn="l"/>
              </a:tabLst>
            </a:pPr>
            <a:endParaRPr lang="en-US" sz="2400" spc="-5" dirty="0">
              <a:uFill>
                <a:solidFill>
                  <a:srgbClr val="000000"/>
                </a:solidFill>
              </a:uFill>
              <a:latin typeface="Arial"/>
              <a:cs typeface="Arial"/>
            </a:endParaRPr>
          </a:p>
          <a:p>
            <a:pPr marL="12700" marR="5080" indent="0">
              <a:spcBef>
                <a:spcPts val="95"/>
              </a:spcBef>
              <a:buClr>
                <a:srgbClr val="002060"/>
              </a:buClr>
              <a:buSzPct val="97500"/>
              <a:buFont typeface="Wingdings" charset="2"/>
              <a:buNone/>
              <a:tabLst>
                <a:tab pos="267328" algn="l"/>
              </a:tabLst>
            </a:pPr>
            <a:r>
              <a:rPr lang="en-US" sz="2400" b="0" spc="-5" dirty="0">
                <a:uFill>
                  <a:solidFill>
                    <a:srgbClr val="000000"/>
                  </a:solidFill>
                </a:uFill>
                <a:latin typeface="Arial"/>
                <a:cs typeface="Arial"/>
              </a:rPr>
              <a:t> </a:t>
            </a:r>
            <a:r>
              <a:rPr lang="en-US" sz="2000" b="0" dirty="0">
                <a:solidFill>
                  <a:srgbClr val="002060"/>
                </a:solidFill>
              </a:rPr>
              <a:t>Our proposal satisfies two nonfunctional requirements in Big Data: </a:t>
            </a:r>
          </a:p>
          <a:p>
            <a:pPr marL="927100" marR="5080" lvl="1" indent="-457200">
              <a:spcBef>
                <a:spcPts val="95"/>
              </a:spcBef>
              <a:buClr>
                <a:srgbClr val="002060"/>
              </a:buClr>
              <a:buSzPct val="97500"/>
              <a:buFont typeface="+mj-lt"/>
              <a:buAutoNum type="arabicPeriod"/>
              <a:tabLst>
                <a:tab pos="267328" algn="l"/>
              </a:tabLst>
            </a:pPr>
            <a:r>
              <a:rPr lang="en-US" sz="1600" b="0" dirty="0">
                <a:solidFill>
                  <a:srgbClr val="002060"/>
                </a:solidFill>
              </a:rPr>
              <a:t>Query performance </a:t>
            </a:r>
          </a:p>
          <a:p>
            <a:pPr marL="927100" marR="5080" lvl="1" indent="-457200">
              <a:spcBef>
                <a:spcPts val="95"/>
              </a:spcBef>
              <a:buClr>
                <a:srgbClr val="002060"/>
              </a:buClr>
              <a:buSzPct val="97500"/>
              <a:buFont typeface="+mj-lt"/>
              <a:buAutoNum type="arabicPeriod"/>
              <a:tabLst>
                <a:tab pos="267328" algn="l"/>
              </a:tabLst>
            </a:pPr>
            <a:r>
              <a:rPr lang="en-US" sz="1600" b="0" dirty="0">
                <a:solidFill>
                  <a:srgbClr val="002060"/>
                </a:solidFill>
              </a:rPr>
              <a:t>Energy consumption of our deployment platform </a:t>
            </a:r>
          </a:p>
          <a:p>
            <a:pPr>
              <a:defRPr/>
            </a:pPr>
            <a:endParaRPr lang="fr-FR" b="0" dirty="0"/>
          </a:p>
          <a:p>
            <a:pPr marL="12700" marR="5080" indent="0">
              <a:spcBef>
                <a:spcPts val="95"/>
              </a:spcBef>
              <a:buClr>
                <a:srgbClr val="002060"/>
              </a:buClr>
              <a:buSzPct val="97500"/>
              <a:buFont typeface="Wingdings" charset="2"/>
              <a:buNone/>
              <a:tabLst>
                <a:tab pos="267328" algn="l"/>
              </a:tabLst>
            </a:pPr>
            <a:endParaRPr lang="en-US" sz="1200" b="0" dirty="0">
              <a:solidFill>
                <a:srgbClr val="002060"/>
              </a:solidFill>
            </a:endParaRPr>
          </a:p>
          <a:p>
            <a:pPr marL="355600" marR="5080" indent="-342900">
              <a:spcBef>
                <a:spcPts val="95"/>
              </a:spcBef>
              <a:buClr>
                <a:srgbClr val="002060"/>
              </a:buClr>
              <a:buSzPct val="97500"/>
              <a:buFont typeface="Wingdings" charset="2"/>
              <a:buChar char="§"/>
              <a:tabLst>
                <a:tab pos="267328" algn="l"/>
              </a:tabLst>
            </a:pPr>
            <a:r>
              <a:rPr lang="en-US" sz="1200" b="0" dirty="0">
                <a:solidFill>
                  <a:srgbClr val="002060"/>
                </a:solidFill>
              </a:rPr>
              <a:t>Hash range partitioning improves also the performance  Hash </a:t>
            </a:r>
            <a:r>
              <a:rPr lang="en-US" sz="1200" b="0" dirty="0" err="1">
                <a:solidFill>
                  <a:srgbClr val="002060"/>
                </a:solidFill>
              </a:rPr>
              <a:t>partining</a:t>
            </a:r>
            <a:r>
              <a:rPr lang="en-US" sz="1200" b="0" dirty="0">
                <a:solidFill>
                  <a:srgbClr val="002060"/>
                </a:solidFill>
              </a:rPr>
              <a:t> </a:t>
            </a:r>
          </a:p>
          <a:p>
            <a:pPr marL="355600" marR="5080" indent="-342900">
              <a:lnSpc>
                <a:spcPct val="150000"/>
              </a:lnSpc>
              <a:spcBef>
                <a:spcPts val="95"/>
              </a:spcBef>
              <a:buClr>
                <a:srgbClr val="002060"/>
              </a:buClr>
              <a:buSzPct val="97500"/>
              <a:buFont typeface="Wingdings" charset="2"/>
              <a:buChar char="§"/>
              <a:tabLst>
                <a:tab pos="267328" algn="l"/>
              </a:tabLst>
            </a:pPr>
            <a:r>
              <a:rPr lang="en-US" sz="1200" b="0" dirty="0">
                <a:solidFill>
                  <a:srgbClr val="002060"/>
                </a:solidFill>
              </a:rPr>
              <a:t>A high value of W significantly decreases the query performance  </a:t>
            </a:r>
          </a:p>
          <a:p>
            <a:pPr marL="355600" marR="5080" indent="-342900">
              <a:lnSpc>
                <a:spcPct val="150000"/>
              </a:lnSpc>
              <a:spcBef>
                <a:spcPts val="95"/>
              </a:spcBef>
              <a:buClr>
                <a:srgbClr val="002060"/>
              </a:buClr>
              <a:buSzPct val="97500"/>
              <a:buFont typeface="Wingdings" charset="2"/>
              <a:buChar char="§"/>
              <a:tabLst>
                <a:tab pos="267328" algn="l"/>
              </a:tabLst>
            </a:pPr>
            <a:br>
              <a:rPr lang="en-US" sz="1200" b="0" dirty="0">
                <a:solidFill>
                  <a:srgbClr val="002060"/>
                </a:solidFill>
              </a:rPr>
            </a:br>
            <a:endParaRPr lang="en-US" sz="1200" b="0" dirty="0">
              <a:solidFill>
                <a:srgbClr val="002060"/>
              </a:solidFill>
            </a:endParaRPr>
          </a:p>
          <a:p>
            <a:pPr marL="355600" marR="5080" indent="-342900">
              <a:spcBef>
                <a:spcPts val="95"/>
              </a:spcBef>
              <a:buClr>
                <a:srgbClr val="002060"/>
              </a:buClr>
              <a:buSzPct val="97500"/>
              <a:buFont typeface="Wingdings" charset="2"/>
              <a:buChar char="§"/>
              <a:tabLst>
                <a:tab pos="267328" algn="l"/>
              </a:tabLst>
            </a:pPr>
            <a:endParaRPr lang="en-US" sz="1200" b="0" dirty="0">
              <a:solidFill>
                <a:srgbClr val="002060"/>
              </a:solidFill>
            </a:endParaRPr>
          </a:p>
          <a:p>
            <a:pPr marL="12700" marR="5080">
              <a:spcBef>
                <a:spcPts val="95"/>
              </a:spcBef>
              <a:buClr>
                <a:srgbClr val="FFCD00"/>
              </a:buClr>
              <a:buSzPct val="97500"/>
              <a:tabLst>
                <a:tab pos="267328" algn="l"/>
              </a:tabLst>
            </a:pPr>
            <a:endParaRPr lang="en-US" sz="1200" b="0" dirty="0">
              <a:solidFill>
                <a:srgbClr val="002060"/>
              </a:solidFill>
            </a:endParaRPr>
          </a:p>
          <a:p>
            <a:endParaRPr lang="fr-CA" dirty="0"/>
          </a:p>
        </p:txBody>
      </p:sp>
      <p:sp>
        <p:nvSpPr>
          <p:cNvPr id="4" name="Slide Number Placeholder 3"/>
          <p:cNvSpPr>
            <a:spLocks noGrp="1"/>
          </p:cNvSpPr>
          <p:nvPr>
            <p:ph type="sldNum" sz="quarter" idx="5"/>
          </p:nvPr>
        </p:nvSpPr>
        <p:spPr/>
        <p:txBody>
          <a:bodyPr/>
          <a:lstStyle/>
          <a:p>
            <a:fld id="{F8B54EEE-345B-4556-8024-8277917E2057}" type="slidenum">
              <a:rPr lang="fr-FR" smtClean="0"/>
              <a:t>12</a:t>
            </a:fld>
            <a:endParaRPr lang="fr-FR"/>
          </a:p>
        </p:txBody>
      </p:sp>
    </p:spTree>
    <p:extLst>
      <p:ext uri="{BB962C8B-B14F-4D97-AF65-F5344CB8AC3E}">
        <p14:creationId xmlns:p14="http://schemas.microsoft.com/office/powerpoint/2010/main" val="318942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pPr marL="12700" marR="5080" indent="0">
              <a:lnSpc>
                <a:spcPct val="150000"/>
              </a:lnSpc>
              <a:spcBef>
                <a:spcPts val="95"/>
              </a:spcBef>
              <a:buClr>
                <a:srgbClr val="002060"/>
              </a:buClr>
              <a:buSzPct val="97500"/>
              <a:buFont typeface="Wingdings" charset="2"/>
              <a:buNone/>
              <a:tabLst>
                <a:tab pos="267328" algn="l"/>
              </a:tabLst>
            </a:pPr>
            <a:r>
              <a:rPr lang="en-US" b="0" dirty="0"/>
              <a:t>In the second experiment, we focused on online stage As shown in the figures </a:t>
            </a:r>
            <a:endParaRPr lang="en-US" sz="1200" b="0" dirty="0">
              <a:solidFill>
                <a:srgbClr val="002060"/>
              </a:solidFill>
            </a:endParaRPr>
          </a:p>
          <a:p>
            <a:pPr marL="355600" marR="5080" lvl="0" indent="-342900" algn="l" defTabSz="914400" rtl="0" eaLnBrk="1" fontAlgn="auto" latinLnBrk="0" hangingPunct="1">
              <a:lnSpc>
                <a:spcPct val="150000"/>
              </a:lnSpc>
              <a:spcBef>
                <a:spcPts val="95"/>
              </a:spcBef>
              <a:spcAft>
                <a:spcPts val="0"/>
              </a:spcAft>
              <a:buClr>
                <a:srgbClr val="002060"/>
              </a:buClr>
              <a:buSzPct val="97500"/>
              <a:buFont typeface="Wingdings" charset="2"/>
              <a:buChar char="§"/>
              <a:tabLst>
                <a:tab pos="267328" algn="l"/>
              </a:tabLst>
              <a:defRPr/>
            </a:pPr>
            <a:r>
              <a:rPr lang="en-US" sz="1200" b="0" dirty="0">
                <a:solidFill>
                  <a:srgbClr val="002060"/>
                </a:solidFill>
              </a:rPr>
              <a:t>Workload clustering improves expressively the performance of ad-hoc queries </a:t>
            </a:r>
          </a:p>
          <a:p>
            <a:pPr marL="355600" marR="5080" lvl="0" indent="-342900" algn="l" defTabSz="914400" rtl="0" eaLnBrk="1" fontAlgn="auto" latinLnBrk="0" hangingPunct="1">
              <a:lnSpc>
                <a:spcPct val="150000"/>
              </a:lnSpc>
              <a:spcBef>
                <a:spcPts val="95"/>
              </a:spcBef>
              <a:spcAft>
                <a:spcPts val="0"/>
              </a:spcAft>
              <a:buClr>
                <a:srgbClr val="002060"/>
              </a:buClr>
              <a:buSzPct val="97500"/>
              <a:buFont typeface="Wingdings" charset="2"/>
              <a:buChar char="§"/>
              <a:tabLst>
                <a:tab pos="267328" algn="l"/>
              </a:tabLst>
              <a:defRPr/>
            </a:pPr>
            <a:r>
              <a:rPr lang="en-US" sz="1200" b="0" dirty="0" err="1">
                <a:solidFill>
                  <a:srgbClr val="002060"/>
                </a:solidFill>
              </a:rPr>
              <a:t>Lexico</a:t>
            </a:r>
            <a:r>
              <a:rPr lang="en-US" sz="1200" b="0" dirty="0">
                <a:solidFill>
                  <a:srgbClr val="002060"/>
                </a:solidFill>
              </a:rPr>
              <a:t>-semantic features improve performance of ad-hoc queries</a:t>
            </a:r>
          </a:p>
          <a:p>
            <a:pPr marL="355600" marR="5080" indent="-342900">
              <a:lnSpc>
                <a:spcPct val="150000"/>
              </a:lnSpc>
              <a:spcBef>
                <a:spcPts val="95"/>
              </a:spcBef>
              <a:buClr>
                <a:srgbClr val="002060"/>
              </a:buClr>
              <a:buSzPct val="97500"/>
              <a:buFont typeface="Wingdings" charset="2"/>
              <a:buChar char="§"/>
              <a:tabLst>
                <a:tab pos="267328" algn="l"/>
              </a:tabLst>
            </a:pPr>
            <a:r>
              <a:rPr lang="en-US" sz="1200" b="0" dirty="0">
                <a:solidFill>
                  <a:srgbClr val="002060"/>
                </a:solidFill>
              </a:rPr>
              <a:t>Large/Small query classes degrade overall workload performance. </a:t>
            </a:r>
          </a:p>
          <a:p>
            <a:pPr marL="355600" marR="5080" indent="-342900">
              <a:lnSpc>
                <a:spcPct val="150000"/>
              </a:lnSpc>
              <a:spcBef>
                <a:spcPts val="95"/>
              </a:spcBef>
              <a:buClr>
                <a:srgbClr val="002060"/>
              </a:buClr>
              <a:buSzPct val="97500"/>
              <a:buFont typeface="Wingdings" charset="2"/>
              <a:buChar char="§"/>
              <a:tabLst>
                <a:tab pos="267328" algn="l"/>
              </a:tabLst>
            </a:pPr>
            <a:r>
              <a:rPr lang="en-US" sz="1200" b="0" dirty="0">
                <a:solidFill>
                  <a:srgbClr val="002060"/>
                </a:solidFill>
              </a:rPr>
              <a:t>A High value of utility rate decreases the performance of ad-hoc queries.</a:t>
            </a:r>
          </a:p>
          <a:p>
            <a:endParaRPr lang="fr-CA" dirty="0"/>
          </a:p>
        </p:txBody>
      </p:sp>
      <p:sp>
        <p:nvSpPr>
          <p:cNvPr id="4" name="Slide Number Placeholder 3"/>
          <p:cNvSpPr>
            <a:spLocks noGrp="1"/>
          </p:cNvSpPr>
          <p:nvPr>
            <p:ph type="sldNum" sz="quarter" idx="5"/>
          </p:nvPr>
        </p:nvSpPr>
        <p:spPr/>
        <p:txBody>
          <a:bodyPr/>
          <a:lstStyle/>
          <a:p>
            <a:fld id="{F8B54EEE-345B-4556-8024-8277917E2057}" type="slidenum">
              <a:rPr lang="fr-FR" smtClean="0"/>
              <a:t>13</a:t>
            </a:fld>
            <a:endParaRPr lang="fr-FR"/>
          </a:p>
        </p:txBody>
      </p:sp>
    </p:spTree>
    <p:extLst>
      <p:ext uri="{BB962C8B-B14F-4D97-AF65-F5344CB8AC3E}">
        <p14:creationId xmlns:p14="http://schemas.microsoft.com/office/powerpoint/2010/main" val="316050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pPr marL="0" indent="0" eaLnBrk="0" hangingPunct="0">
              <a:lnSpc>
                <a:spcPct val="150000"/>
              </a:lnSpc>
              <a:spcBef>
                <a:spcPct val="20000"/>
              </a:spcBef>
              <a:buFont typeface="Wingdings" charset="2"/>
              <a:buNone/>
            </a:pPr>
            <a:r>
              <a:rPr lang="en-US" b="0" dirty="0">
                <a:cs typeface="Arial" pitchFamily="34" charset="0"/>
              </a:rPr>
              <a:t>In this work, we have proposed </a:t>
            </a:r>
            <a:r>
              <a:rPr lang="en-US" sz="3600" b="0" i="0" dirty="0">
                <a:solidFill>
                  <a:srgbClr val="222222"/>
                </a:solidFill>
                <a:effectLst/>
                <a:latin typeface="Arial" panose="020B0604020202020204" pitchFamily="34" charset="0"/>
              </a:rPr>
              <a:t>a two-step approach based on genetic algorithms  to design a </a:t>
            </a:r>
            <a:r>
              <a:rPr lang="en-US" sz="2400" b="0" dirty="0">
                <a:solidFill>
                  <a:srgbClr val="000090"/>
                </a:solidFill>
                <a:latin typeface="Calibri" pitchFamily="34" charset="0"/>
                <a:cs typeface="Calibri" pitchFamily="34" charset="0"/>
              </a:rPr>
              <a:t>Self-adaptive parallel data warehouse </a:t>
            </a:r>
          </a:p>
          <a:p>
            <a:pPr marL="0" indent="0" eaLnBrk="0" hangingPunct="0">
              <a:lnSpc>
                <a:spcPct val="150000"/>
              </a:lnSpc>
              <a:spcBef>
                <a:spcPct val="20000"/>
              </a:spcBef>
              <a:buFont typeface="Wingdings" charset="2"/>
              <a:buNone/>
            </a:pPr>
            <a:r>
              <a:rPr lang="en-US" sz="2400" b="0" dirty="0">
                <a:solidFill>
                  <a:srgbClr val="000090"/>
                </a:solidFill>
                <a:latin typeface="Calibri" pitchFamily="34" charset="0"/>
                <a:cs typeface="Calibri" pitchFamily="34" charset="0"/>
              </a:rPr>
              <a:t>To improve the performance of ad-hoc queries , the </a:t>
            </a:r>
            <a:r>
              <a:rPr lang="en-US" sz="3600" b="0" i="0" dirty="0">
                <a:solidFill>
                  <a:srgbClr val="222222"/>
                </a:solidFill>
                <a:effectLst/>
                <a:latin typeface="Arial" panose="020B0604020202020204" pitchFamily="34" charset="0"/>
              </a:rPr>
              <a:t>initial population is cleverly initialized by clustering the benchmark queries and identifying initial solutions of good quality for each cluster.</a:t>
            </a:r>
            <a:endParaRPr lang="en-US" sz="2400" b="0" dirty="0">
              <a:solidFill>
                <a:srgbClr val="000090"/>
              </a:solidFill>
              <a:latin typeface="Calibri" pitchFamily="34" charset="0"/>
              <a:cs typeface="Calibri" pitchFamily="34" charset="0"/>
            </a:endParaRPr>
          </a:p>
          <a:p>
            <a:pPr marL="0" indent="0" eaLnBrk="0" hangingPunct="0">
              <a:lnSpc>
                <a:spcPct val="150000"/>
              </a:lnSpc>
              <a:spcBef>
                <a:spcPct val="20000"/>
              </a:spcBef>
              <a:buFont typeface="Wingdings" pitchFamily="2" charset="2"/>
              <a:buNone/>
            </a:pPr>
            <a:r>
              <a:rPr lang="en-US" sz="1800" b="0" i="0" dirty="0">
                <a:solidFill>
                  <a:srgbClr val="000000"/>
                </a:solidFill>
                <a:effectLst/>
                <a:latin typeface="NimbusRomNo9L-Medi"/>
              </a:rPr>
              <a:t>The validation of our planner shows promising results  </a:t>
            </a:r>
          </a:p>
          <a:p>
            <a:endParaRPr lang="en-US" dirty="0">
              <a:cs typeface="Arial" pitchFamily="34" charset="0"/>
            </a:endParaRPr>
          </a:p>
          <a:p>
            <a:r>
              <a:rPr lang="en-US" dirty="0">
                <a:cs typeface="Arial" pitchFamily="34" charset="0"/>
              </a:rPr>
              <a:t>Future work is mainly oriented </a:t>
            </a:r>
            <a:endParaRPr lang="fr-CA" dirty="0"/>
          </a:p>
        </p:txBody>
      </p:sp>
      <p:sp>
        <p:nvSpPr>
          <p:cNvPr id="4" name="Slide Number Placeholder 3"/>
          <p:cNvSpPr>
            <a:spLocks noGrp="1"/>
          </p:cNvSpPr>
          <p:nvPr>
            <p:ph type="sldNum" sz="quarter" idx="5"/>
          </p:nvPr>
        </p:nvSpPr>
        <p:spPr/>
        <p:txBody>
          <a:bodyPr/>
          <a:lstStyle/>
          <a:p>
            <a:fld id="{F8B54EEE-345B-4556-8024-8277917E2057}" type="slidenum">
              <a:rPr lang="fr-FR" smtClean="0"/>
              <a:t>14</a:t>
            </a:fld>
            <a:endParaRPr lang="fr-FR"/>
          </a:p>
        </p:txBody>
      </p:sp>
    </p:spTree>
    <p:extLst>
      <p:ext uri="{BB962C8B-B14F-4D97-AF65-F5344CB8AC3E}">
        <p14:creationId xmlns:p14="http://schemas.microsoft.com/office/powerpoint/2010/main" val="217420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r>
              <a:rPr lang="en-US" sz="1200" b="0" i="0" dirty="0">
                <a:solidFill>
                  <a:srgbClr val="000000"/>
                </a:solidFill>
                <a:effectLst/>
                <a:latin typeface="NimbusRomNo9L-Regu"/>
              </a:rPr>
              <a:t>Designing Parallel Data Warehouse  </a:t>
            </a:r>
            <a:r>
              <a:rPr lang="en-US" sz="1200" b="0" i="0" dirty="0">
                <a:solidFill>
                  <a:srgbClr val="000000"/>
                </a:solidFill>
                <a:effectLst/>
                <a:latin typeface="CMR10"/>
              </a:rPr>
              <a:t>consists in first fragmenting the DW using </a:t>
            </a:r>
            <a:r>
              <a:rPr lang="en-US" sz="1200" b="0" i="0" dirty="0">
                <a:solidFill>
                  <a:srgbClr val="000000"/>
                </a:solidFill>
                <a:effectLst/>
                <a:latin typeface="CMTI10"/>
              </a:rPr>
              <a:t>any </a:t>
            </a:r>
            <a:r>
              <a:rPr lang="en-US" sz="1200" b="0" i="0" dirty="0">
                <a:solidFill>
                  <a:srgbClr val="000000"/>
                </a:solidFill>
                <a:effectLst/>
                <a:latin typeface="CMR10"/>
              </a:rPr>
              <a:t>partitioning algorithm, and then allocating the so-generated fragments </a:t>
            </a:r>
            <a:r>
              <a:rPr lang="en-US" sz="1200" b="0" i="0" dirty="0">
                <a:solidFill>
                  <a:srgbClr val="242021"/>
                </a:solidFill>
                <a:effectLst/>
                <a:latin typeface="CMR9"/>
              </a:rPr>
              <a:t>over Parallel data processing nodes</a:t>
            </a:r>
            <a:r>
              <a:rPr lang="en-US" sz="1800" b="0" dirty="0"/>
              <a:t> </a:t>
            </a:r>
            <a:r>
              <a:rPr lang="en-US" sz="1200" b="0" i="0" dirty="0">
                <a:solidFill>
                  <a:srgbClr val="000000"/>
                </a:solidFill>
                <a:effectLst/>
                <a:latin typeface="CMR10"/>
              </a:rPr>
              <a:t>  </a:t>
            </a:r>
          </a:p>
          <a:p>
            <a:endParaRPr lang="en-US" sz="1800" b="0" dirty="0"/>
          </a:p>
          <a:p>
            <a:r>
              <a:rPr lang="en-US" sz="1800" b="0" dirty="0"/>
              <a:t>Today </a:t>
            </a:r>
            <a:r>
              <a:rPr lang="en-US" sz="1200" b="0" dirty="0"/>
              <a:t>the BI joins the ”do-it-yourself” trend, it has become more difficult to achieve the best performance of the DW using this static process based on predefined workload </a:t>
            </a:r>
          </a:p>
          <a:p>
            <a:endParaRPr lang="fr-CA" sz="1200" b="0" kern="1200" dirty="0">
              <a:solidFill>
                <a:schemeClr val="tx1"/>
              </a:solidFill>
              <a:latin typeface="+mn-lt"/>
              <a:ea typeface="+mn-ea"/>
              <a:cs typeface="+mn-cs"/>
            </a:endParaRPr>
          </a:p>
          <a:p>
            <a:r>
              <a:rPr lang="en-US" sz="1200" b="0" kern="1200" dirty="0">
                <a:solidFill>
                  <a:schemeClr val="tx1"/>
                </a:solidFill>
                <a:latin typeface="+mn-lt"/>
                <a:ea typeface="+mn-ea"/>
                <a:cs typeface="+mn-cs"/>
              </a:rPr>
              <a:t>Therefore, making a parallel DW is a crucial issue </a:t>
            </a:r>
          </a:p>
          <a:p>
            <a:endParaRPr lang="en-US" sz="1200" b="0" dirty="0">
              <a:cs typeface="Arial" pitchFamily="34" charset="0"/>
              <a:sym typeface="Wingdings" pitchFamily="2" charset="2"/>
            </a:endParaRPr>
          </a:p>
        </p:txBody>
      </p:sp>
      <p:sp>
        <p:nvSpPr>
          <p:cNvPr id="4" name="Slide Number Placeholder 3"/>
          <p:cNvSpPr>
            <a:spLocks noGrp="1"/>
          </p:cNvSpPr>
          <p:nvPr>
            <p:ph type="sldNum" sz="quarter" idx="5"/>
          </p:nvPr>
        </p:nvSpPr>
        <p:spPr/>
        <p:txBody>
          <a:bodyPr/>
          <a:lstStyle/>
          <a:p>
            <a:fld id="{F8B54EEE-345B-4556-8024-8277917E2057}" type="slidenum">
              <a:rPr lang="fr-FR" smtClean="0"/>
              <a:t>2</a:t>
            </a:fld>
            <a:endParaRPr lang="fr-FR"/>
          </a:p>
        </p:txBody>
      </p:sp>
    </p:spTree>
    <p:extLst>
      <p:ext uri="{BB962C8B-B14F-4D97-AF65-F5344CB8AC3E}">
        <p14:creationId xmlns:p14="http://schemas.microsoft.com/office/powerpoint/2010/main" val="407462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mn-lt"/>
                <a:ea typeface="+mn-ea"/>
                <a:cs typeface="Arial" charset="0"/>
              </a:rPr>
              <a:t>In this </a:t>
            </a:r>
            <a:r>
              <a:rPr lang="en-US" sz="1800" b="0" kern="1200" baseline="0" dirty="0">
                <a:solidFill>
                  <a:schemeClr val="tx1"/>
                </a:solidFill>
                <a:latin typeface="+mn-lt"/>
                <a:ea typeface="+mn-ea"/>
                <a:cs typeface="Arial" charset="0"/>
              </a:rPr>
              <a:t> works we focus on </a:t>
            </a:r>
            <a:r>
              <a:rPr lang="en-US" sz="1800" b="0" dirty="0">
                <a:solidFill>
                  <a:srgbClr val="FF0000"/>
                </a:solidFill>
                <a:latin typeface="Calibri" pitchFamily="34" charset="0"/>
                <a:cs typeface="Calibri" pitchFamily="34" charset="0"/>
                <a:sym typeface="Wingdings" pitchFamily="2" charset="2"/>
              </a:rPr>
              <a:t>data partitioning which is the core of // DW design</a:t>
            </a:r>
          </a:p>
          <a:p>
            <a:endParaRPr lang="en-US" sz="1800" b="0" i="0" dirty="0">
              <a:solidFill>
                <a:srgbClr val="000000"/>
              </a:solidFill>
              <a:effectLst/>
              <a:latin typeface="CMR10"/>
            </a:endParaRPr>
          </a:p>
          <a:p>
            <a:r>
              <a:rPr lang="en-US" sz="1800" b="0" i="0" dirty="0">
                <a:solidFill>
                  <a:srgbClr val="000000"/>
                </a:solidFill>
                <a:effectLst/>
                <a:latin typeface="CMR10"/>
              </a:rPr>
              <a:t>Traditional Data partitioning problem is formalized</a:t>
            </a:r>
            <a:r>
              <a:rPr lang="en-US" dirty="0"/>
              <a:t> </a:t>
            </a:r>
            <a:r>
              <a:rPr lang="en-US" dirty="0">
                <a:cs typeface="Arial" pitchFamily="34" charset="0"/>
              </a:rPr>
              <a:t>as an optimization problem given 4 inputs DW Workload W Parallel platform and a maintenance constraint W representing the number of fragments that the designer considers relevant for his target allocation process such that the total cost of executing all the queries in Q can be minimized </a:t>
            </a:r>
            <a:endParaRPr lang="fr-FR" dirty="0">
              <a:cs typeface="Arial" pitchFamily="34" charset="0"/>
            </a:endParaRPr>
          </a:p>
          <a:p>
            <a:r>
              <a:rPr lang="en-US" dirty="0">
                <a:cs typeface="Arial" pitchFamily="34" charset="0"/>
              </a:rPr>
              <a:t> </a:t>
            </a:r>
            <a:endParaRPr lang="fr-FR" dirty="0">
              <a:cs typeface="Arial" pitchFamily="34" charset="0"/>
            </a:endParaRPr>
          </a:p>
          <a:p>
            <a:r>
              <a:rPr lang="en-US" dirty="0">
                <a:cs typeface="Arial" pitchFamily="34" charset="0"/>
              </a:rPr>
              <a:t>As we said above, this formulation assumes a static environment where design is conducted only once and this design can persist</a:t>
            </a:r>
          </a:p>
          <a:p>
            <a:endParaRPr lang="en-US" dirty="0">
              <a:cs typeface="Arial" pitchFamily="34" charset="0"/>
            </a:endParaRPr>
          </a:p>
          <a:p>
            <a:r>
              <a:rPr lang="en-US" dirty="0">
                <a:cs typeface="Arial" pitchFamily="34" charset="0"/>
              </a:rPr>
              <a:t>To make this problem self-adaptive, a new constraint related to redesign trigger like  utility or user feedback is added to the formalization </a:t>
            </a:r>
          </a:p>
          <a:p>
            <a:endParaRPr lang="en-US" dirty="0">
              <a:cs typeface="Arial" pitchFamily="34" charset="0"/>
            </a:endParaRPr>
          </a:p>
          <a:p>
            <a:endParaRPr lang="en-US" dirty="0">
              <a:cs typeface="Arial" pitchFamily="34" charset="0"/>
            </a:endParaRPr>
          </a:p>
          <a:p>
            <a:endParaRPr lang="en-US" dirty="0">
              <a:cs typeface="Arial" pitchFamily="34" charset="0"/>
            </a:endParaRPr>
          </a:p>
          <a:p>
            <a:r>
              <a:rPr lang="en-US" dirty="0">
                <a:cs typeface="Arial" pitchFamily="34" charset="0"/>
              </a:rPr>
              <a:t> </a:t>
            </a:r>
            <a:endParaRPr lang="fr-CA" dirty="0"/>
          </a:p>
        </p:txBody>
      </p:sp>
      <p:sp>
        <p:nvSpPr>
          <p:cNvPr id="4" name="Slide Number Placeholder 3"/>
          <p:cNvSpPr>
            <a:spLocks noGrp="1"/>
          </p:cNvSpPr>
          <p:nvPr>
            <p:ph type="sldNum" sz="quarter" idx="5"/>
          </p:nvPr>
        </p:nvSpPr>
        <p:spPr/>
        <p:txBody>
          <a:bodyPr/>
          <a:lstStyle/>
          <a:p>
            <a:fld id="{F8B54EEE-345B-4556-8024-8277917E2057}" type="slidenum">
              <a:rPr lang="fr-FR" smtClean="0"/>
              <a:t>3</a:t>
            </a:fld>
            <a:endParaRPr lang="fr-FR"/>
          </a:p>
        </p:txBody>
      </p:sp>
    </p:spTree>
    <p:extLst>
      <p:ext uri="{BB962C8B-B14F-4D97-AF65-F5344CB8AC3E}">
        <p14:creationId xmlns:p14="http://schemas.microsoft.com/office/powerpoint/2010/main" val="2845828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r>
              <a:rPr lang="en-US" dirty="0"/>
              <a:t>In this presentation   </a:t>
            </a:r>
            <a:r>
              <a:rPr lang="en-US" sz="1800" b="0" i="0" dirty="0">
                <a:solidFill>
                  <a:srgbClr val="000000"/>
                </a:solidFill>
                <a:effectLst/>
                <a:latin typeface="LMRoman12-Regular"/>
              </a:rPr>
              <a:t>we first provide an overview on adaptive partitioning </a:t>
            </a:r>
          </a:p>
          <a:p>
            <a:r>
              <a:rPr lang="en-US" sz="1800" b="0" i="0" dirty="0">
                <a:solidFill>
                  <a:srgbClr val="000000"/>
                </a:solidFill>
                <a:effectLst/>
                <a:latin typeface="LMRoman12-Regular"/>
              </a:rPr>
              <a:t>Then ,  I will directly  explain  our genetic algorithm-based approach </a:t>
            </a:r>
            <a:r>
              <a:rPr lang="en-US" dirty="0"/>
              <a:t> with all contributions within </a:t>
            </a:r>
          </a:p>
          <a:p>
            <a:r>
              <a:rPr lang="en-US" dirty="0"/>
              <a:t>Finally, after  a summary of the experimental results,  I conclude with some open challenges </a:t>
            </a:r>
          </a:p>
          <a:p>
            <a:endParaRPr lang="en-US" dirty="0"/>
          </a:p>
          <a:p>
            <a:endParaRPr lang="en-US" dirty="0"/>
          </a:p>
          <a:p>
            <a:br>
              <a:rPr lang="en-US" dirty="0"/>
            </a:br>
            <a:endParaRPr lang="fr-FR" dirty="0"/>
          </a:p>
          <a:p>
            <a:endParaRPr lang="fr-CA" dirty="0"/>
          </a:p>
        </p:txBody>
      </p:sp>
      <p:sp>
        <p:nvSpPr>
          <p:cNvPr id="4" name="Slide Number Placeholder 3"/>
          <p:cNvSpPr>
            <a:spLocks noGrp="1"/>
          </p:cNvSpPr>
          <p:nvPr>
            <p:ph type="sldNum" sz="quarter" idx="5"/>
          </p:nvPr>
        </p:nvSpPr>
        <p:spPr/>
        <p:txBody>
          <a:bodyPr/>
          <a:lstStyle/>
          <a:p>
            <a:fld id="{F8B54EEE-345B-4556-8024-8277917E2057}" type="slidenum">
              <a:rPr lang="fr-FR" smtClean="0"/>
              <a:t>4</a:t>
            </a:fld>
            <a:endParaRPr lang="fr-FR"/>
          </a:p>
        </p:txBody>
      </p:sp>
    </p:spTree>
    <p:extLst>
      <p:ext uri="{BB962C8B-B14F-4D97-AF65-F5344CB8AC3E}">
        <p14:creationId xmlns:p14="http://schemas.microsoft.com/office/powerpoint/2010/main" val="2240278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r>
              <a:rPr lang="en-US" sz="1800" b="0" i="0" dirty="0">
                <a:solidFill>
                  <a:srgbClr val="000000"/>
                </a:solidFill>
                <a:effectLst/>
                <a:latin typeface="CMR10"/>
              </a:rPr>
              <a:t>the approaches related to</a:t>
            </a:r>
            <a:r>
              <a:rPr lang="en-US" dirty="0"/>
              <a:t>  </a:t>
            </a:r>
            <a:r>
              <a:rPr lang="en-US" sz="1200" b="0" i="0" dirty="0">
                <a:solidFill>
                  <a:srgbClr val="000000"/>
                </a:solidFill>
                <a:effectLst/>
                <a:latin typeface="NimbusRomNo9L-Regu"/>
              </a:rPr>
              <a:t>self-adapt issue  are mainly oriented data or workload,  </a:t>
            </a:r>
            <a:r>
              <a:rPr lang="en-US" sz="1800" b="0" i="0" dirty="0">
                <a:solidFill>
                  <a:srgbClr val="000000"/>
                </a:solidFill>
                <a:effectLst/>
                <a:latin typeface="BwqvrxVglbtmTimes-Roman"/>
              </a:rPr>
              <a:t>Most of the work in this area has focused</a:t>
            </a:r>
            <a:r>
              <a:rPr lang="en-US" dirty="0"/>
              <a:t>  on Query driven approaches, </a:t>
            </a:r>
          </a:p>
          <a:p>
            <a:endParaRPr lang="en-US" dirty="0"/>
          </a:p>
          <a:p>
            <a:r>
              <a:rPr lang="en-US" dirty="0"/>
              <a:t>In this category, we identify two lines</a:t>
            </a:r>
          </a:p>
          <a:p>
            <a:endParaRPr lang="en-US" dirty="0"/>
          </a:p>
          <a:p>
            <a:r>
              <a:rPr lang="en-US" sz="1200" b="0" i="0" dirty="0">
                <a:solidFill>
                  <a:srgbClr val="000000"/>
                </a:solidFill>
                <a:effectLst/>
                <a:latin typeface="NimbusRomNo9L-Regu"/>
              </a:rPr>
              <a:t>The first line  uses open-loop learning methods, if</a:t>
            </a:r>
            <a:r>
              <a:rPr lang="en-US" dirty="0"/>
              <a:t> </a:t>
            </a:r>
            <a:r>
              <a:rPr lang="en-US" sz="1200" b="0" i="0" dirty="0">
                <a:solidFill>
                  <a:srgbClr val="000000"/>
                </a:solidFill>
                <a:effectLst/>
                <a:latin typeface="NimbusRomNo9L-Regu"/>
              </a:rPr>
              <a:t>the workload changes, the designer  must often take the entire </a:t>
            </a:r>
            <a:r>
              <a:rPr lang="en-US" sz="1200" b="0" i="1" dirty="0">
                <a:solidFill>
                  <a:srgbClr val="000000"/>
                </a:solidFill>
                <a:effectLst/>
                <a:latin typeface="CMMI10"/>
              </a:rPr>
              <a:t>DW </a:t>
            </a:r>
            <a:r>
              <a:rPr lang="en-US" sz="1200" b="0" i="0" dirty="0">
                <a:solidFill>
                  <a:srgbClr val="000000"/>
                </a:solidFill>
                <a:effectLst/>
                <a:latin typeface="NimbusRomNo9L-Regu"/>
              </a:rPr>
              <a:t>offline for repair.</a:t>
            </a:r>
            <a:r>
              <a:rPr lang="en-US" dirty="0"/>
              <a:t> </a:t>
            </a:r>
          </a:p>
          <a:p>
            <a:endParaRPr lang="en-US" dirty="0"/>
          </a:p>
          <a:p>
            <a:r>
              <a:rPr lang="en-US" sz="1200" b="0" i="0" dirty="0">
                <a:solidFill>
                  <a:srgbClr val="000000"/>
                </a:solidFill>
                <a:effectLst/>
                <a:latin typeface="NimbusRomNo9L-Regu"/>
              </a:rPr>
              <a:t>The second category of work uses external mechanisms to maintain a form of closed-loop control.  Most of these solutions yield promising results. But at a price: they require significant time and energy to explore a big search space. </a:t>
            </a:r>
          </a:p>
          <a:p>
            <a:endParaRPr lang="fr-CA" dirty="0"/>
          </a:p>
          <a:p>
            <a:pPr marL="12700" marR="5080" indent="0">
              <a:spcBef>
                <a:spcPts val="95"/>
              </a:spcBef>
              <a:buClr>
                <a:srgbClr val="002060"/>
              </a:buClr>
              <a:buSzPct val="97500"/>
              <a:buFont typeface="Wingdings" charset="2"/>
              <a:buNone/>
              <a:tabLst>
                <a:tab pos="267328" algn="l"/>
              </a:tabLst>
            </a:pPr>
            <a:r>
              <a:rPr lang="en-US" sz="2000" b="0" spc="-5" dirty="0">
                <a:solidFill>
                  <a:srgbClr val="FF0000"/>
                </a:solidFill>
                <a:cs typeface="Arial"/>
                <a:sym typeface="Symbol" panose="05050102010706020507" pitchFamily="18" charset="2"/>
              </a:rPr>
              <a:t>Our  challenge is to propose a  self-adaptive partitioning   based on </a:t>
            </a:r>
            <a:r>
              <a:rPr lang="en-US" b="0" spc="-5" dirty="0">
                <a:solidFill>
                  <a:srgbClr val="FF0000"/>
                </a:solidFill>
                <a:cs typeface="Arial"/>
                <a:sym typeface="Symbol" panose="05050102010706020507" pitchFamily="18" charset="2"/>
              </a:rPr>
              <a:t>A set of a priori predefined queries  and  also  A set of ad-hoc queries</a:t>
            </a:r>
            <a:endParaRPr lang="en-US" b="0" spc="-5" dirty="0">
              <a:solidFill>
                <a:srgbClr val="FF0000"/>
              </a:solidFill>
              <a:cs typeface="Arial"/>
            </a:endParaRPr>
          </a:p>
          <a:p>
            <a:endParaRPr lang="fr-CA" dirty="0"/>
          </a:p>
          <a:p>
            <a:endParaRPr lang="fr-CA" dirty="0"/>
          </a:p>
        </p:txBody>
      </p:sp>
      <p:sp>
        <p:nvSpPr>
          <p:cNvPr id="4" name="Slide Number Placeholder 3"/>
          <p:cNvSpPr>
            <a:spLocks noGrp="1"/>
          </p:cNvSpPr>
          <p:nvPr>
            <p:ph type="sldNum" sz="quarter" idx="5"/>
          </p:nvPr>
        </p:nvSpPr>
        <p:spPr/>
        <p:txBody>
          <a:bodyPr/>
          <a:lstStyle/>
          <a:p>
            <a:fld id="{F8B54EEE-345B-4556-8024-8277917E2057}" type="slidenum">
              <a:rPr lang="fr-FR" smtClean="0"/>
              <a:t>5</a:t>
            </a:fld>
            <a:endParaRPr lang="fr-FR"/>
          </a:p>
        </p:txBody>
      </p:sp>
    </p:spTree>
    <p:extLst>
      <p:ext uri="{BB962C8B-B14F-4D97-AF65-F5344CB8AC3E}">
        <p14:creationId xmlns:p14="http://schemas.microsoft.com/office/powerpoint/2010/main" val="584302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pPr rtl="0"/>
            <a:r>
              <a:rPr lang="en-US" sz="1800" b="0" i="0" dirty="0">
                <a:solidFill>
                  <a:srgbClr val="000000"/>
                </a:solidFill>
                <a:effectLst/>
                <a:latin typeface="NimbusRomNo9L-Regu"/>
              </a:rPr>
              <a:t>with the aim of maximizing the usefulness of the data partitioning schema for predefined and ad-hoc queries</a:t>
            </a:r>
            <a:r>
              <a:rPr lang="en-US" b="0" dirty="0"/>
              <a:t> </a:t>
            </a:r>
            <a:br>
              <a:rPr lang="en-US" b="0" dirty="0"/>
            </a:br>
            <a:r>
              <a:rPr lang="en-US" b="0" dirty="0"/>
              <a:t>we </a:t>
            </a:r>
            <a:r>
              <a:rPr lang="en-AU" b="0" dirty="0">
                <a:solidFill>
                  <a:srgbClr val="FF0000"/>
                </a:solidFill>
              </a:rPr>
              <a:t>propose a Utility-driven self-adaptive fragmentation with two objective functions, </a:t>
            </a:r>
          </a:p>
          <a:p>
            <a:pPr rtl="0"/>
            <a:r>
              <a:rPr lang="en-GB" sz="1200" b="0" u="sng" dirty="0">
                <a:solidFill>
                  <a:srgbClr val="002060"/>
                </a:solidFill>
              </a:rPr>
              <a:t>Minimises</a:t>
            </a:r>
            <a:r>
              <a:rPr lang="en-GB" sz="1200" b="0" dirty="0">
                <a:solidFill>
                  <a:srgbClr val="002060"/>
                </a:solidFill>
              </a:rPr>
              <a:t> overall query processing (Inputs/Outputs and Network Costs) and </a:t>
            </a:r>
            <a:r>
              <a:rPr lang="en-GB" sz="1200" b="0" u="sng" dirty="0">
                <a:solidFill>
                  <a:srgbClr val="002060"/>
                </a:solidFill>
              </a:rPr>
              <a:t> Maximises</a:t>
            </a:r>
            <a:r>
              <a:rPr lang="en-GB" sz="1200" b="0" dirty="0">
                <a:solidFill>
                  <a:srgbClr val="002060"/>
                </a:solidFill>
              </a:rPr>
              <a:t> Utility</a:t>
            </a:r>
          </a:p>
          <a:p>
            <a:pPr rtl="0"/>
            <a:r>
              <a:rPr lang="fr-CA" b="0" dirty="0"/>
              <a:t>For </a:t>
            </a:r>
            <a:r>
              <a:rPr lang="fr-CA" b="0" dirty="0" err="1"/>
              <a:t>that</a:t>
            </a:r>
            <a:r>
              <a:rPr lang="fr-CA" b="0" dirty="0"/>
              <a:t>,, </a:t>
            </a:r>
            <a:r>
              <a:rPr lang="fr-CA" b="0" dirty="0" err="1"/>
              <a:t>we</a:t>
            </a:r>
            <a:r>
              <a:rPr lang="fr-CA" b="0" dirty="0"/>
              <a:t> use utility as a </a:t>
            </a:r>
            <a:r>
              <a:rPr lang="fr-CA" b="0" dirty="0" err="1"/>
              <a:t>redesign</a:t>
            </a:r>
            <a:r>
              <a:rPr lang="fr-CA" b="0" dirty="0"/>
              <a:t> trigger</a:t>
            </a:r>
          </a:p>
          <a:p>
            <a:pPr rtl="0"/>
            <a:r>
              <a:rPr lang="fr-CA" b="0" dirty="0"/>
              <a:t>Just </a:t>
            </a:r>
            <a:r>
              <a:rPr lang="fr-CA" b="0" dirty="0" err="1"/>
              <a:t>we</a:t>
            </a:r>
            <a:r>
              <a:rPr lang="fr-CA" b="0" dirty="0"/>
              <a:t> notice </a:t>
            </a:r>
            <a:r>
              <a:rPr lang="fr-CA" b="0" dirty="0" err="1"/>
              <a:t>that</a:t>
            </a:r>
            <a:r>
              <a:rPr lang="fr-CA" b="0" dirty="0"/>
              <a:t> the Utility </a:t>
            </a:r>
            <a:r>
              <a:rPr lang="en-US" b="0" dirty="0">
                <a:solidFill>
                  <a:srgbClr val="FF0000"/>
                </a:solidFill>
              </a:rPr>
              <a:t>threshold </a:t>
            </a:r>
            <a:r>
              <a:rPr lang="en-US" b="0" dirty="0">
                <a:solidFill>
                  <a:srgbClr val="002060"/>
                </a:solidFill>
              </a:rPr>
              <a:t>seeks to maximize profit  of a query, generally, over two consecutive time t and t + 1 </a:t>
            </a:r>
            <a:endParaRPr lang="fr-CA" b="0" dirty="0"/>
          </a:p>
          <a:p>
            <a:pPr rtl="0"/>
            <a:r>
              <a:rPr lang="fr-CA" b="0" dirty="0"/>
              <a:t>For </a:t>
            </a:r>
            <a:r>
              <a:rPr lang="fr-CA" b="0" dirty="0" err="1"/>
              <a:t>example</a:t>
            </a:r>
            <a:r>
              <a:rPr lang="fr-CA" b="0" dirty="0"/>
              <a:t>, </a:t>
            </a:r>
          </a:p>
          <a:p>
            <a:pPr marL="0" indent="0">
              <a:lnSpc>
                <a:spcPct val="150000"/>
              </a:lnSpc>
              <a:buFont typeface="Wingdings" charset="2"/>
              <a:buNone/>
              <a:defRPr sz="4200">
                <a:solidFill>
                  <a:srgbClr val="000000"/>
                </a:solidFill>
              </a:defRPr>
            </a:pPr>
            <a:r>
              <a:rPr lang="en-US" sz="1200" b="0" dirty="0">
                <a:solidFill>
                  <a:srgbClr val="002060"/>
                </a:solidFill>
              </a:rPr>
              <a:t>The execution time of new query q at time t+1 under FS</a:t>
            </a:r>
            <a:r>
              <a:rPr lang="en-US" sz="1200" b="0" baseline="-25000" dirty="0">
                <a:solidFill>
                  <a:srgbClr val="002060"/>
                </a:solidFill>
              </a:rPr>
              <a:t> </a:t>
            </a:r>
            <a:r>
              <a:rPr lang="en-US" sz="1200" b="0" dirty="0">
                <a:solidFill>
                  <a:srgbClr val="002060"/>
                </a:solidFill>
              </a:rPr>
              <a:t>  deployed at time t is 10 </a:t>
            </a:r>
            <a:r>
              <a:rPr lang="en-US" sz="1200" b="0" dirty="0" err="1">
                <a:solidFill>
                  <a:srgbClr val="002060"/>
                </a:solidFill>
              </a:rPr>
              <a:t>ms</a:t>
            </a:r>
            <a:endParaRPr lang="en-US" sz="1200" b="0" dirty="0">
              <a:solidFill>
                <a:srgbClr val="002060"/>
              </a:solidFill>
            </a:endParaRPr>
          </a:p>
          <a:p>
            <a:pPr marL="0" indent="0">
              <a:lnSpc>
                <a:spcPct val="150000"/>
              </a:lnSpc>
              <a:buFont typeface="Wingdings" charset="2"/>
              <a:buNone/>
              <a:defRPr sz="4200">
                <a:solidFill>
                  <a:srgbClr val="000000"/>
                </a:solidFill>
              </a:defRPr>
            </a:pPr>
            <a:r>
              <a:rPr lang="en-US" sz="1200" b="0" dirty="0">
                <a:solidFill>
                  <a:srgbClr val="002060"/>
                </a:solidFill>
              </a:rPr>
              <a:t>And the execution time of this q  under FS</a:t>
            </a:r>
            <a:r>
              <a:rPr lang="en-US" sz="1200" b="0" baseline="-25000" dirty="0">
                <a:solidFill>
                  <a:srgbClr val="002060"/>
                </a:solidFill>
              </a:rPr>
              <a:t>   </a:t>
            </a:r>
            <a:r>
              <a:rPr lang="en-US" sz="1200" b="0" dirty="0">
                <a:solidFill>
                  <a:srgbClr val="002060"/>
                </a:solidFill>
              </a:rPr>
              <a:t>selected at time t+1 by considering q as known query is 8 </a:t>
            </a:r>
            <a:r>
              <a:rPr lang="en-US" sz="1200" b="0" dirty="0" err="1">
                <a:solidFill>
                  <a:srgbClr val="002060"/>
                </a:solidFill>
              </a:rPr>
              <a:t>ms</a:t>
            </a:r>
            <a:endParaRPr lang="en-US" sz="1200" b="0" dirty="0">
              <a:solidFill>
                <a:srgbClr val="002060"/>
              </a:solidFill>
            </a:endParaRPr>
          </a:p>
          <a:p>
            <a:pPr marL="0" indent="0">
              <a:lnSpc>
                <a:spcPct val="150000"/>
              </a:lnSpc>
              <a:buFont typeface="Wingdings" charset="2"/>
              <a:buNone/>
              <a:defRPr sz="4200">
                <a:solidFill>
                  <a:srgbClr val="000000"/>
                </a:solidFill>
              </a:defRPr>
            </a:pPr>
            <a:r>
              <a:rPr lang="en-US" sz="1200" b="0" dirty="0">
                <a:solidFill>
                  <a:srgbClr val="002060"/>
                </a:solidFill>
              </a:rPr>
              <a:t>Then the </a:t>
            </a:r>
            <a:r>
              <a:rPr lang="en-US" sz="1200" b="0" dirty="0" err="1">
                <a:solidFill>
                  <a:srgbClr val="002060"/>
                </a:solidFill>
              </a:rPr>
              <a:t>utiliy</a:t>
            </a:r>
            <a:r>
              <a:rPr lang="en-US" sz="1200" b="0" dirty="0">
                <a:solidFill>
                  <a:srgbClr val="002060"/>
                </a:solidFill>
              </a:rPr>
              <a:t> of FS of time t is 80 percent (</a:t>
            </a:r>
            <a:r>
              <a:rPr lang="en-US" sz="800" dirty="0" err="1"/>
              <a:t>pərˈsent</a:t>
            </a:r>
            <a:r>
              <a:rPr lang="en-US" sz="1200" b="0" dirty="0">
                <a:solidFill>
                  <a:srgbClr val="002060"/>
                </a:solidFill>
              </a:rPr>
              <a:t>)</a:t>
            </a:r>
          </a:p>
          <a:p>
            <a:pPr rtl="0"/>
            <a:endParaRPr lang="fr-CA" b="0" dirty="0"/>
          </a:p>
        </p:txBody>
      </p:sp>
      <p:sp>
        <p:nvSpPr>
          <p:cNvPr id="4" name="Slide Number Placeholder 3"/>
          <p:cNvSpPr>
            <a:spLocks noGrp="1"/>
          </p:cNvSpPr>
          <p:nvPr>
            <p:ph type="sldNum" sz="quarter" idx="5"/>
          </p:nvPr>
        </p:nvSpPr>
        <p:spPr/>
        <p:txBody>
          <a:bodyPr/>
          <a:lstStyle/>
          <a:p>
            <a:fld id="{F8B54EEE-345B-4556-8024-8277917E2057}" type="slidenum">
              <a:rPr lang="fr-FR" smtClean="0"/>
              <a:t>6</a:t>
            </a:fld>
            <a:endParaRPr lang="fr-FR"/>
          </a:p>
        </p:txBody>
      </p:sp>
    </p:spTree>
    <p:extLst>
      <p:ext uri="{BB962C8B-B14F-4D97-AF65-F5344CB8AC3E}">
        <p14:creationId xmlns:p14="http://schemas.microsoft.com/office/powerpoint/2010/main" val="465680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Book Antiqua" panose="02040602050305030304" pitchFamily="18" charset="0"/>
                <a:ea typeface="Calibri" panose="020F0502020204030204" pitchFamily="34" charset="0"/>
                <a:cs typeface="Arial" panose="020B0604020202020204" pitchFamily="34" charset="0"/>
              </a:rPr>
              <a:t>To  resolve our robust optimization problem, we propose the use of a </a:t>
            </a:r>
            <a:r>
              <a:rPr lang="en-US" sz="1800" b="1" dirty="0">
                <a:effectLst/>
                <a:latin typeface="Book Antiqua" panose="02040602050305030304" pitchFamily="18" charset="0"/>
                <a:ea typeface="Calibri" panose="020F0502020204030204" pitchFamily="34" charset="0"/>
                <a:cs typeface="Arial" panose="020B0604020202020204" pitchFamily="34" charset="0"/>
              </a:rPr>
              <a:t>genetic algorithm,  GA</a:t>
            </a:r>
            <a:r>
              <a:rPr lang="en-US" sz="1800" dirty="0">
                <a:effectLst/>
                <a:latin typeface="Book Antiqua" panose="02040602050305030304" pitchFamily="18" charset="0"/>
                <a:ea typeface="Calibri" panose="020F0502020204030204" pitchFamily="34" charset="0"/>
                <a:cs typeface="Arial" panose="020B0604020202020204" pitchFamily="34" charset="0"/>
              </a:rPr>
              <a:t> is the most widely used meta-heuristics method to solve stochastic optimization problems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Book Antiqua" panose="02040602050305030304" pitchFamily="18" charset="0"/>
                <a:ea typeface="Calibri" panose="020F0502020204030204" pitchFamily="34" charset="0"/>
                <a:cs typeface="Arial" panose="020B0604020202020204" pitchFamily="34" charset="0"/>
              </a:rPr>
              <a:t>Our  planner is genetic based  it is first used to precompute and generate an ideal data partitioning schema to handle predefined queries.  In the case of performance, the planner </a:t>
            </a:r>
            <a:r>
              <a:rPr lang="fr-FR" sz="1800" dirty="0" err="1">
                <a:effectLst/>
                <a:latin typeface="Book Antiqua" panose="02040602050305030304" pitchFamily="18" charset="0"/>
                <a:ea typeface="Calibri" panose="020F0502020204030204" pitchFamily="34" charset="0"/>
                <a:cs typeface="Arial" panose="020B0604020202020204" pitchFamily="34" charset="0"/>
              </a:rPr>
              <a:t>is</a:t>
            </a:r>
            <a:r>
              <a:rPr lang="fr-FR" sz="1800" dirty="0">
                <a:effectLst/>
                <a:latin typeface="Book Antiqua" panose="02040602050305030304" pitchFamily="18" charset="0"/>
                <a:ea typeface="Calibri" panose="020F0502020204030204" pitchFamily="34" charset="0"/>
                <a:cs typeface="Arial" panose="020B0604020202020204" pitchFamily="34" charset="0"/>
              </a:rPr>
              <a:t> </a:t>
            </a:r>
            <a:r>
              <a:rPr lang="en-US" sz="1800" dirty="0">
                <a:effectLst/>
                <a:latin typeface="Book Antiqua" panose="02040602050305030304" pitchFamily="18" charset="0"/>
                <a:ea typeface="Calibri" panose="020F0502020204030204" pitchFamily="34" charset="0"/>
                <a:cs typeface="Arial" panose="020B0604020202020204" pitchFamily="34" charset="0"/>
              </a:rPr>
              <a:t> triggered to dynamically generate a new data partitioning schema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Book Antiqua" panose="02040602050305030304" pitchFamily="18" charset="0"/>
                <a:ea typeface="Calibri" panose="020F0502020204030204" pitchFamily="34" charset="0"/>
                <a:cs typeface="Arial" panose="020B0604020202020204" pitchFamily="34" charset="0"/>
              </a:rPr>
              <a:t>Our key insight is that the same set of experiences generated  by the genetic population in the offline stage is exploited in the online stage in order to improve the genetic algorithm learning ability </a:t>
            </a:r>
          </a:p>
          <a:p>
            <a:pPr>
              <a:lnSpc>
                <a:spcPct val="107000"/>
              </a:lnSpc>
              <a:spcAft>
                <a:spcPts val="800"/>
              </a:spcAft>
            </a:pPr>
            <a:endParaRPr lang="en-US" sz="1800" dirty="0">
              <a:effectLst/>
              <a:latin typeface="Book Antiqua" panose="02040602050305030304" pitchFamily="18" charset="0"/>
              <a:ea typeface="Calibri" panose="020F0502020204030204" pitchFamily="34" charset="0"/>
              <a:cs typeface="Arial" panose="020B0604020202020204" pitchFamily="34" charset="0"/>
            </a:endParaRPr>
          </a:p>
          <a:p>
            <a:pPr>
              <a:lnSpc>
                <a:spcPct val="107000"/>
              </a:lnSpc>
              <a:spcAft>
                <a:spcPts val="800"/>
              </a:spcAft>
            </a:pPr>
            <a:r>
              <a:rPr lang="en-US" sz="1800" b="0" i="0" dirty="0">
                <a:solidFill>
                  <a:srgbClr val="000000"/>
                </a:solidFill>
                <a:effectLst/>
                <a:latin typeface="CIDFont+F1"/>
              </a:rPr>
              <a:t>The genetic algorithm consists of several stages, starting from the encoding stage, initial population initialization, selection, crossing, and mutation. First step consists to </a:t>
            </a:r>
            <a:r>
              <a:rPr lang="en-US" sz="1800" b="0" i="0" dirty="0">
                <a:solidFill>
                  <a:srgbClr val="000000"/>
                </a:solidFill>
                <a:effectLst/>
                <a:latin typeface="TimesNewRomanPSMT"/>
                <a:ea typeface="Calibri" panose="020F0502020204030204" pitchFamily="34" charset="0"/>
                <a:cs typeface="Arial" panose="020B0604020202020204" pitchFamily="34" charset="0"/>
              </a:rPr>
              <a:t>find a suitable chromosome representation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8B54EEE-345B-4556-8024-8277917E2057}" type="slidenum">
              <a:rPr lang="fr-FR" smtClean="0"/>
              <a:t>7</a:t>
            </a:fld>
            <a:endParaRPr lang="fr-FR"/>
          </a:p>
        </p:txBody>
      </p:sp>
    </p:spTree>
    <p:extLst>
      <p:ext uri="{BB962C8B-B14F-4D97-AF65-F5344CB8AC3E}">
        <p14:creationId xmlns:p14="http://schemas.microsoft.com/office/powerpoint/2010/main" val="316314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r>
              <a:rPr lang="en-US" sz="1800" b="0" i="0" dirty="0">
                <a:solidFill>
                  <a:srgbClr val="000000"/>
                </a:solidFill>
                <a:effectLst/>
                <a:latin typeface="CIDFont+F1"/>
              </a:rPr>
              <a:t>In the genetic algorithm, each individual represents every possible solution of the problem,   here the  chromosome represents a fragmentation schema </a:t>
            </a:r>
            <a:br>
              <a:rPr lang="en-US" sz="2800" dirty="0"/>
            </a:br>
            <a:endParaRPr lang="en-US" sz="2800" dirty="0"/>
          </a:p>
          <a:p>
            <a:r>
              <a:rPr lang="fr-CA" sz="1800" dirty="0"/>
              <a:t>To split </a:t>
            </a:r>
            <a:r>
              <a:rPr lang="fr-CA" sz="1800" dirty="0" err="1"/>
              <a:t>our</a:t>
            </a:r>
            <a:r>
              <a:rPr lang="fr-CA" sz="1800" dirty="0"/>
              <a:t> data </a:t>
            </a:r>
            <a:r>
              <a:rPr lang="fr-CA" sz="1800" dirty="0" err="1"/>
              <a:t>warehouse</a:t>
            </a:r>
            <a:r>
              <a:rPr lang="fr-CA" sz="1800" dirty="0"/>
              <a:t>, </a:t>
            </a:r>
            <a:r>
              <a:rPr lang="fr-CA" sz="1800" dirty="0" err="1"/>
              <a:t>we</a:t>
            </a:r>
            <a:r>
              <a:rPr lang="fr-CA" sz="1800" dirty="0"/>
              <a:t> use a </a:t>
            </a:r>
            <a:r>
              <a:rPr lang="fr-CA" sz="1800" dirty="0" err="1"/>
              <a:t>referecing</a:t>
            </a:r>
            <a:r>
              <a:rPr lang="fr-CA" sz="1800" dirty="0"/>
              <a:t> </a:t>
            </a:r>
            <a:r>
              <a:rPr lang="fr-CA" sz="1800" dirty="0" err="1"/>
              <a:t>partitiong</a:t>
            </a:r>
            <a:r>
              <a:rPr lang="fr-CA" sz="1800" dirty="0"/>
              <a:t> </a:t>
            </a:r>
            <a:r>
              <a:rPr lang="fr-CA" sz="1800" dirty="0" err="1"/>
              <a:t>because</a:t>
            </a:r>
            <a:r>
              <a:rPr lang="fr-CA" sz="1800" dirty="0"/>
              <a:t> </a:t>
            </a:r>
            <a:r>
              <a:rPr lang="fr-CA" sz="1800" dirty="0" err="1"/>
              <a:t>this</a:t>
            </a:r>
            <a:r>
              <a:rPr lang="fr-CA" sz="1800" dirty="0"/>
              <a:t> </a:t>
            </a:r>
            <a:r>
              <a:rPr lang="en-US" sz="1800" b="0" i="0" dirty="0">
                <a:solidFill>
                  <a:srgbClr val="000000"/>
                </a:solidFill>
                <a:effectLst/>
                <a:latin typeface="Times-Roman"/>
              </a:rPr>
              <a:t>methodology takes into consideration the </a:t>
            </a:r>
            <a:r>
              <a:rPr lang="en-US" sz="1800" b="0" i="1" dirty="0">
                <a:solidFill>
                  <a:srgbClr val="000000"/>
                </a:solidFill>
                <a:effectLst/>
                <a:latin typeface="Times-Italic"/>
              </a:rPr>
              <a:t>star join queries requirements</a:t>
            </a:r>
            <a:r>
              <a:rPr lang="en-US" sz="1800" b="0" i="0" dirty="0">
                <a:solidFill>
                  <a:srgbClr val="000000"/>
                </a:solidFill>
                <a:effectLst/>
                <a:latin typeface="Times-Roman"/>
              </a:rPr>
              <a:t>,</a:t>
            </a:r>
            <a:r>
              <a:rPr lang="en-US" sz="1800" dirty="0"/>
              <a:t> </a:t>
            </a:r>
            <a:br>
              <a:rPr lang="en-US" sz="1800" dirty="0"/>
            </a:br>
            <a:endParaRPr lang="fr-CA" sz="1800" dirty="0"/>
          </a:p>
          <a:p>
            <a:r>
              <a:rPr lang="en-US" sz="1800" b="0" i="0" dirty="0">
                <a:solidFill>
                  <a:srgbClr val="000000"/>
                </a:solidFill>
                <a:effectLst/>
                <a:latin typeface="CMR10"/>
              </a:rPr>
              <a:t>In more detail, each dimension table is first partitioned using its selection predicates. Then, the fact table is partitioned using  foreign keys referencing the partitioned  dimension tables.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cs typeface="Arial" pitchFamily="34" charset="0"/>
              </a:rPr>
              <a:t>Our solution is represented by multidimensional arrays, where each array represents the domain partitioning of a fragmentation attribute. </a:t>
            </a:r>
            <a:endParaRPr lang="fr-FR" sz="1800" dirty="0">
              <a:cs typeface="Arial" pitchFamily="34" charset="0"/>
            </a:endParaRPr>
          </a:p>
          <a:p>
            <a:endParaRPr lang="en-US" sz="1800" b="0" i="0" dirty="0">
              <a:solidFill>
                <a:srgbClr val="000000"/>
              </a:solidFill>
              <a:effectLst/>
              <a:latin typeface="CMR10"/>
            </a:endParaRPr>
          </a:p>
          <a:p>
            <a:r>
              <a:rPr lang="en-US" sz="1800" b="0" i="0" dirty="0">
                <a:solidFill>
                  <a:srgbClr val="000000"/>
                </a:solidFill>
                <a:effectLst/>
                <a:latin typeface="Times-Roman"/>
              </a:rPr>
              <a:t>This fragmentation technique generates a large number of fragments of the fact table.</a:t>
            </a:r>
            <a:br>
              <a:rPr lang="en-US" sz="1800" b="0" i="0" dirty="0">
                <a:solidFill>
                  <a:srgbClr val="000000"/>
                </a:solidFill>
                <a:effectLst/>
                <a:latin typeface="Times-Roman"/>
              </a:rPr>
            </a:br>
            <a:r>
              <a:rPr lang="en-US" sz="1800" b="0" i="0" dirty="0">
                <a:solidFill>
                  <a:srgbClr val="000000"/>
                </a:solidFill>
                <a:effectLst/>
                <a:latin typeface="Times-Roman"/>
              </a:rPr>
              <a:t>For example, suppose we have: </a:t>
            </a:r>
            <a:r>
              <a:rPr lang="en-US" sz="1800" b="0" i="1" dirty="0">
                <a:solidFill>
                  <a:srgbClr val="000000"/>
                </a:solidFill>
                <a:effectLst/>
                <a:latin typeface="Times-Italic"/>
              </a:rPr>
              <a:t>Customer </a:t>
            </a:r>
            <a:r>
              <a:rPr lang="en-US" sz="1800" b="0" i="0" dirty="0">
                <a:solidFill>
                  <a:srgbClr val="000000"/>
                </a:solidFill>
                <a:effectLst/>
                <a:latin typeface="Times-Roman"/>
              </a:rPr>
              <a:t>dimension table partitioned into 3 fragments using the </a:t>
            </a:r>
            <a:r>
              <a:rPr lang="en-US" sz="1800" b="0" i="0" dirty="0" err="1">
                <a:solidFill>
                  <a:srgbClr val="000000"/>
                </a:solidFill>
                <a:effectLst/>
                <a:latin typeface="Times-Roman"/>
              </a:rPr>
              <a:t>c_region</a:t>
            </a:r>
            <a:r>
              <a:rPr lang="en-US" sz="1800" b="0" i="0" dirty="0">
                <a:solidFill>
                  <a:srgbClr val="000000"/>
                </a:solidFill>
                <a:effectLst/>
                <a:latin typeface="Times-Roman"/>
              </a:rPr>
              <a:t> attribute</a:t>
            </a:r>
          </a:p>
          <a:p>
            <a:r>
              <a:rPr lang="en-US" sz="1800" b="0" i="0" dirty="0">
                <a:solidFill>
                  <a:srgbClr val="000000"/>
                </a:solidFill>
                <a:effectLst/>
                <a:latin typeface="Times-Roman"/>
              </a:rPr>
              <a:t>Date into 3 fragments using </a:t>
            </a:r>
            <a:r>
              <a:rPr lang="en-US" sz="1800" b="0" i="0" dirty="0" err="1">
                <a:solidFill>
                  <a:srgbClr val="000000"/>
                </a:solidFill>
                <a:effectLst/>
                <a:latin typeface="Times-Roman"/>
              </a:rPr>
              <a:t>d_year</a:t>
            </a:r>
            <a:r>
              <a:rPr lang="en-US" sz="1800" b="0" i="0" dirty="0">
                <a:solidFill>
                  <a:srgbClr val="000000"/>
                </a:solidFill>
                <a:effectLst/>
                <a:latin typeface="Times-Roman"/>
              </a:rPr>
              <a:t> and part </a:t>
            </a:r>
            <a:r>
              <a:rPr lang="en-US" sz="2800" dirty="0"/>
              <a:t>  into 2 fragments using </a:t>
            </a:r>
            <a:r>
              <a:rPr lang="en-US" sz="2800" dirty="0" err="1"/>
              <a:t>d_category</a:t>
            </a:r>
            <a:r>
              <a:rPr lang="en-US" sz="2800" dirty="0"/>
              <a:t> </a:t>
            </a:r>
          </a:p>
          <a:p>
            <a:endParaRPr lang="en-US" sz="2800" dirty="0"/>
          </a:p>
          <a:p>
            <a:r>
              <a:rPr lang="en-US" sz="1800" b="0" i="0" dirty="0">
                <a:solidFill>
                  <a:srgbClr val="000000"/>
                </a:solidFill>
                <a:effectLst/>
                <a:latin typeface="Times-Roman"/>
              </a:rPr>
              <a:t>therefore the fact table will be fragmented into</a:t>
            </a:r>
            <a:r>
              <a:rPr lang="en-US" sz="4000" dirty="0"/>
              <a:t>  18 </a:t>
            </a:r>
            <a:r>
              <a:rPr lang="en-US" sz="4000" dirty="0" err="1"/>
              <a:t>fragmnents</a:t>
            </a:r>
            <a:r>
              <a:rPr lang="en-US" sz="4000" dirty="0"/>
              <a:t> 3 multiplied by 3 multiplied by 2</a:t>
            </a:r>
          </a:p>
          <a:p>
            <a:endParaRPr lang="en-US" sz="400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sz="2800" dirty="0"/>
            </a:br>
            <a:endParaRPr lang="fr-CA" dirty="0"/>
          </a:p>
        </p:txBody>
      </p:sp>
      <p:sp>
        <p:nvSpPr>
          <p:cNvPr id="4" name="Slide Number Placeholder 3"/>
          <p:cNvSpPr>
            <a:spLocks noGrp="1"/>
          </p:cNvSpPr>
          <p:nvPr>
            <p:ph type="sldNum" sz="quarter" idx="5"/>
          </p:nvPr>
        </p:nvSpPr>
        <p:spPr/>
        <p:txBody>
          <a:bodyPr/>
          <a:lstStyle/>
          <a:p>
            <a:fld id="{F8B54EEE-345B-4556-8024-8277917E2057}" type="slidenum">
              <a:rPr lang="fr-FR" smtClean="0"/>
              <a:t>8</a:t>
            </a:fld>
            <a:endParaRPr lang="fr-FR"/>
          </a:p>
        </p:txBody>
      </p:sp>
    </p:spTree>
    <p:extLst>
      <p:ext uri="{BB962C8B-B14F-4D97-AF65-F5344CB8AC3E}">
        <p14:creationId xmlns:p14="http://schemas.microsoft.com/office/powerpoint/2010/main" val="241370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0" y="509588"/>
            <a:ext cx="3397250" cy="2547937"/>
          </a:xfrm>
        </p:spPr>
      </p:sp>
      <p:sp>
        <p:nvSpPr>
          <p:cNvPr id="3" name="Notes Placeholder 2"/>
          <p:cNvSpPr>
            <a:spLocks noGrp="1"/>
          </p:cNvSpPr>
          <p:nvPr>
            <p:ph type="body" idx="1"/>
          </p:nvPr>
        </p:nvSpPr>
        <p:spPr/>
        <p:txBody>
          <a:bodyPr/>
          <a:lstStyle/>
          <a:p>
            <a:pPr marL="0" lvl="0" indent="0">
              <a:buFont typeface="Wingdings" charset="2"/>
              <a:buNone/>
            </a:pPr>
            <a:r>
              <a:rPr lang="en-US" b="0" dirty="0">
                <a:solidFill>
                  <a:srgbClr val="002060"/>
                </a:solidFill>
              </a:rPr>
              <a:t>The second step consists to </a:t>
            </a:r>
            <a:r>
              <a:rPr lang="en-US" sz="1800" b="0" dirty="0">
                <a:solidFill>
                  <a:srgbClr val="002060"/>
                </a:solidFill>
                <a:effectLst/>
                <a:latin typeface="Calibri" panose="020F0502020204030204" pitchFamily="34" charset="0"/>
                <a:cs typeface="Arial" panose="020B0604020202020204" pitchFamily="34" charset="0"/>
              </a:rPr>
              <a:t>c</a:t>
            </a:r>
            <a:r>
              <a:rPr lang="en-US" sz="1800" b="0" dirty="0">
                <a:effectLst/>
                <a:latin typeface="Calibri" panose="020F0502020204030204" pitchFamily="34" charset="0"/>
                <a:ea typeface="Calibri" panose="020F0502020204030204" pitchFamily="34" charset="0"/>
                <a:cs typeface="Arial" panose="020B0604020202020204" pitchFamily="34" charset="0"/>
              </a:rPr>
              <a:t>reate an initial population of  individuals for evolution , I</a:t>
            </a:r>
            <a:r>
              <a:rPr lang="en-US" b="0" dirty="0">
                <a:solidFill>
                  <a:srgbClr val="002060"/>
                </a:solidFill>
              </a:rPr>
              <a:t>n order to minimize the need of adaptation we  propose a </a:t>
            </a:r>
            <a:r>
              <a:rPr lang="en-US" b="0" dirty="0">
                <a:solidFill>
                  <a:srgbClr val="FF0000"/>
                </a:solidFill>
              </a:rPr>
              <a:t>heuristic based on workload clustering</a:t>
            </a:r>
            <a:r>
              <a:rPr lang="en-US" b="0" dirty="0">
                <a:solidFill>
                  <a:srgbClr val="002060"/>
                </a:solidFill>
              </a:rPr>
              <a:t> to generate a special population</a:t>
            </a:r>
          </a:p>
          <a:p>
            <a:pPr marL="0" lvl="0" indent="0">
              <a:buFont typeface="Wingdings" charset="2"/>
              <a:buNone/>
            </a:pPr>
            <a:endParaRPr lang="en-US" b="0" dirty="0">
              <a:solidFill>
                <a:srgbClr val="002060"/>
              </a:solidFill>
            </a:endParaRPr>
          </a:p>
          <a:p>
            <a:pPr marL="0" lvl="0" indent="0">
              <a:buFont typeface="Wingdings" charset="2"/>
              <a:buNone/>
            </a:pPr>
            <a:r>
              <a:rPr lang="en-US" b="0" dirty="0">
                <a:solidFill>
                  <a:srgbClr val="002060"/>
                </a:solidFill>
              </a:rPr>
              <a:t>The Workload clustering serves </a:t>
            </a:r>
            <a:r>
              <a:rPr lang="en-US" b="0" u="sng" dirty="0">
                <a:solidFill>
                  <a:srgbClr val="002060"/>
                </a:solidFill>
              </a:rPr>
              <a:t>as a bridge </a:t>
            </a:r>
            <a:r>
              <a:rPr lang="en-US" b="0" dirty="0">
                <a:solidFill>
                  <a:srgbClr val="002060"/>
                </a:solidFill>
              </a:rPr>
              <a:t>between the predefined workload and ad-hoc queries. It consists to group similar queries together where each group contains queries that have similar features </a:t>
            </a:r>
            <a:r>
              <a:rPr lang="en-US" sz="1600" b="0" dirty="0">
                <a:solidFill>
                  <a:srgbClr val="002060"/>
                </a:solidFill>
              </a:rPr>
              <a:t>:  (1) Lexical( tables, attributes, aggregate, order by…….),  (2) Physical: (</a:t>
            </a:r>
            <a:r>
              <a:rPr lang="en-US" sz="1600" b="0" dirty="0" err="1">
                <a:solidFill>
                  <a:srgbClr val="002060"/>
                </a:solidFill>
              </a:rPr>
              <a:t>tuplesread</a:t>
            </a:r>
            <a:r>
              <a:rPr lang="en-US" sz="1600" b="0" dirty="0">
                <a:solidFill>
                  <a:srgbClr val="002060"/>
                </a:solidFill>
              </a:rPr>
              <a:t>, </a:t>
            </a:r>
            <a:r>
              <a:rPr lang="en-US" sz="1600" b="0" dirty="0" err="1">
                <a:solidFill>
                  <a:srgbClr val="002060"/>
                </a:solidFill>
              </a:rPr>
              <a:t>cpu</a:t>
            </a:r>
            <a:r>
              <a:rPr lang="en-US" sz="1600" b="0" dirty="0">
                <a:solidFill>
                  <a:srgbClr val="002060"/>
                </a:solidFill>
              </a:rPr>
              <a:t>, cache hit, index </a:t>
            </a:r>
            <a:r>
              <a:rPr lang="en-US" sz="1600" b="0" dirty="0" err="1">
                <a:solidFill>
                  <a:srgbClr val="002060"/>
                </a:solidFill>
              </a:rPr>
              <a:t>oages</a:t>
            </a:r>
            <a:r>
              <a:rPr lang="en-US" sz="1600" b="0" dirty="0">
                <a:solidFill>
                  <a:srgbClr val="002060"/>
                </a:solidFill>
              </a:rPr>
              <a:t> </a:t>
            </a:r>
            <a:r>
              <a:rPr lang="en-US" sz="1600" b="0" dirty="0" err="1">
                <a:solidFill>
                  <a:srgbClr val="002060"/>
                </a:solidFill>
              </a:rPr>
              <a:t>networkread</a:t>
            </a:r>
            <a:r>
              <a:rPr lang="en-US" sz="1600" b="0" dirty="0">
                <a:solidFill>
                  <a:srgbClr val="002060"/>
                </a:solidFill>
              </a:rPr>
              <a:t>,…), (3) arrival rate history  </a:t>
            </a:r>
          </a:p>
          <a:p>
            <a:pPr marL="0" lvl="0" indent="0">
              <a:buFont typeface="Wingdings" charset="2"/>
              <a:buNone/>
            </a:pPr>
            <a:endParaRPr lang="en-US" sz="1600" b="0" dirty="0">
              <a:solidFill>
                <a:srgbClr val="002060"/>
              </a:solidFill>
            </a:endParaRPr>
          </a:p>
          <a:p>
            <a:pPr marL="0" lvl="0" indent="0">
              <a:buFont typeface="Wingdings" charset="2"/>
              <a:buNone/>
            </a:pPr>
            <a:r>
              <a:rPr lang="en-US" b="0" dirty="0">
                <a:solidFill>
                  <a:srgbClr val="002060"/>
                </a:solidFill>
              </a:rPr>
              <a:t>we propose the usage of common subexpressions among queries as features (called ”lexicosemantic”). </a:t>
            </a:r>
            <a:br>
              <a:rPr lang="en-US" sz="1600" b="0" dirty="0"/>
            </a:br>
            <a:r>
              <a:rPr lang="en-US" sz="1600" b="0" dirty="0"/>
              <a:t> </a:t>
            </a:r>
            <a:endParaRPr lang="en-US" sz="1600" b="0" dirty="0">
              <a:solidFill>
                <a:srgbClr val="002060"/>
              </a:solidFill>
            </a:endParaRPr>
          </a:p>
          <a:p>
            <a:pPr marL="342900" indent="-342900">
              <a:lnSpc>
                <a:spcPct val="150000"/>
              </a:lnSpc>
              <a:buFont typeface="Wingdings" charset="2"/>
              <a:buChar char="§"/>
              <a:defRPr sz="4200">
                <a:solidFill>
                  <a:srgbClr val="000000"/>
                </a:solidFill>
              </a:defRPr>
            </a:pPr>
            <a:endParaRPr lang="en-US" sz="1600" b="0" dirty="0">
              <a:solidFill>
                <a:srgbClr val="002060"/>
              </a:solidFill>
            </a:endParaRPr>
          </a:p>
          <a:p>
            <a:br>
              <a:rPr lang="en-US" b="0" dirty="0"/>
            </a:br>
            <a:endParaRPr lang="fr-CA" b="0" dirty="0"/>
          </a:p>
        </p:txBody>
      </p:sp>
      <p:sp>
        <p:nvSpPr>
          <p:cNvPr id="4" name="Slide Number Placeholder 3"/>
          <p:cNvSpPr>
            <a:spLocks noGrp="1"/>
          </p:cNvSpPr>
          <p:nvPr>
            <p:ph type="sldNum" sz="quarter" idx="5"/>
          </p:nvPr>
        </p:nvSpPr>
        <p:spPr/>
        <p:txBody>
          <a:bodyPr/>
          <a:lstStyle/>
          <a:p>
            <a:fld id="{F8B54EEE-345B-4556-8024-8277917E2057}" type="slidenum">
              <a:rPr lang="fr-FR" smtClean="0"/>
              <a:t>9</a:t>
            </a:fld>
            <a:endParaRPr lang="fr-FR"/>
          </a:p>
        </p:txBody>
      </p:sp>
    </p:spTree>
    <p:extLst>
      <p:ext uri="{BB962C8B-B14F-4D97-AF65-F5344CB8AC3E}">
        <p14:creationId xmlns:p14="http://schemas.microsoft.com/office/powerpoint/2010/main" val="602921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descr="bandeau lias-031111.JPG"/>
          <p:cNvPicPr>
            <a:picLocks noChangeAspect="1"/>
          </p:cNvPicPr>
          <p:nvPr userDrawn="1"/>
        </p:nvPicPr>
        <p:blipFill>
          <a:blip r:embed="rId2" cstate="print"/>
          <a:stretch>
            <a:fillRect/>
          </a:stretch>
        </p:blipFill>
        <p:spPr>
          <a:xfrm>
            <a:off x="0" y="0"/>
            <a:ext cx="9144000" cy="1224136"/>
          </a:xfrm>
          <a:prstGeom prst="rect">
            <a:avLst/>
          </a:prstGeom>
          <a:effectLst>
            <a:reflection blurRad="6350" stA="50000" endA="300" endPos="55500" dist="101600" dir="5400000" sy="-100000" algn="bl" rotWithShape="0"/>
          </a:effectLst>
        </p:spPr>
      </p:pic>
      <p:pic>
        <p:nvPicPr>
          <p:cNvPr id="5" name="Picture 7" descr="Logo&#10;&#10;Description automatically generated">
            <a:extLst>
              <a:ext uri="{FF2B5EF4-FFF2-40B4-BE49-F238E27FC236}">
                <a16:creationId xmlns:a16="http://schemas.microsoft.com/office/drawing/2014/main" id="{94F1E430-5C15-4F3D-B94A-0E57E9466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3158" y="5735339"/>
            <a:ext cx="1881620" cy="682954"/>
          </a:xfrm>
          <a:prstGeom prst="rect">
            <a:avLst/>
          </a:prstGeom>
        </p:spPr>
      </p:pic>
      <p:pic>
        <p:nvPicPr>
          <p:cNvPr id="6" name="Picture 2" descr="University Logos - University of Houston">
            <a:extLst>
              <a:ext uri="{FF2B5EF4-FFF2-40B4-BE49-F238E27FC236}">
                <a16:creationId xmlns:a16="http://schemas.microsoft.com/office/drawing/2014/main" id="{2AADB98F-7921-4A29-B5D1-91DA4E8475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14701" y="5761325"/>
            <a:ext cx="2773853" cy="8874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Text&#10;&#10;Description automatically generated">
            <a:extLst>
              <a:ext uri="{FF2B5EF4-FFF2-40B4-BE49-F238E27FC236}">
                <a16:creationId xmlns:a16="http://schemas.microsoft.com/office/drawing/2014/main" id="{B084F50D-2904-4136-AF8C-AFE4A5B8F9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4497" y="5824728"/>
            <a:ext cx="2045523" cy="687450"/>
          </a:xfrm>
          <a:prstGeom prst="rect">
            <a:avLst/>
          </a:prstGeom>
        </p:spPr>
      </p:pic>
    </p:spTree>
    <p:extLst>
      <p:ext uri="{BB962C8B-B14F-4D97-AF65-F5344CB8AC3E}">
        <p14:creationId xmlns:p14="http://schemas.microsoft.com/office/powerpoint/2010/main" val="3894394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numéro de diapositive 5"/>
          <p:cNvSpPr txBox="1">
            <a:spLocks/>
          </p:cNvSpPr>
          <p:nvPr userDrawn="1"/>
        </p:nvSpPr>
        <p:spPr>
          <a:xfrm>
            <a:off x="8327668" y="6428543"/>
            <a:ext cx="72008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737AA8-C067-42AC-B5B8-CFADC9E00870}" type="slidenum">
              <a:rPr lang="fr-FR" sz="1600" i="1" kern="1200" smtClean="0">
                <a:solidFill>
                  <a:schemeClr val="tx1">
                    <a:tint val="75000"/>
                  </a:schemeClr>
                </a:solidFill>
                <a:latin typeface="+mn-lt"/>
                <a:ea typeface="+mn-ea"/>
                <a:cs typeface="+mn-cs"/>
              </a:rPr>
              <a:pPr/>
              <a:t>‹#›</a:t>
            </a:fld>
            <a:endParaRPr lang="fr-FR" sz="1600" i="1" kern="1200" dirty="0">
              <a:solidFill>
                <a:schemeClr val="tx1">
                  <a:tint val="75000"/>
                </a:schemeClr>
              </a:solidFill>
              <a:latin typeface="+mn-lt"/>
              <a:ea typeface="+mn-ea"/>
              <a:cs typeface="+mn-cs"/>
            </a:endParaRP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498" y="51877"/>
            <a:ext cx="1497533" cy="6408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30188"/>
            <a:ext cx="9144000" cy="20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92524"/>
            <a:ext cx="9144000" cy="20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ZoneTexte 14"/>
          <p:cNvSpPr txBox="1"/>
          <p:nvPr userDrawn="1"/>
        </p:nvSpPr>
        <p:spPr>
          <a:xfrm>
            <a:off x="2837374" y="6432887"/>
            <a:ext cx="5691485" cy="276999"/>
          </a:xfrm>
          <a:prstGeom prst="rect">
            <a:avLst/>
          </a:prstGeom>
          <a:noFill/>
        </p:spPr>
        <p:txBody>
          <a:bodyPr wrap="square" rtlCol="0">
            <a:spAutoFit/>
          </a:bodyPr>
          <a:lstStyle/>
          <a:p>
            <a:pPr lvl="4" algn="r"/>
            <a:r>
              <a:rPr lang="en-US" sz="1200" b="1" kern="1200" dirty="0">
                <a:solidFill>
                  <a:srgbClr val="00B050"/>
                </a:solidFill>
                <a:effectLst/>
                <a:latin typeface="+mn-lt"/>
                <a:ea typeface="+mn-ea"/>
                <a:cs typeface="+mn-cs"/>
              </a:rPr>
              <a:t>Data System Design in Green Computing Era</a:t>
            </a:r>
            <a:endParaRPr lang="fr-FR" sz="1200" kern="1200" dirty="0">
              <a:solidFill>
                <a:srgbClr val="00B050"/>
              </a:solidFill>
              <a:effectLst/>
              <a:latin typeface="+mn-lt"/>
              <a:ea typeface="+mn-ea"/>
              <a:cs typeface="+mn-cs"/>
            </a:endParaRPr>
          </a:p>
        </p:txBody>
      </p:sp>
      <p:pic>
        <p:nvPicPr>
          <p:cNvPr id="2" name="Imag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686" y="6277962"/>
            <a:ext cx="2608686" cy="580038"/>
          </a:xfrm>
          <a:prstGeom prst="rect">
            <a:avLst/>
          </a:prstGeom>
        </p:spPr>
      </p:pic>
    </p:spTree>
    <p:extLst>
      <p:ext uri="{BB962C8B-B14F-4D97-AF65-F5344CB8AC3E}">
        <p14:creationId xmlns:p14="http://schemas.microsoft.com/office/powerpoint/2010/main" val="2268269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691680" y="51877"/>
            <a:ext cx="6995120" cy="568815"/>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57200" y="1124744"/>
            <a:ext cx="8229600" cy="4896544"/>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4"/>
            <a:ext cx="2133600" cy="365125"/>
          </a:xfrm>
          <a:prstGeom prst="rect">
            <a:avLst/>
          </a:prstGeom>
        </p:spPr>
        <p:txBody>
          <a:bodyPr/>
          <a:lstStyle/>
          <a:p>
            <a:endParaRPr lang="fr-FR">
              <a:solidFill>
                <a:prstClr val="black"/>
              </a:solidFill>
            </a:endParaRPr>
          </a:p>
        </p:txBody>
      </p:sp>
      <p:sp>
        <p:nvSpPr>
          <p:cNvPr id="5" name="Espace réservé du pied de page 4"/>
          <p:cNvSpPr>
            <a:spLocks noGrp="1"/>
          </p:cNvSpPr>
          <p:nvPr>
            <p:ph type="ftr" sz="quarter" idx="11"/>
          </p:nvPr>
        </p:nvSpPr>
        <p:spPr>
          <a:xfrm>
            <a:off x="1187625" y="6356354"/>
            <a:ext cx="4832176" cy="365125"/>
          </a:xfrm>
          <a:prstGeom prst="rect">
            <a:avLst/>
          </a:prstGeom>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a:xfrm>
            <a:off x="251521" y="6366780"/>
            <a:ext cx="720080" cy="365125"/>
          </a:xfrm>
          <a:prstGeom prst="rect">
            <a:avLst/>
          </a:prstGeom>
        </p:spPr>
        <p:txBody>
          <a:bodyPr/>
          <a:lstStyle/>
          <a:p>
            <a:fld id="{D7AA35A6-2A8C-4642-8F18-05684EC01C22}"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742708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5" name="Espace réservé du numéro de diapositive 5"/>
          <p:cNvSpPr txBox="1">
            <a:spLocks/>
          </p:cNvSpPr>
          <p:nvPr userDrawn="1"/>
        </p:nvSpPr>
        <p:spPr>
          <a:xfrm>
            <a:off x="8327668" y="6428543"/>
            <a:ext cx="72008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737AA8-C067-42AC-B5B8-CFADC9E00870}" type="slidenum">
              <a:rPr lang="fr-FR" sz="1600" i="1" kern="1200" smtClean="0">
                <a:solidFill>
                  <a:schemeClr val="tx1">
                    <a:tint val="75000"/>
                  </a:schemeClr>
                </a:solidFill>
                <a:latin typeface="+mn-lt"/>
                <a:ea typeface="+mn-ea"/>
                <a:cs typeface="+mn-cs"/>
              </a:rPr>
              <a:pPr/>
              <a:t>‹#›</a:t>
            </a:fld>
            <a:endParaRPr lang="fr-FR" sz="1600" i="1" kern="1200" dirty="0">
              <a:solidFill>
                <a:schemeClr val="tx1">
                  <a:tint val="75000"/>
                </a:schemeClr>
              </a:solidFill>
              <a:latin typeface="+mn-lt"/>
              <a:ea typeface="+mn-ea"/>
              <a:cs typeface="+mn-cs"/>
            </a:endParaRPr>
          </a:p>
        </p:txBody>
      </p:sp>
      <p:pic>
        <p:nvPicPr>
          <p:cNvPr id="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498" y="51877"/>
            <a:ext cx="1497533" cy="6408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30188"/>
            <a:ext cx="9144000" cy="20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92524"/>
            <a:ext cx="9144000" cy="20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ZoneTexte 8"/>
          <p:cNvSpPr txBox="1"/>
          <p:nvPr userDrawn="1"/>
        </p:nvSpPr>
        <p:spPr>
          <a:xfrm>
            <a:off x="2837374" y="6432887"/>
            <a:ext cx="5691485" cy="276999"/>
          </a:xfrm>
          <a:prstGeom prst="rect">
            <a:avLst/>
          </a:prstGeom>
          <a:noFill/>
        </p:spPr>
        <p:txBody>
          <a:bodyPr wrap="square" rtlCol="0">
            <a:spAutoFit/>
          </a:bodyPr>
          <a:lstStyle/>
          <a:p>
            <a:pPr marL="0" indent="0" algn="ctr">
              <a:spcBef>
                <a:spcPct val="0"/>
              </a:spcBef>
              <a:buFont typeface="Wingdings" pitchFamily="2" charset="2"/>
              <a:buNone/>
            </a:pPr>
            <a:r>
              <a:rPr lang="en-US" sz="1200" b="1" kern="1200" dirty="0">
                <a:solidFill>
                  <a:srgbClr val="000090"/>
                </a:solidFill>
                <a:latin typeface="Arial Rounded MT Bold" pitchFamily="34" charset="0"/>
                <a:ea typeface="+mn-ea"/>
                <a:cs typeface="Aharoni" pitchFamily="2" charset="-79"/>
              </a:rPr>
              <a:t>A</a:t>
            </a:r>
            <a:r>
              <a:rPr lang="en-US" sz="1200" b="1" kern="1200" baseline="0" dirty="0">
                <a:solidFill>
                  <a:srgbClr val="000090"/>
                </a:solidFill>
                <a:latin typeface="Arial Rounded MT Bold" pitchFamily="34" charset="0"/>
                <a:ea typeface="+mn-ea"/>
                <a:cs typeface="Aharoni" pitchFamily="2" charset="-79"/>
              </a:rPr>
              <a:t> Genetic Optimization Physical Planner for Big Data Warehouses</a:t>
            </a:r>
            <a:endParaRPr lang="en-US" sz="1200" b="1" kern="1200" dirty="0">
              <a:solidFill>
                <a:srgbClr val="000090"/>
              </a:solidFill>
              <a:latin typeface="Arial Rounded MT Bold" pitchFamily="34" charset="0"/>
              <a:ea typeface="+mn-ea"/>
              <a:cs typeface="Aharoni" pitchFamily="2" charset="-79"/>
            </a:endParaRPr>
          </a:p>
        </p:txBody>
      </p:sp>
    </p:spTree>
    <p:extLst>
      <p:ext uri="{BB962C8B-B14F-4D97-AF65-F5344CB8AC3E}">
        <p14:creationId xmlns:p14="http://schemas.microsoft.com/office/powerpoint/2010/main" val="70740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691680" y="51877"/>
            <a:ext cx="6995120" cy="568815"/>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457200" y="6356354"/>
            <a:ext cx="2133600" cy="365125"/>
          </a:xfrm>
          <a:prstGeom prst="rect">
            <a:avLst/>
          </a:prstGeom>
        </p:spPr>
        <p:txBody>
          <a:bodyPr/>
          <a:lstStyle/>
          <a:p>
            <a:endParaRPr lang="fr-FR">
              <a:solidFill>
                <a:prstClr val="black"/>
              </a:solidFill>
            </a:endParaRPr>
          </a:p>
        </p:txBody>
      </p:sp>
      <p:sp>
        <p:nvSpPr>
          <p:cNvPr id="4" name="Espace réservé du pied de page 3"/>
          <p:cNvSpPr>
            <a:spLocks noGrp="1"/>
          </p:cNvSpPr>
          <p:nvPr>
            <p:ph type="ftr" sz="quarter" idx="11"/>
          </p:nvPr>
        </p:nvSpPr>
        <p:spPr>
          <a:xfrm>
            <a:off x="1187625" y="6356354"/>
            <a:ext cx="4832176" cy="365125"/>
          </a:xfrm>
          <a:prstGeom prst="rect">
            <a:avLst/>
          </a:prstGeom>
        </p:spPr>
        <p:txBody>
          <a:bodyPr/>
          <a:lstStyle/>
          <a:p>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a:xfrm>
            <a:off x="251521" y="6366780"/>
            <a:ext cx="720080" cy="365125"/>
          </a:xfrm>
          <a:prstGeom prst="rect">
            <a:avLst/>
          </a:prstGeom>
        </p:spPr>
        <p:txBody>
          <a:bodyPr/>
          <a:lstStyle/>
          <a:p>
            <a:fld id="{D7AA35A6-2A8C-4642-8F18-05684EC01C22}"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
        <p:nvSpPr>
          <p:cNvPr id="6" name="Espace réservé du numéro de diapositive 5"/>
          <p:cNvSpPr txBox="1">
            <a:spLocks/>
          </p:cNvSpPr>
          <p:nvPr userDrawn="1"/>
        </p:nvSpPr>
        <p:spPr>
          <a:xfrm>
            <a:off x="8327668" y="6428543"/>
            <a:ext cx="72008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737AA8-C067-42AC-B5B8-CFADC9E00870}" type="slidenum">
              <a:rPr lang="fr-FR" sz="1600" i="1" kern="1200" smtClean="0">
                <a:solidFill>
                  <a:schemeClr val="tx1">
                    <a:tint val="75000"/>
                  </a:schemeClr>
                </a:solidFill>
                <a:latin typeface="+mn-lt"/>
                <a:ea typeface="+mn-ea"/>
                <a:cs typeface="+mn-cs"/>
              </a:rPr>
              <a:pPr/>
              <a:t>‹#›</a:t>
            </a:fld>
            <a:endParaRPr lang="fr-FR" sz="1600" i="1" kern="1200" dirty="0">
              <a:solidFill>
                <a:schemeClr val="tx1">
                  <a:tint val="75000"/>
                </a:schemeClr>
              </a:solidFill>
              <a:latin typeface="+mn-lt"/>
              <a:ea typeface="+mn-ea"/>
              <a:cs typeface="+mn-cs"/>
            </a:endParaRP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498" y="51877"/>
            <a:ext cx="1497533" cy="6408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30188"/>
            <a:ext cx="9144000" cy="20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92524"/>
            <a:ext cx="9144000" cy="20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ZoneTexte 9"/>
          <p:cNvSpPr txBox="1"/>
          <p:nvPr userDrawn="1"/>
        </p:nvSpPr>
        <p:spPr>
          <a:xfrm>
            <a:off x="2837374" y="6432883"/>
            <a:ext cx="5691485" cy="338554"/>
          </a:xfrm>
          <a:prstGeom prst="rect">
            <a:avLst/>
          </a:prstGeom>
          <a:noFill/>
        </p:spPr>
        <p:txBody>
          <a:bodyPr wrap="square" rtlCol="0">
            <a:spAutoFit/>
          </a:bodyPr>
          <a:lstStyle/>
          <a:p>
            <a:pPr algn="ctr"/>
            <a:r>
              <a:rPr lang="fr-FR" sz="1600" i="1" kern="1200" dirty="0">
                <a:solidFill>
                  <a:schemeClr val="tx1">
                    <a:tint val="75000"/>
                  </a:schemeClr>
                </a:solidFill>
                <a:latin typeface="+mn-lt"/>
                <a:ea typeface="+mn-ea"/>
                <a:cs typeface="+mn-cs"/>
              </a:rPr>
              <a:t>Green Data </a:t>
            </a:r>
            <a:r>
              <a:rPr lang="fr-FR" sz="1600" i="1" kern="1200" dirty="0" err="1">
                <a:solidFill>
                  <a:schemeClr val="tx1">
                    <a:tint val="75000"/>
                  </a:schemeClr>
                </a:solidFill>
                <a:latin typeface="+mn-lt"/>
                <a:ea typeface="+mn-ea"/>
                <a:cs typeface="+mn-cs"/>
              </a:rPr>
              <a:t>Warehouse</a:t>
            </a:r>
            <a:r>
              <a:rPr lang="fr-FR" sz="1600" i="1" kern="1200" dirty="0">
                <a:solidFill>
                  <a:schemeClr val="tx1">
                    <a:tint val="75000"/>
                  </a:schemeClr>
                </a:solidFill>
                <a:latin typeface="+mn-lt"/>
                <a:ea typeface="+mn-ea"/>
                <a:cs typeface="+mn-cs"/>
              </a:rPr>
              <a:t> Design</a:t>
            </a:r>
          </a:p>
        </p:txBody>
      </p:sp>
      <p:pic>
        <p:nvPicPr>
          <p:cNvPr id="11" name="Imag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686" y="6277962"/>
            <a:ext cx="2608686" cy="580038"/>
          </a:xfrm>
          <a:prstGeom prst="rect">
            <a:avLst/>
          </a:prstGeom>
        </p:spPr>
      </p:pic>
    </p:spTree>
    <p:extLst>
      <p:ext uri="{BB962C8B-B14F-4D97-AF65-F5344CB8AC3E}">
        <p14:creationId xmlns:p14="http://schemas.microsoft.com/office/powerpoint/2010/main" val="1743894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453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dt="0"/>
  <p:txStyles>
    <p:title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p:titleStyle>
    <p:bodyStyle>
      <a:lvl1pPr marL="342900" indent="-342900" algn="l" defTabSz="914400" rtl="0" eaLnBrk="1" latinLnBrk="0" hangingPunct="1">
        <a:spcBef>
          <a:spcPct val="20000"/>
        </a:spcBef>
        <a:buFont typeface="Wingdings" pitchFamily="2" charset="2"/>
        <a:buChar char="q"/>
        <a:defRPr sz="3200" kern="1200">
          <a:solidFill>
            <a:srgbClr val="0000FF"/>
          </a:solidFill>
          <a:latin typeface="+mn-lt"/>
          <a:ea typeface="+mn-ea"/>
          <a:cs typeface="+mn-cs"/>
        </a:defRPr>
      </a:lvl1pPr>
      <a:lvl2pPr marL="742950" indent="-285750" algn="l" defTabSz="914400" rtl="0" eaLnBrk="1" latinLnBrk="0" hangingPunct="1">
        <a:spcBef>
          <a:spcPct val="20000"/>
        </a:spcBef>
        <a:buFont typeface="Wingdings" pitchFamily="2" charset="2"/>
        <a:buChar char="Ø"/>
        <a:defRPr sz="2800" kern="1200">
          <a:solidFill>
            <a:srgbClr val="0000FF"/>
          </a:solidFill>
          <a:latin typeface="+mn-lt"/>
          <a:ea typeface="+mn-ea"/>
          <a:cs typeface="+mn-cs"/>
        </a:defRPr>
      </a:lvl2pPr>
      <a:lvl3pPr marL="1143000" indent="-228600" algn="l" defTabSz="914400" rtl="0" eaLnBrk="1" latinLnBrk="0" hangingPunct="1">
        <a:spcBef>
          <a:spcPct val="20000"/>
        </a:spcBef>
        <a:buFont typeface="Wingdings" pitchFamily="2" charset="2"/>
        <a:buChar char="ü"/>
        <a:defRPr sz="2400" kern="1200">
          <a:solidFill>
            <a:srgbClr val="0000FF"/>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00FF"/>
          </a:solidFill>
          <a:latin typeface="+mn-lt"/>
          <a:ea typeface="+mn-ea"/>
          <a:cs typeface="+mn-cs"/>
        </a:defRPr>
      </a:lvl4pPr>
      <a:lvl5pPr marL="2057400" indent="-228600" algn="l" defTabSz="914400" rtl="0" eaLnBrk="1" latinLnBrk="0" hangingPunct="1">
        <a:spcBef>
          <a:spcPct val="20000"/>
        </a:spcBef>
        <a:buFont typeface="Courier New" pitchFamily="49" charset="0"/>
        <a:buChar char="o"/>
        <a:defRPr sz="2000" kern="1200">
          <a:solidFill>
            <a:srgbClr val="0000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t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3" y="1089451"/>
            <a:ext cx="8368497" cy="501071"/>
          </a:xfrm>
          <a:prstGeom prst="rect">
            <a:avLst/>
          </a:prstGeom>
        </p:spPr>
        <p:txBody>
          <a:bodyPr>
            <a:normAutofit/>
          </a:bodyPr>
          <a:lstStyle/>
          <a:p>
            <a:r>
              <a:rPr lang="fr-FR" sz="1800" dirty="0"/>
              <a:t>Laboratoire d’Informatique et d’Automatique pour les Systèmes</a:t>
            </a:r>
          </a:p>
        </p:txBody>
      </p:sp>
      <p:sp>
        <p:nvSpPr>
          <p:cNvPr id="6" name="Sous-titre 3"/>
          <p:cNvSpPr txBox="1">
            <a:spLocks noChangeAspect="1"/>
          </p:cNvSpPr>
          <p:nvPr/>
        </p:nvSpPr>
        <p:spPr>
          <a:xfrm>
            <a:off x="-1" y="2032254"/>
            <a:ext cx="9144000" cy="1177925"/>
          </a:xfrm>
          <a:prstGeom prst="rect">
            <a:avLst/>
          </a:prstGeom>
        </p:spPr>
        <p:txBody>
          <a:bodyPr>
            <a:normAutofit fontScale="92500" lnSpcReduction="20000"/>
          </a:bodyPr>
          <a:lstStyle>
            <a:lvl1pPr marL="342900" indent="-342900" algn="l" defTabSz="914400" rtl="0" eaLnBrk="1" latinLnBrk="0" hangingPunct="1">
              <a:spcBef>
                <a:spcPct val="20000"/>
              </a:spcBef>
              <a:buFont typeface="Wingdings" pitchFamily="2" charset="2"/>
              <a:buChar char="q"/>
              <a:defRPr sz="3200" kern="1200">
                <a:solidFill>
                  <a:srgbClr val="0000FF"/>
                </a:solidFill>
                <a:latin typeface="+mn-lt"/>
                <a:ea typeface="+mn-ea"/>
                <a:cs typeface="+mn-cs"/>
              </a:defRPr>
            </a:lvl1pPr>
            <a:lvl2pPr marL="742950" indent="-285750" algn="l" defTabSz="914400" rtl="0" eaLnBrk="1" latinLnBrk="0" hangingPunct="1">
              <a:spcBef>
                <a:spcPct val="20000"/>
              </a:spcBef>
              <a:buFont typeface="Wingdings" pitchFamily="2" charset="2"/>
              <a:buChar char="Ø"/>
              <a:defRPr sz="2800" kern="1200">
                <a:solidFill>
                  <a:srgbClr val="0000FF"/>
                </a:solidFill>
                <a:latin typeface="+mn-lt"/>
                <a:ea typeface="+mn-ea"/>
                <a:cs typeface="+mn-cs"/>
              </a:defRPr>
            </a:lvl2pPr>
            <a:lvl3pPr marL="1143000" indent="-228600" algn="l" defTabSz="914400" rtl="0" eaLnBrk="1" latinLnBrk="0" hangingPunct="1">
              <a:spcBef>
                <a:spcPct val="20000"/>
              </a:spcBef>
              <a:buFont typeface="Wingdings" pitchFamily="2" charset="2"/>
              <a:buChar char="ü"/>
              <a:defRPr sz="2400" kern="1200">
                <a:solidFill>
                  <a:srgbClr val="0000FF"/>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00FF"/>
                </a:solidFill>
                <a:latin typeface="+mn-lt"/>
                <a:ea typeface="+mn-ea"/>
                <a:cs typeface="+mn-cs"/>
              </a:defRPr>
            </a:lvl4pPr>
            <a:lvl5pPr marL="2057400" indent="-228600" algn="l" defTabSz="914400" rtl="0" eaLnBrk="1" latinLnBrk="0" hangingPunct="1">
              <a:spcBef>
                <a:spcPct val="20000"/>
              </a:spcBef>
              <a:buFont typeface="Courier New" pitchFamily="49" charset="0"/>
              <a:buChar char="o"/>
              <a:defRPr sz="2000" kern="1200">
                <a:solidFill>
                  <a:srgbClr val="0000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r>
              <a:rPr lang="en-US" sz="4400" b="1" dirty="0">
                <a:solidFill>
                  <a:srgbClr val="000090"/>
                </a:solidFill>
                <a:latin typeface="Arial Rounded MT Bold" pitchFamily="34" charset="0"/>
                <a:ea typeface="+mj-ea"/>
                <a:cs typeface="Aharoni" pitchFamily="2" charset="-79"/>
              </a:rPr>
              <a:t>A Genetic Optimization Physical Planner for Big Data Warehouses</a:t>
            </a:r>
            <a:endParaRPr lang="en-US" sz="3100" i="1" dirty="0">
              <a:solidFill>
                <a:srgbClr val="0099FF"/>
              </a:solidFill>
              <a:latin typeface="Arial Rounded MT Bold" pitchFamily="34" charset="0"/>
              <a:ea typeface="+mj-ea"/>
              <a:cs typeface="Aharoni" pitchFamily="2" charset="-79"/>
            </a:endParaRPr>
          </a:p>
        </p:txBody>
      </p:sp>
      <p:pic>
        <p:nvPicPr>
          <p:cNvPr id="3" name="Image 2"/>
          <p:cNvPicPr>
            <a:picLocks noChangeAspect="1"/>
          </p:cNvPicPr>
          <p:nvPr/>
        </p:nvPicPr>
        <p:blipFill>
          <a:blip r:embed="rId3"/>
          <a:stretch>
            <a:fillRect/>
          </a:stretch>
        </p:blipFill>
        <p:spPr>
          <a:xfrm>
            <a:off x="7824490" y="0"/>
            <a:ext cx="1254447" cy="1203768"/>
          </a:xfrm>
          <a:prstGeom prst="rect">
            <a:avLst/>
          </a:prstGeom>
        </p:spPr>
      </p:pic>
      <p:sp>
        <p:nvSpPr>
          <p:cNvPr id="4" name="ZoneTexte 3"/>
          <p:cNvSpPr txBox="1"/>
          <p:nvPr/>
        </p:nvSpPr>
        <p:spPr>
          <a:xfrm>
            <a:off x="2096764" y="4816070"/>
            <a:ext cx="5182894" cy="646331"/>
          </a:xfrm>
          <a:prstGeom prst="rect">
            <a:avLst/>
          </a:prstGeom>
          <a:noFill/>
        </p:spPr>
        <p:txBody>
          <a:bodyPr wrap="none" rtlCol="0">
            <a:spAutoFit/>
          </a:bodyPr>
          <a:lstStyle/>
          <a:p>
            <a:pPr algn="ctr"/>
            <a:r>
              <a:rPr lang="en-AU" b="1" dirty="0">
                <a:solidFill>
                  <a:srgbClr val="FF0000"/>
                </a:solidFill>
              </a:rPr>
              <a:t>IEEE </a:t>
            </a:r>
            <a:r>
              <a:rPr lang="en-AU" b="1" dirty="0" err="1">
                <a:solidFill>
                  <a:srgbClr val="FF0000"/>
                </a:solidFill>
              </a:rPr>
              <a:t>BigData</a:t>
            </a:r>
            <a:r>
              <a:rPr lang="en-AU" b="1" dirty="0">
                <a:solidFill>
                  <a:srgbClr val="FF0000"/>
                </a:solidFill>
              </a:rPr>
              <a:t> 2020</a:t>
            </a:r>
          </a:p>
          <a:p>
            <a:pPr algn="ctr"/>
            <a:r>
              <a:rPr lang="en-AU" b="1" dirty="0">
                <a:solidFill>
                  <a:srgbClr val="FF0000"/>
                </a:solidFill>
              </a:rPr>
              <a:t>December 10-13, 2020 @ Now Taking Place Virtually</a:t>
            </a:r>
          </a:p>
        </p:txBody>
      </p:sp>
      <p:sp>
        <p:nvSpPr>
          <p:cNvPr id="9" name="object 3">
            <a:extLst>
              <a:ext uri="{FF2B5EF4-FFF2-40B4-BE49-F238E27FC236}">
                <a16:creationId xmlns:a16="http://schemas.microsoft.com/office/drawing/2014/main" id="{36DC1B3D-81ED-4003-92F2-C06BEB8B32A9}"/>
              </a:ext>
            </a:extLst>
          </p:cNvPr>
          <p:cNvSpPr txBox="1"/>
          <p:nvPr/>
        </p:nvSpPr>
        <p:spPr>
          <a:xfrm>
            <a:off x="-1" y="3210175"/>
            <a:ext cx="8846820" cy="1346522"/>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r">
              <a:lnSpc>
                <a:spcPts val="2635"/>
              </a:lnSpc>
              <a:spcBef>
                <a:spcPts val="100"/>
              </a:spcBef>
            </a:pPr>
            <a:r>
              <a:rPr lang="en-US" sz="2000" b="1" dirty="0" err="1">
                <a:solidFill>
                  <a:srgbClr val="000090"/>
                </a:solidFill>
                <a:latin typeface="Arial Rounded MT Bold" pitchFamily="34" charset="0"/>
                <a:ea typeface="+mj-ea"/>
                <a:cs typeface="Aharoni" pitchFamily="2" charset="-79"/>
              </a:rPr>
              <a:t>Soumia</a:t>
            </a:r>
            <a:r>
              <a:rPr lang="en-US" sz="2000" b="1" dirty="0">
                <a:solidFill>
                  <a:srgbClr val="000090"/>
                </a:solidFill>
                <a:latin typeface="Arial Rounded MT Bold" pitchFamily="34" charset="0"/>
                <a:ea typeface="+mj-ea"/>
                <a:cs typeface="Aharoni" pitchFamily="2" charset="-79"/>
              </a:rPr>
              <a:t> </a:t>
            </a:r>
            <a:r>
              <a:rPr lang="en-US" sz="2000" b="1" dirty="0">
                <a:solidFill>
                  <a:srgbClr val="FF0000"/>
                </a:solidFill>
                <a:latin typeface="Arial Rounded MT Bold" pitchFamily="34" charset="0"/>
                <a:ea typeface="+mj-ea"/>
                <a:cs typeface="Aharoni" pitchFamily="2" charset="-79"/>
              </a:rPr>
              <a:t>BENKRID</a:t>
            </a:r>
            <a:r>
              <a:rPr lang="en-US" sz="2000" b="1" dirty="0">
                <a:solidFill>
                  <a:srgbClr val="000090"/>
                </a:solidFill>
                <a:latin typeface="Arial Rounded MT Bold" pitchFamily="34" charset="0"/>
                <a:ea typeface="+mj-ea"/>
                <a:cs typeface="Aharoni" pitchFamily="2" charset="-79"/>
              </a:rPr>
              <a:t>, </a:t>
            </a:r>
            <a:r>
              <a:rPr lang="en-US" sz="2000" b="1" dirty="0" err="1">
                <a:solidFill>
                  <a:srgbClr val="000090"/>
                </a:solidFill>
                <a:latin typeface="Arial Rounded MT Bold" pitchFamily="34" charset="0"/>
                <a:ea typeface="+mj-ea"/>
                <a:cs typeface="Aharoni" pitchFamily="2" charset="-79"/>
              </a:rPr>
              <a:t>Yacine</a:t>
            </a:r>
            <a:r>
              <a:rPr lang="en-US" sz="2000" b="1" dirty="0">
                <a:solidFill>
                  <a:srgbClr val="000090"/>
                </a:solidFill>
                <a:latin typeface="Arial Rounded MT Bold" pitchFamily="34" charset="0"/>
                <a:ea typeface="+mj-ea"/>
                <a:cs typeface="Aharoni" pitchFamily="2" charset="-79"/>
              </a:rPr>
              <a:t> MESTOUI </a:t>
            </a:r>
            <a:r>
              <a:rPr sz="2000" b="1" dirty="0">
                <a:solidFill>
                  <a:srgbClr val="000090"/>
                </a:solidFill>
                <a:latin typeface="Arial Rounded MT Bold" pitchFamily="34" charset="0"/>
                <a:ea typeface="+mj-ea"/>
                <a:cs typeface="Aharoni" pitchFamily="2" charset="-79"/>
              </a:rPr>
              <a:t>(</a:t>
            </a:r>
            <a:r>
              <a:rPr lang="en-US" sz="2000" b="1" dirty="0">
                <a:solidFill>
                  <a:srgbClr val="000090"/>
                </a:solidFill>
                <a:latin typeface="Arial Rounded MT Bold" pitchFamily="34" charset="0"/>
                <a:ea typeface="+mj-ea"/>
                <a:cs typeface="Aharoni" pitchFamily="2" charset="-79"/>
              </a:rPr>
              <a:t>Ecole </a:t>
            </a:r>
            <a:r>
              <a:rPr lang="en-US" sz="2000" b="1" dirty="0" err="1">
                <a:solidFill>
                  <a:srgbClr val="000090"/>
                </a:solidFill>
                <a:latin typeface="Arial Rounded MT Bold" pitchFamily="34" charset="0"/>
                <a:ea typeface="+mj-ea"/>
                <a:cs typeface="Aharoni" pitchFamily="2" charset="-79"/>
              </a:rPr>
              <a:t>nationale</a:t>
            </a:r>
            <a:r>
              <a:rPr lang="en-US" sz="2000" b="1" dirty="0">
                <a:solidFill>
                  <a:srgbClr val="000090"/>
                </a:solidFill>
                <a:latin typeface="Arial Rounded MT Bold" pitchFamily="34" charset="0"/>
                <a:ea typeface="+mj-ea"/>
                <a:cs typeface="Aharoni" pitchFamily="2" charset="-79"/>
              </a:rPr>
              <a:t> </a:t>
            </a:r>
            <a:r>
              <a:rPr lang="en-US" sz="2000" b="1" dirty="0" err="1">
                <a:solidFill>
                  <a:srgbClr val="000090"/>
                </a:solidFill>
                <a:latin typeface="Arial Rounded MT Bold" pitchFamily="34" charset="0"/>
                <a:ea typeface="+mj-ea"/>
                <a:cs typeface="Aharoni" pitchFamily="2" charset="-79"/>
              </a:rPr>
              <a:t>Superieure</a:t>
            </a:r>
            <a:r>
              <a:rPr lang="en-US" sz="2000" b="1" dirty="0">
                <a:solidFill>
                  <a:srgbClr val="000090"/>
                </a:solidFill>
                <a:latin typeface="Arial Rounded MT Bold" pitchFamily="34" charset="0"/>
                <a:ea typeface="+mj-ea"/>
                <a:cs typeface="Aharoni" pitchFamily="2" charset="-79"/>
              </a:rPr>
              <a:t> </a:t>
            </a:r>
            <a:r>
              <a:rPr lang="en-US" sz="2000" b="1" dirty="0" err="1">
                <a:solidFill>
                  <a:srgbClr val="000090"/>
                </a:solidFill>
                <a:latin typeface="Arial Rounded MT Bold" pitchFamily="34" charset="0"/>
                <a:ea typeface="+mj-ea"/>
                <a:cs typeface="Aharoni" pitchFamily="2" charset="-79"/>
              </a:rPr>
              <a:t>d’Informatique</a:t>
            </a:r>
            <a:r>
              <a:rPr lang="en-US" sz="2000" b="1" dirty="0">
                <a:solidFill>
                  <a:srgbClr val="000090"/>
                </a:solidFill>
                <a:latin typeface="Arial Rounded MT Bold" pitchFamily="34" charset="0"/>
                <a:ea typeface="+mj-ea"/>
                <a:cs typeface="Aharoni" pitchFamily="2" charset="-79"/>
              </a:rPr>
              <a:t>, Algeria</a:t>
            </a:r>
            <a:r>
              <a:rPr sz="2000" b="1" dirty="0">
                <a:solidFill>
                  <a:srgbClr val="000090"/>
                </a:solidFill>
                <a:latin typeface="Arial Rounded MT Bold" pitchFamily="34" charset="0"/>
                <a:ea typeface="+mj-ea"/>
                <a:cs typeface="Aharoni" pitchFamily="2" charset="-79"/>
              </a:rPr>
              <a:t>)</a:t>
            </a:r>
          </a:p>
          <a:p>
            <a:pPr marL="3900706" marR="5080" indent="-690863" algn="r">
              <a:lnSpc>
                <a:spcPts val="2600"/>
              </a:lnSpc>
              <a:spcBef>
                <a:spcPts val="111"/>
              </a:spcBef>
            </a:pPr>
            <a:r>
              <a:rPr lang="en-US" sz="2000" b="1" dirty="0" err="1">
                <a:solidFill>
                  <a:srgbClr val="000090"/>
                </a:solidFill>
                <a:latin typeface="Arial Rounded MT Bold" pitchFamily="34" charset="0"/>
                <a:ea typeface="+mj-ea"/>
                <a:cs typeface="Aharoni" pitchFamily="2" charset="-79"/>
              </a:rPr>
              <a:t>Ladjel</a:t>
            </a:r>
            <a:r>
              <a:rPr lang="en-US" sz="2000" b="1" dirty="0">
                <a:solidFill>
                  <a:srgbClr val="000090"/>
                </a:solidFill>
                <a:latin typeface="Arial Rounded MT Bold" pitchFamily="34" charset="0"/>
                <a:ea typeface="+mj-ea"/>
                <a:cs typeface="Aharoni" pitchFamily="2" charset="-79"/>
              </a:rPr>
              <a:t> BELLATRECHE </a:t>
            </a:r>
            <a:r>
              <a:rPr sz="2000" b="1" dirty="0">
                <a:solidFill>
                  <a:srgbClr val="000090"/>
                </a:solidFill>
                <a:latin typeface="Arial Rounded MT Bold" pitchFamily="34" charset="0"/>
                <a:ea typeface="+mj-ea"/>
                <a:cs typeface="Aharoni" pitchFamily="2" charset="-79"/>
              </a:rPr>
              <a:t>(</a:t>
            </a:r>
            <a:r>
              <a:rPr lang="en-US" sz="2000" b="1" dirty="0">
                <a:solidFill>
                  <a:srgbClr val="000090"/>
                </a:solidFill>
                <a:latin typeface="Arial Rounded MT Bold" pitchFamily="34" charset="0"/>
                <a:ea typeface="+mj-ea"/>
                <a:cs typeface="Aharoni" pitchFamily="2" charset="-79"/>
              </a:rPr>
              <a:t>ISAE-ENSMA, France</a:t>
            </a:r>
            <a:r>
              <a:rPr sz="2000" b="1" dirty="0">
                <a:solidFill>
                  <a:srgbClr val="000090"/>
                </a:solidFill>
                <a:latin typeface="Arial Rounded MT Bold" pitchFamily="34" charset="0"/>
                <a:ea typeface="+mj-ea"/>
                <a:cs typeface="Aharoni" pitchFamily="2" charset="-79"/>
              </a:rPr>
              <a:t>) </a:t>
            </a:r>
            <a:endParaRPr lang="en-US" sz="2000" b="1" dirty="0">
              <a:solidFill>
                <a:srgbClr val="000090"/>
              </a:solidFill>
              <a:latin typeface="Arial Rounded MT Bold" pitchFamily="34" charset="0"/>
              <a:ea typeface="+mj-ea"/>
              <a:cs typeface="Aharoni" pitchFamily="2" charset="-79"/>
            </a:endParaRPr>
          </a:p>
          <a:p>
            <a:pPr marL="12700" algn="r">
              <a:spcBef>
                <a:spcPts val="100"/>
              </a:spcBef>
            </a:pPr>
            <a:r>
              <a:rPr sz="2000" b="1" dirty="0">
                <a:solidFill>
                  <a:srgbClr val="000090"/>
                </a:solidFill>
                <a:latin typeface="Arial Rounded MT Bold" pitchFamily="34" charset="0"/>
                <a:ea typeface="+mj-ea"/>
                <a:cs typeface="Aharoni" pitchFamily="2" charset="-79"/>
              </a:rPr>
              <a:t> </a:t>
            </a:r>
            <a:r>
              <a:rPr lang="en-US" sz="2000" b="1" dirty="0">
                <a:solidFill>
                  <a:srgbClr val="000090"/>
                </a:solidFill>
                <a:latin typeface="Arial Rounded MT Bold" pitchFamily="34" charset="0"/>
                <a:ea typeface="+mj-ea"/>
                <a:cs typeface="Aharoni" pitchFamily="2" charset="-79"/>
              </a:rPr>
              <a:t>Carlos ORDONEZ </a:t>
            </a:r>
            <a:r>
              <a:rPr sz="2000" b="1" dirty="0">
                <a:solidFill>
                  <a:srgbClr val="000090"/>
                </a:solidFill>
                <a:latin typeface="Arial Rounded MT Bold" pitchFamily="34" charset="0"/>
                <a:ea typeface="+mj-ea"/>
                <a:cs typeface="Aharoni" pitchFamily="2" charset="-79"/>
              </a:rPr>
              <a:t>(</a:t>
            </a:r>
            <a:r>
              <a:rPr lang="en-US" sz="2000" b="1" dirty="0">
                <a:solidFill>
                  <a:srgbClr val="000090"/>
                </a:solidFill>
                <a:latin typeface="Arial Rounded MT Bold" pitchFamily="34" charset="0"/>
                <a:ea typeface="+mj-ea"/>
                <a:cs typeface="Aharoni" pitchFamily="2" charset="-79"/>
              </a:rPr>
              <a:t>University of Houston, USA</a:t>
            </a:r>
            <a:r>
              <a:rPr sz="2000" b="1" dirty="0">
                <a:solidFill>
                  <a:srgbClr val="000090"/>
                </a:solidFill>
                <a:latin typeface="Arial Rounded MT Bold" pitchFamily="34" charset="0"/>
                <a:ea typeface="+mj-ea"/>
                <a:cs typeface="Aharoni" pitchFamily="2" charset="-79"/>
              </a:rPr>
              <a:t>)</a:t>
            </a:r>
          </a:p>
        </p:txBody>
      </p:sp>
    </p:spTree>
    <p:extLst>
      <p:ext uri="{BB962C8B-B14F-4D97-AF65-F5344CB8AC3E}">
        <p14:creationId xmlns:p14="http://schemas.microsoft.com/office/powerpoint/2010/main" val="126018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p:cNvSpPr txBox="1">
            <a:spLocks/>
          </p:cNvSpPr>
          <p:nvPr/>
        </p:nvSpPr>
        <p:spPr>
          <a:xfrm>
            <a:off x="1588112" y="44543"/>
            <a:ext cx="5914410" cy="711200"/>
          </a:xfrm>
          <a:prstGeom prst="rect">
            <a:avLst/>
          </a:prstGeom>
        </p:spPr>
        <p:txBody>
          <a:bodyPr>
            <a:noAutofit/>
          </a:bodyPr>
          <a:lst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a:lstStyle>
          <a:p>
            <a:r>
              <a:rPr lang="en-GB" sz="3600" dirty="0"/>
              <a:t>Elements of GA </a:t>
            </a:r>
            <a:r>
              <a:rPr lang="en-GB" sz="3600" baseline="30000" dirty="0"/>
              <a:t>(3/3)</a:t>
            </a:r>
          </a:p>
        </p:txBody>
      </p:sp>
      <p:sp>
        <p:nvSpPr>
          <p:cNvPr id="22" name="Rectangle 21"/>
          <p:cNvSpPr/>
          <p:nvPr/>
        </p:nvSpPr>
        <p:spPr>
          <a:xfrm>
            <a:off x="8055867" y="43064"/>
            <a:ext cx="1066193" cy="707886"/>
          </a:xfrm>
          <a:prstGeom prst="rect">
            <a:avLst/>
          </a:prstGeom>
        </p:spPr>
        <p:txBody>
          <a:bodyPr wrap="square">
            <a:spAutoFit/>
          </a:bodyPr>
          <a:lstStyle/>
          <a:p>
            <a:pPr marL="171450" indent="-171450">
              <a:buFont typeface="Wingdings" charset="2"/>
              <a:buChar char="§"/>
            </a:pPr>
            <a:r>
              <a:rPr lang="en-AU" sz="1000" b="1" dirty="0">
                <a:solidFill>
                  <a:srgbClr val="000090"/>
                </a:solidFill>
                <a:cs typeface="Times New Roman" pitchFamily="18" charset="0"/>
              </a:rPr>
              <a:t>State of Art</a:t>
            </a:r>
          </a:p>
          <a:p>
            <a:pPr marL="171450" indent="-171450">
              <a:buFont typeface="Wingdings" charset="2"/>
              <a:buChar char="§"/>
            </a:pPr>
            <a:r>
              <a:rPr lang="en-AU" sz="1000" b="1" dirty="0">
                <a:solidFill>
                  <a:srgbClr val="FF0000"/>
                </a:solidFill>
                <a:cs typeface="Times New Roman" pitchFamily="18" charset="0"/>
              </a:rPr>
              <a:t>Our Proposal</a:t>
            </a:r>
          </a:p>
          <a:p>
            <a:pPr marL="171450" indent="-171450">
              <a:buFont typeface="Wingdings" charset="2"/>
              <a:buChar char="§"/>
            </a:pPr>
            <a:r>
              <a:rPr lang="en-AU" sz="1000" b="1" dirty="0">
                <a:solidFill>
                  <a:srgbClr val="000090"/>
                </a:solidFill>
                <a:cs typeface="Times New Roman" pitchFamily="18" charset="0"/>
              </a:rPr>
              <a:t>Experiments</a:t>
            </a:r>
          </a:p>
          <a:p>
            <a:pPr marL="171450" indent="-171450">
              <a:buFont typeface="Wingdings" charset="2"/>
              <a:buChar char="§"/>
            </a:pPr>
            <a:r>
              <a:rPr lang="en-AU" sz="1000" b="1" dirty="0">
                <a:solidFill>
                  <a:srgbClr val="000090"/>
                </a:solidFill>
                <a:cs typeface="Times New Roman" pitchFamily="18" charset="0"/>
              </a:rPr>
              <a:t>Summary</a:t>
            </a:r>
          </a:p>
        </p:txBody>
      </p:sp>
      <p:sp>
        <p:nvSpPr>
          <p:cNvPr id="46" name="ZoneTexte 17">
            <a:extLst>
              <a:ext uri="{FF2B5EF4-FFF2-40B4-BE49-F238E27FC236}">
                <a16:creationId xmlns:a16="http://schemas.microsoft.com/office/drawing/2014/main" id="{90448927-E49E-4877-836A-6E412B3B8004}"/>
              </a:ext>
            </a:extLst>
          </p:cNvPr>
          <p:cNvSpPr txBox="1"/>
          <p:nvPr/>
        </p:nvSpPr>
        <p:spPr>
          <a:xfrm>
            <a:off x="198344" y="1221939"/>
            <a:ext cx="9082924" cy="5478423"/>
          </a:xfrm>
          <a:prstGeom prst="rect">
            <a:avLst/>
          </a:prstGeom>
          <a:noFill/>
        </p:spPr>
        <p:txBody>
          <a:bodyPr wrap="square" rtlCol="0">
            <a:spAutoFit/>
          </a:bodyPr>
          <a:lstStyle/>
          <a:p>
            <a:pPr marL="285750" indent="-285750">
              <a:buFont typeface="Wingdings" charset="2"/>
              <a:buChar char="q"/>
            </a:pPr>
            <a:r>
              <a:rPr lang="en-US" sz="2400" b="1" dirty="0">
                <a:solidFill>
                  <a:srgbClr val="FF0000"/>
                </a:solidFill>
              </a:rPr>
              <a:t>Improvement of solution</a:t>
            </a:r>
          </a:p>
          <a:p>
            <a:pPr marL="342900" indent="-342900">
              <a:buFont typeface="Wingdings" panose="05000000000000000000" pitchFamily="2" charset="2"/>
              <a:buChar char="§"/>
            </a:pPr>
            <a:r>
              <a:rPr lang="en-US" sz="2000" b="1" dirty="0">
                <a:solidFill>
                  <a:srgbClr val="002060"/>
                </a:solidFill>
              </a:rPr>
              <a:t>Crossover, mutation and Selection </a:t>
            </a:r>
          </a:p>
          <a:p>
            <a:pPr marL="342900" indent="-342900">
              <a:buFont typeface="Wingdings" panose="05000000000000000000" pitchFamily="2" charset="2"/>
              <a:buChar char="§"/>
            </a:pPr>
            <a:endParaRPr lang="en-US" sz="2000" b="1" dirty="0">
              <a:solidFill>
                <a:srgbClr val="002060"/>
              </a:solidFill>
            </a:endParaRPr>
          </a:p>
          <a:p>
            <a:pPr marL="342900" indent="-342900">
              <a:buFont typeface="Wingdings" panose="05000000000000000000" pitchFamily="2" charset="2"/>
              <a:buChar char="§"/>
            </a:pPr>
            <a:endParaRPr lang="en-US" sz="2000" b="1" dirty="0">
              <a:solidFill>
                <a:srgbClr val="002060"/>
              </a:solidFill>
            </a:endParaRPr>
          </a:p>
          <a:p>
            <a:pPr marL="342900" indent="-342900">
              <a:buFont typeface="Wingdings" panose="05000000000000000000" pitchFamily="2" charset="2"/>
              <a:buChar char="§"/>
            </a:pPr>
            <a:endParaRPr lang="en-US" sz="2000" b="1" dirty="0">
              <a:solidFill>
                <a:srgbClr val="002060"/>
              </a:solidFill>
            </a:endParaRPr>
          </a:p>
          <a:p>
            <a:pPr marL="342900" indent="-342900">
              <a:buFont typeface="Wingdings" panose="05000000000000000000" pitchFamily="2" charset="2"/>
              <a:buChar char="§"/>
            </a:pPr>
            <a:endParaRPr lang="en-US" sz="2000" b="1" dirty="0">
              <a:solidFill>
                <a:srgbClr val="002060"/>
              </a:solidFill>
            </a:endParaRPr>
          </a:p>
          <a:p>
            <a:pPr marL="342900" indent="-342900">
              <a:buFont typeface="Wingdings" panose="05000000000000000000" pitchFamily="2" charset="2"/>
              <a:buChar char="§"/>
            </a:pPr>
            <a:endParaRPr lang="en-US" sz="2000" b="1" dirty="0">
              <a:solidFill>
                <a:srgbClr val="002060"/>
              </a:solidFill>
            </a:endParaRPr>
          </a:p>
          <a:p>
            <a:pPr marL="342900" indent="-342900">
              <a:buFont typeface="Wingdings" panose="05000000000000000000" pitchFamily="2" charset="2"/>
              <a:buChar char="§"/>
            </a:pPr>
            <a:endParaRPr lang="en-US" sz="2000" b="1" dirty="0">
              <a:solidFill>
                <a:srgbClr val="002060"/>
              </a:solidFill>
            </a:endParaRPr>
          </a:p>
          <a:p>
            <a:br>
              <a:rPr lang="en-US" sz="2000" b="1" dirty="0">
                <a:solidFill>
                  <a:srgbClr val="002060"/>
                </a:solidFill>
              </a:rPr>
            </a:br>
            <a:r>
              <a:rPr lang="en-US" sz="2000" b="1" dirty="0">
                <a:solidFill>
                  <a:srgbClr val="002060"/>
                </a:solidFill>
              </a:rPr>
              <a:t>                         C</a:t>
            </a:r>
            <a:r>
              <a:rPr lang="en-US" b="1" dirty="0">
                <a:solidFill>
                  <a:srgbClr val="002060"/>
                </a:solidFill>
              </a:rPr>
              <a:t>rossover</a:t>
            </a:r>
            <a:r>
              <a:rPr lang="en-US" sz="2000" b="1" dirty="0">
                <a:solidFill>
                  <a:srgbClr val="002060"/>
                </a:solidFill>
              </a:rPr>
              <a:t>                                                    Mutation </a:t>
            </a:r>
            <a:endParaRPr lang="en-GB" sz="2000" b="1" dirty="0">
              <a:solidFill>
                <a:srgbClr val="002060"/>
              </a:solidFill>
            </a:endParaRPr>
          </a:p>
          <a:p>
            <a:pPr marL="285750" indent="-285750">
              <a:buFont typeface="Wingdings" charset="2"/>
              <a:buChar char="q"/>
            </a:pPr>
            <a:r>
              <a:rPr lang="en-GB" sz="2400" b="1" dirty="0">
                <a:solidFill>
                  <a:srgbClr val="FF0000"/>
                </a:solidFill>
              </a:rPr>
              <a:t>Fitness function :</a:t>
            </a:r>
          </a:p>
          <a:p>
            <a:pPr marL="742950" lvl="1" indent="-285750">
              <a:buFont typeface="Wingdings" panose="05000000000000000000" pitchFamily="2" charset="2"/>
              <a:buChar char="§"/>
            </a:pPr>
            <a:r>
              <a:rPr lang="en-GB" sz="2000" b="1" u="sng" dirty="0">
                <a:solidFill>
                  <a:srgbClr val="002060"/>
                </a:solidFill>
              </a:rPr>
              <a:t>Minimisation</a:t>
            </a:r>
            <a:r>
              <a:rPr lang="en-GB" sz="2000" b="1" dirty="0">
                <a:solidFill>
                  <a:srgbClr val="002060"/>
                </a:solidFill>
              </a:rPr>
              <a:t> of overall query processing cost </a:t>
            </a:r>
            <a:r>
              <a:rPr lang="en-GB" b="1" dirty="0">
                <a:solidFill>
                  <a:srgbClr val="002060"/>
                </a:solidFill>
              </a:rPr>
              <a:t>(Inputs/Outputs and Network)</a:t>
            </a:r>
          </a:p>
          <a:p>
            <a:pPr marL="742950" lvl="1" indent="-285750">
              <a:buFont typeface="Wingdings" panose="05000000000000000000" pitchFamily="2" charset="2"/>
              <a:buChar char="§"/>
            </a:pPr>
            <a:r>
              <a:rPr lang="en-GB" b="1" dirty="0">
                <a:solidFill>
                  <a:srgbClr val="002060"/>
                </a:solidFill>
              </a:rPr>
              <a:t>And satisfying  constraints </a:t>
            </a:r>
            <a:endParaRPr lang="en-GB" b="1" dirty="0">
              <a:solidFill>
                <a:srgbClr val="FF0000"/>
              </a:solidFill>
            </a:endParaRPr>
          </a:p>
          <a:p>
            <a:pPr marL="1257300" lvl="2" indent="-342900">
              <a:buFont typeface="+mj-lt"/>
              <a:buAutoNum type="arabicPeriod"/>
            </a:pPr>
            <a:r>
              <a:rPr lang="en-GB" sz="2000" b="1" dirty="0">
                <a:solidFill>
                  <a:srgbClr val="002060"/>
                </a:solidFill>
              </a:rPr>
              <a:t>Number of Fact Fragments ≤ W </a:t>
            </a:r>
          </a:p>
          <a:p>
            <a:pPr marL="1257300" lvl="2" indent="-342900">
              <a:buFont typeface="+mj-lt"/>
              <a:buAutoNum type="arabicPeriod"/>
            </a:pPr>
            <a:r>
              <a:rPr lang="en-GB" sz="2000" b="1" dirty="0">
                <a:solidFill>
                  <a:srgbClr val="002060"/>
                </a:solidFill>
              </a:rPr>
              <a:t>Utility </a:t>
            </a:r>
            <a:r>
              <a:rPr lang="en-GB" sz="2000" b="1" dirty="0">
                <a:solidFill>
                  <a:srgbClr val="002060"/>
                </a:solidFill>
                <a:sym typeface="Symbol" panose="05050102010706020507" pitchFamily="18" charset="2"/>
              </a:rPr>
              <a:t> </a:t>
            </a:r>
            <a:r>
              <a:rPr lang="en-GB" sz="2000" b="1" dirty="0">
                <a:solidFill>
                  <a:srgbClr val="002060"/>
                </a:solidFill>
              </a:rPr>
              <a:t>Utility Threshold U</a:t>
            </a:r>
            <a:endParaRPr lang="en-GB" sz="2400" b="1" dirty="0">
              <a:solidFill>
                <a:srgbClr val="FF0000"/>
              </a:solidFill>
            </a:endParaRPr>
          </a:p>
          <a:p>
            <a:pPr marL="285750" indent="-285750">
              <a:buFont typeface="Wingdings" charset="2"/>
              <a:buChar char="q"/>
            </a:pPr>
            <a:endParaRPr lang="en-GB" sz="2400" b="1" dirty="0">
              <a:solidFill>
                <a:srgbClr val="FF0000"/>
              </a:solidFill>
            </a:endParaRPr>
          </a:p>
          <a:p>
            <a:pPr marL="742950" lvl="1" indent="-285750">
              <a:buFont typeface="Wingdings" panose="05000000000000000000" pitchFamily="2" charset="2"/>
              <a:buChar char="§"/>
            </a:pPr>
            <a:endParaRPr lang="en-GB" sz="2000" b="1" dirty="0">
              <a:solidFill>
                <a:srgbClr val="002060"/>
              </a:solidFill>
            </a:endParaRPr>
          </a:p>
        </p:txBody>
      </p:sp>
      <p:pic>
        <p:nvPicPr>
          <p:cNvPr id="4" name="Picture 3">
            <a:extLst>
              <a:ext uri="{FF2B5EF4-FFF2-40B4-BE49-F238E27FC236}">
                <a16:creationId xmlns:a16="http://schemas.microsoft.com/office/drawing/2014/main" id="{57E3308A-1230-44D7-96D8-1DEC6CA56525}"/>
              </a:ext>
            </a:extLst>
          </p:cNvPr>
          <p:cNvPicPr>
            <a:picLocks noChangeAspect="1"/>
          </p:cNvPicPr>
          <p:nvPr/>
        </p:nvPicPr>
        <p:blipFill>
          <a:blip r:embed="rId3"/>
          <a:stretch>
            <a:fillRect/>
          </a:stretch>
        </p:blipFill>
        <p:spPr>
          <a:xfrm>
            <a:off x="908122" y="2207846"/>
            <a:ext cx="2831727" cy="1726478"/>
          </a:xfrm>
          <a:prstGeom prst="rect">
            <a:avLst/>
          </a:prstGeom>
        </p:spPr>
      </p:pic>
      <p:pic>
        <p:nvPicPr>
          <p:cNvPr id="5" name="Picture 4">
            <a:extLst>
              <a:ext uri="{FF2B5EF4-FFF2-40B4-BE49-F238E27FC236}">
                <a16:creationId xmlns:a16="http://schemas.microsoft.com/office/drawing/2014/main" id="{452DBF35-BCF6-44F8-9A27-4D9566D31A84}"/>
              </a:ext>
            </a:extLst>
          </p:cNvPr>
          <p:cNvPicPr>
            <a:picLocks noChangeAspect="1"/>
          </p:cNvPicPr>
          <p:nvPr/>
        </p:nvPicPr>
        <p:blipFill>
          <a:blip r:embed="rId4"/>
          <a:stretch>
            <a:fillRect/>
          </a:stretch>
        </p:blipFill>
        <p:spPr>
          <a:xfrm>
            <a:off x="4785233" y="2705100"/>
            <a:ext cx="3450648" cy="981734"/>
          </a:xfrm>
          <a:prstGeom prst="rect">
            <a:avLst/>
          </a:prstGeom>
        </p:spPr>
      </p:pic>
    </p:spTree>
    <p:extLst>
      <p:ext uri="{BB962C8B-B14F-4D97-AF65-F5344CB8AC3E}">
        <p14:creationId xmlns:p14="http://schemas.microsoft.com/office/powerpoint/2010/main" val="3621041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588112" y="44543"/>
            <a:ext cx="5914410" cy="711200"/>
          </a:xfrm>
          <a:prstGeom prst="rect">
            <a:avLst/>
          </a:prstGeom>
        </p:spPr>
        <p:txBody>
          <a:bodyPr>
            <a:noAutofit/>
          </a:bodyPr>
          <a:lst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a:lstStyle>
          <a:p>
            <a:r>
              <a:rPr lang="en-GB" sz="4000" dirty="0"/>
              <a:t>Experimental Study</a:t>
            </a:r>
          </a:p>
        </p:txBody>
      </p:sp>
      <p:grpSp>
        <p:nvGrpSpPr>
          <p:cNvPr id="3" name="Groupe"/>
          <p:cNvGrpSpPr/>
          <p:nvPr/>
        </p:nvGrpSpPr>
        <p:grpSpPr>
          <a:xfrm>
            <a:off x="4665783" y="2067817"/>
            <a:ext cx="3250090" cy="1526150"/>
            <a:chOff x="445904" y="0"/>
            <a:chExt cx="12030162" cy="7454571"/>
          </a:xfrm>
        </p:grpSpPr>
        <p:grpSp>
          <p:nvGrpSpPr>
            <p:cNvPr id="4" name="Groupe"/>
            <p:cNvGrpSpPr/>
            <p:nvPr/>
          </p:nvGrpSpPr>
          <p:grpSpPr>
            <a:xfrm>
              <a:off x="445904" y="0"/>
              <a:ext cx="12030162" cy="5755597"/>
              <a:chOff x="0" y="0"/>
              <a:chExt cx="12030161" cy="5755596"/>
            </a:xfrm>
          </p:grpSpPr>
          <p:pic>
            <p:nvPicPr>
              <p:cNvPr id="7" name="Image" descr="Image"/>
              <p:cNvPicPr>
                <a:picLocks noChangeAspect="1"/>
              </p:cNvPicPr>
              <p:nvPr/>
            </p:nvPicPr>
            <p:blipFill>
              <a:blip r:embed="rId3"/>
              <a:stretch>
                <a:fillRect/>
              </a:stretch>
            </p:blipFill>
            <p:spPr>
              <a:xfrm>
                <a:off x="131450" y="3044569"/>
                <a:ext cx="2774949" cy="2711028"/>
              </a:xfrm>
              <a:prstGeom prst="rect">
                <a:avLst/>
              </a:prstGeom>
              <a:ln w="12700" cap="flat">
                <a:noFill/>
                <a:miter lim="400000"/>
              </a:ln>
              <a:effectLst/>
            </p:spPr>
          </p:pic>
          <p:pic>
            <p:nvPicPr>
              <p:cNvPr id="8" name="Image" descr="Image"/>
              <p:cNvPicPr>
                <a:picLocks noChangeAspect="1"/>
              </p:cNvPicPr>
              <p:nvPr/>
            </p:nvPicPr>
            <p:blipFill>
              <a:blip r:embed="rId3"/>
              <a:stretch>
                <a:fillRect/>
              </a:stretch>
            </p:blipFill>
            <p:spPr>
              <a:xfrm>
                <a:off x="3172704" y="3044569"/>
                <a:ext cx="2774950" cy="2711028"/>
              </a:xfrm>
              <a:prstGeom prst="rect">
                <a:avLst/>
              </a:prstGeom>
              <a:ln w="12700" cap="flat">
                <a:noFill/>
                <a:miter lim="400000"/>
              </a:ln>
              <a:effectLst/>
            </p:spPr>
          </p:pic>
          <p:pic>
            <p:nvPicPr>
              <p:cNvPr id="9" name="Image" descr="Image"/>
              <p:cNvPicPr>
                <a:picLocks noChangeAspect="1"/>
              </p:cNvPicPr>
              <p:nvPr/>
            </p:nvPicPr>
            <p:blipFill>
              <a:blip r:embed="rId3"/>
              <a:stretch>
                <a:fillRect/>
              </a:stretch>
            </p:blipFill>
            <p:spPr>
              <a:xfrm>
                <a:off x="6213959" y="3044569"/>
                <a:ext cx="2774949" cy="2711028"/>
              </a:xfrm>
              <a:prstGeom prst="rect">
                <a:avLst/>
              </a:prstGeom>
              <a:ln w="12700" cap="flat">
                <a:noFill/>
                <a:miter lim="400000"/>
              </a:ln>
              <a:effectLst/>
            </p:spPr>
          </p:pic>
          <p:pic>
            <p:nvPicPr>
              <p:cNvPr id="10" name="Image" descr="Image"/>
              <p:cNvPicPr>
                <a:picLocks noChangeAspect="1"/>
              </p:cNvPicPr>
              <p:nvPr/>
            </p:nvPicPr>
            <p:blipFill>
              <a:blip r:embed="rId3"/>
              <a:stretch>
                <a:fillRect/>
              </a:stretch>
            </p:blipFill>
            <p:spPr>
              <a:xfrm>
                <a:off x="9255213" y="3044569"/>
                <a:ext cx="2774949" cy="2711028"/>
              </a:xfrm>
              <a:prstGeom prst="rect">
                <a:avLst/>
              </a:prstGeom>
              <a:ln w="12700" cap="flat">
                <a:noFill/>
                <a:miter lim="400000"/>
              </a:ln>
              <a:effectLst/>
            </p:spPr>
          </p:pic>
          <p:pic>
            <p:nvPicPr>
              <p:cNvPr id="11" name="Image" descr="Image"/>
              <p:cNvPicPr>
                <a:picLocks noChangeAspect="1"/>
              </p:cNvPicPr>
              <p:nvPr/>
            </p:nvPicPr>
            <p:blipFill>
              <a:blip r:embed="rId3"/>
              <a:stretch>
                <a:fillRect/>
              </a:stretch>
            </p:blipFill>
            <p:spPr>
              <a:xfrm>
                <a:off x="0" y="0"/>
                <a:ext cx="2774949" cy="2711027"/>
              </a:xfrm>
              <a:prstGeom prst="rect">
                <a:avLst/>
              </a:prstGeom>
              <a:ln w="12700" cap="flat">
                <a:noFill/>
                <a:miter lim="400000"/>
              </a:ln>
              <a:effectLst/>
            </p:spPr>
          </p:pic>
          <p:pic>
            <p:nvPicPr>
              <p:cNvPr id="12" name="Image" descr="Image"/>
              <p:cNvPicPr>
                <a:picLocks noChangeAspect="1"/>
              </p:cNvPicPr>
              <p:nvPr/>
            </p:nvPicPr>
            <p:blipFill>
              <a:blip r:embed="rId3"/>
              <a:stretch>
                <a:fillRect/>
              </a:stretch>
            </p:blipFill>
            <p:spPr>
              <a:xfrm>
                <a:off x="3041254" y="0"/>
                <a:ext cx="2774949" cy="2711027"/>
              </a:xfrm>
              <a:prstGeom prst="rect">
                <a:avLst/>
              </a:prstGeom>
              <a:ln w="12700" cap="flat">
                <a:noFill/>
                <a:miter lim="400000"/>
              </a:ln>
              <a:effectLst/>
            </p:spPr>
          </p:pic>
          <p:pic>
            <p:nvPicPr>
              <p:cNvPr id="13" name="Image" descr="Image"/>
              <p:cNvPicPr>
                <a:picLocks noChangeAspect="1"/>
              </p:cNvPicPr>
              <p:nvPr/>
            </p:nvPicPr>
            <p:blipFill>
              <a:blip r:embed="rId3"/>
              <a:stretch>
                <a:fillRect/>
              </a:stretch>
            </p:blipFill>
            <p:spPr>
              <a:xfrm>
                <a:off x="6082508" y="0"/>
                <a:ext cx="2774950" cy="2711027"/>
              </a:xfrm>
              <a:prstGeom prst="rect">
                <a:avLst/>
              </a:prstGeom>
              <a:ln w="12700" cap="flat">
                <a:noFill/>
                <a:miter lim="400000"/>
              </a:ln>
              <a:effectLst/>
            </p:spPr>
          </p:pic>
          <p:pic>
            <p:nvPicPr>
              <p:cNvPr id="14" name="Image" descr="Image"/>
              <p:cNvPicPr>
                <a:picLocks noChangeAspect="1"/>
              </p:cNvPicPr>
              <p:nvPr/>
            </p:nvPicPr>
            <p:blipFill>
              <a:blip r:embed="rId3"/>
              <a:stretch>
                <a:fillRect/>
              </a:stretch>
            </p:blipFill>
            <p:spPr>
              <a:xfrm>
                <a:off x="9123763" y="0"/>
                <a:ext cx="2774949" cy="2711027"/>
              </a:xfrm>
              <a:prstGeom prst="rect">
                <a:avLst/>
              </a:prstGeom>
              <a:ln w="12700" cap="flat">
                <a:noFill/>
                <a:miter lim="400000"/>
              </a:ln>
              <a:effectLst/>
            </p:spPr>
          </p:pic>
        </p:grpSp>
        <p:sp>
          <p:nvSpPr>
            <p:cNvPr id="5" name="Noeuds de données"/>
            <p:cNvSpPr txBox="1"/>
            <p:nvPr/>
          </p:nvSpPr>
          <p:spPr>
            <a:xfrm>
              <a:off x="4680522" y="6049874"/>
              <a:ext cx="3862704" cy="14046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defTabSz="825500">
                <a:defRPr sz="3200" b="1">
                  <a:solidFill>
                    <a:srgbClr val="000000"/>
                  </a:solidFill>
                </a:defRPr>
              </a:lvl1pPr>
            </a:lstStyle>
            <a:p>
              <a:r>
                <a:rPr lang="en-US" sz="1400" dirty="0">
                  <a:solidFill>
                    <a:srgbClr val="002060"/>
                  </a:solidFill>
                </a:rPr>
                <a:t>8 </a:t>
              </a:r>
              <a:r>
                <a:rPr lang="en-US" sz="1400" dirty="0" err="1">
                  <a:solidFill>
                    <a:srgbClr val="002060"/>
                  </a:solidFill>
                </a:rPr>
                <a:t>Datanodes</a:t>
              </a:r>
              <a:r>
                <a:rPr lang="en-US" sz="1400" dirty="0">
                  <a:solidFill>
                    <a:srgbClr val="002060"/>
                  </a:solidFill>
                </a:rPr>
                <a:t> </a:t>
              </a:r>
              <a:endParaRPr sz="1400" dirty="0">
                <a:solidFill>
                  <a:srgbClr val="002060"/>
                </a:solidFill>
              </a:endParaRPr>
            </a:p>
          </p:txBody>
        </p:sp>
      </p:grpSp>
      <p:grpSp>
        <p:nvGrpSpPr>
          <p:cNvPr id="15" name="Groupe"/>
          <p:cNvGrpSpPr/>
          <p:nvPr/>
        </p:nvGrpSpPr>
        <p:grpSpPr>
          <a:xfrm>
            <a:off x="2327203" y="2036502"/>
            <a:ext cx="1706510" cy="1624259"/>
            <a:chOff x="-1" y="-1"/>
            <a:chExt cx="6316622" cy="4104116"/>
          </a:xfrm>
        </p:grpSpPr>
        <p:pic>
          <p:nvPicPr>
            <p:cNvPr id="16" name="Image" descr="Image"/>
            <p:cNvPicPr>
              <a:picLocks noChangeAspect="1"/>
            </p:cNvPicPr>
            <p:nvPr/>
          </p:nvPicPr>
          <p:blipFill>
            <a:blip r:embed="rId3"/>
            <a:stretch>
              <a:fillRect/>
            </a:stretch>
          </p:blipFill>
          <p:spPr>
            <a:xfrm>
              <a:off x="1301560" y="312117"/>
              <a:ext cx="2774949" cy="1846947"/>
            </a:xfrm>
            <a:prstGeom prst="rect">
              <a:avLst/>
            </a:prstGeom>
            <a:ln w="12700" cap="flat">
              <a:noFill/>
              <a:miter lim="400000"/>
            </a:ln>
            <a:effectLst/>
          </p:spPr>
        </p:pic>
        <p:sp>
          <p:nvSpPr>
            <p:cNvPr id="17" name="Ligne"/>
            <p:cNvSpPr/>
            <p:nvPr/>
          </p:nvSpPr>
          <p:spPr>
            <a:xfrm flipV="1">
              <a:off x="-1" y="-1"/>
              <a:ext cx="2" cy="4104116"/>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endParaRPr sz="900"/>
            </a:p>
          </p:txBody>
        </p:sp>
        <p:sp>
          <p:nvSpPr>
            <p:cNvPr id="18" name="Noeud de coordination"/>
            <p:cNvSpPr txBox="1"/>
            <p:nvPr/>
          </p:nvSpPr>
          <p:spPr>
            <a:xfrm>
              <a:off x="376003" y="2368156"/>
              <a:ext cx="5940618" cy="8044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defTabSz="825500">
                <a:defRPr sz="3200" b="1">
                  <a:solidFill>
                    <a:srgbClr val="000000"/>
                  </a:solidFill>
                </a:defRPr>
              </a:lvl1pPr>
            </a:lstStyle>
            <a:p>
              <a:r>
                <a:rPr lang="en-US" sz="1600" dirty="0"/>
                <a:t> </a:t>
              </a:r>
              <a:r>
                <a:rPr lang="en-US" sz="1400" dirty="0">
                  <a:solidFill>
                    <a:srgbClr val="002060"/>
                  </a:solidFill>
                </a:rPr>
                <a:t>1 coordinator Node </a:t>
              </a:r>
              <a:endParaRPr sz="1400" dirty="0">
                <a:solidFill>
                  <a:srgbClr val="002060"/>
                </a:solidFill>
              </a:endParaRPr>
            </a:p>
          </p:txBody>
        </p:sp>
      </p:grpSp>
      <p:grpSp>
        <p:nvGrpSpPr>
          <p:cNvPr id="19" name="Groupe"/>
          <p:cNvGrpSpPr/>
          <p:nvPr/>
        </p:nvGrpSpPr>
        <p:grpSpPr>
          <a:xfrm>
            <a:off x="972687" y="2162175"/>
            <a:ext cx="980333" cy="1064058"/>
            <a:chOff x="0" y="0"/>
            <a:chExt cx="3628687" cy="4484823"/>
          </a:xfrm>
        </p:grpSpPr>
        <p:pic>
          <p:nvPicPr>
            <p:cNvPr id="20" name="Image" descr="Image"/>
            <p:cNvPicPr>
              <a:picLocks noChangeAspect="1"/>
            </p:cNvPicPr>
            <p:nvPr/>
          </p:nvPicPr>
          <p:blipFill>
            <a:blip r:embed="rId3"/>
            <a:stretch>
              <a:fillRect/>
            </a:stretch>
          </p:blipFill>
          <p:spPr>
            <a:xfrm>
              <a:off x="142990" y="0"/>
              <a:ext cx="2774949" cy="2711027"/>
            </a:xfrm>
            <a:prstGeom prst="rect">
              <a:avLst/>
            </a:prstGeom>
            <a:ln w="12700" cap="flat">
              <a:noFill/>
              <a:miter lim="400000"/>
            </a:ln>
            <a:effectLst/>
          </p:spPr>
        </p:pic>
        <p:sp>
          <p:nvSpPr>
            <p:cNvPr id="21" name="Un noeud GTM"/>
            <p:cNvSpPr txBox="1"/>
            <p:nvPr/>
          </p:nvSpPr>
          <p:spPr>
            <a:xfrm>
              <a:off x="0" y="3272727"/>
              <a:ext cx="3628687" cy="12120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defTabSz="825500">
                <a:defRPr sz="3200" b="1">
                  <a:solidFill>
                    <a:srgbClr val="000000"/>
                  </a:solidFill>
                </a:defRPr>
              </a:lvl1pPr>
            </a:lstStyle>
            <a:p>
              <a:r>
                <a:rPr lang="en-US" sz="1400" dirty="0">
                  <a:solidFill>
                    <a:srgbClr val="002060"/>
                  </a:solidFill>
                </a:rPr>
                <a:t>1 </a:t>
              </a:r>
              <a:r>
                <a:rPr sz="1400" dirty="0">
                  <a:solidFill>
                    <a:srgbClr val="002060"/>
                  </a:solidFill>
                </a:rPr>
                <a:t>GTM</a:t>
              </a:r>
              <a:r>
                <a:rPr lang="en-US" sz="1400" dirty="0">
                  <a:solidFill>
                    <a:srgbClr val="002060"/>
                  </a:solidFill>
                </a:rPr>
                <a:t> node</a:t>
              </a:r>
              <a:endParaRPr sz="1400" dirty="0">
                <a:solidFill>
                  <a:srgbClr val="002060"/>
                </a:solidFill>
              </a:endParaRPr>
            </a:p>
          </p:txBody>
        </p:sp>
      </p:grpSp>
      <p:pic>
        <p:nvPicPr>
          <p:cNvPr id="22" name="Image" descr="Image"/>
          <p:cNvPicPr>
            <a:picLocks noChangeAspect="1"/>
          </p:cNvPicPr>
          <p:nvPr/>
        </p:nvPicPr>
        <p:blipFill>
          <a:blip r:embed="rId4"/>
          <a:stretch>
            <a:fillRect/>
          </a:stretch>
        </p:blipFill>
        <p:spPr>
          <a:xfrm>
            <a:off x="6516344" y="1012269"/>
            <a:ext cx="749685" cy="1120762"/>
          </a:xfrm>
          <a:prstGeom prst="rect">
            <a:avLst/>
          </a:prstGeom>
          <a:ln w="12700">
            <a:miter lim="400000"/>
          </a:ln>
        </p:spPr>
      </p:pic>
      <p:sp>
        <p:nvSpPr>
          <p:cNvPr id="23" name="Architecture de Postgres-XL"/>
          <p:cNvSpPr txBox="1"/>
          <p:nvPr/>
        </p:nvSpPr>
        <p:spPr>
          <a:xfrm>
            <a:off x="51139" y="1043046"/>
            <a:ext cx="6221472" cy="74924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342900" indent="-342900" defTabSz="412740">
              <a:buFont typeface="Wingdings" charset="2"/>
              <a:buChar char="q"/>
              <a:defRPr sz="4900" b="1">
                <a:solidFill>
                  <a:srgbClr val="000000"/>
                </a:solidFill>
              </a:defRPr>
            </a:pPr>
            <a:r>
              <a:rPr lang="en-US" sz="2400" b="1" dirty="0">
                <a:solidFill>
                  <a:srgbClr val="002060"/>
                </a:solidFill>
              </a:rPr>
              <a:t>Our Environment:</a:t>
            </a:r>
          </a:p>
          <a:p>
            <a:pPr marL="800100" lvl="1" indent="-342900" defTabSz="412740">
              <a:buFont typeface="Wingdings" charset="2"/>
              <a:buChar char="§"/>
              <a:defRPr sz="4900" b="1">
                <a:solidFill>
                  <a:srgbClr val="000000"/>
                </a:solidFill>
              </a:defRPr>
            </a:pPr>
            <a:r>
              <a:rPr lang="en-US" sz="2000" b="1" dirty="0">
                <a:solidFill>
                  <a:srgbClr val="002060"/>
                </a:solidFill>
              </a:rPr>
              <a:t>Deployment Infrastructure: P</a:t>
            </a:r>
            <a:r>
              <a:rPr sz="2000" b="1" dirty="0">
                <a:solidFill>
                  <a:srgbClr val="002060"/>
                </a:solidFill>
              </a:rPr>
              <a:t>ostgres-XL</a:t>
            </a:r>
          </a:p>
        </p:txBody>
      </p:sp>
      <p:sp>
        <p:nvSpPr>
          <p:cNvPr id="24" name="Ligne"/>
          <p:cNvSpPr/>
          <p:nvPr/>
        </p:nvSpPr>
        <p:spPr>
          <a:xfrm flipV="1">
            <a:off x="4593841" y="2078851"/>
            <a:ext cx="1" cy="1624259"/>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endParaRPr sz="900"/>
          </a:p>
        </p:txBody>
      </p:sp>
      <p:sp>
        <p:nvSpPr>
          <p:cNvPr id="25" name="Architecture de Postgres-XL"/>
          <p:cNvSpPr txBox="1"/>
          <p:nvPr/>
        </p:nvSpPr>
        <p:spPr>
          <a:xfrm>
            <a:off x="3" y="3631342"/>
            <a:ext cx="7915869" cy="234968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800100" lvl="1" indent="-342900" defTabSz="412740">
              <a:buFont typeface="Wingdings" charset="2"/>
              <a:buChar char="§"/>
              <a:defRPr sz="4900" b="1">
                <a:solidFill>
                  <a:srgbClr val="000000"/>
                </a:solidFill>
              </a:defRPr>
            </a:pPr>
            <a:r>
              <a:rPr lang="en-AU" sz="2400" b="1" dirty="0">
                <a:solidFill>
                  <a:srgbClr val="002060"/>
                </a:solidFill>
              </a:rPr>
              <a:t>Our Datasets: </a:t>
            </a:r>
          </a:p>
          <a:p>
            <a:pPr marL="1257300" lvl="2" indent="-342900" defTabSz="412740">
              <a:buFont typeface="Courier New" charset="0"/>
              <a:buChar char="o"/>
              <a:defRPr sz="4900" b="1">
                <a:solidFill>
                  <a:srgbClr val="000000"/>
                </a:solidFill>
              </a:defRPr>
            </a:pPr>
            <a:r>
              <a:rPr lang="en-AU" sz="2000" b="1" dirty="0">
                <a:solidFill>
                  <a:srgbClr val="002060"/>
                </a:solidFill>
              </a:rPr>
              <a:t>Star Schema Benchmark</a:t>
            </a:r>
          </a:p>
          <a:p>
            <a:pPr marL="1257300" lvl="2" indent="-342900" defTabSz="412740">
              <a:buFont typeface="Courier New" charset="0"/>
              <a:buChar char="o"/>
              <a:defRPr sz="4900" b="1">
                <a:solidFill>
                  <a:srgbClr val="000000"/>
                </a:solidFill>
              </a:defRPr>
            </a:pPr>
            <a:r>
              <a:rPr lang="en-AU" sz="2000" b="1" dirty="0">
                <a:solidFill>
                  <a:srgbClr val="002060"/>
                </a:solidFill>
              </a:rPr>
              <a:t>Scale Factor: 100 GB</a:t>
            </a:r>
          </a:p>
          <a:p>
            <a:pPr marL="1257300" lvl="2" indent="-342900" defTabSz="412740">
              <a:buFont typeface="Courier New" charset="0"/>
              <a:buChar char="o"/>
              <a:defRPr sz="4900" b="1">
                <a:solidFill>
                  <a:srgbClr val="000000"/>
                </a:solidFill>
              </a:defRPr>
            </a:pPr>
            <a:r>
              <a:rPr lang="en-AU" sz="2000" b="1" dirty="0">
                <a:solidFill>
                  <a:srgbClr val="002060"/>
                </a:solidFill>
              </a:rPr>
              <a:t>440 Million Fact Rows</a:t>
            </a:r>
          </a:p>
          <a:p>
            <a:pPr marL="1257300" lvl="2" indent="-342900" defTabSz="412740">
              <a:buFont typeface="Courier New" charset="0"/>
              <a:buChar char="o"/>
              <a:defRPr sz="4900" b="1">
                <a:solidFill>
                  <a:srgbClr val="000000"/>
                </a:solidFill>
              </a:defRPr>
            </a:pPr>
            <a:r>
              <a:rPr lang="en-AU" sz="2000" b="1" dirty="0">
                <a:solidFill>
                  <a:srgbClr val="002060"/>
                </a:solidFill>
              </a:rPr>
              <a:t>1000 queries generated from the 13 original queries</a:t>
            </a:r>
          </a:p>
          <a:p>
            <a:pPr marL="800100" lvl="1" indent="-342900" defTabSz="412740">
              <a:buFont typeface="Wingdings" charset="2"/>
              <a:buChar char="§"/>
              <a:defRPr sz="4900" b="1">
                <a:solidFill>
                  <a:srgbClr val="000000"/>
                </a:solidFill>
              </a:defRPr>
            </a:pPr>
            <a:r>
              <a:rPr lang="en-AU" sz="2400" b="1" dirty="0">
                <a:solidFill>
                  <a:srgbClr val="002060"/>
                </a:solidFill>
              </a:rPr>
              <a:t>Data Allocation</a:t>
            </a:r>
          </a:p>
          <a:p>
            <a:pPr marL="1257300" lvl="2" indent="-342900" defTabSz="412740">
              <a:buFont typeface="Courier New" charset="0"/>
              <a:buChar char="o"/>
              <a:defRPr sz="4900" b="1">
                <a:solidFill>
                  <a:srgbClr val="000000"/>
                </a:solidFill>
              </a:defRPr>
            </a:pPr>
            <a:r>
              <a:rPr lang="en-AU" sz="2000" b="1" dirty="0">
                <a:solidFill>
                  <a:srgbClr val="002060"/>
                </a:solidFill>
              </a:rPr>
              <a:t>Hashing allocation</a:t>
            </a:r>
          </a:p>
        </p:txBody>
      </p:sp>
      <p:sp>
        <p:nvSpPr>
          <p:cNvPr id="26" name="Rectangle 25"/>
          <p:cNvSpPr/>
          <p:nvPr/>
        </p:nvSpPr>
        <p:spPr>
          <a:xfrm>
            <a:off x="8055867" y="43064"/>
            <a:ext cx="1066193" cy="707886"/>
          </a:xfrm>
          <a:prstGeom prst="rect">
            <a:avLst/>
          </a:prstGeom>
        </p:spPr>
        <p:txBody>
          <a:bodyPr wrap="square">
            <a:spAutoFit/>
          </a:bodyPr>
          <a:lstStyle/>
          <a:p>
            <a:pPr marL="171450" indent="-171450">
              <a:buFont typeface="Wingdings" charset="2"/>
              <a:buChar char="§"/>
            </a:pPr>
            <a:r>
              <a:rPr lang="en-AU" sz="1000" b="1" dirty="0">
                <a:solidFill>
                  <a:srgbClr val="000090"/>
                </a:solidFill>
                <a:cs typeface="Times New Roman" pitchFamily="18" charset="0"/>
              </a:rPr>
              <a:t>State of Art</a:t>
            </a:r>
          </a:p>
          <a:p>
            <a:pPr marL="171450" indent="-171450">
              <a:buFont typeface="Wingdings" charset="2"/>
              <a:buChar char="§"/>
            </a:pPr>
            <a:r>
              <a:rPr lang="en-AU" sz="1000" b="1" dirty="0">
                <a:solidFill>
                  <a:srgbClr val="000090"/>
                </a:solidFill>
                <a:cs typeface="Times New Roman" pitchFamily="18" charset="0"/>
              </a:rPr>
              <a:t>Our Proposal</a:t>
            </a:r>
          </a:p>
          <a:p>
            <a:pPr marL="171450" indent="-171450">
              <a:buFont typeface="Wingdings" charset="2"/>
              <a:buChar char="§"/>
            </a:pPr>
            <a:r>
              <a:rPr lang="en-AU" sz="1000" b="1" dirty="0">
                <a:solidFill>
                  <a:srgbClr val="FF0000"/>
                </a:solidFill>
                <a:cs typeface="Times New Roman" pitchFamily="18" charset="0"/>
              </a:rPr>
              <a:t>Experiments</a:t>
            </a:r>
          </a:p>
          <a:p>
            <a:pPr marL="171450" indent="-171450">
              <a:buFont typeface="Wingdings" charset="2"/>
              <a:buChar char="§"/>
            </a:pPr>
            <a:r>
              <a:rPr lang="en-AU" sz="1000" b="1" dirty="0">
                <a:solidFill>
                  <a:srgbClr val="000090"/>
                </a:solidFill>
                <a:cs typeface="Times New Roman" pitchFamily="18" charset="0"/>
              </a:rPr>
              <a:t>Summary</a:t>
            </a:r>
          </a:p>
        </p:txBody>
      </p:sp>
    </p:spTree>
    <p:extLst>
      <p:ext uri="{BB962C8B-B14F-4D97-AF65-F5344CB8AC3E}">
        <p14:creationId xmlns:p14="http://schemas.microsoft.com/office/powerpoint/2010/main" val="924824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1588112" y="44543"/>
            <a:ext cx="5914410" cy="711200"/>
          </a:xfrm>
          <a:prstGeom prst="rect">
            <a:avLst/>
          </a:prstGeom>
        </p:spPr>
        <p:txBody>
          <a:bodyPr>
            <a:noAutofit/>
          </a:bodyPr>
          <a:lst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a:lstStyle>
          <a:p>
            <a:r>
              <a:rPr lang="en-GB" sz="3200" dirty="0"/>
              <a:t>Quality of our Fragmentation</a:t>
            </a:r>
          </a:p>
        </p:txBody>
      </p:sp>
      <p:sp>
        <p:nvSpPr>
          <p:cNvPr id="5" name="Rectangle 4"/>
          <p:cNvSpPr/>
          <p:nvPr/>
        </p:nvSpPr>
        <p:spPr>
          <a:xfrm>
            <a:off x="8055867" y="43064"/>
            <a:ext cx="1066193" cy="707886"/>
          </a:xfrm>
          <a:prstGeom prst="rect">
            <a:avLst/>
          </a:prstGeom>
        </p:spPr>
        <p:txBody>
          <a:bodyPr wrap="square">
            <a:spAutoFit/>
          </a:bodyPr>
          <a:lstStyle/>
          <a:p>
            <a:pPr marL="171450" indent="-171450">
              <a:buFont typeface="Wingdings" charset="2"/>
              <a:buChar char="§"/>
            </a:pPr>
            <a:r>
              <a:rPr lang="en-AU" sz="1000" b="1" dirty="0">
                <a:solidFill>
                  <a:srgbClr val="000090"/>
                </a:solidFill>
                <a:cs typeface="Times New Roman" pitchFamily="18" charset="0"/>
              </a:rPr>
              <a:t>State of Art</a:t>
            </a:r>
          </a:p>
          <a:p>
            <a:pPr marL="171450" indent="-171450">
              <a:buFont typeface="Wingdings" charset="2"/>
              <a:buChar char="§"/>
            </a:pPr>
            <a:r>
              <a:rPr lang="en-AU" sz="1000" b="1" dirty="0">
                <a:solidFill>
                  <a:srgbClr val="000090"/>
                </a:solidFill>
                <a:cs typeface="Times New Roman" pitchFamily="18" charset="0"/>
              </a:rPr>
              <a:t>Our Proposal</a:t>
            </a:r>
          </a:p>
          <a:p>
            <a:pPr marL="171450" indent="-171450">
              <a:buFont typeface="Wingdings" charset="2"/>
              <a:buChar char="§"/>
            </a:pPr>
            <a:r>
              <a:rPr lang="en-AU" sz="1000" b="1" dirty="0">
                <a:solidFill>
                  <a:srgbClr val="FF0000"/>
                </a:solidFill>
                <a:cs typeface="Times New Roman" pitchFamily="18" charset="0"/>
              </a:rPr>
              <a:t>Experiments</a:t>
            </a:r>
          </a:p>
          <a:p>
            <a:pPr marL="171450" indent="-171450">
              <a:buFont typeface="Wingdings" charset="2"/>
              <a:buChar char="§"/>
            </a:pPr>
            <a:r>
              <a:rPr lang="en-AU" sz="1000" b="1" dirty="0">
                <a:solidFill>
                  <a:srgbClr val="000090"/>
                </a:solidFill>
                <a:cs typeface="Times New Roman" pitchFamily="18" charset="0"/>
              </a:rPr>
              <a:t>Summary</a:t>
            </a:r>
          </a:p>
        </p:txBody>
      </p:sp>
      <p:pic>
        <p:nvPicPr>
          <p:cNvPr id="20" name="Picture 19">
            <a:extLst>
              <a:ext uri="{FF2B5EF4-FFF2-40B4-BE49-F238E27FC236}">
                <a16:creationId xmlns:a16="http://schemas.microsoft.com/office/drawing/2014/main" id="{FEC3AD78-AF69-4A6C-9381-6AE615689C18}"/>
              </a:ext>
            </a:extLst>
          </p:cNvPr>
          <p:cNvPicPr>
            <a:picLocks noChangeAspect="1"/>
          </p:cNvPicPr>
          <p:nvPr/>
        </p:nvPicPr>
        <p:blipFill>
          <a:blip r:embed="rId3"/>
          <a:stretch>
            <a:fillRect/>
          </a:stretch>
        </p:blipFill>
        <p:spPr>
          <a:xfrm>
            <a:off x="59548" y="1822633"/>
            <a:ext cx="2243832" cy="1810570"/>
          </a:xfrm>
          <a:prstGeom prst="rect">
            <a:avLst/>
          </a:prstGeom>
        </p:spPr>
      </p:pic>
      <p:sp>
        <p:nvSpPr>
          <p:cNvPr id="21" name="TextBox 20">
            <a:extLst>
              <a:ext uri="{FF2B5EF4-FFF2-40B4-BE49-F238E27FC236}">
                <a16:creationId xmlns:a16="http://schemas.microsoft.com/office/drawing/2014/main" id="{6294851C-DB6E-4556-949C-248F520A321D}"/>
              </a:ext>
            </a:extLst>
          </p:cNvPr>
          <p:cNvSpPr txBox="1"/>
          <p:nvPr/>
        </p:nvSpPr>
        <p:spPr>
          <a:xfrm>
            <a:off x="608633" y="3633203"/>
            <a:ext cx="1239333" cy="369332"/>
          </a:xfrm>
          <a:prstGeom prst="rect">
            <a:avLst/>
          </a:prstGeom>
          <a:noFill/>
        </p:spPr>
        <p:txBody>
          <a:bodyPr wrap="square" rtlCol="0">
            <a:spAutoFit/>
          </a:bodyPr>
          <a:lstStyle/>
          <a:p>
            <a:pPr algn="ctr"/>
            <a:r>
              <a:rPr lang="fr-CA" b="1" dirty="0">
                <a:solidFill>
                  <a:srgbClr val="002060"/>
                </a:solidFill>
              </a:rPr>
              <a:t>Energy</a:t>
            </a:r>
          </a:p>
        </p:txBody>
      </p:sp>
      <p:pic>
        <p:nvPicPr>
          <p:cNvPr id="23" name="Picture 22">
            <a:extLst>
              <a:ext uri="{FF2B5EF4-FFF2-40B4-BE49-F238E27FC236}">
                <a16:creationId xmlns:a16="http://schemas.microsoft.com/office/drawing/2014/main" id="{BF84D469-366C-47C1-A56E-F5E7453E45CD}"/>
              </a:ext>
            </a:extLst>
          </p:cNvPr>
          <p:cNvPicPr>
            <a:picLocks noChangeAspect="1"/>
          </p:cNvPicPr>
          <p:nvPr/>
        </p:nvPicPr>
        <p:blipFill>
          <a:blip r:embed="rId4"/>
          <a:stretch>
            <a:fillRect/>
          </a:stretch>
        </p:blipFill>
        <p:spPr>
          <a:xfrm>
            <a:off x="2382057" y="1811592"/>
            <a:ext cx="2243831" cy="1800000"/>
          </a:xfrm>
          <a:prstGeom prst="rect">
            <a:avLst/>
          </a:prstGeom>
        </p:spPr>
      </p:pic>
      <p:sp>
        <p:nvSpPr>
          <p:cNvPr id="26" name="TextBox 25">
            <a:extLst>
              <a:ext uri="{FF2B5EF4-FFF2-40B4-BE49-F238E27FC236}">
                <a16:creationId xmlns:a16="http://schemas.microsoft.com/office/drawing/2014/main" id="{BD433BFE-1575-4151-AAAE-F9D9923EBE2D}"/>
              </a:ext>
            </a:extLst>
          </p:cNvPr>
          <p:cNvSpPr txBox="1"/>
          <p:nvPr/>
        </p:nvSpPr>
        <p:spPr>
          <a:xfrm>
            <a:off x="2147172" y="3682746"/>
            <a:ext cx="2959207" cy="338554"/>
          </a:xfrm>
          <a:prstGeom prst="rect">
            <a:avLst/>
          </a:prstGeom>
          <a:noFill/>
        </p:spPr>
        <p:txBody>
          <a:bodyPr wrap="square" rtlCol="0">
            <a:spAutoFit/>
          </a:bodyPr>
          <a:lstStyle/>
          <a:p>
            <a:pPr algn="ctr"/>
            <a:r>
              <a:rPr lang="fr-CA" sz="1600" b="1" dirty="0">
                <a:solidFill>
                  <a:srgbClr val="002060"/>
                </a:solidFill>
              </a:rPr>
              <a:t>Adaptation time </a:t>
            </a:r>
          </a:p>
        </p:txBody>
      </p:sp>
      <p:sp>
        <p:nvSpPr>
          <p:cNvPr id="27" name="object 5">
            <a:extLst>
              <a:ext uri="{FF2B5EF4-FFF2-40B4-BE49-F238E27FC236}">
                <a16:creationId xmlns:a16="http://schemas.microsoft.com/office/drawing/2014/main" id="{A735402F-1A12-4680-991A-BE31E47DA073}"/>
              </a:ext>
            </a:extLst>
          </p:cNvPr>
          <p:cNvSpPr txBox="1"/>
          <p:nvPr/>
        </p:nvSpPr>
        <p:spPr>
          <a:xfrm>
            <a:off x="234088" y="4209685"/>
            <a:ext cx="8887968" cy="1540806"/>
          </a:xfrm>
          <a:prstGeom prst="rect">
            <a:avLst/>
          </a:prstGeom>
        </p:spPr>
        <p:txBody>
          <a:bodyPr vert="horz" wrap="square" lIns="0" tIns="12065" rIns="0" bIns="0" rtlCol="0">
            <a:spAutoFit/>
          </a:bodyPr>
          <a:lstStyle/>
          <a:p>
            <a:pPr marL="355600" marR="5080" indent="-342900">
              <a:spcBef>
                <a:spcPts val="95"/>
              </a:spcBef>
              <a:buClr>
                <a:srgbClr val="002060"/>
              </a:buClr>
              <a:buSzPct val="97500"/>
              <a:buFont typeface="Wingdings" charset="2"/>
              <a:buChar char="§"/>
              <a:tabLst>
                <a:tab pos="267328" algn="l"/>
              </a:tabLst>
            </a:pPr>
            <a:r>
              <a:rPr lang="en-US" sz="2400" spc="-5" dirty="0">
                <a:uFill>
                  <a:solidFill>
                    <a:srgbClr val="000000"/>
                  </a:solidFill>
                </a:uFill>
                <a:latin typeface="Arial"/>
                <a:cs typeface="Arial"/>
              </a:rPr>
              <a:t> </a:t>
            </a:r>
            <a:r>
              <a:rPr lang="en-US" sz="2000" b="1" dirty="0">
                <a:solidFill>
                  <a:srgbClr val="002060"/>
                </a:solidFill>
              </a:rPr>
              <a:t>Our proposal satisfies two nonfunctional requirements in Big Data: </a:t>
            </a:r>
          </a:p>
          <a:p>
            <a:pPr marL="927100" marR="5080" lvl="1" indent="-457200">
              <a:spcBef>
                <a:spcPts val="95"/>
              </a:spcBef>
              <a:buClr>
                <a:srgbClr val="002060"/>
              </a:buClr>
              <a:buSzPct val="97500"/>
              <a:buFont typeface="+mj-lt"/>
              <a:buAutoNum type="arabicPeriod"/>
              <a:tabLst>
                <a:tab pos="267328" algn="l"/>
              </a:tabLst>
            </a:pPr>
            <a:r>
              <a:rPr lang="en-US" sz="1600" b="1" dirty="0">
                <a:solidFill>
                  <a:srgbClr val="002060"/>
                </a:solidFill>
              </a:rPr>
              <a:t>Query performance </a:t>
            </a:r>
          </a:p>
          <a:p>
            <a:pPr marL="927100" marR="5080" lvl="1" indent="-457200">
              <a:spcBef>
                <a:spcPts val="95"/>
              </a:spcBef>
              <a:buClr>
                <a:srgbClr val="002060"/>
              </a:buClr>
              <a:buSzPct val="97500"/>
              <a:buFont typeface="+mj-lt"/>
              <a:buAutoNum type="arabicPeriod"/>
              <a:tabLst>
                <a:tab pos="267328" algn="l"/>
              </a:tabLst>
            </a:pPr>
            <a:r>
              <a:rPr lang="en-US" sz="1600" b="1" dirty="0">
                <a:solidFill>
                  <a:srgbClr val="002060"/>
                </a:solidFill>
              </a:rPr>
              <a:t>Energy consumption of our deployment platform </a:t>
            </a:r>
          </a:p>
          <a:p>
            <a:pPr marL="469900" marR="5080" indent="-457200">
              <a:spcBef>
                <a:spcPts val="95"/>
              </a:spcBef>
              <a:buClr>
                <a:srgbClr val="002060"/>
              </a:buClr>
              <a:buSzPct val="97500"/>
              <a:buFont typeface="Wingdings" panose="05000000000000000000" pitchFamily="2" charset="2"/>
              <a:buChar char="§"/>
              <a:tabLst>
                <a:tab pos="267328" algn="l"/>
              </a:tabLst>
            </a:pPr>
            <a:r>
              <a:rPr lang="en-US" sz="2000" b="1" dirty="0">
                <a:solidFill>
                  <a:srgbClr val="002060"/>
                </a:solidFill>
              </a:rPr>
              <a:t>Importance to choose the right number of the target final fragments.</a:t>
            </a:r>
          </a:p>
          <a:p>
            <a:pPr marL="469900" marR="5080" indent="-457200">
              <a:spcBef>
                <a:spcPts val="95"/>
              </a:spcBef>
              <a:buClr>
                <a:srgbClr val="002060"/>
              </a:buClr>
              <a:buSzPct val="97500"/>
              <a:buFont typeface="Wingdings" panose="05000000000000000000" pitchFamily="2" charset="2"/>
              <a:buChar char="§"/>
              <a:tabLst>
                <a:tab pos="267328" algn="l"/>
              </a:tabLst>
            </a:pPr>
            <a:r>
              <a:rPr lang="en-US" sz="2000" b="1" dirty="0">
                <a:solidFill>
                  <a:srgbClr val="002060"/>
                </a:solidFill>
              </a:rPr>
              <a:t>Hash range partitioning improves also the performance </a:t>
            </a:r>
          </a:p>
        </p:txBody>
      </p:sp>
      <p:sp>
        <p:nvSpPr>
          <p:cNvPr id="29" name="TextBox 28">
            <a:extLst>
              <a:ext uri="{FF2B5EF4-FFF2-40B4-BE49-F238E27FC236}">
                <a16:creationId xmlns:a16="http://schemas.microsoft.com/office/drawing/2014/main" id="{E4E2E7BC-2B8E-4858-B4E4-2CA4326EFB2D}"/>
              </a:ext>
            </a:extLst>
          </p:cNvPr>
          <p:cNvSpPr txBox="1"/>
          <p:nvPr/>
        </p:nvSpPr>
        <p:spPr>
          <a:xfrm>
            <a:off x="5144475" y="3656724"/>
            <a:ext cx="1542182" cy="369332"/>
          </a:xfrm>
          <a:prstGeom prst="rect">
            <a:avLst/>
          </a:prstGeom>
          <a:noFill/>
        </p:spPr>
        <p:txBody>
          <a:bodyPr wrap="square">
            <a:spAutoFit/>
          </a:bodyPr>
          <a:lstStyle/>
          <a:p>
            <a:r>
              <a:rPr lang="en-US" b="1" dirty="0">
                <a:solidFill>
                  <a:srgbClr val="002060"/>
                </a:solidFill>
                <a:latin typeface="NimbusRomNo9L-Regu"/>
              </a:rPr>
              <a:t>Effect of W</a:t>
            </a:r>
            <a:endParaRPr lang="fr-CA" b="1" dirty="0">
              <a:solidFill>
                <a:srgbClr val="002060"/>
              </a:solidFill>
            </a:endParaRPr>
          </a:p>
        </p:txBody>
      </p:sp>
      <p:pic>
        <p:nvPicPr>
          <p:cNvPr id="33" name="Picture 32">
            <a:extLst>
              <a:ext uri="{FF2B5EF4-FFF2-40B4-BE49-F238E27FC236}">
                <a16:creationId xmlns:a16="http://schemas.microsoft.com/office/drawing/2014/main" id="{719C3EF2-5839-4C58-9F7F-034507E3F792}"/>
              </a:ext>
            </a:extLst>
          </p:cNvPr>
          <p:cNvPicPr>
            <a:picLocks noChangeAspect="1"/>
          </p:cNvPicPr>
          <p:nvPr/>
        </p:nvPicPr>
        <p:blipFill>
          <a:blip r:embed="rId5"/>
          <a:stretch>
            <a:fillRect/>
          </a:stretch>
        </p:blipFill>
        <p:spPr>
          <a:xfrm>
            <a:off x="4714618" y="1867383"/>
            <a:ext cx="2243831" cy="1800000"/>
          </a:xfrm>
          <a:prstGeom prst="rect">
            <a:avLst/>
          </a:prstGeom>
        </p:spPr>
      </p:pic>
      <p:sp>
        <p:nvSpPr>
          <p:cNvPr id="38" name="TextBox 37">
            <a:extLst>
              <a:ext uri="{FF2B5EF4-FFF2-40B4-BE49-F238E27FC236}">
                <a16:creationId xmlns:a16="http://schemas.microsoft.com/office/drawing/2014/main" id="{AEB23993-06EE-4EE0-B7D6-B731919B167F}"/>
              </a:ext>
            </a:extLst>
          </p:cNvPr>
          <p:cNvSpPr txBox="1"/>
          <p:nvPr/>
        </p:nvSpPr>
        <p:spPr>
          <a:xfrm>
            <a:off x="276987" y="1174765"/>
            <a:ext cx="6951043" cy="369332"/>
          </a:xfrm>
          <a:prstGeom prst="rect">
            <a:avLst/>
          </a:prstGeom>
          <a:noFill/>
        </p:spPr>
        <p:txBody>
          <a:bodyPr wrap="square">
            <a:spAutoFit/>
          </a:bodyPr>
          <a:lstStyle/>
          <a:p>
            <a:pPr marL="285750" indent="-285750">
              <a:buFont typeface="Wingdings" charset="2"/>
              <a:buChar char="q"/>
            </a:pPr>
            <a:r>
              <a:rPr lang="en-US" b="1" dirty="0">
                <a:solidFill>
                  <a:srgbClr val="002060"/>
                </a:solidFill>
              </a:rPr>
              <a:t>W=200, 1000 predefined queries</a:t>
            </a:r>
            <a:endParaRPr lang="fr-CA" b="1" dirty="0"/>
          </a:p>
        </p:txBody>
      </p:sp>
      <p:pic>
        <p:nvPicPr>
          <p:cNvPr id="16" name="Picture 15">
            <a:extLst>
              <a:ext uri="{FF2B5EF4-FFF2-40B4-BE49-F238E27FC236}">
                <a16:creationId xmlns:a16="http://schemas.microsoft.com/office/drawing/2014/main" id="{4E84583F-3896-49FC-9F75-C486978D7CBF}"/>
              </a:ext>
            </a:extLst>
          </p:cNvPr>
          <p:cNvPicPr>
            <a:picLocks noChangeAspect="1"/>
          </p:cNvPicPr>
          <p:nvPr/>
        </p:nvPicPr>
        <p:blipFill>
          <a:blip r:embed="rId6"/>
          <a:stretch>
            <a:fillRect/>
          </a:stretch>
        </p:blipFill>
        <p:spPr>
          <a:xfrm>
            <a:off x="6966582" y="1822633"/>
            <a:ext cx="2243832" cy="1800000"/>
          </a:xfrm>
          <a:prstGeom prst="rect">
            <a:avLst/>
          </a:prstGeom>
        </p:spPr>
      </p:pic>
      <p:sp>
        <p:nvSpPr>
          <p:cNvPr id="17" name="TextBox 16">
            <a:extLst>
              <a:ext uri="{FF2B5EF4-FFF2-40B4-BE49-F238E27FC236}">
                <a16:creationId xmlns:a16="http://schemas.microsoft.com/office/drawing/2014/main" id="{095EBC67-7C50-4FEA-BF41-7375A2233FA3}"/>
              </a:ext>
            </a:extLst>
          </p:cNvPr>
          <p:cNvSpPr txBox="1"/>
          <p:nvPr/>
        </p:nvSpPr>
        <p:spPr>
          <a:xfrm>
            <a:off x="7139039" y="3633203"/>
            <a:ext cx="1898918" cy="369332"/>
          </a:xfrm>
          <a:prstGeom prst="rect">
            <a:avLst/>
          </a:prstGeom>
          <a:noFill/>
        </p:spPr>
        <p:txBody>
          <a:bodyPr wrap="none" rtlCol="0">
            <a:spAutoFit/>
          </a:bodyPr>
          <a:lstStyle/>
          <a:p>
            <a:r>
              <a:rPr lang="fr-CA" b="1" dirty="0">
                <a:solidFill>
                  <a:srgbClr val="002060"/>
                </a:solidFill>
              </a:rPr>
              <a:t>Hash distribution </a:t>
            </a:r>
          </a:p>
        </p:txBody>
      </p:sp>
    </p:spTree>
    <p:extLst>
      <p:ext uri="{BB962C8B-B14F-4D97-AF65-F5344CB8AC3E}">
        <p14:creationId xmlns:p14="http://schemas.microsoft.com/office/powerpoint/2010/main" val="2054781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1588112" y="44543"/>
            <a:ext cx="6257440" cy="711200"/>
          </a:xfrm>
          <a:prstGeom prst="rect">
            <a:avLst/>
          </a:prstGeom>
        </p:spPr>
        <p:txBody>
          <a:bodyPr>
            <a:noAutofit/>
          </a:bodyPr>
          <a:lst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a:lstStyle>
          <a:p>
            <a:r>
              <a:rPr lang="en-GB" sz="3200" dirty="0"/>
              <a:t>Impact of Workload Clustering</a:t>
            </a:r>
          </a:p>
        </p:txBody>
      </p:sp>
      <p:sp>
        <p:nvSpPr>
          <p:cNvPr id="4" name="object 5">
            <a:extLst>
              <a:ext uri="{FF2B5EF4-FFF2-40B4-BE49-F238E27FC236}">
                <a16:creationId xmlns:a16="http://schemas.microsoft.com/office/drawing/2014/main" id="{383336C2-A912-4382-A8FB-9289270CFCE4}"/>
              </a:ext>
            </a:extLst>
          </p:cNvPr>
          <p:cNvSpPr txBox="1"/>
          <p:nvPr/>
        </p:nvSpPr>
        <p:spPr>
          <a:xfrm>
            <a:off x="106348" y="4071508"/>
            <a:ext cx="8931311" cy="2371803"/>
          </a:xfrm>
          <a:prstGeom prst="rect">
            <a:avLst/>
          </a:prstGeom>
        </p:spPr>
        <p:txBody>
          <a:bodyPr vert="horz" wrap="square" lIns="0" tIns="12065" rIns="0" bIns="0" rtlCol="0">
            <a:spAutoFit/>
          </a:bodyPr>
          <a:lstStyle/>
          <a:p>
            <a:pPr marL="355600" marR="5080" indent="-342900">
              <a:spcBef>
                <a:spcPts val="95"/>
              </a:spcBef>
              <a:buClr>
                <a:srgbClr val="002060"/>
              </a:buClr>
              <a:buSzPct val="97500"/>
              <a:buFont typeface="Wingdings" charset="2"/>
              <a:buChar char="§"/>
              <a:tabLst>
                <a:tab pos="267328" algn="l"/>
              </a:tabLst>
            </a:pPr>
            <a:r>
              <a:rPr lang="en-US" sz="2400" b="1" dirty="0">
                <a:solidFill>
                  <a:srgbClr val="002060"/>
                </a:solidFill>
              </a:rPr>
              <a:t>Workload clustering improves significantly the performance of ad-hoc queries </a:t>
            </a:r>
          </a:p>
          <a:p>
            <a:pPr marL="1270000" marR="5080" lvl="2" indent="-342900">
              <a:spcBef>
                <a:spcPts val="95"/>
              </a:spcBef>
              <a:buClr>
                <a:srgbClr val="002060"/>
              </a:buClr>
              <a:buSzPct val="97500"/>
              <a:buFont typeface="+mj-lt"/>
              <a:buAutoNum type="arabicPeriod"/>
              <a:tabLst>
                <a:tab pos="267328" algn="l"/>
              </a:tabLst>
            </a:pPr>
            <a:r>
              <a:rPr lang="en-US" b="1" dirty="0">
                <a:solidFill>
                  <a:srgbClr val="002060"/>
                </a:solidFill>
              </a:rPr>
              <a:t>Importance of choosing the right features and number of query groups</a:t>
            </a:r>
          </a:p>
          <a:p>
            <a:pPr marL="1270000" marR="5080" lvl="2" indent="-342900">
              <a:spcBef>
                <a:spcPts val="95"/>
              </a:spcBef>
              <a:buClr>
                <a:srgbClr val="002060"/>
              </a:buClr>
              <a:buSzPct val="97500"/>
              <a:buFont typeface="+mj-lt"/>
              <a:buAutoNum type="arabicPeriod"/>
              <a:tabLst>
                <a:tab pos="267328" algn="l"/>
              </a:tabLst>
            </a:pPr>
            <a:r>
              <a:rPr lang="en-US" b="1" dirty="0">
                <a:solidFill>
                  <a:srgbClr val="002060"/>
                </a:solidFill>
              </a:rPr>
              <a:t>A high utility rate favors predefined queries. </a:t>
            </a:r>
            <a:br>
              <a:rPr lang="en-US" b="1" dirty="0">
                <a:solidFill>
                  <a:srgbClr val="002060"/>
                </a:solidFill>
              </a:rPr>
            </a:br>
            <a:endParaRPr lang="en-US" b="1" dirty="0">
              <a:solidFill>
                <a:srgbClr val="002060"/>
              </a:solidFill>
            </a:endParaRPr>
          </a:p>
          <a:p>
            <a:pPr marL="469900" marR="5080" lvl="1">
              <a:spcBef>
                <a:spcPts val="95"/>
              </a:spcBef>
              <a:buClr>
                <a:srgbClr val="002060"/>
              </a:buClr>
              <a:buSzPct val="97500"/>
              <a:tabLst>
                <a:tab pos="267328" algn="l"/>
              </a:tabLst>
            </a:pPr>
            <a:endParaRPr lang="en-US" sz="2400" b="1" dirty="0">
              <a:solidFill>
                <a:srgbClr val="002060"/>
              </a:solidFill>
            </a:endParaRPr>
          </a:p>
          <a:p>
            <a:pPr marL="12700" marR="5080">
              <a:spcBef>
                <a:spcPts val="95"/>
              </a:spcBef>
              <a:buClr>
                <a:srgbClr val="FFCD00"/>
              </a:buClr>
              <a:buSzPct val="97500"/>
              <a:buFont typeface="MS Gothic"/>
              <a:buChar char="◉"/>
              <a:tabLst>
                <a:tab pos="267328" algn="l"/>
              </a:tabLst>
            </a:pPr>
            <a:endParaRPr lang="en-US" sz="2400" b="1" dirty="0">
              <a:solidFill>
                <a:srgbClr val="002060"/>
              </a:solidFill>
            </a:endParaRPr>
          </a:p>
        </p:txBody>
      </p:sp>
      <p:sp>
        <p:nvSpPr>
          <p:cNvPr id="5" name="Rectangle 4"/>
          <p:cNvSpPr/>
          <p:nvPr/>
        </p:nvSpPr>
        <p:spPr>
          <a:xfrm>
            <a:off x="8055867" y="43064"/>
            <a:ext cx="1066193" cy="707886"/>
          </a:xfrm>
          <a:prstGeom prst="rect">
            <a:avLst/>
          </a:prstGeom>
        </p:spPr>
        <p:txBody>
          <a:bodyPr wrap="square">
            <a:spAutoFit/>
          </a:bodyPr>
          <a:lstStyle/>
          <a:p>
            <a:pPr marL="171450" indent="-171450">
              <a:buFont typeface="Wingdings" charset="2"/>
              <a:buChar char="§"/>
            </a:pPr>
            <a:r>
              <a:rPr lang="en-AU" sz="1000" b="1" dirty="0">
                <a:solidFill>
                  <a:srgbClr val="000090"/>
                </a:solidFill>
                <a:cs typeface="Times New Roman" pitchFamily="18" charset="0"/>
              </a:rPr>
              <a:t>State of Art</a:t>
            </a:r>
          </a:p>
          <a:p>
            <a:pPr marL="171450" indent="-171450">
              <a:buFont typeface="Wingdings" charset="2"/>
              <a:buChar char="§"/>
            </a:pPr>
            <a:r>
              <a:rPr lang="en-AU" sz="1000" b="1" dirty="0">
                <a:solidFill>
                  <a:srgbClr val="000090"/>
                </a:solidFill>
                <a:cs typeface="Times New Roman" pitchFamily="18" charset="0"/>
              </a:rPr>
              <a:t>Our Proposal</a:t>
            </a:r>
          </a:p>
          <a:p>
            <a:pPr marL="171450" indent="-171450">
              <a:buFont typeface="Wingdings" charset="2"/>
              <a:buChar char="§"/>
            </a:pPr>
            <a:r>
              <a:rPr lang="en-AU" sz="1000" b="1" dirty="0">
                <a:solidFill>
                  <a:srgbClr val="FF0000"/>
                </a:solidFill>
                <a:cs typeface="Times New Roman" pitchFamily="18" charset="0"/>
              </a:rPr>
              <a:t>Experiments</a:t>
            </a:r>
          </a:p>
          <a:p>
            <a:pPr marL="171450" indent="-171450">
              <a:buFont typeface="Wingdings" charset="2"/>
              <a:buChar char="§"/>
            </a:pPr>
            <a:r>
              <a:rPr lang="en-AU" sz="1000" b="1" dirty="0">
                <a:solidFill>
                  <a:srgbClr val="000090"/>
                </a:solidFill>
                <a:cs typeface="Times New Roman" pitchFamily="18" charset="0"/>
              </a:rPr>
              <a:t>Summary</a:t>
            </a:r>
          </a:p>
        </p:txBody>
      </p:sp>
      <p:pic>
        <p:nvPicPr>
          <p:cNvPr id="6" name="Picture 5">
            <a:extLst>
              <a:ext uri="{FF2B5EF4-FFF2-40B4-BE49-F238E27FC236}">
                <a16:creationId xmlns:a16="http://schemas.microsoft.com/office/drawing/2014/main" id="{4CF28673-DA27-470F-BCDC-7772192990EB}"/>
              </a:ext>
            </a:extLst>
          </p:cNvPr>
          <p:cNvPicPr>
            <a:picLocks noChangeAspect="1"/>
          </p:cNvPicPr>
          <p:nvPr/>
        </p:nvPicPr>
        <p:blipFill>
          <a:blip r:embed="rId3"/>
          <a:stretch>
            <a:fillRect/>
          </a:stretch>
        </p:blipFill>
        <p:spPr>
          <a:xfrm>
            <a:off x="27932" y="1627257"/>
            <a:ext cx="2223853" cy="1800000"/>
          </a:xfrm>
          <a:prstGeom prst="rect">
            <a:avLst/>
          </a:prstGeom>
        </p:spPr>
      </p:pic>
      <p:sp>
        <p:nvSpPr>
          <p:cNvPr id="7" name="TextBox 6">
            <a:extLst>
              <a:ext uri="{FF2B5EF4-FFF2-40B4-BE49-F238E27FC236}">
                <a16:creationId xmlns:a16="http://schemas.microsoft.com/office/drawing/2014/main" id="{5D7D8B8D-712F-4234-B104-03E06BBBC393}"/>
              </a:ext>
            </a:extLst>
          </p:cNvPr>
          <p:cNvSpPr txBox="1"/>
          <p:nvPr/>
        </p:nvSpPr>
        <p:spPr>
          <a:xfrm>
            <a:off x="220632" y="3423964"/>
            <a:ext cx="1881797" cy="369332"/>
          </a:xfrm>
          <a:prstGeom prst="rect">
            <a:avLst/>
          </a:prstGeom>
          <a:noFill/>
        </p:spPr>
        <p:txBody>
          <a:bodyPr wrap="none" rtlCol="0">
            <a:spAutoFit/>
          </a:bodyPr>
          <a:lstStyle/>
          <a:p>
            <a:pPr algn="ctr"/>
            <a:r>
              <a:rPr lang="fr-CA" b="1" dirty="0">
                <a:solidFill>
                  <a:srgbClr val="002060"/>
                </a:solidFill>
              </a:rPr>
              <a:t>Initial population </a:t>
            </a:r>
          </a:p>
        </p:txBody>
      </p:sp>
      <p:pic>
        <p:nvPicPr>
          <p:cNvPr id="9" name="Picture 8">
            <a:extLst>
              <a:ext uri="{FF2B5EF4-FFF2-40B4-BE49-F238E27FC236}">
                <a16:creationId xmlns:a16="http://schemas.microsoft.com/office/drawing/2014/main" id="{9F1C4DFD-4DB1-42EB-BDA1-B4C23930F0D0}"/>
              </a:ext>
            </a:extLst>
          </p:cNvPr>
          <p:cNvPicPr>
            <a:picLocks noChangeAspect="1"/>
          </p:cNvPicPr>
          <p:nvPr/>
        </p:nvPicPr>
        <p:blipFill>
          <a:blip r:embed="rId4"/>
          <a:stretch>
            <a:fillRect/>
          </a:stretch>
        </p:blipFill>
        <p:spPr>
          <a:xfrm>
            <a:off x="2264377" y="1623964"/>
            <a:ext cx="2223853" cy="1800000"/>
          </a:xfrm>
          <a:prstGeom prst="rect">
            <a:avLst/>
          </a:prstGeom>
        </p:spPr>
      </p:pic>
      <p:pic>
        <p:nvPicPr>
          <p:cNvPr id="16" name="Picture 15">
            <a:extLst>
              <a:ext uri="{FF2B5EF4-FFF2-40B4-BE49-F238E27FC236}">
                <a16:creationId xmlns:a16="http://schemas.microsoft.com/office/drawing/2014/main" id="{15CAB5E9-0CF5-4518-B2CB-A70EAB8843F2}"/>
              </a:ext>
            </a:extLst>
          </p:cNvPr>
          <p:cNvPicPr>
            <a:picLocks noChangeAspect="1"/>
          </p:cNvPicPr>
          <p:nvPr/>
        </p:nvPicPr>
        <p:blipFill>
          <a:blip r:embed="rId5"/>
          <a:stretch>
            <a:fillRect/>
          </a:stretch>
        </p:blipFill>
        <p:spPr>
          <a:xfrm>
            <a:off x="6872652" y="1600594"/>
            <a:ext cx="2223853" cy="1800000"/>
          </a:xfrm>
          <a:prstGeom prst="rect">
            <a:avLst/>
          </a:prstGeom>
        </p:spPr>
      </p:pic>
      <p:sp>
        <p:nvSpPr>
          <p:cNvPr id="17" name="TextBox 16">
            <a:extLst>
              <a:ext uri="{FF2B5EF4-FFF2-40B4-BE49-F238E27FC236}">
                <a16:creationId xmlns:a16="http://schemas.microsoft.com/office/drawing/2014/main" id="{3E7E23A7-477E-41FE-AC2C-E8F4A4EDD7E8}"/>
              </a:ext>
            </a:extLst>
          </p:cNvPr>
          <p:cNvSpPr txBox="1"/>
          <p:nvPr/>
        </p:nvSpPr>
        <p:spPr>
          <a:xfrm>
            <a:off x="7043537" y="3446930"/>
            <a:ext cx="2197380" cy="369332"/>
          </a:xfrm>
          <a:prstGeom prst="rect">
            <a:avLst/>
          </a:prstGeom>
          <a:noFill/>
        </p:spPr>
        <p:txBody>
          <a:bodyPr wrap="square">
            <a:spAutoFit/>
          </a:bodyPr>
          <a:lstStyle/>
          <a:p>
            <a:pPr algn="ctr"/>
            <a:r>
              <a:rPr lang="en-US" b="1" dirty="0">
                <a:solidFill>
                  <a:srgbClr val="002060"/>
                </a:solidFill>
                <a:latin typeface="NimbusRomNo9L-Regu"/>
              </a:rPr>
              <a:t>Utility Effect</a:t>
            </a:r>
            <a:endParaRPr lang="fr-CA" b="1" dirty="0">
              <a:solidFill>
                <a:srgbClr val="002060"/>
              </a:solidFill>
            </a:endParaRPr>
          </a:p>
        </p:txBody>
      </p:sp>
      <p:sp>
        <p:nvSpPr>
          <p:cNvPr id="18" name="TextBox 17">
            <a:extLst>
              <a:ext uri="{FF2B5EF4-FFF2-40B4-BE49-F238E27FC236}">
                <a16:creationId xmlns:a16="http://schemas.microsoft.com/office/drawing/2014/main" id="{E759C4EC-30BF-4840-ACDD-1DEACBF14333}"/>
              </a:ext>
            </a:extLst>
          </p:cNvPr>
          <p:cNvSpPr txBox="1"/>
          <p:nvPr/>
        </p:nvSpPr>
        <p:spPr>
          <a:xfrm>
            <a:off x="2054421" y="3422318"/>
            <a:ext cx="2679023" cy="369332"/>
          </a:xfrm>
          <a:prstGeom prst="rect">
            <a:avLst/>
          </a:prstGeom>
          <a:noFill/>
        </p:spPr>
        <p:txBody>
          <a:bodyPr wrap="square">
            <a:spAutoFit/>
          </a:bodyPr>
          <a:lstStyle/>
          <a:p>
            <a:pPr algn="ctr"/>
            <a:r>
              <a:rPr lang="en-US" b="1" dirty="0">
                <a:solidFill>
                  <a:srgbClr val="002060"/>
                </a:solidFill>
              </a:rPr>
              <a:t>Features effects</a:t>
            </a:r>
            <a:endParaRPr lang="fr-CA" b="1" dirty="0">
              <a:solidFill>
                <a:srgbClr val="002060"/>
              </a:solidFill>
            </a:endParaRPr>
          </a:p>
        </p:txBody>
      </p:sp>
      <p:sp>
        <p:nvSpPr>
          <p:cNvPr id="20" name="TextBox 19">
            <a:extLst>
              <a:ext uri="{FF2B5EF4-FFF2-40B4-BE49-F238E27FC236}">
                <a16:creationId xmlns:a16="http://schemas.microsoft.com/office/drawing/2014/main" id="{F5B9DC5B-D289-4E37-A79C-8CA0C0E60F37}"/>
              </a:ext>
            </a:extLst>
          </p:cNvPr>
          <p:cNvSpPr txBox="1"/>
          <p:nvPr/>
        </p:nvSpPr>
        <p:spPr>
          <a:xfrm>
            <a:off x="276987" y="1069255"/>
            <a:ext cx="6951043" cy="369332"/>
          </a:xfrm>
          <a:prstGeom prst="rect">
            <a:avLst/>
          </a:prstGeom>
          <a:noFill/>
        </p:spPr>
        <p:txBody>
          <a:bodyPr wrap="square">
            <a:spAutoFit/>
          </a:bodyPr>
          <a:lstStyle/>
          <a:p>
            <a:pPr marL="285750" indent="-285750">
              <a:buFont typeface="Wingdings" charset="2"/>
              <a:buChar char="q"/>
            </a:pPr>
            <a:r>
              <a:rPr lang="en-US" b="1" dirty="0">
                <a:solidFill>
                  <a:srgbClr val="002060"/>
                </a:solidFill>
              </a:rPr>
              <a:t>W=200, 1000 predefined queries and 20 ad-hoc queries</a:t>
            </a:r>
            <a:endParaRPr lang="fr-CA" b="1" dirty="0"/>
          </a:p>
        </p:txBody>
      </p:sp>
      <p:pic>
        <p:nvPicPr>
          <p:cNvPr id="22" name="Picture 21">
            <a:extLst>
              <a:ext uri="{FF2B5EF4-FFF2-40B4-BE49-F238E27FC236}">
                <a16:creationId xmlns:a16="http://schemas.microsoft.com/office/drawing/2014/main" id="{FD27992E-7F0F-42C5-AC3F-1F3213586877}"/>
              </a:ext>
            </a:extLst>
          </p:cNvPr>
          <p:cNvPicPr>
            <a:picLocks noChangeAspect="1"/>
          </p:cNvPicPr>
          <p:nvPr/>
        </p:nvPicPr>
        <p:blipFill>
          <a:blip r:embed="rId6"/>
          <a:stretch>
            <a:fillRect/>
          </a:stretch>
        </p:blipFill>
        <p:spPr>
          <a:xfrm>
            <a:off x="4536076" y="1647334"/>
            <a:ext cx="2192694" cy="1800000"/>
          </a:xfrm>
          <a:prstGeom prst="rect">
            <a:avLst/>
          </a:prstGeom>
        </p:spPr>
      </p:pic>
      <p:sp>
        <p:nvSpPr>
          <p:cNvPr id="25" name="TextBox 24">
            <a:extLst>
              <a:ext uri="{FF2B5EF4-FFF2-40B4-BE49-F238E27FC236}">
                <a16:creationId xmlns:a16="http://schemas.microsoft.com/office/drawing/2014/main" id="{56578555-919A-48C0-8F98-23D982493587}"/>
              </a:ext>
            </a:extLst>
          </p:cNvPr>
          <p:cNvSpPr txBox="1"/>
          <p:nvPr/>
        </p:nvSpPr>
        <p:spPr>
          <a:xfrm>
            <a:off x="4221313" y="3426903"/>
            <a:ext cx="3273773" cy="369332"/>
          </a:xfrm>
          <a:prstGeom prst="rect">
            <a:avLst/>
          </a:prstGeom>
          <a:noFill/>
        </p:spPr>
        <p:txBody>
          <a:bodyPr wrap="square">
            <a:spAutoFit/>
          </a:bodyPr>
          <a:lstStyle/>
          <a:p>
            <a:pPr algn="ctr"/>
            <a:r>
              <a:rPr lang="en-US" b="1" dirty="0">
                <a:solidFill>
                  <a:srgbClr val="002060"/>
                </a:solidFill>
                <a:latin typeface="NimbusRomNo9L-Regu"/>
              </a:rPr>
              <a:t>Effect of query groups number</a:t>
            </a:r>
            <a:r>
              <a:rPr lang="en-US" b="1" dirty="0">
                <a:solidFill>
                  <a:srgbClr val="002060"/>
                </a:solidFill>
              </a:rPr>
              <a:t> </a:t>
            </a:r>
            <a:endParaRPr lang="fr-CA" b="1" dirty="0">
              <a:solidFill>
                <a:srgbClr val="002060"/>
              </a:solidFill>
            </a:endParaRPr>
          </a:p>
        </p:txBody>
      </p:sp>
    </p:spTree>
    <p:extLst>
      <p:ext uri="{BB962C8B-B14F-4D97-AF65-F5344CB8AC3E}">
        <p14:creationId xmlns:p14="http://schemas.microsoft.com/office/powerpoint/2010/main" val="1703711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533836" y="1"/>
            <a:ext cx="6099175" cy="651898"/>
          </a:xfrm>
          <a:prstGeom prst="rect">
            <a:avLst/>
          </a:prstGeom>
        </p:spPr>
        <p:txBody>
          <a:bodyPr>
            <a:noAutofit/>
          </a:bodyPr>
          <a:lstStyle/>
          <a:p>
            <a:r>
              <a:rPr lang="en-GB" sz="4000" dirty="0"/>
              <a:t>Summary</a:t>
            </a:r>
          </a:p>
        </p:txBody>
      </p:sp>
      <p:sp>
        <p:nvSpPr>
          <p:cNvPr id="4" name="Rectangle 3"/>
          <p:cNvSpPr/>
          <p:nvPr/>
        </p:nvSpPr>
        <p:spPr>
          <a:xfrm>
            <a:off x="57200" y="855786"/>
            <a:ext cx="9086800" cy="4382738"/>
          </a:xfrm>
          <a:prstGeom prst="rect">
            <a:avLst/>
          </a:prstGeom>
        </p:spPr>
        <p:txBody>
          <a:bodyPr wrap="square">
            <a:spAutoFit/>
          </a:bodyPr>
          <a:lstStyle/>
          <a:p>
            <a:pPr marL="342900" indent="-342900" eaLnBrk="0" hangingPunct="0">
              <a:lnSpc>
                <a:spcPct val="150000"/>
              </a:lnSpc>
              <a:spcBef>
                <a:spcPct val="20000"/>
              </a:spcBef>
              <a:buFont typeface="Wingdings" charset="2"/>
              <a:buChar char="q"/>
            </a:pPr>
            <a:r>
              <a:rPr lang="en-US" sz="2400" b="1" dirty="0">
                <a:solidFill>
                  <a:srgbClr val="000090"/>
                </a:solidFill>
                <a:latin typeface="Calibri" pitchFamily="34" charset="0"/>
                <a:cs typeface="Calibri" pitchFamily="34" charset="0"/>
              </a:rPr>
              <a:t>Self-adaptive data fragmentation in parallel Big Data</a:t>
            </a:r>
          </a:p>
          <a:p>
            <a:pPr marL="800100" lvl="1" indent="-342900" eaLnBrk="0" hangingPunct="0">
              <a:lnSpc>
                <a:spcPct val="150000"/>
              </a:lnSpc>
              <a:spcBef>
                <a:spcPct val="20000"/>
              </a:spcBef>
              <a:buFont typeface="Wingdings" charset="2"/>
              <a:buChar char="§"/>
            </a:pPr>
            <a:r>
              <a:rPr lang="en-US" sz="2000" b="1" dirty="0">
                <a:solidFill>
                  <a:srgbClr val="000090"/>
                </a:solidFill>
                <a:latin typeface="Calibri" pitchFamily="34" charset="0"/>
                <a:cs typeface="Calibri" pitchFamily="34" charset="0"/>
              </a:rPr>
              <a:t>Offline </a:t>
            </a:r>
            <a:r>
              <a:rPr lang="en-US" b="1" dirty="0">
                <a:solidFill>
                  <a:srgbClr val="000090"/>
                </a:solidFill>
                <a:latin typeface="Calibri" pitchFamily="34" charset="0"/>
                <a:cs typeface="Calibri" pitchFamily="34" charset="0"/>
              </a:rPr>
              <a:t>(training-like step) </a:t>
            </a:r>
            <a:r>
              <a:rPr lang="en-US" sz="2000" b="1" dirty="0">
                <a:solidFill>
                  <a:srgbClr val="000090"/>
                </a:solidFill>
                <a:latin typeface="Calibri" pitchFamily="34" charset="0"/>
                <a:cs typeface="Calibri" pitchFamily="34" charset="0"/>
              </a:rPr>
              <a:t>and online phases </a:t>
            </a:r>
            <a:r>
              <a:rPr lang="en-US" b="1" dirty="0">
                <a:solidFill>
                  <a:srgbClr val="000090"/>
                </a:solidFill>
                <a:latin typeface="Calibri" pitchFamily="34" charset="0"/>
                <a:cs typeface="Calibri" pitchFamily="34" charset="0"/>
              </a:rPr>
              <a:t>(for ad-hoc queries)</a:t>
            </a:r>
          </a:p>
          <a:p>
            <a:pPr marL="342900" indent="-342900" eaLnBrk="0" hangingPunct="0">
              <a:lnSpc>
                <a:spcPct val="150000"/>
              </a:lnSpc>
              <a:spcBef>
                <a:spcPct val="20000"/>
              </a:spcBef>
              <a:buFont typeface="Wingdings" charset="2"/>
              <a:buChar char="q"/>
            </a:pPr>
            <a:r>
              <a:rPr lang="en-US" sz="2400" b="1" dirty="0">
                <a:solidFill>
                  <a:srgbClr val="000090"/>
                </a:solidFill>
                <a:latin typeface="Calibri" pitchFamily="34" charset="0"/>
                <a:cs typeface="Calibri" pitchFamily="34" charset="0"/>
              </a:rPr>
              <a:t>Genetic-based algorithm </a:t>
            </a:r>
          </a:p>
          <a:p>
            <a:pPr marL="342900" indent="-342900" eaLnBrk="0" hangingPunct="0">
              <a:lnSpc>
                <a:spcPct val="150000"/>
              </a:lnSpc>
              <a:spcBef>
                <a:spcPct val="20000"/>
              </a:spcBef>
              <a:buFont typeface="Wingdings" charset="2"/>
              <a:buChar char="q"/>
            </a:pPr>
            <a:r>
              <a:rPr lang="en-US" sz="2400" b="1" dirty="0">
                <a:solidFill>
                  <a:srgbClr val="000090"/>
                </a:solidFill>
                <a:latin typeface="Calibri" pitchFamily="34" charset="0"/>
                <a:cs typeface="Calibri" pitchFamily="34" charset="0"/>
              </a:rPr>
              <a:t>Query clustering as a service for managing ad-hoc queries</a:t>
            </a:r>
          </a:p>
          <a:p>
            <a:pPr marL="342900" indent="-342900" eaLnBrk="0" hangingPunct="0">
              <a:lnSpc>
                <a:spcPct val="150000"/>
              </a:lnSpc>
              <a:spcBef>
                <a:spcPct val="20000"/>
              </a:spcBef>
              <a:buFont typeface="Wingdings" pitchFamily="2" charset="2"/>
              <a:buChar char="q"/>
            </a:pPr>
            <a:r>
              <a:rPr lang="en-US" sz="2400" b="1" dirty="0">
                <a:solidFill>
                  <a:srgbClr val="000090"/>
                </a:solidFill>
                <a:latin typeface="Calibri" pitchFamily="34" charset="0"/>
                <a:cs typeface="Calibri" pitchFamily="34" charset="0"/>
              </a:rPr>
              <a:t>Intensive experiments</a:t>
            </a:r>
          </a:p>
          <a:p>
            <a:pPr marL="342900" indent="-342900" eaLnBrk="0" hangingPunct="0">
              <a:spcBef>
                <a:spcPct val="20000"/>
              </a:spcBef>
              <a:buFont typeface="Wingdings" pitchFamily="2" charset="2"/>
              <a:buChar char="q"/>
            </a:pPr>
            <a:endParaRPr lang="en-US" sz="2400" b="1" dirty="0">
              <a:solidFill>
                <a:srgbClr val="000090"/>
              </a:solidFill>
              <a:latin typeface="Calibri" pitchFamily="34" charset="0"/>
              <a:cs typeface="Calibri" pitchFamily="34" charset="0"/>
            </a:endParaRPr>
          </a:p>
          <a:p>
            <a:pPr marL="342900" indent="-342900" eaLnBrk="0" hangingPunct="0">
              <a:spcBef>
                <a:spcPct val="20000"/>
              </a:spcBef>
              <a:buFont typeface="Wingdings" pitchFamily="2" charset="2"/>
              <a:buChar char="q"/>
            </a:pPr>
            <a:r>
              <a:rPr lang="en-US" sz="2400" b="1" dirty="0">
                <a:solidFill>
                  <a:srgbClr val="FF0000"/>
                </a:solidFill>
                <a:latin typeface="Calibri" pitchFamily="34" charset="0"/>
                <a:cs typeface="Calibri" pitchFamily="34" charset="0"/>
              </a:rPr>
              <a:t>Improvement of fragment allocation by using AI techniques</a:t>
            </a:r>
          </a:p>
          <a:p>
            <a:pPr marL="342900" indent="-342900" eaLnBrk="0" hangingPunct="0">
              <a:spcBef>
                <a:spcPct val="20000"/>
              </a:spcBef>
              <a:buFont typeface="Wingdings" pitchFamily="2" charset="2"/>
              <a:buChar char="q"/>
            </a:pPr>
            <a:r>
              <a:rPr lang="en-US" sz="2400" b="1" dirty="0">
                <a:solidFill>
                  <a:srgbClr val="FF0000"/>
                </a:solidFill>
                <a:latin typeface="Calibri" pitchFamily="34" charset="0"/>
                <a:cs typeface="Calibri" pitchFamily="34" charset="0"/>
              </a:rPr>
              <a:t>Integration of our proposal in Spark</a:t>
            </a:r>
          </a:p>
        </p:txBody>
      </p:sp>
      <p:sp>
        <p:nvSpPr>
          <p:cNvPr id="6" name="Rectangle 5"/>
          <p:cNvSpPr/>
          <p:nvPr/>
        </p:nvSpPr>
        <p:spPr>
          <a:xfrm>
            <a:off x="8055867" y="43064"/>
            <a:ext cx="1066193" cy="707886"/>
          </a:xfrm>
          <a:prstGeom prst="rect">
            <a:avLst/>
          </a:prstGeom>
        </p:spPr>
        <p:txBody>
          <a:bodyPr wrap="square">
            <a:spAutoFit/>
          </a:bodyPr>
          <a:lstStyle/>
          <a:p>
            <a:pPr marL="171450" indent="-171450">
              <a:buFont typeface="Wingdings" charset="2"/>
              <a:buChar char="§"/>
            </a:pPr>
            <a:r>
              <a:rPr lang="en-AU" sz="1000" b="1" dirty="0">
                <a:solidFill>
                  <a:srgbClr val="000090"/>
                </a:solidFill>
                <a:cs typeface="Times New Roman" pitchFamily="18" charset="0"/>
              </a:rPr>
              <a:t>State of Art</a:t>
            </a:r>
          </a:p>
          <a:p>
            <a:pPr marL="171450" indent="-171450">
              <a:buFont typeface="Wingdings" charset="2"/>
              <a:buChar char="§"/>
            </a:pPr>
            <a:r>
              <a:rPr lang="en-AU" sz="1000" b="1" dirty="0">
                <a:solidFill>
                  <a:srgbClr val="000090"/>
                </a:solidFill>
                <a:cs typeface="Times New Roman" pitchFamily="18" charset="0"/>
              </a:rPr>
              <a:t>Our Proposal</a:t>
            </a:r>
          </a:p>
          <a:p>
            <a:pPr marL="171450" indent="-171450">
              <a:buFont typeface="Wingdings" charset="2"/>
              <a:buChar char="§"/>
            </a:pPr>
            <a:r>
              <a:rPr lang="en-AU" sz="1000" b="1" dirty="0">
                <a:solidFill>
                  <a:srgbClr val="000090"/>
                </a:solidFill>
                <a:cs typeface="Times New Roman" pitchFamily="18" charset="0"/>
              </a:rPr>
              <a:t>Experiments</a:t>
            </a:r>
          </a:p>
          <a:p>
            <a:pPr marL="171450" indent="-171450">
              <a:buFont typeface="Wingdings" charset="2"/>
              <a:buChar char="§"/>
            </a:pPr>
            <a:r>
              <a:rPr lang="en-AU" sz="1000" b="1" dirty="0">
                <a:solidFill>
                  <a:srgbClr val="FF0000"/>
                </a:solidFill>
                <a:cs typeface="Times New Roman" pitchFamily="18" charset="0"/>
              </a:rPr>
              <a:t>Summary</a:t>
            </a:r>
          </a:p>
        </p:txBody>
      </p:sp>
    </p:spTree>
    <p:extLst>
      <p:ext uri="{BB962C8B-B14F-4D97-AF65-F5344CB8AC3E}">
        <p14:creationId xmlns:p14="http://schemas.microsoft.com/office/powerpoint/2010/main" val="2092073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
          <p:cNvSpPr txBox="1">
            <a:spLocks/>
          </p:cNvSpPr>
          <p:nvPr/>
        </p:nvSpPr>
        <p:spPr>
          <a:xfrm>
            <a:off x="1533526" y="117987"/>
            <a:ext cx="7064784" cy="593214"/>
          </a:xfrm>
          <a:prstGeom prst="rect">
            <a:avLst/>
          </a:prstGeom>
        </p:spPr>
        <p:txBody>
          <a:bodyPr>
            <a:noAutofit/>
          </a:bodyPr>
          <a:lst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a:lstStyle>
          <a:p>
            <a:r>
              <a:rPr lang="en-AU" sz="2800" dirty="0"/>
              <a:t>Context: Parallel Big Data Warehouses</a:t>
            </a:r>
          </a:p>
        </p:txBody>
      </p:sp>
      <p:sp>
        <p:nvSpPr>
          <p:cNvPr id="52" name="Text Box 3"/>
          <p:cNvSpPr txBox="1">
            <a:spLocks noChangeArrowheads="1"/>
          </p:cNvSpPr>
          <p:nvPr/>
        </p:nvSpPr>
        <p:spPr bwMode="auto">
          <a:xfrm>
            <a:off x="2004715" y="3730998"/>
            <a:ext cx="5113637" cy="946084"/>
          </a:xfrm>
          <a:prstGeom prst="rect">
            <a:avLst/>
          </a:prstGeom>
          <a:solidFill>
            <a:srgbClr val="FFFFFF"/>
          </a:solidFill>
          <a:ln w="28575">
            <a:solidFill>
              <a:srgbClr val="F79646"/>
            </a:solidFill>
            <a:prstDash val="sysDash"/>
            <a:miter lim="800000"/>
            <a:headEnd/>
            <a:tailEnd/>
          </a:ln>
        </p:spPr>
        <p:txBody>
          <a:bodyPr/>
          <a:lstStyle/>
          <a:p>
            <a:pPr algn="ctr">
              <a:defRPr/>
            </a:pPr>
            <a:endParaRPr lang="en-AU" b="1" cap="small" dirty="0">
              <a:solidFill>
                <a:srgbClr val="002060"/>
              </a:solidFill>
            </a:endParaRPr>
          </a:p>
        </p:txBody>
      </p:sp>
      <p:sp>
        <p:nvSpPr>
          <p:cNvPr id="53" name="Oval 4"/>
          <p:cNvSpPr>
            <a:spLocks noChangeArrowheads="1"/>
          </p:cNvSpPr>
          <p:nvPr/>
        </p:nvSpPr>
        <p:spPr bwMode="auto">
          <a:xfrm>
            <a:off x="4041202" y="2984566"/>
            <a:ext cx="2412000" cy="570872"/>
          </a:xfrm>
          <a:prstGeom prst="round2DiagRect">
            <a:avLst/>
          </a:prstGeom>
          <a:solidFill>
            <a:srgbClr val="BBCDE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lnSpc>
                <a:spcPct val="150000"/>
              </a:lnSpc>
              <a:spcBef>
                <a:spcPts val="600"/>
              </a:spcBef>
              <a:defRPr/>
            </a:pPr>
            <a:r>
              <a:rPr lang="en-AU" sz="1600" b="1" dirty="0">
                <a:solidFill>
                  <a:srgbClr val="002060"/>
                </a:solidFill>
              </a:rPr>
              <a:t>Fragmentation  Schema</a:t>
            </a:r>
          </a:p>
        </p:txBody>
      </p:sp>
      <p:sp>
        <p:nvSpPr>
          <p:cNvPr id="56" name="Text Box 7"/>
          <p:cNvSpPr txBox="1">
            <a:spLocks noChangeArrowheads="1"/>
          </p:cNvSpPr>
          <p:nvPr/>
        </p:nvSpPr>
        <p:spPr bwMode="auto">
          <a:xfrm>
            <a:off x="2004715" y="1326186"/>
            <a:ext cx="5113639" cy="1510678"/>
          </a:xfrm>
          <a:prstGeom prst="rect">
            <a:avLst/>
          </a:prstGeom>
          <a:solidFill>
            <a:srgbClr val="FFFFFF"/>
          </a:solidFill>
          <a:ln w="28575">
            <a:solidFill>
              <a:srgbClr val="4BACC6"/>
            </a:solidFill>
            <a:prstDash val="sysDash"/>
            <a:miter lim="800000"/>
            <a:headEnd/>
            <a:tailEnd/>
          </a:ln>
        </p:spPr>
        <p:txBody>
          <a:bodyPr/>
          <a:lstStyle/>
          <a:p>
            <a:pPr algn="ctr">
              <a:defRPr/>
            </a:pPr>
            <a:endParaRPr lang="en-AU" b="1" cap="small" dirty="0">
              <a:solidFill>
                <a:srgbClr val="002060"/>
              </a:solidFill>
            </a:endParaRPr>
          </a:p>
        </p:txBody>
      </p:sp>
      <p:sp>
        <p:nvSpPr>
          <p:cNvPr id="57" name="AutoShape 9"/>
          <p:cNvSpPr>
            <a:spLocks noChangeArrowheads="1"/>
          </p:cNvSpPr>
          <p:nvPr/>
        </p:nvSpPr>
        <p:spPr bwMode="auto">
          <a:xfrm>
            <a:off x="4346365" y="805525"/>
            <a:ext cx="1411003" cy="401601"/>
          </a:xfrm>
          <a:prstGeom prst="can">
            <a:avLst>
              <a:gd name="adj" fmla="val 25000"/>
            </a:avLst>
          </a:prstGeom>
          <a:solidFill>
            <a:srgbClr val="FFFFFF"/>
          </a:solidFill>
          <a:ln w="9525">
            <a:solidFill>
              <a:srgbClr val="0D0D0D"/>
            </a:solidFill>
            <a:round/>
            <a:headEnd/>
            <a:tailEnd/>
          </a:ln>
        </p:spPr>
        <p:txBody>
          <a:bodyPr/>
          <a:lstStyle>
            <a:lvl1pPr>
              <a:defRPr sz="1400" b="1">
                <a:solidFill>
                  <a:srgbClr val="004A84"/>
                </a:solidFill>
                <a:latin typeface="Times New Roman" charset="0"/>
              </a:defRPr>
            </a:lvl1pPr>
            <a:lvl2pPr marL="742950" indent="-285750">
              <a:defRPr sz="1400" b="1">
                <a:solidFill>
                  <a:srgbClr val="004A84"/>
                </a:solidFill>
                <a:latin typeface="Times New Roman" charset="0"/>
              </a:defRPr>
            </a:lvl2pPr>
            <a:lvl3pPr marL="1143000" indent="-228600">
              <a:defRPr sz="1400" b="1">
                <a:solidFill>
                  <a:srgbClr val="004A84"/>
                </a:solidFill>
                <a:latin typeface="Times New Roman" charset="0"/>
              </a:defRPr>
            </a:lvl3pPr>
            <a:lvl4pPr marL="1600200" indent="-228600">
              <a:defRPr sz="1400" b="1">
                <a:solidFill>
                  <a:srgbClr val="004A84"/>
                </a:solidFill>
                <a:latin typeface="Times New Roman" charset="0"/>
              </a:defRPr>
            </a:lvl4pPr>
            <a:lvl5pPr marL="2057400" indent="-228600">
              <a:defRPr sz="1400" b="1">
                <a:solidFill>
                  <a:srgbClr val="004A84"/>
                </a:solidFill>
                <a:latin typeface="Times New Roman" charset="0"/>
              </a:defRPr>
            </a:lvl5pPr>
            <a:lvl6pPr marL="2514600" indent="-228600" algn="ctr" eaLnBrk="0" fontAlgn="base" hangingPunct="0">
              <a:spcBef>
                <a:spcPct val="0"/>
              </a:spcBef>
              <a:spcAft>
                <a:spcPct val="0"/>
              </a:spcAft>
              <a:defRPr sz="1400" b="1">
                <a:solidFill>
                  <a:srgbClr val="004A84"/>
                </a:solidFill>
                <a:latin typeface="Times New Roman" charset="0"/>
              </a:defRPr>
            </a:lvl6pPr>
            <a:lvl7pPr marL="2971800" indent="-228600" algn="ctr" eaLnBrk="0" fontAlgn="base" hangingPunct="0">
              <a:spcBef>
                <a:spcPct val="0"/>
              </a:spcBef>
              <a:spcAft>
                <a:spcPct val="0"/>
              </a:spcAft>
              <a:defRPr sz="1400" b="1">
                <a:solidFill>
                  <a:srgbClr val="004A84"/>
                </a:solidFill>
                <a:latin typeface="Times New Roman" charset="0"/>
              </a:defRPr>
            </a:lvl7pPr>
            <a:lvl8pPr marL="3429000" indent="-228600" algn="ctr" eaLnBrk="0" fontAlgn="base" hangingPunct="0">
              <a:spcBef>
                <a:spcPct val="0"/>
              </a:spcBef>
              <a:spcAft>
                <a:spcPct val="0"/>
              </a:spcAft>
              <a:defRPr sz="1400" b="1">
                <a:solidFill>
                  <a:srgbClr val="004A84"/>
                </a:solidFill>
                <a:latin typeface="Times New Roman" charset="0"/>
              </a:defRPr>
            </a:lvl8pPr>
            <a:lvl9pPr marL="3886200" indent="-228600" algn="ctr" eaLnBrk="0" fontAlgn="base" hangingPunct="0">
              <a:spcBef>
                <a:spcPct val="0"/>
              </a:spcBef>
              <a:spcAft>
                <a:spcPct val="0"/>
              </a:spcAft>
              <a:defRPr sz="1400" b="1">
                <a:solidFill>
                  <a:srgbClr val="004A84"/>
                </a:solidFill>
                <a:latin typeface="Times New Roman" charset="0"/>
              </a:defRPr>
            </a:lvl9pPr>
          </a:lstStyle>
          <a:p>
            <a:pPr algn="ctr"/>
            <a:r>
              <a:rPr lang="en-AU" altLang="x-none" sz="1600" dirty="0">
                <a:solidFill>
                  <a:srgbClr val="FF0000"/>
                </a:solidFill>
                <a:latin typeface="+mn-lt"/>
              </a:rPr>
              <a:t>Input</a:t>
            </a:r>
            <a:r>
              <a:rPr lang="en-AU" altLang="x-none" sz="1600" baseline="-25000" dirty="0">
                <a:solidFill>
                  <a:srgbClr val="FF0000"/>
                </a:solidFill>
                <a:latin typeface="+mn-lt"/>
              </a:rPr>
              <a:t>1</a:t>
            </a:r>
            <a:r>
              <a:rPr lang="en-AU" altLang="x-none" sz="1600" dirty="0">
                <a:solidFill>
                  <a:srgbClr val="FF0000"/>
                </a:solidFill>
                <a:latin typeface="+mn-lt"/>
              </a:rPr>
              <a:t>: </a:t>
            </a:r>
            <a:r>
              <a:rPr lang="en-AU" altLang="x-none" sz="1600" dirty="0">
                <a:latin typeface="+mn-lt"/>
              </a:rPr>
              <a:t>DW</a:t>
            </a:r>
          </a:p>
        </p:txBody>
      </p:sp>
      <p:sp>
        <p:nvSpPr>
          <p:cNvPr id="58" name="Rectangle 10"/>
          <p:cNvSpPr>
            <a:spLocks noChangeArrowheads="1"/>
          </p:cNvSpPr>
          <p:nvPr/>
        </p:nvSpPr>
        <p:spPr bwMode="auto">
          <a:xfrm>
            <a:off x="4003621" y="2122488"/>
            <a:ext cx="2724207" cy="400050"/>
          </a:xfrm>
          <a:prstGeom prst="rect">
            <a:avLst/>
          </a:prstGeom>
          <a:solidFill>
            <a:srgbClr val="FFFFFF"/>
          </a:solidFill>
          <a:ln w="9525">
            <a:solidFill>
              <a:srgbClr val="0D0D0D"/>
            </a:solidFill>
            <a:miter lim="800000"/>
            <a:headEnd/>
            <a:tailEnd/>
          </a:ln>
        </p:spPr>
        <p:txBody>
          <a:bodyPr/>
          <a:lstStyle>
            <a:lvl1pPr>
              <a:defRPr sz="1400" b="1">
                <a:solidFill>
                  <a:srgbClr val="004A84"/>
                </a:solidFill>
                <a:latin typeface="Times New Roman" charset="0"/>
              </a:defRPr>
            </a:lvl1pPr>
            <a:lvl2pPr marL="742950" indent="-285750">
              <a:defRPr sz="1400" b="1">
                <a:solidFill>
                  <a:srgbClr val="004A84"/>
                </a:solidFill>
                <a:latin typeface="Times New Roman" charset="0"/>
              </a:defRPr>
            </a:lvl2pPr>
            <a:lvl3pPr marL="1143000" indent="-228600">
              <a:defRPr sz="1400" b="1">
                <a:solidFill>
                  <a:srgbClr val="004A84"/>
                </a:solidFill>
                <a:latin typeface="Times New Roman" charset="0"/>
              </a:defRPr>
            </a:lvl3pPr>
            <a:lvl4pPr marL="1600200" indent="-228600">
              <a:defRPr sz="1400" b="1">
                <a:solidFill>
                  <a:srgbClr val="004A84"/>
                </a:solidFill>
                <a:latin typeface="Times New Roman" charset="0"/>
              </a:defRPr>
            </a:lvl4pPr>
            <a:lvl5pPr marL="2057400" indent="-228600">
              <a:defRPr sz="1400" b="1">
                <a:solidFill>
                  <a:srgbClr val="004A84"/>
                </a:solidFill>
                <a:latin typeface="Times New Roman" charset="0"/>
              </a:defRPr>
            </a:lvl5pPr>
            <a:lvl6pPr marL="2514600" indent="-228600" algn="ctr" eaLnBrk="0" fontAlgn="base" hangingPunct="0">
              <a:spcBef>
                <a:spcPct val="0"/>
              </a:spcBef>
              <a:spcAft>
                <a:spcPct val="0"/>
              </a:spcAft>
              <a:defRPr sz="1400" b="1">
                <a:solidFill>
                  <a:srgbClr val="004A84"/>
                </a:solidFill>
                <a:latin typeface="Times New Roman" charset="0"/>
              </a:defRPr>
            </a:lvl6pPr>
            <a:lvl7pPr marL="2971800" indent="-228600" algn="ctr" eaLnBrk="0" fontAlgn="base" hangingPunct="0">
              <a:spcBef>
                <a:spcPct val="0"/>
              </a:spcBef>
              <a:spcAft>
                <a:spcPct val="0"/>
              </a:spcAft>
              <a:defRPr sz="1400" b="1">
                <a:solidFill>
                  <a:srgbClr val="004A84"/>
                </a:solidFill>
                <a:latin typeface="Times New Roman" charset="0"/>
              </a:defRPr>
            </a:lvl7pPr>
            <a:lvl8pPr marL="3429000" indent="-228600" algn="ctr" eaLnBrk="0" fontAlgn="base" hangingPunct="0">
              <a:spcBef>
                <a:spcPct val="0"/>
              </a:spcBef>
              <a:spcAft>
                <a:spcPct val="0"/>
              </a:spcAft>
              <a:defRPr sz="1400" b="1">
                <a:solidFill>
                  <a:srgbClr val="004A84"/>
                </a:solidFill>
                <a:latin typeface="Times New Roman" charset="0"/>
              </a:defRPr>
            </a:lvl8pPr>
            <a:lvl9pPr marL="3886200" indent="-228600" algn="ctr" eaLnBrk="0" fontAlgn="base" hangingPunct="0">
              <a:spcBef>
                <a:spcPct val="0"/>
              </a:spcBef>
              <a:spcAft>
                <a:spcPct val="0"/>
              </a:spcAft>
              <a:defRPr sz="1400" b="1">
                <a:solidFill>
                  <a:srgbClr val="004A84"/>
                </a:solidFill>
                <a:latin typeface="Times New Roman" charset="0"/>
              </a:defRPr>
            </a:lvl9pPr>
          </a:lstStyle>
          <a:p>
            <a:pPr algn="ctr"/>
            <a:r>
              <a:rPr lang="en-AU" altLang="x-none" sz="1600" dirty="0">
                <a:solidFill>
                  <a:srgbClr val="002060"/>
                </a:solidFill>
                <a:latin typeface="+mn-lt"/>
              </a:rPr>
              <a:t>Fragmentation Process</a:t>
            </a:r>
          </a:p>
        </p:txBody>
      </p:sp>
      <p:sp>
        <p:nvSpPr>
          <p:cNvPr id="59" name="Rectangle 11"/>
          <p:cNvSpPr>
            <a:spLocks noChangeArrowheads="1"/>
          </p:cNvSpPr>
          <p:nvPr/>
        </p:nvSpPr>
        <p:spPr bwMode="auto">
          <a:xfrm>
            <a:off x="4024311" y="4186159"/>
            <a:ext cx="2622762" cy="358775"/>
          </a:xfrm>
          <a:prstGeom prst="rect">
            <a:avLst/>
          </a:prstGeom>
          <a:solidFill>
            <a:srgbClr val="FFFFFF"/>
          </a:solidFill>
          <a:ln w="9525">
            <a:solidFill>
              <a:srgbClr val="0D0D0D"/>
            </a:solidFill>
            <a:miter lim="800000"/>
            <a:headEnd/>
            <a:tailEnd/>
          </a:ln>
        </p:spPr>
        <p:txBody>
          <a:bodyPr/>
          <a:lstStyle>
            <a:lvl1pPr>
              <a:defRPr sz="1400" b="1">
                <a:solidFill>
                  <a:srgbClr val="004A84"/>
                </a:solidFill>
                <a:latin typeface="Times New Roman" charset="0"/>
              </a:defRPr>
            </a:lvl1pPr>
            <a:lvl2pPr marL="742950" indent="-285750">
              <a:defRPr sz="1400" b="1">
                <a:solidFill>
                  <a:srgbClr val="004A84"/>
                </a:solidFill>
                <a:latin typeface="Times New Roman" charset="0"/>
              </a:defRPr>
            </a:lvl2pPr>
            <a:lvl3pPr marL="1143000" indent="-228600">
              <a:defRPr sz="1400" b="1">
                <a:solidFill>
                  <a:srgbClr val="004A84"/>
                </a:solidFill>
                <a:latin typeface="Times New Roman" charset="0"/>
              </a:defRPr>
            </a:lvl3pPr>
            <a:lvl4pPr marL="1600200" indent="-228600">
              <a:defRPr sz="1400" b="1">
                <a:solidFill>
                  <a:srgbClr val="004A84"/>
                </a:solidFill>
                <a:latin typeface="Times New Roman" charset="0"/>
              </a:defRPr>
            </a:lvl4pPr>
            <a:lvl5pPr marL="2057400" indent="-228600">
              <a:defRPr sz="1400" b="1">
                <a:solidFill>
                  <a:srgbClr val="004A84"/>
                </a:solidFill>
                <a:latin typeface="Times New Roman" charset="0"/>
              </a:defRPr>
            </a:lvl5pPr>
            <a:lvl6pPr marL="2514600" indent="-228600" algn="ctr" eaLnBrk="0" fontAlgn="base" hangingPunct="0">
              <a:spcBef>
                <a:spcPct val="0"/>
              </a:spcBef>
              <a:spcAft>
                <a:spcPct val="0"/>
              </a:spcAft>
              <a:defRPr sz="1400" b="1">
                <a:solidFill>
                  <a:srgbClr val="004A84"/>
                </a:solidFill>
                <a:latin typeface="Times New Roman" charset="0"/>
              </a:defRPr>
            </a:lvl6pPr>
            <a:lvl7pPr marL="2971800" indent="-228600" algn="ctr" eaLnBrk="0" fontAlgn="base" hangingPunct="0">
              <a:spcBef>
                <a:spcPct val="0"/>
              </a:spcBef>
              <a:spcAft>
                <a:spcPct val="0"/>
              </a:spcAft>
              <a:defRPr sz="1400" b="1">
                <a:solidFill>
                  <a:srgbClr val="004A84"/>
                </a:solidFill>
                <a:latin typeface="Times New Roman" charset="0"/>
              </a:defRPr>
            </a:lvl7pPr>
            <a:lvl8pPr marL="3429000" indent="-228600" algn="ctr" eaLnBrk="0" fontAlgn="base" hangingPunct="0">
              <a:spcBef>
                <a:spcPct val="0"/>
              </a:spcBef>
              <a:spcAft>
                <a:spcPct val="0"/>
              </a:spcAft>
              <a:defRPr sz="1400" b="1">
                <a:solidFill>
                  <a:srgbClr val="004A84"/>
                </a:solidFill>
                <a:latin typeface="Times New Roman" charset="0"/>
              </a:defRPr>
            </a:lvl8pPr>
            <a:lvl9pPr marL="3886200" indent="-228600" algn="ctr" eaLnBrk="0" fontAlgn="base" hangingPunct="0">
              <a:spcBef>
                <a:spcPct val="0"/>
              </a:spcBef>
              <a:spcAft>
                <a:spcPct val="0"/>
              </a:spcAft>
              <a:defRPr sz="1400" b="1">
                <a:solidFill>
                  <a:srgbClr val="004A84"/>
                </a:solidFill>
                <a:latin typeface="Times New Roman" charset="0"/>
              </a:defRPr>
            </a:lvl9pPr>
          </a:lstStyle>
          <a:p>
            <a:pPr algn="ctr"/>
            <a:r>
              <a:rPr lang="en-AU" altLang="x-none" sz="1600" dirty="0">
                <a:solidFill>
                  <a:srgbClr val="002060"/>
                </a:solidFill>
                <a:latin typeface="+mn-lt"/>
              </a:rPr>
              <a:t>Fragment Allocation Process</a:t>
            </a:r>
          </a:p>
        </p:txBody>
      </p:sp>
      <p:cxnSp>
        <p:nvCxnSpPr>
          <p:cNvPr id="60" name="AutoShape 12"/>
          <p:cNvCxnSpPr>
            <a:cxnSpLocks noChangeShapeType="1"/>
          </p:cNvCxnSpPr>
          <p:nvPr/>
        </p:nvCxnSpPr>
        <p:spPr bwMode="auto">
          <a:xfrm rot="5400000">
            <a:off x="4634020" y="1664495"/>
            <a:ext cx="906463" cy="0"/>
          </a:xfrm>
          <a:prstGeom prst="straightConnector1">
            <a:avLst/>
          </a:prstGeom>
          <a:noFill/>
          <a:ln w="28575">
            <a:solidFill>
              <a:srgbClr val="FF0000"/>
            </a:solidFill>
            <a:round/>
            <a:headEnd/>
            <a:tailEnd type="triangle"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61" name="AutoShape 13"/>
          <p:cNvCxnSpPr>
            <a:cxnSpLocks noChangeShapeType="1"/>
          </p:cNvCxnSpPr>
          <p:nvPr/>
        </p:nvCxnSpPr>
        <p:spPr bwMode="auto">
          <a:xfrm>
            <a:off x="5122620" y="2543094"/>
            <a:ext cx="10370" cy="336550"/>
          </a:xfrm>
          <a:prstGeom prst="straightConnector1">
            <a:avLst/>
          </a:prstGeom>
          <a:noFill/>
          <a:ln w="28575">
            <a:solidFill>
              <a:srgbClr val="FF0000"/>
            </a:solidFill>
            <a:round/>
            <a:headEnd/>
            <a:tailEnd type="triangle"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62" name="AutoShape 14"/>
          <p:cNvCxnSpPr>
            <a:cxnSpLocks noChangeShapeType="1"/>
          </p:cNvCxnSpPr>
          <p:nvPr/>
        </p:nvCxnSpPr>
        <p:spPr bwMode="auto">
          <a:xfrm>
            <a:off x="5178700" y="3584293"/>
            <a:ext cx="0" cy="619751"/>
          </a:xfrm>
          <a:prstGeom prst="straightConnector1">
            <a:avLst/>
          </a:prstGeom>
          <a:noFill/>
          <a:ln w="28575">
            <a:solidFill>
              <a:srgbClr val="FF0000"/>
            </a:solidFill>
            <a:round/>
            <a:headEnd/>
            <a:tailEnd type="triangle"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64" name="AutoShape 16"/>
          <p:cNvSpPr>
            <a:spLocks noChangeArrowheads="1"/>
          </p:cNvSpPr>
          <p:nvPr/>
        </p:nvSpPr>
        <p:spPr bwMode="auto">
          <a:xfrm>
            <a:off x="2105936" y="2133384"/>
            <a:ext cx="1357312" cy="367252"/>
          </a:xfrm>
          <a:prstGeom prst="plaque">
            <a:avLst>
              <a:gd name="adj" fmla="val 16667"/>
            </a:avLst>
          </a:prstGeom>
          <a:gradFill rotWithShape="1">
            <a:gsLst>
              <a:gs pos="0">
                <a:srgbClr val="FFFFFF"/>
              </a:gs>
              <a:gs pos="100000">
                <a:srgbClr val="B6DDE8"/>
              </a:gs>
            </a:gsLst>
            <a:lin ang="5400000" scaled="1"/>
          </a:gradFill>
          <a:ln w="12700">
            <a:solidFill>
              <a:srgbClr val="92CDDC"/>
            </a:solidFill>
            <a:miter lim="800000"/>
            <a:headEnd/>
            <a:tailEnd/>
          </a:ln>
          <a:effectLst>
            <a:outerShdw blurRad="63500" dist="29783" dir="3885598" algn="ctr" rotWithShape="0">
              <a:srgbClr val="205867">
                <a:alpha val="50000"/>
              </a:srgbClr>
            </a:outerShdw>
          </a:effectLst>
        </p:spPr>
        <p:txBody>
          <a:bodyPr/>
          <a:lstStyle>
            <a:lvl1pPr>
              <a:defRPr sz="1400" b="1">
                <a:solidFill>
                  <a:srgbClr val="004A84"/>
                </a:solidFill>
                <a:latin typeface="Times New Roman" charset="0"/>
              </a:defRPr>
            </a:lvl1pPr>
            <a:lvl2pPr marL="742950" indent="-285750">
              <a:defRPr sz="1400" b="1">
                <a:solidFill>
                  <a:srgbClr val="004A84"/>
                </a:solidFill>
                <a:latin typeface="Times New Roman" charset="0"/>
              </a:defRPr>
            </a:lvl2pPr>
            <a:lvl3pPr marL="1143000" indent="-228600">
              <a:defRPr sz="1400" b="1">
                <a:solidFill>
                  <a:srgbClr val="004A84"/>
                </a:solidFill>
                <a:latin typeface="Times New Roman" charset="0"/>
              </a:defRPr>
            </a:lvl3pPr>
            <a:lvl4pPr marL="1600200" indent="-228600">
              <a:defRPr sz="1400" b="1">
                <a:solidFill>
                  <a:srgbClr val="004A84"/>
                </a:solidFill>
                <a:latin typeface="Times New Roman" charset="0"/>
              </a:defRPr>
            </a:lvl4pPr>
            <a:lvl5pPr marL="2057400" indent="-228600">
              <a:defRPr sz="1400" b="1">
                <a:solidFill>
                  <a:srgbClr val="004A84"/>
                </a:solidFill>
                <a:latin typeface="Times New Roman" charset="0"/>
              </a:defRPr>
            </a:lvl5pPr>
            <a:lvl6pPr marL="2514600" indent="-228600" algn="ctr" eaLnBrk="0" fontAlgn="base" hangingPunct="0">
              <a:spcBef>
                <a:spcPct val="0"/>
              </a:spcBef>
              <a:spcAft>
                <a:spcPct val="0"/>
              </a:spcAft>
              <a:defRPr sz="1400" b="1">
                <a:solidFill>
                  <a:srgbClr val="004A84"/>
                </a:solidFill>
                <a:latin typeface="Times New Roman" charset="0"/>
              </a:defRPr>
            </a:lvl6pPr>
            <a:lvl7pPr marL="2971800" indent="-228600" algn="ctr" eaLnBrk="0" fontAlgn="base" hangingPunct="0">
              <a:spcBef>
                <a:spcPct val="0"/>
              </a:spcBef>
              <a:spcAft>
                <a:spcPct val="0"/>
              </a:spcAft>
              <a:defRPr sz="1400" b="1">
                <a:solidFill>
                  <a:srgbClr val="004A84"/>
                </a:solidFill>
                <a:latin typeface="Times New Roman" charset="0"/>
              </a:defRPr>
            </a:lvl7pPr>
            <a:lvl8pPr marL="3429000" indent="-228600" algn="ctr" eaLnBrk="0" fontAlgn="base" hangingPunct="0">
              <a:spcBef>
                <a:spcPct val="0"/>
              </a:spcBef>
              <a:spcAft>
                <a:spcPct val="0"/>
              </a:spcAft>
              <a:defRPr sz="1400" b="1">
                <a:solidFill>
                  <a:srgbClr val="004A84"/>
                </a:solidFill>
                <a:latin typeface="Times New Roman" charset="0"/>
              </a:defRPr>
            </a:lvl8pPr>
            <a:lvl9pPr marL="3886200" indent="-228600" algn="ctr" eaLnBrk="0" fontAlgn="base" hangingPunct="0">
              <a:spcBef>
                <a:spcPct val="0"/>
              </a:spcBef>
              <a:spcAft>
                <a:spcPct val="0"/>
              </a:spcAft>
              <a:defRPr sz="1400" b="1">
                <a:solidFill>
                  <a:srgbClr val="004A84"/>
                </a:solidFill>
                <a:latin typeface="Times New Roman" charset="0"/>
              </a:defRPr>
            </a:lvl9pPr>
          </a:lstStyle>
          <a:p>
            <a:pPr algn="ctr"/>
            <a:r>
              <a:rPr lang="en-AU" altLang="x-none" sz="1200" dirty="0">
                <a:solidFill>
                  <a:srgbClr val="002060"/>
                </a:solidFill>
                <a:latin typeface="+mn-lt"/>
                <a:ea typeface="Arial" charset="0"/>
                <a:cs typeface="Arial" charset="0"/>
              </a:rPr>
              <a:t>Cost Model</a:t>
            </a:r>
            <a:endParaRPr lang="en-AU" altLang="x-none" sz="1200" dirty="0">
              <a:solidFill>
                <a:srgbClr val="002060"/>
              </a:solidFill>
              <a:latin typeface="+mn-lt"/>
            </a:endParaRPr>
          </a:p>
        </p:txBody>
      </p:sp>
      <p:cxnSp>
        <p:nvCxnSpPr>
          <p:cNvPr id="65" name="AutoShape 17"/>
          <p:cNvCxnSpPr>
            <a:cxnSpLocks noChangeShapeType="1"/>
          </p:cNvCxnSpPr>
          <p:nvPr/>
        </p:nvCxnSpPr>
        <p:spPr bwMode="auto">
          <a:xfrm>
            <a:off x="3493636" y="2333626"/>
            <a:ext cx="485775" cy="1588"/>
          </a:xfrm>
          <a:prstGeom prst="straightConnector1">
            <a:avLst/>
          </a:prstGeom>
          <a:noFill/>
          <a:ln w="28575">
            <a:solidFill>
              <a:srgbClr val="FF0000"/>
            </a:solidFill>
            <a:round/>
            <a:headEnd/>
            <a:tailEnd type="triangle"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66" name="AutoShape 18"/>
          <p:cNvCxnSpPr>
            <a:cxnSpLocks noChangeShapeType="1"/>
          </p:cNvCxnSpPr>
          <p:nvPr/>
        </p:nvCxnSpPr>
        <p:spPr bwMode="auto">
          <a:xfrm>
            <a:off x="3516318" y="4365546"/>
            <a:ext cx="487363" cy="1587"/>
          </a:xfrm>
          <a:prstGeom prst="straightConnector1">
            <a:avLst/>
          </a:prstGeom>
          <a:noFill/>
          <a:ln w="28575">
            <a:solidFill>
              <a:srgbClr val="FF0000"/>
            </a:solidFill>
            <a:round/>
            <a:headEnd/>
            <a:tailEnd type="triangle"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67" name="AutoShape 19"/>
          <p:cNvSpPr>
            <a:spLocks noChangeArrowheads="1"/>
          </p:cNvSpPr>
          <p:nvPr/>
        </p:nvSpPr>
        <p:spPr bwMode="auto">
          <a:xfrm>
            <a:off x="2138368" y="4147175"/>
            <a:ext cx="1357312" cy="397759"/>
          </a:xfrm>
          <a:prstGeom prst="plaque">
            <a:avLst>
              <a:gd name="adj" fmla="val 16667"/>
            </a:avLst>
          </a:prstGeom>
          <a:gradFill rotWithShape="1">
            <a:gsLst>
              <a:gs pos="0">
                <a:srgbClr val="FFFFFF"/>
              </a:gs>
              <a:gs pos="100000">
                <a:srgbClr val="B6DDE8"/>
              </a:gs>
            </a:gsLst>
            <a:lin ang="5400000" scaled="1"/>
          </a:gradFill>
          <a:ln w="12700">
            <a:solidFill>
              <a:srgbClr val="92CDDC"/>
            </a:solidFill>
            <a:miter lim="800000"/>
            <a:headEnd/>
            <a:tailEnd/>
          </a:ln>
          <a:effectLst>
            <a:outerShdw blurRad="63500" dist="29783" dir="3885598" algn="ctr" rotWithShape="0">
              <a:srgbClr val="205867">
                <a:alpha val="50000"/>
              </a:srgbClr>
            </a:outerShdw>
          </a:effectLst>
        </p:spPr>
        <p:txBody>
          <a:bodyPr/>
          <a:lstStyle/>
          <a:p>
            <a:pPr algn="ctr"/>
            <a:r>
              <a:rPr lang="en-AU" altLang="x-none" sz="1200" b="1" dirty="0">
                <a:solidFill>
                  <a:srgbClr val="002060"/>
                </a:solidFill>
                <a:ea typeface="Arial" charset="0"/>
                <a:cs typeface="Arial" charset="0"/>
              </a:rPr>
              <a:t>Cost Model</a:t>
            </a:r>
          </a:p>
        </p:txBody>
      </p:sp>
      <p:grpSp>
        <p:nvGrpSpPr>
          <p:cNvPr id="69" name="Group 22"/>
          <p:cNvGrpSpPr>
            <a:grpSpLocks/>
          </p:cNvGrpSpPr>
          <p:nvPr/>
        </p:nvGrpSpPr>
        <p:grpSpPr bwMode="auto">
          <a:xfrm>
            <a:off x="1561555" y="2802617"/>
            <a:ext cx="2470348" cy="900622"/>
            <a:chOff x="2114" y="9230"/>
            <a:chExt cx="3406" cy="1537"/>
          </a:xfrm>
        </p:grpSpPr>
        <p:sp>
          <p:nvSpPr>
            <p:cNvPr id="70" name="AutoShape 23"/>
            <p:cNvSpPr>
              <a:spLocks noChangeArrowheads="1"/>
            </p:cNvSpPr>
            <p:nvPr/>
          </p:nvSpPr>
          <p:spPr bwMode="auto">
            <a:xfrm>
              <a:off x="4236" y="9747"/>
              <a:ext cx="341" cy="466"/>
            </a:xfrm>
            <a:prstGeom prst="can">
              <a:avLst>
                <a:gd name="adj" fmla="val 34063"/>
              </a:avLst>
            </a:prstGeom>
            <a:gradFill rotWithShape="0">
              <a:gsLst>
                <a:gs pos="0">
                  <a:srgbClr val="FFFFFF"/>
                </a:gs>
                <a:gs pos="100000">
                  <a:srgbClr val="D6E3BC"/>
                </a:gs>
              </a:gsLst>
              <a:lin ang="5400000" scaled="1"/>
            </a:gradFill>
            <a:ln w="12700">
              <a:solidFill>
                <a:srgbClr val="C2D69B"/>
              </a:solidFill>
              <a:round/>
              <a:headEnd/>
              <a:tailEnd/>
            </a:ln>
            <a:effectLst>
              <a:outerShdw blurRad="63500" dist="29783" dir="3885598" algn="ctr" rotWithShape="0">
                <a:srgbClr val="4E6128">
                  <a:alpha val="50000"/>
                </a:srgbClr>
              </a:outerShdw>
            </a:effectLst>
          </p:spPr>
          <p:txBody>
            <a:bodyPr/>
            <a:lstStyle>
              <a:lvl1pPr>
                <a:defRPr sz="1400" b="1">
                  <a:solidFill>
                    <a:srgbClr val="004A84"/>
                  </a:solidFill>
                  <a:latin typeface="Times New Roman" charset="0"/>
                </a:defRPr>
              </a:lvl1pPr>
              <a:lvl2pPr marL="742950" indent="-285750">
                <a:defRPr sz="1400" b="1">
                  <a:solidFill>
                    <a:srgbClr val="004A84"/>
                  </a:solidFill>
                  <a:latin typeface="Times New Roman" charset="0"/>
                </a:defRPr>
              </a:lvl2pPr>
              <a:lvl3pPr marL="1143000" indent="-228600">
                <a:defRPr sz="1400" b="1">
                  <a:solidFill>
                    <a:srgbClr val="004A84"/>
                  </a:solidFill>
                  <a:latin typeface="Times New Roman" charset="0"/>
                </a:defRPr>
              </a:lvl3pPr>
              <a:lvl4pPr marL="1600200" indent="-228600">
                <a:defRPr sz="1400" b="1">
                  <a:solidFill>
                    <a:srgbClr val="004A84"/>
                  </a:solidFill>
                  <a:latin typeface="Times New Roman" charset="0"/>
                </a:defRPr>
              </a:lvl4pPr>
              <a:lvl5pPr marL="2057400" indent="-228600">
                <a:defRPr sz="1400" b="1">
                  <a:solidFill>
                    <a:srgbClr val="004A84"/>
                  </a:solidFill>
                  <a:latin typeface="Times New Roman" charset="0"/>
                </a:defRPr>
              </a:lvl5pPr>
              <a:lvl6pPr marL="2514600" indent="-228600" algn="ctr" eaLnBrk="0" fontAlgn="base" hangingPunct="0">
                <a:spcBef>
                  <a:spcPct val="0"/>
                </a:spcBef>
                <a:spcAft>
                  <a:spcPct val="0"/>
                </a:spcAft>
                <a:defRPr sz="1400" b="1">
                  <a:solidFill>
                    <a:srgbClr val="004A84"/>
                  </a:solidFill>
                  <a:latin typeface="Times New Roman" charset="0"/>
                </a:defRPr>
              </a:lvl6pPr>
              <a:lvl7pPr marL="2971800" indent="-228600" algn="ctr" eaLnBrk="0" fontAlgn="base" hangingPunct="0">
                <a:spcBef>
                  <a:spcPct val="0"/>
                </a:spcBef>
                <a:spcAft>
                  <a:spcPct val="0"/>
                </a:spcAft>
                <a:defRPr sz="1400" b="1">
                  <a:solidFill>
                    <a:srgbClr val="004A84"/>
                  </a:solidFill>
                  <a:latin typeface="Times New Roman" charset="0"/>
                </a:defRPr>
              </a:lvl7pPr>
              <a:lvl8pPr marL="3429000" indent="-228600" algn="ctr" eaLnBrk="0" fontAlgn="base" hangingPunct="0">
                <a:spcBef>
                  <a:spcPct val="0"/>
                </a:spcBef>
                <a:spcAft>
                  <a:spcPct val="0"/>
                </a:spcAft>
                <a:defRPr sz="1400" b="1">
                  <a:solidFill>
                    <a:srgbClr val="004A84"/>
                  </a:solidFill>
                  <a:latin typeface="Times New Roman" charset="0"/>
                </a:defRPr>
              </a:lvl8pPr>
              <a:lvl9pPr marL="3886200" indent="-228600" algn="ctr" eaLnBrk="0" fontAlgn="base" hangingPunct="0">
                <a:spcBef>
                  <a:spcPct val="0"/>
                </a:spcBef>
                <a:spcAft>
                  <a:spcPct val="0"/>
                </a:spcAft>
                <a:defRPr sz="1400" b="1">
                  <a:solidFill>
                    <a:srgbClr val="004A84"/>
                  </a:solidFill>
                  <a:latin typeface="Times New Roman" charset="0"/>
                </a:defRPr>
              </a:lvl9pPr>
            </a:lstStyle>
            <a:p>
              <a:pPr algn="ctr"/>
              <a:endParaRPr lang="en-AU" altLang="x-none" dirty="0">
                <a:latin typeface="+mn-lt"/>
              </a:endParaRPr>
            </a:p>
          </p:txBody>
        </p:sp>
        <p:sp>
          <p:nvSpPr>
            <p:cNvPr id="71" name="AutoShape 24"/>
            <p:cNvSpPr>
              <a:spLocks noChangeArrowheads="1"/>
            </p:cNvSpPr>
            <p:nvPr/>
          </p:nvSpPr>
          <p:spPr bwMode="auto">
            <a:xfrm>
              <a:off x="3778" y="9745"/>
              <a:ext cx="341" cy="466"/>
            </a:xfrm>
            <a:prstGeom prst="can">
              <a:avLst>
                <a:gd name="adj" fmla="val 34063"/>
              </a:avLst>
            </a:prstGeom>
            <a:gradFill rotWithShape="0">
              <a:gsLst>
                <a:gs pos="0">
                  <a:srgbClr val="FFFFFF"/>
                </a:gs>
                <a:gs pos="100000">
                  <a:srgbClr val="D6E3BC"/>
                </a:gs>
              </a:gsLst>
              <a:lin ang="5400000" scaled="1"/>
            </a:gradFill>
            <a:ln w="12700">
              <a:solidFill>
                <a:srgbClr val="C2D69B"/>
              </a:solidFill>
              <a:round/>
              <a:headEnd/>
              <a:tailEnd/>
            </a:ln>
            <a:effectLst>
              <a:outerShdw blurRad="63500" dist="29783" dir="3885598" algn="ctr" rotWithShape="0">
                <a:srgbClr val="4E6128">
                  <a:alpha val="50000"/>
                </a:srgbClr>
              </a:outerShdw>
            </a:effectLst>
          </p:spPr>
          <p:txBody>
            <a:bodyPr/>
            <a:lstStyle>
              <a:lvl1pPr>
                <a:defRPr sz="1400" b="1">
                  <a:solidFill>
                    <a:srgbClr val="004A84"/>
                  </a:solidFill>
                  <a:latin typeface="Times New Roman" charset="0"/>
                </a:defRPr>
              </a:lvl1pPr>
              <a:lvl2pPr marL="742950" indent="-285750">
                <a:defRPr sz="1400" b="1">
                  <a:solidFill>
                    <a:srgbClr val="004A84"/>
                  </a:solidFill>
                  <a:latin typeface="Times New Roman" charset="0"/>
                </a:defRPr>
              </a:lvl2pPr>
              <a:lvl3pPr marL="1143000" indent="-228600">
                <a:defRPr sz="1400" b="1">
                  <a:solidFill>
                    <a:srgbClr val="004A84"/>
                  </a:solidFill>
                  <a:latin typeface="Times New Roman" charset="0"/>
                </a:defRPr>
              </a:lvl3pPr>
              <a:lvl4pPr marL="1600200" indent="-228600">
                <a:defRPr sz="1400" b="1">
                  <a:solidFill>
                    <a:srgbClr val="004A84"/>
                  </a:solidFill>
                  <a:latin typeface="Times New Roman" charset="0"/>
                </a:defRPr>
              </a:lvl4pPr>
              <a:lvl5pPr marL="2057400" indent="-228600">
                <a:defRPr sz="1400" b="1">
                  <a:solidFill>
                    <a:srgbClr val="004A84"/>
                  </a:solidFill>
                  <a:latin typeface="Times New Roman" charset="0"/>
                </a:defRPr>
              </a:lvl5pPr>
              <a:lvl6pPr marL="2514600" indent="-228600" algn="ctr" eaLnBrk="0" fontAlgn="base" hangingPunct="0">
                <a:spcBef>
                  <a:spcPct val="0"/>
                </a:spcBef>
                <a:spcAft>
                  <a:spcPct val="0"/>
                </a:spcAft>
                <a:defRPr sz="1400" b="1">
                  <a:solidFill>
                    <a:srgbClr val="004A84"/>
                  </a:solidFill>
                  <a:latin typeface="Times New Roman" charset="0"/>
                </a:defRPr>
              </a:lvl6pPr>
              <a:lvl7pPr marL="2971800" indent="-228600" algn="ctr" eaLnBrk="0" fontAlgn="base" hangingPunct="0">
                <a:spcBef>
                  <a:spcPct val="0"/>
                </a:spcBef>
                <a:spcAft>
                  <a:spcPct val="0"/>
                </a:spcAft>
                <a:defRPr sz="1400" b="1">
                  <a:solidFill>
                    <a:srgbClr val="004A84"/>
                  </a:solidFill>
                  <a:latin typeface="Times New Roman" charset="0"/>
                </a:defRPr>
              </a:lvl7pPr>
              <a:lvl8pPr marL="3429000" indent="-228600" algn="ctr" eaLnBrk="0" fontAlgn="base" hangingPunct="0">
                <a:spcBef>
                  <a:spcPct val="0"/>
                </a:spcBef>
                <a:spcAft>
                  <a:spcPct val="0"/>
                </a:spcAft>
                <a:defRPr sz="1400" b="1">
                  <a:solidFill>
                    <a:srgbClr val="004A84"/>
                  </a:solidFill>
                  <a:latin typeface="Times New Roman" charset="0"/>
                </a:defRPr>
              </a:lvl8pPr>
              <a:lvl9pPr marL="3886200" indent="-228600" algn="ctr" eaLnBrk="0" fontAlgn="base" hangingPunct="0">
                <a:spcBef>
                  <a:spcPct val="0"/>
                </a:spcBef>
                <a:spcAft>
                  <a:spcPct val="0"/>
                </a:spcAft>
                <a:defRPr sz="1400" b="1">
                  <a:solidFill>
                    <a:srgbClr val="004A84"/>
                  </a:solidFill>
                  <a:latin typeface="Times New Roman" charset="0"/>
                </a:defRPr>
              </a:lvl9pPr>
            </a:lstStyle>
            <a:p>
              <a:pPr algn="ctr"/>
              <a:endParaRPr lang="en-AU" altLang="x-none" dirty="0">
                <a:latin typeface="+mn-lt"/>
              </a:endParaRPr>
            </a:p>
          </p:txBody>
        </p:sp>
        <p:sp>
          <p:nvSpPr>
            <p:cNvPr id="72" name="AutoShape 25"/>
            <p:cNvSpPr>
              <a:spLocks noChangeArrowheads="1"/>
            </p:cNvSpPr>
            <p:nvPr/>
          </p:nvSpPr>
          <p:spPr bwMode="auto">
            <a:xfrm>
              <a:off x="3286" y="9747"/>
              <a:ext cx="341" cy="468"/>
            </a:xfrm>
            <a:prstGeom prst="can">
              <a:avLst>
                <a:gd name="adj" fmla="val 34063"/>
              </a:avLst>
            </a:prstGeom>
            <a:gradFill rotWithShape="0">
              <a:gsLst>
                <a:gs pos="0">
                  <a:srgbClr val="FFFFFF"/>
                </a:gs>
                <a:gs pos="100000">
                  <a:srgbClr val="D6E3BC"/>
                </a:gs>
              </a:gsLst>
              <a:lin ang="5400000" scaled="1"/>
            </a:gradFill>
            <a:ln w="12700">
              <a:solidFill>
                <a:srgbClr val="C2D69B"/>
              </a:solidFill>
              <a:round/>
              <a:headEnd/>
              <a:tailEnd/>
            </a:ln>
            <a:effectLst>
              <a:outerShdw blurRad="63500" dist="29783" dir="3885598" algn="ctr" rotWithShape="0">
                <a:srgbClr val="4E6128">
                  <a:alpha val="50000"/>
                </a:srgbClr>
              </a:outerShdw>
            </a:effectLst>
          </p:spPr>
          <p:txBody>
            <a:bodyPr/>
            <a:lstStyle>
              <a:lvl1pPr>
                <a:defRPr sz="1400" b="1">
                  <a:solidFill>
                    <a:srgbClr val="004A84"/>
                  </a:solidFill>
                  <a:latin typeface="Times New Roman" charset="0"/>
                </a:defRPr>
              </a:lvl1pPr>
              <a:lvl2pPr marL="742950" indent="-285750">
                <a:defRPr sz="1400" b="1">
                  <a:solidFill>
                    <a:srgbClr val="004A84"/>
                  </a:solidFill>
                  <a:latin typeface="Times New Roman" charset="0"/>
                </a:defRPr>
              </a:lvl2pPr>
              <a:lvl3pPr marL="1143000" indent="-228600">
                <a:defRPr sz="1400" b="1">
                  <a:solidFill>
                    <a:srgbClr val="004A84"/>
                  </a:solidFill>
                  <a:latin typeface="Times New Roman" charset="0"/>
                </a:defRPr>
              </a:lvl3pPr>
              <a:lvl4pPr marL="1600200" indent="-228600">
                <a:defRPr sz="1400" b="1">
                  <a:solidFill>
                    <a:srgbClr val="004A84"/>
                  </a:solidFill>
                  <a:latin typeface="Times New Roman" charset="0"/>
                </a:defRPr>
              </a:lvl4pPr>
              <a:lvl5pPr marL="2057400" indent="-228600">
                <a:defRPr sz="1400" b="1">
                  <a:solidFill>
                    <a:srgbClr val="004A84"/>
                  </a:solidFill>
                  <a:latin typeface="Times New Roman" charset="0"/>
                </a:defRPr>
              </a:lvl5pPr>
              <a:lvl6pPr marL="2514600" indent="-228600" algn="ctr" eaLnBrk="0" fontAlgn="base" hangingPunct="0">
                <a:spcBef>
                  <a:spcPct val="0"/>
                </a:spcBef>
                <a:spcAft>
                  <a:spcPct val="0"/>
                </a:spcAft>
                <a:defRPr sz="1400" b="1">
                  <a:solidFill>
                    <a:srgbClr val="004A84"/>
                  </a:solidFill>
                  <a:latin typeface="Times New Roman" charset="0"/>
                </a:defRPr>
              </a:lvl6pPr>
              <a:lvl7pPr marL="2971800" indent="-228600" algn="ctr" eaLnBrk="0" fontAlgn="base" hangingPunct="0">
                <a:spcBef>
                  <a:spcPct val="0"/>
                </a:spcBef>
                <a:spcAft>
                  <a:spcPct val="0"/>
                </a:spcAft>
                <a:defRPr sz="1400" b="1">
                  <a:solidFill>
                    <a:srgbClr val="004A84"/>
                  </a:solidFill>
                  <a:latin typeface="Times New Roman" charset="0"/>
                </a:defRPr>
              </a:lvl7pPr>
              <a:lvl8pPr marL="3429000" indent="-228600" algn="ctr" eaLnBrk="0" fontAlgn="base" hangingPunct="0">
                <a:spcBef>
                  <a:spcPct val="0"/>
                </a:spcBef>
                <a:spcAft>
                  <a:spcPct val="0"/>
                </a:spcAft>
                <a:defRPr sz="1400" b="1">
                  <a:solidFill>
                    <a:srgbClr val="004A84"/>
                  </a:solidFill>
                  <a:latin typeface="Times New Roman" charset="0"/>
                </a:defRPr>
              </a:lvl8pPr>
              <a:lvl9pPr marL="3886200" indent="-228600" algn="ctr" eaLnBrk="0" fontAlgn="base" hangingPunct="0">
                <a:spcBef>
                  <a:spcPct val="0"/>
                </a:spcBef>
                <a:spcAft>
                  <a:spcPct val="0"/>
                </a:spcAft>
                <a:defRPr sz="1400" b="1">
                  <a:solidFill>
                    <a:srgbClr val="004A84"/>
                  </a:solidFill>
                  <a:latin typeface="Times New Roman" charset="0"/>
                </a:defRPr>
              </a:lvl9pPr>
            </a:lstStyle>
            <a:p>
              <a:pPr algn="ctr"/>
              <a:endParaRPr lang="en-AU" altLang="x-none" dirty="0">
                <a:latin typeface="+mn-lt"/>
              </a:endParaRPr>
            </a:p>
          </p:txBody>
        </p:sp>
        <p:sp>
          <p:nvSpPr>
            <p:cNvPr id="73" name="AutoShape 26"/>
            <p:cNvSpPr>
              <a:spLocks noChangeArrowheads="1"/>
            </p:cNvSpPr>
            <p:nvPr/>
          </p:nvSpPr>
          <p:spPr bwMode="auto">
            <a:xfrm>
              <a:off x="2828" y="9747"/>
              <a:ext cx="341" cy="466"/>
            </a:xfrm>
            <a:prstGeom prst="can">
              <a:avLst>
                <a:gd name="adj" fmla="val 34063"/>
              </a:avLst>
            </a:prstGeom>
            <a:gradFill rotWithShape="0">
              <a:gsLst>
                <a:gs pos="0">
                  <a:srgbClr val="FFFFFF"/>
                </a:gs>
                <a:gs pos="100000">
                  <a:srgbClr val="D6E3BC"/>
                </a:gs>
              </a:gsLst>
              <a:lin ang="5400000" scaled="1"/>
            </a:gradFill>
            <a:ln w="12700">
              <a:solidFill>
                <a:srgbClr val="C2D69B"/>
              </a:solidFill>
              <a:round/>
              <a:headEnd/>
              <a:tailEnd/>
            </a:ln>
            <a:effectLst>
              <a:outerShdw blurRad="63500" dist="29783" dir="3885598" algn="ctr" rotWithShape="0">
                <a:srgbClr val="4E6128">
                  <a:alpha val="50000"/>
                </a:srgbClr>
              </a:outerShdw>
            </a:effectLst>
          </p:spPr>
          <p:txBody>
            <a:bodyPr/>
            <a:lstStyle>
              <a:lvl1pPr>
                <a:defRPr sz="1400" b="1">
                  <a:solidFill>
                    <a:srgbClr val="004A84"/>
                  </a:solidFill>
                  <a:latin typeface="Times New Roman" charset="0"/>
                </a:defRPr>
              </a:lvl1pPr>
              <a:lvl2pPr marL="742950" indent="-285750">
                <a:defRPr sz="1400" b="1">
                  <a:solidFill>
                    <a:srgbClr val="004A84"/>
                  </a:solidFill>
                  <a:latin typeface="Times New Roman" charset="0"/>
                </a:defRPr>
              </a:lvl2pPr>
              <a:lvl3pPr marL="1143000" indent="-228600">
                <a:defRPr sz="1400" b="1">
                  <a:solidFill>
                    <a:srgbClr val="004A84"/>
                  </a:solidFill>
                  <a:latin typeface="Times New Roman" charset="0"/>
                </a:defRPr>
              </a:lvl3pPr>
              <a:lvl4pPr marL="1600200" indent="-228600">
                <a:defRPr sz="1400" b="1">
                  <a:solidFill>
                    <a:srgbClr val="004A84"/>
                  </a:solidFill>
                  <a:latin typeface="Times New Roman" charset="0"/>
                </a:defRPr>
              </a:lvl4pPr>
              <a:lvl5pPr marL="2057400" indent="-228600">
                <a:defRPr sz="1400" b="1">
                  <a:solidFill>
                    <a:srgbClr val="004A84"/>
                  </a:solidFill>
                  <a:latin typeface="Times New Roman" charset="0"/>
                </a:defRPr>
              </a:lvl5pPr>
              <a:lvl6pPr marL="2514600" indent="-228600" algn="ctr" eaLnBrk="0" fontAlgn="base" hangingPunct="0">
                <a:spcBef>
                  <a:spcPct val="0"/>
                </a:spcBef>
                <a:spcAft>
                  <a:spcPct val="0"/>
                </a:spcAft>
                <a:defRPr sz="1400" b="1">
                  <a:solidFill>
                    <a:srgbClr val="004A84"/>
                  </a:solidFill>
                  <a:latin typeface="Times New Roman" charset="0"/>
                </a:defRPr>
              </a:lvl6pPr>
              <a:lvl7pPr marL="2971800" indent="-228600" algn="ctr" eaLnBrk="0" fontAlgn="base" hangingPunct="0">
                <a:spcBef>
                  <a:spcPct val="0"/>
                </a:spcBef>
                <a:spcAft>
                  <a:spcPct val="0"/>
                </a:spcAft>
                <a:defRPr sz="1400" b="1">
                  <a:solidFill>
                    <a:srgbClr val="004A84"/>
                  </a:solidFill>
                  <a:latin typeface="Times New Roman" charset="0"/>
                </a:defRPr>
              </a:lvl7pPr>
              <a:lvl8pPr marL="3429000" indent="-228600" algn="ctr" eaLnBrk="0" fontAlgn="base" hangingPunct="0">
                <a:spcBef>
                  <a:spcPct val="0"/>
                </a:spcBef>
                <a:spcAft>
                  <a:spcPct val="0"/>
                </a:spcAft>
                <a:defRPr sz="1400" b="1">
                  <a:solidFill>
                    <a:srgbClr val="004A84"/>
                  </a:solidFill>
                  <a:latin typeface="Times New Roman" charset="0"/>
                </a:defRPr>
              </a:lvl8pPr>
              <a:lvl9pPr marL="3886200" indent="-228600" algn="ctr" eaLnBrk="0" fontAlgn="base" hangingPunct="0">
                <a:spcBef>
                  <a:spcPct val="0"/>
                </a:spcBef>
                <a:spcAft>
                  <a:spcPct val="0"/>
                </a:spcAft>
                <a:defRPr sz="1400" b="1">
                  <a:solidFill>
                    <a:srgbClr val="004A84"/>
                  </a:solidFill>
                  <a:latin typeface="Times New Roman" charset="0"/>
                </a:defRPr>
              </a:lvl9pPr>
            </a:lstStyle>
            <a:p>
              <a:pPr algn="ctr"/>
              <a:endParaRPr lang="en-AU" altLang="x-none" dirty="0">
                <a:latin typeface="+mn-lt"/>
              </a:endParaRPr>
            </a:p>
          </p:txBody>
        </p:sp>
        <p:sp>
          <p:nvSpPr>
            <p:cNvPr id="74" name="AutoShape 27"/>
            <p:cNvSpPr>
              <a:spLocks/>
            </p:cNvSpPr>
            <p:nvPr/>
          </p:nvSpPr>
          <p:spPr bwMode="auto">
            <a:xfrm rot="-5400000">
              <a:off x="3549" y="9424"/>
              <a:ext cx="316" cy="1964"/>
            </a:xfrm>
            <a:prstGeom prst="leftBrace">
              <a:avLst>
                <a:gd name="adj1" fmla="val 51793"/>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b="1">
                  <a:solidFill>
                    <a:srgbClr val="004A84"/>
                  </a:solidFill>
                  <a:latin typeface="Times New Roman" charset="0"/>
                </a:defRPr>
              </a:lvl1pPr>
              <a:lvl2pPr marL="742950" indent="-285750">
                <a:defRPr sz="1400" b="1">
                  <a:solidFill>
                    <a:srgbClr val="004A84"/>
                  </a:solidFill>
                  <a:latin typeface="Times New Roman" charset="0"/>
                </a:defRPr>
              </a:lvl2pPr>
              <a:lvl3pPr marL="1143000" indent="-228600">
                <a:defRPr sz="1400" b="1">
                  <a:solidFill>
                    <a:srgbClr val="004A84"/>
                  </a:solidFill>
                  <a:latin typeface="Times New Roman" charset="0"/>
                </a:defRPr>
              </a:lvl3pPr>
              <a:lvl4pPr marL="1600200" indent="-228600">
                <a:defRPr sz="1400" b="1">
                  <a:solidFill>
                    <a:srgbClr val="004A84"/>
                  </a:solidFill>
                  <a:latin typeface="Times New Roman" charset="0"/>
                </a:defRPr>
              </a:lvl4pPr>
              <a:lvl5pPr marL="2057400" indent="-228600">
                <a:defRPr sz="1400" b="1">
                  <a:solidFill>
                    <a:srgbClr val="004A84"/>
                  </a:solidFill>
                  <a:latin typeface="Times New Roman" charset="0"/>
                </a:defRPr>
              </a:lvl5pPr>
              <a:lvl6pPr marL="2514600" indent="-228600" algn="ctr" eaLnBrk="0" fontAlgn="base" hangingPunct="0">
                <a:spcBef>
                  <a:spcPct val="0"/>
                </a:spcBef>
                <a:spcAft>
                  <a:spcPct val="0"/>
                </a:spcAft>
                <a:defRPr sz="1400" b="1">
                  <a:solidFill>
                    <a:srgbClr val="004A84"/>
                  </a:solidFill>
                  <a:latin typeface="Times New Roman" charset="0"/>
                </a:defRPr>
              </a:lvl6pPr>
              <a:lvl7pPr marL="2971800" indent="-228600" algn="ctr" eaLnBrk="0" fontAlgn="base" hangingPunct="0">
                <a:spcBef>
                  <a:spcPct val="0"/>
                </a:spcBef>
                <a:spcAft>
                  <a:spcPct val="0"/>
                </a:spcAft>
                <a:defRPr sz="1400" b="1">
                  <a:solidFill>
                    <a:srgbClr val="004A84"/>
                  </a:solidFill>
                  <a:latin typeface="Times New Roman" charset="0"/>
                </a:defRPr>
              </a:lvl7pPr>
              <a:lvl8pPr marL="3429000" indent="-228600" algn="ctr" eaLnBrk="0" fontAlgn="base" hangingPunct="0">
                <a:spcBef>
                  <a:spcPct val="0"/>
                </a:spcBef>
                <a:spcAft>
                  <a:spcPct val="0"/>
                </a:spcAft>
                <a:defRPr sz="1400" b="1">
                  <a:solidFill>
                    <a:srgbClr val="004A84"/>
                  </a:solidFill>
                  <a:latin typeface="Times New Roman" charset="0"/>
                </a:defRPr>
              </a:lvl8pPr>
              <a:lvl9pPr marL="3886200" indent="-228600" algn="ctr" eaLnBrk="0" fontAlgn="base" hangingPunct="0">
                <a:spcBef>
                  <a:spcPct val="0"/>
                </a:spcBef>
                <a:spcAft>
                  <a:spcPct val="0"/>
                </a:spcAft>
                <a:defRPr sz="1400" b="1">
                  <a:solidFill>
                    <a:srgbClr val="004A84"/>
                  </a:solidFill>
                  <a:latin typeface="Times New Roman" charset="0"/>
                </a:defRPr>
              </a:lvl9pPr>
            </a:lstStyle>
            <a:p>
              <a:pPr algn="ctr"/>
              <a:endParaRPr lang="en-AU" altLang="x-none" dirty="0">
                <a:latin typeface="+mn-lt"/>
              </a:endParaRPr>
            </a:p>
          </p:txBody>
        </p:sp>
        <p:cxnSp>
          <p:nvCxnSpPr>
            <p:cNvPr id="75" name="AutoShape 28"/>
            <p:cNvCxnSpPr>
              <a:cxnSpLocks noChangeShapeType="1"/>
            </p:cNvCxnSpPr>
            <p:nvPr/>
          </p:nvCxnSpPr>
          <p:spPr bwMode="auto">
            <a:xfrm>
              <a:off x="3713" y="10553"/>
              <a:ext cx="0" cy="21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6" name="Text Box 29"/>
            <p:cNvSpPr txBox="1">
              <a:spLocks noChangeArrowheads="1"/>
            </p:cNvSpPr>
            <p:nvPr/>
          </p:nvSpPr>
          <p:spPr bwMode="auto">
            <a:xfrm>
              <a:off x="2114" y="9230"/>
              <a:ext cx="3406"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004A84"/>
                  </a:solidFill>
                  <a:latin typeface="Times New Roman" charset="0"/>
                </a:defRPr>
              </a:lvl1pPr>
              <a:lvl2pPr marL="742950" indent="-285750">
                <a:defRPr sz="1400" b="1">
                  <a:solidFill>
                    <a:srgbClr val="004A84"/>
                  </a:solidFill>
                  <a:latin typeface="Times New Roman" charset="0"/>
                </a:defRPr>
              </a:lvl2pPr>
              <a:lvl3pPr marL="1143000" indent="-228600">
                <a:defRPr sz="1400" b="1">
                  <a:solidFill>
                    <a:srgbClr val="004A84"/>
                  </a:solidFill>
                  <a:latin typeface="Times New Roman" charset="0"/>
                </a:defRPr>
              </a:lvl3pPr>
              <a:lvl4pPr marL="1600200" indent="-228600">
                <a:defRPr sz="1400" b="1">
                  <a:solidFill>
                    <a:srgbClr val="004A84"/>
                  </a:solidFill>
                  <a:latin typeface="Times New Roman" charset="0"/>
                </a:defRPr>
              </a:lvl4pPr>
              <a:lvl5pPr marL="2057400" indent="-228600">
                <a:defRPr sz="1400" b="1">
                  <a:solidFill>
                    <a:srgbClr val="004A84"/>
                  </a:solidFill>
                  <a:latin typeface="Times New Roman" charset="0"/>
                </a:defRPr>
              </a:lvl5pPr>
              <a:lvl6pPr marL="2514600" indent="-228600" algn="ctr" eaLnBrk="0" fontAlgn="base" hangingPunct="0">
                <a:spcBef>
                  <a:spcPct val="0"/>
                </a:spcBef>
                <a:spcAft>
                  <a:spcPct val="0"/>
                </a:spcAft>
                <a:defRPr sz="1400" b="1">
                  <a:solidFill>
                    <a:srgbClr val="004A84"/>
                  </a:solidFill>
                  <a:latin typeface="Times New Roman" charset="0"/>
                </a:defRPr>
              </a:lvl6pPr>
              <a:lvl7pPr marL="2971800" indent="-228600" algn="ctr" eaLnBrk="0" fontAlgn="base" hangingPunct="0">
                <a:spcBef>
                  <a:spcPct val="0"/>
                </a:spcBef>
                <a:spcAft>
                  <a:spcPct val="0"/>
                </a:spcAft>
                <a:defRPr sz="1400" b="1">
                  <a:solidFill>
                    <a:srgbClr val="004A84"/>
                  </a:solidFill>
                  <a:latin typeface="Times New Roman" charset="0"/>
                </a:defRPr>
              </a:lvl7pPr>
              <a:lvl8pPr marL="3429000" indent="-228600" algn="ctr" eaLnBrk="0" fontAlgn="base" hangingPunct="0">
                <a:spcBef>
                  <a:spcPct val="0"/>
                </a:spcBef>
                <a:spcAft>
                  <a:spcPct val="0"/>
                </a:spcAft>
                <a:defRPr sz="1400" b="1">
                  <a:solidFill>
                    <a:srgbClr val="004A84"/>
                  </a:solidFill>
                  <a:latin typeface="Times New Roman" charset="0"/>
                </a:defRPr>
              </a:lvl8pPr>
              <a:lvl9pPr marL="3886200" indent="-228600" algn="ctr" eaLnBrk="0" fontAlgn="base" hangingPunct="0">
                <a:spcBef>
                  <a:spcPct val="0"/>
                </a:spcBef>
                <a:spcAft>
                  <a:spcPct val="0"/>
                </a:spcAft>
                <a:defRPr sz="1400" b="1">
                  <a:solidFill>
                    <a:srgbClr val="004A84"/>
                  </a:solidFill>
                  <a:latin typeface="Times New Roman" charset="0"/>
                </a:defRPr>
              </a:lvl9pPr>
            </a:lstStyle>
            <a:p>
              <a:pPr algn="ctr"/>
              <a:r>
                <a:rPr lang="en-AU" altLang="x-none" sz="1600" dirty="0">
                  <a:solidFill>
                    <a:srgbClr val="FF0000"/>
                  </a:solidFill>
                  <a:latin typeface="+mn-lt"/>
                </a:rPr>
                <a:t>Input</a:t>
              </a:r>
              <a:r>
                <a:rPr lang="en-AU" altLang="x-none" sz="1600" baseline="-25000" dirty="0">
                  <a:solidFill>
                    <a:srgbClr val="FF0000"/>
                  </a:solidFill>
                  <a:latin typeface="+mn-lt"/>
                </a:rPr>
                <a:t>4</a:t>
              </a:r>
              <a:r>
                <a:rPr lang="en-AU" altLang="x-none" sz="1600" dirty="0">
                  <a:latin typeface="+mn-lt"/>
                </a:rPr>
                <a:t>: Parallel Machine</a:t>
              </a:r>
            </a:p>
          </p:txBody>
        </p:sp>
      </p:grpSp>
      <p:sp>
        <p:nvSpPr>
          <p:cNvPr id="77" name="Oval 21"/>
          <p:cNvSpPr>
            <a:spLocks noChangeArrowheads="1"/>
          </p:cNvSpPr>
          <p:nvPr/>
        </p:nvSpPr>
        <p:spPr bwMode="auto">
          <a:xfrm>
            <a:off x="4193763" y="4846914"/>
            <a:ext cx="1969874" cy="357741"/>
          </a:xfrm>
          <a:prstGeom prst="round2DiagRect">
            <a:avLst/>
          </a:prstGeom>
          <a:solidFill>
            <a:srgbClr val="BBCDE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spcBef>
                <a:spcPts val="600"/>
              </a:spcBef>
              <a:defRPr/>
            </a:pPr>
            <a:r>
              <a:rPr lang="en-AU" sz="1600" b="1" dirty="0">
                <a:solidFill>
                  <a:srgbClr val="002060"/>
                </a:solidFill>
              </a:rPr>
              <a:t>Allocation  Schema</a:t>
            </a:r>
          </a:p>
        </p:txBody>
      </p:sp>
      <p:sp>
        <p:nvSpPr>
          <p:cNvPr id="78" name="Rectangle 77"/>
          <p:cNvSpPr/>
          <p:nvPr/>
        </p:nvSpPr>
        <p:spPr>
          <a:xfrm>
            <a:off x="5161876" y="1430505"/>
            <a:ext cx="1858356" cy="52322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AU" sz="1600" b="1" dirty="0">
                <a:solidFill>
                  <a:srgbClr val="FF0000"/>
                </a:solidFill>
              </a:rPr>
              <a:t>Input</a:t>
            </a:r>
            <a:r>
              <a:rPr lang="en-AU" sz="1600" b="1" baseline="-25000" dirty="0">
                <a:solidFill>
                  <a:srgbClr val="FF0000"/>
                </a:solidFill>
              </a:rPr>
              <a:t>2</a:t>
            </a:r>
            <a:r>
              <a:rPr lang="en-AU" sz="1600" b="1" dirty="0">
                <a:solidFill>
                  <a:srgbClr val="FF0000"/>
                </a:solidFill>
              </a:rPr>
              <a:t>: </a:t>
            </a:r>
            <a:r>
              <a:rPr lang="en-AU" sz="1600" b="1" dirty="0">
                <a:solidFill>
                  <a:srgbClr val="004A84"/>
                </a:solidFill>
              </a:rPr>
              <a:t>W</a:t>
            </a:r>
          </a:p>
          <a:p>
            <a:pPr algn="ctr">
              <a:defRPr/>
            </a:pPr>
            <a:r>
              <a:rPr lang="en-AU" sz="1200" b="1" dirty="0">
                <a:solidFill>
                  <a:srgbClr val="004A84"/>
                </a:solidFill>
              </a:rPr>
              <a:t>Fragmentation Threshold</a:t>
            </a:r>
          </a:p>
        </p:txBody>
      </p:sp>
      <p:cxnSp>
        <p:nvCxnSpPr>
          <p:cNvPr id="79" name="AutoShape 12"/>
          <p:cNvCxnSpPr>
            <a:cxnSpLocks noChangeShapeType="1"/>
          </p:cNvCxnSpPr>
          <p:nvPr/>
        </p:nvCxnSpPr>
        <p:spPr bwMode="auto">
          <a:xfrm flipH="1">
            <a:off x="6170878" y="1953727"/>
            <a:ext cx="2" cy="164000"/>
          </a:xfrm>
          <a:prstGeom prst="straightConnector1">
            <a:avLst/>
          </a:prstGeom>
          <a:noFill/>
          <a:ln w="28575">
            <a:solidFill>
              <a:srgbClr val="FF0000"/>
            </a:solidFill>
            <a:round/>
            <a:headEnd/>
            <a:tailEnd type="triangle"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81" name="Rectangle 80"/>
          <p:cNvSpPr/>
          <p:nvPr/>
        </p:nvSpPr>
        <p:spPr bwMode="auto">
          <a:xfrm rot="16200000" flipH="1">
            <a:off x="-619617" y="2813372"/>
            <a:ext cx="3943063" cy="400110"/>
          </a:xfrm>
          <a:prstGeom prst="rect">
            <a:avLst/>
          </a:prstGeom>
          <a:solidFill>
            <a:schemeClr val="bg1"/>
          </a:solidFill>
          <a:ln>
            <a:solidFill>
              <a:srgbClr val="FF0000"/>
            </a:solidFill>
          </a:ln>
        </p:spPr>
        <p:txBody>
          <a:bodyPr wrap="square">
            <a:spAutoFit/>
          </a:bodyPr>
          <a:lstStyle/>
          <a:p>
            <a:pPr algn="ctr">
              <a:defRPr/>
            </a:pPr>
            <a:r>
              <a:rPr lang="en-AU" sz="2000" kern="0" cap="small" dirty="0">
                <a:solidFill>
                  <a:srgbClr val="FF0000"/>
                </a:solidFill>
                <a:effectLst>
                  <a:outerShdw blurRad="38100" dist="38100" dir="2700000" algn="tl">
                    <a:srgbClr val="000000">
                      <a:alpha val="43137"/>
                    </a:srgbClr>
                  </a:outerShdw>
                </a:effectLst>
              </a:rPr>
              <a:t>Estimation of  Processing cost of Q</a:t>
            </a:r>
          </a:p>
        </p:txBody>
      </p:sp>
      <p:sp>
        <p:nvSpPr>
          <p:cNvPr id="84" name="AutoShape 8"/>
          <p:cNvSpPr>
            <a:spLocks noChangeArrowheads="1"/>
          </p:cNvSpPr>
          <p:nvPr/>
        </p:nvSpPr>
        <p:spPr bwMode="auto">
          <a:xfrm>
            <a:off x="7234422" y="1664495"/>
            <a:ext cx="1897062" cy="3454404"/>
          </a:xfrm>
          <a:prstGeom prst="verticalScroll">
            <a:avLst>
              <a:gd name="adj" fmla="val 12500"/>
            </a:avLst>
          </a:prstGeom>
          <a:solidFill>
            <a:srgbClr val="FFFFFF"/>
          </a:solidFill>
          <a:ln w="9525">
            <a:solidFill>
              <a:srgbClr val="0D0D0D"/>
            </a:solidFill>
            <a:round/>
            <a:headEnd/>
            <a:tailEnd/>
          </a:ln>
        </p:spPr>
        <p:txBody>
          <a:bodyPr/>
          <a:lstStyle/>
          <a:p>
            <a:pPr algn="ctr"/>
            <a:r>
              <a:rPr lang="en-AU" altLang="x-none" sz="1600" b="1" dirty="0">
                <a:solidFill>
                  <a:srgbClr val="FF0000"/>
                </a:solidFill>
              </a:rPr>
              <a:t>Input</a:t>
            </a:r>
            <a:r>
              <a:rPr lang="en-AU" altLang="x-none" sz="1600" b="1" baseline="-25000" dirty="0">
                <a:solidFill>
                  <a:srgbClr val="FF0000"/>
                </a:solidFill>
              </a:rPr>
              <a:t>3</a:t>
            </a:r>
            <a:r>
              <a:rPr lang="en-AU" altLang="x-none" sz="1600" b="1" dirty="0">
                <a:solidFill>
                  <a:srgbClr val="FF0000"/>
                </a:solidFill>
              </a:rPr>
              <a:t>: </a:t>
            </a:r>
            <a:r>
              <a:rPr lang="en-AU" altLang="x-none" sz="1600" b="1" dirty="0">
                <a:solidFill>
                  <a:srgbClr val="004A84"/>
                </a:solidFill>
              </a:rPr>
              <a:t>Workload Q</a:t>
            </a:r>
          </a:p>
          <a:p>
            <a:pPr algn="ctr">
              <a:defRPr/>
            </a:pPr>
            <a:r>
              <a:rPr lang="en-AU" sz="1100" b="1" dirty="0">
                <a:solidFill>
                  <a:srgbClr val="004A84"/>
                </a:solidFill>
              </a:rPr>
              <a:t>SELECT </a:t>
            </a:r>
          </a:p>
          <a:p>
            <a:pPr algn="ctr">
              <a:defRPr/>
            </a:pPr>
            <a:r>
              <a:rPr lang="en-AU" sz="1100" b="1" dirty="0">
                <a:solidFill>
                  <a:srgbClr val="004A84"/>
                </a:solidFill>
              </a:rPr>
              <a:t>FROM WHERE</a:t>
            </a:r>
          </a:p>
          <a:p>
            <a:pPr algn="ctr">
              <a:defRPr/>
            </a:pPr>
            <a:r>
              <a:rPr lang="en-AU" sz="1100" b="1" dirty="0">
                <a:solidFill>
                  <a:srgbClr val="004A84"/>
                </a:solidFill>
              </a:rPr>
              <a:t> GOUP BY </a:t>
            </a:r>
          </a:p>
          <a:p>
            <a:pPr algn="ctr">
              <a:defRPr/>
            </a:pPr>
            <a:endParaRPr lang="en-AU" sz="1100" b="1" dirty="0">
              <a:solidFill>
                <a:srgbClr val="004A84"/>
              </a:solidFill>
            </a:endParaRPr>
          </a:p>
          <a:p>
            <a:pPr algn="ctr">
              <a:defRPr/>
            </a:pPr>
            <a:r>
              <a:rPr lang="en-AU" sz="1100" b="1" dirty="0">
                <a:solidFill>
                  <a:srgbClr val="004A84"/>
                </a:solidFill>
              </a:rPr>
              <a:t>SELECT </a:t>
            </a:r>
          </a:p>
          <a:p>
            <a:pPr algn="ctr">
              <a:defRPr/>
            </a:pPr>
            <a:r>
              <a:rPr lang="en-AU" sz="1100" b="1" dirty="0">
                <a:solidFill>
                  <a:srgbClr val="004A84"/>
                </a:solidFill>
              </a:rPr>
              <a:t>FROM WHERE</a:t>
            </a:r>
          </a:p>
          <a:p>
            <a:pPr algn="ctr">
              <a:defRPr/>
            </a:pPr>
            <a:r>
              <a:rPr lang="en-AU" sz="1100" b="1" dirty="0">
                <a:solidFill>
                  <a:srgbClr val="004A84"/>
                </a:solidFill>
              </a:rPr>
              <a:t> GOUP BY</a:t>
            </a:r>
          </a:p>
          <a:p>
            <a:pPr algn="ctr">
              <a:defRPr/>
            </a:pPr>
            <a:r>
              <a:rPr lang="en-AU" sz="1100" b="1" dirty="0">
                <a:solidFill>
                  <a:srgbClr val="004A84"/>
                </a:solidFill>
              </a:rPr>
              <a:t> </a:t>
            </a:r>
          </a:p>
          <a:p>
            <a:pPr algn="ctr">
              <a:defRPr/>
            </a:pPr>
            <a:r>
              <a:rPr lang="en-AU" sz="1100" b="1" dirty="0">
                <a:solidFill>
                  <a:srgbClr val="004A84"/>
                </a:solidFill>
              </a:rPr>
              <a:t>SELECT </a:t>
            </a:r>
          </a:p>
          <a:p>
            <a:pPr algn="ctr">
              <a:defRPr/>
            </a:pPr>
            <a:r>
              <a:rPr lang="en-AU" sz="1100" b="1" dirty="0">
                <a:solidFill>
                  <a:srgbClr val="004A84"/>
                </a:solidFill>
              </a:rPr>
              <a:t>FROM WHERE</a:t>
            </a:r>
          </a:p>
          <a:p>
            <a:pPr algn="ctr">
              <a:defRPr/>
            </a:pPr>
            <a:r>
              <a:rPr lang="en-AU" sz="1100" b="1" dirty="0">
                <a:solidFill>
                  <a:srgbClr val="004A84"/>
                </a:solidFill>
              </a:rPr>
              <a:t> GOUP BY </a:t>
            </a:r>
          </a:p>
          <a:p>
            <a:pPr algn="ctr">
              <a:defRPr/>
            </a:pPr>
            <a:endParaRPr lang="en-AU" sz="1100" b="1" dirty="0">
              <a:solidFill>
                <a:srgbClr val="004A84"/>
              </a:solidFill>
            </a:endParaRPr>
          </a:p>
          <a:p>
            <a:pPr algn="ctr">
              <a:defRPr/>
            </a:pPr>
            <a:r>
              <a:rPr lang="en-AU" sz="1100" b="1" dirty="0">
                <a:solidFill>
                  <a:srgbClr val="004A84"/>
                </a:solidFill>
              </a:rPr>
              <a:t>SELECT </a:t>
            </a:r>
          </a:p>
          <a:p>
            <a:pPr algn="ctr">
              <a:defRPr/>
            </a:pPr>
            <a:r>
              <a:rPr lang="en-AU" sz="1100" b="1" dirty="0">
                <a:solidFill>
                  <a:srgbClr val="004A84"/>
                </a:solidFill>
              </a:rPr>
              <a:t>FROM WHERE</a:t>
            </a:r>
          </a:p>
          <a:p>
            <a:pPr algn="ctr">
              <a:defRPr/>
            </a:pPr>
            <a:r>
              <a:rPr lang="en-AU" sz="1100" b="1" dirty="0">
                <a:solidFill>
                  <a:srgbClr val="004A84"/>
                </a:solidFill>
              </a:rPr>
              <a:t> GOUP BY </a:t>
            </a:r>
          </a:p>
          <a:p>
            <a:pPr algn="ctr">
              <a:defRPr/>
            </a:pPr>
            <a:endParaRPr lang="en-AU" sz="1200" u="sng" dirty="0"/>
          </a:p>
          <a:p>
            <a:pPr algn="ctr">
              <a:defRPr/>
            </a:pPr>
            <a:endParaRPr lang="en-AU" sz="1200" dirty="0"/>
          </a:p>
          <a:p>
            <a:pPr algn="ctr">
              <a:defRPr/>
            </a:pPr>
            <a:endParaRPr lang="en-AU" sz="1200" dirty="0"/>
          </a:p>
          <a:p>
            <a:pPr algn="ctr">
              <a:defRPr/>
            </a:pPr>
            <a:endParaRPr lang="en-AU" sz="1200" dirty="0"/>
          </a:p>
        </p:txBody>
      </p:sp>
      <p:cxnSp>
        <p:nvCxnSpPr>
          <p:cNvPr id="85" name="AutoShape 20"/>
          <p:cNvCxnSpPr>
            <a:cxnSpLocks noChangeShapeType="1"/>
            <a:endCxn id="58" idx="3"/>
          </p:cNvCxnSpPr>
          <p:nvPr/>
        </p:nvCxnSpPr>
        <p:spPr bwMode="auto">
          <a:xfrm flipH="1">
            <a:off x="6727824" y="2317014"/>
            <a:ext cx="732632" cy="5503"/>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 name="AutoShape 20"/>
          <p:cNvCxnSpPr>
            <a:cxnSpLocks noChangeShapeType="1"/>
            <a:endCxn id="59" idx="3"/>
          </p:cNvCxnSpPr>
          <p:nvPr/>
        </p:nvCxnSpPr>
        <p:spPr bwMode="auto">
          <a:xfrm flipH="1">
            <a:off x="6647077" y="4365546"/>
            <a:ext cx="813383" cy="1"/>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94" name="ZoneTexte 93"/>
          <p:cNvSpPr txBox="1"/>
          <p:nvPr/>
        </p:nvSpPr>
        <p:spPr>
          <a:xfrm>
            <a:off x="2552891" y="1446780"/>
            <a:ext cx="1986185" cy="338554"/>
          </a:xfrm>
          <a:prstGeom prst="rect">
            <a:avLst/>
          </a:prstGeom>
          <a:noFill/>
        </p:spPr>
        <p:txBody>
          <a:bodyPr wrap="none" rtlCol="0">
            <a:spAutoFit/>
          </a:bodyPr>
          <a:lstStyle/>
          <a:p>
            <a:r>
              <a:rPr lang="en-AU" sz="1600" b="1" dirty="0">
                <a:solidFill>
                  <a:srgbClr val="FF0000"/>
                </a:solidFill>
              </a:rPr>
              <a:t>Fragmentation Phase</a:t>
            </a:r>
          </a:p>
        </p:txBody>
      </p:sp>
      <p:sp>
        <p:nvSpPr>
          <p:cNvPr id="95" name="ZoneTexte 94"/>
          <p:cNvSpPr txBox="1"/>
          <p:nvPr/>
        </p:nvSpPr>
        <p:spPr>
          <a:xfrm>
            <a:off x="2749129" y="3766967"/>
            <a:ext cx="1597232" cy="338554"/>
          </a:xfrm>
          <a:prstGeom prst="rect">
            <a:avLst/>
          </a:prstGeom>
          <a:noFill/>
        </p:spPr>
        <p:txBody>
          <a:bodyPr wrap="none" rtlCol="0">
            <a:spAutoFit/>
          </a:bodyPr>
          <a:lstStyle/>
          <a:p>
            <a:r>
              <a:rPr lang="en-AU" sz="1600" b="1" dirty="0">
                <a:solidFill>
                  <a:srgbClr val="FF0000"/>
                </a:solidFill>
              </a:rPr>
              <a:t>Allocation Phase</a:t>
            </a:r>
          </a:p>
        </p:txBody>
      </p:sp>
      <p:cxnSp>
        <p:nvCxnSpPr>
          <p:cNvPr id="97" name="Connecteur droit avec flèche 96"/>
          <p:cNvCxnSpPr/>
          <p:nvPr/>
        </p:nvCxnSpPr>
        <p:spPr>
          <a:xfrm flipH="1">
            <a:off x="1576178" y="2317010"/>
            <a:ext cx="398150" cy="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9" name="Connecteur droit avec flèche 98"/>
          <p:cNvCxnSpPr/>
          <p:nvPr/>
        </p:nvCxnSpPr>
        <p:spPr>
          <a:xfrm flipH="1">
            <a:off x="1576178" y="4394027"/>
            <a:ext cx="398150" cy="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02" name="ZoneTexte 101"/>
          <p:cNvSpPr txBox="1"/>
          <p:nvPr/>
        </p:nvSpPr>
        <p:spPr>
          <a:xfrm>
            <a:off x="167492" y="5286940"/>
            <a:ext cx="4294608" cy="8617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Wingdings" charset="2"/>
              <a:buChar char="q"/>
            </a:pPr>
            <a:r>
              <a:rPr lang="en-GB" b="1" dirty="0">
                <a:solidFill>
                  <a:srgbClr val="FF0000"/>
                </a:solidFill>
              </a:rPr>
              <a:t>Limitations:</a:t>
            </a:r>
          </a:p>
          <a:p>
            <a:pPr marL="342900" indent="-342900">
              <a:buAutoNum type="arabicPeriod"/>
            </a:pPr>
            <a:r>
              <a:rPr lang="en-GB" sz="1600" b="1" dirty="0">
                <a:solidFill>
                  <a:srgbClr val="002060"/>
                </a:solidFill>
                <a:sym typeface="Wingdings"/>
              </a:rPr>
              <a:t>Static and a priori known queries</a:t>
            </a:r>
          </a:p>
          <a:p>
            <a:pPr marL="342900" indent="-342900">
              <a:buFontTx/>
              <a:buAutoNum type="arabicPeriod"/>
            </a:pPr>
            <a:r>
              <a:rPr lang="en-GB" sz="1600" b="1" dirty="0">
                <a:solidFill>
                  <a:srgbClr val="002060"/>
                </a:solidFill>
              </a:rPr>
              <a:t>Not adapted to BI 2.0 (</a:t>
            </a:r>
            <a:r>
              <a:rPr lang="en-GB" sz="1600" b="1" dirty="0">
                <a:solidFill>
                  <a:srgbClr val="002060"/>
                </a:solidFill>
                <a:sym typeface="Wingdings"/>
              </a:rPr>
              <a:t>ad-hoc queries)</a:t>
            </a:r>
          </a:p>
        </p:txBody>
      </p:sp>
      <p:sp>
        <p:nvSpPr>
          <p:cNvPr id="104" name="ZoneTexte 103"/>
          <p:cNvSpPr txBox="1"/>
          <p:nvPr/>
        </p:nvSpPr>
        <p:spPr>
          <a:xfrm>
            <a:off x="4875415" y="5569401"/>
            <a:ext cx="361276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i="1" spc="-5" dirty="0">
                <a:solidFill>
                  <a:srgbClr val="FF0000"/>
                </a:solidFill>
                <a:cs typeface="Arial"/>
                <a:sym typeface="Symbol" panose="05050102010706020507" pitchFamily="18" charset="2"/>
              </a:rPr>
              <a:t>S</a:t>
            </a:r>
            <a:r>
              <a:rPr lang="en-US" sz="2400" b="1" i="1" spc="-5" dirty="0">
                <a:solidFill>
                  <a:srgbClr val="FF0000"/>
                </a:solidFill>
                <a:cs typeface="Arial"/>
              </a:rPr>
              <a:t>elf-adaptive Parallel DWs</a:t>
            </a:r>
            <a:endParaRPr lang="en-GB" sz="2400" b="1" dirty="0"/>
          </a:p>
        </p:txBody>
      </p:sp>
      <p:cxnSp>
        <p:nvCxnSpPr>
          <p:cNvPr id="107" name="AutoShape 13"/>
          <p:cNvCxnSpPr>
            <a:cxnSpLocks noChangeShapeType="1"/>
          </p:cNvCxnSpPr>
          <p:nvPr/>
        </p:nvCxnSpPr>
        <p:spPr bwMode="auto">
          <a:xfrm>
            <a:off x="5178700" y="4544934"/>
            <a:ext cx="0" cy="320983"/>
          </a:xfrm>
          <a:prstGeom prst="straightConnector1">
            <a:avLst/>
          </a:prstGeom>
          <a:noFill/>
          <a:ln w="28575">
            <a:solidFill>
              <a:srgbClr val="FF0000"/>
            </a:solidFill>
            <a:round/>
            <a:headEnd/>
            <a:tailEnd type="triangle"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108" name="Flèche vers la droite 107"/>
          <p:cNvSpPr/>
          <p:nvPr/>
        </p:nvSpPr>
        <p:spPr>
          <a:xfrm>
            <a:off x="4462104" y="5625679"/>
            <a:ext cx="387871" cy="294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69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4" grpId="0" animBg="1"/>
      <p:bldP spid="1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727" y="820849"/>
            <a:ext cx="8579415" cy="461665"/>
          </a:xfrm>
          <a:prstGeom prst="rect">
            <a:avLst/>
          </a:prstGeom>
        </p:spPr>
        <p:txBody>
          <a:bodyPr wrap="square">
            <a:spAutoFit/>
          </a:bodyPr>
          <a:lstStyle/>
          <a:p>
            <a:pPr algn="ctr"/>
            <a:r>
              <a:rPr lang="en-AU" sz="2400" b="1" dirty="0">
                <a:solidFill>
                  <a:srgbClr val="002060"/>
                </a:solidFill>
                <a:sym typeface="Wingdings"/>
              </a:rPr>
              <a:t></a:t>
            </a:r>
            <a:r>
              <a:rPr lang="en-AU" sz="2400" b="1" dirty="0">
                <a:solidFill>
                  <a:srgbClr val="002060"/>
                </a:solidFill>
              </a:rPr>
              <a:t>Data fragmentation (DF) is a crucial phase of parallel DW design</a:t>
            </a:r>
          </a:p>
        </p:txBody>
      </p:sp>
      <p:sp>
        <p:nvSpPr>
          <p:cNvPr id="3" name="ZoneTexte 2"/>
          <p:cNvSpPr txBox="1"/>
          <p:nvPr/>
        </p:nvSpPr>
        <p:spPr>
          <a:xfrm>
            <a:off x="453277" y="1438389"/>
            <a:ext cx="348839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ctr">
              <a:buFont typeface="LucidaGrande" charset="0"/>
              <a:buChar char="▶︎"/>
            </a:pPr>
            <a:r>
              <a:rPr lang="en-AU" sz="2000" b="1" dirty="0">
                <a:solidFill>
                  <a:srgbClr val="002060"/>
                </a:solidFill>
              </a:rPr>
              <a:t>Traditional Formalisation</a:t>
            </a:r>
          </a:p>
        </p:txBody>
      </p:sp>
      <p:grpSp>
        <p:nvGrpSpPr>
          <p:cNvPr id="41" name="Grouper 40"/>
          <p:cNvGrpSpPr/>
          <p:nvPr/>
        </p:nvGrpSpPr>
        <p:grpSpPr>
          <a:xfrm>
            <a:off x="158312" y="1999141"/>
            <a:ext cx="4332581" cy="2358466"/>
            <a:chOff x="117987" y="2309504"/>
            <a:chExt cx="4579374" cy="2358466"/>
          </a:xfrm>
        </p:grpSpPr>
        <p:sp>
          <p:nvSpPr>
            <p:cNvPr id="19" name="Rectangle à coins arrondis 18"/>
            <p:cNvSpPr/>
            <p:nvPr/>
          </p:nvSpPr>
          <p:spPr>
            <a:xfrm>
              <a:off x="117987" y="2309504"/>
              <a:ext cx="2344994" cy="15056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Our 4-Inputs:</a:t>
              </a:r>
            </a:p>
            <a:p>
              <a:pPr marL="342900" indent="-342900">
                <a:buFont typeface="+mj-lt"/>
                <a:buAutoNum type="arabicPeriod"/>
              </a:pPr>
              <a:r>
                <a:rPr lang="en-GB" dirty="0"/>
                <a:t>DW</a:t>
              </a:r>
            </a:p>
            <a:p>
              <a:pPr marL="342900" indent="-342900">
                <a:buFont typeface="+mj-lt"/>
                <a:buAutoNum type="arabicPeriod"/>
              </a:pPr>
              <a:r>
                <a:rPr lang="en-GB" dirty="0"/>
                <a:t>Workload Q</a:t>
              </a:r>
            </a:p>
            <a:p>
              <a:pPr marL="342900" indent="-342900">
                <a:buFont typeface="+mj-lt"/>
                <a:buAutoNum type="arabicPeriod"/>
              </a:pPr>
              <a:r>
                <a:rPr lang="en-GB" dirty="0"/>
                <a:t>Parallel Platform</a:t>
              </a:r>
            </a:p>
            <a:p>
              <a:pPr marL="342900" indent="-342900">
                <a:buFont typeface="+mj-lt"/>
                <a:buAutoNum type="arabicPeriod"/>
              </a:pPr>
              <a:r>
                <a:rPr lang="en-GB" dirty="0"/>
                <a:t>Threshold W</a:t>
              </a:r>
            </a:p>
          </p:txBody>
        </p:sp>
        <p:sp>
          <p:nvSpPr>
            <p:cNvPr id="20" name="Étiquette 19"/>
            <p:cNvSpPr/>
            <p:nvPr/>
          </p:nvSpPr>
          <p:spPr>
            <a:xfrm>
              <a:off x="2765323" y="2678504"/>
              <a:ext cx="1932038" cy="892647"/>
            </a:xfrm>
            <a:prstGeom prst="plaque">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Static Fragmentation</a:t>
              </a:r>
            </a:p>
          </p:txBody>
        </p:sp>
        <p:sp>
          <p:nvSpPr>
            <p:cNvPr id="23" name="ZoneTexte 22"/>
            <p:cNvSpPr txBox="1"/>
            <p:nvPr/>
          </p:nvSpPr>
          <p:spPr>
            <a:xfrm>
              <a:off x="2765323" y="4021639"/>
              <a:ext cx="1746712" cy="646331"/>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Fragmentation</a:t>
              </a:r>
            </a:p>
            <a:p>
              <a:r>
                <a:rPr lang="en-GB" dirty="0"/>
                <a:t>Schema</a:t>
              </a:r>
            </a:p>
          </p:txBody>
        </p:sp>
        <p:sp>
          <p:nvSpPr>
            <p:cNvPr id="38" name="Flèche vers le bas 37"/>
            <p:cNvSpPr/>
            <p:nvPr/>
          </p:nvSpPr>
          <p:spPr>
            <a:xfrm>
              <a:off x="3613357" y="3571151"/>
              <a:ext cx="191729" cy="455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ZoneTexte 42"/>
          <p:cNvSpPr txBox="1"/>
          <p:nvPr/>
        </p:nvSpPr>
        <p:spPr>
          <a:xfrm>
            <a:off x="4969509" y="1490321"/>
            <a:ext cx="3860633"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marL="342900" indent="-342900">
              <a:buFont typeface="LucidaGrande" charset="0"/>
              <a:buChar char="▶︎"/>
              <a:defRPr sz="2000" b="1">
                <a:solidFill>
                  <a:srgbClr val="00206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AU" dirty="0"/>
              <a:t>Self-adaptive Fragmentation</a:t>
            </a:r>
          </a:p>
        </p:txBody>
      </p:sp>
      <p:grpSp>
        <p:nvGrpSpPr>
          <p:cNvPr id="44" name="Grouper 43"/>
          <p:cNvGrpSpPr/>
          <p:nvPr/>
        </p:nvGrpSpPr>
        <p:grpSpPr>
          <a:xfrm>
            <a:off x="4720754" y="2023224"/>
            <a:ext cx="4358141" cy="2373858"/>
            <a:chOff x="28619" y="2326191"/>
            <a:chExt cx="4606390" cy="2373858"/>
          </a:xfrm>
        </p:grpSpPr>
        <p:sp>
          <p:nvSpPr>
            <p:cNvPr id="45" name="Rectangle à coins arrondis 44"/>
            <p:cNvSpPr/>
            <p:nvPr/>
          </p:nvSpPr>
          <p:spPr>
            <a:xfrm>
              <a:off x="28619" y="2326191"/>
              <a:ext cx="2372011" cy="2373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t>Our 4-Inputs + 1</a:t>
              </a:r>
            </a:p>
            <a:p>
              <a:pPr marL="342900" indent="-342900">
                <a:buFont typeface="+mj-lt"/>
                <a:buAutoNum type="arabicPeriod"/>
              </a:pPr>
              <a:r>
                <a:rPr lang="en-AU" dirty="0"/>
                <a:t>DW</a:t>
              </a:r>
            </a:p>
            <a:p>
              <a:pPr marL="342900" indent="-342900">
                <a:buFont typeface="+mj-lt"/>
                <a:buAutoNum type="arabicPeriod"/>
              </a:pPr>
              <a:r>
                <a:rPr lang="en-AU" dirty="0"/>
                <a:t>Workload Q</a:t>
              </a:r>
            </a:p>
            <a:p>
              <a:pPr marL="342900" indent="-342900">
                <a:buFont typeface="+mj-lt"/>
                <a:buAutoNum type="arabicPeriod"/>
              </a:pPr>
              <a:r>
                <a:rPr lang="en-AU" dirty="0"/>
                <a:t>Parallel Platform</a:t>
              </a:r>
            </a:p>
            <a:p>
              <a:pPr marL="342900" indent="-342900">
                <a:buFont typeface="+mj-lt"/>
                <a:buAutoNum type="arabicPeriod"/>
              </a:pPr>
              <a:r>
                <a:rPr lang="en-AU" dirty="0"/>
                <a:t>Threshold W</a:t>
              </a:r>
            </a:p>
            <a:p>
              <a:pPr marL="342900" indent="-342900">
                <a:buFont typeface="+mj-lt"/>
                <a:buAutoNum type="arabicPeriod"/>
              </a:pPr>
              <a:r>
                <a:rPr lang="en-AU" sz="1700" b="1" dirty="0">
                  <a:solidFill>
                    <a:srgbClr val="FF0000"/>
                  </a:solidFill>
                </a:rPr>
                <a:t>Redesign Trigger</a:t>
              </a:r>
            </a:p>
          </p:txBody>
        </p:sp>
        <p:sp>
          <p:nvSpPr>
            <p:cNvPr id="46" name="Étiquette 45"/>
            <p:cNvSpPr/>
            <p:nvPr/>
          </p:nvSpPr>
          <p:spPr>
            <a:xfrm>
              <a:off x="2702971" y="2751464"/>
              <a:ext cx="1932038" cy="819687"/>
            </a:xfrm>
            <a:prstGeom prst="plaque">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Adaptive</a:t>
              </a:r>
            </a:p>
            <a:p>
              <a:pPr algn="ctr"/>
              <a:r>
                <a:rPr lang="en-GB" dirty="0"/>
                <a:t>Fragmentation</a:t>
              </a:r>
            </a:p>
          </p:txBody>
        </p:sp>
        <p:cxnSp>
          <p:nvCxnSpPr>
            <p:cNvPr id="47" name="Connecteur droit avec flèche 46"/>
            <p:cNvCxnSpPr/>
            <p:nvPr/>
          </p:nvCxnSpPr>
          <p:spPr>
            <a:xfrm flipV="1">
              <a:off x="2400629" y="3062332"/>
              <a:ext cx="302342" cy="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2765323" y="4021639"/>
              <a:ext cx="1746712" cy="646331"/>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Fragmentation</a:t>
              </a:r>
            </a:p>
            <a:p>
              <a:r>
                <a:rPr lang="en-GB" dirty="0"/>
                <a:t>Schema</a:t>
              </a:r>
            </a:p>
          </p:txBody>
        </p:sp>
        <p:sp>
          <p:nvSpPr>
            <p:cNvPr id="49" name="Flèche vers le bas 48"/>
            <p:cNvSpPr/>
            <p:nvPr/>
          </p:nvSpPr>
          <p:spPr>
            <a:xfrm>
              <a:off x="3613357" y="3571151"/>
              <a:ext cx="191729" cy="455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ZoneTexte 49"/>
          <p:cNvSpPr txBox="1"/>
          <p:nvPr/>
        </p:nvSpPr>
        <p:spPr>
          <a:xfrm>
            <a:off x="-44231" y="5186394"/>
            <a:ext cx="4332581" cy="707886"/>
          </a:xfrm>
          <a:prstGeom prst="rect">
            <a:avLst/>
          </a:prstGeom>
          <a:noFill/>
        </p:spPr>
        <p:txBody>
          <a:bodyPr wrap="square" rtlCol="0">
            <a:spAutoFit/>
          </a:bodyPr>
          <a:lstStyle/>
          <a:p>
            <a:pPr algn="ctr"/>
            <a:r>
              <a:rPr lang="en-GB" sz="2000" b="1" dirty="0">
                <a:solidFill>
                  <a:srgbClr val="002060"/>
                </a:solidFill>
                <a:sym typeface="Wingdings"/>
              </a:rPr>
              <a:t></a:t>
            </a:r>
            <a:r>
              <a:rPr lang="en-GB" sz="2000" b="1" dirty="0">
                <a:solidFill>
                  <a:srgbClr val="002060"/>
                </a:solidFill>
              </a:rPr>
              <a:t>The</a:t>
            </a:r>
            <a:r>
              <a:rPr lang="en-GB" dirty="0"/>
              <a:t> </a:t>
            </a:r>
            <a:r>
              <a:rPr lang="en-GB" sz="2000" b="1" dirty="0">
                <a:solidFill>
                  <a:srgbClr val="002060"/>
                </a:solidFill>
              </a:rPr>
              <a:t>change of workload implies designer intervention </a:t>
            </a:r>
            <a:r>
              <a:rPr lang="en-GB" sz="2000" b="1" dirty="0">
                <a:solidFill>
                  <a:srgbClr val="002060"/>
                </a:solidFill>
                <a:sym typeface="Wingdings"/>
              </a:rPr>
              <a:t></a:t>
            </a:r>
            <a:endParaRPr lang="en-GB" sz="2000" b="1" dirty="0">
              <a:solidFill>
                <a:srgbClr val="002060"/>
              </a:solidFill>
            </a:endParaRPr>
          </a:p>
        </p:txBody>
      </p:sp>
      <p:cxnSp>
        <p:nvCxnSpPr>
          <p:cNvPr id="52" name="Connecteur droit 51"/>
          <p:cNvCxnSpPr/>
          <p:nvPr/>
        </p:nvCxnSpPr>
        <p:spPr>
          <a:xfrm>
            <a:off x="4608877" y="1282510"/>
            <a:ext cx="0" cy="4823322"/>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4720753" y="5773788"/>
            <a:ext cx="4241795" cy="369332"/>
          </a:xfrm>
          <a:prstGeom prst="rect">
            <a:avLst/>
          </a:prstGeom>
          <a:noFill/>
        </p:spPr>
        <p:txBody>
          <a:bodyPr wrap="square" rtlCol="0">
            <a:spAutoFit/>
          </a:bodyPr>
          <a:lstStyle/>
          <a:p>
            <a:pPr algn="ctr"/>
            <a:r>
              <a:rPr lang="en-GB" b="1" dirty="0">
                <a:solidFill>
                  <a:srgbClr val="002060"/>
                </a:solidFill>
                <a:sym typeface="Wingdings"/>
              </a:rPr>
              <a:t></a:t>
            </a:r>
            <a:r>
              <a:rPr lang="en-GB" sz="1600" b="1" dirty="0">
                <a:solidFill>
                  <a:srgbClr val="002060"/>
                </a:solidFill>
              </a:rPr>
              <a:t>Several forms of triggers (</a:t>
            </a:r>
            <a:r>
              <a:rPr lang="en-GB" sz="900" b="1" dirty="0">
                <a:solidFill>
                  <a:srgbClr val="002060"/>
                </a:solidFill>
              </a:rPr>
              <a:t>e.g., </a:t>
            </a:r>
            <a:r>
              <a:rPr lang="en-GB" sz="1100" b="1" dirty="0">
                <a:solidFill>
                  <a:srgbClr val="002060"/>
                </a:solidFill>
              </a:rPr>
              <a:t>Utility, </a:t>
            </a:r>
            <a:r>
              <a:rPr lang="fr-FR" sz="1100" b="1" dirty="0">
                <a:solidFill>
                  <a:srgbClr val="002060"/>
                </a:solidFill>
              </a:rPr>
              <a:t>User Feedbacks</a:t>
            </a:r>
            <a:r>
              <a:rPr lang="fr-FR" sz="1600" b="1" dirty="0">
                <a:solidFill>
                  <a:srgbClr val="002060"/>
                </a:solidFill>
              </a:rPr>
              <a:t>)</a:t>
            </a:r>
            <a:r>
              <a:rPr lang="en-GB" sz="1600" b="1" dirty="0">
                <a:solidFill>
                  <a:srgbClr val="002060"/>
                </a:solidFill>
              </a:rPr>
              <a:t> </a:t>
            </a:r>
          </a:p>
        </p:txBody>
      </p:sp>
      <p:sp>
        <p:nvSpPr>
          <p:cNvPr id="54" name="Titre 1"/>
          <p:cNvSpPr txBox="1">
            <a:spLocks/>
          </p:cNvSpPr>
          <p:nvPr/>
        </p:nvSpPr>
        <p:spPr>
          <a:xfrm>
            <a:off x="1437113" y="27042"/>
            <a:ext cx="7064784" cy="593214"/>
          </a:xfrm>
          <a:prstGeom prst="rect">
            <a:avLst/>
          </a:prstGeom>
        </p:spPr>
        <p:txBody>
          <a:bodyPr>
            <a:noAutofit/>
          </a:bodyPr>
          <a:lst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a:lstStyle>
          <a:p>
            <a:r>
              <a:rPr lang="en-AU" sz="4000" dirty="0"/>
              <a:t>Data Partitioning</a:t>
            </a:r>
          </a:p>
        </p:txBody>
      </p:sp>
      <p:sp>
        <p:nvSpPr>
          <p:cNvPr id="59" name="ZoneTexte 58"/>
          <p:cNvSpPr txBox="1"/>
          <p:nvPr/>
        </p:nvSpPr>
        <p:spPr>
          <a:xfrm>
            <a:off x="158308" y="3719017"/>
            <a:ext cx="2218618"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b="1" dirty="0">
                <a:solidFill>
                  <a:srgbClr val="002060"/>
                </a:solidFill>
              </a:rPr>
              <a:t>minimises overall query processing (Inputs/Outputs and Network Costs</a:t>
            </a:r>
            <a:r>
              <a:rPr lang="en-GB" sz="1400" dirty="0"/>
              <a:t>)</a:t>
            </a:r>
          </a:p>
        </p:txBody>
      </p:sp>
      <p:cxnSp>
        <p:nvCxnSpPr>
          <p:cNvPr id="61" name="Connecteur droit avec flèche 60"/>
          <p:cNvCxnSpPr>
            <a:stCxn id="23" idx="1"/>
          </p:cNvCxnSpPr>
          <p:nvPr/>
        </p:nvCxnSpPr>
        <p:spPr>
          <a:xfrm flipH="1" flipV="1">
            <a:off x="2376925" y="4034445"/>
            <a:ext cx="286048" cy="1"/>
          </a:xfrm>
          <a:prstGeom prst="straightConnector1">
            <a:avLst/>
          </a:prstGeom>
          <a:ln w="22225">
            <a:prstDash val="sysDot"/>
            <a:tailEnd type="triangle"/>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6964927" y="4669940"/>
            <a:ext cx="2121716"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b="1" dirty="0">
                <a:solidFill>
                  <a:srgbClr val="002060"/>
                </a:solidFill>
              </a:rPr>
              <a:t>minimises overall query processing </a:t>
            </a:r>
            <a:endParaRPr lang="en-GB" sz="1400" dirty="0"/>
          </a:p>
          <a:p>
            <a:pPr algn="ctr"/>
            <a:r>
              <a:rPr lang="en-GB" sz="1400" b="1" dirty="0">
                <a:solidFill>
                  <a:srgbClr val="002060"/>
                </a:solidFill>
              </a:rPr>
              <a:t>and </a:t>
            </a:r>
            <a:r>
              <a:rPr lang="mr-IN" sz="1400" b="1" dirty="0">
                <a:solidFill>
                  <a:srgbClr val="002060"/>
                </a:solidFill>
              </a:rPr>
              <a:t>…</a:t>
            </a:r>
            <a:endParaRPr lang="en-GB" sz="1600" b="1" dirty="0">
              <a:solidFill>
                <a:srgbClr val="002060"/>
              </a:solidFill>
            </a:endParaRPr>
          </a:p>
        </p:txBody>
      </p:sp>
      <p:cxnSp>
        <p:nvCxnSpPr>
          <p:cNvPr id="64" name="Connecteur droit avec flèche 63"/>
          <p:cNvCxnSpPr/>
          <p:nvPr/>
        </p:nvCxnSpPr>
        <p:spPr>
          <a:xfrm>
            <a:off x="7971664" y="4365007"/>
            <a:ext cx="0" cy="29356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p:nvPr/>
        </p:nvCxnSpPr>
        <p:spPr>
          <a:xfrm flipV="1">
            <a:off x="2359685" y="2778761"/>
            <a:ext cx="286048" cy="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53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3" grpId="0"/>
      <p:bldP spid="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12900" y="14748"/>
            <a:ext cx="5640388" cy="737420"/>
          </a:xfrm>
          <a:prstGeom prst="rect">
            <a:avLst/>
          </a:prstGeom>
        </p:spPr>
        <p:txBody>
          <a:bodyPr>
            <a:normAutofit fontScale="90000"/>
          </a:bodyPr>
          <a:lstStyle/>
          <a:p>
            <a:r>
              <a:rPr lang="en-US" sz="4900" dirty="0"/>
              <a:t>Agenda</a:t>
            </a:r>
            <a:endParaRPr lang="en-US" dirty="0"/>
          </a:p>
        </p:txBody>
      </p:sp>
      <p:sp>
        <p:nvSpPr>
          <p:cNvPr id="3" name="Content Placeholder 2"/>
          <p:cNvSpPr>
            <a:spLocks noGrp="1"/>
          </p:cNvSpPr>
          <p:nvPr>
            <p:ph idx="4294967295"/>
          </p:nvPr>
        </p:nvSpPr>
        <p:spPr>
          <a:xfrm>
            <a:off x="0" y="1125538"/>
            <a:ext cx="8866188" cy="4895850"/>
          </a:xfrm>
          <a:prstGeom prst="rect">
            <a:avLst/>
          </a:prstGeom>
        </p:spPr>
        <p:txBody>
          <a:bodyPr>
            <a:normAutofit fontScale="85000" lnSpcReduction="10000"/>
          </a:bodyPr>
          <a:lstStyle/>
          <a:p>
            <a:pPr>
              <a:lnSpc>
                <a:spcPct val="160000"/>
              </a:lnSpc>
              <a:buFont typeface="LucidaGrande" charset="0"/>
              <a:buChar char="▶︎"/>
            </a:pPr>
            <a:r>
              <a:rPr lang="en-GB" sz="4400" b="1" dirty="0">
                <a:solidFill>
                  <a:srgbClr val="002060"/>
                </a:solidFill>
              </a:rPr>
              <a:t>Related Work on Adaptive Partitioning</a:t>
            </a:r>
          </a:p>
          <a:p>
            <a:pPr>
              <a:lnSpc>
                <a:spcPct val="160000"/>
              </a:lnSpc>
              <a:buFont typeface="LucidaGrande" charset="0"/>
              <a:buChar char="▶︎"/>
            </a:pPr>
            <a:r>
              <a:rPr lang="en-GB" sz="4400" b="1" dirty="0">
                <a:solidFill>
                  <a:srgbClr val="002060"/>
                </a:solidFill>
              </a:rPr>
              <a:t>Our Genetic Algorithm-based Approach</a:t>
            </a:r>
          </a:p>
          <a:p>
            <a:pPr>
              <a:lnSpc>
                <a:spcPct val="160000"/>
              </a:lnSpc>
              <a:buFont typeface="LucidaGrande" charset="0"/>
              <a:buChar char="▶︎"/>
            </a:pPr>
            <a:r>
              <a:rPr lang="en-GB" sz="4400" b="1" dirty="0">
                <a:solidFill>
                  <a:srgbClr val="002060"/>
                </a:solidFill>
              </a:rPr>
              <a:t>Experimental Study</a:t>
            </a:r>
          </a:p>
          <a:p>
            <a:pPr>
              <a:lnSpc>
                <a:spcPct val="160000"/>
              </a:lnSpc>
              <a:buFont typeface="LucidaGrande" charset="0"/>
              <a:buChar char="▶︎"/>
            </a:pPr>
            <a:r>
              <a:rPr lang="en-GB" sz="4400" b="1" dirty="0">
                <a:solidFill>
                  <a:srgbClr val="002060"/>
                </a:solidFill>
              </a:rPr>
              <a:t>Summary</a:t>
            </a:r>
          </a:p>
          <a:p>
            <a:endParaRPr lang="fr-FR" dirty="0"/>
          </a:p>
        </p:txBody>
      </p:sp>
    </p:spTree>
    <p:extLst>
      <p:ext uri="{BB962C8B-B14F-4D97-AF65-F5344CB8AC3E}">
        <p14:creationId xmlns:p14="http://schemas.microsoft.com/office/powerpoint/2010/main" val="134922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1533529" y="1"/>
            <a:ext cx="5544169" cy="711200"/>
          </a:xfrm>
          <a:prstGeom prst="rect">
            <a:avLst/>
          </a:prstGeom>
        </p:spPr>
        <p:txBody>
          <a:bodyPr>
            <a:normAutofit fontScale="97500" lnSpcReduction="10000"/>
          </a:bodyPr>
          <a:lst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a:lstStyle>
          <a:p>
            <a:r>
              <a:rPr lang="en-GB" dirty="0"/>
              <a:t>State of Art</a:t>
            </a:r>
          </a:p>
        </p:txBody>
      </p:sp>
      <p:sp>
        <p:nvSpPr>
          <p:cNvPr id="8" name="ZoneTexte 7"/>
          <p:cNvSpPr txBox="1"/>
          <p:nvPr/>
        </p:nvSpPr>
        <p:spPr>
          <a:xfrm>
            <a:off x="2776362" y="710863"/>
            <a:ext cx="3974742" cy="523220"/>
          </a:xfrm>
          <a:prstGeom prst="rect">
            <a:avLst/>
          </a:prstGeom>
          <a:noFill/>
        </p:spPr>
        <p:txBody>
          <a:bodyPr wrap="none" rtlCol="0">
            <a:spAutoFit/>
          </a:bodyPr>
          <a:lstStyle/>
          <a:p>
            <a:r>
              <a:rPr lang="en-GB" sz="2800" b="1" dirty="0">
                <a:solidFill>
                  <a:srgbClr val="002060"/>
                </a:solidFill>
              </a:rPr>
              <a:t>Self-adaptive Partitioning</a:t>
            </a:r>
          </a:p>
        </p:txBody>
      </p:sp>
      <p:sp>
        <p:nvSpPr>
          <p:cNvPr id="9" name="Accolade fermante 8"/>
          <p:cNvSpPr/>
          <p:nvPr/>
        </p:nvSpPr>
        <p:spPr>
          <a:xfrm rot="16200000">
            <a:off x="3106474" y="-296881"/>
            <a:ext cx="693503" cy="592916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ZoneTexte 9"/>
          <p:cNvSpPr txBox="1"/>
          <p:nvPr/>
        </p:nvSpPr>
        <p:spPr>
          <a:xfrm>
            <a:off x="905024" y="1840747"/>
            <a:ext cx="3455497"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GB" sz="2400" b="1" dirty="0">
                <a:solidFill>
                  <a:srgbClr val="002060"/>
                </a:solidFill>
              </a:rPr>
              <a:t>Query-driven Approaches</a:t>
            </a:r>
          </a:p>
        </p:txBody>
      </p:sp>
      <p:sp>
        <p:nvSpPr>
          <p:cNvPr id="11" name="ZoneTexte 10"/>
          <p:cNvSpPr txBox="1"/>
          <p:nvPr/>
        </p:nvSpPr>
        <p:spPr>
          <a:xfrm>
            <a:off x="5591047" y="1821731"/>
            <a:ext cx="3272883" cy="70788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GB" sz="2400" b="1" dirty="0">
                <a:solidFill>
                  <a:srgbClr val="002060"/>
                </a:solidFill>
              </a:rPr>
              <a:t>Data-driven Approaches</a:t>
            </a:r>
          </a:p>
          <a:p>
            <a:pPr algn="ctr"/>
            <a:r>
              <a:rPr lang="en-GB" sz="1600" b="1" dirty="0">
                <a:solidFill>
                  <a:srgbClr val="002060"/>
                </a:solidFill>
              </a:rPr>
              <a:t>e.g., Teradata</a:t>
            </a:r>
          </a:p>
        </p:txBody>
      </p:sp>
      <p:sp>
        <p:nvSpPr>
          <p:cNvPr id="14" name="ZoneTexte 13"/>
          <p:cNvSpPr txBox="1"/>
          <p:nvPr/>
        </p:nvSpPr>
        <p:spPr>
          <a:xfrm>
            <a:off x="451146" y="3032990"/>
            <a:ext cx="3464346" cy="89255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GB" sz="2400" b="1" dirty="0">
                <a:solidFill>
                  <a:srgbClr val="002060"/>
                </a:solidFill>
              </a:rPr>
              <a:t>Open-loop Learning</a:t>
            </a:r>
          </a:p>
          <a:p>
            <a:pPr algn="ctr"/>
            <a:r>
              <a:rPr lang="en-GB" sz="1400" b="1" dirty="0">
                <a:solidFill>
                  <a:srgbClr val="002060"/>
                </a:solidFill>
              </a:rPr>
              <a:t>Workload Changes (Alarm)</a:t>
            </a:r>
            <a:r>
              <a:rPr lang="en-GB" sz="1400" b="1" dirty="0">
                <a:solidFill>
                  <a:srgbClr val="002060"/>
                </a:solidFill>
                <a:sym typeface="Wingdings"/>
              </a:rPr>
              <a:t> Repartitioning</a:t>
            </a:r>
          </a:p>
          <a:p>
            <a:pPr algn="ctr"/>
            <a:r>
              <a:rPr lang="en-GB" sz="1400" b="1" dirty="0">
                <a:solidFill>
                  <a:srgbClr val="002060"/>
                </a:solidFill>
              </a:rPr>
              <a:t>e.g., Schism [VLDB10]</a:t>
            </a:r>
          </a:p>
        </p:txBody>
      </p:sp>
      <p:sp>
        <p:nvSpPr>
          <p:cNvPr id="17" name="Accolade fermante 16"/>
          <p:cNvSpPr/>
          <p:nvPr/>
        </p:nvSpPr>
        <p:spPr>
          <a:xfrm rot="16200000">
            <a:off x="4456192" y="-1444068"/>
            <a:ext cx="615082" cy="586985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ZoneTexte 17"/>
          <p:cNvSpPr txBox="1"/>
          <p:nvPr/>
        </p:nvSpPr>
        <p:spPr>
          <a:xfrm>
            <a:off x="4446103" y="3007502"/>
            <a:ext cx="4291781" cy="11079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400" b="1" dirty="0">
                <a:solidFill>
                  <a:srgbClr val="002060"/>
                </a:solidFill>
              </a:rPr>
              <a:t>Closed-loop Learning</a:t>
            </a:r>
          </a:p>
          <a:p>
            <a:pPr algn="ctr"/>
            <a:r>
              <a:rPr lang="en-US" sz="1400" b="1" dirty="0">
                <a:solidFill>
                  <a:srgbClr val="002060"/>
                </a:solidFill>
              </a:rPr>
              <a:t>Alarm Management (Relevant Criteria </a:t>
            </a:r>
            <a:r>
              <a:rPr lang="en-US" sz="1400" b="1" dirty="0">
                <a:solidFill>
                  <a:srgbClr val="002060"/>
                </a:solidFill>
                <a:sym typeface="Wingdings"/>
              </a:rPr>
              <a:t>  Usage of internal and external parameters)</a:t>
            </a:r>
          </a:p>
          <a:p>
            <a:pPr algn="ctr"/>
            <a:r>
              <a:rPr lang="en-US" sz="1400" b="1" dirty="0">
                <a:solidFill>
                  <a:srgbClr val="002060"/>
                </a:solidFill>
              </a:rPr>
              <a:t>Reinforcement Learning: e.g., </a:t>
            </a:r>
            <a:r>
              <a:rPr lang="en-US" sz="1400" b="1" dirty="0" err="1">
                <a:solidFill>
                  <a:srgbClr val="002060"/>
                </a:solidFill>
              </a:rPr>
              <a:t>Hilprecht</a:t>
            </a:r>
            <a:r>
              <a:rPr lang="en-US" sz="1400" b="1" dirty="0">
                <a:solidFill>
                  <a:srgbClr val="002060"/>
                </a:solidFill>
              </a:rPr>
              <a:t> [SIGMOD20]</a:t>
            </a:r>
            <a:endParaRPr lang="fr-CA" sz="1400" b="1" dirty="0">
              <a:solidFill>
                <a:srgbClr val="002060"/>
              </a:solidFill>
            </a:endParaRPr>
          </a:p>
        </p:txBody>
      </p:sp>
      <p:sp>
        <p:nvSpPr>
          <p:cNvPr id="19" name="Rectangle 18"/>
          <p:cNvSpPr/>
          <p:nvPr/>
        </p:nvSpPr>
        <p:spPr>
          <a:xfrm>
            <a:off x="4446099" y="4323174"/>
            <a:ext cx="4121514" cy="615553"/>
          </a:xfrm>
          <a:prstGeom prst="rect">
            <a:avLst/>
          </a:prstGeom>
          <a:ln>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ctr">
              <a:buFont typeface="Wingdings" charset="2"/>
              <a:buChar char="L"/>
            </a:pPr>
            <a:r>
              <a:rPr lang="en-US" sz="1700" b="1" dirty="0">
                <a:solidFill>
                  <a:srgbClr val="FF0000"/>
                </a:solidFill>
                <a:sym typeface="Wingdings"/>
              </a:rPr>
              <a:t>Time</a:t>
            </a:r>
            <a:r>
              <a:rPr lang="en-US" sz="1700" b="1" dirty="0">
                <a:solidFill>
                  <a:srgbClr val="002060"/>
                </a:solidFill>
                <a:sym typeface="Wingdings"/>
              </a:rPr>
              <a:t> and </a:t>
            </a:r>
            <a:r>
              <a:rPr lang="en-US" sz="1700" b="1" dirty="0">
                <a:solidFill>
                  <a:srgbClr val="FF0000"/>
                </a:solidFill>
                <a:sym typeface="Wingdings"/>
              </a:rPr>
              <a:t>energy</a:t>
            </a:r>
            <a:r>
              <a:rPr lang="en-US" sz="1700" b="1" dirty="0">
                <a:solidFill>
                  <a:srgbClr val="002060"/>
                </a:solidFill>
                <a:sym typeface="Wingdings"/>
              </a:rPr>
              <a:t> overheads to </a:t>
            </a:r>
            <a:r>
              <a:rPr lang="en-US" sz="1700" b="1" dirty="0">
                <a:solidFill>
                  <a:srgbClr val="002060"/>
                </a:solidFill>
              </a:rPr>
              <a:t>explore a large search space.</a:t>
            </a:r>
          </a:p>
        </p:txBody>
      </p:sp>
      <p:sp>
        <p:nvSpPr>
          <p:cNvPr id="20" name="object 4">
            <a:extLst>
              <a:ext uri="{FF2B5EF4-FFF2-40B4-BE49-F238E27FC236}">
                <a16:creationId xmlns:a16="http://schemas.microsoft.com/office/drawing/2014/main" id="{3032A40F-14AD-417D-AE60-44AE3072211E}"/>
              </a:ext>
            </a:extLst>
          </p:cNvPr>
          <p:cNvSpPr txBox="1"/>
          <p:nvPr/>
        </p:nvSpPr>
        <p:spPr>
          <a:xfrm>
            <a:off x="146305" y="5251209"/>
            <a:ext cx="8717622" cy="899605"/>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12065" rIns="0" bIns="0" rtlCol="0">
            <a:spAutoFit/>
          </a:bodyPr>
          <a:lstStyle/>
          <a:p>
            <a:pPr marL="355600" marR="5080" indent="-342900">
              <a:spcBef>
                <a:spcPts val="95"/>
              </a:spcBef>
              <a:buClr>
                <a:srgbClr val="002060"/>
              </a:buClr>
              <a:buSzPct val="97500"/>
              <a:buFont typeface="Wingdings" charset="2"/>
              <a:buChar char="q"/>
              <a:tabLst>
                <a:tab pos="267328" algn="l"/>
              </a:tabLst>
            </a:pPr>
            <a:r>
              <a:rPr lang="en-US" sz="2000" b="1" spc="-5" dirty="0">
                <a:solidFill>
                  <a:srgbClr val="FF0000"/>
                </a:solidFill>
                <a:cs typeface="Arial"/>
                <a:sym typeface="Symbol" panose="05050102010706020507" pitchFamily="18" charset="2"/>
              </a:rPr>
              <a:t>Our Proposal for self-adaptive partitioning is based on a realistic hypothesis:</a:t>
            </a:r>
          </a:p>
          <a:p>
            <a:pPr marL="927100" marR="5080" lvl="1" indent="-457200">
              <a:spcBef>
                <a:spcPts val="95"/>
              </a:spcBef>
              <a:buClr>
                <a:srgbClr val="FF0000"/>
              </a:buClr>
              <a:buSzPct val="97500"/>
              <a:buFont typeface="+mj-lt"/>
              <a:buAutoNum type="arabicPeriod"/>
              <a:tabLst>
                <a:tab pos="267328" algn="l"/>
              </a:tabLst>
            </a:pPr>
            <a:r>
              <a:rPr lang="en-US" b="1" spc="-5" dirty="0">
                <a:solidFill>
                  <a:srgbClr val="FF0000"/>
                </a:solidFill>
                <a:cs typeface="Arial"/>
                <a:sym typeface="Symbol" panose="05050102010706020507" pitchFamily="18" charset="2"/>
              </a:rPr>
              <a:t>A set of a priori known queries (used as a training set)</a:t>
            </a:r>
          </a:p>
          <a:p>
            <a:pPr marL="927100" marR="5080" lvl="1" indent="-457200">
              <a:spcBef>
                <a:spcPts val="95"/>
              </a:spcBef>
              <a:buClr>
                <a:srgbClr val="FF0000"/>
              </a:buClr>
              <a:buSzPct val="97500"/>
              <a:buFont typeface="+mj-lt"/>
              <a:buAutoNum type="arabicPeriod"/>
              <a:tabLst>
                <a:tab pos="267328" algn="l"/>
              </a:tabLst>
            </a:pPr>
            <a:r>
              <a:rPr lang="en-US" b="1" spc="-5" dirty="0">
                <a:solidFill>
                  <a:srgbClr val="FF0000"/>
                </a:solidFill>
                <a:cs typeface="Arial"/>
                <a:sym typeface="Symbol" panose="05050102010706020507" pitchFamily="18" charset="2"/>
              </a:rPr>
              <a:t>A set of ad-hoc queries</a:t>
            </a:r>
            <a:endParaRPr lang="en-US" b="1" spc="-5" dirty="0">
              <a:solidFill>
                <a:srgbClr val="FF0000"/>
              </a:solidFill>
              <a:cs typeface="Arial"/>
            </a:endParaRPr>
          </a:p>
        </p:txBody>
      </p:sp>
      <p:sp>
        <p:nvSpPr>
          <p:cNvPr id="21" name="Rectangle 20"/>
          <p:cNvSpPr/>
          <p:nvPr/>
        </p:nvSpPr>
        <p:spPr>
          <a:xfrm>
            <a:off x="488644" y="4150162"/>
            <a:ext cx="3557348" cy="353943"/>
          </a:xfrm>
          <a:prstGeom prst="rect">
            <a:avLst/>
          </a:prstGeom>
          <a:ln>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ctr">
              <a:buFont typeface="Wingdings" charset="2"/>
              <a:buChar char="L"/>
            </a:pPr>
            <a:r>
              <a:rPr lang="en-US" sz="1700" b="1" dirty="0">
                <a:solidFill>
                  <a:srgbClr val="002060"/>
                </a:solidFill>
                <a:sym typeface="Wingdings"/>
              </a:rPr>
              <a:t>Knowledge of whole workload</a:t>
            </a:r>
            <a:endParaRPr lang="en-US" sz="1700" b="1" dirty="0">
              <a:solidFill>
                <a:srgbClr val="002060"/>
              </a:solidFill>
            </a:endParaRPr>
          </a:p>
        </p:txBody>
      </p:sp>
      <p:sp>
        <p:nvSpPr>
          <p:cNvPr id="22" name="Flèche courbée vers la droite 21"/>
          <p:cNvSpPr/>
          <p:nvPr/>
        </p:nvSpPr>
        <p:spPr>
          <a:xfrm>
            <a:off x="247829" y="3715286"/>
            <a:ext cx="203321" cy="64512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Flèche courbée vers la droite 22"/>
          <p:cNvSpPr/>
          <p:nvPr/>
        </p:nvSpPr>
        <p:spPr>
          <a:xfrm>
            <a:off x="4223178" y="3987097"/>
            <a:ext cx="203321" cy="64512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Rectangle 23"/>
          <p:cNvSpPr/>
          <p:nvPr/>
        </p:nvSpPr>
        <p:spPr>
          <a:xfrm>
            <a:off x="8067399" y="51352"/>
            <a:ext cx="1076605" cy="707886"/>
          </a:xfrm>
          <a:prstGeom prst="rect">
            <a:avLst/>
          </a:prstGeom>
        </p:spPr>
        <p:txBody>
          <a:bodyPr wrap="square">
            <a:spAutoFit/>
          </a:bodyPr>
          <a:lstStyle/>
          <a:p>
            <a:pPr marL="171450" indent="-171450">
              <a:buFont typeface="Wingdings" charset="2"/>
              <a:buChar char="§"/>
            </a:pPr>
            <a:r>
              <a:rPr lang="en-AU" sz="1000" b="1" dirty="0">
                <a:solidFill>
                  <a:srgbClr val="FF0000"/>
                </a:solidFill>
                <a:cs typeface="Times New Roman" pitchFamily="18" charset="0"/>
              </a:rPr>
              <a:t>State of Art</a:t>
            </a:r>
          </a:p>
          <a:p>
            <a:pPr marL="171450" indent="-171450">
              <a:buFont typeface="Wingdings" charset="2"/>
              <a:buChar char="§"/>
            </a:pPr>
            <a:r>
              <a:rPr lang="en-AU" sz="1000" b="1" dirty="0">
                <a:solidFill>
                  <a:srgbClr val="000090"/>
                </a:solidFill>
                <a:cs typeface="Times New Roman" pitchFamily="18" charset="0"/>
              </a:rPr>
              <a:t>Our Proposal</a:t>
            </a:r>
          </a:p>
          <a:p>
            <a:pPr marL="171450" indent="-171450">
              <a:buFont typeface="Wingdings" charset="2"/>
              <a:buChar char="§"/>
            </a:pPr>
            <a:r>
              <a:rPr lang="en-AU" sz="1000" b="1" dirty="0">
                <a:solidFill>
                  <a:srgbClr val="000090"/>
                </a:solidFill>
                <a:cs typeface="Times New Roman" pitchFamily="18" charset="0"/>
              </a:rPr>
              <a:t>Experiments</a:t>
            </a:r>
          </a:p>
          <a:p>
            <a:pPr marL="171450" indent="-171450">
              <a:buFont typeface="Wingdings" charset="2"/>
              <a:buChar char="§"/>
            </a:pPr>
            <a:r>
              <a:rPr lang="en-AU" sz="1000" b="1" dirty="0">
                <a:solidFill>
                  <a:srgbClr val="000090"/>
                </a:solidFill>
                <a:cs typeface="Times New Roman" pitchFamily="18" charset="0"/>
              </a:rPr>
              <a:t>Summary</a:t>
            </a:r>
          </a:p>
        </p:txBody>
      </p:sp>
    </p:spTree>
    <p:extLst>
      <p:ext uri="{BB962C8B-B14F-4D97-AF65-F5344CB8AC3E}">
        <p14:creationId xmlns:p14="http://schemas.microsoft.com/office/powerpoint/2010/main" val="853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a:off x="1533529" y="1"/>
            <a:ext cx="5544169" cy="711200"/>
          </a:xfrm>
          <a:prstGeom prst="rect">
            <a:avLst/>
          </a:prstGeom>
        </p:spPr>
        <p:txBody>
          <a:bodyPr>
            <a:normAutofit fontScale="97500" lnSpcReduction="10000"/>
          </a:bodyPr>
          <a:lst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a:lstStyle>
          <a:p>
            <a:r>
              <a:rPr lang="en-GB" dirty="0"/>
              <a:t>Our Proposal</a:t>
            </a:r>
          </a:p>
        </p:txBody>
      </p:sp>
      <p:sp>
        <p:nvSpPr>
          <p:cNvPr id="2" name="ZoneTexte 1"/>
          <p:cNvSpPr txBox="1"/>
          <p:nvPr/>
        </p:nvSpPr>
        <p:spPr>
          <a:xfrm>
            <a:off x="161350" y="888068"/>
            <a:ext cx="8869269" cy="707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marL="342900" indent="-342900">
              <a:buFont typeface="LucidaGrande" charset="0"/>
              <a:buChar char="▶︎"/>
              <a:defRPr sz="2000" b="1">
                <a:solidFill>
                  <a:srgbClr val="00206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AU" dirty="0"/>
              <a:t>Our Redesign Trigger = </a:t>
            </a:r>
            <a:r>
              <a:rPr lang="en-AU" dirty="0">
                <a:solidFill>
                  <a:srgbClr val="FF0000"/>
                </a:solidFill>
              </a:rPr>
              <a:t>Utility </a:t>
            </a:r>
            <a:r>
              <a:rPr lang="en-AU" dirty="0"/>
              <a:t>of a fragmentation schema on workload at time t</a:t>
            </a:r>
          </a:p>
          <a:p>
            <a:pPr marL="0" indent="0">
              <a:buNone/>
            </a:pPr>
            <a:r>
              <a:rPr lang="en-AU" dirty="0">
                <a:sym typeface="Wingdings"/>
              </a:rPr>
              <a:t></a:t>
            </a:r>
            <a:r>
              <a:rPr lang="en-AU" dirty="0">
                <a:solidFill>
                  <a:srgbClr val="FF0000"/>
                </a:solidFill>
              </a:rPr>
              <a:t>Utility-driven self-adaptive fragmentation with two objective functions</a:t>
            </a:r>
          </a:p>
        </p:txBody>
      </p:sp>
      <p:grpSp>
        <p:nvGrpSpPr>
          <p:cNvPr id="3" name="Grouper 2"/>
          <p:cNvGrpSpPr/>
          <p:nvPr/>
        </p:nvGrpSpPr>
        <p:grpSpPr>
          <a:xfrm>
            <a:off x="201171" y="1729637"/>
            <a:ext cx="4778981" cy="2150337"/>
            <a:chOff x="-1070211" y="2567313"/>
            <a:chExt cx="4733118" cy="2174444"/>
          </a:xfrm>
        </p:grpSpPr>
        <p:sp>
          <p:nvSpPr>
            <p:cNvPr id="4" name="Rectangle à coins arrondis 3"/>
            <p:cNvSpPr/>
            <p:nvPr/>
          </p:nvSpPr>
          <p:spPr>
            <a:xfrm>
              <a:off x="-1070211" y="2567313"/>
              <a:ext cx="2653832" cy="21144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t>Our 4-Inputs + 1</a:t>
              </a:r>
            </a:p>
            <a:p>
              <a:pPr marL="342900" indent="-342900">
                <a:buFont typeface="+mj-lt"/>
                <a:buAutoNum type="arabicPeriod"/>
              </a:pPr>
              <a:r>
                <a:rPr lang="en-AU" dirty="0"/>
                <a:t>DW</a:t>
              </a:r>
            </a:p>
            <a:p>
              <a:pPr marL="342900" indent="-342900">
                <a:buFont typeface="+mj-lt"/>
                <a:buAutoNum type="arabicPeriod"/>
              </a:pPr>
              <a:r>
                <a:rPr lang="en-AU" dirty="0"/>
                <a:t>Workload Q </a:t>
              </a:r>
              <a:r>
                <a:rPr lang="en-AU" sz="1600" dirty="0"/>
                <a:t>(known and ad-hoc)</a:t>
              </a:r>
              <a:endParaRPr lang="en-AU" dirty="0"/>
            </a:p>
            <a:p>
              <a:pPr marL="342900" indent="-342900">
                <a:buFont typeface="+mj-lt"/>
                <a:buAutoNum type="arabicPeriod"/>
              </a:pPr>
              <a:r>
                <a:rPr lang="en-AU" dirty="0"/>
                <a:t>Parallel Platform</a:t>
              </a:r>
            </a:p>
            <a:p>
              <a:pPr marL="342900" indent="-342900">
                <a:buFont typeface="+mj-lt"/>
                <a:buAutoNum type="arabicPeriod"/>
              </a:pPr>
              <a:r>
                <a:rPr lang="en-AU" dirty="0"/>
                <a:t>Threshold W</a:t>
              </a:r>
            </a:p>
            <a:p>
              <a:pPr marL="342900" indent="-342900">
                <a:buFont typeface="+mj-lt"/>
                <a:buAutoNum type="arabicPeriod"/>
              </a:pPr>
              <a:r>
                <a:rPr lang="en-AU" dirty="0"/>
                <a:t>Utility Threshold </a:t>
              </a:r>
            </a:p>
          </p:txBody>
        </p:sp>
        <p:sp>
          <p:nvSpPr>
            <p:cNvPr id="5" name="Étiquette 4"/>
            <p:cNvSpPr/>
            <p:nvPr/>
          </p:nvSpPr>
          <p:spPr>
            <a:xfrm>
              <a:off x="1892199" y="2624634"/>
              <a:ext cx="1770708" cy="1017639"/>
            </a:xfrm>
            <a:prstGeom prst="plaque">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Adaptive</a:t>
              </a:r>
            </a:p>
            <a:p>
              <a:pPr algn="ctr"/>
              <a:r>
                <a:rPr lang="en-GB" dirty="0"/>
                <a:t>Fragmentation</a:t>
              </a:r>
            </a:p>
          </p:txBody>
        </p:sp>
        <p:cxnSp>
          <p:nvCxnSpPr>
            <p:cNvPr id="6" name="Connecteur droit avec flèche 5"/>
            <p:cNvCxnSpPr/>
            <p:nvPr/>
          </p:nvCxnSpPr>
          <p:spPr>
            <a:xfrm flipV="1">
              <a:off x="1579830" y="3114959"/>
              <a:ext cx="302342" cy="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1832358" y="4095426"/>
              <a:ext cx="1746712" cy="646331"/>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Fragmentation</a:t>
              </a:r>
            </a:p>
            <a:p>
              <a:r>
                <a:rPr lang="en-GB" dirty="0"/>
                <a:t>Schema</a:t>
              </a:r>
            </a:p>
          </p:txBody>
        </p:sp>
        <p:sp>
          <p:nvSpPr>
            <p:cNvPr id="8" name="Flèche vers le bas 7"/>
            <p:cNvSpPr/>
            <p:nvPr/>
          </p:nvSpPr>
          <p:spPr>
            <a:xfrm>
              <a:off x="2609849" y="3644288"/>
              <a:ext cx="191729" cy="455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ZoneTexte 8"/>
          <p:cNvSpPr txBox="1"/>
          <p:nvPr/>
        </p:nvSpPr>
        <p:spPr>
          <a:xfrm>
            <a:off x="5239512" y="3133729"/>
            <a:ext cx="3752610" cy="8309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Font typeface="+mj-lt"/>
              <a:buAutoNum type="arabicPeriod"/>
            </a:pPr>
            <a:r>
              <a:rPr lang="en-GB" sz="1600" b="1" u="sng" dirty="0">
                <a:solidFill>
                  <a:srgbClr val="002060"/>
                </a:solidFill>
              </a:rPr>
              <a:t>Minimises</a:t>
            </a:r>
            <a:r>
              <a:rPr lang="en-GB" sz="1600" b="1" dirty="0">
                <a:solidFill>
                  <a:srgbClr val="002060"/>
                </a:solidFill>
              </a:rPr>
              <a:t> overall query processing (Inputs/Outputs and Network Costs)</a:t>
            </a:r>
          </a:p>
          <a:p>
            <a:pPr marL="342900" indent="-342900" algn="just">
              <a:buFont typeface="+mj-lt"/>
              <a:buAutoNum type="arabicPeriod"/>
            </a:pPr>
            <a:r>
              <a:rPr lang="en-GB" sz="1600" b="1" u="sng" dirty="0">
                <a:solidFill>
                  <a:srgbClr val="002060"/>
                </a:solidFill>
              </a:rPr>
              <a:t>Maximises</a:t>
            </a:r>
            <a:r>
              <a:rPr lang="en-GB" sz="1600" b="1" dirty="0">
                <a:solidFill>
                  <a:srgbClr val="002060"/>
                </a:solidFill>
              </a:rPr>
              <a:t> Utility</a:t>
            </a:r>
          </a:p>
        </p:txBody>
      </p:sp>
      <p:sp>
        <p:nvSpPr>
          <p:cNvPr id="13" name="Rectangle 12"/>
          <p:cNvSpPr/>
          <p:nvPr/>
        </p:nvSpPr>
        <p:spPr>
          <a:xfrm>
            <a:off x="179060" y="4251678"/>
            <a:ext cx="8809301" cy="18364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97815" indent="-285750">
              <a:spcBef>
                <a:spcPts val="95"/>
              </a:spcBef>
              <a:buClr>
                <a:srgbClr val="002060"/>
              </a:buClr>
              <a:buSzPct val="97500"/>
              <a:buFont typeface="Wingdings" charset="2"/>
              <a:buChar char="q"/>
              <a:tabLst>
                <a:tab pos="267328" algn="l"/>
              </a:tabLst>
            </a:pPr>
            <a:r>
              <a:rPr lang="en-US" b="1" dirty="0">
                <a:solidFill>
                  <a:srgbClr val="FF0000"/>
                </a:solidFill>
              </a:rPr>
              <a:t>Utility threshold </a:t>
            </a:r>
            <a:r>
              <a:rPr lang="en-US" b="1" dirty="0">
                <a:solidFill>
                  <a:srgbClr val="002060"/>
                </a:solidFill>
              </a:rPr>
              <a:t>seeks to maximize profit  of a query, generally, over two consecutive time t and t + 1 </a:t>
            </a:r>
          </a:p>
          <a:p>
            <a:pPr marL="297815" indent="-285750">
              <a:spcBef>
                <a:spcPts val="95"/>
              </a:spcBef>
              <a:buClr>
                <a:srgbClr val="002060"/>
              </a:buClr>
              <a:buSzPct val="97500"/>
              <a:buFont typeface="Wingdings" charset="2"/>
              <a:buChar char="q"/>
              <a:tabLst>
                <a:tab pos="267328" algn="l"/>
              </a:tabLst>
            </a:pPr>
            <a:endParaRPr lang="en-US" b="1" dirty="0">
              <a:solidFill>
                <a:srgbClr val="002060"/>
              </a:solidFill>
            </a:endParaRPr>
          </a:p>
          <a:p>
            <a:pPr marL="297815" indent="-285750">
              <a:spcBef>
                <a:spcPts val="95"/>
              </a:spcBef>
              <a:buClr>
                <a:srgbClr val="002060"/>
              </a:buClr>
              <a:buSzPct val="97500"/>
              <a:buFont typeface="Wingdings" charset="2"/>
              <a:buChar char="q"/>
              <a:tabLst>
                <a:tab pos="267328" algn="l"/>
              </a:tabLst>
            </a:pPr>
            <a:endParaRPr lang="en-US" b="1" dirty="0">
              <a:solidFill>
                <a:srgbClr val="002060"/>
              </a:solidFill>
            </a:endParaRPr>
          </a:p>
          <a:p>
            <a:pPr marL="297815" indent="-285750">
              <a:spcBef>
                <a:spcPts val="95"/>
              </a:spcBef>
              <a:buClr>
                <a:srgbClr val="002060"/>
              </a:buClr>
              <a:buSzPct val="97500"/>
              <a:buFont typeface="Wingdings" charset="2"/>
              <a:buChar char="q"/>
              <a:tabLst>
                <a:tab pos="267328" algn="l"/>
              </a:tabLst>
            </a:pPr>
            <a:endParaRPr lang="en-US" b="1" dirty="0">
              <a:solidFill>
                <a:srgbClr val="002060"/>
              </a:solidFill>
            </a:endParaRPr>
          </a:p>
          <a:p>
            <a:pPr marL="297815" indent="-285750">
              <a:spcBef>
                <a:spcPts val="95"/>
              </a:spcBef>
              <a:buClr>
                <a:srgbClr val="002060"/>
              </a:buClr>
              <a:buSzPct val="97500"/>
              <a:buFont typeface="Wingdings" charset="2"/>
              <a:buChar char="q"/>
              <a:tabLst>
                <a:tab pos="267328" algn="l"/>
              </a:tabLst>
            </a:pPr>
            <a:endParaRPr lang="en-US" sz="2000" dirty="0">
              <a:latin typeface="Arial" panose="020B0604020202020204" pitchFamily="34" charset="0"/>
              <a:cs typeface="Arial" panose="020B0604020202020204" pitchFamily="34" charset="0"/>
            </a:endParaRPr>
          </a:p>
        </p:txBody>
      </p:sp>
      <p:sp>
        <p:nvSpPr>
          <p:cNvPr id="18" name="Flèche vers la droite 17"/>
          <p:cNvSpPr/>
          <p:nvPr/>
        </p:nvSpPr>
        <p:spPr>
          <a:xfrm>
            <a:off x="4895503" y="3451048"/>
            <a:ext cx="349677" cy="115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8055867" y="43064"/>
            <a:ext cx="1066193" cy="707886"/>
          </a:xfrm>
          <a:prstGeom prst="rect">
            <a:avLst/>
          </a:prstGeom>
        </p:spPr>
        <p:txBody>
          <a:bodyPr wrap="square">
            <a:spAutoFit/>
          </a:bodyPr>
          <a:lstStyle/>
          <a:p>
            <a:pPr marL="171450" indent="-171450">
              <a:buFont typeface="Wingdings" charset="2"/>
              <a:buChar char="§"/>
            </a:pPr>
            <a:r>
              <a:rPr lang="en-AU" sz="1000" b="1" dirty="0">
                <a:solidFill>
                  <a:srgbClr val="000090"/>
                </a:solidFill>
                <a:cs typeface="Times New Roman" pitchFamily="18" charset="0"/>
              </a:rPr>
              <a:t>State of Art</a:t>
            </a:r>
          </a:p>
          <a:p>
            <a:pPr marL="171450" indent="-171450">
              <a:buFont typeface="Wingdings" charset="2"/>
              <a:buChar char="§"/>
            </a:pPr>
            <a:r>
              <a:rPr lang="en-AU" sz="1000" b="1" dirty="0">
                <a:solidFill>
                  <a:srgbClr val="FF0000"/>
                </a:solidFill>
                <a:cs typeface="Times New Roman" pitchFamily="18" charset="0"/>
              </a:rPr>
              <a:t>Our Proposal</a:t>
            </a:r>
          </a:p>
          <a:p>
            <a:pPr marL="171450" indent="-171450">
              <a:buFont typeface="Wingdings" charset="2"/>
              <a:buChar char="§"/>
            </a:pPr>
            <a:r>
              <a:rPr lang="en-AU" sz="1000" b="1" dirty="0">
                <a:solidFill>
                  <a:srgbClr val="000090"/>
                </a:solidFill>
                <a:cs typeface="Times New Roman" pitchFamily="18" charset="0"/>
              </a:rPr>
              <a:t>Experiments</a:t>
            </a:r>
          </a:p>
          <a:p>
            <a:pPr marL="171450" indent="-171450">
              <a:buFont typeface="Wingdings" charset="2"/>
              <a:buChar char="§"/>
            </a:pPr>
            <a:r>
              <a:rPr lang="en-AU" sz="1000" b="1" dirty="0">
                <a:solidFill>
                  <a:srgbClr val="000090"/>
                </a:solidFill>
                <a:cs typeface="Times New Roman" pitchFamily="18" charset="0"/>
              </a:rPr>
              <a:t>Summary</a:t>
            </a:r>
          </a:p>
        </p:txBody>
      </p:sp>
      <p:sp>
        <p:nvSpPr>
          <p:cNvPr id="15" name="ZoneTexte 17">
            <a:extLst>
              <a:ext uri="{FF2B5EF4-FFF2-40B4-BE49-F238E27FC236}">
                <a16:creationId xmlns:a16="http://schemas.microsoft.com/office/drawing/2014/main" id="{23944A78-9D39-4735-B0DA-EF1DDB7D7A81}"/>
              </a:ext>
            </a:extLst>
          </p:cNvPr>
          <p:cNvSpPr txBox="1"/>
          <p:nvPr/>
        </p:nvSpPr>
        <p:spPr>
          <a:xfrm>
            <a:off x="698050" y="4996906"/>
            <a:ext cx="9082924" cy="1100558"/>
          </a:xfrm>
          <a:prstGeom prst="rect">
            <a:avLst/>
          </a:prstGeom>
          <a:noFill/>
        </p:spPr>
        <p:txBody>
          <a:bodyPr wrap="square" rtlCol="0">
            <a:spAutoFit/>
          </a:bodyPr>
          <a:lstStyle/>
          <a:p>
            <a:pPr marL="285750" indent="-285750">
              <a:buFont typeface="Wingdings" charset="2"/>
              <a:buChar char="q"/>
            </a:pPr>
            <a:r>
              <a:rPr lang="en-GB" sz="2000" b="1" dirty="0">
                <a:solidFill>
                  <a:srgbClr val="FF0000"/>
                </a:solidFill>
              </a:rPr>
              <a:t>Example</a:t>
            </a:r>
          </a:p>
          <a:p>
            <a:pPr marL="342900" indent="-342900">
              <a:lnSpc>
                <a:spcPct val="150000"/>
              </a:lnSpc>
              <a:buFont typeface="Wingdings" charset="2"/>
              <a:buChar char="§"/>
              <a:defRPr sz="4200">
                <a:solidFill>
                  <a:srgbClr val="000000"/>
                </a:solidFill>
              </a:defRPr>
            </a:pPr>
            <a:r>
              <a:rPr lang="en-US" sz="1600" b="1" dirty="0">
                <a:solidFill>
                  <a:srgbClr val="002060"/>
                </a:solidFill>
              </a:rPr>
              <a:t>Execution time of new query q at time t+1 under </a:t>
            </a:r>
            <a:r>
              <a:rPr lang="en-US" sz="1600" b="1" dirty="0" err="1">
                <a:solidFill>
                  <a:srgbClr val="002060"/>
                </a:solidFill>
              </a:rPr>
              <a:t>FS</a:t>
            </a:r>
            <a:r>
              <a:rPr lang="en-US" sz="1600" b="1" baseline="-25000" dirty="0" err="1">
                <a:solidFill>
                  <a:srgbClr val="002060"/>
                </a:solidFill>
              </a:rPr>
              <a:t>t</a:t>
            </a:r>
            <a:r>
              <a:rPr lang="en-US" sz="1600" b="1" dirty="0">
                <a:solidFill>
                  <a:srgbClr val="002060"/>
                </a:solidFill>
              </a:rPr>
              <a:t> is 10 </a:t>
            </a:r>
            <a:r>
              <a:rPr lang="en-US" sz="1600" b="1" dirty="0" err="1">
                <a:solidFill>
                  <a:srgbClr val="002060"/>
                </a:solidFill>
              </a:rPr>
              <a:t>ms</a:t>
            </a:r>
            <a:endParaRPr lang="en-US" sz="1600" b="1" dirty="0">
              <a:solidFill>
                <a:srgbClr val="002060"/>
              </a:solidFill>
            </a:endParaRPr>
          </a:p>
          <a:p>
            <a:pPr marL="342900" indent="-342900">
              <a:lnSpc>
                <a:spcPct val="150000"/>
              </a:lnSpc>
              <a:buFont typeface="Wingdings" charset="2"/>
              <a:buChar char="§"/>
              <a:defRPr sz="4200">
                <a:solidFill>
                  <a:srgbClr val="000000"/>
                </a:solidFill>
              </a:defRPr>
            </a:pPr>
            <a:r>
              <a:rPr lang="en-US" sz="1600" b="1" dirty="0">
                <a:solidFill>
                  <a:srgbClr val="002060"/>
                </a:solidFill>
              </a:rPr>
              <a:t>Execution time of this q  under FS</a:t>
            </a:r>
            <a:r>
              <a:rPr lang="en-US" sz="1600" b="1" baseline="-25000" dirty="0">
                <a:solidFill>
                  <a:srgbClr val="002060"/>
                </a:solidFill>
              </a:rPr>
              <a:t>(t+1)</a:t>
            </a:r>
            <a:r>
              <a:rPr lang="en-US" sz="1600" b="1" dirty="0">
                <a:solidFill>
                  <a:srgbClr val="002060"/>
                </a:solidFill>
              </a:rPr>
              <a:t> (by considering q) is 8 </a:t>
            </a:r>
            <a:r>
              <a:rPr lang="en-US" sz="1600" b="1" dirty="0" err="1">
                <a:solidFill>
                  <a:srgbClr val="002060"/>
                </a:solidFill>
              </a:rPr>
              <a:t>ms</a:t>
            </a:r>
            <a:endParaRPr lang="en-US" sz="1600" b="1" dirty="0">
              <a:solidFill>
                <a:srgbClr val="002060"/>
              </a:solidFill>
            </a:endParaRPr>
          </a:p>
        </p:txBody>
      </p:sp>
      <p:sp>
        <p:nvSpPr>
          <p:cNvPr id="16" name="Accolade fermante 19">
            <a:extLst>
              <a:ext uri="{FF2B5EF4-FFF2-40B4-BE49-F238E27FC236}">
                <a16:creationId xmlns:a16="http://schemas.microsoft.com/office/drawing/2014/main" id="{4D498A96-2577-436E-9EC1-F721D763DEE1}"/>
              </a:ext>
            </a:extLst>
          </p:cNvPr>
          <p:cNvSpPr/>
          <p:nvPr/>
        </p:nvSpPr>
        <p:spPr>
          <a:xfrm>
            <a:off x="6536406" y="5310498"/>
            <a:ext cx="154699" cy="7589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ZoneTexte 3">
            <a:extLst>
              <a:ext uri="{FF2B5EF4-FFF2-40B4-BE49-F238E27FC236}">
                <a16:creationId xmlns:a16="http://schemas.microsoft.com/office/drawing/2014/main" id="{96D27C79-5046-4987-B10F-D0F3F2B5EA01}"/>
              </a:ext>
            </a:extLst>
          </p:cNvPr>
          <p:cNvSpPr txBox="1"/>
          <p:nvPr/>
        </p:nvSpPr>
        <p:spPr>
          <a:xfrm>
            <a:off x="6696498" y="5533009"/>
            <a:ext cx="1856598" cy="338554"/>
          </a:xfrm>
          <a:prstGeom prst="rect">
            <a:avLst/>
          </a:prstGeom>
          <a:noFill/>
        </p:spPr>
        <p:txBody>
          <a:bodyPr wrap="none" rtlCol="0">
            <a:spAutoFit/>
          </a:bodyPr>
          <a:lstStyle/>
          <a:p>
            <a:pPr marL="0" lvl="1"/>
            <a:r>
              <a:rPr lang="en-US" sz="1600" b="1" dirty="0">
                <a:solidFill>
                  <a:srgbClr val="002060"/>
                </a:solidFill>
              </a:rPr>
              <a:t>Utility = 8/10 = 80%</a:t>
            </a:r>
            <a:endParaRPr lang="en-GB" sz="2000" b="1" dirty="0">
              <a:solidFill>
                <a:srgbClr val="002060"/>
              </a:solidFill>
            </a:endParaRPr>
          </a:p>
        </p:txBody>
      </p:sp>
    </p:spTree>
    <p:extLst>
      <p:ext uri="{BB962C8B-B14F-4D97-AF65-F5344CB8AC3E}">
        <p14:creationId xmlns:p14="http://schemas.microsoft.com/office/powerpoint/2010/main" val="1321401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92A3E0E-5DBC-4629-9BFB-3BA2CFA45E67}"/>
              </a:ext>
            </a:extLst>
          </p:cNvPr>
          <p:cNvGrpSpPr/>
          <p:nvPr/>
        </p:nvGrpSpPr>
        <p:grpSpPr>
          <a:xfrm>
            <a:off x="1328793" y="2360139"/>
            <a:ext cx="6486421" cy="3618748"/>
            <a:chOff x="250723" y="1867652"/>
            <a:chExt cx="6486421" cy="4031146"/>
          </a:xfrm>
        </p:grpSpPr>
        <p:sp>
          <p:nvSpPr>
            <p:cNvPr id="24" name="Rectangle : coins arrondis 103">
              <a:extLst>
                <a:ext uri="{FF2B5EF4-FFF2-40B4-BE49-F238E27FC236}">
                  <a16:creationId xmlns:a16="http://schemas.microsoft.com/office/drawing/2014/main" id="{FC00A0F1-4AE8-4D8F-B035-931875E7B5B3}"/>
                </a:ext>
              </a:extLst>
            </p:cNvPr>
            <p:cNvSpPr/>
            <p:nvPr/>
          </p:nvSpPr>
          <p:spPr>
            <a:xfrm>
              <a:off x="250723" y="2215136"/>
              <a:ext cx="6319449" cy="3683662"/>
            </a:xfrm>
            <a:custGeom>
              <a:avLst/>
              <a:gdLst>
                <a:gd name="connsiteX0" fmla="*/ 0 w 6319449"/>
                <a:gd name="connsiteY0" fmla="*/ 613956 h 3683662"/>
                <a:gd name="connsiteX1" fmla="*/ 613956 w 6319449"/>
                <a:gd name="connsiteY1" fmla="*/ 0 h 3683662"/>
                <a:gd name="connsiteX2" fmla="*/ 1077852 w 6319449"/>
                <a:gd name="connsiteY2" fmla="*/ 0 h 3683662"/>
                <a:gd name="connsiteX3" fmla="*/ 1541747 w 6319449"/>
                <a:gd name="connsiteY3" fmla="*/ 0 h 3683662"/>
                <a:gd name="connsiteX4" fmla="*/ 2005643 w 6319449"/>
                <a:gd name="connsiteY4" fmla="*/ 0 h 3683662"/>
                <a:gd name="connsiteX5" fmla="*/ 2520454 w 6319449"/>
                <a:gd name="connsiteY5" fmla="*/ 0 h 3683662"/>
                <a:gd name="connsiteX6" fmla="*/ 3086180 w 6319449"/>
                <a:gd name="connsiteY6" fmla="*/ 0 h 3683662"/>
                <a:gd name="connsiteX7" fmla="*/ 3753737 w 6319449"/>
                <a:gd name="connsiteY7" fmla="*/ 0 h 3683662"/>
                <a:gd name="connsiteX8" fmla="*/ 4370379 w 6319449"/>
                <a:gd name="connsiteY8" fmla="*/ 0 h 3683662"/>
                <a:gd name="connsiteX9" fmla="*/ 4783359 w 6319449"/>
                <a:gd name="connsiteY9" fmla="*/ 0 h 3683662"/>
                <a:gd name="connsiteX10" fmla="*/ 5705493 w 6319449"/>
                <a:gd name="connsiteY10" fmla="*/ 0 h 3683662"/>
                <a:gd name="connsiteX11" fmla="*/ 6319449 w 6319449"/>
                <a:gd name="connsiteY11" fmla="*/ 613956 h 3683662"/>
                <a:gd name="connsiteX12" fmla="*/ 6319449 w 6319449"/>
                <a:gd name="connsiteY12" fmla="*/ 1129664 h 3683662"/>
                <a:gd name="connsiteX13" fmla="*/ 6319449 w 6319449"/>
                <a:gd name="connsiteY13" fmla="*/ 1645371 h 3683662"/>
                <a:gd name="connsiteX14" fmla="*/ 6319449 w 6319449"/>
                <a:gd name="connsiteY14" fmla="*/ 2111964 h 3683662"/>
                <a:gd name="connsiteX15" fmla="*/ 6319449 w 6319449"/>
                <a:gd name="connsiteY15" fmla="*/ 2627671 h 3683662"/>
                <a:gd name="connsiteX16" fmla="*/ 6319449 w 6319449"/>
                <a:gd name="connsiteY16" fmla="*/ 3069706 h 3683662"/>
                <a:gd name="connsiteX17" fmla="*/ 5705493 w 6319449"/>
                <a:gd name="connsiteY17" fmla="*/ 3683662 h 3683662"/>
                <a:gd name="connsiteX18" fmla="*/ 5241597 w 6319449"/>
                <a:gd name="connsiteY18" fmla="*/ 3683662 h 3683662"/>
                <a:gd name="connsiteX19" fmla="*/ 4624956 w 6319449"/>
                <a:gd name="connsiteY19" fmla="*/ 3683662 h 3683662"/>
                <a:gd name="connsiteX20" fmla="*/ 4211975 w 6319449"/>
                <a:gd name="connsiteY20" fmla="*/ 3683662 h 3683662"/>
                <a:gd name="connsiteX21" fmla="*/ 3646249 w 6319449"/>
                <a:gd name="connsiteY21" fmla="*/ 3683662 h 3683662"/>
                <a:gd name="connsiteX22" fmla="*/ 2978692 w 6319449"/>
                <a:gd name="connsiteY22" fmla="*/ 3683662 h 3683662"/>
                <a:gd name="connsiteX23" fmla="*/ 2565712 w 6319449"/>
                <a:gd name="connsiteY23" fmla="*/ 3683662 h 3683662"/>
                <a:gd name="connsiteX24" fmla="*/ 2101816 w 6319449"/>
                <a:gd name="connsiteY24" fmla="*/ 3683662 h 3683662"/>
                <a:gd name="connsiteX25" fmla="*/ 1688836 w 6319449"/>
                <a:gd name="connsiteY25" fmla="*/ 3683662 h 3683662"/>
                <a:gd name="connsiteX26" fmla="*/ 1174025 w 6319449"/>
                <a:gd name="connsiteY26" fmla="*/ 3683662 h 3683662"/>
                <a:gd name="connsiteX27" fmla="*/ 613956 w 6319449"/>
                <a:gd name="connsiteY27" fmla="*/ 3683662 h 3683662"/>
                <a:gd name="connsiteX28" fmla="*/ 0 w 6319449"/>
                <a:gd name="connsiteY28" fmla="*/ 3069706 h 3683662"/>
                <a:gd name="connsiteX29" fmla="*/ 0 w 6319449"/>
                <a:gd name="connsiteY29" fmla="*/ 2652229 h 3683662"/>
                <a:gd name="connsiteX30" fmla="*/ 0 w 6319449"/>
                <a:gd name="connsiteY30" fmla="*/ 2111964 h 3683662"/>
                <a:gd name="connsiteX31" fmla="*/ 0 w 6319449"/>
                <a:gd name="connsiteY31" fmla="*/ 1596256 h 3683662"/>
                <a:gd name="connsiteX32" fmla="*/ 0 w 6319449"/>
                <a:gd name="connsiteY32" fmla="*/ 1154221 h 3683662"/>
                <a:gd name="connsiteX33" fmla="*/ 0 w 6319449"/>
                <a:gd name="connsiteY33" fmla="*/ 613956 h 368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19449" h="3683662" extrusionOk="0">
                  <a:moveTo>
                    <a:pt x="0" y="613956"/>
                  </a:moveTo>
                  <a:cubicBezTo>
                    <a:pt x="-4291" y="225258"/>
                    <a:pt x="325148" y="-45664"/>
                    <a:pt x="613956" y="0"/>
                  </a:cubicBezTo>
                  <a:cubicBezTo>
                    <a:pt x="748467" y="-41639"/>
                    <a:pt x="983139" y="43583"/>
                    <a:pt x="1077852" y="0"/>
                  </a:cubicBezTo>
                  <a:cubicBezTo>
                    <a:pt x="1172565" y="-43583"/>
                    <a:pt x="1311417" y="28553"/>
                    <a:pt x="1541747" y="0"/>
                  </a:cubicBezTo>
                  <a:cubicBezTo>
                    <a:pt x="1772078" y="-28553"/>
                    <a:pt x="1837920" y="19406"/>
                    <a:pt x="2005643" y="0"/>
                  </a:cubicBezTo>
                  <a:cubicBezTo>
                    <a:pt x="2173366" y="-19406"/>
                    <a:pt x="2376251" y="12748"/>
                    <a:pt x="2520454" y="0"/>
                  </a:cubicBezTo>
                  <a:cubicBezTo>
                    <a:pt x="2664657" y="-12748"/>
                    <a:pt x="2969335" y="34398"/>
                    <a:pt x="3086180" y="0"/>
                  </a:cubicBezTo>
                  <a:cubicBezTo>
                    <a:pt x="3203025" y="-34398"/>
                    <a:pt x="3421522" y="26791"/>
                    <a:pt x="3753737" y="0"/>
                  </a:cubicBezTo>
                  <a:cubicBezTo>
                    <a:pt x="4085952" y="-26791"/>
                    <a:pt x="4136934" y="59330"/>
                    <a:pt x="4370379" y="0"/>
                  </a:cubicBezTo>
                  <a:cubicBezTo>
                    <a:pt x="4603824" y="-59330"/>
                    <a:pt x="4604333" y="17526"/>
                    <a:pt x="4783359" y="0"/>
                  </a:cubicBezTo>
                  <a:cubicBezTo>
                    <a:pt x="4962385" y="-17526"/>
                    <a:pt x="5519375" y="5419"/>
                    <a:pt x="5705493" y="0"/>
                  </a:cubicBezTo>
                  <a:cubicBezTo>
                    <a:pt x="6010723" y="-80755"/>
                    <a:pt x="6323011" y="256971"/>
                    <a:pt x="6319449" y="613956"/>
                  </a:cubicBezTo>
                  <a:cubicBezTo>
                    <a:pt x="6355192" y="850258"/>
                    <a:pt x="6308437" y="945315"/>
                    <a:pt x="6319449" y="1129664"/>
                  </a:cubicBezTo>
                  <a:cubicBezTo>
                    <a:pt x="6330461" y="1314013"/>
                    <a:pt x="6312902" y="1489936"/>
                    <a:pt x="6319449" y="1645371"/>
                  </a:cubicBezTo>
                  <a:cubicBezTo>
                    <a:pt x="6325996" y="1800806"/>
                    <a:pt x="6294534" y="1952555"/>
                    <a:pt x="6319449" y="2111964"/>
                  </a:cubicBezTo>
                  <a:cubicBezTo>
                    <a:pt x="6344364" y="2271373"/>
                    <a:pt x="6265969" y="2514654"/>
                    <a:pt x="6319449" y="2627671"/>
                  </a:cubicBezTo>
                  <a:cubicBezTo>
                    <a:pt x="6372929" y="2740688"/>
                    <a:pt x="6288421" y="2948727"/>
                    <a:pt x="6319449" y="3069706"/>
                  </a:cubicBezTo>
                  <a:cubicBezTo>
                    <a:pt x="6335102" y="3348835"/>
                    <a:pt x="6045768" y="3623290"/>
                    <a:pt x="5705493" y="3683662"/>
                  </a:cubicBezTo>
                  <a:cubicBezTo>
                    <a:pt x="5479917" y="3687567"/>
                    <a:pt x="5453598" y="3641847"/>
                    <a:pt x="5241597" y="3683662"/>
                  </a:cubicBezTo>
                  <a:cubicBezTo>
                    <a:pt x="5029596" y="3725477"/>
                    <a:pt x="4839521" y="3653061"/>
                    <a:pt x="4624956" y="3683662"/>
                  </a:cubicBezTo>
                  <a:cubicBezTo>
                    <a:pt x="4410391" y="3714263"/>
                    <a:pt x="4297253" y="3671996"/>
                    <a:pt x="4211975" y="3683662"/>
                  </a:cubicBezTo>
                  <a:cubicBezTo>
                    <a:pt x="4126697" y="3695328"/>
                    <a:pt x="3776463" y="3670677"/>
                    <a:pt x="3646249" y="3683662"/>
                  </a:cubicBezTo>
                  <a:cubicBezTo>
                    <a:pt x="3516035" y="3696647"/>
                    <a:pt x="3140098" y="3621878"/>
                    <a:pt x="2978692" y="3683662"/>
                  </a:cubicBezTo>
                  <a:cubicBezTo>
                    <a:pt x="2817286" y="3745446"/>
                    <a:pt x="2747413" y="3644285"/>
                    <a:pt x="2565712" y="3683662"/>
                  </a:cubicBezTo>
                  <a:cubicBezTo>
                    <a:pt x="2384011" y="3723039"/>
                    <a:pt x="2237270" y="3669614"/>
                    <a:pt x="2101816" y="3683662"/>
                  </a:cubicBezTo>
                  <a:cubicBezTo>
                    <a:pt x="1966362" y="3697710"/>
                    <a:pt x="1816201" y="3674644"/>
                    <a:pt x="1688836" y="3683662"/>
                  </a:cubicBezTo>
                  <a:cubicBezTo>
                    <a:pt x="1561471" y="3692680"/>
                    <a:pt x="1411099" y="3635446"/>
                    <a:pt x="1174025" y="3683662"/>
                  </a:cubicBezTo>
                  <a:cubicBezTo>
                    <a:pt x="936951" y="3731878"/>
                    <a:pt x="727457" y="3657284"/>
                    <a:pt x="613956" y="3683662"/>
                  </a:cubicBezTo>
                  <a:cubicBezTo>
                    <a:pt x="289032" y="3671736"/>
                    <a:pt x="93030" y="3416684"/>
                    <a:pt x="0" y="3069706"/>
                  </a:cubicBezTo>
                  <a:cubicBezTo>
                    <a:pt x="-19407" y="2936599"/>
                    <a:pt x="43943" y="2839263"/>
                    <a:pt x="0" y="2652229"/>
                  </a:cubicBezTo>
                  <a:cubicBezTo>
                    <a:pt x="-43943" y="2465195"/>
                    <a:pt x="35549" y="2357699"/>
                    <a:pt x="0" y="2111964"/>
                  </a:cubicBezTo>
                  <a:cubicBezTo>
                    <a:pt x="-35549" y="1866229"/>
                    <a:pt x="43731" y="1767181"/>
                    <a:pt x="0" y="1596256"/>
                  </a:cubicBezTo>
                  <a:cubicBezTo>
                    <a:pt x="-43731" y="1425331"/>
                    <a:pt x="21440" y="1374252"/>
                    <a:pt x="0" y="1154221"/>
                  </a:cubicBezTo>
                  <a:cubicBezTo>
                    <a:pt x="-21440" y="934190"/>
                    <a:pt x="40972" y="731089"/>
                    <a:pt x="0" y="613956"/>
                  </a:cubicBezTo>
                  <a:close/>
                </a:path>
              </a:pathLst>
            </a:custGeom>
            <a:noFill/>
            <a:ln w="28575">
              <a:solidFill>
                <a:srgbClr val="C64367"/>
              </a:solidFill>
              <a:prstDash val="lgDash"/>
              <a:extLst>
                <a:ext uri="{C807C97D-BFC1-408E-A445-0C87EB9F89A2}">
                  <ask:lineSketchStyleProps xmlns:ask="http://schemas.microsoft.com/office/drawing/2018/sketchyshapes" sd="18485797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351"/>
            </a:p>
          </p:txBody>
        </p:sp>
        <p:sp>
          <p:nvSpPr>
            <p:cNvPr id="27" name="ZoneTexte 111">
              <a:extLst>
                <a:ext uri="{FF2B5EF4-FFF2-40B4-BE49-F238E27FC236}">
                  <a16:creationId xmlns:a16="http://schemas.microsoft.com/office/drawing/2014/main" id="{F33BAF77-2571-484F-B133-1CC39BA737AE}"/>
                </a:ext>
              </a:extLst>
            </p:cNvPr>
            <p:cNvSpPr txBox="1"/>
            <p:nvPr/>
          </p:nvSpPr>
          <p:spPr>
            <a:xfrm>
              <a:off x="4928065" y="1867652"/>
              <a:ext cx="1809079" cy="377136"/>
            </a:xfrm>
            <a:prstGeom prst="rect">
              <a:avLst/>
            </a:prstGeom>
            <a:noFill/>
          </p:spPr>
          <p:txBody>
            <a:bodyPr wrap="square" rtlCol="0">
              <a:spAutoFit/>
            </a:bodyPr>
            <a:lstStyle/>
            <a:p>
              <a:r>
                <a:rPr lang="x-none" sz="1600" b="1" dirty="0">
                  <a:solidFill>
                    <a:srgbClr val="C64367"/>
                  </a:solidFill>
                </a:rPr>
                <a:t>Online Phase</a:t>
              </a:r>
            </a:p>
          </p:txBody>
        </p:sp>
      </p:grpSp>
      <p:sp>
        <p:nvSpPr>
          <p:cNvPr id="30" name="Titre 1"/>
          <p:cNvSpPr txBox="1">
            <a:spLocks/>
          </p:cNvSpPr>
          <p:nvPr/>
        </p:nvSpPr>
        <p:spPr>
          <a:xfrm>
            <a:off x="1588115" y="44543"/>
            <a:ext cx="6324439" cy="711200"/>
          </a:xfrm>
          <a:prstGeom prst="rect">
            <a:avLst/>
          </a:prstGeom>
        </p:spPr>
        <p:txBody>
          <a:bodyPr>
            <a:noAutofit/>
          </a:bodyPr>
          <a:lst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a:lstStyle>
          <a:p>
            <a:r>
              <a:rPr lang="en-GB" sz="3600" dirty="0"/>
              <a:t>Our Proposal</a:t>
            </a:r>
          </a:p>
        </p:txBody>
      </p:sp>
      <p:sp>
        <p:nvSpPr>
          <p:cNvPr id="37" name="Rectangle 36"/>
          <p:cNvSpPr/>
          <p:nvPr/>
        </p:nvSpPr>
        <p:spPr>
          <a:xfrm>
            <a:off x="8055867" y="43064"/>
            <a:ext cx="1066193" cy="707886"/>
          </a:xfrm>
          <a:prstGeom prst="rect">
            <a:avLst/>
          </a:prstGeom>
        </p:spPr>
        <p:txBody>
          <a:bodyPr wrap="square">
            <a:spAutoFit/>
          </a:bodyPr>
          <a:lstStyle/>
          <a:p>
            <a:pPr marL="171450" indent="-171450">
              <a:buFont typeface="Wingdings" charset="2"/>
              <a:buChar char="§"/>
            </a:pPr>
            <a:r>
              <a:rPr lang="en-AU" sz="1000" b="1" dirty="0">
                <a:solidFill>
                  <a:srgbClr val="000090"/>
                </a:solidFill>
                <a:cs typeface="Times New Roman" pitchFamily="18" charset="0"/>
              </a:rPr>
              <a:t>State of Art</a:t>
            </a:r>
          </a:p>
          <a:p>
            <a:pPr marL="171450" indent="-171450">
              <a:buFont typeface="Wingdings" charset="2"/>
              <a:buChar char="§"/>
            </a:pPr>
            <a:r>
              <a:rPr lang="en-AU" sz="1000" b="1" dirty="0">
                <a:solidFill>
                  <a:srgbClr val="FF0000"/>
                </a:solidFill>
                <a:cs typeface="Times New Roman" pitchFamily="18" charset="0"/>
              </a:rPr>
              <a:t>Our Proposal</a:t>
            </a:r>
          </a:p>
          <a:p>
            <a:pPr marL="171450" indent="-171450">
              <a:buFont typeface="Wingdings" charset="2"/>
              <a:buChar char="§"/>
            </a:pPr>
            <a:r>
              <a:rPr lang="en-AU" sz="1000" b="1" dirty="0">
                <a:solidFill>
                  <a:srgbClr val="000090"/>
                </a:solidFill>
                <a:cs typeface="Times New Roman" pitchFamily="18" charset="0"/>
              </a:rPr>
              <a:t>Experiments</a:t>
            </a:r>
          </a:p>
          <a:p>
            <a:pPr marL="171450" indent="-171450">
              <a:buFont typeface="Wingdings" charset="2"/>
              <a:buChar char="§"/>
            </a:pPr>
            <a:r>
              <a:rPr lang="en-AU" sz="1000" b="1" dirty="0">
                <a:solidFill>
                  <a:srgbClr val="000090"/>
                </a:solidFill>
                <a:cs typeface="Times New Roman" pitchFamily="18" charset="0"/>
              </a:rPr>
              <a:t>Summary</a:t>
            </a:r>
          </a:p>
        </p:txBody>
      </p:sp>
      <p:grpSp>
        <p:nvGrpSpPr>
          <p:cNvPr id="38" name="Groupe 16">
            <a:extLst>
              <a:ext uri="{FF2B5EF4-FFF2-40B4-BE49-F238E27FC236}">
                <a16:creationId xmlns:a16="http://schemas.microsoft.com/office/drawing/2014/main" id="{BC6BF0A5-D232-4E0B-AE5E-311D212E8F2D}"/>
              </a:ext>
            </a:extLst>
          </p:cNvPr>
          <p:cNvGrpSpPr/>
          <p:nvPr/>
        </p:nvGrpSpPr>
        <p:grpSpPr>
          <a:xfrm>
            <a:off x="3627095" y="3524831"/>
            <a:ext cx="1697805" cy="1578928"/>
            <a:chOff x="1689994" y="4113497"/>
            <a:chExt cx="3018320" cy="2806982"/>
          </a:xfrm>
        </p:grpSpPr>
        <mc:AlternateContent xmlns:mc="http://schemas.openxmlformats.org/markup-compatibility/2006" xmlns:a14="http://schemas.microsoft.com/office/drawing/2010/main">
          <mc:Choice Requires="a14">
            <p:sp>
              <p:nvSpPr>
                <p:cNvPr id="39" name="Rectangle : coins arrondis 26">
                  <a:extLst>
                    <a:ext uri="{FF2B5EF4-FFF2-40B4-BE49-F238E27FC236}">
                      <a16:creationId xmlns:a16="http://schemas.microsoft.com/office/drawing/2014/main" id="{4AC80418-5F80-4414-8BE9-1F29019D19F1}"/>
                    </a:ext>
                  </a:extLst>
                </p:cNvPr>
                <p:cNvSpPr/>
                <p:nvPr/>
              </p:nvSpPr>
              <p:spPr>
                <a:xfrm>
                  <a:off x="2315923" y="4113497"/>
                  <a:ext cx="2172509" cy="2806982"/>
                </a:xfrm>
                <a:prstGeom prst="roundRect">
                  <a:avLst/>
                </a:prstGeom>
                <a:solidFill>
                  <a:srgbClr val="2F395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1013" b="1" dirty="0">
                      <a:solidFill>
                        <a:schemeClr val="bg1"/>
                      </a:solidFill>
                    </a:rPr>
                    <a:t>Population</a:t>
                  </a:r>
                </a:p>
                <a:p>
                  <a:pPr algn="ctr"/>
                  <a:endParaRPr lang="x-none" sz="1013" b="1" dirty="0">
                    <a:solidFill>
                      <a:schemeClr val="bg1"/>
                    </a:solidFill>
                  </a:endParaRPr>
                </a:p>
                <a:p>
                  <a:pPr algn="ctr"/>
                  <a:endParaRPr lang="x-none" sz="1013" b="1" dirty="0">
                    <a:solidFill>
                      <a:schemeClr val="bg1"/>
                    </a:solidFill>
                  </a:endParaRPr>
                </a:p>
                <a:p>
                  <a:pPr algn="ctr"/>
                  <a:r>
                    <a:rPr lang="fr-FR" sz="1013" b="1" dirty="0">
                      <a:solidFill>
                        <a:schemeClr val="bg1"/>
                      </a:solidFill>
                    </a:rPr>
                    <a:t>{FS</a:t>
                  </a:r>
                  <a:r>
                    <a:rPr lang="x-none" sz="1013" b="1" baseline="-25000" dirty="0">
                      <a:solidFill>
                        <a:schemeClr val="bg1"/>
                      </a:solidFill>
                    </a:rPr>
                    <a:t>1</a:t>
                  </a:r>
                </a:p>
                <a:p>
                  <a:pPr algn="ctr"/>
                  <a:r>
                    <a:rPr lang="fr-FR" sz="1013" b="1" dirty="0">
                      <a:solidFill>
                        <a:schemeClr val="bg1"/>
                      </a:solidFill>
                    </a:rPr>
                    <a:t>FS</a:t>
                  </a:r>
                  <a:r>
                    <a:rPr lang="fr-FR" sz="1013" b="1" baseline="-25000" dirty="0">
                      <a:solidFill>
                        <a:schemeClr val="bg1"/>
                      </a:solidFill>
                    </a:rPr>
                    <a:t>2</a:t>
                  </a:r>
                  <a:endParaRPr lang="x-none" sz="1013" b="1" baseline="-25000" dirty="0">
                    <a:solidFill>
                      <a:schemeClr val="bg1"/>
                    </a:solidFill>
                  </a:endParaRPr>
                </a:p>
                <a:p>
                  <a:pPr algn="ctr"/>
                  <a:r>
                    <a:rPr lang="x-none" sz="1013" b="1" dirty="0">
                      <a:solidFill>
                        <a:schemeClr val="bg1"/>
                      </a:solidFill>
                    </a:rPr>
                    <a:t>…</a:t>
                  </a:r>
                </a:p>
                <a:p>
                  <a:pPr algn="ctr"/>
                  <a:r>
                    <a:rPr lang="fr-FR" sz="1013" b="1" dirty="0" err="1">
                      <a:solidFill>
                        <a:schemeClr val="bg1"/>
                      </a:solidFill>
                    </a:rPr>
                    <a:t>FS</a:t>
                  </a:r>
                  <a:r>
                    <a:rPr lang="fr-FR" sz="1013" b="1" baseline="-25000" dirty="0" err="1">
                      <a:solidFill>
                        <a:schemeClr val="bg1"/>
                      </a:solidFill>
                    </a:rPr>
                    <a:t>h</a:t>
                  </a:r>
                  <a14:m>
                    <m:oMath xmlns:m="http://schemas.openxmlformats.org/officeDocument/2006/math">
                      <m:r>
                        <a:rPr lang="fr-FR" sz="1013" b="1" i="1">
                          <a:solidFill>
                            <a:schemeClr val="bg1"/>
                          </a:solidFill>
                          <a:latin typeface="Cambria Math" charset="0"/>
                        </a:rPr>
                        <m:t>}</m:t>
                      </m:r>
                    </m:oMath>
                  </a14:m>
                  <a:endParaRPr lang="x-none" sz="1013" b="1" dirty="0">
                    <a:solidFill>
                      <a:schemeClr val="bg1"/>
                    </a:solidFill>
                  </a:endParaRPr>
                </a:p>
                <a:p>
                  <a:pPr algn="ctr"/>
                  <a:endParaRPr lang="x-none" sz="1013" dirty="0"/>
                </a:p>
              </p:txBody>
            </p:sp>
          </mc:Choice>
          <mc:Fallback xmlns="">
            <p:sp>
              <p:nvSpPr>
                <p:cNvPr id="6" name="Rectangle : coins arrondis 26">
                  <a:extLst>
                    <a:ext uri="{FF2B5EF4-FFF2-40B4-BE49-F238E27FC236}">
                      <a16:creationId xmlns:a16="http://schemas.microsoft.com/office/drawing/2014/main" xmlns="" id="{17450414-C8B6-489C-89BC-2B66F48A3656}"/>
                    </a:ext>
                  </a:extLst>
                </p:cNvPr>
                <p:cNvSpPr>
                  <a:spLocks noRot="1" noChangeAspect="1" noMove="1" noResize="1" noEditPoints="1" noAdjustHandles="1" noChangeArrowheads="1" noChangeShapeType="1" noTextEdit="1"/>
                </p:cNvSpPr>
                <p:nvPr/>
              </p:nvSpPr>
              <p:spPr>
                <a:xfrm>
                  <a:off x="2315923" y="4113497"/>
                  <a:ext cx="2172509" cy="2806982"/>
                </a:xfrm>
                <a:prstGeom prst="roundRect">
                  <a:avLst/>
                </a:prstGeom>
                <a:blipFill rotWithShape="0">
                  <a:blip r:embed="rId3"/>
                  <a:stretch>
                    <a:fillRect/>
                  </a:stretch>
                </a:blipFill>
                <a:ln>
                  <a:noFill/>
                </a:ln>
              </p:spPr>
              <p:txBody>
                <a:bodyPr/>
                <a:lstStyle/>
                <a:p>
                  <a:r>
                    <a:rPr lang="en-GB">
                      <a:noFill/>
                    </a:rPr>
                    <a:t> </a:t>
                  </a:r>
                </a:p>
              </p:txBody>
            </p:sp>
          </mc:Fallback>
        </mc:AlternateContent>
        <p:cxnSp>
          <p:nvCxnSpPr>
            <p:cNvPr id="40" name="Connecteur droit 27">
              <a:extLst>
                <a:ext uri="{FF2B5EF4-FFF2-40B4-BE49-F238E27FC236}">
                  <a16:creationId xmlns:a16="http://schemas.microsoft.com/office/drawing/2014/main" id="{70CDADF2-5CD8-4815-B9E5-FA954818B3EE}"/>
                </a:ext>
              </a:extLst>
            </p:cNvPr>
            <p:cNvCxnSpPr>
              <a:cxnSpLocks/>
            </p:cNvCxnSpPr>
            <p:nvPr/>
          </p:nvCxnSpPr>
          <p:spPr>
            <a:xfrm flipV="1">
              <a:off x="1689994" y="4802033"/>
              <a:ext cx="3018320" cy="307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Rectangle : coins arrondis 29">
            <a:extLst>
              <a:ext uri="{FF2B5EF4-FFF2-40B4-BE49-F238E27FC236}">
                <a16:creationId xmlns:a16="http://schemas.microsoft.com/office/drawing/2014/main" id="{155E61D1-CA75-4ECF-B4EC-590D052EFCE2}"/>
              </a:ext>
            </a:extLst>
          </p:cNvPr>
          <p:cNvSpPr/>
          <p:nvPr/>
        </p:nvSpPr>
        <p:spPr>
          <a:xfrm>
            <a:off x="4010933" y="2876044"/>
            <a:ext cx="930120" cy="418540"/>
          </a:xfrm>
          <a:prstGeom prst="roundRect">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1013" b="1" dirty="0">
                <a:solidFill>
                  <a:schemeClr val="bg1"/>
                </a:solidFill>
              </a:rPr>
              <a:t>Evaluation</a:t>
            </a:r>
          </a:p>
        </p:txBody>
      </p:sp>
      <p:sp>
        <p:nvSpPr>
          <p:cNvPr id="42" name="Rectangle : coins arrondis 30">
            <a:extLst>
              <a:ext uri="{FF2B5EF4-FFF2-40B4-BE49-F238E27FC236}">
                <a16:creationId xmlns:a16="http://schemas.microsoft.com/office/drawing/2014/main" id="{547602C8-D406-4907-80A1-88DF394088E8}"/>
              </a:ext>
            </a:extLst>
          </p:cNvPr>
          <p:cNvSpPr/>
          <p:nvPr/>
        </p:nvSpPr>
        <p:spPr>
          <a:xfrm>
            <a:off x="1959689" y="3778777"/>
            <a:ext cx="864074" cy="381658"/>
          </a:xfrm>
          <a:prstGeom prst="roundRect">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1013" b="1" dirty="0">
                <a:solidFill>
                  <a:schemeClr val="bg1"/>
                </a:solidFill>
              </a:rPr>
              <a:t>Crossover Mutation</a:t>
            </a:r>
          </a:p>
        </p:txBody>
      </p:sp>
      <p:sp>
        <p:nvSpPr>
          <p:cNvPr id="43" name="Rectangle : avec coins arrondis en diagonale 31">
            <a:extLst>
              <a:ext uri="{FF2B5EF4-FFF2-40B4-BE49-F238E27FC236}">
                <a16:creationId xmlns:a16="http://schemas.microsoft.com/office/drawing/2014/main" id="{9E777410-D038-47FE-8CEE-F30A97671C5A}"/>
              </a:ext>
            </a:extLst>
          </p:cNvPr>
          <p:cNvSpPr/>
          <p:nvPr/>
        </p:nvSpPr>
        <p:spPr>
          <a:xfrm>
            <a:off x="1964513" y="4795663"/>
            <a:ext cx="864077" cy="381658"/>
          </a:xfrm>
          <a:prstGeom prst="round2Diag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1013" b="1" dirty="0">
                <a:solidFill>
                  <a:schemeClr val="bg1"/>
                </a:solidFill>
              </a:rPr>
              <a:t>Selection</a:t>
            </a:r>
          </a:p>
        </p:txBody>
      </p:sp>
      <p:cxnSp>
        <p:nvCxnSpPr>
          <p:cNvPr id="44" name="Connecteur en angle 33">
            <a:extLst>
              <a:ext uri="{FF2B5EF4-FFF2-40B4-BE49-F238E27FC236}">
                <a16:creationId xmlns:a16="http://schemas.microsoft.com/office/drawing/2014/main" id="{A0308BB5-534F-481F-8B2D-993136D945B5}"/>
              </a:ext>
            </a:extLst>
          </p:cNvPr>
          <p:cNvCxnSpPr>
            <a:cxnSpLocks/>
          </p:cNvCxnSpPr>
          <p:nvPr/>
        </p:nvCxnSpPr>
        <p:spPr>
          <a:xfrm rot="10800000" flipV="1">
            <a:off x="2391725" y="3085318"/>
            <a:ext cx="1619208" cy="693463"/>
          </a:xfrm>
          <a:prstGeom prst="bentConnector2">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ZoneTexte 37">
            <a:extLst>
              <a:ext uri="{FF2B5EF4-FFF2-40B4-BE49-F238E27FC236}">
                <a16:creationId xmlns:a16="http://schemas.microsoft.com/office/drawing/2014/main" id="{8958FBDB-8BFB-4F7A-8611-504EEF67888B}"/>
              </a:ext>
            </a:extLst>
          </p:cNvPr>
          <p:cNvSpPr txBox="1"/>
          <p:nvPr/>
        </p:nvSpPr>
        <p:spPr>
          <a:xfrm>
            <a:off x="3011356" y="2850813"/>
            <a:ext cx="767053" cy="276999"/>
          </a:xfrm>
          <a:prstGeom prst="rect">
            <a:avLst/>
          </a:prstGeom>
          <a:noFill/>
        </p:spPr>
        <p:txBody>
          <a:bodyPr wrap="square" rtlCol="0">
            <a:spAutoFit/>
          </a:bodyPr>
          <a:lstStyle/>
          <a:p>
            <a:pPr algn="ctr"/>
            <a:r>
              <a:rPr lang="x-none" sz="1200" b="1" dirty="0">
                <a:solidFill>
                  <a:schemeClr val="tx2"/>
                </a:solidFill>
                <a:latin typeface="Calibri" pitchFamily="34" charset="0"/>
              </a:rPr>
              <a:t>Fitness</a:t>
            </a:r>
          </a:p>
        </p:txBody>
      </p:sp>
      <p:cxnSp>
        <p:nvCxnSpPr>
          <p:cNvPr id="46" name="Connecteur droit avec flèche 39">
            <a:extLst>
              <a:ext uri="{FF2B5EF4-FFF2-40B4-BE49-F238E27FC236}">
                <a16:creationId xmlns:a16="http://schemas.microsoft.com/office/drawing/2014/main" id="{BED8A15F-1931-4DD3-BC13-B7194FA59587}"/>
              </a:ext>
            </a:extLst>
          </p:cNvPr>
          <p:cNvCxnSpPr>
            <a:cxnSpLocks/>
          </p:cNvCxnSpPr>
          <p:nvPr/>
        </p:nvCxnSpPr>
        <p:spPr>
          <a:xfrm>
            <a:off x="4565453" y="2354353"/>
            <a:ext cx="3736" cy="52169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7">
            <a:extLst>
              <a:ext uri="{FF2B5EF4-FFF2-40B4-BE49-F238E27FC236}">
                <a16:creationId xmlns:a16="http://schemas.microsoft.com/office/drawing/2014/main" id="{606647AB-68C5-46BD-89AB-A81EF3C1828C}"/>
              </a:ext>
            </a:extLst>
          </p:cNvPr>
          <p:cNvCxnSpPr>
            <a:cxnSpLocks/>
          </p:cNvCxnSpPr>
          <p:nvPr/>
        </p:nvCxnSpPr>
        <p:spPr>
          <a:xfrm flipV="1">
            <a:off x="4475993" y="3294584"/>
            <a:ext cx="0" cy="231464"/>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55">
            <a:extLst>
              <a:ext uri="{FF2B5EF4-FFF2-40B4-BE49-F238E27FC236}">
                <a16:creationId xmlns:a16="http://schemas.microsoft.com/office/drawing/2014/main" id="{2A69A4C4-6189-4C81-8CBC-7961F62ED6D5}"/>
              </a:ext>
            </a:extLst>
          </p:cNvPr>
          <p:cNvCxnSpPr>
            <a:cxnSpLocks/>
          </p:cNvCxnSpPr>
          <p:nvPr/>
        </p:nvCxnSpPr>
        <p:spPr>
          <a:xfrm>
            <a:off x="2391730" y="4160435"/>
            <a:ext cx="4821" cy="635228"/>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en angle 60">
            <a:extLst>
              <a:ext uri="{FF2B5EF4-FFF2-40B4-BE49-F238E27FC236}">
                <a16:creationId xmlns:a16="http://schemas.microsoft.com/office/drawing/2014/main" id="{754FB2FD-A491-4723-A555-9027C9EDA0B2}"/>
              </a:ext>
            </a:extLst>
          </p:cNvPr>
          <p:cNvCxnSpPr>
            <a:cxnSpLocks/>
          </p:cNvCxnSpPr>
          <p:nvPr/>
        </p:nvCxnSpPr>
        <p:spPr>
          <a:xfrm rot="5400000" flipH="1" flipV="1">
            <a:off x="3400102" y="4101427"/>
            <a:ext cx="72345" cy="2079447"/>
          </a:xfrm>
          <a:prstGeom prst="bentConnector3">
            <a:avLst>
              <a:gd name="adj1" fmla="val -641420"/>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ZoneTexte 69">
            <a:extLst>
              <a:ext uri="{FF2B5EF4-FFF2-40B4-BE49-F238E27FC236}">
                <a16:creationId xmlns:a16="http://schemas.microsoft.com/office/drawing/2014/main" id="{8140A986-1198-4DC4-A54F-35C1B05D9877}"/>
              </a:ext>
            </a:extLst>
          </p:cNvPr>
          <p:cNvSpPr txBox="1"/>
          <p:nvPr/>
        </p:nvSpPr>
        <p:spPr>
          <a:xfrm>
            <a:off x="2823767" y="5320555"/>
            <a:ext cx="1470705" cy="276999"/>
          </a:xfrm>
          <a:prstGeom prst="rect">
            <a:avLst/>
          </a:prstGeom>
          <a:noFill/>
        </p:spPr>
        <p:txBody>
          <a:bodyPr wrap="square" rtlCol="0">
            <a:spAutoFit/>
          </a:bodyPr>
          <a:lstStyle/>
          <a:p>
            <a:pPr algn="ctr"/>
            <a:r>
              <a:rPr lang="x-none" sz="1200" b="1" dirty="0">
                <a:solidFill>
                  <a:schemeClr val="tx2"/>
                </a:solidFill>
                <a:latin typeface="Calibri" pitchFamily="34" charset="0"/>
              </a:rPr>
              <a:t>New</a:t>
            </a:r>
            <a:r>
              <a:rPr lang="x-none" sz="1013" b="1" dirty="0"/>
              <a:t> </a:t>
            </a:r>
            <a:r>
              <a:rPr lang="x-none" sz="1200" b="1" dirty="0">
                <a:solidFill>
                  <a:schemeClr val="tx2"/>
                </a:solidFill>
                <a:latin typeface="Calibri" pitchFamily="34" charset="0"/>
              </a:rPr>
              <a:t>Population</a:t>
            </a:r>
          </a:p>
        </p:txBody>
      </p:sp>
      <p:grpSp>
        <p:nvGrpSpPr>
          <p:cNvPr id="51" name="Group 50">
            <a:extLst>
              <a:ext uri="{FF2B5EF4-FFF2-40B4-BE49-F238E27FC236}">
                <a16:creationId xmlns:a16="http://schemas.microsoft.com/office/drawing/2014/main" id="{54849E4F-1508-4825-BFD3-9B4EAADB1239}"/>
              </a:ext>
            </a:extLst>
          </p:cNvPr>
          <p:cNvGrpSpPr/>
          <p:nvPr/>
        </p:nvGrpSpPr>
        <p:grpSpPr>
          <a:xfrm>
            <a:off x="1391341" y="2707627"/>
            <a:ext cx="3968276" cy="3025859"/>
            <a:chOff x="417700" y="1810514"/>
            <a:chExt cx="5291034" cy="4034479"/>
          </a:xfrm>
        </p:grpSpPr>
        <p:sp>
          <p:nvSpPr>
            <p:cNvPr id="52" name="Rectangle : coins arrondis 102">
              <a:extLst>
                <a:ext uri="{FF2B5EF4-FFF2-40B4-BE49-F238E27FC236}">
                  <a16:creationId xmlns:a16="http://schemas.microsoft.com/office/drawing/2014/main" id="{7B4D623A-F767-4A07-9101-999DB8215708}"/>
                </a:ext>
              </a:extLst>
            </p:cNvPr>
            <p:cNvSpPr/>
            <p:nvPr/>
          </p:nvSpPr>
          <p:spPr>
            <a:xfrm>
              <a:off x="771642" y="1810514"/>
              <a:ext cx="4937092" cy="4034479"/>
            </a:xfrm>
            <a:custGeom>
              <a:avLst/>
              <a:gdLst>
                <a:gd name="connsiteX0" fmla="*/ 0 w 4937092"/>
                <a:gd name="connsiteY0" fmla="*/ 672427 h 4034479"/>
                <a:gd name="connsiteX1" fmla="*/ 672427 w 4937092"/>
                <a:gd name="connsiteY1" fmla="*/ 0 h 4034479"/>
                <a:gd name="connsiteX2" fmla="*/ 1199289 w 4937092"/>
                <a:gd name="connsiteY2" fmla="*/ 0 h 4034479"/>
                <a:gd name="connsiteX3" fmla="*/ 1726150 w 4937092"/>
                <a:gd name="connsiteY3" fmla="*/ 0 h 4034479"/>
                <a:gd name="connsiteX4" fmla="*/ 2253012 w 4937092"/>
                <a:gd name="connsiteY4" fmla="*/ 0 h 4034479"/>
                <a:gd name="connsiteX5" fmla="*/ 2815796 w 4937092"/>
                <a:gd name="connsiteY5" fmla="*/ 0 h 4034479"/>
                <a:gd name="connsiteX6" fmla="*/ 3414502 w 4937092"/>
                <a:gd name="connsiteY6" fmla="*/ 0 h 4034479"/>
                <a:gd name="connsiteX7" fmla="*/ 4264665 w 4937092"/>
                <a:gd name="connsiteY7" fmla="*/ 0 h 4034479"/>
                <a:gd name="connsiteX8" fmla="*/ 4937092 w 4937092"/>
                <a:gd name="connsiteY8" fmla="*/ 672427 h 4034479"/>
                <a:gd name="connsiteX9" fmla="*/ 4937092 w 4937092"/>
                <a:gd name="connsiteY9" fmla="*/ 1183456 h 4034479"/>
                <a:gd name="connsiteX10" fmla="*/ 4937092 w 4937092"/>
                <a:gd name="connsiteY10" fmla="*/ 1640692 h 4034479"/>
                <a:gd name="connsiteX11" fmla="*/ 4937092 w 4937092"/>
                <a:gd name="connsiteY11" fmla="*/ 2124825 h 4034479"/>
                <a:gd name="connsiteX12" fmla="*/ 4937092 w 4937092"/>
                <a:gd name="connsiteY12" fmla="*/ 2635853 h 4034479"/>
                <a:gd name="connsiteX13" fmla="*/ 4937092 w 4937092"/>
                <a:gd name="connsiteY13" fmla="*/ 3362052 h 4034479"/>
                <a:gd name="connsiteX14" fmla="*/ 4264665 w 4937092"/>
                <a:gd name="connsiteY14" fmla="*/ 4034479 h 4034479"/>
                <a:gd name="connsiteX15" fmla="*/ 3665959 w 4937092"/>
                <a:gd name="connsiteY15" fmla="*/ 4034479 h 4034479"/>
                <a:gd name="connsiteX16" fmla="*/ 3103175 w 4937092"/>
                <a:gd name="connsiteY16" fmla="*/ 4034479 h 4034479"/>
                <a:gd name="connsiteX17" fmla="*/ 2468546 w 4937092"/>
                <a:gd name="connsiteY17" fmla="*/ 4034479 h 4034479"/>
                <a:gd name="connsiteX18" fmla="*/ 1977607 w 4937092"/>
                <a:gd name="connsiteY18" fmla="*/ 4034479 h 4034479"/>
                <a:gd name="connsiteX19" fmla="*/ 1342978 w 4937092"/>
                <a:gd name="connsiteY19" fmla="*/ 4034479 h 4034479"/>
                <a:gd name="connsiteX20" fmla="*/ 672427 w 4937092"/>
                <a:gd name="connsiteY20" fmla="*/ 4034479 h 4034479"/>
                <a:gd name="connsiteX21" fmla="*/ 0 w 4937092"/>
                <a:gd name="connsiteY21" fmla="*/ 3362052 h 4034479"/>
                <a:gd name="connsiteX22" fmla="*/ 0 w 4937092"/>
                <a:gd name="connsiteY22" fmla="*/ 2770335 h 4034479"/>
                <a:gd name="connsiteX23" fmla="*/ 0 w 4937092"/>
                <a:gd name="connsiteY23" fmla="*/ 2286202 h 4034479"/>
                <a:gd name="connsiteX24" fmla="*/ 0 w 4937092"/>
                <a:gd name="connsiteY24" fmla="*/ 1828966 h 4034479"/>
                <a:gd name="connsiteX25" fmla="*/ 0 w 4937092"/>
                <a:gd name="connsiteY25" fmla="*/ 1317937 h 4034479"/>
                <a:gd name="connsiteX26" fmla="*/ 0 w 4937092"/>
                <a:gd name="connsiteY26" fmla="*/ 672427 h 403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37092" h="4034479" extrusionOk="0">
                  <a:moveTo>
                    <a:pt x="0" y="672427"/>
                  </a:moveTo>
                  <a:cubicBezTo>
                    <a:pt x="-2064" y="277188"/>
                    <a:pt x="381437" y="-73016"/>
                    <a:pt x="672427" y="0"/>
                  </a:cubicBezTo>
                  <a:cubicBezTo>
                    <a:pt x="900670" y="-14980"/>
                    <a:pt x="986185" y="51773"/>
                    <a:pt x="1199289" y="0"/>
                  </a:cubicBezTo>
                  <a:cubicBezTo>
                    <a:pt x="1412393" y="-51773"/>
                    <a:pt x="1502983" y="2432"/>
                    <a:pt x="1726150" y="0"/>
                  </a:cubicBezTo>
                  <a:cubicBezTo>
                    <a:pt x="1949317" y="-2432"/>
                    <a:pt x="2147165" y="6323"/>
                    <a:pt x="2253012" y="0"/>
                  </a:cubicBezTo>
                  <a:cubicBezTo>
                    <a:pt x="2358859" y="-6323"/>
                    <a:pt x="2667111" y="63187"/>
                    <a:pt x="2815796" y="0"/>
                  </a:cubicBezTo>
                  <a:cubicBezTo>
                    <a:pt x="2964481" y="-63187"/>
                    <a:pt x="3251369" y="34059"/>
                    <a:pt x="3414502" y="0"/>
                  </a:cubicBezTo>
                  <a:cubicBezTo>
                    <a:pt x="3577635" y="-34059"/>
                    <a:pt x="3858706" y="827"/>
                    <a:pt x="4264665" y="0"/>
                  </a:cubicBezTo>
                  <a:cubicBezTo>
                    <a:pt x="4603087" y="-22752"/>
                    <a:pt x="4930637" y="296489"/>
                    <a:pt x="4937092" y="672427"/>
                  </a:cubicBezTo>
                  <a:cubicBezTo>
                    <a:pt x="4988801" y="880799"/>
                    <a:pt x="4921268" y="1066036"/>
                    <a:pt x="4937092" y="1183456"/>
                  </a:cubicBezTo>
                  <a:cubicBezTo>
                    <a:pt x="4952916" y="1300876"/>
                    <a:pt x="4899189" y="1454145"/>
                    <a:pt x="4937092" y="1640692"/>
                  </a:cubicBezTo>
                  <a:cubicBezTo>
                    <a:pt x="4974995" y="1827239"/>
                    <a:pt x="4881742" y="1916351"/>
                    <a:pt x="4937092" y="2124825"/>
                  </a:cubicBezTo>
                  <a:cubicBezTo>
                    <a:pt x="4992442" y="2333299"/>
                    <a:pt x="4891836" y="2386365"/>
                    <a:pt x="4937092" y="2635853"/>
                  </a:cubicBezTo>
                  <a:cubicBezTo>
                    <a:pt x="4982348" y="2885341"/>
                    <a:pt x="4873554" y="2999576"/>
                    <a:pt x="4937092" y="3362052"/>
                  </a:cubicBezTo>
                  <a:cubicBezTo>
                    <a:pt x="4924557" y="3754884"/>
                    <a:pt x="4549517" y="4086261"/>
                    <a:pt x="4264665" y="4034479"/>
                  </a:cubicBezTo>
                  <a:cubicBezTo>
                    <a:pt x="3985061" y="4091808"/>
                    <a:pt x="3836048" y="3994365"/>
                    <a:pt x="3665959" y="4034479"/>
                  </a:cubicBezTo>
                  <a:cubicBezTo>
                    <a:pt x="3495870" y="4074593"/>
                    <a:pt x="3286287" y="3969355"/>
                    <a:pt x="3103175" y="4034479"/>
                  </a:cubicBezTo>
                  <a:cubicBezTo>
                    <a:pt x="2920063" y="4099603"/>
                    <a:pt x="2636789" y="4007082"/>
                    <a:pt x="2468546" y="4034479"/>
                  </a:cubicBezTo>
                  <a:cubicBezTo>
                    <a:pt x="2300303" y="4061876"/>
                    <a:pt x="2167168" y="4011989"/>
                    <a:pt x="1977607" y="4034479"/>
                  </a:cubicBezTo>
                  <a:cubicBezTo>
                    <a:pt x="1788046" y="4056969"/>
                    <a:pt x="1562369" y="3998834"/>
                    <a:pt x="1342978" y="4034479"/>
                  </a:cubicBezTo>
                  <a:cubicBezTo>
                    <a:pt x="1123587" y="4070124"/>
                    <a:pt x="971418" y="4012393"/>
                    <a:pt x="672427" y="4034479"/>
                  </a:cubicBezTo>
                  <a:cubicBezTo>
                    <a:pt x="345758" y="4082590"/>
                    <a:pt x="-94556" y="3759674"/>
                    <a:pt x="0" y="3362052"/>
                  </a:cubicBezTo>
                  <a:cubicBezTo>
                    <a:pt x="-60638" y="3215538"/>
                    <a:pt x="52667" y="2957657"/>
                    <a:pt x="0" y="2770335"/>
                  </a:cubicBezTo>
                  <a:cubicBezTo>
                    <a:pt x="-52667" y="2583013"/>
                    <a:pt x="31886" y="2439732"/>
                    <a:pt x="0" y="2286202"/>
                  </a:cubicBezTo>
                  <a:cubicBezTo>
                    <a:pt x="-31886" y="2132672"/>
                    <a:pt x="51792" y="2006602"/>
                    <a:pt x="0" y="1828966"/>
                  </a:cubicBezTo>
                  <a:cubicBezTo>
                    <a:pt x="-51792" y="1651330"/>
                    <a:pt x="6852" y="1525929"/>
                    <a:pt x="0" y="1317937"/>
                  </a:cubicBezTo>
                  <a:cubicBezTo>
                    <a:pt x="-6852" y="1109945"/>
                    <a:pt x="54481" y="972785"/>
                    <a:pt x="0" y="672427"/>
                  </a:cubicBezTo>
                  <a:close/>
                </a:path>
              </a:pathLst>
            </a:custGeom>
            <a:noFill/>
            <a:ln w="28575">
              <a:solidFill>
                <a:srgbClr val="2F3952"/>
              </a:solidFill>
              <a:prstDash val="lgDash"/>
              <a:extLst>
                <a:ext uri="{C807C97D-BFC1-408E-A445-0C87EB9F89A2}">
                  <ask:lineSketchStyleProps xmlns:ask="http://schemas.microsoft.com/office/drawing/2018/sketchyshapes" sd="18485797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53" name="ZoneTexte 110">
              <a:extLst>
                <a:ext uri="{FF2B5EF4-FFF2-40B4-BE49-F238E27FC236}">
                  <a16:creationId xmlns:a16="http://schemas.microsoft.com/office/drawing/2014/main" id="{9941E552-B716-4B6A-87D7-E60CD28326B2}"/>
                </a:ext>
              </a:extLst>
            </p:cNvPr>
            <p:cNvSpPr txBox="1"/>
            <p:nvPr/>
          </p:nvSpPr>
          <p:spPr>
            <a:xfrm rot="16200000">
              <a:off x="-389352" y="3121151"/>
              <a:ext cx="1983436" cy="369332"/>
            </a:xfrm>
            <a:prstGeom prst="rect">
              <a:avLst/>
            </a:prstGeom>
            <a:noFill/>
          </p:spPr>
          <p:txBody>
            <a:bodyPr wrap="square" rtlCol="0">
              <a:spAutoFit/>
            </a:bodyPr>
            <a:lstStyle/>
            <a:p>
              <a:r>
                <a:rPr lang="x-none" sz="1200" b="1" dirty="0">
                  <a:solidFill>
                    <a:schemeClr val="tx2"/>
                  </a:solidFill>
                  <a:latin typeface="Calibri" pitchFamily="34" charset="0"/>
                </a:rPr>
                <a:t>Offline Phase</a:t>
              </a:r>
            </a:p>
          </p:txBody>
        </p:sp>
      </p:grpSp>
      <p:grpSp>
        <p:nvGrpSpPr>
          <p:cNvPr id="54" name="Group 53">
            <a:extLst>
              <a:ext uri="{FF2B5EF4-FFF2-40B4-BE49-F238E27FC236}">
                <a16:creationId xmlns:a16="http://schemas.microsoft.com/office/drawing/2014/main" id="{2D598FDA-34E0-4C37-9EA1-2F7573D2BF78}"/>
              </a:ext>
            </a:extLst>
          </p:cNvPr>
          <p:cNvGrpSpPr/>
          <p:nvPr/>
        </p:nvGrpSpPr>
        <p:grpSpPr>
          <a:xfrm>
            <a:off x="4475998" y="2833682"/>
            <a:ext cx="3187187" cy="2939771"/>
            <a:chOff x="4530570" y="1978588"/>
            <a:chExt cx="4249583" cy="3919694"/>
          </a:xfrm>
        </p:grpSpPr>
        <p:cxnSp>
          <p:nvCxnSpPr>
            <p:cNvPr id="55" name="Connecteur en angle 53">
              <a:extLst>
                <a:ext uri="{FF2B5EF4-FFF2-40B4-BE49-F238E27FC236}">
                  <a16:creationId xmlns:a16="http://schemas.microsoft.com/office/drawing/2014/main" id="{3A7ED4B9-5ED7-438E-B481-46A4DB3568FB}"/>
                </a:ext>
              </a:extLst>
            </p:cNvPr>
            <p:cNvCxnSpPr>
              <a:cxnSpLocks/>
            </p:cNvCxnSpPr>
            <p:nvPr/>
          </p:nvCxnSpPr>
          <p:spPr>
            <a:xfrm>
              <a:off x="5150649" y="2302414"/>
              <a:ext cx="2891011" cy="923181"/>
            </a:xfrm>
            <a:prstGeom prst="bentConnector2">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Ellipse 19">
              <a:extLst>
                <a:ext uri="{FF2B5EF4-FFF2-40B4-BE49-F238E27FC236}">
                  <a16:creationId xmlns:a16="http://schemas.microsoft.com/office/drawing/2014/main" id="{682FDC1D-AA06-4230-A9A8-9EBBE5F43933}"/>
                </a:ext>
              </a:extLst>
            </p:cNvPr>
            <p:cNvSpPr/>
            <p:nvPr/>
          </p:nvSpPr>
          <p:spPr>
            <a:xfrm>
              <a:off x="7303166" y="3225595"/>
              <a:ext cx="1476987" cy="1299659"/>
            </a:xfrm>
            <a:prstGeom prst="ellipse">
              <a:avLst/>
            </a:prstGeom>
            <a:solidFill>
              <a:srgbClr val="C5446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13" b="1" dirty="0">
                  <a:solidFill>
                    <a:schemeClr val="bg1"/>
                  </a:solidFill>
                </a:rPr>
                <a:t>Adaptation</a:t>
              </a:r>
            </a:p>
            <a:p>
              <a:pPr algn="ctr"/>
              <a:r>
                <a:rPr lang="fr-FR" sz="1013" b="1" dirty="0" err="1">
                  <a:solidFill>
                    <a:schemeClr val="bg1"/>
                  </a:solidFill>
                </a:rPr>
                <a:t>Strategies</a:t>
              </a:r>
              <a:endParaRPr lang="x-none" sz="1013" b="1" dirty="0">
                <a:solidFill>
                  <a:schemeClr val="bg1"/>
                </a:solidFill>
              </a:endParaRPr>
            </a:p>
          </p:txBody>
        </p:sp>
        <p:sp>
          <p:nvSpPr>
            <p:cNvPr id="57" name="ZoneTexte 76">
              <a:extLst>
                <a:ext uri="{FF2B5EF4-FFF2-40B4-BE49-F238E27FC236}">
                  <a16:creationId xmlns:a16="http://schemas.microsoft.com/office/drawing/2014/main" id="{CFDD5150-B1B0-468B-BB3F-9C40E642A807}"/>
                </a:ext>
              </a:extLst>
            </p:cNvPr>
            <p:cNvSpPr txBox="1"/>
            <p:nvPr/>
          </p:nvSpPr>
          <p:spPr>
            <a:xfrm>
              <a:off x="5937331" y="1978588"/>
              <a:ext cx="1718455" cy="369332"/>
            </a:xfrm>
            <a:prstGeom prst="rect">
              <a:avLst/>
            </a:prstGeom>
            <a:noFill/>
            <a:ln>
              <a:noFill/>
            </a:ln>
          </p:spPr>
          <p:txBody>
            <a:bodyPr wrap="square" rtlCol="0">
              <a:spAutoFit/>
            </a:bodyPr>
            <a:lstStyle/>
            <a:p>
              <a:r>
                <a:rPr lang="fr-FR" sz="1200" b="1" dirty="0">
                  <a:solidFill>
                    <a:schemeClr val="tx2"/>
                  </a:solidFill>
                  <a:latin typeface="Calibri" pitchFamily="34" charset="0"/>
                </a:rPr>
                <a:t>Ad-hoc </a:t>
              </a:r>
              <a:r>
                <a:rPr lang="fr-FR" sz="1200" b="1" dirty="0" err="1">
                  <a:solidFill>
                    <a:schemeClr val="tx2"/>
                  </a:solidFill>
                  <a:latin typeface="Calibri" pitchFamily="34" charset="0"/>
                </a:rPr>
                <a:t>queries</a:t>
              </a:r>
              <a:endParaRPr lang="x-none" sz="1200" b="1" dirty="0">
                <a:solidFill>
                  <a:schemeClr val="tx2"/>
                </a:solidFill>
                <a:latin typeface="Calibri" pitchFamily="34" charset="0"/>
              </a:endParaRPr>
            </a:p>
          </p:txBody>
        </p:sp>
        <p:cxnSp>
          <p:nvCxnSpPr>
            <p:cNvPr id="58" name="Connecteur en angle 78">
              <a:extLst>
                <a:ext uri="{FF2B5EF4-FFF2-40B4-BE49-F238E27FC236}">
                  <a16:creationId xmlns:a16="http://schemas.microsoft.com/office/drawing/2014/main" id="{2FD5862F-0737-4FC5-B020-93CC3AF0F6CF}"/>
                </a:ext>
              </a:extLst>
            </p:cNvPr>
            <p:cNvCxnSpPr>
              <a:cxnSpLocks/>
            </p:cNvCxnSpPr>
            <p:nvPr/>
          </p:nvCxnSpPr>
          <p:spPr>
            <a:xfrm rot="5400000">
              <a:off x="6051095" y="3004728"/>
              <a:ext cx="470041" cy="3511091"/>
            </a:xfrm>
            <a:prstGeom prst="bentConnector3">
              <a:avLst>
                <a:gd name="adj1" fmla="val 148634"/>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ZoneTexte 104">
              <a:extLst>
                <a:ext uri="{FF2B5EF4-FFF2-40B4-BE49-F238E27FC236}">
                  <a16:creationId xmlns:a16="http://schemas.microsoft.com/office/drawing/2014/main" id="{A056F899-A33F-40C1-8D2B-8D7A2FD5BF3A}"/>
                </a:ext>
              </a:extLst>
            </p:cNvPr>
            <p:cNvSpPr txBox="1"/>
            <p:nvPr/>
          </p:nvSpPr>
          <p:spPr>
            <a:xfrm>
              <a:off x="5708734" y="5282729"/>
              <a:ext cx="2676314" cy="615553"/>
            </a:xfrm>
            <a:prstGeom prst="rect">
              <a:avLst/>
            </a:prstGeom>
            <a:noFill/>
          </p:spPr>
          <p:txBody>
            <a:bodyPr wrap="square" rtlCol="0">
              <a:spAutoFit/>
            </a:bodyPr>
            <a:lstStyle/>
            <a:p>
              <a:pPr algn="ctr"/>
              <a:r>
                <a:rPr lang="en-AU" sz="1200" b="1" dirty="0">
                  <a:solidFill>
                    <a:schemeClr val="tx2"/>
                  </a:solidFill>
                  <a:latin typeface="Calibri" pitchFamily="34" charset="0"/>
                </a:rPr>
                <a:t>Inject adaptation strategy into last GA population</a:t>
              </a:r>
            </a:p>
          </p:txBody>
        </p:sp>
      </p:grpSp>
      <p:sp>
        <p:nvSpPr>
          <p:cNvPr id="60" name="TextBox 59">
            <a:extLst>
              <a:ext uri="{FF2B5EF4-FFF2-40B4-BE49-F238E27FC236}">
                <a16:creationId xmlns:a16="http://schemas.microsoft.com/office/drawing/2014/main" id="{8DA7F526-58D4-4BFD-AE99-5FC3CF4FDB66}"/>
              </a:ext>
            </a:extLst>
          </p:cNvPr>
          <p:cNvSpPr txBox="1"/>
          <p:nvPr/>
        </p:nvSpPr>
        <p:spPr>
          <a:xfrm>
            <a:off x="325932" y="817046"/>
            <a:ext cx="8818068" cy="1138773"/>
          </a:xfrm>
          <a:prstGeom prst="rect">
            <a:avLst/>
          </a:prstGeom>
          <a:noFill/>
        </p:spPr>
        <p:txBody>
          <a:bodyPr wrap="square">
            <a:spAutoFit/>
          </a:bodyPr>
          <a:lstStyle/>
          <a:p>
            <a:pPr marL="342900" indent="-342900">
              <a:buFont typeface="Wingdings" panose="05000000000000000000" pitchFamily="2" charset="2"/>
              <a:buChar char="q"/>
            </a:pPr>
            <a:r>
              <a:rPr lang="en-US" sz="2400" b="1" dirty="0">
                <a:solidFill>
                  <a:srgbClr val="002060"/>
                </a:solidFill>
              </a:rPr>
              <a:t>To</a:t>
            </a:r>
            <a:r>
              <a:rPr lang="en-US" sz="2000" dirty="0">
                <a:solidFill>
                  <a:srgbClr val="000000"/>
                </a:solidFill>
                <a:latin typeface="Times-Roman"/>
              </a:rPr>
              <a:t> </a:t>
            </a:r>
            <a:r>
              <a:rPr lang="en-US" sz="2400" b="1" dirty="0">
                <a:solidFill>
                  <a:srgbClr val="002060"/>
                </a:solidFill>
              </a:rPr>
              <a:t>select horizontal partitioning schema, we use the  genetic algorithm.</a:t>
            </a:r>
          </a:p>
          <a:p>
            <a:pPr marL="800100" lvl="1" indent="-342900">
              <a:buFont typeface="Wingdings" panose="05000000000000000000" pitchFamily="2" charset="2"/>
              <a:buChar char="§"/>
            </a:pPr>
            <a:r>
              <a:rPr lang="en-US" sz="2000" b="1" dirty="0">
                <a:solidFill>
                  <a:srgbClr val="002060"/>
                </a:solidFill>
              </a:rPr>
              <a:t>GA is a learning method inspired by evolutionary biology totally stochastic</a:t>
            </a:r>
            <a:endParaRPr lang="fr-CA" sz="2000" b="1" dirty="0">
              <a:solidFill>
                <a:srgbClr val="002060"/>
              </a:solidFill>
            </a:endParaRPr>
          </a:p>
        </p:txBody>
      </p:sp>
    </p:spTree>
    <p:extLst>
      <p:ext uri="{BB962C8B-B14F-4D97-AF65-F5344CB8AC3E}">
        <p14:creationId xmlns:p14="http://schemas.microsoft.com/office/powerpoint/2010/main" val="198686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533525" y="95598"/>
            <a:ext cx="5914410" cy="711200"/>
          </a:xfrm>
          <a:prstGeom prst="rect">
            <a:avLst/>
          </a:prstGeom>
        </p:spPr>
        <p:txBody>
          <a:bodyPr>
            <a:noAutofit/>
          </a:bodyPr>
          <a:lst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a:lstStyle>
          <a:p>
            <a:r>
              <a:rPr lang="en-GB" sz="2800" dirty="0"/>
              <a:t>Elements of GA </a:t>
            </a:r>
            <a:r>
              <a:rPr lang="en-GB" sz="2800" baseline="30000" dirty="0"/>
              <a:t>(1/3)</a:t>
            </a:r>
          </a:p>
        </p:txBody>
      </p:sp>
      <p:grpSp>
        <p:nvGrpSpPr>
          <p:cNvPr id="3" name="Group 14"/>
          <p:cNvGrpSpPr>
            <a:grpSpLocks/>
          </p:cNvGrpSpPr>
          <p:nvPr/>
        </p:nvGrpSpPr>
        <p:grpSpPr bwMode="auto">
          <a:xfrm>
            <a:off x="230052" y="1213305"/>
            <a:ext cx="4341948" cy="3156405"/>
            <a:chOff x="243721" y="1621925"/>
            <a:chExt cx="4999566" cy="3817098"/>
          </a:xfrm>
        </p:grpSpPr>
        <p:grpSp>
          <p:nvGrpSpPr>
            <p:cNvPr id="4" name="Group 40"/>
            <p:cNvGrpSpPr>
              <a:grpSpLocks/>
            </p:cNvGrpSpPr>
            <p:nvPr/>
          </p:nvGrpSpPr>
          <p:grpSpPr bwMode="auto">
            <a:xfrm>
              <a:off x="243721" y="1621925"/>
              <a:ext cx="1095491" cy="1456022"/>
              <a:chOff x="2627784" y="825550"/>
              <a:chExt cx="1727623" cy="1955609"/>
            </a:xfrm>
          </p:grpSpPr>
          <p:sp>
            <p:nvSpPr>
              <p:cNvPr id="29" name="Rectangle 28"/>
              <p:cNvSpPr/>
              <p:nvPr/>
            </p:nvSpPr>
            <p:spPr>
              <a:xfrm>
                <a:off x="2627784" y="1260601"/>
                <a:ext cx="1727623" cy="1520558"/>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fr-FR" sz="800" dirty="0">
                    <a:latin typeface="+mj-lt"/>
                    <a:cs typeface="Times New Roman" pitchFamily="18" charset="0"/>
                  </a:rPr>
                  <a:t>CUSTKEY</a:t>
                </a:r>
              </a:p>
              <a:p>
                <a:pPr>
                  <a:defRPr/>
                </a:pPr>
                <a:r>
                  <a:rPr lang="fr-FR" sz="800" dirty="0">
                    <a:latin typeface="+mj-lt"/>
                    <a:cs typeface="Times New Roman" pitchFamily="18" charset="0"/>
                  </a:rPr>
                  <a:t>NAME</a:t>
                </a:r>
              </a:p>
              <a:p>
                <a:pPr>
                  <a:defRPr/>
                </a:pPr>
                <a:r>
                  <a:rPr lang="fr-FR" sz="800" dirty="0">
                    <a:latin typeface="+mj-lt"/>
                    <a:cs typeface="Times New Roman" pitchFamily="18" charset="0"/>
                  </a:rPr>
                  <a:t>ADDRESS</a:t>
                </a:r>
              </a:p>
              <a:p>
                <a:pPr>
                  <a:defRPr/>
                </a:pPr>
                <a:r>
                  <a:rPr lang="fr-FR" sz="800" dirty="0">
                    <a:latin typeface="+mj-lt"/>
                    <a:cs typeface="Times New Roman" pitchFamily="18" charset="0"/>
                  </a:rPr>
                  <a:t>CITY</a:t>
                </a:r>
              </a:p>
              <a:p>
                <a:pPr>
                  <a:defRPr/>
                </a:pPr>
                <a:r>
                  <a:rPr lang="fr-FR" sz="800" dirty="0">
                    <a:latin typeface="+mj-lt"/>
                    <a:cs typeface="Times New Roman" pitchFamily="18" charset="0"/>
                  </a:rPr>
                  <a:t>NATION</a:t>
                </a:r>
              </a:p>
              <a:p>
                <a:pPr>
                  <a:defRPr/>
                </a:pPr>
                <a:r>
                  <a:rPr lang="fr-FR" sz="800" dirty="0">
                    <a:latin typeface="+mj-lt"/>
                    <a:cs typeface="Times New Roman" pitchFamily="18" charset="0"/>
                  </a:rPr>
                  <a:t>REGION</a:t>
                </a:r>
              </a:p>
              <a:p>
                <a:pPr>
                  <a:defRPr/>
                </a:pPr>
                <a:r>
                  <a:rPr lang="fr-FR" sz="800" dirty="0">
                    <a:latin typeface="+mj-lt"/>
                    <a:cs typeface="Times New Roman" pitchFamily="18" charset="0"/>
                  </a:rPr>
                  <a:t>PHONE</a:t>
                </a:r>
              </a:p>
              <a:p>
                <a:pPr>
                  <a:defRPr/>
                </a:pPr>
                <a:r>
                  <a:rPr lang="fr-FR" sz="800" dirty="0">
                    <a:latin typeface="+mj-lt"/>
                    <a:cs typeface="Times New Roman" pitchFamily="18" charset="0"/>
                  </a:rPr>
                  <a:t>MKTSEGMENT</a:t>
                </a:r>
              </a:p>
            </p:txBody>
          </p:sp>
          <p:sp>
            <p:nvSpPr>
              <p:cNvPr id="30" name="Rectangle 29"/>
              <p:cNvSpPr/>
              <p:nvPr/>
            </p:nvSpPr>
            <p:spPr>
              <a:xfrm>
                <a:off x="2627784" y="825550"/>
                <a:ext cx="1727623" cy="43505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fr-FR" sz="1000" b="1" dirty="0">
                    <a:latin typeface="+mj-lt"/>
                    <a:cs typeface="Times New Roman" pitchFamily="18" charset="0"/>
                  </a:rPr>
                  <a:t>CUSTOMER (CU)</a:t>
                </a:r>
              </a:p>
            </p:txBody>
          </p:sp>
        </p:grpSp>
        <p:grpSp>
          <p:nvGrpSpPr>
            <p:cNvPr id="5" name="Group 45"/>
            <p:cNvGrpSpPr>
              <a:grpSpLocks/>
            </p:cNvGrpSpPr>
            <p:nvPr/>
          </p:nvGrpSpPr>
          <p:grpSpPr bwMode="auto">
            <a:xfrm>
              <a:off x="243721" y="3955768"/>
              <a:ext cx="1095852" cy="1480960"/>
              <a:chOff x="2627784" y="908720"/>
              <a:chExt cx="1728192" cy="1989104"/>
            </a:xfrm>
          </p:grpSpPr>
          <p:sp>
            <p:nvSpPr>
              <p:cNvPr id="27" name="Rectangle 26"/>
              <p:cNvSpPr/>
              <p:nvPr/>
            </p:nvSpPr>
            <p:spPr>
              <a:xfrm>
                <a:off x="2627784" y="1260923"/>
                <a:ext cx="1727623" cy="1637851"/>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fr-FR" sz="900" dirty="0">
                    <a:latin typeface="+mj-lt"/>
                    <a:cs typeface="Times New Roman" pitchFamily="18" charset="0"/>
                  </a:rPr>
                  <a:t>SUPPKEY</a:t>
                </a:r>
              </a:p>
              <a:p>
                <a:pPr>
                  <a:defRPr/>
                </a:pPr>
                <a:r>
                  <a:rPr lang="fr-FR" sz="900" dirty="0">
                    <a:latin typeface="+mj-lt"/>
                    <a:cs typeface="Times New Roman" pitchFamily="18" charset="0"/>
                  </a:rPr>
                  <a:t>NAME</a:t>
                </a:r>
              </a:p>
              <a:p>
                <a:pPr>
                  <a:defRPr/>
                </a:pPr>
                <a:r>
                  <a:rPr lang="fr-FR" sz="900" dirty="0">
                    <a:latin typeface="+mj-lt"/>
                    <a:cs typeface="Times New Roman" pitchFamily="18" charset="0"/>
                  </a:rPr>
                  <a:t>ADRESS</a:t>
                </a:r>
              </a:p>
              <a:p>
                <a:pPr>
                  <a:defRPr/>
                </a:pPr>
                <a:r>
                  <a:rPr lang="fr-FR" sz="900" dirty="0">
                    <a:latin typeface="+mj-lt"/>
                    <a:cs typeface="Times New Roman" pitchFamily="18" charset="0"/>
                  </a:rPr>
                  <a:t>CITY</a:t>
                </a:r>
              </a:p>
              <a:p>
                <a:pPr>
                  <a:defRPr/>
                </a:pPr>
                <a:r>
                  <a:rPr lang="fr-FR" sz="900" dirty="0">
                    <a:latin typeface="+mj-lt"/>
                    <a:cs typeface="Times New Roman" pitchFamily="18" charset="0"/>
                  </a:rPr>
                  <a:t>NATION</a:t>
                </a:r>
              </a:p>
              <a:p>
                <a:pPr>
                  <a:defRPr/>
                </a:pPr>
                <a:r>
                  <a:rPr lang="fr-FR" sz="900" dirty="0">
                    <a:latin typeface="+mj-lt"/>
                    <a:cs typeface="Times New Roman" pitchFamily="18" charset="0"/>
                  </a:rPr>
                  <a:t>REGION</a:t>
                </a:r>
              </a:p>
              <a:p>
                <a:pPr>
                  <a:defRPr/>
                </a:pPr>
                <a:r>
                  <a:rPr lang="fr-FR" sz="900" dirty="0">
                    <a:latin typeface="+mj-lt"/>
                    <a:cs typeface="Times New Roman" pitchFamily="18" charset="0"/>
                  </a:rPr>
                  <a:t>PHONE</a:t>
                </a:r>
              </a:p>
            </p:txBody>
          </p:sp>
          <p:sp>
            <p:nvSpPr>
              <p:cNvPr id="28" name="Rectangle 27"/>
              <p:cNvSpPr/>
              <p:nvPr/>
            </p:nvSpPr>
            <p:spPr>
              <a:xfrm>
                <a:off x="2627784" y="909040"/>
                <a:ext cx="1727623" cy="3518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fr-FR" sz="1050" b="1" dirty="0">
                    <a:latin typeface="+mj-lt"/>
                    <a:cs typeface="Times New Roman" pitchFamily="18" charset="0"/>
                  </a:rPr>
                  <a:t>SUPPLIER (SU)</a:t>
                </a:r>
              </a:p>
            </p:txBody>
          </p:sp>
        </p:grpSp>
        <p:grpSp>
          <p:nvGrpSpPr>
            <p:cNvPr id="6" name="Group 46"/>
            <p:cNvGrpSpPr>
              <a:grpSpLocks/>
            </p:cNvGrpSpPr>
            <p:nvPr/>
          </p:nvGrpSpPr>
          <p:grpSpPr bwMode="auto">
            <a:xfrm>
              <a:off x="1689076" y="2380812"/>
              <a:ext cx="1417411" cy="3058211"/>
              <a:chOff x="2627784" y="908720"/>
              <a:chExt cx="1728192" cy="4107539"/>
            </a:xfrm>
          </p:grpSpPr>
          <p:sp>
            <p:nvSpPr>
              <p:cNvPr id="25" name="Rectangle 24"/>
              <p:cNvSpPr/>
              <p:nvPr/>
            </p:nvSpPr>
            <p:spPr>
              <a:xfrm>
                <a:off x="2627079" y="1260717"/>
                <a:ext cx="1728650" cy="3755542"/>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defRPr/>
                </a:pPr>
                <a:r>
                  <a:rPr lang="fr-FR" sz="900" dirty="0">
                    <a:latin typeface="+mj-lt"/>
                    <a:cs typeface="Times New Roman" pitchFamily="18" charset="0"/>
                  </a:rPr>
                  <a:t>ORDERKEY</a:t>
                </a:r>
              </a:p>
              <a:p>
                <a:pPr>
                  <a:defRPr/>
                </a:pPr>
                <a:r>
                  <a:rPr lang="fr-FR" sz="900" dirty="0">
                    <a:latin typeface="+mj-lt"/>
                    <a:cs typeface="Times New Roman" pitchFamily="18" charset="0"/>
                  </a:rPr>
                  <a:t>LINENUMBER</a:t>
                </a:r>
              </a:p>
              <a:p>
                <a:pPr>
                  <a:defRPr/>
                </a:pPr>
                <a:r>
                  <a:rPr lang="fr-FR" sz="900" dirty="0">
                    <a:latin typeface="+mj-lt"/>
                    <a:cs typeface="Times New Roman" pitchFamily="18" charset="0"/>
                  </a:rPr>
                  <a:t>CUSTKEY</a:t>
                </a:r>
              </a:p>
              <a:p>
                <a:pPr>
                  <a:defRPr/>
                </a:pPr>
                <a:r>
                  <a:rPr lang="fr-FR" sz="900" dirty="0">
                    <a:latin typeface="+mj-lt"/>
                    <a:cs typeface="Times New Roman" pitchFamily="18" charset="0"/>
                  </a:rPr>
                  <a:t>PARTKEY</a:t>
                </a:r>
              </a:p>
              <a:p>
                <a:pPr>
                  <a:defRPr/>
                </a:pPr>
                <a:r>
                  <a:rPr lang="fr-FR" sz="900" dirty="0">
                    <a:latin typeface="+mj-lt"/>
                    <a:cs typeface="Times New Roman" pitchFamily="18" charset="0"/>
                  </a:rPr>
                  <a:t>SUPPKEY</a:t>
                </a:r>
              </a:p>
              <a:p>
                <a:pPr>
                  <a:defRPr/>
                </a:pPr>
                <a:r>
                  <a:rPr lang="fr-FR" sz="900" dirty="0">
                    <a:latin typeface="+mj-lt"/>
                    <a:cs typeface="Times New Roman" pitchFamily="18" charset="0"/>
                  </a:rPr>
                  <a:t>ORDERDATE</a:t>
                </a:r>
              </a:p>
              <a:p>
                <a:pPr>
                  <a:defRPr/>
                </a:pPr>
                <a:r>
                  <a:rPr lang="fr-FR" sz="900" dirty="0">
                    <a:latin typeface="+mj-lt"/>
                    <a:cs typeface="Times New Roman" pitchFamily="18" charset="0"/>
                  </a:rPr>
                  <a:t>ORDERPRIORITY</a:t>
                </a:r>
              </a:p>
              <a:p>
                <a:pPr>
                  <a:defRPr/>
                </a:pPr>
                <a:r>
                  <a:rPr lang="fr-FR" sz="900" dirty="0">
                    <a:latin typeface="+mj-lt"/>
                    <a:cs typeface="Times New Roman" pitchFamily="18" charset="0"/>
                  </a:rPr>
                  <a:t>SHIPPINGPRIORITY</a:t>
                </a:r>
              </a:p>
              <a:p>
                <a:pPr>
                  <a:defRPr/>
                </a:pPr>
                <a:r>
                  <a:rPr lang="fr-FR" sz="900" dirty="0">
                    <a:latin typeface="+mj-lt"/>
                    <a:cs typeface="Times New Roman" pitchFamily="18" charset="0"/>
                  </a:rPr>
                  <a:t>QUANTITY</a:t>
                </a:r>
              </a:p>
              <a:p>
                <a:pPr>
                  <a:defRPr/>
                </a:pPr>
                <a:r>
                  <a:rPr lang="fr-FR" sz="900" dirty="0">
                    <a:latin typeface="+mj-lt"/>
                    <a:cs typeface="Times New Roman" pitchFamily="18" charset="0"/>
                  </a:rPr>
                  <a:t>EXTENDEDPRICE</a:t>
                </a:r>
              </a:p>
              <a:p>
                <a:pPr>
                  <a:defRPr/>
                </a:pPr>
                <a:r>
                  <a:rPr lang="fr-FR" sz="900" dirty="0">
                    <a:latin typeface="+mj-lt"/>
                    <a:cs typeface="Times New Roman" pitchFamily="18" charset="0"/>
                  </a:rPr>
                  <a:t>ORDERDATE</a:t>
                </a:r>
              </a:p>
              <a:p>
                <a:pPr>
                  <a:defRPr/>
                </a:pPr>
                <a:r>
                  <a:rPr lang="fr-FR" sz="900" dirty="0">
                    <a:latin typeface="+mj-lt"/>
                    <a:cs typeface="Times New Roman" pitchFamily="18" charset="0"/>
                  </a:rPr>
                  <a:t>DISCOUNT</a:t>
                </a:r>
              </a:p>
              <a:p>
                <a:pPr>
                  <a:defRPr/>
                </a:pPr>
                <a:r>
                  <a:rPr lang="fr-FR" sz="900" dirty="0">
                    <a:latin typeface="+mj-lt"/>
                    <a:cs typeface="Times New Roman" pitchFamily="18" charset="0"/>
                  </a:rPr>
                  <a:t>REVENUE</a:t>
                </a:r>
              </a:p>
              <a:p>
                <a:pPr>
                  <a:defRPr/>
                </a:pPr>
                <a:r>
                  <a:rPr lang="fr-FR" sz="900" dirty="0">
                    <a:latin typeface="+mj-lt"/>
                    <a:cs typeface="Times New Roman" pitchFamily="18" charset="0"/>
                  </a:rPr>
                  <a:t>SUPPLYCOST</a:t>
                </a:r>
              </a:p>
              <a:p>
                <a:pPr>
                  <a:defRPr/>
                </a:pPr>
                <a:r>
                  <a:rPr lang="fr-FR" sz="900" dirty="0">
                    <a:latin typeface="+mj-lt"/>
                    <a:cs typeface="Times New Roman" pitchFamily="18" charset="0"/>
                  </a:rPr>
                  <a:t>TAX</a:t>
                </a:r>
              </a:p>
              <a:p>
                <a:pPr>
                  <a:defRPr/>
                </a:pPr>
                <a:r>
                  <a:rPr lang="fr-FR" sz="900" dirty="0">
                    <a:latin typeface="+mj-lt"/>
                    <a:cs typeface="Times New Roman" pitchFamily="18" charset="0"/>
                  </a:rPr>
                  <a:t>COMMITDATE</a:t>
                </a:r>
              </a:p>
              <a:p>
                <a:pPr>
                  <a:defRPr/>
                </a:pPr>
                <a:r>
                  <a:rPr lang="fr-FR" sz="900" dirty="0">
                    <a:latin typeface="+mj-lt"/>
                    <a:cs typeface="Times New Roman" pitchFamily="18" charset="0"/>
                  </a:rPr>
                  <a:t>SHIPMODE</a:t>
                </a:r>
              </a:p>
            </p:txBody>
          </p:sp>
          <p:sp>
            <p:nvSpPr>
              <p:cNvPr id="26" name="Rectangle 25"/>
              <p:cNvSpPr/>
              <p:nvPr/>
            </p:nvSpPr>
            <p:spPr>
              <a:xfrm>
                <a:off x="2627079" y="908834"/>
                <a:ext cx="1728650" cy="351883"/>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fr-FR" sz="1100" b="1" dirty="0">
                    <a:latin typeface="+mj-lt"/>
                    <a:cs typeface="Times New Roman" pitchFamily="18" charset="0"/>
                  </a:rPr>
                  <a:t>LINEORDER (LO)</a:t>
                </a:r>
              </a:p>
            </p:txBody>
          </p:sp>
        </p:grpSp>
        <p:grpSp>
          <p:nvGrpSpPr>
            <p:cNvPr id="7" name="Group 47"/>
            <p:cNvGrpSpPr>
              <a:grpSpLocks/>
            </p:cNvGrpSpPr>
            <p:nvPr/>
          </p:nvGrpSpPr>
          <p:grpSpPr bwMode="auto">
            <a:xfrm>
              <a:off x="3522255" y="1683848"/>
              <a:ext cx="1095492" cy="1582068"/>
              <a:chOff x="2627127" y="908720"/>
              <a:chExt cx="1727624" cy="2124904"/>
            </a:xfrm>
          </p:grpSpPr>
          <p:sp>
            <p:nvSpPr>
              <p:cNvPr id="23" name="Rectangle 22"/>
              <p:cNvSpPr/>
              <p:nvPr/>
            </p:nvSpPr>
            <p:spPr>
              <a:xfrm>
                <a:off x="2627127" y="1260602"/>
                <a:ext cx="1727623" cy="1773022"/>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fr-FR" sz="800" dirty="0">
                    <a:latin typeface="+mj-lt"/>
                    <a:cs typeface="Times New Roman" pitchFamily="18" charset="0"/>
                  </a:rPr>
                  <a:t>PARTKEY</a:t>
                </a:r>
              </a:p>
              <a:p>
                <a:pPr>
                  <a:defRPr/>
                </a:pPr>
                <a:r>
                  <a:rPr lang="fr-FR" sz="800" dirty="0">
                    <a:latin typeface="+mj-lt"/>
                    <a:cs typeface="Times New Roman" pitchFamily="18" charset="0"/>
                  </a:rPr>
                  <a:t>NAME</a:t>
                </a:r>
              </a:p>
              <a:p>
                <a:pPr>
                  <a:defRPr/>
                </a:pPr>
                <a:r>
                  <a:rPr lang="fr-FR" sz="800" dirty="0">
                    <a:latin typeface="+mj-lt"/>
                    <a:cs typeface="Times New Roman" pitchFamily="18" charset="0"/>
                  </a:rPr>
                  <a:t>MFGR</a:t>
                </a:r>
              </a:p>
              <a:p>
                <a:pPr>
                  <a:defRPr/>
                </a:pPr>
                <a:r>
                  <a:rPr lang="fr-FR" sz="800" dirty="0">
                    <a:latin typeface="+mj-lt"/>
                    <a:cs typeface="Times New Roman" pitchFamily="18" charset="0"/>
                  </a:rPr>
                  <a:t>CATEGORY</a:t>
                </a:r>
              </a:p>
              <a:p>
                <a:pPr>
                  <a:defRPr/>
                </a:pPr>
                <a:r>
                  <a:rPr lang="fr-FR" sz="800" dirty="0">
                    <a:latin typeface="+mj-lt"/>
                    <a:cs typeface="Times New Roman" pitchFamily="18" charset="0"/>
                  </a:rPr>
                  <a:t>BRAND1</a:t>
                </a:r>
              </a:p>
              <a:p>
                <a:pPr>
                  <a:defRPr/>
                </a:pPr>
                <a:r>
                  <a:rPr lang="fr-FR" sz="800" dirty="0">
                    <a:latin typeface="+mj-lt"/>
                    <a:cs typeface="Times New Roman" pitchFamily="18" charset="0"/>
                  </a:rPr>
                  <a:t>COLOR</a:t>
                </a:r>
              </a:p>
              <a:p>
                <a:pPr>
                  <a:defRPr/>
                </a:pPr>
                <a:r>
                  <a:rPr lang="fr-FR" sz="800" dirty="0">
                    <a:latin typeface="+mj-lt"/>
                    <a:cs typeface="Times New Roman" pitchFamily="18" charset="0"/>
                  </a:rPr>
                  <a:t>TYPE</a:t>
                </a:r>
              </a:p>
              <a:p>
                <a:pPr>
                  <a:defRPr/>
                </a:pPr>
                <a:r>
                  <a:rPr lang="fr-FR" sz="800" dirty="0">
                    <a:latin typeface="+mj-lt"/>
                    <a:cs typeface="Times New Roman" pitchFamily="18" charset="0"/>
                  </a:rPr>
                  <a:t>SIZE</a:t>
                </a:r>
              </a:p>
              <a:p>
                <a:pPr>
                  <a:defRPr/>
                </a:pPr>
                <a:r>
                  <a:rPr lang="fr-FR" sz="800" dirty="0">
                    <a:latin typeface="+mj-lt"/>
                    <a:cs typeface="Times New Roman" pitchFamily="18" charset="0"/>
                  </a:rPr>
                  <a:t>CONTAINER</a:t>
                </a:r>
              </a:p>
            </p:txBody>
          </p:sp>
          <p:sp>
            <p:nvSpPr>
              <p:cNvPr id="24" name="Rectangle 23"/>
              <p:cNvSpPr/>
              <p:nvPr/>
            </p:nvSpPr>
            <p:spPr>
              <a:xfrm>
                <a:off x="2627128" y="908720"/>
                <a:ext cx="1727623" cy="35188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fr-FR" sz="1050" b="1" dirty="0">
                    <a:latin typeface="+mj-lt"/>
                    <a:cs typeface="Times New Roman" pitchFamily="18" charset="0"/>
                  </a:rPr>
                  <a:t>PART (PA)</a:t>
                </a:r>
              </a:p>
            </p:txBody>
          </p:sp>
        </p:grpSp>
        <p:grpSp>
          <p:nvGrpSpPr>
            <p:cNvPr id="8" name="Group 48"/>
            <p:cNvGrpSpPr>
              <a:grpSpLocks/>
            </p:cNvGrpSpPr>
            <p:nvPr/>
          </p:nvGrpSpPr>
          <p:grpSpPr bwMode="auto">
            <a:xfrm>
              <a:off x="3479387" y="4149721"/>
              <a:ext cx="1763900" cy="1287717"/>
              <a:chOff x="2491329" y="5326012"/>
              <a:chExt cx="2781726" cy="1729556"/>
            </a:xfrm>
          </p:grpSpPr>
          <p:grpSp>
            <p:nvGrpSpPr>
              <p:cNvPr id="19" name="Group 61"/>
              <p:cNvGrpSpPr>
                <a:grpSpLocks/>
              </p:cNvGrpSpPr>
              <p:nvPr/>
            </p:nvGrpSpPr>
            <p:grpSpPr bwMode="auto">
              <a:xfrm>
                <a:off x="2491329" y="5326012"/>
                <a:ext cx="2769205" cy="1729555"/>
                <a:chOff x="2586486" y="908940"/>
                <a:chExt cx="1675365" cy="1729555"/>
              </a:xfrm>
            </p:grpSpPr>
            <p:sp>
              <p:nvSpPr>
                <p:cNvPr id="21" name="Rectangle 20"/>
                <p:cNvSpPr/>
                <p:nvPr/>
              </p:nvSpPr>
              <p:spPr>
                <a:xfrm>
                  <a:off x="2586486" y="1260823"/>
                  <a:ext cx="863434" cy="1377672"/>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fr-FR" sz="600" dirty="0">
                      <a:latin typeface="+mj-lt"/>
                      <a:cs typeface="Times New Roman" pitchFamily="18" charset="0"/>
                    </a:rPr>
                    <a:t>DATEKEY</a:t>
                  </a:r>
                </a:p>
                <a:p>
                  <a:pPr>
                    <a:defRPr/>
                  </a:pPr>
                  <a:r>
                    <a:rPr lang="fr-FR" sz="600" dirty="0">
                      <a:latin typeface="+mj-lt"/>
                      <a:cs typeface="Times New Roman" pitchFamily="18" charset="0"/>
                    </a:rPr>
                    <a:t>DATE</a:t>
                  </a:r>
                </a:p>
                <a:p>
                  <a:pPr>
                    <a:defRPr/>
                  </a:pPr>
                  <a:r>
                    <a:rPr lang="fr-FR" sz="600" dirty="0">
                      <a:latin typeface="+mj-lt"/>
                      <a:cs typeface="Times New Roman" pitchFamily="18" charset="0"/>
                    </a:rPr>
                    <a:t>DAYOFWEEK</a:t>
                  </a:r>
                </a:p>
                <a:p>
                  <a:pPr>
                    <a:defRPr/>
                  </a:pPr>
                  <a:r>
                    <a:rPr lang="fr-FR" sz="600" dirty="0">
                      <a:latin typeface="+mj-lt"/>
                      <a:cs typeface="Times New Roman" pitchFamily="18" charset="0"/>
                    </a:rPr>
                    <a:t>MONTH</a:t>
                  </a:r>
                </a:p>
                <a:p>
                  <a:pPr>
                    <a:defRPr/>
                  </a:pPr>
                  <a:r>
                    <a:rPr lang="fr-FR" sz="600" dirty="0">
                      <a:latin typeface="+mj-lt"/>
                      <a:cs typeface="Times New Roman" pitchFamily="18" charset="0"/>
                    </a:rPr>
                    <a:t>YEAR</a:t>
                  </a:r>
                </a:p>
                <a:p>
                  <a:pPr>
                    <a:defRPr/>
                  </a:pPr>
                  <a:r>
                    <a:rPr lang="fr-FR" sz="600" dirty="0">
                      <a:latin typeface="+mj-lt"/>
                      <a:cs typeface="Times New Roman" pitchFamily="18" charset="0"/>
                    </a:rPr>
                    <a:t>YEARMONTHNUM</a:t>
                  </a:r>
                </a:p>
                <a:p>
                  <a:pPr>
                    <a:defRPr/>
                  </a:pPr>
                  <a:r>
                    <a:rPr lang="fr-FR" sz="600" dirty="0">
                      <a:latin typeface="+mj-lt"/>
                      <a:cs typeface="Times New Roman" pitchFamily="18" charset="0"/>
                    </a:rPr>
                    <a:t>YEARMONTH</a:t>
                  </a:r>
                </a:p>
                <a:p>
                  <a:pPr>
                    <a:defRPr/>
                  </a:pPr>
                  <a:r>
                    <a:rPr lang="fr-FR" sz="600" dirty="0">
                      <a:latin typeface="+mj-lt"/>
                      <a:cs typeface="Times New Roman" pitchFamily="18" charset="0"/>
                    </a:rPr>
                    <a:t>DAYNUMBER</a:t>
                  </a:r>
                </a:p>
              </p:txBody>
            </p:sp>
            <p:sp>
              <p:nvSpPr>
                <p:cNvPr id="22" name="Rectangle 21"/>
                <p:cNvSpPr/>
                <p:nvPr/>
              </p:nvSpPr>
              <p:spPr>
                <a:xfrm>
                  <a:off x="2586486" y="908940"/>
                  <a:ext cx="1675365" cy="351884"/>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fr-FR" sz="1050" b="1" dirty="0">
                      <a:latin typeface="+mj-lt"/>
                      <a:cs typeface="Times New Roman" pitchFamily="18" charset="0"/>
                    </a:rPr>
                    <a:t>DATE (DA)</a:t>
                  </a:r>
                </a:p>
              </p:txBody>
            </p:sp>
          </p:grpSp>
          <p:sp>
            <p:nvSpPr>
              <p:cNvPr id="20" name="Rectangle 19"/>
              <p:cNvSpPr/>
              <p:nvPr/>
            </p:nvSpPr>
            <p:spPr>
              <a:xfrm>
                <a:off x="3788299" y="5677895"/>
                <a:ext cx="1484756" cy="1377673"/>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fr-FR" sz="600" dirty="0">
                    <a:latin typeface="+mj-lt"/>
                    <a:cs typeface="Times New Roman" pitchFamily="18" charset="0"/>
                  </a:rPr>
                  <a:t>DAYNUMMONTH</a:t>
                </a:r>
              </a:p>
              <a:p>
                <a:pPr>
                  <a:defRPr/>
                </a:pPr>
                <a:r>
                  <a:rPr lang="fr-FR" sz="600" dirty="0">
                    <a:latin typeface="+mj-lt"/>
                    <a:cs typeface="Times New Roman" pitchFamily="18" charset="0"/>
                  </a:rPr>
                  <a:t>MONTHNUMYEAR</a:t>
                </a:r>
              </a:p>
              <a:p>
                <a:pPr>
                  <a:defRPr/>
                </a:pPr>
                <a:r>
                  <a:rPr lang="fr-FR" sz="600" dirty="0">
                    <a:latin typeface="+mj-lt"/>
                    <a:cs typeface="Times New Roman" pitchFamily="18" charset="0"/>
                  </a:rPr>
                  <a:t>WEEKNUMYEAR</a:t>
                </a:r>
              </a:p>
              <a:p>
                <a:pPr>
                  <a:defRPr/>
                </a:pPr>
                <a:r>
                  <a:rPr lang="fr-FR" sz="600" dirty="0">
                    <a:latin typeface="+mj-lt"/>
                    <a:cs typeface="Times New Roman" pitchFamily="18" charset="0"/>
                  </a:rPr>
                  <a:t>SELLINGSEARSON</a:t>
                </a:r>
              </a:p>
              <a:p>
                <a:pPr>
                  <a:defRPr/>
                </a:pPr>
                <a:r>
                  <a:rPr lang="fr-FR" sz="600" dirty="0">
                    <a:latin typeface="+mj-lt"/>
                    <a:cs typeface="Times New Roman" pitchFamily="18" charset="0"/>
                  </a:rPr>
                  <a:t>LASTDAYINMONTHFL</a:t>
                </a:r>
              </a:p>
              <a:p>
                <a:pPr>
                  <a:defRPr/>
                </a:pPr>
                <a:r>
                  <a:rPr lang="fr-FR" sz="600" dirty="0">
                    <a:latin typeface="+mj-lt"/>
                    <a:cs typeface="Times New Roman" pitchFamily="18" charset="0"/>
                  </a:rPr>
                  <a:t>HOLIDAYFL</a:t>
                </a:r>
              </a:p>
              <a:p>
                <a:pPr>
                  <a:defRPr/>
                </a:pPr>
                <a:r>
                  <a:rPr lang="fr-FR" sz="600" dirty="0">
                    <a:latin typeface="+mj-lt"/>
                    <a:cs typeface="Times New Roman" pitchFamily="18" charset="0"/>
                  </a:rPr>
                  <a:t>WEEKDAYFL</a:t>
                </a:r>
              </a:p>
              <a:p>
                <a:pPr>
                  <a:defRPr/>
                </a:pPr>
                <a:r>
                  <a:rPr lang="fr-FR" sz="600" dirty="0">
                    <a:latin typeface="+mj-lt"/>
                    <a:cs typeface="Times New Roman" pitchFamily="18" charset="0"/>
                  </a:rPr>
                  <a:t>DAYNUMYEAR</a:t>
                </a:r>
              </a:p>
            </p:txBody>
          </p:sp>
        </p:grpSp>
        <p:cxnSp>
          <p:nvCxnSpPr>
            <p:cNvPr id="9" name="Straight Arrow Connector 51"/>
            <p:cNvCxnSpPr/>
            <p:nvPr/>
          </p:nvCxnSpPr>
          <p:spPr>
            <a:xfrm>
              <a:off x="1339211" y="1982357"/>
              <a:ext cx="349287" cy="10955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52"/>
            <p:cNvCxnSpPr/>
            <p:nvPr/>
          </p:nvCxnSpPr>
          <p:spPr>
            <a:xfrm flipV="1">
              <a:off x="1318572" y="3438380"/>
              <a:ext cx="369926" cy="9733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53"/>
            <p:cNvCxnSpPr/>
            <p:nvPr/>
          </p:nvCxnSpPr>
          <p:spPr>
            <a:xfrm flipH="1">
              <a:off x="3106286" y="2058572"/>
              <a:ext cx="415969" cy="11003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54"/>
            <p:cNvCxnSpPr/>
            <p:nvPr/>
          </p:nvCxnSpPr>
          <p:spPr>
            <a:xfrm flipH="1" flipV="1">
              <a:off x="3106288" y="3660674"/>
              <a:ext cx="373099" cy="9717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55"/>
            <p:cNvCxnSpPr/>
            <p:nvPr/>
          </p:nvCxnSpPr>
          <p:spPr>
            <a:xfrm flipH="1">
              <a:off x="3106287" y="4758963"/>
              <a:ext cx="373100" cy="327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56"/>
            <p:cNvSpPr txBox="1"/>
            <p:nvPr/>
          </p:nvSpPr>
          <p:spPr>
            <a:xfrm>
              <a:off x="243721" y="3134920"/>
              <a:ext cx="1020088" cy="401649"/>
            </a:xfrm>
            <a:prstGeom prst="rect">
              <a:avLst/>
            </a:prstGeom>
            <a:noFill/>
          </p:spPr>
          <p:txBody>
            <a:bodyPr wrap="none">
              <a:spAutoFit/>
            </a:bodyPr>
            <a:lstStyle/>
            <a:p>
              <a:pPr>
                <a:defRPr/>
              </a:pPr>
              <a:r>
                <a:rPr lang="fr-FR" sz="1100" dirty="0">
                  <a:latin typeface="+mj-lt"/>
                </a:rPr>
                <a:t>SF*30.000</a:t>
              </a:r>
            </a:p>
          </p:txBody>
        </p:sp>
        <p:sp>
          <p:nvSpPr>
            <p:cNvPr id="15" name="TextBox 57"/>
            <p:cNvSpPr txBox="1"/>
            <p:nvPr/>
          </p:nvSpPr>
          <p:spPr>
            <a:xfrm>
              <a:off x="1961578" y="2160192"/>
              <a:ext cx="1255073" cy="401649"/>
            </a:xfrm>
            <a:prstGeom prst="rect">
              <a:avLst/>
            </a:prstGeom>
            <a:noFill/>
          </p:spPr>
          <p:txBody>
            <a:bodyPr wrap="none">
              <a:spAutoFit/>
            </a:bodyPr>
            <a:lstStyle/>
            <a:p>
              <a:pPr>
                <a:defRPr/>
              </a:pPr>
              <a:r>
                <a:rPr lang="fr-FR" sz="1100" dirty="0">
                  <a:latin typeface="+mj-lt"/>
                </a:rPr>
                <a:t>SF*6.000.000</a:t>
              </a:r>
            </a:p>
          </p:txBody>
        </p:sp>
        <p:sp>
          <p:nvSpPr>
            <p:cNvPr id="16" name="TextBox 58"/>
            <p:cNvSpPr txBox="1"/>
            <p:nvPr/>
          </p:nvSpPr>
          <p:spPr>
            <a:xfrm>
              <a:off x="3354703" y="3265918"/>
              <a:ext cx="1680983" cy="401649"/>
            </a:xfrm>
            <a:prstGeom prst="rect">
              <a:avLst/>
            </a:prstGeom>
            <a:noFill/>
          </p:spPr>
          <p:txBody>
            <a:bodyPr wrap="none">
              <a:spAutoFit/>
            </a:bodyPr>
            <a:lstStyle/>
            <a:p>
              <a:pPr>
                <a:defRPr/>
              </a:pPr>
              <a:r>
                <a:rPr lang="fr-FR" sz="1100" dirty="0">
                  <a:latin typeface="+mj-lt"/>
                </a:rPr>
                <a:t>200.000*(1+log SF)</a:t>
              </a:r>
            </a:p>
          </p:txBody>
        </p:sp>
        <p:sp>
          <p:nvSpPr>
            <p:cNvPr id="17" name="TextBox 59"/>
            <p:cNvSpPr txBox="1"/>
            <p:nvPr/>
          </p:nvSpPr>
          <p:spPr>
            <a:xfrm>
              <a:off x="419953" y="3724186"/>
              <a:ext cx="925673" cy="401649"/>
            </a:xfrm>
            <a:prstGeom prst="rect">
              <a:avLst/>
            </a:prstGeom>
            <a:noFill/>
          </p:spPr>
          <p:txBody>
            <a:bodyPr wrap="none">
              <a:spAutoFit/>
            </a:bodyPr>
            <a:lstStyle/>
            <a:p>
              <a:pPr>
                <a:defRPr/>
              </a:pPr>
              <a:r>
                <a:rPr lang="fr-FR" sz="1100" dirty="0">
                  <a:latin typeface="+mj-lt"/>
                </a:rPr>
                <a:t>SF*2.000</a:t>
              </a:r>
            </a:p>
          </p:txBody>
        </p:sp>
        <p:sp>
          <p:nvSpPr>
            <p:cNvPr id="18" name="TextBox 60"/>
            <p:cNvSpPr txBox="1"/>
            <p:nvPr/>
          </p:nvSpPr>
          <p:spPr>
            <a:xfrm>
              <a:off x="4041421" y="3913136"/>
              <a:ext cx="619353" cy="401649"/>
            </a:xfrm>
            <a:prstGeom prst="rect">
              <a:avLst/>
            </a:prstGeom>
            <a:noFill/>
          </p:spPr>
          <p:txBody>
            <a:bodyPr wrap="none">
              <a:spAutoFit/>
            </a:bodyPr>
            <a:lstStyle/>
            <a:p>
              <a:pPr>
                <a:defRPr/>
              </a:pPr>
              <a:r>
                <a:rPr lang="fr-FR" sz="1100" dirty="0">
                  <a:latin typeface="+mj-lt"/>
                </a:rPr>
                <a:t>2556</a:t>
              </a:r>
            </a:p>
          </p:txBody>
        </p:sp>
      </p:grpSp>
      <p:sp>
        <p:nvSpPr>
          <p:cNvPr id="31" name="TextBox 42"/>
          <p:cNvSpPr txBox="1"/>
          <p:nvPr/>
        </p:nvSpPr>
        <p:spPr>
          <a:xfrm>
            <a:off x="4880835" y="1008277"/>
            <a:ext cx="4190181"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200" i="1" dirty="0">
                <a:solidFill>
                  <a:srgbClr val="000090"/>
                </a:solidFill>
              </a:rPr>
              <a:t>Select </a:t>
            </a:r>
            <a:r>
              <a:rPr lang="en-US" sz="1200" i="1" dirty="0" err="1">
                <a:solidFill>
                  <a:srgbClr val="000090"/>
                </a:solidFill>
              </a:rPr>
              <a:t>c_nation</a:t>
            </a:r>
            <a:r>
              <a:rPr lang="en-US" sz="1200" i="1" dirty="0">
                <a:solidFill>
                  <a:srgbClr val="000090"/>
                </a:solidFill>
              </a:rPr>
              <a:t>, </a:t>
            </a:r>
            <a:r>
              <a:rPr lang="en-US" sz="1200" i="1" dirty="0" err="1">
                <a:solidFill>
                  <a:srgbClr val="000090"/>
                </a:solidFill>
              </a:rPr>
              <a:t>s_nation</a:t>
            </a:r>
            <a:r>
              <a:rPr lang="en-US" sz="1200" i="1" dirty="0">
                <a:solidFill>
                  <a:srgbClr val="000090"/>
                </a:solidFill>
              </a:rPr>
              <a:t>, </a:t>
            </a:r>
            <a:r>
              <a:rPr lang="en-US" sz="1200" i="1" dirty="0" err="1">
                <a:solidFill>
                  <a:srgbClr val="000090"/>
                </a:solidFill>
              </a:rPr>
              <a:t>d_year</a:t>
            </a:r>
            <a:r>
              <a:rPr lang="en-US" sz="1200" i="1" dirty="0">
                <a:solidFill>
                  <a:srgbClr val="000090"/>
                </a:solidFill>
              </a:rPr>
              <a:t>, sum(</a:t>
            </a:r>
            <a:r>
              <a:rPr lang="en-US" sz="1200" i="1" dirty="0" err="1">
                <a:solidFill>
                  <a:srgbClr val="000090"/>
                </a:solidFill>
              </a:rPr>
              <a:t>lo_revenue</a:t>
            </a:r>
            <a:r>
              <a:rPr lang="en-US" sz="1200" i="1" dirty="0">
                <a:solidFill>
                  <a:srgbClr val="000090"/>
                </a:solidFill>
              </a:rPr>
              <a:t>) as revenue</a:t>
            </a:r>
            <a:endParaRPr lang="fr-FR" sz="1200" dirty="0">
              <a:solidFill>
                <a:srgbClr val="000090"/>
              </a:solidFill>
            </a:endParaRPr>
          </a:p>
          <a:p>
            <a:r>
              <a:rPr lang="en-US" sz="1200" i="1" dirty="0">
                <a:solidFill>
                  <a:srgbClr val="000090"/>
                </a:solidFill>
              </a:rPr>
              <a:t>from  customer CU, </a:t>
            </a:r>
            <a:r>
              <a:rPr lang="en-US" sz="1200" i="1" dirty="0" err="1">
                <a:solidFill>
                  <a:srgbClr val="000090"/>
                </a:solidFill>
              </a:rPr>
              <a:t>lineorder</a:t>
            </a:r>
            <a:r>
              <a:rPr lang="en-US" sz="1200" i="1" dirty="0">
                <a:solidFill>
                  <a:srgbClr val="000090"/>
                </a:solidFill>
              </a:rPr>
              <a:t> LO, supplier SU, dates DA</a:t>
            </a:r>
            <a:endParaRPr lang="fr-FR" sz="1200" dirty="0">
              <a:solidFill>
                <a:srgbClr val="000090"/>
              </a:solidFill>
            </a:endParaRPr>
          </a:p>
          <a:p>
            <a:r>
              <a:rPr lang="en-US" sz="1200" i="1" dirty="0">
                <a:solidFill>
                  <a:srgbClr val="000090"/>
                </a:solidFill>
              </a:rPr>
              <a:t>where  </a:t>
            </a:r>
            <a:r>
              <a:rPr lang="en-US" sz="1200" i="1" dirty="0" err="1">
                <a:solidFill>
                  <a:srgbClr val="000090"/>
                </a:solidFill>
              </a:rPr>
              <a:t>lo_custkey</a:t>
            </a:r>
            <a:r>
              <a:rPr lang="en-US" sz="1200" i="1" dirty="0">
                <a:solidFill>
                  <a:srgbClr val="000090"/>
                </a:solidFill>
              </a:rPr>
              <a:t> = </a:t>
            </a:r>
            <a:r>
              <a:rPr lang="en-US" sz="1200" i="1" dirty="0" err="1">
                <a:solidFill>
                  <a:srgbClr val="000090"/>
                </a:solidFill>
              </a:rPr>
              <a:t>cu_custkey</a:t>
            </a:r>
            <a:r>
              <a:rPr lang="en-US" sz="1200" i="1" dirty="0">
                <a:solidFill>
                  <a:srgbClr val="000090"/>
                </a:solidFill>
              </a:rPr>
              <a:t> (J</a:t>
            </a:r>
            <a:r>
              <a:rPr lang="en-US" sz="1200" i="1" baseline="-25000" dirty="0">
                <a:solidFill>
                  <a:srgbClr val="000090"/>
                </a:solidFill>
              </a:rPr>
              <a:t>1</a:t>
            </a:r>
            <a:r>
              <a:rPr lang="en-US" sz="1200" i="1" dirty="0">
                <a:solidFill>
                  <a:srgbClr val="000090"/>
                </a:solidFill>
              </a:rPr>
              <a:t>)</a:t>
            </a:r>
            <a:endParaRPr lang="fr-FR" sz="1200" dirty="0">
              <a:solidFill>
                <a:srgbClr val="000090"/>
              </a:solidFill>
            </a:endParaRPr>
          </a:p>
          <a:p>
            <a:r>
              <a:rPr lang="en-US" sz="1200" i="1" dirty="0">
                <a:solidFill>
                  <a:srgbClr val="000090"/>
                </a:solidFill>
              </a:rPr>
              <a:t>and </a:t>
            </a:r>
            <a:r>
              <a:rPr lang="en-US" sz="1200" i="1" dirty="0" err="1">
                <a:solidFill>
                  <a:srgbClr val="000090"/>
                </a:solidFill>
              </a:rPr>
              <a:t>lo_suppkey</a:t>
            </a:r>
            <a:r>
              <a:rPr lang="en-US" sz="1200" i="1" dirty="0">
                <a:solidFill>
                  <a:srgbClr val="000090"/>
                </a:solidFill>
              </a:rPr>
              <a:t> = </a:t>
            </a:r>
            <a:r>
              <a:rPr lang="en-US" sz="1200" i="1" dirty="0" err="1">
                <a:solidFill>
                  <a:srgbClr val="000090"/>
                </a:solidFill>
              </a:rPr>
              <a:t>su_suppkey</a:t>
            </a:r>
            <a:r>
              <a:rPr lang="en-US" sz="1200" i="1" dirty="0">
                <a:solidFill>
                  <a:srgbClr val="000090"/>
                </a:solidFill>
              </a:rPr>
              <a:t> (J</a:t>
            </a:r>
            <a:r>
              <a:rPr lang="en-US" sz="1200" i="1" baseline="-25000" dirty="0">
                <a:solidFill>
                  <a:srgbClr val="000090"/>
                </a:solidFill>
              </a:rPr>
              <a:t>2</a:t>
            </a:r>
            <a:r>
              <a:rPr lang="en-US" sz="1200" i="1" dirty="0">
                <a:solidFill>
                  <a:srgbClr val="000090"/>
                </a:solidFill>
              </a:rPr>
              <a:t>)</a:t>
            </a:r>
            <a:endParaRPr lang="fr-FR" sz="1200" dirty="0">
              <a:solidFill>
                <a:srgbClr val="000090"/>
              </a:solidFill>
            </a:endParaRPr>
          </a:p>
          <a:p>
            <a:r>
              <a:rPr lang="en-US" sz="1200" i="1" dirty="0">
                <a:solidFill>
                  <a:srgbClr val="000090"/>
                </a:solidFill>
              </a:rPr>
              <a:t>and </a:t>
            </a:r>
            <a:r>
              <a:rPr lang="en-US" sz="1200" i="1" dirty="0" err="1">
                <a:solidFill>
                  <a:srgbClr val="000090"/>
                </a:solidFill>
              </a:rPr>
              <a:t>lo_orderdate</a:t>
            </a:r>
            <a:r>
              <a:rPr lang="en-US" sz="1200" i="1" dirty="0">
                <a:solidFill>
                  <a:srgbClr val="000090"/>
                </a:solidFill>
              </a:rPr>
              <a:t> = </a:t>
            </a:r>
            <a:r>
              <a:rPr lang="en-US" sz="1200" i="1" dirty="0" err="1">
                <a:solidFill>
                  <a:srgbClr val="000090"/>
                </a:solidFill>
              </a:rPr>
              <a:t>da_datekey</a:t>
            </a:r>
            <a:r>
              <a:rPr lang="en-US" sz="1200" i="1" dirty="0">
                <a:solidFill>
                  <a:srgbClr val="000090"/>
                </a:solidFill>
              </a:rPr>
              <a:t> (J</a:t>
            </a:r>
            <a:r>
              <a:rPr lang="en-US" sz="1200" i="1" baseline="-25000" dirty="0">
                <a:solidFill>
                  <a:srgbClr val="000090"/>
                </a:solidFill>
              </a:rPr>
              <a:t>3</a:t>
            </a:r>
            <a:r>
              <a:rPr lang="en-US" sz="1200" i="1" dirty="0">
                <a:solidFill>
                  <a:srgbClr val="000090"/>
                </a:solidFill>
              </a:rPr>
              <a:t>)</a:t>
            </a:r>
            <a:endParaRPr lang="fr-FR" sz="1200" dirty="0">
              <a:solidFill>
                <a:srgbClr val="000090"/>
              </a:solidFill>
            </a:endParaRPr>
          </a:p>
          <a:p>
            <a:r>
              <a:rPr lang="en-US" sz="1200" i="1" dirty="0">
                <a:solidFill>
                  <a:srgbClr val="000090"/>
                </a:solidFill>
              </a:rPr>
              <a:t>and </a:t>
            </a:r>
            <a:r>
              <a:rPr lang="en-US" sz="1200" b="1" i="1" dirty="0" err="1">
                <a:solidFill>
                  <a:srgbClr val="FF0000"/>
                </a:solidFill>
              </a:rPr>
              <a:t>cu_region</a:t>
            </a:r>
            <a:r>
              <a:rPr lang="en-US" sz="1200" b="1" i="1" dirty="0">
                <a:solidFill>
                  <a:srgbClr val="FF0000"/>
                </a:solidFill>
              </a:rPr>
              <a:t> = 'AMERICA’  </a:t>
            </a:r>
            <a:r>
              <a:rPr lang="en-US" sz="1050" b="1" i="1" dirty="0">
                <a:solidFill>
                  <a:srgbClr val="FF0000"/>
                </a:solidFill>
              </a:rPr>
              <a:t>(Selection Predicate)</a:t>
            </a:r>
            <a:endParaRPr lang="fr-FR" sz="1050" b="1" dirty="0">
              <a:solidFill>
                <a:srgbClr val="FF0000"/>
              </a:solidFill>
            </a:endParaRPr>
          </a:p>
          <a:p>
            <a:r>
              <a:rPr lang="en-US" sz="1200" i="1" dirty="0">
                <a:solidFill>
                  <a:srgbClr val="000090"/>
                </a:solidFill>
              </a:rPr>
              <a:t>and </a:t>
            </a:r>
            <a:r>
              <a:rPr lang="en-US" sz="1200" b="1" i="1" dirty="0" err="1">
                <a:solidFill>
                  <a:srgbClr val="FF0000"/>
                </a:solidFill>
              </a:rPr>
              <a:t>su_region</a:t>
            </a:r>
            <a:r>
              <a:rPr lang="en-US" sz="1200" b="1" i="1" dirty="0">
                <a:solidFill>
                  <a:srgbClr val="FF0000"/>
                </a:solidFill>
              </a:rPr>
              <a:t> = 'AMERICA’ </a:t>
            </a:r>
            <a:r>
              <a:rPr lang="en-US" sz="1050" b="1" i="1" dirty="0">
                <a:solidFill>
                  <a:srgbClr val="FF0000"/>
                </a:solidFill>
              </a:rPr>
              <a:t>(Selection Predicate)</a:t>
            </a:r>
            <a:endParaRPr lang="fr-FR" sz="1200" b="1" i="1" dirty="0">
              <a:solidFill>
                <a:srgbClr val="FF0000"/>
              </a:solidFill>
            </a:endParaRPr>
          </a:p>
          <a:p>
            <a:r>
              <a:rPr lang="en-US" sz="1200" i="1" dirty="0">
                <a:solidFill>
                  <a:srgbClr val="000090"/>
                </a:solidFill>
              </a:rPr>
              <a:t>and </a:t>
            </a:r>
            <a:r>
              <a:rPr lang="en-US" sz="1200" b="1" i="1" dirty="0" err="1">
                <a:solidFill>
                  <a:srgbClr val="FF0000"/>
                </a:solidFill>
              </a:rPr>
              <a:t>da_year</a:t>
            </a:r>
            <a:r>
              <a:rPr lang="en-US" sz="1200" b="1" i="1" dirty="0">
                <a:solidFill>
                  <a:srgbClr val="FF0000"/>
                </a:solidFill>
              </a:rPr>
              <a:t> ≥ 1993 and </a:t>
            </a:r>
            <a:r>
              <a:rPr lang="en-US" sz="1200" b="1" i="1" dirty="0" err="1">
                <a:solidFill>
                  <a:srgbClr val="FF0000"/>
                </a:solidFill>
              </a:rPr>
              <a:t>da_year</a:t>
            </a:r>
            <a:r>
              <a:rPr lang="en-US" sz="1200" b="1" i="1" dirty="0">
                <a:solidFill>
                  <a:srgbClr val="FF0000"/>
                </a:solidFill>
              </a:rPr>
              <a:t> ≤ 1998 </a:t>
            </a:r>
            <a:r>
              <a:rPr lang="en-US" sz="700" b="1" i="1" dirty="0">
                <a:solidFill>
                  <a:srgbClr val="FF0000"/>
                </a:solidFill>
              </a:rPr>
              <a:t>(Selection Predicate)</a:t>
            </a:r>
            <a:endParaRPr lang="fr-FR" sz="1200" b="1" i="1" dirty="0">
              <a:solidFill>
                <a:srgbClr val="FF0000"/>
              </a:solidFill>
            </a:endParaRPr>
          </a:p>
          <a:p>
            <a:r>
              <a:rPr lang="en-US" sz="1200" i="1" dirty="0">
                <a:solidFill>
                  <a:srgbClr val="000090"/>
                </a:solidFill>
              </a:rPr>
              <a:t>group by </a:t>
            </a:r>
            <a:r>
              <a:rPr lang="en-US" sz="1200" i="1" dirty="0" err="1">
                <a:solidFill>
                  <a:srgbClr val="000090"/>
                </a:solidFill>
              </a:rPr>
              <a:t>cu_nation</a:t>
            </a:r>
            <a:r>
              <a:rPr lang="en-US" sz="1200" i="1" dirty="0">
                <a:solidFill>
                  <a:srgbClr val="000090"/>
                </a:solidFill>
              </a:rPr>
              <a:t>, </a:t>
            </a:r>
            <a:r>
              <a:rPr lang="en-US" sz="1200" i="1" dirty="0" err="1">
                <a:solidFill>
                  <a:srgbClr val="000090"/>
                </a:solidFill>
              </a:rPr>
              <a:t>su_nation</a:t>
            </a:r>
            <a:r>
              <a:rPr lang="en-US" sz="1200" i="1" dirty="0">
                <a:solidFill>
                  <a:srgbClr val="000090"/>
                </a:solidFill>
              </a:rPr>
              <a:t>, </a:t>
            </a:r>
            <a:r>
              <a:rPr lang="en-US" sz="1200" i="1" dirty="0" err="1">
                <a:solidFill>
                  <a:srgbClr val="000090"/>
                </a:solidFill>
              </a:rPr>
              <a:t>da_year</a:t>
            </a:r>
            <a:endParaRPr lang="fr-FR" sz="1200" dirty="0">
              <a:solidFill>
                <a:srgbClr val="000090"/>
              </a:solidFill>
            </a:endParaRPr>
          </a:p>
          <a:p>
            <a:r>
              <a:rPr lang="en-US" sz="1200" i="1" dirty="0">
                <a:solidFill>
                  <a:srgbClr val="000090"/>
                </a:solidFill>
              </a:rPr>
              <a:t>order by </a:t>
            </a:r>
            <a:r>
              <a:rPr lang="en-US" sz="1200" i="1" dirty="0" err="1">
                <a:solidFill>
                  <a:srgbClr val="000090"/>
                </a:solidFill>
              </a:rPr>
              <a:t>da_year</a:t>
            </a:r>
            <a:r>
              <a:rPr lang="en-US" sz="1200" i="1" dirty="0">
                <a:solidFill>
                  <a:srgbClr val="000090"/>
                </a:solidFill>
              </a:rPr>
              <a:t> </a:t>
            </a:r>
            <a:r>
              <a:rPr lang="en-US" sz="1200" i="1" dirty="0" err="1">
                <a:solidFill>
                  <a:srgbClr val="000090"/>
                </a:solidFill>
              </a:rPr>
              <a:t>asc</a:t>
            </a:r>
            <a:r>
              <a:rPr lang="en-US" sz="1200" i="1" dirty="0">
                <a:solidFill>
                  <a:srgbClr val="000090"/>
                </a:solidFill>
              </a:rPr>
              <a:t>, </a:t>
            </a:r>
            <a:r>
              <a:rPr lang="en-US" sz="1200" i="1" dirty="0" err="1">
                <a:solidFill>
                  <a:srgbClr val="000090"/>
                </a:solidFill>
              </a:rPr>
              <a:t>lo_revenue</a:t>
            </a:r>
            <a:r>
              <a:rPr lang="en-US" sz="1200" i="1" dirty="0">
                <a:solidFill>
                  <a:srgbClr val="000090"/>
                </a:solidFill>
              </a:rPr>
              <a:t> </a:t>
            </a:r>
            <a:r>
              <a:rPr lang="en-US" sz="1200" i="1" dirty="0" err="1">
                <a:solidFill>
                  <a:srgbClr val="000090"/>
                </a:solidFill>
              </a:rPr>
              <a:t>desc</a:t>
            </a:r>
            <a:r>
              <a:rPr lang="en-US" sz="1200" i="1" dirty="0">
                <a:solidFill>
                  <a:srgbClr val="000090"/>
                </a:solidFill>
              </a:rPr>
              <a:t>;</a:t>
            </a:r>
            <a:r>
              <a:rPr lang="fr-FR" sz="1200" dirty="0">
                <a:solidFill>
                  <a:srgbClr val="000090"/>
                </a:solidFill>
              </a:rPr>
              <a:t> </a:t>
            </a:r>
            <a:endParaRPr lang="fr-FR" sz="1400" b="1" dirty="0">
              <a:solidFill>
                <a:srgbClr val="000090"/>
              </a:solidFill>
              <a:latin typeface="Courier New" panose="02070309020205020404" pitchFamily="49" charset="0"/>
              <a:cs typeface="Courier New" panose="02070309020205020404" pitchFamily="49" charset="0"/>
            </a:endParaRPr>
          </a:p>
        </p:txBody>
      </p:sp>
      <p:sp>
        <p:nvSpPr>
          <p:cNvPr id="32" name="TextBox 39"/>
          <p:cNvSpPr txBox="1"/>
          <p:nvPr/>
        </p:nvSpPr>
        <p:spPr>
          <a:xfrm>
            <a:off x="1227983" y="925642"/>
            <a:ext cx="2781746" cy="307777"/>
          </a:xfrm>
          <a:prstGeom prst="rect">
            <a:avLst/>
          </a:prstGeom>
          <a:noFill/>
        </p:spPr>
        <p:txBody>
          <a:bodyPr wrap="square">
            <a:spAutoFit/>
          </a:bodyPr>
          <a:lstStyle/>
          <a:p>
            <a:pPr>
              <a:defRPr/>
            </a:pPr>
            <a:r>
              <a:rPr lang="en-AU" sz="1400" b="1" dirty="0">
                <a:solidFill>
                  <a:srgbClr val="C00000"/>
                </a:solidFill>
                <a:latin typeface="+mj-lt"/>
                <a:cs typeface="Times New Roman" panose="02020603050405020304" pitchFamily="18" charset="0"/>
              </a:rPr>
              <a:t>Star Schema Benchmark (SSB)</a:t>
            </a:r>
          </a:p>
        </p:txBody>
      </p:sp>
      <p:sp>
        <p:nvSpPr>
          <p:cNvPr id="33" name="TextBox 16"/>
          <p:cNvSpPr txBox="1"/>
          <p:nvPr/>
        </p:nvSpPr>
        <p:spPr>
          <a:xfrm>
            <a:off x="5980161" y="733854"/>
            <a:ext cx="1467774" cy="307777"/>
          </a:xfrm>
          <a:prstGeom prst="rect">
            <a:avLst/>
          </a:prstGeom>
          <a:noFill/>
        </p:spPr>
        <p:txBody>
          <a:bodyPr wrap="none">
            <a:spAutoFit/>
          </a:bodyPr>
          <a:lstStyle/>
          <a:p>
            <a:pPr>
              <a:defRPr/>
            </a:pPr>
            <a:r>
              <a:rPr lang="en-AU" sz="1400" b="1" dirty="0">
                <a:solidFill>
                  <a:srgbClr val="C00000"/>
                </a:solidFill>
                <a:latin typeface="+mj-lt"/>
                <a:cs typeface="Times New Roman" panose="02020603050405020304" pitchFamily="18" charset="0"/>
              </a:rPr>
              <a:t>A Star Join Query</a:t>
            </a:r>
          </a:p>
        </p:txBody>
      </p:sp>
      <p:sp>
        <p:nvSpPr>
          <p:cNvPr id="34" name="TextBox 2"/>
          <p:cNvSpPr txBox="1">
            <a:spLocks noChangeArrowheads="1"/>
          </p:cNvSpPr>
          <p:nvPr/>
        </p:nvSpPr>
        <p:spPr bwMode="auto">
          <a:xfrm>
            <a:off x="4880835" y="3026730"/>
            <a:ext cx="4190181" cy="153272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30000"/>
              </a:lnSpc>
              <a:buFont typeface="Wingdings" charset="2"/>
              <a:buChar char="§"/>
            </a:pPr>
            <a:r>
              <a:rPr lang="en-US" altLang="fr-FR" sz="1600" b="1" dirty="0">
                <a:solidFill>
                  <a:schemeClr val="tx2"/>
                </a:solidFill>
                <a:latin typeface="Calibri" pitchFamily="34" charset="0"/>
              </a:rPr>
              <a:t>A Fragmentation Procedure:</a:t>
            </a:r>
          </a:p>
          <a:p>
            <a:pPr marL="342900" indent="-342900">
              <a:lnSpc>
                <a:spcPct val="130000"/>
              </a:lnSpc>
              <a:buFont typeface="+mj-lt"/>
              <a:buAutoNum type="arabicPeriod"/>
            </a:pPr>
            <a:r>
              <a:rPr lang="en-US" altLang="fr-FR" sz="1400" b="1" i="1" dirty="0">
                <a:solidFill>
                  <a:srgbClr val="FF0000"/>
                </a:solidFill>
                <a:latin typeface="Calibri" pitchFamily="34" charset="0"/>
              </a:rPr>
              <a:t>Fragment each dimension table using its selection predicates</a:t>
            </a:r>
          </a:p>
          <a:p>
            <a:pPr marL="342900" indent="-342900">
              <a:lnSpc>
                <a:spcPct val="130000"/>
              </a:lnSpc>
              <a:buFont typeface="+mj-lt"/>
              <a:buAutoNum type="arabicPeriod"/>
            </a:pPr>
            <a:r>
              <a:rPr lang="en-US" altLang="fr-FR" sz="1400" b="1" i="1" dirty="0">
                <a:solidFill>
                  <a:srgbClr val="FF0000"/>
                </a:solidFill>
                <a:latin typeface="Calibri" pitchFamily="34" charset="0"/>
              </a:rPr>
              <a:t>Propagate all these fragmentations on the fact table</a:t>
            </a:r>
          </a:p>
        </p:txBody>
      </p:sp>
      <p:graphicFrame>
        <p:nvGraphicFramePr>
          <p:cNvPr id="35" name="Table 4">
            <a:extLst>
              <a:ext uri="{FF2B5EF4-FFF2-40B4-BE49-F238E27FC236}">
                <a16:creationId xmlns:a16="http://schemas.microsoft.com/office/drawing/2014/main" id="{C4740134-F0B1-4A83-B299-852CE04EDAB6}"/>
              </a:ext>
            </a:extLst>
          </p:cNvPr>
          <p:cNvGraphicFramePr>
            <a:graphicFrameLocks noGrp="1"/>
          </p:cNvGraphicFramePr>
          <p:nvPr>
            <p:extLst>
              <p:ext uri="{D42A27DB-BD31-4B8C-83A1-F6EECF244321}">
                <p14:modId xmlns:p14="http://schemas.microsoft.com/office/powerpoint/2010/main" val="2707703679"/>
              </p:ext>
            </p:extLst>
          </p:nvPr>
        </p:nvGraphicFramePr>
        <p:xfrm>
          <a:off x="71346" y="4996759"/>
          <a:ext cx="3404837" cy="1015751"/>
        </p:xfrm>
        <a:graphic>
          <a:graphicData uri="http://schemas.openxmlformats.org/drawingml/2006/table">
            <a:tbl>
              <a:tblPr firstRow="1" bandRow="1">
                <a:tableStyleId>{5940675A-B579-460E-94D1-54222C63F5DA}</a:tableStyleId>
              </a:tblPr>
              <a:tblGrid>
                <a:gridCol w="1126522">
                  <a:extLst>
                    <a:ext uri="{9D8B030D-6E8A-4147-A177-3AD203B41FA5}">
                      <a16:colId xmlns:a16="http://schemas.microsoft.com/office/drawing/2014/main" val="1941240043"/>
                    </a:ext>
                  </a:extLst>
                </a:gridCol>
                <a:gridCol w="667512">
                  <a:extLst>
                    <a:ext uri="{9D8B030D-6E8A-4147-A177-3AD203B41FA5}">
                      <a16:colId xmlns:a16="http://schemas.microsoft.com/office/drawing/2014/main" val="2093896096"/>
                    </a:ext>
                  </a:extLst>
                </a:gridCol>
                <a:gridCol w="740664">
                  <a:extLst>
                    <a:ext uri="{9D8B030D-6E8A-4147-A177-3AD203B41FA5}">
                      <a16:colId xmlns:a16="http://schemas.microsoft.com/office/drawing/2014/main" val="2706772582"/>
                    </a:ext>
                  </a:extLst>
                </a:gridCol>
                <a:gridCol w="870139">
                  <a:extLst>
                    <a:ext uri="{9D8B030D-6E8A-4147-A177-3AD203B41FA5}">
                      <a16:colId xmlns:a16="http://schemas.microsoft.com/office/drawing/2014/main" val="2252625523"/>
                    </a:ext>
                  </a:extLst>
                </a:gridCol>
              </a:tblGrid>
              <a:tr h="29856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1200" dirty="0" err="1">
                          <a:solidFill>
                            <a:schemeClr val="tx2"/>
                          </a:solidFill>
                          <a:latin typeface="Calibri" pitchFamily="34" charset="0"/>
                          <a:ea typeface="+mn-ea"/>
                          <a:cs typeface="+mn-cs"/>
                        </a:rPr>
                        <a:t>d_year</a:t>
                      </a:r>
                      <a:r>
                        <a:rPr lang="en-US" sz="1200" b="1" kern="1200" dirty="0">
                          <a:solidFill>
                            <a:schemeClr val="tx2"/>
                          </a:solidFill>
                          <a:latin typeface="Calibri" pitchFamily="34" charset="0"/>
                          <a:ea typeface="+mn-ea"/>
                          <a:cs typeface="+mn-cs"/>
                        </a:rPr>
                        <a:t> (DA)</a:t>
                      </a:r>
                    </a:p>
                  </a:txBody>
                  <a:tcPr anchor="ctr"/>
                </a:tc>
                <a:tc>
                  <a:txBody>
                    <a:bodyPr/>
                    <a:lstStyle/>
                    <a:p>
                      <a:pPr algn="ctr"/>
                      <a:r>
                        <a:rPr lang="fr-CA" sz="1200" b="1" kern="1200" dirty="0">
                          <a:solidFill>
                            <a:schemeClr val="tx2"/>
                          </a:solidFill>
                          <a:latin typeface="Calibri" pitchFamily="34" charset="0"/>
                          <a:ea typeface="+mn-ea"/>
                          <a:cs typeface="+mn-cs"/>
                        </a:rPr>
                        <a:t>2018</a:t>
                      </a:r>
                    </a:p>
                  </a:txBody>
                  <a:tcPr anchor="ctr"/>
                </a:tc>
                <a:tc>
                  <a:txBody>
                    <a:bodyPr/>
                    <a:lstStyle/>
                    <a:p>
                      <a:pPr algn="ctr"/>
                      <a:r>
                        <a:rPr lang="fr-CA" sz="1200" b="1" kern="1200" dirty="0">
                          <a:solidFill>
                            <a:schemeClr val="tx2"/>
                          </a:solidFill>
                          <a:latin typeface="Calibri" pitchFamily="34" charset="0"/>
                          <a:ea typeface="+mn-ea"/>
                          <a:cs typeface="+mn-cs"/>
                        </a:rPr>
                        <a:t>2019</a:t>
                      </a:r>
                    </a:p>
                  </a:txBody>
                  <a:tcPr anchor="ctr"/>
                </a:tc>
                <a:tc>
                  <a:txBody>
                    <a:bodyPr/>
                    <a:lstStyle/>
                    <a:p>
                      <a:pPr algn="ctr"/>
                      <a:r>
                        <a:rPr lang="fr-CA" sz="1200" b="1" kern="1200" dirty="0">
                          <a:solidFill>
                            <a:schemeClr val="tx2"/>
                          </a:solidFill>
                          <a:latin typeface="Calibri" pitchFamily="34" charset="0"/>
                          <a:ea typeface="+mn-ea"/>
                          <a:cs typeface="+mn-cs"/>
                        </a:rPr>
                        <a:t>2020</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186780"/>
                  </a:ext>
                </a:extLst>
              </a:tr>
              <a:tr h="354383">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1200" dirty="0" err="1">
                          <a:solidFill>
                            <a:schemeClr val="tx2"/>
                          </a:solidFill>
                          <a:latin typeface="Calibri" pitchFamily="34" charset="0"/>
                          <a:ea typeface="+mn-ea"/>
                          <a:cs typeface="+mn-cs"/>
                        </a:rPr>
                        <a:t>c_region</a:t>
                      </a:r>
                      <a:r>
                        <a:rPr lang="en-US" sz="1200" b="1" kern="1200" dirty="0">
                          <a:solidFill>
                            <a:schemeClr val="tx2"/>
                          </a:solidFill>
                          <a:latin typeface="Calibri" pitchFamily="34" charset="0"/>
                          <a:ea typeface="+mn-ea"/>
                          <a:cs typeface="+mn-cs"/>
                        </a:rPr>
                        <a:t> (CU)</a:t>
                      </a:r>
                    </a:p>
                  </a:txBody>
                  <a:tcPr anchor="ctr"/>
                </a:tc>
                <a:tc>
                  <a:txBody>
                    <a:bodyPr/>
                    <a:lstStyle/>
                    <a:p>
                      <a:pPr algn="ctr"/>
                      <a:r>
                        <a:rPr lang="fr-CA" sz="1200" b="1" kern="1200" dirty="0">
                          <a:solidFill>
                            <a:schemeClr val="tx2"/>
                          </a:solidFill>
                          <a:latin typeface="Calibri" pitchFamily="34" charset="0"/>
                          <a:ea typeface="+mn-ea"/>
                          <a:cs typeface="+mn-cs"/>
                        </a:rPr>
                        <a:t>AFRICA</a:t>
                      </a:r>
                    </a:p>
                  </a:txBody>
                  <a:tcPr anchor="ctr"/>
                </a:tc>
                <a:tc>
                  <a:txBody>
                    <a:bodyPr/>
                    <a:lstStyle/>
                    <a:p>
                      <a:pPr algn="ctr"/>
                      <a:r>
                        <a:rPr lang="fr-CA" sz="1200" b="1" kern="1200" dirty="0">
                          <a:solidFill>
                            <a:schemeClr val="tx2"/>
                          </a:solidFill>
                          <a:latin typeface="Calibri" pitchFamily="34" charset="0"/>
                          <a:ea typeface="+mn-ea"/>
                          <a:cs typeface="+mn-cs"/>
                        </a:rPr>
                        <a:t>EUROPE</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fr-CA" sz="1200" b="1" kern="1200" dirty="0">
                          <a:solidFill>
                            <a:schemeClr val="tx2"/>
                          </a:solidFill>
                          <a:latin typeface="Calibri" pitchFamily="34" charset="0"/>
                          <a:ea typeface="+mn-ea"/>
                          <a:cs typeface="+mn-cs"/>
                        </a:rPr>
                        <a:t>AMERICA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224638"/>
                  </a:ext>
                </a:extLst>
              </a:tr>
              <a:tr h="362802">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1200" dirty="0" err="1">
                          <a:solidFill>
                            <a:schemeClr val="tx2"/>
                          </a:solidFill>
                          <a:latin typeface="Calibri" pitchFamily="34" charset="0"/>
                          <a:ea typeface="+mn-ea"/>
                          <a:cs typeface="+mn-cs"/>
                        </a:rPr>
                        <a:t>p_category</a:t>
                      </a:r>
                      <a:r>
                        <a:rPr lang="en-US" sz="1200" b="1" kern="1200" dirty="0">
                          <a:solidFill>
                            <a:schemeClr val="tx2"/>
                          </a:solidFill>
                          <a:latin typeface="Calibri" pitchFamily="34" charset="0"/>
                          <a:ea typeface="+mn-ea"/>
                          <a:cs typeface="+mn-cs"/>
                        </a:rPr>
                        <a:t> (P)</a:t>
                      </a:r>
                    </a:p>
                  </a:txBody>
                  <a:tcPr anchor="ctr"/>
                </a:tc>
                <a:tc>
                  <a:txBody>
                    <a:bodyPr/>
                    <a:lstStyle/>
                    <a:p>
                      <a:pPr algn="ctr"/>
                      <a:r>
                        <a:rPr lang="fr-CA" sz="1200" b="1" kern="1200" dirty="0">
                          <a:solidFill>
                            <a:schemeClr val="tx2"/>
                          </a:solidFill>
                          <a:latin typeface="Calibri" pitchFamily="34" charset="0"/>
                          <a:ea typeface="+mn-ea"/>
                          <a:cs typeface="+mn-cs"/>
                        </a:rPr>
                        <a:t>#13</a:t>
                      </a:r>
                    </a:p>
                  </a:txBody>
                  <a:tcPr anchor="ctr">
                    <a:lnR w="12700" cap="flat" cmpd="sng" algn="ctr">
                      <a:solidFill>
                        <a:schemeClr val="tx1"/>
                      </a:solidFill>
                      <a:prstDash val="solid"/>
                      <a:round/>
                      <a:headEnd type="none" w="med" len="med"/>
                      <a:tailEnd type="none" w="med" len="med"/>
                    </a:lnR>
                  </a:tcPr>
                </a:tc>
                <a:tc>
                  <a:txBody>
                    <a:bodyPr/>
                    <a:lstStyle/>
                    <a:p>
                      <a:pPr algn="ctr"/>
                      <a:r>
                        <a:rPr lang="fr-CA" sz="1200" b="1" kern="1200" dirty="0">
                          <a:solidFill>
                            <a:schemeClr val="tx2"/>
                          </a:solidFill>
                          <a:latin typeface="Calibri" pitchFamily="34" charset="0"/>
                          <a:ea typeface="+mn-ea"/>
                          <a:cs typeface="+mn-cs"/>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CA" sz="1200" b="1" kern="1200" dirty="0">
                        <a:solidFill>
                          <a:schemeClr val="tx2"/>
                        </a:solidFill>
                        <a:latin typeface="Calibri" pitchFamily="34" charset="0"/>
                        <a:ea typeface="+mn-ea"/>
                        <a:cs typeface="+mn-cs"/>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3914853"/>
                  </a:ext>
                </a:extLst>
              </a:tr>
            </a:tbl>
          </a:graphicData>
        </a:graphic>
      </p:graphicFrame>
      <p:sp>
        <p:nvSpPr>
          <p:cNvPr id="37" name="Rectangle 36"/>
          <p:cNvSpPr/>
          <p:nvPr/>
        </p:nvSpPr>
        <p:spPr>
          <a:xfrm>
            <a:off x="8055867" y="43064"/>
            <a:ext cx="1066193" cy="707886"/>
          </a:xfrm>
          <a:prstGeom prst="rect">
            <a:avLst/>
          </a:prstGeom>
        </p:spPr>
        <p:txBody>
          <a:bodyPr wrap="square">
            <a:spAutoFit/>
          </a:bodyPr>
          <a:lstStyle/>
          <a:p>
            <a:pPr marL="171450" indent="-171450">
              <a:buFont typeface="Wingdings" charset="2"/>
              <a:buChar char="§"/>
            </a:pPr>
            <a:r>
              <a:rPr lang="en-AU" sz="1000" b="1" dirty="0">
                <a:solidFill>
                  <a:srgbClr val="000090"/>
                </a:solidFill>
                <a:cs typeface="Times New Roman" pitchFamily="18" charset="0"/>
              </a:rPr>
              <a:t>State of Art</a:t>
            </a:r>
          </a:p>
          <a:p>
            <a:pPr marL="171450" indent="-171450">
              <a:buFont typeface="Wingdings" charset="2"/>
              <a:buChar char="§"/>
            </a:pPr>
            <a:r>
              <a:rPr lang="en-AU" sz="1000" b="1" dirty="0">
                <a:solidFill>
                  <a:srgbClr val="FF0000"/>
                </a:solidFill>
                <a:cs typeface="Times New Roman" pitchFamily="18" charset="0"/>
              </a:rPr>
              <a:t>Our Proposal</a:t>
            </a:r>
          </a:p>
          <a:p>
            <a:pPr marL="171450" indent="-171450">
              <a:buFont typeface="Wingdings" charset="2"/>
              <a:buChar char="§"/>
            </a:pPr>
            <a:r>
              <a:rPr lang="en-AU" sz="1000" b="1" dirty="0">
                <a:solidFill>
                  <a:srgbClr val="000090"/>
                </a:solidFill>
                <a:cs typeface="Times New Roman" pitchFamily="18" charset="0"/>
              </a:rPr>
              <a:t>Experiments</a:t>
            </a:r>
          </a:p>
          <a:p>
            <a:pPr marL="171450" indent="-171450">
              <a:buFont typeface="Wingdings" charset="2"/>
              <a:buChar char="§"/>
            </a:pPr>
            <a:r>
              <a:rPr lang="en-AU" sz="1000" b="1" dirty="0">
                <a:solidFill>
                  <a:srgbClr val="000090"/>
                </a:solidFill>
                <a:cs typeface="Times New Roman" pitchFamily="18" charset="0"/>
              </a:rPr>
              <a:t>Summary</a:t>
            </a:r>
          </a:p>
        </p:txBody>
      </p:sp>
      <p:sp>
        <p:nvSpPr>
          <p:cNvPr id="38" name="ZoneTexte 37"/>
          <p:cNvSpPr txBox="1"/>
          <p:nvPr/>
        </p:nvSpPr>
        <p:spPr>
          <a:xfrm>
            <a:off x="71346" y="4685935"/>
            <a:ext cx="4763035"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1400" b="1" dirty="0">
                <a:solidFill>
                  <a:schemeClr val="tx2"/>
                </a:solidFill>
                <a:latin typeface="Calibri" pitchFamily="34" charset="0"/>
              </a:rPr>
              <a:t>Example of Fragmentation Schemes (FSs) of Dimension Tables</a:t>
            </a:r>
          </a:p>
        </p:txBody>
      </p:sp>
      <p:graphicFrame>
        <p:nvGraphicFramePr>
          <p:cNvPr id="39" name="Table 4">
            <a:extLst>
              <a:ext uri="{FF2B5EF4-FFF2-40B4-BE49-F238E27FC236}">
                <a16:creationId xmlns:a16="http://schemas.microsoft.com/office/drawing/2014/main" id="{26FD7CE1-B930-46ED-A44D-EBFFE5C9B02F}"/>
              </a:ext>
            </a:extLst>
          </p:cNvPr>
          <p:cNvGraphicFramePr>
            <a:graphicFrameLocks noGrp="1"/>
          </p:cNvGraphicFramePr>
          <p:nvPr>
            <p:extLst>
              <p:ext uri="{D42A27DB-BD31-4B8C-83A1-F6EECF244321}">
                <p14:modId xmlns:p14="http://schemas.microsoft.com/office/powerpoint/2010/main" val="308089245"/>
              </p:ext>
            </p:extLst>
          </p:nvPr>
        </p:nvGraphicFramePr>
        <p:xfrm>
          <a:off x="5044300" y="4685935"/>
          <a:ext cx="3420000" cy="1000363"/>
        </p:xfrm>
        <a:graphic>
          <a:graphicData uri="http://schemas.openxmlformats.org/drawingml/2006/table">
            <a:tbl>
              <a:tblPr firstRow="1" bandRow="1">
                <a:tableStyleId>{5940675A-B579-460E-94D1-54222C63F5DA}</a:tableStyleId>
              </a:tblPr>
              <a:tblGrid>
                <a:gridCol w="1800000">
                  <a:extLst>
                    <a:ext uri="{9D8B030D-6E8A-4147-A177-3AD203B41FA5}">
                      <a16:colId xmlns:a16="http://schemas.microsoft.com/office/drawing/2014/main" val="1941240043"/>
                    </a:ext>
                  </a:extLst>
                </a:gridCol>
                <a:gridCol w="540000">
                  <a:extLst>
                    <a:ext uri="{9D8B030D-6E8A-4147-A177-3AD203B41FA5}">
                      <a16:colId xmlns:a16="http://schemas.microsoft.com/office/drawing/2014/main" val="2093896096"/>
                    </a:ext>
                  </a:extLst>
                </a:gridCol>
                <a:gridCol w="540000">
                  <a:extLst>
                    <a:ext uri="{9D8B030D-6E8A-4147-A177-3AD203B41FA5}">
                      <a16:colId xmlns:a16="http://schemas.microsoft.com/office/drawing/2014/main" val="2706772582"/>
                    </a:ext>
                  </a:extLst>
                </a:gridCol>
                <a:gridCol w="540000">
                  <a:extLst>
                    <a:ext uri="{9D8B030D-6E8A-4147-A177-3AD203B41FA5}">
                      <a16:colId xmlns:a16="http://schemas.microsoft.com/office/drawing/2014/main" val="2252625523"/>
                    </a:ext>
                  </a:extLst>
                </a:gridCol>
              </a:tblGrid>
              <a:tr h="250869">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1200" dirty="0" err="1">
                          <a:solidFill>
                            <a:srgbClr val="002060"/>
                          </a:solidFill>
                          <a:latin typeface="+mn-lt"/>
                          <a:ea typeface="+mn-ea"/>
                          <a:cs typeface="+mn-cs"/>
                        </a:rPr>
                        <a:t>d_year</a:t>
                      </a:r>
                      <a:endParaRPr lang="en-US" sz="1400" b="1" kern="1200" dirty="0">
                        <a:solidFill>
                          <a:srgbClr val="002060"/>
                        </a:solidFill>
                        <a:latin typeface="+mn-lt"/>
                        <a:ea typeface="+mn-ea"/>
                        <a:cs typeface="+mn-cs"/>
                      </a:endParaRPr>
                    </a:p>
                  </a:txBody>
                  <a:tcPr anchor="ctr"/>
                </a:tc>
                <a:tc>
                  <a:txBody>
                    <a:bodyPr/>
                    <a:lstStyle/>
                    <a:p>
                      <a:pPr algn="ctr"/>
                      <a:r>
                        <a:rPr lang="fr-CA" sz="1400" b="1" kern="1200" dirty="0">
                          <a:solidFill>
                            <a:srgbClr val="002060"/>
                          </a:solidFill>
                          <a:latin typeface="+mn-lt"/>
                          <a:ea typeface="+mn-ea"/>
                          <a:cs typeface="+mn-cs"/>
                        </a:rPr>
                        <a:t>1</a:t>
                      </a:r>
                    </a:p>
                  </a:txBody>
                  <a:tcPr anchor="ctr"/>
                </a:tc>
                <a:tc>
                  <a:txBody>
                    <a:bodyPr/>
                    <a:lstStyle/>
                    <a:p>
                      <a:pPr algn="ctr"/>
                      <a:r>
                        <a:rPr lang="fr-CA" sz="1400" b="1" kern="1200" dirty="0">
                          <a:solidFill>
                            <a:srgbClr val="002060"/>
                          </a:solidFill>
                          <a:latin typeface="+mn-lt"/>
                          <a:ea typeface="+mn-ea"/>
                          <a:cs typeface="+mn-cs"/>
                        </a:rPr>
                        <a:t>2</a:t>
                      </a:r>
                    </a:p>
                  </a:txBody>
                  <a:tcPr anchor="ctr"/>
                </a:tc>
                <a:tc>
                  <a:txBody>
                    <a:bodyPr/>
                    <a:lstStyle/>
                    <a:p>
                      <a:pPr algn="ctr"/>
                      <a:r>
                        <a:rPr lang="fr-CA" sz="1400" b="1" kern="1200" dirty="0">
                          <a:solidFill>
                            <a:srgbClr val="002060"/>
                          </a:solidFill>
                          <a:latin typeface="+mn-lt"/>
                          <a:ea typeface="+mn-ea"/>
                          <a:cs typeface="+mn-cs"/>
                        </a:rPr>
                        <a:t>3</a:t>
                      </a:r>
                    </a:p>
                  </a:txBody>
                  <a:tcPr anchor="ctr"/>
                </a:tc>
                <a:extLst>
                  <a:ext uri="{0D108BD9-81ED-4DB2-BD59-A6C34878D82A}">
                    <a16:rowId xmlns:a16="http://schemas.microsoft.com/office/drawing/2014/main" val="3848186780"/>
                  </a:ext>
                </a:extLst>
              </a:tr>
              <a:tr h="295972">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1200" dirty="0" err="1">
                          <a:solidFill>
                            <a:srgbClr val="002060"/>
                          </a:solidFill>
                          <a:latin typeface="+mn-lt"/>
                          <a:ea typeface="+mn-ea"/>
                          <a:cs typeface="+mn-cs"/>
                        </a:rPr>
                        <a:t>c_region</a:t>
                      </a:r>
                      <a:endParaRPr lang="en-US" sz="1400" b="1" kern="1200" dirty="0">
                        <a:solidFill>
                          <a:srgbClr val="002060"/>
                        </a:solidFill>
                        <a:latin typeface="+mn-lt"/>
                        <a:ea typeface="+mn-ea"/>
                        <a:cs typeface="+mn-cs"/>
                      </a:endParaRPr>
                    </a:p>
                  </a:txBody>
                  <a:tcPr anchor="ctr"/>
                </a:tc>
                <a:tc>
                  <a:txBody>
                    <a:bodyPr/>
                    <a:lstStyle/>
                    <a:p>
                      <a:pPr algn="ctr"/>
                      <a:r>
                        <a:rPr lang="fr-CA" sz="1400" b="1" kern="1200" dirty="0">
                          <a:solidFill>
                            <a:srgbClr val="002060"/>
                          </a:solidFill>
                          <a:latin typeface="+mn-lt"/>
                          <a:ea typeface="+mn-ea"/>
                          <a:cs typeface="+mn-cs"/>
                        </a:rPr>
                        <a:t>1</a:t>
                      </a:r>
                    </a:p>
                  </a:txBody>
                  <a:tcPr anchor="ctr"/>
                </a:tc>
                <a:tc>
                  <a:txBody>
                    <a:bodyPr/>
                    <a:lstStyle/>
                    <a:p>
                      <a:pPr algn="ctr"/>
                      <a:r>
                        <a:rPr lang="fr-CA" sz="1400" b="1" kern="1200" dirty="0">
                          <a:solidFill>
                            <a:srgbClr val="002060"/>
                          </a:solidFill>
                          <a:latin typeface="+mn-lt"/>
                          <a:ea typeface="+mn-ea"/>
                          <a:cs typeface="+mn-cs"/>
                        </a:rPr>
                        <a:t>2</a:t>
                      </a:r>
                    </a:p>
                  </a:txBody>
                  <a:tcPr anchor="ctr"/>
                </a:tc>
                <a:tc>
                  <a:txBody>
                    <a:bodyPr/>
                    <a:lstStyle/>
                    <a:p>
                      <a:pPr algn="ctr"/>
                      <a:r>
                        <a:rPr lang="fr-CA" sz="1400" b="1" kern="1200" dirty="0">
                          <a:solidFill>
                            <a:srgbClr val="002060"/>
                          </a:solidFill>
                          <a:latin typeface="+mn-lt"/>
                          <a:ea typeface="+mn-ea"/>
                          <a:cs typeface="+mn-cs"/>
                        </a:rPr>
                        <a:t>3</a:t>
                      </a:r>
                    </a:p>
                  </a:txBody>
                  <a:tcPr anchor="ctr"/>
                </a:tc>
                <a:extLst>
                  <a:ext uri="{0D108BD9-81ED-4DB2-BD59-A6C34878D82A}">
                    <a16:rowId xmlns:a16="http://schemas.microsoft.com/office/drawing/2014/main" val="148224638"/>
                  </a:ext>
                </a:extLst>
              </a:tr>
              <a:tr h="390763">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1200" dirty="0" err="1">
                          <a:solidFill>
                            <a:srgbClr val="002060"/>
                          </a:solidFill>
                          <a:latin typeface="+mn-lt"/>
                          <a:ea typeface="+mn-ea"/>
                          <a:cs typeface="+mn-cs"/>
                        </a:rPr>
                        <a:t>p_category</a:t>
                      </a:r>
                      <a:endParaRPr lang="en-US" sz="1400" b="1" kern="1200" dirty="0">
                        <a:solidFill>
                          <a:srgbClr val="002060"/>
                        </a:solidFill>
                        <a:latin typeface="+mn-lt"/>
                        <a:ea typeface="+mn-ea"/>
                        <a:cs typeface="+mn-cs"/>
                      </a:endParaRPr>
                    </a:p>
                  </a:txBody>
                  <a:tcPr/>
                </a:tc>
                <a:tc>
                  <a:txBody>
                    <a:bodyPr/>
                    <a:lstStyle/>
                    <a:p>
                      <a:pPr algn="ctr"/>
                      <a:r>
                        <a:rPr lang="fr-CA" sz="1400" b="1" kern="1200" dirty="0">
                          <a:solidFill>
                            <a:srgbClr val="002060"/>
                          </a:solidFill>
                          <a:latin typeface="+mn-lt"/>
                          <a:ea typeface="+mn-ea"/>
                          <a:cs typeface="+mn-cs"/>
                        </a:rPr>
                        <a:t>1</a:t>
                      </a:r>
                    </a:p>
                  </a:txBody>
                  <a:tcPr anchor="ctr"/>
                </a:tc>
                <a:tc>
                  <a:txBody>
                    <a:bodyPr/>
                    <a:lstStyle/>
                    <a:p>
                      <a:pPr algn="ctr"/>
                      <a:r>
                        <a:rPr lang="fr-CA" sz="1400" b="1" kern="1200" dirty="0">
                          <a:solidFill>
                            <a:srgbClr val="002060"/>
                          </a:solidFill>
                          <a:latin typeface="+mn-lt"/>
                          <a:ea typeface="+mn-ea"/>
                          <a:cs typeface="+mn-cs"/>
                        </a:rPr>
                        <a:t>2</a:t>
                      </a:r>
                    </a:p>
                  </a:txBody>
                  <a:tcPr anchor="ctr"/>
                </a:tc>
                <a:tc>
                  <a:txBody>
                    <a:bodyPr/>
                    <a:lstStyle/>
                    <a:p>
                      <a:pPr algn="ctr"/>
                      <a:endParaRPr lang="fr-CA" sz="1400" b="1" kern="1200" dirty="0">
                        <a:solidFill>
                          <a:srgbClr val="002060"/>
                        </a:solidFill>
                        <a:latin typeface="+mn-lt"/>
                        <a:ea typeface="+mn-ea"/>
                        <a:cs typeface="+mn-cs"/>
                      </a:endParaRPr>
                    </a:p>
                  </a:txBody>
                  <a:tcPr anchor="ctr"/>
                </a:tc>
                <a:extLst>
                  <a:ext uri="{0D108BD9-81ED-4DB2-BD59-A6C34878D82A}">
                    <a16:rowId xmlns:a16="http://schemas.microsoft.com/office/drawing/2014/main" val="1263914853"/>
                  </a:ext>
                </a:extLst>
              </a:tr>
            </a:tbl>
          </a:graphicData>
        </a:graphic>
      </p:graphicFrame>
      <p:sp>
        <p:nvSpPr>
          <p:cNvPr id="40" name="ZoneTexte 16">
            <a:extLst>
              <a:ext uri="{FF2B5EF4-FFF2-40B4-BE49-F238E27FC236}">
                <a16:creationId xmlns:a16="http://schemas.microsoft.com/office/drawing/2014/main" id="{9A2CAEB3-B8DB-4B10-B3E0-B14240DB5B62}"/>
              </a:ext>
            </a:extLst>
          </p:cNvPr>
          <p:cNvSpPr txBox="1"/>
          <p:nvPr/>
        </p:nvSpPr>
        <p:spPr>
          <a:xfrm>
            <a:off x="5679586" y="5835336"/>
            <a:ext cx="2171235" cy="369332"/>
          </a:xfrm>
          <a:prstGeom prst="rect">
            <a:avLst/>
          </a:prstGeom>
          <a:noFill/>
        </p:spPr>
        <p:txBody>
          <a:bodyPr wrap="none" rtlCol="0">
            <a:spAutoFit/>
          </a:bodyPr>
          <a:lstStyle/>
          <a:p>
            <a:r>
              <a:rPr lang="en-GB" b="1" dirty="0">
                <a:solidFill>
                  <a:srgbClr val="FF0000"/>
                </a:solidFill>
              </a:rPr>
              <a:t>Chromosome Coding</a:t>
            </a:r>
          </a:p>
        </p:txBody>
      </p:sp>
    </p:spTree>
    <p:extLst>
      <p:ext uri="{BB962C8B-B14F-4D97-AF65-F5344CB8AC3E}">
        <p14:creationId xmlns:p14="http://schemas.microsoft.com/office/powerpoint/2010/main" val="61521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52">
            <a:extLst>
              <a:ext uri="{FF2B5EF4-FFF2-40B4-BE49-F238E27FC236}">
                <a16:creationId xmlns:a16="http://schemas.microsoft.com/office/drawing/2014/main" id="{77DF8BE1-D809-4422-AA70-779D6816AD0D}"/>
              </a:ext>
            </a:extLst>
          </p:cNvPr>
          <p:cNvCxnSpPr>
            <a:cxnSpLocks/>
            <a:endCxn id="65" idx="0"/>
          </p:cNvCxnSpPr>
          <p:nvPr/>
        </p:nvCxnSpPr>
        <p:spPr>
          <a:xfrm>
            <a:off x="8599125" y="2358002"/>
            <a:ext cx="0" cy="10593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AD1FAEE-322B-4C4D-99A1-7C5CD58EB6DA}"/>
              </a:ext>
            </a:extLst>
          </p:cNvPr>
          <p:cNvCxnSpPr>
            <a:cxnSpLocks/>
          </p:cNvCxnSpPr>
          <p:nvPr/>
        </p:nvCxnSpPr>
        <p:spPr>
          <a:xfrm>
            <a:off x="7502522" y="2369684"/>
            <a:ext cx="0" cy="10593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B5F5DAB-2B7A-4C53-9F01-F4786834291D}"/>
              </a:ext>
            </a:extLst>
          </p:cNvPr>
          <p:cNvCxnSpPr>
            <a:cxnSpLocks/>
          </p:cNvCxnSpPr>
          <p:nvPr/>
        </p:nvCxnSpPr>
        <p:spPr>
          <a:xfrm>
            <a:off x="6405919" y="2369684"/>
            <a:ext cx="0" cy="10593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BFE63FE-DD70-4277-9852-ECF46D960A66}"/>
              </a:ext>
            </a:extLst>
          </p:cNvPr>
          <p:cNvCxnSpPr>
            <a:cxnSpLocks/>
          </p:cNvCxnSpPr>
          <p:nvPr/>
        </p:nvCxnSpPr>
        <p:spPr>
          <a:xfrm>
            <a:off x="5255835" y="2397310"/>
            <a:ext cx="0" cy="10593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itre 1"/>
          <p:cNvSpPr txBox="1">
            <a:spLocks/>
          </p:cNvSpPr>
          <p:nvPr/>
        </p:nvSpPr>
        <p:spPr>
          <a:xfrm>
            <a:off x="1588112" y="44543"/>
            <a:ext cx="5914410" cy="711200"/>
          </a:xfrm>
          <a:prstGeom prst="rect">
            <a:avLst/>
          </a:prstGeom>
        </p:spPr>
        <p:txBody>
          <a:bodyPr>
            <a:noAutofit/>
          </a:bodyPr>
          <a:lstStyle>
            <a:lvl1pPr algn="ctr" defTabSz="914400" rtl="0" eaLnBrk="1" latinLnBrk="0" hangingPunct="1">
              <a:spcBef>
                <a:spcPct val="0"/>
              </a:spcBef>
              <a:buNone/>
              <a:defRPr sz="4400" kern="1200">
                <a:solidFill>
                  <a:srgbClr val="0099FF"/>
                </a:solidFill>
                <a:latin typeface="Arial Rounded MT Bold" pitchFamily="34" charset="0"/>
                <a:ea typeface="+mj-ea"/>
                <a:cs typeface="Aharoni" pitchFamily="2" charset="-79"/>
              </a:defRPr>
            </a:lvl1pPr>
          </a:lstStyle>
          <a:p>
            <a:r>
              <a:rPr lang="en-GB" sz="3600" dirty="0"/>
              <a:t>Elements of GA </a:t>
            </a:r>
            <a:r>
              <a:rPr lang="en-GB" sz="3600" baseline="30000" dirty="0"/>
              <a:t>(2/3)</a:t>
            </a:r>
          </a:p>
        </p:txBody>
      </p:sp>
      <p:sp>
        <p:nvSpPr>
          <p:cNvPr id="22" name="Rectangle 21"/>
          <p:cNvSpPr/>
          <p:nvPr/>
        </p:nvSpPr>
        <p:spPr>
          <a:xfrm>
            <a:off x="8055867" y="43064"/>
            <a:ext cx="1066193" cy="707886"/>
          </a:xfrm>
          <a:prstGeom prst="rect">
            <a:avLst/>
          </a:prstGeom>
        </p:spPr>
        <p:txBody>
          <a:bodyPr wrap="square">
            <a:spAutoFit/>
          </a:bodyPr>
          <a:lstStyle/>
          <a:p>
            <a:pPr marL="171450" indent="-171450">
              <a:buFont typeface="Wingdings" charset="2"/>
              <a:buChar char="§"/>
            </a:pPr>
            <a:r>
              <a:rPr lang="en-AU" sz="1000" b="1" dirty="0">
                <a:solidFill>
                  <a:srgbClr val="000090"/>
                </a:solidFill>
                <a:cs typeface="Times New Roman" pitchFamily="18" charset="0"/>
              </a:rPr>
              <a:t>State of Art</a:t>
            </a:r>
          </a:p>
          <a:p>
            <a:pPr marL="171450" indent="-171450">
              <a:buFont typeface="Wingdings" charset="2"/>
              <a:buChar char="§"/>
            </a:pPr>
            <a:r>
              <a:rPr lang="en-AU" sz="1000" b="1" dirty="0">
                <a:solidFill>
                  <a:srgbClr val="FF0000"/>
                </a:solidFill>
                <a:cs typeface="Times New Roman" pitchFamily="18" charset="0"/>
              </a:rPr>
              <a:t>Our Proposal</a:t>
            </a:r>
          </a:p>
          <a:p>
            <a:pPr marL="171450" indent="-171450">
              <a:buFont typeface="Wingdings" charset="2"/>
              <a:buChar char="§"/>
            </a:pPr>
            <a:r>
              <a:rPr lang="en-AU" sz="1000" b="1" dirty="0">
                <a:solidFill>
                  <a:srgbClr val="000090"/>
                </a:solidFill>
                <a:cs typeface="Times New Roman" pitchFamily="18" charset="0"/>
              </a:rPr>
              <a:t>Experiments</a:t>
            </a:r>
          </a:p>
          <a:p>
            <a:pPr marL="171450" indent="-171450">
              <a:buFont typeface="Wingdings" charset="2"/>
              <a:buChar char="§"/>
            </a:pPr>
            <a:r>
              <a:rPr lang="en-AU" sz="1000" b="1" dirty="0">
                <a:solidFill>
                  <a:srgbClr val="000090"/>
                </a:solidFill>
                <a:cs typeface="Times New Roman" pitchFamily="18" charset="0"/>
              </a:rPr>
              <a:t>Summary</a:t>
            </a:r>
          </a:p>
        </p:txBody>
      </p:sp>
      <p:cxnSp>
        <p:nvCxnSpPr>
          <p:cNvPr id="14" name="Straight Connector 13">
            <a:extLst>
              <a:ext uri="{FF2B5EF4-FFF2-40B4-BE49-F238E27FC236}">
                <a16:creationId xmlns:a16="http://schemas.microsoft.com/office/drawing/2014/main" id="{F9CFD33E-BAC5-4FD7-A049-2CEFE2A8EDD1}"/>
              </a:ext>
            </a:extLst>
          </p:cNvPr>
          <p:cNvCxnSpPr>
            <a:cxnSpLocks/>
          </p:cNvCxnSpPr>
          <p:nvPr/>
        </p:nvCxnSpPr>
        <p:spPr>
          <a:xfrm flipV="1">
            <a:off x="5244905" y="1784682"/>
            <a:ext cx="33409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6321F48-AA2A-4CC1-9CED-777067732737}"/>
              </a:ext>
            </a:extLst>
          </p:cNvPr>
          <p:cNvCxnSpPr>
            <a:cxnSpLocks/>
          </p:cNvCxnSpPr>
          <p:nvPr/>
        </p:nvCxnSpPr>
        <p:spPr>
          <a:xfrm>
            <a:off x="5244905" y="1784681"/>
            <a:ext cx="0" cy="216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D650ABD-6E9E-4D74-88B2-4F36EF45989D}"/>
              </a:ext>
            </a:extLst>
          </p:cNvPr>
          <p:cNvCxnSpPr>
            <a:cxnSpLocks/>
          </p:cNvCxnSpPr>
          <p:nvPr/>
        </p:nvCxnSpPr>
        <p:spPr>
          <a:xfrm>
            <a:off x="6473190" y="1791526"/>
            <a:ext cx="0" cy="216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51C59DA-A0EE-40C9-A7DD-047A5604E148}"/>
              </a:ext>
            </a:extLst>
          </p:cNvPr>
          <p:cNvCxnSpPr>
            <a:cxnSpLocks/>
          </p:cNvCxnSpPr>
          <p:nvPr/>
        </p:nvCxnSpPr>
        <p:spPr>
          <a:xfrm>
            <a:off x="8585889" y="1778579"/>
            <a:ext cx="0" cy="216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B9194DA-E42D-4E0A-93B6-208B03CA332B}"/>
              </a:ext>
            </a:extLst>
          </p:cNvPr>
          <p:cNvSpPr txBox="1"/>
          <p:nvPr/>
        </p:nvSpPr>
        <p:spPr>
          <a:xfrm>
            <a:off x="4883469" y="3440316"/>
            <a:ext cx="792000" cy="360000"/>
          </a:xfrm>
          <a:prstGeom prst="rect">
            <a:avLst/>
          </a:prstGeom>
          <a:noFill/>
          <a:ln>
            <a:solidFill>
              <a:schemeClr val="tx1"/>
            </a:solidFill>
          </a:ln>
        </p:spPr>
        <p:txBody>
          <a:bodyPr wrap="square" rtlCol="0">
            <a:spAutoFit/>
          </a:bodyPr>
          <a:lstStyle/>
          <a:p>
            <a:pPr algn="ctr"/>
            <a:r>
              <a:rPr lang="fr-CA" sz="867" b="1" dirty="0">
                <a:latin typeface="Book Antiqua" panose="02040602050305030304" pitchFamily="18" charset="0"/>
              </a:rPr>
              <a:t>Horizontal </a:t>
            </a:r>
            <a:r>
              <a:rPr lang="en-US" sz="867" b="1" dirty="0">
                <a:latin typeface="Book Antiqua" panose="02040602050305030304" pitchFamily="18" charset="0"/>
              </a:rPr>
              <a:t>Partitioning</a:t>
            </a:r>
          </a:p>
        </p:txBody>
      </p:sp>
      <p:sp>
        <p:nvSpPr>
          <p:cNvPr id="29" name="TextBox 28">
            <a:extLst>
              <a:ext uri="{FF2B5EF4-FFF2-40B4-BE49-F238E27FC236}">
                <a16:creationId xmlns:a16="http://schemas.microsoft.com/office/drawing/2014/main" id="{4222D011-A845-4585-B7AD-E86B12E18F7B}"/>
              </a:ext>
            </a:extLst>
          </p:cNvPr>
          <p:cNvSpPr txBox="1"/>
          <p:nvPr/>
        </p:nvSpPr>
        <p:spPr>
          <a:xfrm>
            <a:off x="4985835" y="4147576"/>
            <a:ext cx="468000" cy="515526"/>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defPPr>
              <a:defRPr lang="fr-FR"/>
            </a:defPPr>
            <a:lvl1pPr algn="ctr">
              <a:defRPr sz="933" b="1">
                <a:latin typeface="Book Antiqua" panose="02040602050305030304" pitchFamily="18" charset="0"/>
              </a:defRPr>
            </a:lvl1pPr>
          </a:lstStyle>
          <a:p>
            <a:endParaRPr lang="en-US" sz="600" dirty="0"/>
          </a:p>
          <a:p>
            <a:r>
              <a:rPr lang="en-US" sz="1100" dirty="0"/>
              <a:t>FS 1</a:t>
            </a:r>
          </a:p>
          <a:p>
            <a:endParaRPr lang="fr-CA" sz="1050" dirty="0"/>
          </a:p>
        </p:txBody>
      </p:sp>
      <p:sp>
        <p:nvSpPr>
          <p:cNvPr id="36" name="TextBox 35">
            <a:extLst>
              <a:ext uri="{FF2B5EF4-FFF2-40B4-BE49-F238E27FC236}">
                <a16:creationId xmlns:a16="http://schemas.microsoft.com/office/drawing/2014/main" id="{C3FFB35A-32D7-4C25-8DEE-A2F45A98DA1A}"/>
              </a:ext>
            </a:extLst>
          </p:cNvPr>
          <p:cNvSpPr txBox="1"/>
          <p:nvPr/>
        </p:nvSpPr>
        <p:spPr>
          <a:xfrm>
            <a:off x="8150137" y="2004469"/>
            <a:ext cx="792000" cy="412492"/>
          </a:xfrm>
          <a:prstGeom prst="snip1Rect">
            <a:avLst/>
          </a:prstGeom>
          <a:solidFill>
            <a:schemeClr val="bg1">
              <a:lumMod val="85000"/>
            </a:schemeClr>
          </a:solidFill>
          <a:ln>
            <a:solidFill>
              <a:schemeClr val="bg1">
                <a:lumMod val="75000"/>
              </a:schemeClr>
            </a:solidFill>
          </a:ln>
        </p:spPr>
        <p:txBody>
          <a:bodyPr wrap="square" rtlCol="0">
            <a:spAutoFit/>
          </a:bodyPr>
          <a:lstStyle/>
          <a:p>
            <a:pPr algn="ctr"/>
            <a:r>
              <a:rPr lang="en-US" sz="933" b="1" dirty="0">
                <a:latin typeface="Book Antiqua" panose="02040602050305030304" pitchFamily="18" charset="0"/>
              </a:rPr>
              <a:t>Workload  Cluster </a:t>
            </a:r>
            <a:r>
              <a:rPr lang="en-US" sz="933" b="1" baseline="-25000" dirty="0">
                <a:latin typeface="Book Antiqua" panose="02040602050305030304" pitchFamily="18" charset="0"/>
              </a:rPr>
              <a:t>n</a:t>
            </a:r>
            <a:endParaRPr lang="fr-CA" sz="933" b="1" baseline="-25000" dirty="0">
              <a:latin typeface="Book Antiqua" panose="02040602050305030304" pitchFamily="18" charset="0"/>
            </a:endParaRPr>
          </a:p>
        </p:txBody>
      </p:sp>
      <p:sp>
        <p:nvSpPr>
          <p:cNvPr id="37" name="TextBox 36">
            <a:extLst>
              <a:ext uri="{FF2B5EF4-FFF2-40B4-BE49-F238E27FC236}">
                <a16:creationId xmlns:a16="http://schemas.microsoft.com/office/drawing/2014/main" id="{BA43AAAB-3E04-493A-AD84-BFDBB141EDE9}"/>
              </a:ext>
            </a:extLst>
          </p:cNvPr>
          <p:cNvSpPr txBox="1"/>
          <p:nvPr/>
        </p:nvSpPr>
        <p:spPr>
          <a:xfrm>
            <a:off x="6029025" y="2000681"/>
            <a:ext cx="792000" cy="412492"/>
          </a:xfrm>
          <a:prstGeom prst="snip1Rect">
            <a:avLst/>
          </a:prstGeom>
          <a:solidFill>
            <a:schemeClr val="tx2">
              <a:lumMod val="20000"/>
              <a:lumOff val="80000"/>
            </a:schemeClr>
          </a:solidFill>
          <a:ln>
            <a:solidFill>
              <a:schemeClr val="tx2">
                <a:lumMod val="20000"/>
                <a:lumOff val="80000"/>
              </a:schemeClr>
            </a:solidFill>
          </a:ln>
        </p:spPr>
        <p:txBody>
          <a:bodyPr wrap="square" rtlCol="0">
            <a:spAutoFit/>
          </a:bodyPr>
          <a:lstStyle/>
          <a:p>
            <a:pPr algn="ctr"/>
            <a:r>
              <a:rPr lang="en-US" sz="933" b="1" dirty="0">
                <a:latin typeface="Book Antiqua" panose="02040602050305030304" pitchFamily="18" charset="0"/>
              </a:rPr>
              <a:t>Workload  Cluster </a:t>
            </a:r>
            <a:r>
              <a:rPr lang="en-US" sz="933" b="1" baseline="-25000" dirty="0">
                <a:latin typeface="Book Antiqua" panose="02040602050305030304" pitchFamily="18" charset="0"/>
              </a:rPr>
              <a:t>2</a:t>
            </a:r>
            <a:endParaRPr lang="fr-CA" sz="933" b="1" baseline="-25000" dirty="0">
              <a:latin typeface="Book Antiqua" panose="02040602050305030304" pitchFamily="18" charset="0"/>
            </a:endParaRPr>
          </a:p>
        </p:txBody>
      </p:sp>
      <p:sp>
        <p:nvSpPr>
          <p:cNvPr id="41" name="TextBox 40">
            <a:extLst>
              <a:ext uri="{FF2B5EF4-FFF2-40B4-BE49-F238E27FC236}">
                <a16:creationId xmlns:a16="http://schemas.microsoft.com/office/drawing/2014/main" id="{58293C54-BBCB-4DD7-B130-F23211FFB95C}"/>
              </a:ext>
            </a:extLst>
          </p:cNvPr>
          <p:cNvSpPr txBox="1"/>
          <p:nvPr/>
        </p:nvSpPr>
        <p:spPr>
          <a:xfrm>
            <a:off x="6156726" y="5819905"/>
            <a:ext cx="1826245" cy="328423"/>
          </a:xfrm>
          <a:prstGeom prst="rect">
            <a:avLst/>
          </a:prstGeom>
          <a:solidFill>
            <a:srgbClr val="FFC000"/>
          </a:solidFill>
          <a:ln>
            <a:noFill/>
          </a:ln>
        </p:spPr>
        <p:txBody>
          <a:bodyPr wrap="square" rtlCol="0">
            <a:spAutoFit/>
          </a:bodyPr>
          <a:lstStyle/>
          <a:p>
            <a:pPr algn="ctr"/>
            <a:endParaRPr lang="en-US" sz="167" b="1" dirty="0">
              <a:effectLst>
                <a:outerShdw blurRad="38100" dist="38100" dir="2700000" algn="tl">
                  <a:srgbClr val="000000">
                    <a:alpha val="43137"/>
                  </a:srgbClr>
                </a:outerShdw>
              </a:effectLst>
              <a:latin typeface="Book Antiqua" panose="02040602050305030304" pitchFamily="18" charset="0"/>
            </a:endParaRPr>
          </a:p>
          <a:p>
            <a:pPr algn="ctr"/>
            <a:r>
              <a:rPr lang="en-US" sz="1200" b="1" dirty="0">
                <a:latin typeface="Book Antiqua" panose="02040602050305030304" pitchFamily="18" charset="0"/>
              </a:rPr>
              <a:t>Initial Population </a:t>
            </a:r>
            <a:endParaRPr lang="fr-CA" sz="933" b="1" dirty="0">
              <a:effectLst>
                <a:outerShdw blurRad="38100" dist="38100" dir="2700000" algn="tl">
                  <a:srgbClr val="000000">
                    <a:alpha val="43137"/>
                  </a:srgbClr>
                </a:outerShdw>
              </a:effectLst>
              <a:latin typeface="Book Antiqua" panose="02040602050305030304" pitchFamily="18" charset="0"/>
            </a:endParaRPr>
          </a:p>
          <a:p>
            <a:pPr algn="ctr"/>
            <a:endParaRPr lang="fr-CA" sz="167" b="1" dirty="0">
              <a:effectLst>
                <a:outerShdw blurRad="38100" dist="38100" dir="2700000" algn="tl">
                  <a:srgbClr val="000000">
                    <a:alpha val="43137"/>
                  </a:srgbClr>
                </a:outerShdw>
              </a:effectLst>
              <a:latin typeface="Book Antiqua" panose="02040602050305030304" pitchFamily="18" charset="0"/>
            </a:endParaRPr>
          </a:p>
        </p:txBody>
      </p:sp>
      <p:sp>
        <p:nvSpPr>
          <p:cNvPr id="45" name="TextBox 44">
            <a:extLst>
              <a:ext uri="{FF2B5EF4-FFF2-40B4-BE49-F238E27FC236}">
                <a16:creationId xmlns:a16="http://schemas.microsoft.com/office/drawing/2014/main" id="{16D2D4C3-8061-457B-B1A9-A3AB9DD7E9C0}"/>
              </a:ext>
            </a:extLst>
          </p:cNvPr>
          <p:cNvSpPr txBox="1"/>
          <p:nvPr/>
        </p:nvSpPr>
        <p:spPr>
          <a:xfrm>
            <a:off x="6000216" y="3433645"/>
            <a:ext cx="792000" cy="360000"/>
          </a:xfrm>
          <a:prstGeom prst="rect">
            <a:avLst/>
          </a:prstGeom>
          <a:noFill/>
          <a:ln>
            <a:solidFill>
              <a:schemeClr val="tx1"/>
            </a:solidFill>
          </a:ln>
        </p:spPr>
        <p:txBody>
          <a:bodyPr wrap="square" rtlCol="0">
            <a:spAutoFit/>
          </a:bodyPr>
          <a:lstStyle/>
          <a:p>
            <a:pPr algn="ctr"/>
            <a:r>
              <a:rPr lang="fr-CA" sz="867" b="1" dirty="0">
                <a:latin typeface="Book Antiqua" panose="02040602050305030304" pitchFamily="18" charset="0"/>
              </a:rPr>
              <a:t>Horizontal </a:t>
            </a:r>
            <a:r>
              <a:rPr lang="en-US" sz="867" b="1" dirty="0">
                <a:latin typeface="Book Antiqua" panose="02040602050305030304" pitchFamily="18" charset="0"/>
              </a:rPr>
              <a:t>Partitioning</a:t>
            </a:r>
          </a:p>
        </p:txBody>
      </p:sp>
      <p:sp>
        <p:nvSpPr>
          <p:cNvPr id="47" name="TextBox 46">
            <a:extLst>
              <a:ext uri="{FF2B5EF4-FFF2-40B4-BE49-F238E27FC236}">
                <a16:creationId xmlns:a16="http://schemas.microsoft.com/office/drawing/2014/main" id="{61309905-7A8C-48C5-8FBC-0D7E9D2D7E53}"/>
              </a:ext>
            </a:extLst>
          </p:cNvPr>
          <p:cNvSpPr txBox="1"/>
          <p:nvPr/>
        </p:nvSpPr>
        <p:spPr>
          <a:xfrm>
            <a:off x="7125627" y="2007185"/>
            <a:ext cx="792000" cy="412492"/>
          </a:xfrm>
          <a:prstGeom prst="snip1Rect">
            <a:avLst/>
          </a:prstGeom>
          <a:solidFill>
            <a:schemeClr val="accent6">
              <a:lumMod val="40000"/>
              <a:lumOff val="60000"/>
            </a:schemeClr>
          </a:solidFill>
          <a:ln>
            <a:solidFill>
              <a:schemeClr val="accent6">
                <a:lumMod val="40000"/>
                <a:lumOff val="60000"/>
              </a:schemeClr>
            </a:solidFill>
          </a:ln>
        </p:spPr>
        <p:txBody>
          <a:bodyPr wrap="square" rtlCol="0">
            <a:spAutoFit/>
          </a:bodyPr>
          <a:lstStyle/>
          <a:p>
            <a:pPr algn="ctr"/>
            <a:r>
              <a:rPr lang="en-US" sz="933" b="1" dirty="0">
                <a:latin typeface="Book Antiqua" panose="02040602050305030304" pitchFamily="18" charset="0"/>
              </a:rPr>
              <a:t>Workload  Cluster </a:t>
            </a:r>
            <a:r>
              <a:rPr lang="en-US" sz="933" b="1" baseline="-25000" dirty="0">
                <a:latin typeface="Book Antiqua" panose="02040602050305030304" pitchFamily="18" charset="0"/>
              </a:rPr>
              <a:t>k</a:t>
            </a:r>
            <a:endParaRPr lang="fr-CA" sz="933" b="1" baseline="-25000" dirty="0">
              <a:latin typeface="Book Antiqua" panose="02040602050305030304" pitchFamily="18" charset="0"/>
            </a:endParaRPr>
          </a:p>
        </p:txBody>
      </p:sp>
      <p:sp>
        <p:nvSpPr>
          <p:cNvPr id="49" name="TextBox 48">
            <a:extLst>
              <a:ext uri="{FF2B5EF4-FFF2-40B4-BE49-F238E27FC236}">
                <a16:creationId xmlns:a16="http://schemas.microsoft.com/office/drawing/2014/main" id="{5F328717-4233-4E7E-8F71-1FF164230CA0}"/>
              </a:ext>
            </a:extLst>
          </p:cNvPr>
          <p:cNvSpPr txBox="1"/>
          <p:nvPr/>
        </p:nvSpPr>
        <p:spPr>
          <a:xfrm>
            <a:off x="7150299" y="3430212"/>
            <a:ext cx="792000" cy="360000"/>
          </a:xfrm>
          <a:prstGeom prst="rect">
            <a:avLst/>
          </a:prstGeom>
          <a:noFill/>
          <a:ln>
            <a:solidFill>
              <a:schemeClr val="tx1"/>
            </a:solidFill>
          </a:ln>
        </p:spPr>
        <p:txBody>
          <a:bodyPr wrap="square" rtlCol="0">
            <a:spAutoFit/>
          </a:bodyPr>
          <a:lstStyle/>
          <a:p>
            <a:pPr algn="ctr"/>
            <a:r>
              <a:rPr lang="fr-CA" sz="867" b="1" dirty="0">
                <a:latin typeface="Book Antiqua" panose="02040602050305030304" pitchFamily="18" charset="0"/>
              </a:rPr>
              <a:t>Horizontal </a:t>
            </a:r>
            <a:r>
              <a:rPr lang="en-US" sz="867" b="1" dirty="0">
                <a:latin typeface="Book Antiqua" panose="02040602050305030304" pitchFamily="18" charset="0"/>
              </a:rPr>
              <a:t>Partitioning</a:t>
            </a:r>
          </a:p>
        </p:txBody>
      </p:sp>
      <p:cxnSp>
        <p:nvCxnSpPr>
          <p:cNvPr id="50" name="Straight Arrow Connector 49">
            <a:extLst>
              <a:ext uri="{FF2B5EF4-FFF2-40B4-BE49-F238E27FC236}">
                <a16:creationId xmlns:a16="http://schemas.microsoft.com/office/drawing/2014/main" id="{4B17E956-F5CE-4E6C-A824-EBEC263182A8}"/>
              </a:ext>
            </a:extLst>
          </p:cNvPr>
          <p:cNvCxnSpPr>
            <a:cxnSpLocks/>
          </p:cNvCxnSpPr>
          <p:nvPr/>
        </p:nvCxnSpPr>
        <p:spPr>
          <a:xfrm>
            <a:off x="7419254" y="1791526"/>
            <a:ext cx="0" cy="216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1C35DDA3-4336-4907-AC0D-5DC375746959}"/>
              </a:ext>
            </a:extLst>
          </p:cNvPr>
          <p:cNvSpPr/>
          <p:nvPr/>
        </p:nvSpPr>
        <p:spPr>
          <a:xfrm>
            <a:off x="4233285" y="1699094"/>
            <a:ext cx="4833779" cy="1057766"/>
          </a:xfrm>
          <a:prstGeom prst="roundRect">
            <a:avLst>
              <a:gd name="adj" fmla="val 5960"/>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2" tIns="30480" rIns="60962" bIns="30480" numCol="1" spcCol="0" rtlCol="0" fromWordArt="0" anchor="ctr" anchorCtr="0" forceAA="0" compatLnSpc="1">
            <a:prstTxWarp prst="textNoShape">
              <a:avLst/>
            </a:prstTxWarp>
            <a:noAutofit/>
          </a:bodyPr>
          <a:lstStyle/>
          <a:p>
            <a:pPr algn="ctr"/>
            <a:endParaRPr lang="fr-CA" sz="1200"/>
          </a:p>
        </p:txBody>
      </p:sp>
      <p:sp>
        <p:nvSpPr>
          <p:cNvPr id="57" name="Rectangle: Rounded Corners 56">
            <a:extLst>
              <a:ext uri="{FF2B5EF4-FFF2-40B4-BE49-F238E27FC236}">
                <a16:creationId xmlns:a16="http://schemas.microsoft.com/office/drawing/2014/main" id="{17D4CEA7-D8F4-4381-892C-FC44710DADE3}"/>
              </a:ext>
            </a:extLst>
          </p:cNvPr>
          <p:cNvSpPr/>
          <p:nvPr/>
        </p:nvSpPr>
        <p:spPr>
          <a:xfrm>
            <a:off x="4241085" y="3045805"/>
            <a:ext cx="4785704" cy="1735746"/>
          </a:xfrm>
          <a:prstGeom prst="roundRect">
            <a:avLst>
              <a:gd name="adj" fmla="val 1764"/>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2" tIns="30480" rIns="60962" bIns="30480" numCol="1" spcCol="0" rtlCol="0" fromWordArt="0" anchor="ctr" anchorCtr="0" forceAA="0" compatLnSpc="1">
            <a:prstTxWarp prst="textNoShape">
              <a:avLst/>
            </a:prstTxWarp>
            <a:noAutofit/>
          </a:bodyPr>
          <a:lstStyle/>
          <a:p>
            <a:pPr algn="ctr"/>
            <a:endParaRPr lang="fr-CA" sz="1200"/>
          </a:p>
        </p:txBody>
      </p:sp>
      <p:sp>
        <p:nvSpPr>
          <p:cNvPr id="59" name="Rectangle 58">
            <a:extLst>
              <a:ext uri="{FF2B5EF4-FFF2-40B4-BE49-F238E27FC236}">
                <a16:creationId xmlns:a16="http://schemas.microsoft.com/office/drawing/2014/main" id="{4EB1B851-08F8-4AF1-9A11-713284E26052}"/>
              </a:ext>
            </a:extLst>
          </p:cNvPr>
          <p:cNvSpPr/>
          <p:nvPr/>
        </p:nvSpPr>
        <p:spPr>
          <a:xfrm rot="16200000">
            <a:off x="3738085" y="2034310"/>
            <a:ext cx="1467666" cy="461665"/>
          </a:xfrm>
          <a:prstGeom prst="rect">
            <a:avLst/>
          </a:prstGeom>
        </p:spPr>
        <p:txBody>
          <a:bodyPr wrap="square">
            <a:spAutoFit/>
          </a:bodyPr>
          <a:lstStyle/>
          <a:p>
            <a:pPr algn="ctr"/>
            <a:r>
              <a:rPr lang="en-US" sz="1200" b="1" dirty="0">
                <a:solidFill>
                  <a:srgbClr val="00B050"/>
                </a:solidFill>
                <a:latin typeface="Book Antiqua" panose="02040602050305030304" pitchFamily="18" charset="0"/>
              </a:rPr>
              <a:t>Workload</a:t>
            </a:r>
            <a:r>
              <a:rPr lang="en-US" sz="867" b="1" dirty="0">
                <a:solidFill>
                  <a:srgbClr val="00B050"/>
                </a:solidFill>
                <a:latin typeface="Book Antiqua" panose="02040602050305030304" pitchFamily="18" charset="0"/>
              </a:rPr>
              <a:t> </a:t>
            </a:r>
            <a:r>
              <a:rPr lang="en-US" sz="1200" b="1" dirty="0">
                <a:solidFill>
                  <a:srgbClr val="00B050"/>
                </a:solidFill>
                <a:latin typeface="Book Antiqua" panose="02040602050305030304" pitchFamily="18" charset="0"/>
              </a:rPr>
              <a:t>clustering</a:t>
            </a:r>
          </a:p>
        </p:txBody>
      </p:sp>
      <p:sp>
        <p:nvSpPr>
          <p:cNvPr id="60" name="Rectangle 59">
            <a:extLst>
              <a:ext uri="{FF2B5EF4-FFF2-40B4-BE49-F238E27FC236}">
                <a16:creationId xmlns:a16="http://schemas.microsoft.com/office/drawing/2014/main" id="{367D915A-8FB8-4501-BB4C-FC55699F607C}"/>
              </a:ext>
            </a:extLst>
          </p:cNvPr>
          <p:cNvSpPr/>
          <p:nvPr/>
        </p:nvSpPr>
        <p:spPr>
          <a:xfrm rot="16200000">
            <a:off x="3331505" y="3660336"/>
            <a:ext cx="2225693" cy="461665"/>
          </a:xfrm>
          <a:prstGeom prst="rect">
            <a:avLst/>
          </a:prstGeom>
        </p:spPr>
        <p:txBody>
          <a:bodyPr wrap="square">
            <a:spAutoFit/>
          </a:bodyPr>
          <a:lstStyle/>
          <a:p>
            <a:pPr algn="ctr"/>
            <a:r>
              <a:rPr lang="en-US" sz="1200" b="1" dirty="0">
                <a:solidFill>
                  <a:srgbClr val="FF0000"/>
                </a:solidFill>
                <a:latin typeface="Book Antiqua" panose="02040602050305030304" pitchFamily="18" charset="0"/>
              </a:rPr>
              <a:t>Building Partitioning Schema </a:t>
            </a:r>
          </a:p>
        </p:txBody>
      </p:sp>
      <p:cxnSp>
        <p:nvCxnSpPr>
          <p:cNvPr id="62" name="Straight Arrow Connector 61">
            <a:extLst>
              <a:ext uri="{FF2B5EF4-FFF2-40B4-BE49-F238E27FC236}">
                <a16:creationId xmlns:a16="http://schemas.microsoft.com/office/drawing/2014/main" id="{A8A3CBB0-FA75-482A-899D-9D2B9C0EB0F8}"/>
              </a:ext>
            </a:extLst>
          </p:cNvPr>
          <p:cNvCxnSpPr>
            <a:cxnSpLocks/>
            <a:stCxn id="64" idx="1"/>
          </p:cNvCxnSpPr>
          <p:nvPr/>
        </p:nvCxnSpPr>
        <p:spPr>
          <a:xfrm>
            <a:off x="6473190" y="1160597"/>
            <a:ext cx="0" cy="6240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B9DD8FC-DD57-4B9E-AEE7-CE59D78E6CC0}"/>
              </a:ext>
            </a:extLst>
          </p:cNvPr>
          <p:cNvSpPr txBox="1"/>
          <p:nvPr/>
        </p:nvSpPr>
        <p:spPr>
          <a:xfrm>
            <a:off x="4883469" y="2004469"/>
            <a:ext cx="792000" cy="412492"/>
          </a:xfrm>
          <a:prstGeom prst="snip1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933" b="1" dirty="0">
                <a:latin typeface="Book Antiqua" panose="02040602050305030304" pitchFamily="18" charset="0"/>
              </a:rPr>
              <a:t>Workload  Cluster </a:t>
            </a:r>
            <a:r>
              <a:rPr lang="en-US" sz="933" b="1" baseline="-25000" dirty="0">
                <a:latin typeface="Book Antiqua" panose="02040602050305030304" pitchFamily="18" charset="0"/>
              </a:rPr>
              <a:t>1</a:t>
            </a:r>
            <a:endParaRPr lang="fr-CA" sz="933" b="1" baseline="-25000" dirty="0">
              <a:latin typeface="Book Antiqua" panose="02040602050305030304" pitchFamily="18" charset="0"/>
            </a:endParaRPr>
          </a:p>
        </p:txBody>
      </p:sp>
      <p:sp>
        <p:nvSpPr>
          <p:cNvPr id="64" name="TextBox 63">
            <a:extLst>
              <a:ext uri="{FF2B5EF4-FFF2-40B4-BE49-F238E27FC236}">
                <a16:creationId xmlns:a16="http://schemas.microsoft.com/office/drawing/2014/main" id="{3DB3AC8F-8B1B-4F67-B883-E728CD9A61D0}"/>
              </a:ext>
            </a:extLst>
          </p:cNvPr>
          <p:cNvSpPr txBox="1"/>
          <p:nvPr/>
        </p:nvSpPr>
        <p:spPr>
          <a:xfrm>
            <a:off x="6077190" y="904170"/>
            <a:ext cx="792000" cy="256431"/>
          </a:xfrm>
          <a:prstGeom prst="snip1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933" b="1" dirty="0">
                <a:latin typeface="Book Antiqua" panose="02040602050305030304" pitchFamily="18" charset="0"/>
              </a:rPr>
              <a:t>Workload</a:t>
            </a:r>
            <a:endParaRPr lang="fr-CA" sz="933" b="1" baseline="-25000" dirty="0">
              <a:latin typeface="Book Antiqua" panose="02040602050305030304" pitchFamily="18" charset="0"/>
            </a:endParaRPr>
          </a:p>
        </p:txBody>
      </p:sp>
      <p:sp>
        <p:nvSpPr>
          <p:cNvPr id="65" name="TextBox 64">
            <a:extLst>
              <a:ext uri="{FF2B5EF4-FFF2-40B4-BE49-F238E27FC236}">
                <a16:creationId xmlns:a16="http://schemas.microsoft.com/office/drawing/2014/main" id="{F443D121-7AE6-4E21-A833-12D5EDF907C5}"/>
              </a:ext>
            </a:extLst>
          </p:cNvPr>
          <p:cNvSpPr txBox="1"/>
          <p:nvPr/>
        </p:nvSpPr>
        <p:spPr>
          <a:xfrm>
            <a:off x="8203125" y="3417318"/>
            <a:ext cx="792000" cy="360000"/>
          </a:xfrm>
          <a:prstGeom prst="rect">
            <a:avLst/>
          </a:prstGeom>
          <a:noFill/>
          <a:ln>
            <a:solidFill>
              <a:schemeClr val="tx1"/>
            </a:solidFill>
          </a:ln>
        </p:spPr>
        <p:txBody>
          <a:bodyPr wrap="square" rtlCol="0">
            <a:spAutoFit/>
          </a:bodyPr>
          <a:lstStyle/>
          <a:p>
            <a:pPr algn="ctr"/>
            <a:r>
              <a:rPr lang="fr-CA" sz="867" b="1" dirty="0">
                <a:latin typeface="Book Antiqua" panose="02040602050305030304" pitchFamily="18" charset="0"/>
              </a:rPr>
              <a:t>Horizontal </a:t>
            </a:r>
            <a:r>
              <a:rPr lang="en-US" sz="867" b="1" dirty="0">
                <a:latin typeface="Book Antiqua" panose="02040602050305030304" pitchFamily="18" charset="0"/>
              </a:rPr>
              <a:t>Partitioning</a:t>
            </a:r>
          </a:p>
        </p:txBody>
      </p:sp>
      <p:cxnSp>
        <p:nvCxnSpPr>
          <p:cNvPr id="70" name="Straight Arrow Connector 69">
            <a:extLst>
              <a:ext uri="{FF2B5EF4-FFF2-40B4-BE49-F238E27FC236}">
                <a16:creationId xmlns:a16="http://schemas.microsoft.com/office/drawing/2014/main" id="{816651A1-9EF3-45D6-AFCC-45F5EE9C3F22}"/>
              </a:ext>
            </a:extLst>
          </p:cNvPr>
          <p:cNvCxnSpPr>
            <a:cxnSpLocks/>
          </p:cNvCxnSpPr>
          <p:nvPr/>
        </p:nvCxnSpPr>
        <p:spPr>
          <a:xfrm>
            <a:off x="5236603" y="3800316"/>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65BDB928-2D96-4D72-8EC9-CB8D22B04477}"/>
              </a:ext>
            </a:extLst>
          </p:cNvPr>
          <p:cNvCxnSpPr>
            <a:cxnSpLocks/>
          </p:cNvCxnSpPr>
          <p:nvPr/>
        </p:nvCxnSpPr>
        <p:spPr>
          <a:xfrm>
            <a:off x="6396216" y="3782719"/>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9BF7CBE-9882-482B-A979-81EB59286EBE}"/>
              </a:ext>
            </a:extLst>
          </p:cNvPr>
          <p:cNvCxnSpPr>
            <a:cxnSpLocks/>
          </p:cNvCxnSpPr>
          <p:nvPr/>
        </p:nvCxnSpPr>
        <p:spPr>
          <a:xfrm>
            <a:off x="8585889" y="3777318"/>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B105461-CB15-46AA-9BFE-0A154EBCBDBB}"/>
              </a:ext>
            </a:extLst>
          </p:cNvPr>
          <p:cNvCxnSpPr>
            <a:cxnSpLocks/>
          </p:cNvCxnSpPr>
          <p:nvPr/>
        </p:nvCxnSpPr>
        <p:spPr>
          <a:xfrm>
            <a:off x="7502522" y="3777318"/>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EE172A4-74FB-4DFF-9BED-A456B6BDA48F}"/>
              </a:ext>
            </a:extLst>
          </p:cNvPr>
          <p:cNvCxnSpPr>
            <a:cxnSpLocks/>
          </p:cNvCxnSpPr>
          <p:nvPr/>
        </p:nvCxnSpPr>
        <p:spPr>
          <a:xfrm>
            <a:off x="5182003" y="4975460"/>
            <a:ext cx="33871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2171CE5-22E1-443B-90AC-91252B212AD7}"/>
              </a:ext>
            </a:extLst>
          </p:cNvPr>
          <p:cNvCxnSpPr>
            <a:cxnSpLocks/>
          </p:cNvCxnSpPr>
          <p:nvPr/>
        </p:nvCxnSpPr>
        <p:spPr>
          <a:xfrm>
            <a:off x="5181999" y="4613165"/>
            <a:ext cx="0" cy="36000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CF2A066-A2DB-4004-A593-E1EDDBDE8AB2}"/>
              </a:ext>
            </a:extLst>
          </p:cNvPr>
          <p:cNvCxnSpPr>
            <a:cxnSpLocks/>
          </p:cNvCxnSpPr>
          <p:nvPr/>
        </p:nvCxnSpPr>
        <p:spPr>
          <a:xfrm>
            <a:off x="6396216" y="4613165"/>
            <a:ext cx="0" cy="36000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75AFC69-2858-4033-AAB3-DBF72C6F5F17}"/>
              </a:ext>
            </a:extLst>
          </p:cNvPr>
          <p:cNvCxnSpPr>
            <a:cxnSpLocks/>
          </p:cNvCxnSpPr>
          <p:nvPr/>
        </p:nvCxnSpPr>
        <p:spPr>
          <a:xfrm>
            <a:off x="8565052" y="4577165"/>
            <a:ext cx="0" cy="39600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FEEA2666-4395-4A49-A51B-9BD9771DE2B7}"/>
              </a:ext>
            </a:extLst>
          </p:cNvPr>
          <p:cNvCxnSpPr>
            <a:cxnSpLocks/>
          </p:cNvCxnSpPr>
          <p:nvPr/>
        </p:nvCxnSpPr>
        <p:spPr>
          <a:xfrm>
            <a:off x="7502522" y="4615460"/>
            <a:ext cx="0" cy="36000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C731D380-BB00-4B2C-B7AA-94C3F42C7D4A}"/>
              </a:ext>
            </a:extLst>
          </p:cNvPr>
          <p:cNvSpPr txBox="1"/>
          <p:nvPr/>
        </p:nvSpPr>
        <p:spPr>
          <a:xfrm>
            <a:off x="6180456" y="4148189"/>
            <a:ext cx="468000" cy="523220"/>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defPPr>
              <a:defRPr lang="fr-FR"/>
            </a:defPPr>
            <a:lvl1pPr algn="ctr">
              <a:defRPr sz="933" b="1">
                <a:latin typeface="Book Antiqua" panose="02040602050305030304" pitchFamily="18" charset="0"/>
              </a:defRPr>
            </a:lvl1pPr>
          </a:lstStyle>
          <a:p>
            <a:endParaRPr lang="en-US" sz="600" dirty="0"/>
          </a:p>
          <a:p>
            <a:r>
              <a:rPr lang="en-US" sz="1100" dirty="0"/>
              <a:t>FS 2</a:t>
            </a:r>
          </a:p>
          <a:p>
            <a:endParaRPr lang="fr-CA" sz="1100" dirty="0"/>
          </a:p>
        </p:txBody>
      </p:sp>
      <p:sp>
        <p:nvSpPr>
          <p:cNvPr id="85" name="TextBox 84">
            <a:extLst>
              <a:ext uri="{FF2B5EF4-FFF2-40B4-BE49-F238E27FC236}">
                <a16:creationId xmlns:a16="http://schemas.microsoft.com/office/drawing/2014/main" id="{558B8C59-A29F-4890-8506-C30FB0F1E41E}"/>
              </a:ext>
            </a:extLst>
          </p:cNvPr>
          <p:cNvSpPr txBox="1"/>
          <p:nvPr/>
        </p:nvSpPr>
        <p:spPr>
          <a:xfrm>
            <a:off x="7268522" y="4145165"/>
            <a:ext cx="468000" cy="523220"/>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lstStyle>
            <a:defPPr>
              <a:defRPr lang="fr-FR"/>
            </a:defPPr>
            <a:lvl1pPr algn="ctr">
              <a:defRPr sz="933" b="1">
                <a:latin typeface="Book Antiqua" panose="02040602050305030304" pitchFamily="18" charset="0"/>
              </a:defRPr>
            </a:lvl1pPr>
          </a:lstStyle>
          <a:p>
            <a:endParaRPr lang="en-US" sz="600" dirty="0"/>
          </a:p>
          <a:p>
            <a:r>
              <a:rPr lang="en-US" sz="1100" dirty="0"/>
              <a:t>FS 3</a:t>
            </a:r>
          </a:p>
          <a:p>
            <a:endParaRPr lang="fr-CA" sz="1100" dirty="0"/>
          </a:p>
        </p:txBody>
      </p:sp>
      <p:sp>
        <p:nvSpPr>
          <p:cNvPr id="86" name="TextBox 85">
            <a:extLst>
              <a:ext uri="{FF2B5EF4-FFF2-40B4-BE49-F238E27FC236}">
                <a16:creationId xmlns:a16="http://schemas.microsoft.com/office/drawing/2014/main" id="{293A1379-19F2-40A2-9090-9DC2AA6985F8}"/>
              </a:ext>
            </a:extLst>
          </p:cNvPr>
          <p:cNvSpPr txBox="1"/>
          <p:nvPr/>
        </p:nvSpPr>
        <p:spPr>
          <a:xfrm>
            <a:off x="8335190" y="4125123"/>
            <a:ext cx="468000" cy="523220"/>
          </a:xfrm>
          <a:prstGeom prst="rect">
            <a:avLst/>
          </a:prstGeom>
          <a:solidFill>
            <a:schemeClr val="bg1">
              <a:lumMod val="85000"/>
            </a:schemeClr>
          </a:solidFill>
          <a:ln>
            <a:solidFill>
              <a:schemeClr val="bg1">
                <a:lumMod val="75000"/>
              </a:schemeClr>
            </a:solidFill>
          </a:ln>
        </p:spPr>
        <p:txBody>
          <a:bodyPr wrap="square" rtlCol="0">
            <a:spAutoFit/>
          </a:bodyPr>
          <a:lstStyle>
            <a:defPPr>
              <a:defRPr lang="fr-FR"/>
            </a:defPPr>
            <a:lvl1pPr algn="ctr">
              <a:defRPr sz="933" b="1">
                <a:latin typeface="Book Antiqua" panose="02040602050305030304" pitchFamily="18" charset="0"/>
              </a:defRPr>
            </a:lvl1pPr>
          </a:lstStyle>
          <a:p>
            <a:endParaRPr lang="en-US" sz="600" dirty="0"/>
          </a:p>
          <a:p>
            <a:r>
              <a:rPr lang="en-US" sz="1100" dirty="0"/>
              <a:t>FS 4</a:t>
            </a:r>
          </a:p>
          <a:p>
            <a:endParaRPr lang="fr-CA" sz="1100" dirty="0"/>
          </a:p>
        </p:txBody>
      </p:sp>
      <p:sp>
        <p:nvSpPr>
          <p:cNvPr id="89" name="object 5">
            <a:extLst>
              <a:ext uri="{FF2B5EF4-FFF2-40B4-BE49-F238E27FC236}">
                <a16:creationId xmlns:a16="http://schemas.microsoft.com/office/drawing/2014/main" id="{FF8DB465-C368-4185-864D-6FF3C6D3BF38}"/>
              </a:ext>
            </a:extLst>
          </p:cNvPr>
          <p:cNvSpPr txBox="1"/>
          <p:nvPr/>
        </p:nvSpPr>
        <p:spPr>
          <a:xfrm>
            <a:off x="96175" y="1142402"/>
            <a:ext cx="4132438" cy="4138954"/>
          </a:xfrm>
          <a:prstGeom prst="rect">
            <a:avLst/>
          </a:prstGeom>
        </p:spPr>
        <p:txBody>
          <a:bodyPr vert="horz" wrap="square" lIns="0" tIns="12065" rIns="0" bIns="0" rtlCol="0">
            <a:spAutoFit/>
          </a:bodyPr>
          <a:lstStyle/>
          <a:p>
            <a:pPr marL="355600" marR="5080" indent="-342900">
              <a:spcBef>
                <a:spcPts val="95"/>
              </a:spcBef>
              <a:buClr>
                <a:srgbClr val="FF0000"/>
              </a:buClr>
              <a:buSzPct val="97500"/>
              <a:buFont typeface="Wingdings" charset="2"/>
              <a:buChar char="q"/>
              <a:tabLst>
                <a:tab pos="267328" algn="l"/>
              </a:tabLst>
            </a:pPr>
            <a:r>
              <a:rPr lang="en-US" sz="2400" b="1" dirty="0">
                <a:solidFill>
                  <a:srgbClr val="FF0000"/>
                </a:solidFill>
              </a:rPr>
              <a:t>Initial population of GA</a:t>
            </a:r>
          </a:p>
          <a:p>
            <a:pPr marL="355600" marR="5080" indent="-342900">
              <a:spcBef>
                <a:spcPts val="95"/>
              </a:spcBef>
              <a:buClr>
                <a:srgbClr val="002060"/>
              </a:buClr>
              <a:buSzPct val="97500"/>
              <a:buFont typeface="Wingdings" charset="2"/>
              <a:buChar char="§"/>
              <a:tabLst>
                <a:tab pos="267328" algn="l"/>
              </a:tabLst>
            </a:pPr>
            <a:r>
              <a:rPr lang="en-US" sz="2000" dirty="0">
                <a:solidFill>
                  <a:srgbClr val="002060"/>
                </a:solidFill>
              </a:rPr>
              <a:t>Workload is clustered into several groups</a:t>
            </a:r>
          </a:p>
          <a:p>
            <a:pPr marL="355600" marR="5080" indent="-342900">
              <a:spcBef>
                <a:spcPts val="95"/>
              </a:spcBef>
              <a:buClr>
                <a:srgbClr val="002060"/>
              </a:buClr>
              <a:buSzPct val="97500"/>
              <a:buFont typeface="Wingdings" charset="2"/>
              <a:buChar char="§"/>
              <a:tabLst>
                <a:tab pos="267328" algn="l"/>
              </a:tabLst>
            </a:pPr>
            <a:r>
              <a:rPr lang="en-US" sz="2000" dirty="0">
                <a:solidFill>
                  <a:srgbClr val="002060"/>
                </a:solidFill>
              </a:rPr>
              <a:t>Fragmentation process for each group</a:t>
            </a:r>
          </a:p>
          <a:p>
            <a:pPr marL="355600" marR="5080" indent="-342900">
              <a:spcBef>
                <a:spcPts val="95"/>
              </a:spcBef>
              <a:buClr>
                <a:srgbClr val="002060"/>
              </a:buClr>
              <a:buSzPct val="97500"/>
              <a:buFont typeface="Wingdings" charset="2"/>
              <a:buChar char="§"/>
              <a:tabLst>
                <a:tab pos="267328" algn="l"/>
              </a:tabLst>
            </a:pPr>
            <a:r>
              <a:rPr lang="en-US" sz="2000" dirty="0">
                <a:solidFill>
                  <a:srgbClr val="002060"/>
                </a:solidFill>
              </a:rPr>
              <a:t>Several clustering techniques may be used: </a:t>
            </a:r>
            <a:r>
              <a:rPr lang="en-US" sz="2000" b="1" dirty="0">
                <a:solidFill>
                  <a:srgbClr val="002060"/>
                </a:solidFill>
              </a:rPr>
              <a:t>lexical, physical, arrival rate </a:t>
            </a:r>
          </a:p>
          <a:p>
            <a:pPr marL="355600" marR="5080" indent="-342900">
              <a:spcBef>
                <a:spcPts val="95"/>
              </a:spcBef>
              <a:buClr>
                <a:srgbClr val="002060"/>
              </a:buClr>
              <a:buSzPct val="97500"/>
              <a:buFont typeface="Wingdings" charset="2"/>
              <a:buChar char="§"/>
              <a:tabLst>
                <a:tab pos="267328" algn="l"/>
              </a:tabLst>
            </a:pPr>
            <a:r>
              <a:rPr lang="en-US" sz="2000" dirty="0">
                <a:solidFill>
                  <a:srgbClr val="002060"/>
                </a:solidFill>
              </a:rPr>
              <a:t>We propose </a:t>
            </a:r>
            <a:r>
              <a:rPr lang="en-US" sz="2000" b="1" dirty="0">
                <a:solidFill>
                  <a:srgbClr val="002060"/>
                </a:solidFill>
              </a:rPr>
              <a:t>lexicosemantic clustering </a:t>
            </a:r>
            <a:r>
              <a:rPr lang="en-US" sz="2000" dirty="0">
                <a:solidFill>
                  <a:srgbClr val="002060"/>
                </a:solidFill>
              </a:rPr>
              <a:t>based  on the interaction between queries (</a:t>
            </a:r>
            <a:r>
              <a:rPr lang="en-US" sz="2000" b="1" dirty="0">
                <a:solidFill>
                  <a:srgbClr val="002060"/>
                </a:solidFill>
              </a:rPr>
              <a:t>common subexpressions</a:t>
            </a:r>
            <a:r>
              <a:rPr lang="en-US" sz="2000" dirty="0">
                <a:solidFill>
                  <a:srgbClr val="002060"/>
                </a:solidFill>
              </a:rPr>
              <a:t>)</a:t>
            </a:r>
          </a:p>
          <a:p>
            <a:pPr marL="355600" marR="5080" indent="-342900">
              <a:spcBef>
                <a:spcPts val="95"/>
              </a:spcBef>
              <a:buClr>
                <a:srgbClr val="002060"/>
              </a:buClr>
              <a:buSzPct val="97500"/>
              <a:buFont typeface="Wingdings" charset="2"/>
              <a:buChar char="§"/>
              <a:tabLst>
                <a:tab pos="267328" algn="l"/>
              </a:tabLst>
            </a:pPr>
            <a:endParaRPr lang="en-US" sz="2000" dirty="0">
              <a:solidFill>
                <a:srgbClr val="002060"/>
              </a:solidFill>
            </a:endParaRPr>
          </a:p>
        </p:txBody>
      </p:sp>
      <p:sp>
        <p:nvSpPr>
          <p:cNvPr id="3" name="ZoneTexte 2"/>
          <p:cNvSpPr txBox="1"/>
          <p:nvPr/>
        </p:nvSpPr>
        <p:spPr>
          <a:xfrm>
            <a:off x="6730674" y="5215199"/>
            <a:ext cx="96712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a:solidFill>
                  <a:srgbClr val="002060"/>
                </a:solidFill>
              </a:rPr>
              <a:t>Merging</a:t>
            </a:r>
          </a:p>
        </p:txBody>
      </p:sp>
      <p:sp>
        <p:nvSpPr>
          <p:cNvPr id="13" name="Flèche vers le bas 12"/>
          <p:cNvSpPr/>
          <p:nvPr/>
        </p:nvSpPr>
        <p:spPr>
          <a:xfrm>
            <a:off x="7069848" y="5004011"/>
            <a:ext cx="80455" cy="1975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lèche vers le bas 57"/>
          <p:cNvSpPr/>
          <p:nvPr/>
        </p:nvSpPr>
        <p:spPr>
          <a:xfrm>
            <a:off x="7118615" y="5622325"/>
            <a:ext cx="80455" cy="1975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1391043"/>
      </p:ext>
    </p:extLst>
  </p:cSld>
  <p:clrMapOvr>
    <a:masterClrMapping/>
  </p:clrMapOvr>
</p:sld>
</file>

<file path=ppt/theme/theme1.xml><?xml version="1.0" encoding="utf-8"?>
<a:theme xmlns:a="http://schemas.openxmlformats.org/drawingml/2006/main" name="LI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LIAS</Template>
  <TotalTime>29937</TotalTime>
  <Words>2528</Words>
  <Application>Microsoft Office PowerPoint</Application>
  <PresentationFormat>On-screen Show (4:3)</PresentationFormat>
  <Paragraphs>480</Paragraphs>
  <Slides>14</Slides>
  <Notes>14</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14</vt:i4>
      </vt:variant>
    </vt:vector>
  </HeadingPairs>
  <TitlesOfParts>
    <vt:vector size="36" baseType="lpstr">
      <vt:lpstr>MS Gothic</vt:lpstr>
      <vt:lpstr>Arial</vt:lpstr>
      <vt:lpstr>Arial Rounded MT Bold</vt:lpstr>
      <vt:lpstr>Book Antiqua</vt:lpstr>
      <vt:lpstr>BwqvrxVglbtmTimes-Roman</vt:lpstr>
      <vt:lpstr>Calibri</vt:lpstr>
      <vt:lpstr>Cambria Math</vt:lpstr>
      <vt:lpstr>CIDFont+F1</vt:lpstr>
      <vt:lpstr>CMMI10</vt:lpstr>
      <vt:lpstr>CMR10</vt:lpstr>
      <vt:lpstr>CMR9</vt:lpstr>
      <vt:lpstr>CMTI10</vt:lpstr>
      <vt:lpstr>Courier New</vt:lpstr>
      <vt:lpstr>LMRoman12-Regular</vt:lpstr>
      <vt:lpstr>LucidaGrande</vt:lpstr>
      <vt:lpstr>NimbusRomNo9L-Medi</vt:lpstr>
      <vt:lpstr>NimbusRomNo9L-Regu</vt:lpstr>
      <vt:lpstr>Times-Italic</vt:lpstr>
      <vt:lpstr>TimesNewRomanPSMT</vt:lpstr>
      <vt:lpstr>Times-Roman</vt:lpstr>
      <vt:lpstr>Wingdings</vt:lpstr>
      <vt:lpstr>LIAS</vt:lpstr>
      <vt:lpstr>Laboratoire d’Informatique et d’Automatique pour les Systèmes</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Laboratoire d’Informatique et d’Automatique pour les Systèmes</dc:title>
  <dc:creator>GROLLEAU Emmanuel</dc:creator>
  <cp:lastModifiedBy>Soumia BENKRID</cp:lastModifiedBy>
  <cp:revision>532</cp:revision>
  <cp:lastPrinted>2020-10-13T09:12:36Z</cp:lastPrinted>
  <dcterms:created xsi:type="dcterms:W3CDTF">2012-03-30T16:23:16Z</dcterms:created>
  <dcterms:modified xsi:type="dcterms:W3CDTF">2020-11-26T12:43:41Z</dcterms:modified>
</cp:coreProperties>
</file>