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4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65" r:id="rId2"/>
  </p:sldMasterIdLst>
  <p:notesMasterIdLst>
    <p:notesMasterId r:id="rId79"/>
  </p:notesMasterIdLst>
  <p:handoutMasterIdLst>
    <p:handoutMasterId r:id="rId80"/>
  </p:handoutMasterIdLst>
  <p:sldIdLst>
    <p:sldId id="260" r:id="rId3"/>
    <p:sldId id="296" r:id="rId4"/>
    <p:sldId id="502" r:id="rId5"/>
    <p:sldId id="500" r:id="rId6"/>
    <p:sldId id="501" r:id="rId7"/>
    <p:sldId id="298" r:id="rId8"/>
    <p:sldId id="299" r:id="rId9"/>
    <p:sldId id="300" r:id="rId10"/>
    <p:sldId id="301" r:id="rId11"/>
    <p:sldId id="302" r:id="rId12"/>
    <p:sldId id="321" r:id="rId13"/>
    <p:sldId id="303" r:id="rId14"/>
    <p:sldId id="304" r:id="rId15"/>
    <p:sldId id="306" r:id="rId16"/>
    <p:sldId id="307" r:id="rId17"/>
    <p:sldId id="386" r:id="rId18"/>
    <p:sldId id="308" r:id="rId19"/>
    <p:sldId id="309" r:id="rId20"/>
    <p:sldId id="310" r:id="rId21"/>
    <p:sldId id="423" r:id="rId22"/>
    <p:sldId id="470" r:id="rId23"/>
    <p:sldId id="428" r:id="rId24"/>
    <p:sldId id="430" r:id="rId25"/>
    <p:sldId id="327" r:id="rId26"/>
    <p:sldId id="328" r:id="rId27"/>
    <p:sldId id="349" r:id="rId28"/>
    <p:sldId id="350" r:id="rId29"/>
    <p:sldId id="344" r:id="rId30"/>
    <p:sldId id="351" r:id="rId31"/>
    <p:sldId id="431" r:id="rId32"/>
    <p:sldId id="445" r:id="rId33"/>
    <p:sldId id="446" r:id="rId34"/>
    <p:sldId id="433" r:id="rId35"/>
    <p:sldId id="434" r:id="rId36"/>
    <p:sldId id="497" r:id="rId37"/>
    <p:sldId id="498" r:id="rId38"/>
    <p:sldId id="499" r:id="rId39"/>
    <p:sldId id="490" r:id="rId40"/>
    <p:sldId id="492" r:id="rId41"/>
    <p:sldId id="514" r:id="rId42"/>
    <p:sldId id="493" r:id="rId43"/>
    <p:sldId id="515" r:id="rId44"/>
    <p:sldId id="494" r:id="rId45"/>
    <p:sldId id="516" r:id="rId46"/>
    <p:sldId id="495" r:id="rId47"/>
    <p:sldId id="496" r:id="rId48"/>
    <p:sldId id="469" r:id="rId49"/>
    <p:sldId id="438" r:id="rId50"/>
    <p:sldId id="449" r:id="rId51"/>
    <p:sldId id="448" r:id="rId52"/>
    <p:sldId id="451" r:id="rId53"/>
    <p:sldId id="452" r:id="rId54"/>
    <p:sldId id="453" r:id="rId55"/>
    <p:sldId id="454" r:id="rId56"/>
    <p:sldId id="455" r:id="rId57"/>
    <p:sldId id="456" r:id="rId58"/>
    <p:sldId id="457" r:id="rId59"/>
    <p:sldId id="439" r:id="rId60"/>
    <p:sldId id="440" r:id="rId61"/>
    <p:sldId id="442" r:id="rId62"/>
    <p:sldId id="443" r:id="rId63"/>
    <p:sldId id="444" r:id="rId64"/>
    <p:sldId id="488" r:id="rId65"/>
    <p:sldId id="503" r:id="rId66"/>
    <p:sldId id="504" r:id="rId67"/>
    <p:sldId id="505" r:id="rId68"/>
    <p:sldId id="506" r:id="rId69"/>
    <p:sldId id="507" r:id="rId70"/>
    <p:sldId id="508" r:id="rId71"/>
    <p:sldId id="509" r:id="rId72"/>
    <p:sldId id="510" r:id="rId73"/>
    <p:sldId id="511" r:id="rId74"/>
    <p:sldId id="512" r:id="rId75"/>
    <p:sldId id="513" r:id="rId76"/>
    <p:sldId id="460" r:id="rId77"/>
    <p:sldId id="487" r:id="rId78"/>
  </p:sldIdLst>
  <p:sldSz cx="9144000" cy="6858000" type="letter"/>
  <p:notesSz cx="9283700" cy="6985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7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85"/>
    <p:restoredTop sz="80000"/>
  </p:normalViewPr>
  <p:slideViewPr>
    <p:cSldViewPr snapToGrid="0" snapToObjects="1">
      <p:cViewPr varScale="1">
        <p:scale>
          <a:sx n="100" d="100"/>
          <a:sy n="100" d="100"/>
        </p:scale>
        <p:origin x="1768" y="176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99" d="100"/>
        <a:sy n="99" d="100"/>
      </p:scale>
      <p:origin x="0" y="4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sc08-slides\motiva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sc08-slides\sgemm-vs-cublas1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sc08-slides\motivation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D:\sc08-slides\BLAS1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c08-slides\BLAS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D:\sc08-slides\BLAS1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D:\sc08-slides\motivation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38380070912201"/>
          <c:y val="6.0185185185185099E-2"/>
          <c:w val="0.74539738453745896"/>
          <c:h val="0.770921916010506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Core2 Quad 2.4GHz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Sheet1!$C$3:$C$5</c:f>
              <c:strCache>
                <c:ptCount val="3"/>
                <c:pt idx="0">
                  <c:v>LAPACK SGETRF</c:v>
                </c:pt>
                <c:pt idx="1">
                  <c:v>BLAS SGEMM</c:v>
                </c:pt>
                <c:pt idx="2">
                  <c:v>peak in a*b+c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59.2</c:v>
                </c:pt>
                <c:pt idx="1">
                  <c:v>69.8</c:v>
                </c:pt>
                <c:pt idx="2">
                  <c:v>76.8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D-4F4A-9C95-F23EEC598DB9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GeForce 8800 GTX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Sheet1!$C$3:$C$5</c:f>
              <c:strCache>
                <c:ptCount val="3"/>
                <c:pt idx="0">
                  <c:v>LAPACK SGETRF</c:v>
                </c:pt>
                <c:pt idx="1">
                  <c:v>BLAS SGEMM</c:v>
                </c:pt>
                <c:pt idx="2">
                  <c:v>peak in a*b+c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52.53</c:v>
                </c:pt>
                <c:pt idx="1">
                  <c:v>128</c:v>
                </c:pt>
                <c:pt idx="2">
                  <c:v>345.6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ED-4F4A-9C95-F23EEC598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1659104"/>
        <c:axId val="-2041624096"/>
      </c:barChart>
      <c:catAx>
        <c:axId val="-2061659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1624096"/>
        <c:crosses val="autoZero"/>
        <c:auto val="1"/>
        <c:lblAlgn val="ctr"/>
        <c:lblOffset val="100"/>
        <c:noMultiLvlLbl val="0"/>
      </c:catAx>
      <c:valAx>
        <c:axId val="-2041624096"/>
        <c:scaling>
          <c:orientation val="minMax"/>
          <c:max val="35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Gflop/s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1659104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68278974996546404"/>
          <c:y val="0.41598989999668001"/>
          <c:w val="0.19679306534051699"/>
          <c:h val="0.189847623213765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98048828802099"/>
          <c:y val="3.2030148773776398E-2"/>
          <c:w val="0.86015365060499804"/>
          <c:h val="0.840242553066285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cublas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  <c:pt idx="8">
                  <c:v>576</c:v>
                </c:pt>
                <c:pt idx="9">
                  <c:v>640</c:v>
                </c:pt>
                <c:pt idx="10">
                  <c:v>768</c:v>
                </c:pt>
                <c:pt idx="11">
                  <c:v>896</c:v>
                </c:pt>
                <c:pt idx="12">
                  <c:v>1024</c:v>
                </c:pt>
                <c:pt idx="13">
                  <c:v>1152</c:v>
                </c:pt>
                <c:pt idx="14">
                  <c:v>1280</c:v>
                </c:pt>
                <c:pt idx="15">
                  <c:v>1472</c:v>
                </c:pt>
                <c:pt idx="16">
                  <c:v>1664</c:v>
                </c:pt>
                <c:pt idx="17">
                  <c:v>1856</c:v>
                </c:pt>
                <c:pt idx="18">
                  <c:v>2048</c:v>
                </c:pt>
                <c:pt idx="19">
                  <c:v>2304</c:v>
                </c:pt>
                <c:pt idx="20">
                  <c:v>2560</c:v>
                </c:pt>
                <c:pt idx="21">
                  <c:v>2880</c:v>
                </c:pt>
                <c:pt idx="22">
                  <c:v>3200</c:v>
                </c:pt>
                <c:pt idx="23">
                  <c:v>3584</c:v>
                </c:pt>
                <c:pt idx="24">
                  <c:v>3968</c:v>
                </c:pt>
                <c:pt idx="25">
                  <c:v>4416</c:v>
                </c:pt>
                <c:pt idx="26">
                  <c:v>4864</c:v>
                </c:pt>
                <c:pt idx="27">
                  <c:v>5376</c:v>
                </c:pt>
                <c:pt idx="28">
                  <c:v>5952</c:v>
                </c:pt>
                <c:pt idx="29">
                  <c:v>6592</c:v>
                </c:pt>
              </c:numCache>
            </c:numRef>
          </c:xVal>
          <c:yVal>
            <c:numRef>
              <c:f>Sheet1!$D$2:$D$31</c:f>
              <c:numCache>
                <c:formatCode>0%</c:formatCode>
                <c:ptCount val="30"/>
                <c:pt idx="0">
                  <c:v>0.118877025462963</c:v>
                </c:pt>
                <c:pt idx="1">
                  <c:v>0.25373553240740598</c:v>
                </c:pt>
                <c:pt idx="2">
                  <c:v>0.24394444444444599</c:v>
                </c:pt>
                <c:pt idx="3">
                  <c:v>0.32313368055555503</c:v>
                </c:pt>
                <c:pt idx="4">
                  <c:v>0.31017071759259401</c:v>
                </c:pt>
                <c:pt idx="5">
                  <c:v>0.33516493055555702</c:v>
                </c:pt>
                <c:pt idx="6">
                  <c:v>0.33255208333333502</c:v>
                </c:pt>
                <c:pt idx="7">
                  <c:v>0.35161747685185302</c:v>
                </c:pt>
                <c:pt idx="8">
                  <c:v>0.343668981481483</c:v>
                </c:pt>
                <c:pt idx="9">
                  <c:v>0.34691840277777902</c:v>
                </c:pt>
                <c:pt idx="10">
                  <c:v>0.350983796296297</c:v>
                </c:pt>
                <c:pt idx="11">
                  <c:v>0.359143518518517</c:v>
                </c:pt>
                <c:pt idx="12">
                  <c:v>0.35323206018518499</c:v>
                </c:pt>
                <c:pt idx="13">
                  <c:v>0.35443865740740699</c:v>
                </c:pt>
                <c:pt idx="14">
                  <c:v>0.36114293981481599</c:v>
                </c:pt>
                <c:pt idx="15">
                  <c:v>0.35519675925926097</c:v>
                </c:pt>
                <c:pt idx="16">
                  <c:v>0.36238136574074298</c:v>
                </c:pt>
                <c:pt idx="17">
                  <c:v>0.35508101851851798</c:v>
                </c:pt>
                <c:pt idx="18">
                  <c:v>0.36937500000000101</c:v>
                </c:pt>
                <c:pt idx="19">
                  <c:v>0.36077256944444702</c:v>
                </c:pt>
                <c:pt idx="20">
                  <c:v>0.36063078703703699</c:v>
                </c:pt>
                <c:pt idx="21">
                  <c:v>0.37017071759259401</c:v>
                </c:pt>
                <c:pt idx="22">
                  <c:v>0.37034432870370398</c:v>
                </c:pt>
                <c:pt idx="23">
                  <c:v>0.37037905092592599</c:v>
                </c:pt>
                <c:pt idx="24">
                  <c:v>0.37010416666666801</c:v>
                </c:pt>
                <c:pt idx="25">
                  <c:v>0.36950810185185401</c:v>
                </c:pt>
                <c:pt idx="26">
                  <c:v>0.35725115740740698</c:v>
                </c:pt>
                <c:pt idx="27">
                  <c:v>0.355387731481483</c:v>
                </c:pt>
                <c:pt idx="28">
                  <c:v>0.36224826388888998</c:v>
                </c:pt>
                <c:pt idx="29">
                  <c:v>0.35196469907407602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8F-FD49-AAFD-BA61AA5651FB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our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  <c:pt idx="8">
                  <c:v>576</c:v>
                </c:pt>
                <c:pt idx="9">
                  <c:v>640</c:v>
                </c:pt>
                <c:pt idx="10">
                  <c:v>768</c:v>
                </c:pt>
                <c:pt idx="11">
                  <c:v>896</c:v>
                </c:pt>
                <c:pt idx="12">
                  <c:v>1024</c:v>
                </c:pt>
                <c:pt idx="13">
                  <c:v>1152</c:v>
                </c:pt>
                <c:pt idx="14">
                  <c:v>1280</c:v>
                </c:pt>
                <c:pt idx="15">
                  <c:v>1472</c:v>
                </c:pt>
                <c:pt idx="16">
                  <c:v>1664</c:v>
                </c:pt>
                <c:pt idx="17">
                  <c:v>1856</c:v>
                </c:pt>
                <c:pt idx="18">
                  <c:v>2048</c:v>
                </c:pt>
                <c:pt idx="19">
                  <c:v>2304</c:v>
                </c:pt>
                <c:pt idx="20">
                  <c:v>2560</c:v>
                </c:pt>
                <c:pt idx="21">
                  <c:v>2880</c:v>
                </c:pt>
                <c:pt idx="22">
                  <c:v>3200</c:v>
                </c:pt>
                <c:pt idx="23">
                  <c:v>3584</c:v>
                </c:pt>
                <c:pt idx="24">
                  <c:v>3968</c:v>
                </c:pt>
                <c:pt idx="25">
                  <c:v>4416</c:v>
                </c:pt>
                <c:pt idx="26">
                  <c:v>4864</c:v>
                </c:pt>
                <c:pt idx="27">
                  <c:v>5376</c:v>
                </c:pt>
                <c:pt idx="28">
                  <c:v>5952</c:v>
                </c:pt>
                <c:pt idx="29">
                  <c:v>6592</c:v>
                </c:pt>
              </c:numCache>
            </c:numRef>
          </c:xVal>
          <c:yVal>
            <c:numRef>
              <c:f>Sheet1!$E$2:$E$31</c:f>
              <c:numCache>
                <c:formatCode>0%</c:formatCode>
                <c:ptCount val="30"/>
                <c:pt idx="0">
                  <c:v>4.9263888888888899E-2</c:v>
                </c:pt>
                <c:pt idx="1">
                  <c:v>0.238514178240741</c:v>
                </c:pt>
                <c:pt idx="2">
                  <c:v>0.37292245370370503</c:v>
                </c:pt>
                <c:pt idx="3">
                  <c:v>0.54746817129629399</c:v>
                </c:pt>
                <c:pt idx="4">
                  <c:v>0.44750000000000001</c:v>
                </c:pt>
                <c:pt idx="5">
                  <c:v>0.53796585648148498</c:v>
                </c:pt>
                <c:pt idx="6">
                  <c:v>0.52898148148148205</c:v>
                </c:pt>
                <c:pt idx="7">
                  <c:v>0.58454861111111101</c:v>
                </c:pt>
                <c:pt idx="8">
                  <c:v>0.55719039351852095</c:v>
                </c:pt>
                <c:pt idx="9">
                  <c:v>0.58138020833333404</c:v>
                </c:pt>
                <c:pt idx="10">
                  <c:v>0.59283275462963003</c:v>
                </c:pt>
                <c:pt idx="11">
                  <c:v>0.591530671296295</c:v>
                </c:pt>
                <c:pt idx="12">
                  <c:v>0.59627314814814802</c:v>
                </c:pt>
                <c:pt idx="13">
                  <c:v>0.59059895833333398</c:v>
                </c:pt>
                <c:pt idx="14">
                  <c:v>0.59809317129629602</c:v>
                </c:pt>
                <c:pt idx="15">
                  <c:v>0.591765046296297</c:v>
                </c:pt>
                <c:pt idx="16">
                  <c:v>0.596134259259259</c:v>
                </c:pt>
                <c:pt idx="17">
                  <c:v>0.59533564814814799</c:v>
                </c:pt>
                <c:pt idx="18">
                  <c:v>0.60025462962963005</c:v>
                </c:pt>
                <c:pt idx="19">
                  <c:v>0.60059895833333399</c:v>
                </c:pt>
                <c:pt idx="20">
                  <c:v>0.60089409722222298</c:v>
                </c:pt>
                <c:pt idx="21">
                  <c:v>0.59905092592592302</c:v>
                </c:pt>
                <c:pt idx="22">
                  <c:v>0.60024884259259703</c:v>
                </c:pt>
                <c:pt idx="23">
                  <c:v>0.60136574074074001</c:v>
                </c:pt>
                <c:pt idx="24">
                  <c:v>0.60096064814814898</c:v>
                </c:pt>
                <c:pt idx="25">
                  <c:v>0.60085937500000097</c:v>
                </c:pt>
                <c:pt idx="26">
                  <c:v>0.60186921296296303</c:v>
                </c:pt>
                <c:pt idx="27">
                  <c:v>0.60196759259259502</c:v>
                </c:pt>
                <c:pt idx="28">
                  <c:v>0.601495949074076</c:v>
                </c:pt>
                <c:pt idx="29">
                  <c:v>0.60179976851852302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8F-FD49-AAFD-BA61AA5651FB}"/>
            </c:ext>
          </c:extLst>
        </c:ser>
        <c:ser>
          <c:idx val="2"/>
          <c:order val="2"/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Sheet1!$O$2:$O$3</c:f>
              <c:numCache>
                <c:formatCode>General</c:formatCode>
                <c:ptCount val="2"/>
                <c:pt idx="0">
                  <c:v>64</c:v>
                </c:pt>
                <c:pt idx="1">
                  <c:v>8192</c:v>
                </c:pt>
              </c:numCache>
            </c:numRef>
          </c:xVal>
          <c:yVal>
            <c:numRef>
              <c:f>Sheet1!$P$2:$P$3</c:f>
              <c:numCache>
                <c:formatCode>General</c:formatCode>
                <c:ptCount val="2"/>
                <c:pt idx="0">
                  <c:v>0.66000000000000203</c:v>
                </c:pt>
                <c:pt idx="1">
                  <c:v>0.66000000000000203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8F-FD49-AAFD-BA61AA565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1669088"/>
        <c:axId val="-1891517872"/>
      </c:scatterChart>
      <c:valAx>
        <c:axId val="1841669088"/>
        <c:scaling>
          <c:logBase val="2"/>
          <c:orientation val="minMax"/>
          <c:max val="4096"/>
          <c:min val="64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600" b="0" i="1"/>
                </a:pPr>
                <a:r>
                  <a:rPr lang="en-US" sz="1600" b="0" i="1" dirty="0"/>
                  <a:t>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891517872"/>
        <c:crosses val="autoZero"/>
        <c:crossBetween val="midCat"/>
        <c:majorUnit val="2"/>
      </c:valAx>
      <c:valAx>
        <c:axId val="-18915178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Fraction of Peak</a:t>
                </a:r>
              </a:p>
            </c:rich>
          </c:tx>
          <c:layout>
            <c:manualLayout>
              <c:xMode val="edge"/>
              <c:yMode val="edge"/>
              <c:x val="1.1567761346904901E-3"/>
              <c:y val="0.3325549560542240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4166908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199504976409"/>
          <c:y val="6.0185185185185099E-2"/>
          <c:w val="0.87396475013272901"/>
          <c:h val="0.770921916010510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Core2 Quad 2.4GHz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Sheet1!$C$3:$C$5</c:f>
              <c:strCache>
                <c:ptCount val="3"/>
                <c:pt idx="0">
                  <c:v>LAPACK SGETRF</c:v>
                </c:pt>
                <c:pt idx="1">
                  <c:v>BLAS SGEMM</c:v>
                </c:pt>
                <c:pt idx="2">
                  <c:v>peak in a*b+c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59.2</c:v>
                </c:pt>
                <c:pt idx="1">
                  <c:v>69.8</c:v>
                </c:pt>
                <c:pt idx="2">
                  <c:v>76.8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5-C844-BC38-F3B93D96E7DE}"/>
            </c:ext>
          </c:extLst>
        </c:ser>
        <c:ser>
          <c:idx val="2"/>
          <c:order val="1"/>
          <c:tx>
            <c:strRef>
              <c:f>Sheet1!$F$2</c:f>
              <c:strCache>
                <c:ptCount val="1"/>
                <c:pt idx="0">
                  <c:v>mid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Sheet1!$F$3:$F$5</c:f>
              <c:numCache>
                <c:formatCode>General</c:formatCode>
                <c:ptCount val="3"/>
                <c:pt idx="0">
                  <c:v>72.569999999999993</c:v>
                </c:pt>
                <c:pt idx="1">
                  <c:v>208</c:v>
                </c:pt>
                <c:pt idx="2">
                  <c:v>230.4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05-C844-BC38-F3B93D96E7DE}"/>
            </c:ext>
          </c:extLst>
        </c:ser>
        <c:ser>
          <c:idx val="1"/>
          <c:order val="2"/>
          <c:tx>
            <c:strRef>
              <c:f>Sheet1!$E$2</c:f>
              <c:strCache>
                <c:ptCount val="1"/>
                <c:pt idx="0">
                  <c:v>GeForce 8800 GTX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Sheet1!$C$3:$C$5</c:f>
              <c:strCache>
                <c:ptCount val="3"/>
                <c:pt idx="0">
                  <c:v>LAPACK SGETRF</c:v>
                </c:pt>
                <c:pt idx="1">
                  <c:v>BLAS SGEMM</c:v>
                </c:pt>
                <c:pt idx="2">
                  <c:v>peak in a*b+c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52.53</c:v>
                </c:pt>
                <c:pt idx="1">
                  <c:v>128</c:v>
                </c:pt>
                <c:pt idx="2">
                  <c:v>345.6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05-C844-BC38-F3B93D96E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5164192"/>
        <c:axId val="1886162592"/>
      </c:barChart>
      <c:catAx>
        <c:axId val="1875164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86162592"/>
        <c:crosses val="autoZero"/>
        <c:auto val="1"/>
        <c:lblAlgn val="ctr"/>
        <c:lblOffset val="100"/>
        <c:noMultiLvlLbl val="0"/>
      </c:catAx>
      <c:valAx>
        <c:axId val="1886162592"/>
        <c:scaling>
          <c:orientation val="minMax"/>
          <c:max val="35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Gflop/s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75164192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943050723310699E-2"/>
          <c:y val="3.0567116610423901E-2"/>
          <c:w val="0.87425074772630096"/>
          <c:h val="0.82798697037870295"/>
        </c:manualLayout>
      </c:layout>
      <c:scatterChart>
        <c:scatterStyle val="lineMarker"/>
        <c:varyColors val="0"/>
        <c:ser>
          <c:idx val="3"/>
          <c:order val="0"/>
          <c:tx>
            <c:strRef>
              <c:f>sswap!$C$1</c:f>
              <c:strCache>
                <c:ptCount val="1"/>
                <c:pt idx="0">
                  <c:v>column-major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00B0F0"/>
              </a:solidFill>
              <a:ln>
                <a:noFill/>
              </a:ln>
            </c:spPr>
          </c:marker>
          <c:xVal>
            <c:numRef>
              <c:f>sswap!$A$2:$A$961</c:f>
              <c:numCache>
                <c:formatCode>General</c:formatCode>
                <c:ptCount val="960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  <c:pt idx="4">
                  <c:v>80</c:v>
                </c:pt>
                <c:pt idx="5">
                  <c:v>96</c:v>
                </c:pt>
                <c:pt idx="6">
                  <c:v>112</c:v>
                </c:pt>
                <c:pt idx="7">
                  <c:v>128</c:v>
                </c:pt>
                <c:pt idx="8">
                  <c:v>144</c:v>
                </c:pt>
                <c:pt idx="9">
                  <c:v>160</c:v>
                </c:pt>
                <c:pt idx="10">
                  <c:v>176</c:v>
                </c:pt>
                <c:pt idx="11">
                  <c:v>192</c:v>
                </c:pt>
                <c:pt idx="12">
                  <c:v>208</c:v>
                </c:pt>
                <c:pt idx="13">
                  <c:v>224</c:v>
                </c:pt>
                <c:pt idx="14">
                  <c:v>240</c:v>
                </c:pt>
                <c:pt idx="15">
                  <c:v>256</c:v>
                </c:pt>
                <c:pt idx="16">
                  <c:v>272</c:v>
                </c:pt>
                <c:pt idx="17">
                  <c:v>288</c:v>
                </c:pt>
                <c:pt idx="18">
                  <c:v>304</c:v>
                </c:pt>
                <c:pt idx="19">
                  <c:v>320</c:v>
                </c:pt>
                <c:pt idx="20">
                  <c:v>336</c:v>
                </c:pt>
                <c:pt idx="21">
                  <c:v>352</c:v>
                </c:pt>
                <c:pt idx="22">
                  <c:v>368</c:v>
                </c:pt>
                <c:pt idx="23">
                  <c:v>384</c:v>
                </c:pt>
                <c:pt idx="24">
                  <c:v>400</c:v>
                </c:pt>
                <c:pt idx="25">
                  <c:v>416</c:v>
                </c:pt>
                <c:pt idx="26">
                  <c:v>432</c:v>
                </c:pt>
                <c:pt idx="27">
                  <c:v>448</c:v>
                </c:pt>
                <c:pt idx="28">
                  <c:v>464</c:v>
                </c:pt>
                <c:pt idx="29">
                  <c:v>480</c:v>
                </c:pt>
                <c:pt idx="30">
                  <c:v>496</c:v>
                </c:pt>
                <c:pt idx="31">
                  <c:v>512</c:v>
                </c:pt>
                <c:pt idx="32">
                  <c:v>528</c:v>
                </c:pt>
                <c:pt idx="33">
                  <c:v>544</c:v>
                </c:pt>
                <c:pt idx="34">
                  <c:v>560</c:v>
                </c:pt>
                <c:pt idx="35">
                  <c:v>576</c:v>
                </c:pt>
                <c:pt idx="36">
                  <c:v>592</c:v>
                </c:pt>
                <c:pt idx="37">
                  <c:v>608</c:v>
                </c:pt>
                <c:pt idx="38">
                  <c:v>624</c:v>
                </c:pt>
                <c:pt idx="39">
                  <c:v>640</c:v>
                </c:pt>
                <c:pt idx="40">
                  <c:v>656</c:v>
                </c:pt>
                <c:pt idx="41">
                  <c:v>672</c:v>
                </c:pt>
                <c:pt idx="42">
                  <c:v>688</c:v>
                </c:pt>
                <c:pt idx="43">
                  <c:v>704</c:v>
                </c:pt>
                <c:pt idx="44">
                  <c:v>720</c:v>
                </c:pt>
                <c:pt idx="45">
                  <c:v>736</c:v>
                </c:pt>
                <c:pt idx="46">
                  <c:v>752</c:v>
                </c:pt>
                <c:pt idx="47">
                  <c:v>768</c:v>
                </c:pt>
                <c:pt idx="48">
                  <c:v>784</c:v>
                </c:pt>
                <c:pt idx="49">
                  <c:v>800</c:v>
                </c:pt>
                <c:pt idx="50">
                  <c:v>816</c:v>
                </c:pt>
                <c:pt idx="51">
                  <c:v>832</c:v>
                </c:pt>
                <c:pt idx="52">
                  <c:v>848</c:v>
                </c:pt>
                <c:pt idx="53">
                  <c:v>864</c:v>
                </c:pt>
                <c:pt idx="54">
                  <c:v>880</c:v>
                </c:pt>
                <c:pt idx="55">
                  <c:v>896</c:v>
                </c:pt>
                <c:pt idx="56">
                  <c:v>912</c:v>
                </c:pt>
                <c:pt idx="57">
                  <c:v>928</c:v>
                </c:pt>
                <c:pt idx="58">
                  <c:v>944</c:v>
                </c:pt>
                <c:pt idx="59">
                  <c:v>960</c:v>
                </c:pt>
                <c:pt idx="60">
                  <c:v>976</c:v>
                </c:pt>
                <c:pt idx="61">
                  <c:v>992</c:v>
                </c:pt>
                <c:pt idx="62">
                  <c:v>1008</c:v>
                </c:pt>
                <c:pt idx="63">
                  <c:v>1024</c:v>
                </c:pt>
                <c:pt idx="64">
                  <c:v>1040</c:v>
                </c:pt>
                <c:pt idx="65">
                  <c:v>1056</c:v>
                </c:pt>
                <c:pt idx="66">
                  <c:v>1072</c:v>
                </c:pt>
                <c:pt idx="67">
                  <c:v>1088</c:v>
                </c:pt>
                <c:pt idx="68">
                  <c:v>1104</c:v>
                </c:pt>
                <c:pt idx="69">
                  <c:v>1120</c:v>
                </c:pt>
                <c:pt idx="70">
                  <c:v>1136</c:v>
                </c:pt>
                <c:pt idx="71">
                  <c:v>1152</c:v>
                </c:pt>
                <c:pt idx="72">
                  <c:v>1168</c:v>
                </c:pt>
                <c:pt idx="73">
                  <c:v>1184</c:v>
                </c:pt>
                <c:pt idx="74">
                  <c:v>1200</c:v>
                </c:pt>
                <c:pt idx="75">
                  <c:v>1216</c:v>
                </c:pt>
                <c:pt idx="76">
                  <c:v>1232</c:v>
                </c:pt>
                <c:pt idx="77">
                  <c:v>1248</c:v>
                </c:pt>
                <c:pt idx="78">
                  <c:v>1264</c:v>
                </c:pt>
                <c:pt idx="79">
                  <c:v>1280</c:v>
                </c:pt>
                <c:pt idx="80">
                  <c:v>1296</c:v>
                </c:pt>
                <c:pt idx="81">
                  <c:v>1312</c:v>
                </c:pt>
                <c:pt idx="82">
                  <c:v>1328</c:v>
                </c:pt>
                <c:pt idx="83">
                  <c:v>1344</c:v>
                </c:pt>
                <c:pt idx="84">
                  <c:v>1360</c:v>
                </c:pt>
                <c:pt idx="85">
                  <c:v>1376</c:v>
                </c:pt>
                <c:pt idx="86">
                  <c:v>1392</c:v>
                </c:pt>
                <c:pt idx="87">
                  <c:v>1408</c:v>
                </c:pt>
                <c:pt idx="88">
                  <c:v>1424</c:v>
                </c:pt>
                <c:pt idx="89">
                  <c:v>1440</c:v>
                </c:pt>
                <c:pt idx="90">
                  <c:v>1456</c:v>
                </c:pt>
                <c:pt idx="91">
                  <c:v>1472</c:v>
                </c:pt>
                <c:pt idx="92">
                  <c:v>1488</c:v>
                </c:pt>
                <c:pt idx="93">
                  <c:v>1504</c:v>
                </c:pt>
                <c:pt idx="94">
                  <c:v>1520</c:v>
                </c:pt>
                <c:pt idx="95">
                  <c:v>1536</c:v>
                </c:pt>
                <c:pt idx="96">
                  <c:v>1552</c:v>
                </c:pt>
                <c:pt idx="97">
                  <c:v>1568</c:v>
                </c:pt>
                <c:pt idx="98">
                  <c:v>1584</c:v>
                </c:pt>
                <c:pt idx="99">
                  <c:v>1600</c:v>
                </c:pt>
                <c:pt idx="100">
                  <c:v>1616</c:v>
                </c:pt>
                <c:pt idx="101">
                  <c:v>1632</c:v>
                </c:pt>
                <c:pt idx="102">
                  <c:v>1648</c:v>
                </c:pt>
                <c:pt idx="103">
                  <c:v>1664</c:v>
                </c:pt>
                <c:pt idx="104">
                  <c:v>1680</c:v>
                </c:pt>
                <c:pt idx="105">
                  <c:v>1696</c:v>
                </c:pt>
                <c:pt idx="106">
                  <c:v>1712</c:v>
                </c:pt>
                <c:pt idx="107">
                  <c:v>1728</c:v>
                </c:pt>
                <c:pt idx="108">
                  <c:v>1744</c:v>
                </c:pt>
                <c:pt idx="109">
                  <c:v>1760</c:v>
                </c:pt>
                <c:pt idx="110">
                  <c:v>1776</c:v>
                </c:pt>
                <c:pt idx="111">
                  <c:v>1792</c:v>
                </c:pt>
                <c:pt idx="112">
                  <c:v>1808</c:v>
                </c:pt>
                <c:pt idx="113">
                  <c:v>1824</c:v>
                </c:pt>
                <c:pt idx="114">
                  <c:v>1840</c:v>
                </c:pt>
                <c:pt idx="115">
                  <c:v>1856</c:v>
                </c:pt>
                <c:pt idx="116">
                  <c:v>1872</c:v>
                </c:pt>
                <c:pt idx="117">
                  <c:v>1888</c:v>
                </c:pt>
                <c:pt idx="118">
                  <c:v>1904</c:v>
                </c:pt>
                <c:pt idx="119">
                  <c:v>1920</c:v>
                </c:pt>
                <c:pt idx="120">
                  <c:v>1936</c:v>
                </c:pt>
                <c:pt idx="121">
                  <c:v>1952</c:v>
                </c:pt>
                <c:pt idx="122">
                  <c:v>1968</c:v>
                </c:pt>
                <c:pt idx="123">
                  <c:v>1984</c:v>
                </c:pt>
                <c:pt idx="124">
                  <c:v>2000</c:v>
                </c:pt>
                <c:pt idx="125">
                  <c:v>2016</c:v>
                </c:pt>
                <c:pt idx="126">
                  <c:v>2032</c:v>
                </c:pt>
                <c:pt idx="127">
                  <c:v>2048</c:v>
                </c:pt>
                <c:pt idx="128">
                  <c:v>2064</c:v>
                </c:pt>
                <c:pt idx="129">
                  <c:v>2080</c:v>
                </c:pt>
                <c:pt idx="130">
                  <c:v>2096</c:v>
                </c:pt>
                <c:pt idx="131">
                  <c:v>2112</c:v>
                </c:pt>
                <c:pt idx="132">
                  <c:v>2128</c:v>
                </c:pt>
                <c:pt idx="133">
                  <c:v>2144</c:v>
                </c:pt>
                <c:pt idx="134">
                  <c:v>2160</c:v>
                </c:pt>
                <c:pt idx="135">
                  <c:v>2176</c:v>
                </c:pt>
                <c:pt idx="136">
                  <c:v>2192</c:v>
                </c:pt>
                <c:pt idx="137">
                  <c:v>2208</c:v>
                </c:pt>
                <c:pt idx="138">
                  <c:v>2224</c:v>
                </c:pt>
                <c:pt idx="139">
                  <c:v>2240</c:v>
                </c:pt>
                <c:pt idx="140">
                  <c:v>2256</c:v>
                </c:pt>
                <c:pt idx="141">
                  <c:v>2272</c:v>
                </c:pt>
                <c:pt idx="142">
                  <c:v>2288</c:v>
                </c:pt>
                <c:pt idx="143">
                  <c:v>2304</c:v>
                </c:pt>
                <c:pt idx="144">
                  <c:v>2320</c:v>
                </c:pt>
                <c:pt idx="145">
                  <c:v>2336</c:v>
                </c:pt>
                <c:pt idx="146">
                  <c:v>2352</c:v>
                </c:pt>
                <c:pt idx="147">
                  <c:v>2368</c:v>
                </c:pt>
                <c:pt idx="148">
                  <c:v>2384</c:v>
                </c:pt>
                <c:pt idx="149">
                  <c:v>2400</c:v>
                </c:pt>
                <c:pt idx="150">
                  <c:v>2416</c:v>
                </c:pt>
                <c:pt idx="151">
                  <c:v>2432</c:v>
                </c:pt>
                <c:pt idx="152">
                  <c:v>2448</c:v>
                </c:pt>
                <c:pt idx="153">
                  <c:v>2464</c:v>
                </c:pt>
                <c:pt idx="154">
                  <c:v>2480</c:v>
                </c:pt>
                <c:pt idx="155">
                  <c:v>2496</c:v>
                </c:pt>
                <c:pt idx="156">
                  <c:v>2512</c:v>
                </c:pt>
                <c:pt idx="157">
                  <c:v>2528</c:v>
                </c:pt>
                <c:pt idx="158">
                  <c:v>2544</c:v>
                </c:pt>
                <c:pt idx="159">
                  <c:v>2560</c:v>
                </c:pt>
                <c:pt idx="160">
                  <c:v>2576</c:v>
                </c:pt>
                <c:pt idx="161">
                  <c:v>2592</c:v>
                </c:pt>
                <c:pt idx="162">
                  <c:v>2608</c:v>
                </c:pt>
                <c:pt idx="163">
                  <c:v>2624</c:v>
                </c:pt>
                <c:pt idx="164">
                  <c:v>2640</c:v>
                </c:pt>
                <c:pt idx="165">
                  <c:v>2656</c:v>
                </c:pt>
                <c:pt idx="166">
                  <c:v>2672</c:v>
                </c:pt>
                <c:pt idx="167">
                  <c:v>2688</c:v>
                </c:pt>
                <c:pt idx="168">
                  <c:v>2704</c:v>
                </c:pt>
                <c:pt idx="169">
                  <c:v>2720</c:v>
                </c:pt>
                <c:pt idx="170">
                  <c:v>2736</c:v>
                </c:pt>
                <c:pt idx="171">
                  <c:v>2752</c:v>
                </c:pt>
                <c:pt idx="172">
                  <c:v>2768</c:v>
                </c:pt>
                <c:pt idx="173">
                  <c:v>2784</c:v>
                </c:pt>
                <c:pt idx="174">
                  <c:v>2800</c:v>
                </c:pt>
                <c:pt idx="175">
                  <c:v>2816</c:v>
                </c:pt>
                <c:pt idx="176">
                  <c:v>2832</c:v>
                </c:pt>
                <c:pt idx="177">
                  <c:v>2848</c:v>
                </c:pt>
                <c:pt idx="178">
                  <c:v>2864</c:v>
                </c:pt>
                <c:pt idx="179">
                  <c:v>2880</c:v>
                </c:pt>
                <c:pt idx="180">
                  <c:v>2896</c:v>
                </c:pt>
                <c:pt idx="181">
                  <c:v>2912</c:v>
                </c:pt>
                <c:pt idx="182">
                  <c:v>2928</c:v>
                </c:pt>
                <c:pt idx="183">
                  <c:v>2944</c:v>
                </c:pt>
                <c:pt idx="184">
                  <c:v>2960</c:v>
                </c:pt>
                <c:pt idx="185">
                  <c:v>2976</c:v>
                </c:pt>
                <c:pt idx="186">
                  <c:v>2992</c:v>
                </c:pt>
                <c:pt idx="187">
                  <c:v>3008</c:v>
                </c:pt>
                <c:pt idx="188">
                  <c:v>3024</c:v>
                </c:pt>
                <c:pt idx="189">
                  <c:v>3040</c:v>
                </c:pt>
                <c:pt idx="190">
                  <c:v>3056</c:v>
                </c:pt>
                <c:pt idx="191">
                  <c:v>3072</c:v>
                </c:pt>
                <c:pt idx="192">
                  <c:v>3088</c:v>
                </c:pt>
                <c:pt idx="193">
                  <c:v>3104</c:v>
                </c:pt>
                <c:pt idx="194">
                  <c:v>3120</c:v>
                </c:pt>
                <c:pt idx="195">
                  <c:v>3136</c:v>
                </c:pt>
                <c:pt idx="196">
                  <c:v>3152</c:v>
                </c:pt>
                <c:pt idx="197">
                  <c:v>3168</c:v>
                </c:pt>
                <c:pt idx="198">
                  <c:v>3184</c:v>
                </c:pt>
                <c:pt idx="199">
                  <c:v>3200</c:v>
                </c:pt>
                <c:pt idx="200">
                  <c:v>3216</c:v>
                </c:pt>
                <c:pt idx="201">
                  <c:v>3232</c:v>
                </c:pt>
                <c:pt idx="202">
                  <c:v>3248</c:v>
                </c:pt>
                <c:pt idx="203">
                  <c:v>3264</c:v>
                </c:pt>
                <c:pt idx="204">
                  <c:v>3280</c:v>
                </c:pt>
                <c:pt idx="205">
                  <c:v>3296</c:v>
                </c:pt>
                <c:pt idx="206">
                  <c:v>3312</c:v>
                </c:pt>
                <c:pt idx="207">
                  <c:v>3328</c:v>
                </c:pt>
                <c:pt idx="208">
                  <c:v>3344</c:v>
                </c:pt>
                <c:pt idx="209">
                  <c:v>3360</c:v>
                </c:pt>
                <c:pt idx="210">
                  <c:v>3376</c:v>
                </c:pt>
                <c:pt idx="211">
                  <c:v>3392</c:v>
                </c:pt>
                <c:pt idx="212">
                  <c:v>3408</c:v>
                </c:pt>
                <c:pt idx="213">
                  <c:v>3424</c:v>
                </c:pt>
                <c:pt idx="214">
                  <c:v>3440</c:v>
                </c:pt>
                <c:pt idx="215">
                  <c:v>3456</c:v>
                </c:pt>
                <c:pt idx="216">
                  <c:v>3472</c:v>
                </c:pt>
                <c:pt idx="217">
                  <c:v>3488</c:v>
                </c:pt>
                <c:pt idx="218">
                  <c:v>3504</c:v>
                </c:pt>
                <c:pt idx="219">
                  <c:v>3520</c:v>
                </c:pt>
                <c:pt idx="220">
                  <c:v>3536</c:v>
                </c:pt>
                <c:pt idx="221">
                  <c:v>3552</c:v>
                </c:pt>
                <c:pt idx="222">
                  <c:v>3568</c:v>
                </c:pt>
                <c:pt idx="223">
                  <c:v>3584</c:v>
                </c:pt>
                <c:pt idx="224">
                  <c:v>3600</c:v>
                </c:pt>
                <c:pt idx="225">
                  <c:v>3616</c:v>
                </c:pt>
                <c:pt idx="226">
                  <c:v>3632</c:v>
                </c:pt>
                <c:pt idx="227">
                  <c:v>3648</c:v>
                </c:pt>
                <c:pt idx="228">
                  <c:v>3664</c:v>
                </c:pt>
                <c:pt idx="229">
                  <c:v>3680</c:v>
                </c:pt>
                <c:pt idx="230">
                  <c:v>3696</c:v>
                </c:pt>
                <c:pt idx="231">
                  <c:v>3712</c:v>
                </c:pt>
                <c:pt idx="232">
                  <c:v>3728</c:v>
                </c:pt>
                <c:pt idx="233">
                  <c:v>3744</c:v>
                </c:pt>
                <c:pt idx="234">
                  <c:v>3760</c:v>
                </c:pt>
                <c:pt idx="235">
                  <c:v>3776</c:v>
                </c:pt>
                <c:pt idx="236">
                  <c:v>3792</c:v>
                </c:pt>
                <c:pt idx="237">
                  <c:v>3808</c:v>
                </c:pt>
                <c:pt idx="238">
                  <c:v>3824</c:v>
                </c:pt>
                <c:pt idx="239">
                  <c:v>3840</c:v>
                </c:pt>
                <c:pt idx="240">
                  <c:v>3856</c:v>
                </c:pt>
                <c:pt idx="241">
                  <c:v>3872</c:v>
                </c:pt>
                <c:pt idx="242">
                  <c:v>3888</c:v>
                </c:pt>
                <c:pt idx="243">
                  <c:v>3904</c:v>
                </c:pt>
                <c:pt idx="244">
                  <c:v>3920</c:v>
                </c:pt>
                <c:pt idx="245">
                  <c:v>3936</c:v>
                </c:pt>
                <c:pt idx="246">
                  <c:v>3952</c:v>
                </c:pt>
                <c:pt idx="247">
                  <c:v>3968</c:v>
                </c:pt>
                <c:pt idx="248">
                  <c:v>3984</c:v>
                </c:pt>
                <c:pt idx="249">
                  <c:v>4000</c:v>
                </c:pt>
                <c:pt idx="250">
                  <c:v>4016</c:v>
                </c:pt>
                <c:pt idx="251">
                  <c:v>4032</c:v>
                </c:pt>
                <c:pt idx="252">
                  <c:v>4048</c:v>
                </c:pt>
                <c:pt idx="253">
                  <c:v>4064</c:v>
                </c:pt>
                <c:pt idx="254">
                  <c:v>4080</c:v>
                </c:pt>
                <c:pt idx="255">
                  <c:v>4096</c:v>
                </c:pt>
                <c:pt idx="256">
                  <c:v>4112</c:v>
                </c:pt>
                <c:pt idx="257">
                  <c:v>4128</c:v>
                </c:pt>
                <c:pt idx="258">
                  <c:v>4144</c:v>
                </c:pt>
                <c:pt idx="259">
                  <c:v>4160</c:v>
                </c:pt>
                <c:pt idx="260">
                  <c:v>4176</c:v>
                </c:pt>
                <c:pt idx="261">
                  <c:v>4192</c:v>
                </c:pt>
                <c:pt idx="262">
                  <c:v>4208</c:v>
                </c:pt>
                <c:pt idx="263">
                  <c:v>4224</c:v>
                </c:pt>
                <c:pt idx="264">
                  <c:v>4240</c:v>
                </c:pt>
                <c:pt idx="265">
                  <c:v>4256</c:v>
                </c:pt>
                <c:pt idx="266">
                  <c:v>4272</c:v>
                </c:pt>
                <c:pt idx="267">
                  <c:v>4288</c:v>
                </c:pt>
                <c:pt idx="268">
                  <c:v>4304</c:v>
                </c:pt>
                <c:pt idx="269">
                  <c:v>4320</c:v>
                </c:pt>
                <c:pt idx="270">
                  <c:v>4336</c:v>
                </c:pt>
                <c:pt idx="271">
                  <c:v>4352</c:v>
                </c:pt>
                <c:pt idx="272">
                  <c:v>4368</c:v>
                </c:pt>
                <c:pt idx="273">
                  <c:v>4384</c:v>
                </c:pt>
                <c:pt idx="274">
                  <c:v>4400</c:v>
                </c:pt>
                <c:pt idx="275">
                  <c:v>4416</c:v>
                </c:pt>
                <c:pt idx="276">
                  <c:v>4432</c:v>
                </c:pt>
                <c:pt idx="277">
                  <c:v>4448</c:v>
                </c:pt>
                <c:pt idx="278">
                  <c:v>4464</c:v>
                </c:pt>
                <c:pt idx="279">
                  <c:v>4480</c:v>
                </c:pt>
                <c:pt idx="280">
                  <c:v>4496</c:v>
                </c:pt>
                <c:pt idx="281">
                  <c:v>4512</c:v>
                </c:pt>
                <c:pt idx="282">
                  <c:v>4528</c:v>
                </c:pt>
                <c:pt idx="283">
                  <c:v>4544</c:v>
                </c:pt>
                <c:pt idx="284">
                  <c:v>4560</c:v>
                </c:pt>
                <c:pt idx="285">
                  <c:v>4576</c:v>
                </c:pt>
                <c:pt idx="286">
                  <c:v>4592</c:v>
                </c:pt>
                <c:pt idx="287">
                  <c:v>4608</c:v>
                </c:pt>
                <c:pt idx="288">
                  <c:v>4624</c:v>
                </c:pt>
                <c:pt idx="289">
                  <c:v>4640</c:v>
                </c:pt>
                <c:pt idx="290">
                  <c:v>4656</c:v>
                </c:pt>
                <c:pt idx="291">
                  <c:v>4672</c:v>
                </c:pt>
                <c:pt idx="292">
                  <c:v>4688</c:v>
                </c:pt>
                <c:pt idx="293">
                  <c:v>4704</c:v>
                </c:pt>
                <c:pt idx="294">
                  <c:v>4720</c:v>
                </c:pt>
                <c:pt idx="295">
                  <c:v>4736</c:v>
                </c:pt>
                <c:pt idx="296">
                  <c:v>4752</c:v>
                </c:pt>
                <c:pt idx="297">
                  <c:v>4768</c:v>
                </c:pt>
                <c:pt idx="298">
                  <c:v>4784</c:v>
                </c:pt>
                <c:pt idx="299">
                  <c:v>4800</c:v>
                </c:pt>
                <c:pt idx="300">
                  <c:v>4816</c:v>
                </c:pt>
                <c:pt idx="301">
                  <c:v>4832</c:v>
                </c:pt>
                <c:pt idx="302">
                  <c:v>4848</c:v>
                </c:pt>
                <c:pt idx="303">
                  <c:v>4864</c:v>
                </c:pt>
                <c:pt idx="304">
                  <c:v>4880</c:v>
                </c:pt>
                <c:pt idx="305">
                  <c:v>4896</c:v>
                </c:pt>
                <c:pt idx="306">
                  <c:v>4912</c:v>
                </c:pt>
                <c:pt idx="307">
                  <c:v>4928</c:v>
                </c:pt>
                <c:pt idx="308">
                  <c:v>4944</c:v>
                </c:pt>
                <c:pt idx="309">
                  <c:v>4960</c:v>
                </c:pt>
                <c:pt idx="310">
                  <c:v>4976</c:v>
                </c:pt>
                <c:pt idx="311">
                  <c:v>4992</c:v>
                </c:pt>
                <c:pt idx="312">
                  <c:v>5008</c:v>
                </c:pt>
                <c:pt idx="313">
                  <c:v>5024</c:v>
                </c:pt>
                <c:pt idx="314">
                  <c:v>5040</c:v>
                </c:pt>
                <c:pt idx="315">
                  <c:v>5056</c:v>
                </c:pt>
                <c:pt idx="316">
                  <c:v>5072</c:v>
                </c:pt>
                <c:pt idx="317">
                  <c:v>5088</c:v>
                </c:pt>
                <c:pt idx="318">
                  <c:v>5104</c:v>
                </c:pt>
                <c:pt idx="319">
                  <c:v>5120</c:v>
                </c:pt>
                <c:pt idx="320">
                  <c:v>5136</c:v>
                </c:pt>
                <c:pt idx="321">
                  <c:v>5152</c:v>
                </c:pt>
                <c:pt idx="322">
                  <c:v>5168</c:v>
                </c:pt>
                <c:pt idx="323">
                  <c:v>5184</c:v>
                </c:pt>
                <c:pt idx="324">
                  <c:v>5200</c:v>
                </c:pt>
                <c:pt idx="325">
                  <c:v>5216</c:v>
                </c:pt>
                <c:pt idx="326">
                  <c:v>5232</c:v>
                </c:pt>
                <c:pt idx="327">
                  <c:v>5248</c:v>
                </c:pt>
                <c:pt idx="328">
                  <c:v>5264</c:v>
                </c:pt>
                <c:pt idx="329">
                  <c:v>5280</c:v>
                </c:pt>
                <c:pt idx="330">
                  <c:v>5296</c:v>
                </c:pt>
                <c:pt idx="331">
                  <c:v>5312</c:v>
                </c:pt>
                <c:pt idx="332">
                  <c:v>5328</c:v>
                </c:pt>
                <c:pt idx="333">
                  <c:v>5344</c:v>
                </c:pt>
                <c:pt idx="334">
                  <c:v>5360</c:v>
                </c:pt>
                <c:pt idx="335">
                  <c:v>5376</c:v>
                </c:pt>
                <c:pt idx="336">
                  <c:v>5392</c:v>
                </c:pt>
                <c:pt idx="337">
                  <c:v>5408</c:v>
                </c:pt>
                <c:pt idx="338">
                  <c:v>5424</c:v>
                </c:pt>
                <c:pt idx="339">
                  <c:v>5440</c:v>
                </c:pt>
                <c:pt idx="340">
                  <c:v>5456</c:v>
                </c:pt>
                <c:pt idx="341">
                  <c:v>5472</c:v>
                </c:pt>
                <c:pt idx="342">
                  <c:v>5488</c:v>
                </c:pt>
                <c:pt idx="343">
                  <c:v>5504</c:v>
                </c:pt>
                <c:pt idx="344">
                  <c:v>5520</c:v>
                </c:pt>
                <c:pt idx="345">
                  <c:v>5536</c:v>
                </c:pt>
                <c:pt idx="346">
                  <c:v>5552</c:v>
                </c:pt>
                <c:pt idx="347">
                  <c:v>5568</c:v>
                </c:pt>
                <c:pt idx="348">
                  <c:v>5584</c:v>
                </c:pt>
                <c:pt idx="349">
                  <c:v>5600</c:v>
                </c:pt>
                <c:pt idx="350">
                  <c:v>5616</c:v>
                </c:pt>
                <c:pt idx="351">
                  <c:v>5632</c:v>
                </c:pt>
                <c:pt idx="352">
                  <c:v>5648</c:v>
                </c:pt>
                <c:pt idx="353">
                  <c:v>5664</c:v>
                </c:pt>
                <c:pt idx="354">
                  <c:v>5680</c:v>
                </c:pt>
                <c:pt idx="355">
                  <c:v>5696</c:v>
                </c:pt>
                <c:pt idx="356">
                  <c:v>5712</c:v>
                </c:pt>
                <c:pt idx="357">
                  <c:v>5728</c:v>
                </c:pt>
                <c:pt idx="358">
                  <c:v>5744</c:v>
                </c:pt>
                <c:pt idx="359">
                  <c:v>5760</c:v>
                </c:pt>
                <c:pt idx="360">
                  <c:v>5776</c:v>
                </c:pt>
                <c:pt idx="361">
                  <c:v>5792</c:v>
                </c:pt>
                <c:pt idx="362">
                  <c:v>5808</c:v>
                </c:pt>
                <c:pt idx="363">
                  <c:v>5824</c:v>
                </c:pt>
                <c:pt idx="364">
                  <c:v>5840</c:v>
                </c:pt>
                <c:pt idx="365">
                  <c:v>5856</c:v>
                </c:pt>
                <c:pt idx="366">
                  <c:v>5872</c:v>
                </c:pt>
                <c:pt idx="367">
                  <c:v>5888</c:v>
                </c:pt>
                <c:pt idx="368">
                  <c:v>5904</c:v>
                </c:pt>
                <c:pt idx="369">
                  <c:v>5920</c:v>
                </c:pt>
                <c:pt idx="370">
                  <c:v>5936</c:v>
                </c:pt>
                <c:pt idx="371">
                  <c:v>5952</c:v>
                </c:pt>
                <c:pt idx="372">
                  <c:v>5968</c:v>
                </c:pt>
                <c:pt idx="373">
                  <c:v>5984</c:v>
                </c:pt>
                <c:pt idx="374">
                  <c:v>6000</c:v>
                </c:pt>
                <c:pt idx="375">
                  <c:v>6016</c:v>
                </c:pt>
                <c:pt idx="376">
                  <c:v>6032</c:v>
                </c:pt>
                <c:pt idx="377">
                  <c:v>6048</c:v>
                </c:pt>
                <c:pt idx="378">
                  <c:v>6064</c:v>
                </c:pt>
                <c:pt idx="379">
                  <c:v>6080</c:v>
                </c:pt>
                <c:pt idx="380">
                  <c:v>6096</c:v>
                </c:pt>
                <c:pt idx="381">
                  <c:v>6112</c:v>
                </c:pt>
                <c:pt idx="382">
                  <c:v>6128</c:v>
                </c:pt>
                <c:pt idx="383">
                  <c:v>6144</c:v>
                </c:pt>
                <c:pt idx="384">
                  <c:v>6160</c:v>
                </c:pt>
                <c:pt idx="385">
                  <c:v>6176</c:v>
                </c:pt>
                <c:pt idx="386">
                  <c:v>6192</c:v>
                </c:pt>
                <c:pt idx="387">
                  <c:v>6208</c:v>
                </c:pt>
                <c:pt idx="388">
                  <c:v>6224</c:v>
                </c:pt>
                <c:pt idx="389">
                  <c:v>6240</c:v>
                </c:pt>
                <c:pt idx="390">
                  <c:v>6256</c:v>
                </c:pt>
                <c:pt idx="391">
                  <c:v>6272</c:v>
                </c:pt>
                <c:pt idx="392">
                  <c:v>6288</c:v>
                </c:pt>
                <c:pt idx="393">
                  <c:v>6304</c:v>
                </c:pt>
                <c:pt idx="394">
                  <c:v>6320</c:v>
                </c:pt>
                <c:pt idx="395">
                  <c:v>6336</c:v>
                </c:pt>
                <c:pt idx="396">
                  <c:v>6352</c:v>
                </c:pt>
                <c:pt idx="397">
                  <c:v>6368</c:v>
                </c:pt>
                <c:pt idx="398">
                  <c:v>6384</c:v>
                </c:pt>
                <c:pt idx="399">
                  <c:v>6400</c:v>
                </c:pt>
                <c:pt idx="400">
                  <c:v>6416</c:v>
                </c:pt>
                <c:pt idx="401">
                  <c:v>6432</c:v>
                </c:pt>
                <c:pt idx="402">
                  <c:v>6448</c:v>
                </c:pt>
                <c:pt idx="403">
                  <c:v>6464</c:v>
                </c:pt>
                <c:pt idx="404">
                  <c:v>6480</c:v>
                </c:pt>
                <c:pt idx="405">
                  <c:v>6496</c:v>
                </c:pt>
                <c:pt idx="406">
                  <c:v>6512</c:v>
                </c:pt>
                <c:pt idx="407">
                  <c:v>6528</c:v>
                </c:pt>
                <c:pt idx="408">
                  <c:v>6544</c:v>
                </c:pt>
                <c:pt idx="409">
                  <c:v>6560</c:v>
                </c:pt>
                <c:pt idx="410">
                  <c:v>6576</c:v>
                </c:pt>
                <c:pt idx="411">
                  <c:v>6592</c:v>
                </c:pt>
                <c:pt idx="412">
                  <c:v>6608</c:v>
                </c:pt>
                <c:pt idx="413">
                  <c:v>6624</c:v>
                </c:pt>
                <c:pt idx="414">
                  <c:v>6640</c:v>
                </c:pt>
                <c:pt idx="415">
                  <c:v>6656</c:v>
                </c:pt>
                <c:pt idx="416">
                  <c:v>6672</c:v>
                </c:pt>
                <c:pt idx="417">
                  <c:v>6688</c:v>
                </c:pt>
                <c:pt idx="418">
                  <c:v>6704</c:v>
                </c:pt>
                <c:pt idx="419">
                  <c:v>6720</c:v>
                </c:pt>
                <c:pt idx="420">
                  <c:v>6736</c:v>
                </c:pt>
                <c:pt idx="421">
                  <c:v>6752</c:v>
                </c:pt>
                <c:pt idx="422">
                  <c:v>6768</c:v>
                </c:pt>
                <c:pt idx="423">
                  <c:v>6784</c:v>
                </c:pt>
                <c:pt idx="424">
                  <c:v>6800</c:v>
                </c:pt>
                <c:pt idx="425">
                  <c:v>6816</c:v>
                </c:pt>
                <c:pt idx="426">
                  <c:v>6832</c:v>
                </c:pt>
                <c:pt idx="427">
                  <c:v>6848</c:v>
                </c:pt>
                <c:pt idx="428">
                  <c:v>6864</c:v>
                </c:pt>
                <c:pt idx="429">
                  <c:v>6880</c:v>
                </c:pt>
                <c:pt idx="430">
                  <c:v>6896</c:v>
                </c:pt>
                <c:pt idx="431">
                  <c:v>6912</c:v>
                </c:pt>
                <c:pt idx="432">
                  <c:v>6928</c:v>
                </c:pt>
                <c:pt idx="433">
                  <c:v>6944</c:v>
                </c:pt>
                <c:pt idx="434">
                  <c:v>6960</c:v>
                </c:pt>
                <c:pt idx="435">
                  <c:v>6976</c:v>
                </c:pt>
                <c:pt idx="436">
                  <c:v>6992</c:v>
                </c:pt>
                <c:pt idx="437">
                  <c:v>7008</c:v>
                </c:pt>
                <c:pt idx="438">
                  <c:v>7024</c:v>
                </c:pt>
                <c:pt idx="439">
                  <c:v>7040</c:v>
                </c:pt>
                <c:pt idx="440">
                  <c:v>7056</c:v>
                </c:pt>
                <c:pt idx="441">
                  <c:v>7072</c:v>
                </c:pt>
                <c:pt idx="442">
                  <c:v>7088</c:v>
                </c:pt>
                <c:pt idx="443">
                  <c:v>7104</c:v>
                </c:pt>
                <c:pt idx="444">
                  <c:v>7120</c:v>
                </c:pt>
                <c:pt idx="445">
                  <c:v>7136</c:v>
                </c:pt>
                <c:pt idx="446">
                  <c:v>7152</c:v>
                </c:pt>
                <c:pt idx="447">
                  <c:v>7168</c:v>
                </c:pt>
                <c:pt idx="448">
                  <c:v>7184</c:v>
                </c:pt>
                <c:pt idx="449">
                  <c:v>7200</c:v>
                </c:pt>
                <c:pt idx="450">
                  <c:v>7216</c:v>
                </c:pt>
                <c:pt idx="451">
                  <c:v>7232</c:v>
                </c:pt>
                <c:pt idx="452">
                  <c:v>7248</c:v>
                </c:pt>
                <c:pt idx="453">
                  <c:v>7264</c:v>
                </c:pt>
                <c:pt idx="454">
                  <c:v>7280</c:v>
                </c:pt>
                <c:pt idx="455">
                  <c:v>7296</c:v>
                </c:pt>
                <c:pt idx="456">
                  <c:v>7312</c:v>
                </c:pt>
                <c:pt idx="457">
                  <c:v>7328</c:v>
                </c:pt>
                <c:pt idx="458">
                  <c:v>7344</c:v>
                </c:pt>
                <c:pt idx="459">
                  <c:v>7360</c:v>
                </c:pt>
                <c:pt idx="460">
                  <c:v>7376</c:v>
                </c:pt>
                <c:pt idx="461">
                  <c:v>7392</c:v>
                </c:pt>
                <c:pt idx="462">
                  <c:v>7408</c:v>
                </c:pt>
                <c:pt idx="463">
                  <c:v>7424</c:v>
                </c:pt>
                <c:pt idx="464">
                  <c:v>7440</c:v>
                </c:pt>
                <c:pt idx="465">
                  <c:v>7456</c:v>
                </c:pt>
                <c:pt idx="466">
                  <c:v>7472</c:v>
                </c:pt>
                <c:pt idx="467">
                  <c:v>7488</c:v>
                </c:pt>
                <c:pt idx="468">
                  <c:v>7504</c:v>
                </c:pt>
                <c:pt idx="469">
                  <c:v>7520</c:v>
                </c:pt>
                <c:pt idx="470">
                  <c:v>7536</c:v>
                </c:pt>
                <c:pt idx="471">
                  <c:v>7552</c:v>
                </c:pt>
                <c:pt idx="472">
                  <c:v>7568</c:v>
                </c:pt>
                <c:pt idx="473">
                  <c:v>7584</c:v>
                </c:pt>
                <c:pt idx="474">
                  <c:v>7600</c:v>
                </c:pt>
                <c:pt idx="475">
                  <c:v>7616</c:v>
                </c:pt>
                <c:pt idx="476">
                  <c:v>7632</c:v>
                </c:pt>
                <c:pt idx="477">
                  <c:v>7648</c:v>
                </c:pt>
                <c:pt idx="478">
                  <c:v>7664</c:v>
                </c:pt>
                <c:pt idx="479">
                  <c:v>7680</c:v>
                </c:pt>
                <c:pt idx="480">
                  <c:v>7696</c:v>
                </c:pt>
                <c:pt idx="481">
                  <c:v>7712</c:v>
                </c:pt>
                <c:pt idx="482">
                  <c:v>7728</c:v>
                </c:pt>
                <c:pt idx="483">
                  <c:v>7744</c:v>
                </c:pt>
                <c:pt idx="484">
                  <c:v>7760</c:v>
                </c:pt>
                <c:pt idx="485">
                  <c:v>7776</c:v>
                </c:pt>
                <c:pt idx="486">
                  <c:v>7792</c:v>
                </c:pt>
                <c:pt idx="487">
                  <c:v>7808</c:v>
                </c:pt>
                <c:pt idx="488">
                  <c:v>7824</c:v>
                </c:pt>
                <c:pt idx="489">
                  <c:v>7840</c:v>
                </c:pt>
                <c:pt idx="490">
                  <c:v>7856</c:v>
                </c:pt>
                <c:pt idx="491">
                  <c:v>7872</c:v>
                </c:pt>
                <c:pt idx="492">
                  <c:v>7888</c:v>
                </c:pt>
                <c:pt idx="493">
                  <c:v>7904</c:v>
                </c:pt>
                <c:pt idx="494">
                  <c:v>7920</c:v>
                </c:pt>
                <c:pt idx="495">
                  <c:v>7936</c:v>
                </c:pt>
                <c:pt idx="496">
                  <c:v>7952</c:v>
                </c:pt>
                <c:pt idx="497">
                  <c:v>7968</c:v>
                </c:pt>
                <c:pt idx="498">
                  <c:v>7984</c:v>
                </c:pt>
                <c:pt idx="499">
                  <c:v>8000</c:v>
                </c:pt>
                <c:pt idx="500">
                  <c:v>8016</c:v>
                </c:pt>
                <c:pt idx="501">
                  <c:v>8032</c:v>
                </c:pt>
                <c:pt idx="502">
                  <c:v>8048</c:v>
                </c:pt>
                <c:pt idx="503">
                  <c:v>8064</c:v>
                </c:pt>
                <c:pt idx="504">
                  <c:v>8080</c:v>
                </c:pt>
                <c:pt idx="505">
                  <c:v>8096</c:v>
                </c:pt>
                <c:pt idx="506">
                  <c:v>8112</c:v>
                </c:pt>
                <c:pt idx="507">
                  <c:v>8128</c:v>
                </c:pt>
                <c:pt idx="508">
                  <c:v>8144</c:v>
                </c:pt>
                <c:pt idx="509">
                  <c:v>8160</c:v>
                </c:pt>
                <c:pt idx="510">
                  <c:v>8176</c:v>
                </c:pt>
                <c:pt idx="511">
                  <c:v>8192</c:v>
                </c:pt>
                <c:pt idx="512">
                  <c:v>8208</c:v>
                </c:pt>
                <c:pt idx="513">
                  <c:v>8224</c:v>
                </c:pt>
                <c:pt idx="514">
                  <c:v>8240</c:v>
                </c:pt>
                <c:pt idx="515">
                  <c:v>8256</c:v>
                </c:pt>
                <c:pt idx="516">
                  <c:v>8272</c:v>
                </c:pt>
                <c:pt idx="517">
                  <c:v>8288</c:v>
                </c:pt>
                <c:pt idx="518">
                  <c:v>8304</c:v>
                </c:pt>
                <c:pt idx="519">
                  <c:v>8320</c:v>
                </c:pt>
                <c:pt idx="520">
                  <c:v>8336</c:v>
                </c:pt>
                <c:pt idx="521">
                  <c:v>8352</c:v>
                </c:pt>
                <c:pt idx="522">
                  <c:v>8368</c:v>
                </c:pt>
                <c:pt idx="523">
                  <c:v>8384</c:v>
                </c:pt>
                <c:pt idx="524">
                  <c:v>8400</c:v>
                </c:pt>
                <c:pt idx="525">
                  <c:v>8416</c:v>
                </c:pt>
                <c:pt idx="526">
                  <c:v>8432</c:v>
                </c:pt>
                <c:pt idx="527">
                  <c:v>8448</c:v>
                </c:pt>
                <c:pt idx="528">
                  <c:v>8464</c:v>
                </c:pt>
                <c:pt idx="529">
                  <c:v>8480</c:v>
                </c:pt>
                <c:pt idx="530">
                  <c:v>8496</c:v>
                </c:pt>
                <c:pt idx="531">
                  <c:v>8512</c:v>
                </c:pt>
                <c:pt idx="532">
                  <c:v>8528</c:v>
                </c:pt>
                <c:pt idx="533">
                  <c:v>8544</c:v>
                </c:pt>
                <c:pt idx="534">
                  <c:v>8560</c:v>
                </c:pt>
                <c:pt idx="535">
                  <c:v>8576</c:v>
                </c:pt>
                <c:pt idx="536">
                  <c:v>8592</c:v>
                </c:pt>
                <c:pt idx="537">
                  <c:v>8608</c:v>
                </c:pt>
                <c:pt idx="538">
                  <c:v>8624</c:v>
                </c:pt>
                <c:pt idx="539">
                  <c:v>8640</c:v>
                </c:pt>
                <c:pt idx="540">
                  <c:v>8656</c:v>
                </c:pt>
                <c:pt idx="541">
                  <c:v>8672</c:v>
                </c:pt>
                <c:pt idx="542">
                  <c:v>8688</c:v>
                </c:pt>
                <c:pt idx="543">
                  <c:v>8704</c:v>
                </c:pt>
                <c:pt idx="544">
                  <c:v>8720</c:v>
                </c:pt>
                <c:pt idx="545">
                  <c:v>8736</c:v>
                </c:pt>
                <c:pt idx="546">
                  <c:v>8752</c:v>
                </c:pt>
                <c:pt idx="547">
                  <c:v>8768</c:v>
                </c:pt>
                <c:pt idx="548">
                  <c:v>8784</c:v>
                </c:pt>
                <c:pt idx="549">
                  <c:v>8800</c:v>
                </c:pt>
                <c:pt idx="550">
                  <c:v>8816</c:v>
                </c:pt>
                <c:pt idx="551">
                  <c:v>8832</c:v>
                </c:pt>
                <c:pt idx="552">
                  <c:v>8848</c:v>
                </c:pt>
                <c:pt idx="553">
                  <c:v>8864</c:v>
                </c:pt>
                <c:pt idx="554">
                  <c:v>8880</c:v>
                </c:pt>
                <c:pt idx="555">
                  <c:v>8896</c:v>
                </c:pt>
                <c:pt idx="556">
                  <c:v>8912</c:v>
                </c:pt>
                <c:pt idx="557">
                  <c:v>8928</c:v>
                </c:pt>
                <c:pt idx="558">
                  <c:v>8944</c:v>
                </c:pt>
                <c:pt idx="559">
                  <c:v>8960</c:v>
                </c:pt>
                <c:pt idx="560">
                  <c:v>8976</c:v>
                </c:pt>
                <c:pt idx="561">
                  <c:v>8992</c:v>
                </c:pt>
                <c:pt idx="562">
                  <c:v>9008</c:v>
                </c:pt>
                <c:pt idx="563">
                  <c:v>9024</c:v>
                </c:pt>
                <c:pt idx="564">
                  <c:v>9040</c:v>
                </c:pt>
                <c:pt idx="565">
                  <c:v>9056</c:v>
                </c:pt>
                <c:pt idx="566">
                  <c:v>9072</c:v>
                </c:pt>
                <c:pt idx="567">
                  <c:v>9088</c:v>
                </c:pt>
                <c:pt idx="568">
                  <c:v>9104</c:v>
                </c:pt>
                <c:pt idx="569">
                  <c:v>9120</c:v>
                </c:pt>
                <c:pt idx="570">
                  <c:v>9136</c:v>
                </c:pt>
                <c:pt idx="571">
                  <c:v>9152</c:v>
                </c:pt>
                <c:pt idx="572">
                  <c:v>9168</c:v>
                </c:pt>
                <c:pt idx="573">
                  <c:v>9184</c:v>
                </c:pt>
                <c:pt idx="574">
                  <c:v>9200</c:v>
                </c:pt>
                <c:pt idx="575">
                  <c:v>9216</c:v>
                </c:pt>
                <c:pt idx="576">
                  <c:v>9232</c:v>
                </c:pt>
                <c:pt idx="577">
                  <c:v>9248</c:v>
                </c:pt>
                <c:pt idx="578">
                  <c:v>9264</c:v>
                </c:pt>
                <c:pt idx="579">
                  <c:v>9280</c:v>
                </c:pt>
                <c:pt idx="580">
                  <c:v>9296</c:v>
                </c:pt>
                <c:pt idx="581">
                  <c:v>9312</c:v>
                </c:pt>
                <c:pt idx="582">
                  <c:v>9328</c:v>
                </c:pt>
                <c:pt idx="583">
                  <c:v>9344</c:v>
                </c:pt>
                <c:pt idx="584">
                  <c:v>9360</c:v>
                </c:pt>
                <c:pt idx="585">
                  <c:v>9376</c:v>
                </c:pt>
                <c:pt idx="586">
                  <c:v>9392</c:v>
                </c:pt>
                <c:pt idx="587">
                  <c:v>9408</c:v>
                </c:pt>
                <c:pt idx="588">
                  <c:v>9424</c:v>
                </c:pt>
                <c:pt idx="589">
                  <c:v>9440</c:v>
                </c:pt>
                <c:pt idx="590">
                  <c:v>9456</c:v>
                </c:pt>
                <c:pt idx="591">
                  <c:v>9472</c:v>
                </c:pt>
                <c:pt idx="592">
                  <c:v>9488</c:v>
                </c:pt>
                <c:pt idx="593">
                  <c:v>9504</c:v>
                </c:pt>
                <c:pt idx="594">
                  <c:v>9520</c:v>
                </c:pt>
                <c:pt idx="595">
                  <c:v>9536</c:v>
                </c:pt>
                <c:pt idx="596">
                  <c:v>9552</c:v>
                </c:pt>
                <c:pt idx="597">
                  <c:v>9568</c:v>
                </c:pt>
                <c:pt idx="598">
                  <c:v>9584</c:v>
                </c:pt>
                <c:pt idx="599">
                  <c:v>9600</c:v>
                </c:pt>
                <c:pt idx="600">
                  <c:v>9616</c:v>
                </c:pt>
                <c:pt idx="601">
                  <c:v>9632</c:v>
                </c:pt>
                <c:pt idx="602">
                  <c:v>9648</c:v>
                </c:pt>
                <c:pt idx="603">
                  <c:v>9664</c:v>
                </c:pt>
                <c:pt idx="604">
                  <c:v>9680</c:v>
                </c:pt>
                <c:pt idx="605">
                  <c:v>9696</c:v>
                </c:pt>
                <c:pt idx="606">
                  <c:v>9712</c:v>
                </c:pt>
                <c:pt idx="607">
                  <c:v>9728</c:v>
                </c:pt>
                <c:pt idx="608">
                  <c:v>9744</c:v>
                </c:pt>
                <c:pt idx="609">
                  <c:v>9760</c:v>
                </c:pt>
                <c:pt idx="610">
                  <c:v>9776</c:v>
                </c:pt>
                <c:pt idx="611">
                  <c:v>9792</c:v>
                </c:pt>
                <c:pt idx="612">
                  <c:v>9808</c:v>
                </c:pt>
                <c:pt idx="613">
                  <c:v>9824</c:v>
                </c:pt>
                <c:pt idx="614">
                  <c:v>9840</c:v>
                </c:pt>
                <c:pt idx="615">
                  <c:v>9856</c:v>
                </c:pt>
                <c:pt idx="616">
                  <c:v>9872</c:v>
                </c:pt>
                <c:pt idx="617">
                  <c:v>9888</c:v>
                </c:pt>
                <c:pt idx="618">
                  <c:v>9904</c:v>
                </c:pt>
                <c:pt idx="619">
                  <c:v>9920</c:v>
                </c:pt>
                <c:pt idx="620">
                  <c:v>9936</c:v>
                </c:pt>
                <c:pt idx="621">
                  <c:v>9952</c:v>
                </c:pt>
                <c:pt idx="622">
                  <c:v>9968</c:v>
                </c:pt>
                <c:pt idx="623">
                  <c:v>9984</c:v>
                </c:pt>
                <c:pt idx="624">
                  <c:v>10000</c:v>
                </c:pt>
                <c:pt idx="625">
                  <c:v>10016</c:v>
                </c:pt>
                <c:pt idx="626">
                  <c:v>10032</c:v>
                </c:pt>
                <c:pt idx="627">
                  <c:v>10048</c:v>
                </c:pt>
                <c:pt idx="628">
                  <c:v>10064</c:v>
                </c:pt>
                <c:pt idx="629">
                  <c:v>10080</c:v>
                </c:pt>
                <c:pt idx="630">
                  <c:v>10096</c:v>
                </c:pt>
                <c:pt idx="631">
                  <c:v>10112</c:v>
                </c:pt>
                <c:pt idx="632">
                  <c:v>10128</c:v>
                </c:pt>
                <c:pt idx="633">
                  <c:v>10144</c:v>
                </c:pt>
                <c:pt idx="634">
                  <c:v>10160</c:v>
                </c:pt>
                <c:pt idx="635">
                  <c:v>10176</c:v>
                </c:pt>
                <c:pt idx="636">
                  <c:v>10192</c:v>
                </c:pt>
                <c:pt idx="637">
                  <c:v>10208</c:v>
                </c:pt>
                <c:pt idx="638">
                  <c:v>10224</c:v>
                </c:pt>
                <c:pt idx="639">
                  <c:v>10240</c:v>
                </c:pt>
                <c:pt idx="640">
                  <c:v>10256</c:v>
                </c:pt>
                <c:pt idx="641">
                  <c:v>10272</c:v>
                </c:pt>
                <c:pt idx="642">
                  <c:v>10288</c:v>
                </c:pt>
                <c:pt idx="643">
                  <c:v>10304</c:v>
                </c:pt>
                <c:pt idx="644">
                  <c:v>10320</c:v>
                </c:pt>
                <c:pt idx="645">
                  <c:v>10336</c:v>
                </c:pt>
                <c:pt idx="646">
                  <c:v>10352</c:v>
                </c:pt>
                <c:pt idx="647">
                  <c:v>10368</c:v>
                </c:pt>
                <c:pt idx="648">
                  <c:v>10384</c:v>
                </c:pt>
                <c:pt idx="649">
                  <c:v>10400</c:v>
                </c:pt>
                <c:pt idx="650">
                  <c:v>10416</c:v>
                </c:pt>
                <c:pt idx="651">
                  <c:v>10432</c:v>
                </c:pt>
                <c:pt idx="652">
                  <c:v>10448</c:v>
                </c:pt>
                <c:pt idx="653">
                  <c:v>10464</c:v>
                </c:pt>
                <c:pt idx="654">
                  <c:v>10480</c:v>
                </c:pt>
                <c:pt idx="655">
                  <c:v>10496</c:v>
                </c:pt>
                <c:pt idx="656">
                  <c:v>10512</c:v>
                </c:pt>
                <c:pt idx="657">
                  <c:v>10528</c:v>
                </c:pt>
                <c:pt idx="658">
                  <c:v>10544</c:v>
                </c:pt>
                <c:pt idx="659">
                  <c:v>10560</c:v>
                </c:pt>
                <c:pt idx="660">
                  <c:v>10576</c:v>
                </c:pt>
                <c:pt idx="661">
                  <c:v>10592</c:v>
                </c:pt>
                <c:pt idx="662">
                  <c:v>10608</c:v>
                </c:pt>
                <c:pt idx="663">
                  <c:v>10624</c:v>
                </c:pt>
                <c:pt idx="664">
                  <c:v>10640</c:v>
                </c:pt>
                <c:pt idx="665">
                  <c:v>10656</c:v>
                </c:pt>
                <c:pt idx="666">
                  <c:v>10672</c:v>
                </c:pt>
                <c:pt idx="667">
                  <c:v>10688</c:v>
                </c:pt>
                <c:pt idx="668">
                  <c:v>10704</c:v>
                </c:pt>
                <c:pt idx="669">
                  <c:v>10720</c:v>
                </c:pt>
                <c:pt idx="670">
                  <c:v>10736</c:v>
                </c:pt>
                <c:pt idx="671">
                  <c:v>10752</c:v>
                </c:pt>
                <c:pt idx="672">
                  <c:v>10768</c:v>
                </c:pt>
                <c:pt idx="673">
                  <c:v>10784</c:v>
                </c:pt>
                <c:pt idx="674">
                  <c:v>10800</c:v>
                </c:pt>
                <c:pt idx="675">
                  <c:v>10816</c:v>
                </c:pt>
                <c:pt idx="676">
                  <c:v>10832</c:v>
                </c:pt>
                <c:pt idx="677">
                  <c:v>10848</c:v>
                </c:pt>
                <c:pt idx="678">
                  <c:v>10864</c:v>
                </c:pt>
                <c:pt idx="679">
                  <c:v>10880</c:v>
                </c:pt>
                <c:pt idx="680">
                  <c:v>10896</c:v>
                </c:pt>
                <c:pt idx="681">
                  <c:v>10912</c:v>
                </c:pt>
                <c:pt idx="682">
                  <c:v>10928</c:v>
                </c:pt>
                <c:pt idx="683">
                  <c:v>10944</c:v>
                </c:pt>
                <c:pt idx="684">
                  <c:v>10960</c:v>
                </c:pt>
                <c:pt idx="685">
                  <c:v>10976</c:v>
                </c:pt>
                <c:pt idx="686">
                  <c:v>10992</c:v>
                </c:pt>
                <c:pt idx="687">
                  <c:v>11008</c:v>
                </c:pt>
                <c:pt idx="688">
                  <c:v>11024</c:v>
                </c:pt>
                <c:pt idx="689">
                  <c:v>11040</c:v>
                </c:pt>
                <c:pt idx="690">
                  <c:v>11056</c:v>
                </c:pt>
                <c:pt idx="691">
                  <c:v>11072</c:v>
                </c:pt>
                <c:pt idx="692">
                  <c:v>11088</c:v>
                </c:pt>
                <c:pt idx="693">
                  <c:v>11104</c:v>
                </c:pt>
                <c:pt idx="694">
                  <c:v>11120</c:v>
                </c:pt>
                <c:pt idx="695">
                  <c:v>11136</c:v>
                </c:pt>
                <c:pt idx="696">
                  <c:v>11152</c:v>
                </c:pt>
                <c:pt idx="697">
                  <c:v>11168</c:v>
                </c:pt>
                <c:pt idx="698">
                  <c:v>11184</c:v>
                </c:pt>
                <c:pt idx="699">
                  <c:v>11200</c:v>
                </c:pt>
                <c:pt idx="700">
                  <c:v>11216</c:v>
                </c:pt>
                <c:pt idx="701">
                  <c:v>11232</c:v>
                </c:pt>
                <c:pt idx="702">
                  <c:v>11248</c:v>
                </c:pt>
                <c:pt idx="703">
                  <c:v>11264</c:v>
                </c:pt>
                <c:pt idx="704">
                  <c:v>11280</c:v>
                </c:pt>
                <c:pt idx="705">
                  <c:v>11296</c:v>
                </c:pt>
                <c:pt idx="706">
                  <c:v>11312</c:v>
                </c:pt>
                <c:pt idx="707">
                  <c:v>11328</c:v>
                </c:pt>
                <c:pt idx="708">
                  <c:v>11344</c:v>
                </c:pt>
                <c:pt idx="709">
                  <c:v>11360</c:v>
                </c:pt>
                <c:pt idx="710">
                  <c:v>11376</c:v>
                </c:pt>
                <c:pt idx="711">
                  <c:v>11392</c:v>
                </c:pt>
                <c:pt idx="712">
                  <c:v>11408</c:v>
                </c:pt>
                <c:pt idx="713">
                  <c:v>11424</c:v>
                </c:pt>
                <c:pt idx="714">
                  <c:v>11440</c:v>
                </c:pt>
                <c:pt idx="715">
                  <c:v>11456</c:v>
                </c:pt>
                <c:pt idx="716">
                  <c:v>11472</c:v>
                </c:pt>
                <c:pt idx="717">
                  <c:v>11488</c:v>
                </c:pt>
                <c:pt idx="718">
                  <c:v>11504</c:v>
                </c:pt>
                <c:pt idx="719">
                  <c:v>11520</c:v>
                </c:pt>
                <c:pt idx="720">
                  <c:v>11536</c:v>
                </c:pt>
                <c:pt idx="721">
                  <c:v>11552</c:v>
                </c:pt>
                <c:pt idx="722">
                  <c:v>11568</c:v>
                </c:pt>
                <c:pt idx="723">
                  <c:v>11584</c:v>
                </c:pt>
                <c:pt idx="724">
                  <c:v>11600</c:v>
                </c:pt>
                <c:pt idx="725">
                  <c:v>11616</c:v>
                </c:pt>
                <c:pt idx="726">
                  <c:v>11632</c:v>
                </c:pt>
                <c:pt idx="727">
                  <c:v>11648</c:v>
                </c:pt>
                <c:pt idx="728">
                  <c:v>11664</c:v>
                </c:pt>
                <c:pt idx="729">
                  <c:v>11680</c:v>
                </c:pt>
                <c:pt idx="730">
                  <c:v>11696</c:v>
                </c:pt>
                <c:pt idx="731">
                  <c:v>11712</c:v>
                </c:pt>
                <c:pt idx="732">
                  <c:v>11728</c:v>
                </c:pt>
                <c:pt idx="733">
                  <c:v>11744</c:v>
                </c:pt>
                <c:pt idx="734">
                  <c:v>11760</c:v>
                </c:pt>
                <c:pt idx="735">
                  <c:v>11776</c:v>
                </c:pt>
                <c:pt idx="736">
                  <c:v>11792</c:v>
                </c:pt>
                <c:pt idx="737">
                  <c:v>11808</c:v>
                </c:pt>
                <c:pt idx="738">
                  <c:v>11824</c:v>
                </c:pt>
                <c:pt idx="739">
                  <c:v>11840</c:v>
                </c:pt>
                <c:pt idx="740">
                  <c:v>11856</c:v>
                </c:pt>
                <c:pt idx="741">
                  <c:v>11872</c:v>
                </c:pt>
                <c:pt idx="742">
                  <c:v>11888</c:v>
                </c:pt>
                <c:pt idx="743">
                  <c:v>11904</c:v>
                </c:pt>
                <c:pt idx="744">
                  <c:v>11920</c:v>
                </c:pt>
                <c:pt idx="745">
                  <c:v>11936</c:v>
                </c:pt>
                <c:pt idx="746">
                  <c:v>11952</c:v>
                </c:pt>
                <c:pt idx="747">
                  <c:v>11968</c:v>
                </c:pt>
                <c:pt idx="748">
                  <c:v>11984</c:v>
                </c:pt>
                <c:pt idx="749">
                  <c:v>12000</c:v>
                </c:pt>
                <c:pt idx="750">
                  <c:v>12016</c:v>
                </c:pt>
                <c:pt idx="751">
                  <c:v>12032</c:v>
                </c:pt>
                <c:pt idx="752">
                  <c:v>12048</c:v>
                </c:pt>
                <c:pt idx="753">
                  <c:v>12064</c:v>
                </c:pt>
                <c:pt idx="754">
                  <c:v>12080</c:v>
                </c:pt>
                <c:pt idx="755">
                  <c:v>12096</c:v>
                </c:pt>
                <c:pt idx="756">
                  <c:v>12112</c:v>
                </c:pt>
                <c:pt idx="757">
                  <c:v>12128</c:v>
                </c:pt>
                <c:pt idx="758">
                  <c:v>12144</c:v>
                </c:pt>
                <c:pt idx="759">
                  <c:v>12160</c:v>
                </c:pt>
                <c:pt idx="760">
                  <c:v>12176</c:v>
                </c:pt>
                <c:pt idx="761">
                  <c:v>12192</c:v>
                </c:pt>
                <c:pt idx="762">
                  <c:v>12208</c:v>
                </c:pt>
                <c:pt idx="763">
                  <c:v>12224</c:v>
                </c:pt>
                <c:pt idx="764">
                  <c:v>12240</c:v>
                </c:pt>
                <c:pt idx="765">
                  <c:v>12256</c:v>
                </c:pt>
                <c:pt idx="766">
                  <c:v>12272</c:v>
                </c:pt>
                <c:pt idx="767">
                  <c:v>12288</c:v>
                </c:pt>
                <c:pt idx="768">
                  <c:v>12304</c:v>
                </c:pt>
                <c:pt idx="769">
                  <c:v>12320</c:v>
                </c:pt>
                <c:pt idx="770">
                  <c:v>12336</c:v>
                </c:pt>
                <c:pt idx="771">
                  <c:v>12352</c:v>
                </c:pt>
                <c:pt idx="772">
                  <c:v>12368</c:v>
                </c:pt>
                <c:pt idx="773">
                  <c:v>12384</c:v>
                </c:pt>
                <c:pt idx="774">
                  <c:v>12400</c:v>
                </c:pt>
                <c:pt idx="775">
                  <c:v>12416</c:v>
                </c:pt>
                <c:pt idx="776">
                  <c:v>12432</c:v>
                </c:pt>
                <c:pt idx="777">
                  <c:v>12448</c:v>
                </c:pt>
                <c:pt idx="778">
                  <c:v>12464</c:v>
                </c:pt>
                <c:pt idx="779">
                  <c:v>12480</c:v>
                </c:pt>
                <c:pt idx="780">
                  <c:v>12496</c:v>
                </c:pt>
                <c:pt idx="781">
                  <c:v>12512</c:v>
                </c:pt>
                <c:pt idx="782">
                  <c:v>12528</c:v>
                </c:pt>
                <c:pt idx="783">
                  <c:v>12544</c:v>
                </c:pt>
                <c:pt idx="784">
                  <c:v>12560</c:v>
                </c:pt>
                <c:pt idx="785">
                  <c:v>12576</c:v>
                </c:pt>
                <c:pt idx="786">
                  <c:v>12592</c:v>
                </c:pt>
                <c:pt idx="787">
                  <c:v>12608</c:v>
                </c:pt>
                <c:pt idx="788">
                  <c:v>12624</c:v>
                </c:pt>
                <c:pt idx="789">
                  <c:v>12640</c:v>
                </c:pt>
                <c:pt idx="790">
                  <c:v>12656</c:v>
                </c:pt>
                <c:pt idx="791">
                  <c:v>12672</c:v>
                </c:pt>
                <c:pt idx="792">
                  <c:v>12688</c:v>
                </c:pt>
                <c:pt idx="793">
                  <c:v>12704</c:v>
                </c:pt>
                <c:pt idx="794">
                  <c:v>12720</c:v>
                </c:pt>
                <c:pt idx="795">
                  <c:v>12736</c:v>
                </c:pt>
                <c:pt idx="796">
                  <c:v>12752</c:v>
                </c:pt>
                <c:pt idx="797">
                  <c:v>12768</c:v>
                </c:pt>
                <c:pt idx="798">
                  <c:v>12784</c:v>
                </c:pt>
                <c:pt idx="799">
                  <c:v>12800</c:v>
                </c:pt>
                <c:pt idx="800">
                  <c:v>12816</c:v>
                </c:pt>
                <c:pt idx="801">
                  <c:v>12832</c:v>
                </c:pt>
                <c:pt idx="802">
                  <c:v>12848</c:v>
                </c:pt>
                <c:pt idx="803">
                  <c:v>12864</c:v>
                </c:pt>
                <c:pt idx="804">
                  <c:v>12880</c:v>
                </c:pt>
                <c:pt idx="805">
                  <c:v>12896</c:v>
                </c:pt>
                <c:pt idx="806">
                  <c:v>12912</c:v>
                </c:pt>
                <c:pt idx="807">
                  <c:v>12928</c:v>
                </c:pt>
                <c:pt idx="808">
                  <c:v>12944</c:v>
                </c:pt>
                <c:pt idx="809">
                  <c:v>12960</c:v>
                </c:pt>
                <c:pt idx="810">
                  <c:v>12976</c:v>
                </c:pt>
                <c:pt idx="811">
                  <c:v>12992</c:v>
                </c:pt>
                <c:pt idx="812">
                  <c:v>13008</c:v>
                </c:pt>
                <c:pt idx="813">
                  <c:v>13024</c:v>
                </c:pt>
                <c:pt idx="814">
                  <c:v>13040</c:v>
                </c:pt>
                <c:pt idx="815">
                  <c:v>13056</c:v>
                </c:pt>
                <c:pt idx="816">
                  <c:v>13072</c:v>
                </c:pt>
                <c:pt idx="817">
                  <c:v>13088</c:v>
                </c:pt>
                <c:pt idx="818">
                  <c:v>13104</c:v>
                </c:pt>
                <c:pt idx="819">
                  <c:v>13120</c:v>
                </c:pt>
                <c:pt idx="820">
                  <c:v>13136</c:v>
                </c:pt>
                <c:pt idx="821">
                  <c:v>13152</c:v>
                </c:pt>
                <c:pt idx="822">
                  <c:v>13168</c:v>
                </c:pt>
                <c:pt idx="823">
                  <c:v>13184</c:v>
                </c:pt>
                <c:pt idx="824">
                  <c:v>13200</c:v>
                </c:pt>
                <c:pt idx="825">
                  <c:v>13216</c:v>
                </c:pt>
                <c:pt idx="826">
                  <c:v>13232</c:v>
                </c:pt>
                <c:pt idx="827">
                  <c:v>13248</c:v>
                </c:pt>
                <c:pt idx="828">
                  <c:v>13264</c:v>
                </c:pt>
                <c:pt idx="829">
                  <c:v>13280</c:v>
                </c:pt>
                <c:pt idx="830">
                  <c:v>13296</c:v>
                </c:pt>
                <c:pt idx="831">
                  <c:v>13312</c:v>
                </c:pt>
                <c:pt idx="832">
                  <c:v>13328</c:v>
                </c:pt>
                <c:pt idx="833">
                  <c:v>13344</c:v>
                </c:pt>
                <c:pt idx="834">
                  <c:v>13360</c:v>
                </c:pt>
                <c:pt idx="835">
                  <c:v>13376</c:v>
                </c:pt>
                <c:pt idx="836">
                  <c:v>13392</c:v>
                </c:pt>
                <c:pt idx="837">
                  <c:v>13408</c:v>
                </c:pt>
                <c:pt idx="838">
                  <c:v>13424</c:v>
                </c:pt>
                <c:pt idx="839">
                  <c:v>13440</c:v>
                </c:pt>
                <c:pt idx="840">
                  <c:v>13456</c:v>
                </c:pt>
                <c:pt idx="841">
                  <c:v>13472</c:v>
                </c:pt>
                <c:pt idx="842">
                  <c:v>13488</c:v>
                </c:pt>
                <c:pt idx="843">
                  <c:v>13504</c:v>
                </c:pt>
                <c:pt idx="844">
                  <c:v>13520</c:v>
                </c:pt>
                <c:pt idx="845">
                  <c:v>13536</c:v>
                </c:pt>
                <c:pt idx="846">
                  <c:v>13552</c:v>
                </c:pt>
                <c:pt idx="847">
                  <c:v>13568</c:v>
                </c:pt>
                <c:pt idx="848">
                  <c:v>13584</c:v>
                </c:pt>
                <c:pt idx="849">
                  <c:v>13600</c:v>
                </c:pt>
                <c:pt idx="850">
                  <c:v>13616</c:v>
                </c:pt>
                <c:pt idx="851">
                  <c:v>13632</c:v>
                </c:pt>
                <c:pt idx="852">
                  <c:v>13648</c:v>
                </c:pt>
                <c:pt idx="853">
                  <c:v>13664</c:v>
                </c:pt>
                <c:pt idx="854">
                  <c:v>13680</c:v>
                </c:pt>
                <c:pt idx="855">
                  <c:v>13696</c:v>
                </c:pt>
                <c:pt idx="856">
                  <c:v>13712</c:v>
                </c:pt>
                <c:pt idx="857">
                  <c:v>13728</c:v>
                </c:pt>
                <c:pt idx="858">
                  <c:v>13744</c:v>
                </c:pt>
                <c:pt idx="859">
                  <c:v>13760</c:v>
                </c:pt>
                <c:pt idx="860">
                  <c:v>13776</c:v>
                </c:pt>
                <c:pt idx="861">
                  <c:v>13792</c:v>
                </c:pt>
                <c:pt idx="862">
                  <c:v>13808</c:v>
                </c:pt>
                <c:pt idx="863">
                  <c:v>13824</c:v>
                </c:pt>
                <c:pt idx="864">
                  <c:v>13840</c:v>
                </c:pt>
                <c:pt idx="865">
                  <c:v>13856</c:v>
                </c:pt>
                <c:pt idx="866">
                  <c:v>13872</c:v>
                </c:pt>
                <c:pt idx="867">
                  <c:v>13888</c:v>
                </c:pt>
                <c:pt idx="868">
                  <c:v>13904</c:v>
                </c:pt>
                <c:pt idx="869">
                  <c:v>13920</c:v>
                </c:pt>
                <c:pt idx="870">
                  <c:v>13936</c:v>
                </c:pt>
                <c:pt idx="871">
                  <c:v>13952</c:v>
                </c:pt>
                <c:pt idx="872">
                  <c:v>13968</c:v>
                </c:pt>
                <c:pt idx="873">
                  <c:v>13984</c:v>
                </c:pt>
                <c:pt idx="874">
                  <c:v>14000</c:v>
                </c:pt>
                <c:pt idx="875">
                  <c:v>14016</c:v>
                </c:pt>
                <c:pt idx="876">
                  <c:v>14032</c:v>
                </c:pt>
                <c:pt idx="877">
                  <c:v>14048</c:v>
                </c:pt>
                <c:pt idx="878">
                  <c:v>14064</c:v>
                </c:pt>
                <c:pt idx="879">
                  <c:v>14080</c:v>
                </c:pt>
                <c:pt idx="880">
                  <c:v>14096</c:v>
                </c:pt>
                <c:pt idx="881">
                  <c:v>14112</c:v>
                </c:pt>
                <c:pt idx="882">
                  <c:v>14128</c:v>
                </c:pt>
                <c:pt idx="883">
                  <c:v>14144</c:v>
                </c:pt>
                <c:pt idx="884">
                  <c:v>14160</c:v>
                </c:pt>
                <c:pt idx="885">
                  <c:v>14176</c:v>
                </c:pt>
                <c:pt idx="886">
                  <c:v>14192</c:v>
                </c:pt>
                <c:pt idx="887">
                  <c:v>14208</c:v>
                </c:pt>
                <c:pt idx="888">
                  <c:v>14224</c:v>
                </c:pt>
                <c:pt idx="889">
                  <c:v>14240</c:v>
                </c:pt>
                <c:pt idx="890">
                  <c:v>14256</c:v>
                </c:pt>
                <c:pt idx="891">
                  <c:v>14272</c:v>
                </c:pt>
                <c:pt idx="892">
                  <c:v>14288</c:v>
                </c:pt>
                <c:pt idx="893">
                  <c:v>14304</c:v>
                </c:pt>
                <c:pt idx="894">
                  <c:v>14320</c:v>
                </c:pt>
                <c:pt idx="895">
                  <c:v>14336</c:v>
                </c:pt>
                <c:pt idx="896">
                  <c:v>14352</c:v>
                </c:pt>
                <c:pt idx="897">
                  <c:v>14368</c:v>
                </c:pt>
                <c:pt idx="898">
                  <c:v>14384</c:v>
                </c:pt>
                <c:pt idx="899">
                  <c:v>14400</c:v>
                </c:pt>
                <c:pt idx="900">
                  <c:v>14416</c:v>
                </c:pt>
                <c:pt idx="901">
                  <c:v>14432</c:v>
                </c:pt>
                <c:pt idx="902">
                  <c:v>14448</c:v>
                </c:pt>
                <c:pt idx="903">
                  <c:v>14464</c:v>
                </c:pt>
                <c:pt idx="904">
                  <c:v>14480</c:v>
                </c:pt>
                <c:pt idx="905">
                  <c:v>14496</c:v>
                </c:pt>
                <c:pt idx="906">
                  <c:v>14512</c:v>
                </c:pt>
                <c:pt idx="907">
                  <c:v>14528</c:v>
                </c:pt>
                <c:pt idx="908">
                  <c:v>14544</c:v>
                </c:pt>
                <c:pt idx="909">
                  <c:v>14560</c:v>
                </c:pt>
                <c:pt idx="910">
                  <c:v>14576</c:v>
                </c:pt>
                <c:pt idx="911">
                  <c:v>14592</c:v>
                </c:pt>
                <c:pt idx="912">
                  <c:v>14608</c:v>
                </c:pt>
                <c:pt idx="913">
                  <c:v>14624</c:v>
                </c:pt>
                <c:pt idx="914">
                  <c:v>14640</c:v>
                </c:pt>
                <c:pt idx="915">
                  <c:v>14656</c:v>
                </c:pt>
                <c:pt idx="916">
                  <c:v>14672</c:v>
                </c:pt>
                <c:pt idx="917">
                  <c:v>14688</c:v>
                </c:pt>
                <c:pt idx="918">
                  <c:v>14704</c:v>
                </c:pt>
                <c:pt idx="919">
                  <c:v>14720</c:v>
                </c:pt>
                <c:pt idx="920">
                  <c:v>14736</c:v>
                </c:pt>
                <c:pt idx="921">
                  <c:v>14752</c:v>
                </c:pt>
                <c:pt idx="922">
                  <c:v>14768</c:v>
                </c:pt>
                <c:pt idx="923">
                  <c:v>14784</c:v>
                </c:pt>
                <c:pt idx="924">
                  <c:v>14800</c:v>
                </c:pt>
                <c:pt idx="925">
                  <c:v>14816</c:v>
                </c:pt>
                <c:pt idx="926">
                  <c:v>14832</c:v>
                </c:pt>
                <c:pt idx="927">
                  <c:v>14848</c:v>
                </c:pt>
                <c:pt idx="928">
                  <c:v>14864</c:v>
                </c:pt>
                <c:pt idx="929">
                  <c:v>14880</c:v>
                </c:pt>
                <c:pt idx="930">
                  <c:v>14896</c:v>
                </c:pt>
                <c:pt idx="931">
                  <c:v>14912</c:v>
                </c:pt>
                <c:pt idx="932">
                  <c:v>14928</c:v>
                </c:pt>
                <c:pt idx="933">
                  <c:v>14944</c:v>
                </c:pt>
                <c:pt idx="934">
                  <c:v>14960</c:v>
                </c:pt>
                <c:pt idx="935">
                  <c:v>14976</c:v>
                </c:pt>
                <c:pt idx="936">
                  <c:v>14992</c:v>
                </c:pt>
                <c:pt idx="937">
                  <c:v>15008</c:v>
                </c:pt>
                <c:pt idx="938">
                  <c:v>15024</c:v>
                </c:pt>
                <c:pt idx="939">
                  <c:v>15040</c:v>
                </c:pt>
                <c:pt idx="940">
                  <c:v>15056</c:v>
                </c:pt>
                <c:pt idx="941">
                  <c:v>15072</c:v>
                </c:pt>
                <c:pt idx="942">
                  <c:v>15088</c:v>
                </c:pt>
                <c:pt idx="943">
                  <c:v>15104</c:v>
                </c:pt>
                <c:pt idx="944">
                  <c:v>15120</c:v>
                </c:pt>
                <c:pt idx="945">
                  <c:v>15136</c:v>
                </c:pt>
                <c:pt idx="946">
                  <c:v>15152</c:v>
                </c:pt>
                <c:pt idx="947">
                  <c:v>15168</c:v>
                </c:pt>
                <c:pt idx="948">
                  <c:v>15184</c:v>
                </c:pt>
                <c:pt idx="949">
                  <c:v>15200</c:v>
                </c:pt>
                <c:pt idx="950">
                  <c:v>15216</c:v>
                </c:pt>
                <c:pt idx="951">
                  <c:v>15232</c:v>
                </c:pt>
                <c:pt idx="952">
                  <c:v>15248</c:v>
                </c:pt>
                <c:pt idx="953">
                  <c:v>15264</c:v>
                </c:pt>
                <c:pt idx="954">
                  <c:v>15280</c:v>
                </c:pt>
                <c:pt idx="955">
                  <c:v>15296</c:v>
                </c:pt>
                <c:pt idx="956">
                  <c:v>15312</c:v>
                </c:pt>
                <c:pt idx="957">
                  <c:v>15328</c:v>
                </c:pt>
                <c:pt idx="958">
                  <c:v>15344</c:v>
                </c:pt>
                <c:pt idx="959">
                  <c:v>15360</c:v>
                </c:pt>
              </c:numCache>
            </c:numRef>
          </c:xVal>
          <c:yVal>
            <c:numRef>
              <c:f>sswap!$C$2:$C$961</c:f>
              <c:numCache>
                <c:formatCode>0</c:formatCode>
                <c:ptCount val="960"/>
                <c:pt idx="0">
                  <c:v>5.6697099999999967</c:v>
                </c:pt>
                <c:pt idx="1">
                  <c:v>5.6475799999999836</c:v>
                </c:pt>
                <c:pt idx="2">
                  <c:v>5.6417299999999999</c:v>
                </c:pt>
                <c:pt idx="3">
                  <c:v>5.6763199999999987</c:v>
                </c:pt>
                <c:pt idx="4">
                  <c:v>5.6362899999999998</c:v>
                </c:pt>
                <c:pt idx="5">
                  <c:v>5.6743299999999977</c:v>
                </c:pt>
                <c:pt idx="6">
                  <c:v>5.6767899999999987</c:v>
                </c:pt>
                <c:pt idx="7">
                  <c:v>5.6663299999999976</c:v>
                </c:pt>
                <c:pt idx="8">
                  <c:v>5.7028499999999998</c:v>
                </c:pt>
                <c:pt idx="9">
                  <c:v>5.7250099999999966</c:v>
                </c:pt>
                <c:pt idx="10">
                  <c:v>5.6706500000000002</c:v>
                </c:pt>
                <c:pt idx="11">
                  <c:v>5.6726000000000001</c:v>
                </c:pt>
                <c:pt idx="12">
                  <c:v>5.71312</c:v>
                </c:pt>
                <c:pt idx="13">
                  <c:v>5.6951199999999647</c:v>
                </c:pt>
                <c:pt idx="14">
                  <c:v>5.7121599999999946</c:v>
                </c:pt>
                <c:pt idx="15">
                  <c:v>5.9098300000000004</c:v>
                </c:pt>
                <c:pt idx="16">
                  <c:v>5.7539999999999987</c:v>
                </c:pt>
                <c:pt idx="17">
                  <c:v>5.7643499999999976</c:v>
                </c:pt>
                <c:pt idx="18">
                  <c:v>5.7898899999999998</c:v>
                </c:pt>
                <c:pt idx="19">
                  <c:v>5.7875799999999966</c:v>
                </c:pt>
                <c:pt idx="20">
                  <c:v>5.82829</c:v>
                </c:pt>
                <c:pt idx="21">
                  <c:v>5.9201699999999997</c:v>
                </c:pt>
                <c:pt idx="22">
                  <c:v>5.9037100000000002</c:v>
                </c:pt>
                <c:pt idx="23">
                  <c:v>5.90951</c:v>
                </c:pt>
                <c:pt idx="24">
                  <c:v>5.9813800000000024</c:v>
                </c:pt>
                <c:pt idx="25">
                  <c:v>5.9978300000000004</c:v>
                </c:pt>
                <c:pt idx="26">
                  <c:v>6.039290000000018</c:v>
                </c:pt>
                <c:pt idx="27">
                  <c:v>6.1223899999999736</c:v>
                </c:pt>
                <c:pt idx="28">
                  <c:v>6.1721199999999836</c:v>
                </c:pt>
                <c:pt idx="29">
                  <c:v>6.2081200000000001</c:v>
                </c:pt>
                <c:pt idx="30">
                  <c:v>6.0432300000000003</c:v>
                </c:pt>
                <c:pt idx="31">
                  <c:v>8.1326800000000006</c:v>
                </c:pt>
                <c:pt idx="32">
                  <c:v>6.1019799999999984</c:v>
                </c:pt>
                <c:pt idx="33">
                  <c:v>6.3160099999999986</c:v>
                </c:pt>
                <c:pt idx="34">
                  <c:v>6.4109299999999996</c:v>
                </c:pt>
                <c:pt idx="35">
                  <c:v>6.4806700000000124</c:v>
                </c:pt>
                <c:pt idx="36">
                  <c:v>6.6384400000000001</c:v>
                </c:pt>
                <c:pt idx="37">
                  <c:v>6.7525199999999836</c:v>
                </c:pt>
                <c:pt idx="38">
                  <c:v>7.0041799999999954</c:v>
                </c:pt>
                <c:pt idx="39">
                  <c:v>6.2363800000000014</c:v>
                </c:pt>
                <c:pt idx="40">
                  <c:v>7.1676999999999964</c:v>
                </c:pt>
                <c:pt idx="41">
                  <c:v>7.1568199999999864</c:v>
                </c:pt>
                <c:pt idx="42">
                  <c:v>6.6711</c:v>
                </c:pt>
                <c:pt idx="43">
                  <c:v>7.5154399999999946</c:v>
                </c:pt>
                <c:pt idx="44">
                  <c:v>7.30633</c:v>
                </c:pt>
                <c:pt idx="45">
                  <c:v>7.8207999999999966</c:v>
                </c:pt>
                <c:pt idx="46">
                  <c:v>7.6410099999999996</c:v>
                </c:pt>
                <c:pt idx="47">
                  <c:v>7.53505</c:v>
                </c:pt>
                <c:pt idx="48">
                  <c:v>7.6990600000000002</c:v>
                </c:pt>
                <c:pt idx="49">
                  <c:v>8.4154700000000027</c:v>
                </c:pt>
                <c:pt idx="50">
                  <c:v>7.9335700000000013</c:v>
                </c:pt>
                <c:pt idx="51">
                  <c:v>8.7355</c:v>
                </c:pt>
                <c:pt idx="52">
                  <c:v>8.0828500000000005</c:v>
                </c:pt>
                <c:pt idx="53">
                  <c:v>8.3734900000000394</c:v>
                </c:pt>
                <c:pt idx="54">
                  <c:v>8.9737800000000068</c:v>
                </c:pt>
                <c:pt idx="55">
                  <c:v>8.3018300000000007</c:v>
                </c:pt>
                <c:pt idx="56">
                  <c:v>9.5485099999999985</c:v>
                </c:pt>
                <c:pt idx="57">
                  <c:v>9.0909300000000002</c:v>
                </c:pt>
                <c:pt idx="58">
                  <c:v>9.2952300000000001</c:v>
                </c:pt>
                <c:pt idx="59">
                  <c:v>9.9611100000000015</c:v>
                </c:pt>
                <c:pt idx="60">
                  <c:v>9.4326300000000067</c:v>
                </c:pt>
                <c:pt idx="61">
                  <c:v>8.2972199999999976</c:v>
                </c:pt>
                <c:pt idx="62">
                  <c:v>9.1130400000000016</c:v>
                </c:pt>
                <c:pt idx="63">
                  <c:v>13.045199999999999</c:v>
                </c:pt>
                <c:pt idx="64">
                  <c:v>9.1049900000000008</c:v>
                </c:pt>
                <c:pt idx="65">
                  <c:v>9.103060000000001</c:v>
                </c:pt>
                <c:pt idx="66">
                  <c:v>9.67638</c:v>
                </c:pt>
                <c:pt idx="67">
                  <c:v>11.0107</c:v>
                </c:pt>
                <c:pt idx="68">
                  <c:v>10.536300000000001</c:v>
                </c:pt>
                <c:pt idx="69">
                  <c:v>10.4643</c:v>
                </c:pt>
                <c:pt idx="70">
                  <c:v>10.8421</c:v>
                </c:pt>
                <c:pt idx="71">
                  <c:v>9.7048799999999993</c:v>
                </c:pt>
                <c:pt idx="72">
                  <c:v>11.4899</c:v>
                </c:pt>
                <c:pt idx="73">
                  <c:v>10.0991</c:v>
                </c:pt>
                <c:pt idx="74">
                  <c:v>9.7341499999999979</c:v>
                </c:pt>
                <c:pt idx="75">
                  <c:v>11.6587</c:v>
                </c:pt>
                <c:pt idx="76">
                  <c:v>10.7004</c:v>
                </c:pt>
                <c:pt idx="77">
                  <c:v>11.8673</c:v>
                </c:pt>
                <c:pt idx="78">
                  <c:v>10.062400000000039</c:v>
                </c:pt>
                <c:pt idx="79">
                  <c:v>10.430199999999999</c:v>
                </c:pt>
                <c:pt idx="80">
                  <c:v>10.339</c:v>
                </c:pt>
                <c:pt idx="81">
                  <c:v>12.2402</c:v>
                </c:pt>
                <c:pt idx="82">
                  <c:v>11.4892</c:v>
                </c:pt>
                <c:pt idx="83">
                  <c:v>12.4444</c:v>
                </c:pt>
                <c:pt idx="84">
                  <c:v>10.100899999999999</c:v>
                </c:pt>
                <c:pt idx="85">
                  <c:v>11.039400000000001</c:v>
                </c:pt>
                <c:pt idx="86">
                  <c:v>12.715299999999999</c:v>
                </c:pt>
                <c:pt idx="87">
                  <c:v>11.733000000000001</c:v>
                </c:pt>
                <c:pt idx="88">
                  <c:v>12.7447</c:v>
                </c:pt>
                <c:pt idx="89">
                  <c:v>12.6096</c:v>
                </c:pt>
                <c:pt idx="90">
                  <c:v>13.0768</c:v>
                </c:pt>
                <c:pt idx="91">
                  <c:v>13.160600000000001</c:v>
                </c:pt>
                <c:pt idx="92">
                  <c:v>11.6312</c:v>
                </c:pt>
                <c:pt idx="93">
                  <c:v>10.988799999999999</c:v>
                </c:pt>
                <c:pt idx="94">
                  <c:v>11.1037</c:v>
                </c:pt>
                <c:pt idx="95">
                  <c:v>17.97369999999988</c:v>
                </c:pt>
                <c:pt idx="96">
                  <c:v>11.3033</c:v>
                </c:pt>
                <c:pt idx="97">
                  <c:v>11.2982</c:v>
                </c:pt>
                <c:pt idx="98">
                  <c:v>12.051</c:v>
                </c:pt>
                <c:pt idx="99">
                  <c:v>13.956400000000039</c:v>
                </c:pt>
                <c:pt idx="100">
                  <c:v>14.0639</c:v>
                </c:pt>
                <c:pt idx="101">
                  <c:v>14.0969</c:v>
                </c:pt>
                <c:pt idx="102">
                  <c:v>14.172800000000001</c:v>
                </c:pt>
                <c:pt idx="103">
                  <c:v>14.133599999999999</c:v>
                </c:pt>
                <c:pt idx="104">
                  <c:v>14.333600000000001</c:v>
                </c:pt>
                <c:pt idx="105">
                  <c:v>13.2865</c:v>
                </c:pt>
                <c:pt idx="106">
                  <c:v>12.130100000000001</c:v>
                </c:pt>
                <c:pt idx="107">
                  <c:v>14.68250000000001</c:v>
                </c:pt>
                <c:pt idx="108">
                  <c:v>14.7913</c:v>
                </c:pt>
                <c:pt idx="109">
                  <c:v>14.7767</c:v>
                </c:pt>
                <c:pt idx="110">
                  <c:v>13.110799999999999</c:v>
                </c:pt>
                <c:pt idx="111">
                  <c:v>16.8629</c:v>
                </c:pt>
                <c:pt idx="112">
                  <c:v>12.7447</c:v>
                </c:pt>
                <c:pt idx="113">
                  <c:v>15.1462</c:v>
                </c:pt>
                <c:pt idx="114">
                  <c:v>15.283300000000001</c:v>
                </c:pt>
                <c:pt idx="115">
                  <c:v>15.324299999999999</c:v>
                </c:pt>
                <c:pt idx="116">
                  <c:v>13.3331</c:v>
                </c:pt>
                <c:pt idx="117">
                  <c:v>14.305300000000001</c:v>
                </c:pt>
                <c:pt idx="118">
                  <c:v>15.7125</c:v>
                </c:pt>
                <c:pt idx="119">
                  <c:v>15.5238</c:v>
                </c:pt>
                <c:pt idx="120">
                  <c:v>15.7324</c:v>
                </c:pt>
                <c:pt idx="121">
                  <c:v>15.8513</c:v>
                </c:pt>
                <c:pt idx="122">
                  <c:v>15.949299999999999</c:v>
                </c:pt>
                <c:pt idx="123">
                  <c:v>15.9114</c:v>
                </c:pt>
                <c:pt idx="124">
                  <c:v>14.030200000000001</c:v>
                </c:pt>
                <c:pt idx="125">
                  <c:v>13.529</c:v>
                </c:pt>
                <c:pt idx="126">
                  <c:v>14.4572</c:v>
                </c:pt>
                <c:pt idx="127">
                  <c:v>25.317900000000101</c:v>
                </c:pt>
                <c:pt idx="128">
                  <c:v>12.960400000000041</c:v>
                </c:pt>
                <c:pt idx="129">
                  <c:v>13.8484</c:v>
                </c:pt>
                <c:pt idx="130">
                  <c:v>15.42260000000001</c:v>
                </c:pt>
                <c:pt idx="131">
                  <c:v>16.75379999999992</c:v>
                </c:pt>
                <c:pt idx="132">
                  <c:v>16.846</c:v>
                </c:pt>
                <c:pt idx="133">
                  <c:v>16.928299999999879</c:v>
                </c:pt>
                <c:pt idx="134">
                  <c:v>17.096499999999921</c:v>
                </c:pt>
                <c:pt idx="135">
                  <c:v>18.654800000000101</c:v>
                </c:pt>
                <c:pt idx="136">
                  <c:v>17.202299999999909</c:v>
                </c:pt>
                <c:pt idx="137">
                  <c:v>16.44939999999988</c:v>
                </c:pt>
                <c:pt idx="138">
                  <c:v>15.801</c:v>
                </c:pt>
                <c:pt idx="139">
                  <c:v>17.48699999999992</c:v>
                </c:pt>
                <c:pt idx="140">
                  <c:v>17.747199999999989</c:v>
                </c:pt>
                <c:pt idx="141">
                  <c:v>17.593900000000001</c:v>
                </c:pt>
                <c:pt idx="142">
                  <c:v>15.714</c:v>
                </c:pt>
                <c:pt idx="143">
                  <c:v>22.9328</c:v>
                </c:pt>
                <c:pt idx="144">
                  <c:v>15.6157</c:v>
                </c:pt>
                <c:pt idx="145">
                  <c:v>18.068999999999939</c:v>
                </c:pt>
                <c:pt idx="146">
                  <c:v>18.079000000000001</c:v>
                </c:pt>
                <c:pt idx="147">
                  <c:v>18.197099999999999</c:v>
                </c:pt>
                <c:pt idx="148">
                  <c:v>17.1554</c:v>
                </c:pt>
                <c:pt idx="149">
                  <c:v>17.610299999999999</c:v>
                </c:pt>
                <c:pt idx="150">
                  <c:v>18.527699999999989</c:v>
                </c:pt>
                <c:pt idx="151">
                  <c:v>19.980599999999779</c:v>
                </c:pt>
                <c:pt idx="152">
                  <c:v>18.659600000000001</c:v>
                </c:pt>
                <c:pt idx="153">
                  <c:v>18.739599999999989</c:v>
                </c:pt>
                <c:pt idx="154">
                  <c:v>18.874300000000009</c:v>
                </c:pt>
                <c:pt idx="155">
                  <c:v>18.881399999999989</c:v>
                </c:pt>
                <c:pt idx="156">
                  <c:v>17.3033</c:v>
                </c:pt>
                <c:pt idx="157">
                  <c:v>16.279800000000009</c:v>
                </c:pt>
                <c:pt idx="158">
                  <c:v>16.395299999999921</c:v>
                </c:pt>
                <c:pt idx="159">
                  <c:v>31.95249999999988</c:v>
                </c:pt>
                <c:pt idx="160">
                  <c:v>16.148700000000002</c:v>
                </c:pt>
                <c:pt idx="161">
                  <c:v>16.630900000000072</c:v>
                </c:pt>
                <c:pt idx="162">
                  <c:v>18.142299999999921</c:v>
                </c:pt>
                <c:pt idx="163">
                  <c:v>19.66369999999992</c:v>
                </c:pt>
                <c:pt idx="164">
                  <c:v>19.837000000000039</c:v>
                </c:pt>
                <c:pt idx="165">
                  <c:v>19.8431</c:v>
                </c:pt>
                <c:pt idx="166">
                  <c:v>19.942199999999879</c:v>
                </c:pt>
                <c:pt idx="167">
                  <c:v>20.142600000000002</c:v>
                </c:pt>
                <c:pt idx="168">
                  <c:v>20.198599999999921</c:v>
                </c:pt>
                <c:pt idx="169">
                  <c:v>20.1981</c:v>
                </c:pt>
                <c:pt idx="170">
                  <c:v>20.305199999999981</c:v>
                </c:pt>
                <c:pt idx="171">
                  <c:v>20.49</c:v>
                </c:pt>
                <c:pt idx="172">
                  <c:v>20.497199999999989</c:v>
                </c:pt>
                <c:pt idx="173">
                  <c:v>20.572500000000002</c:v>
                </c:pt>
                <c:pt idx="174">
                  <c:v>18.72959999999992</c:v>
                </c:pt>
                <c:pt idx="175">
                  <c:v>30.277699999999989</c:v>
                </c:pt>
                <c:pt idx="176">
                  <c:v>19.0075</c:v>
                </c:pt>
                <c:pt idx="177">
                  <c:v>20.9328</c:v>
                </c:pt>
                <c:pt idx="178">
                  <c:v>21.053100000000001</c:v>
                </c:pt>
                <c:pt idx="179">
                  <c:v>21.210599999999989</c:v>
                </c:pt>
                <c:pt idx="180">
                  <c:v>21.20539999999988</c:v>
                </c:pt>
                <c:pt idx="181">
                  <c:v>21.276</c:v>
                </c:pt>
                <c:pt idx="182">
                  <c:v>21.472099999999909</c:v>
                </c:pt>
                <c:pt idx="183">
                  <c:v>23.0046</c:v>
                </c:pt>
                <c:pt idx="184">
                  <c:v>21.713899999999999</c:v>
                </c:pt>
                <c:pt idx="185">
                  <c:v>21.7498</c:v>
                </c:pt>
                <c:pt idx="186">
                  <c:v>21.735600000000002</c:v>
                </c:pt>
                <c:pt idx="187">
                  <c:v>21.817499999999999</c:v>
                </c:pt>
                <c:pt idx="188">
                  <c:v>19.485199999999779</c:v>
                </c:pt>
                <c:pt idx="189">
                  <c:v>18.802800000000001</c:v>
                </c:pt>
                <c:pt idx="190">
                  <c:v>19.069900000000001</c:v>
                </c:pt>
                <c:pt idx="191">
                  <c:v>40.986899999999999</c:v>
                </c:pt>
                <c:pt idx="192">
                  <c:v>19.27209999999992</c:v>
                </c:pt>
                <c:pt idx="193">
                  <c:v>19.133099999999999</c:v>
                </c:pt>
                <c:pt idx="194">
                  <c:v>21.055900000000001</c:v>
                </c:pt>
                <c:pt idx="195">
                  <c:v>22.6187</c:v>
                </c:pt>
                <c:pt idx="196">
                  <c:v>22.634599999999999</c:v>
                </c:pt>
                <c:pt idx="197">
                  <c:v>25.0869</c:v>
                </c:pt>
                <c:pt idx="198">
                  <c:v>22.813199999999991</c:v>
                </c:pt>
                <c:pt idx="199">
                  <c:v>25.54359999999992</c:v>
                </c:pt>
                <c:pt idx="200">
                  <c:v>23.31400000000006</c:v>
                </c:pt>
                <c:pt idx="201">
                  <c:v>23.1676</c:v>
                </c:pt>
                <c:pt idx="202">
                  <c:v>23.133500000000009</c:v>
                </c:pt>
                <c:pt idx="203">
                  <c:v>23.20349999999992</c:v>
                </c:pt>
                <c:pt idx="204">
                  <c:v>23.421800000000001</c:v>
                </c:pt>
                <c:pt idx="205">
                  <c:v>23.44939999999988</c:v>
                </c:pt>
                <c:pt idx="206">
                  <c:v>22.291699999999921</c:v>
                </c:pt>
                <c:pt idx="207">
                  <c:v>44.717200000000012</c:v>
                </c:pt>
                <c:pt idx="208">
                  <c:v>22.42509999999988</c:v>
                </c:pt>
                <c:pt idx="209">
                  <c:v>23.881499999999939</c:v>
                </c:pt>
                <c:pt idx="210">
                  <c:v>23.855699999999921</c:v>
                </c:pt>
                <c:pt idx="211">
                  <c:v>23.97539999999988</c:v>
                </c:pt>
                <c:pt idx="212">
                  <c:v>24.27359999999992</c:v>
                </c:pt>
                <c:pt idx="213">
                  <c:v>24.314200000000039</c:v>
                </c:pt>
                <c:pt idx="214">
                  <c:v>24.38239999999988</c:v>
                </c:pt>
                <c:pt idx="215">
                  <c:v>27.267299999999921</c:v>
                </c:pt>
                <c:pt idx="216">
                  <c:v>33.313200000000002</c:v>
                </c:pt>
                <c:pt idx="217">
                  <c:v>24.72539999999988</c:v>
                </c:pt>
                <c:pt idx="218">
                  <c:v>25.497299999999981</c:v>
                </c:pt>
                <c:pt idx="219">
                  <c:v>24.6797</c:v>
                </c:pt>
                <c:pt idx="220">
                  <c:v>22.234100000000009</c:v>
                </c:pt>
                <c:pt idx="221">
                  <c:v>22.318100000000001</c:v>
                </c:pt>
                <c:pt idx="222">
                  <c:v>22.372</c:v>
                </c:pt>
                <c:pt idx="223">
                  <c:v>58.012700000000002</c:v>
                </c:pt>
                <c:pt idx="224">
                  <c:v>22.766999999999989</c:v>
                </c:pt>
                <c:pt idx="225">
                  <c:v>31.114799999999999</c:v>
                </c:pt>
                <c:pt idx="226">
                  <c:v>22.706199999999921</c:v>
                </c:pt>
                <c:pt idx="227">
                  <c:v>25.434100000000001</c:v>
                </c:pt>
                <c:pt idx="228">
                  <c:v>25.5517</c:v>
                </c:pt>
                <c:pt idx="229">
                  <c:v>25.599599999999921</c:v>
                </c:pt>
                <c:pt idx="230">
                  <c:v>25.715</c:v>
                </c:pt>
                <c:pt idx="231">
                  <c:v>30.1097</c:v>
                </c:pt>
                <c:pt idx="232">
                  <c:v>26.0868</c:v>
                </c:pt>
                <c:pt idx="233">
                  <c:v>26.013400000000001</c:v>
                </c:pt>
                <c:pt idx="234">
                  <c:v>26.630500000000001</c:v>
                </c:pt>
                <c:pt idx="235">
                  <c:v>26.183499999999921</c:v>
                </c:pt>
                <c:pt idx="236">
                  <c:v>26.273299999999921</c:v>
                </c:pt>
                <c:pt idx="237">
                  <c:v>26.3596</c:v>
                </c:pt>
                <c:pt idx="238">
                  <c:v>26.359500000000001</c:v>
                </c:pt>
                <c:pt idx="239">
                  <c:v>63.415500000000002</c:v>
                </c:pt>
                <c:pt idx="240">
                  <c:v>26.133900000000072</c:v>
                </c:pt>
                <c:pt idx="241">
                  <c:v>27.5763</c:v>
                </c:pt>
                <c:pt idx="242">
                  <c:v>27.037400000000009</c:v>
                </c:pt>
                <c:pt idx="243">
                  <c:v>27.7315</c:v>
                </c:pt>
                <c:pt idx="244">
                  <c:v>27.00249999999992</c:v>
                </c:pt>
                <c:pt idx="245">
                  <c:v>29.50059999999992</c:v>
                </c:pt>
                <c:pt idx="246">
                  <c:v>27.373000000000001</c:v>
                </c:pt>
                <c:pt idx="247">
                  <c:v>32.663500000000013</c:v>
                </c:pt>
                <c:pt idx="248">
                  <c:v>28.379200000000001</c:v>
                </c:pt>
                <c:pt idx="249">
                  <c:v>30.051600000000001</c:v>
                </c:pt>
                <c:pt idx="250">
                  <c:v>28.5153</c:v>
                </c:pt>
                <c:pt idx="251">
                  <c:v>27.683399999999921</c:v>
                </c:pt>
                <c:pt idx="252">
                  <c:v>28.468299999999779</c:v>
                </c:pt>
                <c:pt idx="253">
                  <c:v>41.882199999999997</c:v>
                </c:pt>
                <c:pt idx="254">
                  <c:v>52.951999999999998</c:v>
                </c:pt>
                <c:pt idx="255">
                  <c:v>81.587300000000013</c:v>
                </c:pt>
                <c:pt idx="256">
                  <c:v>66.571100000000001</c:v>
                </c:pt>
                <c:pt idx="257">
                  <c:v>42.808200000000006</c:v>
                </c:pt>
                <c:pt idx="258">
                  <c:v>28.443699999999879</c:v>
                </c:pt>
                <c:pt idx="259">
                  <c:v>28.863099999999989</c:v>
                </c:pt>
                <c:pt idx="260">
                  <c:v>31.44889999999992</c:v>
                </c:pt>
                <c:pt idx="261">
                  <c:v>29.017900000000079</c:v>
                </c:pt>
                <c:pt idx="262">
                  <c:v>28.6051</c:v>
                </c:pt>
                <c:pt idx="263">
                  <c:v>32.336100000000002</c:v>
                </c:pt>
                <c:pt idx="264">
                  <c:v>28.785099999999879</c:v>
                </c:pt>
                <c:pt idx="265">
                  <c:v>31.803899999999999</c:v>
                </c:pt>
                <c:pt idx="266">
                  <c:v>28.959</c:v>
                </c:pt>
                <c:pt idx="267">
                  <c:v>29.322800000000001</c:v>
                </c:pt>
                <c:pt idx="268">
                  <c:v>32.308900000000001</c:v>
                </c:pt>
                <c:pt idx="269">
                  <c:v>35.194600000000001</c:v>
                </c:pt>
                <c:pt idx="270">
                  <c:v>32.205200000000012</c:v>
                </c:pt>
                <c:pt idx="271">
                  <c:v>67.387100000000004</c:v>
                </c:pt>
                <c:pt idx="272">
                  <c:v>32.140100000000011</c:v>
                </c:pt>
                <c:pt idx="273">
                  <c:v>35.217799999999997</c:v>
                </c:pt>
                <c:pt idx="274">
                  <c:v>30.541699999999921</c:v>
                </c:pt>
                <c:pt idx="275">
                  <c:v>31.0489</c:v>
                </c:pt>
                <c:pt idx="276">
                  <c:v>35.397599999999997</c:v>
                </c:pt>
                <c:pt idx="277">
                  <c:v>34.784599999999998</c:v>
                </c:pt>
                <c:pt idx="278">
                  <c:v>30.234999999999999</c:v>
                </c:pt>
                <c:pt idx="279">
                  <c:v>39.761200000000002</c:v>
                </c:pt>
                <c:pt idx="280">
                  <c:v>35.951500000000003</c:v>
                </c:pt>
                <c:pt idx="281">
                  <c:v>37.059399999999997</c:v>
                </c:pt>
                <c:pt idx="282">
                  <c:v>31.136800000000079</c:v>
                </c:pt>
                <c:pt idx="283">
                  <c:v>38.903599999999997</c:v>
                </c:pt>
                <c:pt idx="284">
                  <c:v>29.023299999999921</c:v>
                </c:pt>
                <c:pt idx="285">
                  <c:v>29.06779999999992</c:v>
                </c:pt>
                <c:pt idx="286">
                  <c:v>36.303199999999997</c:v>
                </c:pt>
                <c:pt idx="287">
                  <c:v>82.738200000000006</c:v>
                </c:pt>
                <c:pt idx="288">
                  <c:v>29.329899999999999</c:v>
                </c:pt>
                <c:pt idx="289">
                  <c:v>57.372900000000001</c:v>
                </c:pt>
                <c:pt idx="290">
                  <c:v>39.613200000000013</c:v>
                </c:pt>
                <c:pt idx="291">
                  <c:v>31.3903</c:v>
                </c:pt>
                <c:pt idx="292">
                  <c:v>31.459800000000001</c:v>
                </c:pt>
                <c:pt idx="293">
                  <c:v>41.929100000000012</c:v>
                </c:pt>
                <c:pt idx="294">
                  <c:v>31.531800000000072</c:v>
                </c:pt>
                <c:pt idx="295">
                  <c:v>36.269800000000011</c:v>
                </c:pt>
                <c:pt idx="296">
                  <c:v>32.425800000000002</c:v>
                </c:pt>
                <c:pt idx="297">
                  <c:v>43.139000000000003</c:v>
                </c:pt>
                <c:pt idx="298">
                  <c:v>31.8584</c:v>
                </c:pt>
                <c:pt idx="299">
                  <c:v>44.188500000000012</c:v>
                </c:pt>
                <c:pt idx="300">
                  <c:v>32.222000000000151</c:v>
                </c:pt>
                <c:pt idx="301">
                  <c:v>73.062299999999993</c:v>
                </c:pt>
                <c:pt idx="302">
                  <c:v>32.205200000000012</c:v>
                </c:pt>
                <c:pt idx="303">
                  <c:v>73.920299999999997</c:v>
                </c:pt>
                <c:pt idx="304">
                  <c:v>46.642100000000013</c:v>
                </c:pt>
                <c:pt idx="305">
                  <c:v>47.934899999999999</c:v>
                </c:pt>
                <c:pt idx="306">
                  <c:v>48.601400000000012</c:v>
                </c:pt>
                <c:pt idx="307">
                  <c:v>48.395900000000012</c:v>
                </c:pt>
                <c:pt idx="308">
                  <c:v>48.159799999999997</c:v>
                </c:pt>
                <c:pt idx="309">
                  <c:v>33.0471</c:v>
                </c:pt>
                <c:pt idx="310">
                  <c:v>33.927300000000002</c:v>
                </c:pt>
                <c:pt idx="311">
                  <c:v>53.686</c:v>
                </c:pt>
                <c:pt idx="312">
                  <c:v>50.709500000000013</c:v>
                </c:pt>
                <c:pt idx="313">
                  <c:v>51.698000000000121</c:v>
                </c:pt>
                <c:pt idx="314">
                  <c:v>49.867800000000003</c:v>
                </c:pt>
                <c:pt idx="315">
                  <c:v>52.3185</c:v>
                </c:pt>
                <c:pt idx="316">
                  <c:v>51.768800000000013</c:v>
                </c:pt>
                <c:pt idx="317">
                  <c:v>37.056399999999996</c:v>
                </c:pt>
                <c:pt idx="318">
                  <c:v>51.291700000000013</c:v>
                </c:pt>
                <c:pt idx="319">
                  <c:v>109.54</c:v>
                </c:pt>
                <c:pt idx="320">
                  <c:v>52.122200000000063</c:v>
                </c:pt>
                <c:pt idx="321">
                  <c:v>53.389899999999997</c:v>
                </c:pt>
                <c:pt idx="322">
                  <c:v>54.888300000000001</c:v>
                </c:pt>
                <c:pt idx="323">
                  <c:v>56.21</c:v>
                </c:pt>
                <c:pt idx="324">
                  <c:v>58.000800000000012</c:v>
                </c:pt>
                <c:pt idx="325">
                  <c:v>54.709500000000013</c:v>
                </c:pt>
                <c:pt idx="326">
                  <c:v>57.454999999999998</c:v>
                </c:pt>
                <c:pt idx="327">
                  <c:v>63.8673</c:v>
                </c:pt>
                <c:pt idx="328">
                  <c:v>59.042000000000002</c:v>
                </c:pt>
                <c:pt idx="329">
                  <c:v>55.731400000000001</c:v>
                </c:pt>
                <c:pt idx="330">
                  <c:v>95.449900000000113</c:v>
                </c:pt>
                <c:pt idx="331">
                  <c:v>44.423900000000003</c:v>
                </c:pt>
                <c:pt idx="332">
                  <c:v>60.973500000000001</c:v>
                </c:pt>
                <c:pt idx="333">
                  <c:v>61.9527</c:v>
                </c:pt>
                <c:pt idx="334">
                  <c:v>61.81</c:v>
                </c:pt>
                <c:pt idx="335">
                  <c:v>97.626399999999876</c:v>
                </c:pt>
                <c:pt idx="336">
                  <c:v>61.815899999999999</c:v>
                </c:pt>
                <c:pt idx="337">
                  <c:v>35.66870000000015</c:v>
                </c:pt>
                <c:pt idx="338">
                  <c:v>35.597700000000003</c:v>
                </c:pt>
                <c:pt idx="339">
                  <c:v>66.314099999999996</c:v>
                </c:pt>
                <c:pt idx="340">
                  <c:v>68.385999999999981</c:v>
                </c:pt>
                <c:pt idx="341">
                  <c:v>67.8934</c:v>
                </c:pt>
                <c:pt idx="342">
                  <c:v>36.099800000000002</c:v>
                </c:pt>
                <c:pt idx="343">
                  <c:v>53.518900000000002</c:v>
                </c:pt>
                <c:pt idx="344">
                  <c:v>37.104100000000003</c:v>
                </c:pt>
                <c:pt idx="345">
                  <c:v>37.747800000000012</c:v>
                </c:pt>
                <c:pt idx="346">
                  <c:v>67.788799999999981</c:v>
                </c:pt>
                <c:pt idx="347">
                  <c:v>67.945300000000003</c:v>
                </c:pt>
                <c:pt idx="348">
                  <c:v>67.994200000000305</c:v>
                </c:pt>
                <c:pt idx="349">
                  <c:v>67.325499999999948</c:v>
                </c:pt>
                <c:pt idx="350">
                  <c:v>68.064700000000002</c:v>
                </c:pt>
                <c:pt idx="351">
                  <c:v>138.29499999999999</c:v>
                </c:pt>
                <c:pt idx="352">
                  <c:v>68.536900000000003</c:v>
                </c:pt>
                <c:pt idx="353">
                  <c:v>69.940200000000402</c:v>
                </c:pt>
                <c:pt idx="354">
                  <c:v>38.129400000000011</c:v>
                </c:pt>
                <c:pt idx="355">
                  <c:v>39.536800000000007</c:v>
                </c:pt>
                <c:pt idx="356">
                  <c:v>67.626499999999979</c:v>
                </c:pt>
                <c:pt idx="357">
                  <c:v>74.054900000000004</c:v>
                </c:pt>
                <c:pt idx="358">
                  <c:v>74.596800000000002</c:v>
                </c:pt>
                <c:pt idx="359">
                  <c:v>78.766599999999997</c:v>
                </c:pt>
                <c:pt idx="360">
                  <c:v>75.3078</c:v>
                </c:pt>
                <c:pt idx="361">
                  <c:v>73.814200000000113</c:v>
                </c:pt>
                <c:pt idx="362">
                  <c:v>55.326000000000001</c:v>
                </c:pt>
                <c:pt idx="363">
                  <c:v>43.401800000000001</c:v>
                </c:pt>
                <c:pt idx="364">
                  <c:v>39.303199999999997</c:v>
                </c:pt>
                <c:pt idx="365">
                  <c:v>78.438300000000012</c:v>
                </c:pt>
                <c:pt idx="366">
                  <c:v>80.712999999999994</c:v>
                </c:pt>
                <c:pt idx="367">
                  <c:v>102.816</c:v>
                </c:pt>
                <c:pt idx="368">
                  <c:v>80.766800000000003</c:v>
                </c:pt>
                <c:pt idx="369">
                  <c:v>40.983199999999997</c:v>
                </c:pt>
                <c:pt idx="370">
                  <c:v>64.593599999999995</c:v>
                </c:pt>
                <c:pt idx="371">
                  <c:v>82.673299999999983</c:v>
                </c:pt>
                <c:pt idx="372">
                  <c:v>80.492700000000013</c:v>
                </c:pt>
                <c:pt idx="373">
                  <c:v>83.378699999999981</c:v>
                </c:pt>
                <c:pt idx="374">
                  <c:v>40.195200000000121</c:v>
                </c:pt>
                <c:pt idx="375">
                  <c:v>87.765799999999999</c:v>
                </c:pt>
                <c:pt idx="376">
                  <c:v>86.088299999999975</c:v>
                </c:pt>
                <c:pt idx="377">
                  <c:v>46.956800000000001</c:v>
                </c:pt>
                <c:pt idx="378">
                  <c:v>86.722099999999998</c:v>
                </c:pt>
                <c:pt idx="379">
                  <c:v>83.322499999999948</c:v>
                </c:pt>
                <c:pt idx="380">
                  <c:v>109.19499999999999</c:v>
                </c:pt>
                <c:pt idx="381">
                  <c:v>75.931100000000299</c:v>
                </c:pt>
                <c:pt idx="382">
                  <c:v>90.354799999999983</c:v>
                </c:pt>
                <c:pt idx="383">
                  <c:v>161.876</c:v>
                </c:pt>
                <c:pt idx="384">
                  <c:v>88.663600000000002</c:v>
                </c:pt>
                <c:pt idx="385">
                  <c:v>62.4968</c:v>
                </c:pt>
                <c:pt idx="386">
                  <c:v>91.298699999999997</c:v>
                </c:pt>
                <c:pt idx="387">
                  <c:v>92.072199999999981</c:v>
                </c:pt>
                <c:pt idx="388">
                  <c:v>92.6678</c:v>
                </c:pt>
                <c:pt idx="389">
                  <c:v>48.424799999999998</c:v>
                </c:pt>
                <c:pt idx="390">
                  <c:v>94.680699999999973</c:v>
                </c:pt>
                <c:pt idx="391">
                  <c:v>96.592200000000005</c:v>
                </c:pt>
                <c:pt idx="392">
                  <c:v>95.777500000000003</c:v>
                </c:pt>
                <c:pt idx="393">
                  <c:v>96.091700000000003</c:v>
                </c:pt>
                <c:pt idx="394">
                  <c:v>68.211000000000027</c:v>
                </c:pt>
                <c:pt idx="395">
                  <c:v>96.734700000000004</c:v>
                </c:pt>
                <c:pt idx="396">
                  <c:v>99.290800000000004</c:v>
                </c:pt>
                <c:pt idx="397">
                  <c:v>76.180599999999998</c:v>
                </c:pt>
                <c:pt idx="398">
                  <c:v>81.206500000000005</c:v>
                </c:pt>
                <c:pt idx="399">
                  <c:v>103.4640000000003</c:v>
                </c:pt>
                <c:pt idx="400">
                  <c:v>99.132799999999946</c:v>
                </c:pt>
                <c:pt idx="401">
                  <c:v>101.735</c:v>
                </c:pt>
                <c:pt idx="402">
                  <c:v>100.986</c:v>
                </c:pt>
                <c:pt idx="403">
                  <c:v>101.374</c:v>
                </c:pt>
                <c:pt idx="404">
                  <c:v>101.52200000000001</c:v>
                </c:pt>
                <c:pt idx="405">
                  <c:v>90.616399999999999</c:v>
                </c:pt>
                <c:pt idx="406">
                  <c:v>103.22499999999999</c:v>
                </c:pt>
                <c:pt idx="407">
                  <c:v>50.513300000000001</c:v>
                </c:pt>
                <c:pt idx="408">
                  <c:v>108.9970000000003</c:v>
                </c:pt>
                <c:pt idx="409">
                  <c:v>44.515000000000001</c:v>
                </c:pt>
                <c:pt idx="410">
                  <c:v>108.634</c:v>
                </c:pt>
                <c:pt idx="411">
                  <c:v>102.465</c:v>
                </c:pt>
                <c:pt idx="412">
                  <c:v>108.127</c:v>
                </c:pt>
                <c:pt idx="413">
                  <c:v>107.53400000000001</c:v>
                </c:pt>
                <c:pt idx="414">
                  <c:v>108.542</c:v>
                </c:pt>
                <c:pt idx="415">
                  <c:v>170.11699999999999</c:v>
                </c:pt>
                <c:pt idx="416">
                  <c:v>109.029</c:v>
                </c:pt>
                <c:pt idx="417">
                  <c:v>70.680699999999973</c:v>
                </c:pt>
                <c:pt idx="418">
                  <c:v>111.851</c:v>
                </c:pt>
                <c:pt idx="419">
                  <c:v>73.740700000000004</c:v>
                </c:pt>
                <c:pt idx="420">
                  <c:v>143.227</c:v>
                </c:pt>
                <c:pt idx="421">
                  <c:v>92.088099999999983</c:v>
                </c:pt>
                <c:pt idx="422">
                  <c:v>115.621</c:v>
                </c:pt>
                <c:pt idx="423">
                  <c:v>53.721900000000012</c:v>
                </c:pt>
                <c:pt idx="424">
                  <c:v>115.611</c:v>
                </c:pt>
                <c:pt idx="425">
                  <c:v>116.7170000000003</c:v>
                </c:pt>
                <c:pt idx="426">
                  <c:v>118.27</c:v>
                </c:pt>
                <c:pt idx="427">
                  <c:v>119.873</c:v>
                </c:pt>
                <c:pt idx="428">
                  <c:v>121.078</c:v>
                </c:pt>
                <c:pt idx="429">
                  <c:v>51.405700000000003</c:v>
                </c:pt>
                <c:pt idx="430">
                  <c:v>117.836</c:v>
                </c:pt>
                <c:pt idx="431">
                  <c:v>132.25299999999999</c:v>
                </c:pt>
                <c:pt idx="432">
                  <c:v>122.20399999999999</c:v>
                </c:pt>
                <c:pt idx="433">
                  <c:v>150.07499999999999</c:v>
                </c:pt>
                <c:pt idx="434">
                  <c:v>122.624</c:v>
                </c:pt>
                <c:pt idx="435">
                  <c:v>126.77500000000001</c:v>
                </c:pt>
                <c:pt idx="436">
                  <c:v>122.264</c:v>
                </c:pt>
                <c:pt idx="437">
                  <c:v>125.56</c:v>
                </c:pt>
                <c:pt idx="438">
                  <c:v>100.03700000000001</c:v>
                </c:pt>
                <c:pt idx="439">
                  <c:v>56.275700000000121</c:v>
                </c:pt>
                <c:pt idx="440">
                  <c:v>128.167</c:v>
                </c:pt>
                <c:pt idx="441">
                  <c:v>114.89400000000001</c:v>
                </c:pt>
                <c:pt idx="442">
                  <c:v>129.17400000000001</c:v>
                </c:pt>
                <c:pt idx="443">
                  <c:v>131.83600000000001</c:v>
                </c:pt>
                <c:pt idx="444">
                  <c:v>111.54600000000001</c:v>
                </c:pt>
                <c:pt idx="445">
                  <c:v>130.142</c:v>
                </c:pt>
                <c:pt idx="446">
                  <c:v>129.05600000000001</c:v>
                </c:pt>
                <c:pt idx="447">
                  <c:v>203.23699999999999</c:v>
                </c:pt>
                <c:pt idx="448">
                  <c:v>129.58500000000001</c:v>
                </c:pt>
                <c:pt idx="449">
                  <c:v>131.4980000000003</c:v>
                </c:pt>
                <c:pt idx="450">
                  <c:v>131.65899999999999</c:v>
                </c:pt>
                <c:pt idx="451">
                  <c:v>138.88399999999999</c:v>
                </c:pt>
                <c:pt idx="452">
                  <c:v>132.64699999999999</c:v>
                </c:pt>
                <c:pt idx="453">
                  <c:v>70.577299999999994</c:v>
                </c:pt>
                <c:pt idx="454">
                  <c:v>133.66</c:v>
                </c:pt>
                <c:pt idx="455">
                  <c:v>136.48700000000051</c:v>
                </c:pt>
                <c:pt idx="456">
                  <c:v>52.9846</c:v>
                </c:pt>
                <c:pt idx="457">
                  <c:v>137.172</c:v>
                </c:pt>
                <c:pt idx="458">
                  <c:v>136.97200000000001</c:v>
                </c:pt>
                <c:pt idx="459">
                  <c:v>138.42400000000001</c:v>
                </c:pt>
                <c:pt idx="460">
                  <c:v>139.17599999999999</c:v>
                </c:pt>
                <c:pt idx="461">
                  <c:v>142.20699999999999</c:v>
                </c:pt>
                <c:pt idx="462">
                  <c:v>138.81</c:v>
                </c:pt>
                <c:pt idx="463">
                  <c:v>123.0470000000001</c:v>
                </c:pt>
                <c:pt idx="464">
                  <c:v>131.63800000000001</c:v>
                </c:pt>
                <c:pt idx="465">
                  <c:v>142.453</c:v>
                </c:pt>
                <c:pt idx="466">
                  <c:v>148.95200000000051</c:v>
                </c:pt>
                <c:pt idx="467">
                  <c:v>143.11099999999999</c:v>
                </c:pt>
                <c:pt idx="468">
                  <c:v>142.49299999999999</c:v>
                </c:pt>
                <c:pt idx="469">
                  <c:v>143.15799999999999</c:v>
                </c:pt>
                <c:pt idx="470">
                  <c:v>144.953</c:v>
                </c:pt>
                <c:pt idx="471">
                  <c:v>147.32300000000001</c:v>
                </c:pt>
                <c:pt idx="472">
                  <c:v>138.8370000000001</c:v>
                </c:pt>
                <c:pt idx="473">
                  <c:v>145.059</c:v>
                </c:pt>
                <c:pt idx="474">
                  <c:v>145.42200000000051</c:v>
                </c:pt>
                <c:pt idx="475">
                  <c:v>144.04499999999999</c:v>
                </c:pt>
                <c:pt idx="476">
                  <c:v>145.99100000000001</c:v>
                </c:pt>
                <c:pt idx="477">
                  <c:v>146.86600000000001</c:v>
                </c:pt>
                <c:pt idx="478">
                  <c:v>133.69200000000001</c:v>
                </c:pt>
                <c:pt idx="479">
                  <c:v>257.36</c:v>
                </c:pt>
                <c:pt idx="480">
                  <c:v>157.1</c:v>
                </c:pt>
                <c:pt idx="481">
                  <c:v>149.54300000000001</c:v>
                </c:pt>
                <c:pt idx="482">
                  <c:v>151.48700000000051</c:v>
                </c:pt>
                <c:pt idx="483">
                  <c:v>152.88000000000051</c:v>
                </c:pt>
                <c:pt idx="484">
                  <c:v>77.567200000000227</c:v>
                </c:pt>
                <c:pt idx="485">
                  <c:v>154.34200000000001</c:v>
                </c:pt>
                <c:pt idx="486">
                  <c:v>155.732</c:v>
                </c:pt>
                <c:pt idx="487">
                  <c:v>157.04900000000001</c:v>
                </c:pt>
                <c:pt idx="488">
                  <c:v>158.56899999999999</c:v>
                </c:pt>
                <c:pt idx="489">
                  <c:v>156.785</c:v>
                </c:pt>
                <c:pt idx="490">
                  <c:v>128.4270000000005</c:v>
                </c:pt>
                <c:pt idx="491">
                  <c:v>159.99299999999999</c:v>
                </c:pt>
                <c:pt idx="492">
                  <c:v>160.363</c:v>
                </c:pt>
                <c:pt idx="493">
                  <c:v>166.24799999999999</c:v>
                </c:pt>
                <c:pt idx="494">
                  <c:v>106.9310000000002</c:v>
                </c:pt>
                <c:pt idx="495">
                  <c:v>176.22499999999999</c:v>
                </c:pt>
                <c:pt idx="496">
                  <c:v>163.51</c:v>
                </c:pt>
                <c:pt idx="497">
                  <c:v>162.43299999999999</c:v>
                </c:pt>
                <c:pt idx="498">
                  <c:v>170.01300000000001</c:v>
                </c:pt>
                <c:pt idx="499">
                  <c:v>166.751</c:v>
                </c:pt>
                <c:pt idx="500">
                  <c:v>166.59200000000001</c:v>
                </c:pt>
                <c:pt idx="501">
                  <c:v>157.178</c:v>
                </c:pt>
                <c:pt idx="502">
                  <c:v>134.96600000000001</c:v>
                </c:pt>
                <c:pt idx="503">
                  <c:v>171.06800000000001</c:v>
                </c:pt>
                <c:pt idx="504">
                  <c:v>170.04499999999999</c:v>
                </c:pt>
                <c:pt idx="505">
                  <c:v>163.80000000000001</c:v>
                </c:pt>
                <c:pt idx="506">
                  <c:v>171.78</c:v>
                </c:pt>
                <c:pt idx="507">
                  <c:v>176.65899999999999</c:v>
                </c:pt>
                <c:pt idx="508">
                  <c:v>173.27699999999999</c:v>
                </c:pt>
                <c:pt idx="509">
                  <c:v>187.52500000000001</c:v>
                </c:pt>
                <c:pt idx="510">
                  <c:v>186.82700000000051</c:v>
                </c:pt>
                <c:pt idx="511">
                  <c:v>295.15199999999999</c:v>
                </c:pt>
                <c:pt idx="512">
                  <c:v>187.3280000000006</c:v>
                </c:pt>
                <c:pt idx="513">
                  <c:v>209.97499999999999</c:v>
                </c:pt>
                <c:pt idx="514">
                  <c:v>177.07300000000001</c:v>
                </c:pt>
                <c:pt idx="515">
                  <c:v>188.20699999999999</c:v>
                </c:pt>
                <c:pt idx="516">
                  <c:v>178.5280000000005</c:v>
                </c:pt>
                <c:pt idx="517">
                  <c:v>177.87799999999999</c:v>
                </c:pt>
                <c:pt idx="518">
                  <c:v>179.24700000000001</c:v>
                </c:pt>
                <c:pt idx="519">
                  <c:v>104.53</c:v>
                </c:pt>
                <c:pt idx="520">
                  <c:v>181.27099999999999</c:v>
                </c:pt>
                <c:pt idx="521">
                  <c:v>180.017</c:v>
                </c:pt>
                <c:pt idx="522">
                  <c:v>179.79499999999999</c:v>
                </c:pt>
                <c:pt idx="523">
                  <c:v>163.01599999999999</c:v>
                </c:pt>
                <c:pt idx="524">
                  <c:v>182.4210000000005</c:v>
                </c:pt>
                <c:pt idx="525">
                  <c:v>129.60300000000001</c:v>
                </c:pt>
                <c:pt idx="526">
                  <c:v>155.60300000000001</c:v>
                </c:pt>
                <c:pt idx="527">
                  <c:v>197.161</c:v>
                </c:pt>
                <c:pt idx="528">
                  <c:v>184.38000000000051</c:v>
                </c:pt>
                <c:pt idx="529">
                  <c:v>100.633</c:v>
                </c:pt>
                <c:pt idx="530">
                  <c:v>186.60599999999999</c:v>
                </c:pt>
                <c:pt idx="531">
                  <c:v>187.00200000000001</c:v>
                </c:pt>
                <c:pt idx="532">
                  <c:v>186.82300000000001</c:v>
                </c:pt>
                <c:pt idx="533">
                  <c:v>175.40799999999999</c:v>
                </c:pt>
                <c:pt idx="534">
                  <c:v>184.364</c:v>
                </c:pt>
                <c:pt idx="535">
                  <c:v>189.73</c:v>
                </c:pt>
                <c:pt idx="536">
                  <c:v>190.71</c:v>
                </c:pt>
                <c:pt idx="537">
                  <c:v>191.00299999999999</c:v>
                </c:pt>
                <c:pt idx="538">
                  <c:v>192.154</c:v>
                </c:pt>
                <c:pt idx="539">
                  <c:v>147.655</c:v>
                </c:pt>
                <c:pt idx="540">
                  <c:v>193.20500000000001</c:v>
                </c:pt>
                <c:pt idx="541">
                  <c:v>193.4860000000003</c:v>
                </c:pt>
                <c:pt idx="542">
                  <c:v>190.535</c:v>
                </c:pt>
                <c:pt idx="543">
                  <c:v>286.887</c:v>
                </c:pt>
                <c:pt idx="544">
                  <c:v>218.917</c:v>
                </c:pt>
                <c:pt idx="545">
                  <c:v>154.27099999999999</c:v>
                </c:pt>
                <c:pt idx="546">
                  <c:v>195.98800000000051</c:v>
                </c:pt>
                <c:pt idx="547">
                  <c:v>196.94399999999999</c:v>
                </c:pt>
                <c:pt idx="548">
                  <c:v>197.19300000000001</c:v>
                </c:pt>
                <c:pt idx="549">
                  <c:v>197.47900000000001</c:v>
                </c:pt>
                <c:pt idx="550">
                  <c:v>201.22</c:v>
                </c:pt>
                <c:pt idx="551">
                  <c:v>147.88700000000051</c:v>
                </c:pt>
                <c:pt idx="552">
                  <c:v>200.34299999999999</c:v>
                </c:pt>
                <c:pt idx="553">
                  <c:v>199.072</c:v>
                </c:pt>
                <c:pt idx="554">
                  <c:v>147.291</c:v>
                </c:pt>
                <c:pt idx="555">
                  <c:v>200.83600000000001</c:v>
                </c:pt>
                <c:pt idx="556">
                  <c:v>201.9800000000003</c:v>
                </c:pt>
                <c:pt idx="557">
                  <c:v>201.708</c:v>
                </c:pt>
                <c:pt idx="558">
                  <c:v>184.453</c:v>
                </c:pt>
                <c:pt idx="559">
                  <c:v>216.64099999999999</c:v>
                </c:pt>
                <c:pt idx="560">
                  <c:v>202.4980000000003</c:v>
                </c:pt>
                <c:pt idx="561">
                  <c:v>204.59299999999999</c:v>
                </c:pt>
                <c:pt idx="562">
                  <c:v>206.80099999999999</c:v>
                </c:pt>
                <c:pt idx="563">
                  <c:v>185.16200000000001</c:v>
                </c:pt>
                <c:pt idx="564">
                  <c:v>215.16200000000001</c:v>
                </c:pt>
                <c:pt idx="565">
                  <c:v>146.30500000000001</c:v>
                </c:pt>
                <c:pt idx="566">
                  <c:v>108.7970000000001</c:v>
                </c:pt>
                <c:pt idx="567">
                  <c:v>209.3250000000001</c:v>
                </c:pt>
                <c:pt idx="568">
                  <c:v>147.14099999999999</c:v>
                </c:pt>
                <c:pt idx="569">
                  <c:v>211.16200000000001</c:v>
                </c:pt>
                <c:pt idx="570">
                  <c:v>210.81399999999999</c:v>
                </c:pt>
                <c:pt idx="571">
                  <c:v>212.9920000000003</c:v>
                </c:pt>
                <c:pt idx="572">
                  <c:v>211.86500000000001</c:v>
                </c:pt>
                <c:pt idx="573">
                  <c:v>212.32900000000001</c:v>
                </c:pt>
                <c:pt idx="574">
                  <c:v>209.28</c:v>
                </c:pt>
                <c:pt idx="575">
                  <c:v>313.85399999999993</c:v>
                </c:pt>
                <c:pt idx="576">
                  <c:v>213.88600000000051</c:v>
                </c:pt>
                <c:pt idx="577">
                  <c:v>217.261</c:v>
                </c:pt>
                <c:pt idx="578">
                  <c:v>147.32100000000051</c:v>
                </c:pt>
                <c:pt idx="579">
                  <c:v>231.017</c:v>
                </c:pt>
                <c:pt idx="580">
                  <c:v>154.93299999999999</c:v>
                </c:pt>
                <c:pt idx="581">
                  <c:v>218.761</c:v>
                </c:pt>
                <c:pt idx="582">
                  <c:v>151.38399999999999</c:v>
                </c:pt>
                <c:pt idx="583">
                  <c:v>217.595</c:v>
                </c:pt>
                <c:pt idx="584">
                  <c:v>221.8020000000005</c:v>
                </c:pt>
                <c:pt idx="585">
                  <c:v>219.21499999999989</c:v>
                </c:pt>
                <c:pt idx="586">
                  <c:v>218.18100000000001</c:v>
                </c:pt>
                <c:pt idx="587">
                  <c:v>219.04300000000001</c:v>
                </c:pt>
                <c:pt idx="588">
                  <c:v>217.82900000000001</c:v>
                </c:pt>
                <c:pt idx="589">
                  <c:v>220.19200000000001</c:v>
                </c:pt>
                <c:pt idx="590">
                  <c:v>220.93</c:v>
                </c:pt>
                <c:pt idx="591">
                  <c:v>233.84100000000001</c:v>
                </c:pt>
                <c:pt idx="592">
                  <c:v>225.57</c:v>
                </c:pt>
                <c:pt idx="593">
                  <c:v>221.006</c:v>
                </c:pt>
                <c:pt idx="594">
                  <c:v>221.102</c:v>
                </c:pt>
                <c:pt idx="595">
                  <c:v>221.4800000000003</c:v>
                </c:pt>
                <c:pt idx="596">
                  <c:v>222.01300000000001</c:v>
                </c:pt>
                <c:pt idx="597">
                  <c:v>221.82900000000001</c:v>
                </c:pt>
                <c:pt idx="598">
                  <c:v>222.684</c:v>
                </c:pt>
                <c:pt idx="599">
                  <c:v>223.44800000000001</c:v>
                </c:pt>
                <c:pt idx="600">
                  <c:v>223.27699999999999</c:v>
                </c:pt>
                <c:pt idx="601">
                  <c:v>223.90700000000001</c:v>
                </c:pt>
                <c:pt idx="602">
                  <c:v>224.71600000000001</c:v>
                </c:pt>
                <c:pt idx="603">
                  <c:v>239.75399999999999</c:v>
                </c:pt>
                <c:pt idx="604">
                  <c:v>222.25700000000001</c:v>
                </c:pt>
                <c:pt idx="605">
                  <c:v>180.642</c:v>
                </c:pt>
                <c:pt idx="606">
                  <c:v>229.70099999999999</c:v>
                </c:pt>
                <c:pt idx="607">
                  <c:v>320.56099999999958</c:v>
                </c:pt>
                <c:pt idx="608">
                  <c:v>202.62700000000001</c:v>
                </c:pt>
                <c:pt idx="609">
                  <c:v>225.03299999999999</c:v>
                </c:pt>
                <c:pt idx="610">
                  <c:v>155.8310000000001</c:v>
                </c:pt>
                <c:pt idx="611">
                  <c:v>228.53200000000001</c:v>
                </c:pt>
                <c:pt idx="612">
                  <c:v>135.81700000000001</c:v>
                </c:pt>
                <c:pt idx="613">
                  <c:v>226.934</c:v>
                </c:pt>
                <c:pt idx="614">
                  <c:v>145.63900000000001</c:v>
                </c:pt>
                <c:pt idx="615">
                  <c:v>227.61799999999999</c:v>
                </c:pt>
                <c:pt idx="616">
                  <c:v>228.55600000000001</c:v>
                </c:pt>
                <c:pt idx="617">
                  <c:v>160.46700000000001</c:v>
                </c:pt>
                <c:pt idx="618">
                  <c:v>227.81399999999999</c:v>
                </c:pt>
                <c:pt idx="619">
                  <c:v>229.53700000000001</c:v>
                </c:pt>
                <c:pt idx="620">
                  <c:v>231.374</c:v>
                </c:pt>
                <c:pt idx="621">
                  <c:v>231.965</c:v>
                </c:pt>
                <c:pt idx="622">
                  <c:v>230.523</c:v>
                </c:pt>
                <c:pt idx="623">
                  <c:v>249.06299999999999</c:v>
                </c:pt>
                <c:pt idx="624">
                  <c:v>232.40199999999999</c:v>
                </c:pt>
                <c:pt idx="625">
                  <c:v>232.256</c:v>
                </c:pt>
                <c:pt idx="626">
                  <c:v>231.59200000000001</c:v>
                </c:pt>
                <c:pt idx="627">
                  <c:v>234.524</c:v>
                </c:pt>
                <c:pt idx="628">
                  <c:v>233.2</c:v>
                </c:pt>
                <c:pt idx="629">
                  <c:v>242.02600000000001</c:v>
                </c:pt>
                <c:pt idx="630">
                  <c:v>235.19900000000001</c:v>
                </c:pt>
                <c:pt idx="631">
                  <c:v>235.27500000000001</c:v>
                </c:pt>
                <c:pt idx="632">
                  <c:v>235.35300000000001</c:v>
                </c:pt>
                <c:pt idx="633">
                  <c:v>185.47</c:v>
                </c:pt>
                <c:pt idx="634">
                  <c:v>237.89800000000051</c:v>
                </c:pt>
                <c:pt idx="635">
                  <c:v>236</c:v>
                </c:pt>
                <c:pt idx="636">
                  <c:v>239.59100000000001</c:v>
                </c:pt>
                <c:pt idx="637">
                  <c:v>236.88399999999999</c:v>
                </c:pt>
                <c:pt idx="638">
                  <c:v>210.38100000000051</c:v>
                </c:pt>
                <c:pt idx="639">
                  <c:v>390.52</c:v>
                </c:pt>
                <c:pt idx="640">
                  <c:v>235.87700000000001</c:v>
                </c:pt>
                <c:pt idx="641">
                  <c:v>237.684</c:v>
                </c:pt>
                <c:pt idx="642">
                  <c:v>238.35000000000051</c:v>
                </c:pt>
                <c:pt idx="643">
                  <c:v>240.25800000000001</c:v>
                </c:pt>
                <c:pt idx="644">
                  <c:v>241.05099999999999</c:v>
                </c:pt>
                <c:pt idx="645">
                  <c:v>232.3250000000001</c:v>
                </c:pt>
                <c:pt idx="646">
                  <c:v>242.9510000000005</c:v>
                </c:pt>
                <c:pt idx="647">
                  <c:v>244.43700000000001</c:v>
                </c:pt>
                <c:pt idx="648">
                  <c:v>247.28700000000001</c:v>
                </c:pt>
                <c:pt idx="649">
                  <c:v>244.20099999999999</c:v>
                </c:pt>
                <c:pt idx="650">
                  <c:v>243.608</c:v>
                </c:pt>
                <c:pt idx="651">
                  <c:v>248.083</c:v>
                </c:pt>
                <c:pt idx="652">
                  <c:v>245.74299999999999</c:v>
                </c:pt>
                <c:pt idx="653">
                  <c:v>180.48800000000051</c:v>
                </c:pt>
                <c:pt idx="654">
                  <c:v>239.661</c:v>
                </c:pt>
                <c:pt idx="655">
                  <c:v>270.92899999999821</c:v>
                </c:pt>
                <c:pt idx="656">
                  <c:v>277.68400000000008</c:v>
                </c:pt>
                <c:pt idx="657">
                  <c:v>253.9510000000005</c:v>
                </c:pt>
                <c:pt idx="658">
                  <c:v>249.45400000000001</c:v>
                </c:pt>
                <c:pt idx="659">
                  <c:v>252.07300000000001</c:v>
                </c:pt>
                <c:pt idx="660">
                  <c:v>251.792</c:v>
                </c:pt>
                <c:pt idx="661">
                  <c:v>281.48599999999863</c:v>
                </c:pt>
                <c:pt idx="662">
                  <c:v>253.32700000000051</c:v>
                </c:pt>
                <c:pt idx="663">
                  <c:v>229.88100000000051</c:v>
                </c:pt>
                <c:pt idx="664">
                  <c:v>253.38100000000051</c:v>
                </c:pt>
                <c:pt idx="665">
                  <c:v>254.97300000000001</c:v>
                </c:pt>
                <c:pt idx="666">
                  <c:v>253.62200000000001</c:v>
                </c:pt>
                <c:pt idx="667">
                  <c:v>254.34700000000001</c:v>
                </c:pt>
                <c:pt idx="668">
                  <c:v>248.52699999999999</c:v>
                </c:pt>
                <c:pt idx="669">
                  <c:v>254.661</c:v>
                </c:pt>
                <c:pt idx="670">
                  <c:v>253.92800000000051</c:v>
                </c:pt>
                <c:pt idx="671">
                  <c:v>382.53299999999888</c:v>
                </c:pt>
                <c:pt idx="672">
                  <c:v>255.08800000000051</c:v>
                </c:pt>
                <c:pt idx="673">
                  <c:v>255.81700000000001</c:v>
                </c:pt>
                <c:pt idx="674">
                  <c:v>204.73500000000001</c:v>
                </c:pt>
                <c:pt idx="675">
                  <c:v>259.54500000000002</c:v>
                </c:pt>
                <c:pt idx="676">
                  <c:v>202.01300000000001</c:v>
                </c:pt>
                <c:pt idx="677">
                  <c:v>258.83099999999888</c:v>
                </c:pt>
                <c:pt idx="678">
                  <c:v>259.37700000000001</c:v>
                </c:pt>
                <c:pt idx="679">
                  <c:v>260.02099999999888</c:v>
                </c:pt>
                <c:pt idx="680">
                  <c:v>259.524</c:v>
                </c:pt>
                <c:pt idx="681">
                  <c:v>237.24700000000001</c:v>
                </c:pt>
                <c:pt idx="682">
                  <c:v>258.78500000000003</c:v>
                </c:pt>
                <c:pt idx="683">
                  <c:v>260.589</c:v>
                </c:pt>
                <c:pt idx="684">
                  <c:v>241.3370000000001</c:v>
                </c:pt>
                <c:pt idx="685">
                  <c:v>263.00599999999957</c:v>
                </c:pt>
                <c:pt idx="686">
                  <c:v>261.51299999999958</c:v>
                </c:pt>
                <c:pt idx="687">
                  <c:v>283.63099999999957</c:v>
                </c:pt>
                <c:pt idx="688">
                  <c:v>265.34699999999958</c:v>
                </c:pt>
                <c:pt idx="689">
                  <c:v>223.85600000000051</c:v>
                </c:pt>
                <c:pt idx="690">
                  <c:v>262.59899999999863</c:v>
                </c:pt>
                <c:pt idx="691">
                  <c:v>227.38600000000051</c:v>
                </c:pt>
                <c:pt idx="692">
                  <c:v>251.29599999999999</c:v>
                </c:pt>
                <c:pt idx="693">
                  <c:v>265.053</c:v>
                </c:pt>
                <c:pt idx="694">
                  <c:v>265.03799999999887</c:v>
                </c:pt>
                <c:pt idx="695">
                  <c:v>208.36500000000001</c:v>
                </c:pt>
                <c:pt idx="696">
                  <c:v>269.89799999999963</c:v>
                </c:pt>
                <c:pt idx="697">
                  <c:v>266.26599999999888</c:v>
                </c:pt>
                <c:pt idx="698">
                  <c:v>269.18400000000008</c:v>
                </c:pt>
                <c:pt idx="699">
                  <c:v>200.48100000000051</c:v>
                </c:pt>
                <c:pt idx="700">
                  <c:v>204.42500000000001</c:v>
                </c:pt>
                <c:pt idx="701">
                  <c:v>266.44600000000003</c:v>
                </c:pt>
                <c:pt idx="702">
                  <c:v>266.43199999999621</c:v>
                </c:pt>
                <c:pt idx="703">
                  <c:v>403.96799999999888</c:v>
                </c:pt>
                <c:pt idx="704">
                  <c:v>267.07400000000001</c:v>
                </c:pt>
                <c:pt idx="705">
                  <c:v>268.56099999999958</c:v>
                </c:pt>
                <c:pt idx="706">
                  <c:v>268.892</c:v>
                </c:pt>
                <c:pt idx="707">
                  <c:v>254.10499999999999</c:v>
                </c:pt>
                <c:pt idx="708">
                  <c:v>264.56200000000001</c:v>
                </c:pt>
                <c:pt idx="709">
                  <c:v>270.77499999999958</c:v>
                </c:pt>
                <c:pt idx="710">
                  <c:v>203.78399999999999</c:v>
                </c:pt>
                <c:pt idx="711">
                  <c:v>273.89099999999888</c:v>
                </c:pt>
                <c:pt idx="712">
                  <c:v>273.08999999999958</c:v>
                </c:pt>
                <c:pt idx="713">
                  <c:v>182.5220000000005</c:v>
                </c:pt>
                <c:pt idx="714">
                  <c:v>278.08199999999857</c:v>
                </c:pt>
                <c:pt idx="715">
                  <c:v>274.91499999999888</c:v>
                </c:pt>
                <c:pt idx="716">
                  <c:v>274.404</c:v>
                </c:pt>
                <c:pt idx="717">
                  <c:v>275.32100000000003</c:v>
                </c:pt>
                <c:pt idx="718">
                  <c:v>274.94099999999958</c:v>
                </c:pt>
                <c:pt idx="719">
                  <c:v>263.51</c:v>
                </c:pt>
                <c:pt idx="720">
                  <c:v>274.86500000000001</c:v>
                </c:pt>
                <c:pt idx="721">
                  <c:v>275.86900000000031</c:v>
                </c:pt>
                <c:pt idx="722">
                  <c:v>275.90099999999887</c:v>
                </c:pt>
                <c:pt idx="723">
                  <c:v>278.07100000000003</c:v>
                </c:pt>
                <c:pt idx="724">
                  <c:v>266.64499999999998</c:v>
                </c:pt>
                <c:pt idx="725">
                  <c:v>276.60000000000002</c:v>
                </c:pt>
                <c:pt idx="726">
                  <c:v>278.84399999999999</c:v>
                </c:pt>
                <c:pt idx="727">
                  <c:v>283.202</c:v>
                </c:pt>
                <c:pt idx="728">
                  <c:v>278.572</c:v>
                </c:pt>
                <c:pt idx="729">
                  <c:v>280.20099999999923</c:v>
                </c:pt>
                <c:pt idx="730">
                  <c:v>278.37099999999958</c:v>
                </c:pt>
                <c:pt idx="731">
                  <c:v>280.41199999999822</c:v>
                </c:pt>
                <c:pt idx="732">
                  <c:v>278.108</c:v>
                </c:pt>
                <c:pt idx="733">
                  <c:v>281.17200000000008</c:v>
                </c:pt>
                <c:pt idx="734">
                  <c:v>279.28999999999888</c:v>
                </c:pt>
                <c:pt idx="735">
                  <c:v>410.81200000000001</c:v>
                </c:pt>
                <c:pt idx="736">
                  <c:v>280.14100000000002</c:v>
                </c:pt>
                <c:pt idx="737">
                  <c:v>282.10000000000002</c:v>
                </c:pt>
                <c:pt idx="738">
                  <c:v>240.63300000000001</c:v>
                </c:pt>
                <c:pt idx="739">
                  <c:v>285.23699999999661</c:v>
                </c:pt>
                <c:pt idx="740">
                  <c:v>284.92599999999862</c:v>
                </c:pt>
                <c:pt idx="741">
                  <c:v>285.20499999999993</c:v>
                </c:pt>
                <c:pt idx="742">
                  <c:v>289.15600000000001</c:v>
                </c:pt>
                <c:pt idx="743">
                  <c:v>287.05</c:v>
                </c:pt>
                <c:pt idx="744">
                  <c:v>286.137</c:v>
                </c:pt>
                <c:pt idx="745">
                  <c:v>285.77999999999957</c:v>
                </c:pt>
                <c:pt idx="746">
                  <c:v>285.524</c:v>
                </c:pt>
                <c:pt idx="747">
                  <c:v>288.04399999999993</c:v>
                </c:pt>
                <c:pt idx="748">
                  <c:v>275.02299999999963</c:v>
                </c:pt>
                <c:pt idx="749">
                  <c:v>287.75700000000001</c:v>
                </c:pt>
                <c:pt idx="750">
                  <c:v>289.23899999999821</c:v>
                </c:pt>
                <c:pt idx="751">
                  <c:v>297.55900000000008</c:v>
                </c:pt>
                <c:pt idx="752">
                  <c:v>287.90799999999888</c:v>
                </c:pt>
                <c:pt idx="753">
                  <c:v>289.48399999999822</c:v>
                </c:pt>
                <c:pt idx="754">
                  <c:v>288.02499999999958</c:v>
                </c:pt>
                <c:pt idx="755">
                  <c:v>289.43799999999862</c:v>
                </c:pt>
                <c:pt idx="756">
                  <c:v>287.89999999999958</c:v>
                </c:pt>
                <c:pt idx="757">
                  <c:v>289.04700000000008</c:v>
                </c:pt>
                <c:pt idx="758">
                  <c:v>197.733</c:v>
                </c:pt>
                <c:pt idx="759">
                  <c:v>287.14999999999998</c:v>
                </c:pt>
                <c:pt idx="760">
                  <c:v>289.01099999999963</c:v>
                </c:pt>
                <c:pt idx="761">
                  <c:v>269.96899999999857</c:v>
                </c:pt>
                <c:pt idx="762">
                  <c:v>289.23499999999888</c:v>
                </c:pt>
                <c:pt idx="763">
                  <c:v>291.16199999999958</c:v>
                </c:pt>
                <c:pt idx="764">
                  <c:v>293.28399999999863</c:v>
                </c:pt>
                <c:pt idx="765">
                  <c:v>288.89699999999863</c:v>
                </c:pt>
                <c:pt idx="766">
                  <c:v>287.65600000000001</c:v>
                </c:pt>
                <c:pt idx="767">
                  <c:v>451.24</c:v>
                </c:pt>
                <c:pt idx="768">
                  <c:v>291.32799999999958</c:v>
                </c:pt>
                <c:pt idx="769">
                  <c:v>292.31400000000002</c:v>
                </c:pt>
                <c:pt idx="770">
                  <c:v>331.96099999999888</c:v>
                </c:pt>
                <c:pt idx="771">
                  <c:v>290.577</c:v>
                </c:pt>
                <c:pt idx="772">
                  <c:v>279.44499999999999</c:v>
                </c:pt>
                <c:pt idx="773">
                  <c:v>274.89799999999963</c:v>
                </c:pt>
                <c:pt idx="774">
                  <c:v>295.108</c:v>
                </c:pt>
                <c:pt idx="775">
                  <c:v>294.16199999999958</c:v>
                </c:pt>
                <c:pt idx="776">
                  <c:v>293.72000000000003</c:v>
                </c:pt>
                <c:pt idx="777">
                  <c:v>293.81900000000002</c:v>
                </c:pt>
                <c:pt idx="778">
                  <c:v>292.62299999999999</c:v>
                </c:pt>
                <c:pt idx="779">
                  <c:v>246.09800000000001</c:v>
                </c:pt>
                <c:pt idx="780">
                  <c:v>281.28399999999863</c:v>
                </c:pt>
                <c:pt idx="781">
                  <c:v>295.69499999999999</c:v>
                </c:pt>
                <c:pt idx="782">
                  <c:v>295.113</c:v>
                </c:pt>
                <c:pt idx="783">
                  <c:v>318.73099999999857</c:v>
                </c:pt>
                <c:pt idx="784">
                  <c:v>295.80099999999999</c:v>
                </c:pt>
                <c:pt idx="785">
                  <c:v>297.55500000000001</c:v>
                </c:pt>
                <c:pt idx="786">
                  <c:v>205.71499999999989</c:v>
                </c:pt>
                <c:pt idx="787">
                  <c:v>297.39</c:v>
                </c:pt>
                <c:pt idx="788">
                  <c:v>295.53500000000003</c:v>
                </c:pt>
                <c:pt idx="789">
                  <c:v>298.12700000000001</c:v>
                </c:pt>
                <c:pt idx="790">
                  <c:v>298.5</c:v>
                </c:pt>
                <c:pt idx="791">
                  <c:v>296.10000000000002</c:v>
                </c:pt>
                <c:pt idx="792">
                  <c:v>298.541</c:v>
                </c:pt>
                <c:pt idx="793">
                  <c:v>297.09399999999857</c:v>
                </c:pt>
                <c:pt idx="794">
                  <c:v>299.78599999999892</c:v>
                </c:pt>
                <c:pt idx="795">
                  <c:v>300.34800000000001</c:v>
                </c:pt>
                <c:pt idx="796">
                  <c:v>300.14600000000002</c:v>
                </c:pt>
                <c:pt idx="797">
                  <c:v>295.62799999999999</c:v>
                </c:pt>
                <c:pt idx="798">
                  <c:v>296.97999999999888</c:v>
                </c:pt>
                <c:pt idx="799">
                  <c:v>450.39799999999963</c:v>
                </c:pt>
                <c:pt idx="800">
                  <c:v>298.64800000000002</c:v>
                </c:pt>
                <c:pt idx="801">
                  <c:v>298.41000000000003</c:v>
                </c:pt>
                <c:pt idx="802">
                  <c:v>212.36800000000051</c:v>
                </c:pt>
                <c:pt idx="803">
                  <c:v>304.20599999999888</c:v>
                </c:pt>
                <c:pt idx="804">
                  <c:v>302.01900000000001</c:v>
                </c:pt>
                <c:pt idx="805">
                  <c:v>300.69900000000001</c:v>
                </c:pt>
                <c:pt idx="806">
                  <c:v>303.01299999999958</c:v>
                </c:pt>
                <c:pt idx="807">
                  <c:v>304.11099999999999</c:v>
                </c:pt>
                <c:pt idx="808">
                  <c:v>301.20400000000001</c:v>
                </c:pt>
                <c:pt idx="809">
                  <c:v>302.63099999999957</c:v>
                </c:pt>
                <c:pt idx="810">
                  <c:v>302.64600000000002</c:v>
                </c:pt>
                <c:pt idx="811">
                  <c:v>304.19900000000001</c:v>
                </c:pt>
                <c:pt idx="812">
                  <c:v>302.49499999999892</c:v>
                </c:pt>
                <c:pt idx="813">
                  <c:v>306.73899999999821</c:v>
                </c:pt>
                <c:pt idx="814">
                  <c:v>305.22399999999863</c:v>
                </c:pt>
                <c:pt idx="815">
                  <c:v>313.11399999999958</c:v>
                </c:pt>
                <c:pt idx="816">
                  <c:v>307.96299999999923</c:v>
                </c:pt>
                <c:pt idx="817">
                  <c:v>308.16000000000008</c:v>
                </c:pt>
                <c:pt idx="818">
                  <c:v>308.90099999999887</c:v>
                </c:pt>
                <c:pt idx="819">
                  <c:v>308.60899999999958</c:v>
                </c:pt>
                <c:pt idx="820">
                  <c:v>305.47499999999923</c:v>
                </c:pt>
                <c:pt idx="821">
                  <c:v>272.53500000000003</c:v>
                </c:pt>
                <c:pt idx="822">
                  <c:v>309.35599999999999</c:v>
                </c:pt>
                <c:pt idx="823">
                  <c:v>306.77999999999957</c:v>
                </c:pt>
                <c:pt idx="824">
                  <c:v>309.18400000000008</c:v>
                </c:pt>
                <c:pt idx="825">
                  <c:v>308.767</c:v>
                </c:pt>
                <c:pt idx="826">
                  <c:v>313.74900000000002</c:v>
                </c:pt>
                <c:pt idx="827">
                  <c:v>237.20400000000001</c:v>
                </c:pt>
                <c:pt idx="828">
                  <c:v>309.24099999999999</c:v>
                </c:pt>
                <c:pt idx="829">
                  <c:v>244.86600000000001</c:v>
                </c:pt>
                <c:pt idx="830">
                  <c:v>307.608</c:v>
                </c:pt>
                <c:pt idx="831">
                  <c:v>477.32299999999958</c:v>
                </c:pt>
                <c:pt idx="832">
                  <c:v>303.97399999999863</c:v>
                </c:pt>
                <c:pt idx="833">
                  <c:v>309.54700000000008</c:v>
                </c:pt>
                <c:pt idx="834">
                  <c:v>310.26799999999957</c:v>
                </c:pt>
                <c:pt idx="835">
                  <c:v>311.82400000000001</c:v>
                </c:pt>
                <c:pt idx="836">
                  <c:v>311.58499999999958</c:v>
                </c:pt>
                <c:pt idx="837">
                  <c:v>309.57299999999958</c:v>
                </c:pt>
                <c:pt idx="838">
                  <c:v>250.89599999999999</c:v>
                </c:pt>
                <c:pt idx="839">
                  <c:v>255.602</c:v>
                </c:pt>
                <c:pt idx="840">
                  <c:v>312.822</c:v>
                </c:pt>
                <c:pt idx="841">
                  <c:v>317.03899999999862</c:v>
                </c:pt>
                <c:pt idx="842">
                  <c:v>311.87599999999958</c:v>
                </c:pt>
                <c:pt idx="843">
                  <c:v>312.517</c:v>
                </c:pt>
                <c:pt idx="844">
                  <c:v>295.76299999999958</c:v>
                </c:pt>
                <c:pt idx="845">
                  <c:v>312.322</c:v>
                </c:pt>
                <c:pt idx="846">
                  <c:v>248.874</c:v>
                </c:pt>
                <c:pt idx="847">
                  <c:v>336.67700000000002</c:v>
                </c:pt>
                <c:pt idx="848">
                  <c:v>312.20299999999958</c:v>
                </c:pt>
                <c:pt idx="849">
                  <c:v>286.49400000000003</c:v>
                </c:pt>
                <c:pt idx="850">
                  <c:v>315.17899999999958</c:v>
                </c:pt>
                <c:pt idx="851">
                  <c:v>313.97599999999892</c:v>
                </c:pt>
                <c:pt idx="852">
                  <c:v>311.14999999999998</c:v>
                </c:pt>
                <c:pt idx="853">
                  <c:v>312.625</c:v>
                </c:pt>
                <c:pt idx="854">
                  <c:v>313.71799999999888</c:v>
                </c:pt>
                <c:pt idx="855">
                  <c:v>313.28599999999892</c:v>
                </c:pt>
                <c:pt idx="856">
                  <c:v>313.72099999999892</c:v>
                </c:pt>
                <c:pt idx="857">
                  <c:v>314.108</c:v>
                </c:pt>
                <c:pt idx="858">
                  <c:v>315.91499999999888</c:v>
                </c:pt>
                <c:pt idx="859">
                  <c:v>316.19499999999999</c:v>
                </c:pt>
                <c:pt idx="860">
                  <c:v>235.51300000000001</c:v>
                </c:pt>
                <c:pt idx="861">
                  <c:v>316.58</c:v>
                </c:pt>
                <c:pt idx="862">
                  <c:v>316.15199999999999</c:v>
                </c:pt>
                <c:pt idx="863">
                  <c:v>479.64200000000102</c:v>
                </c:pt>
                <c:pt idx="864">
                  <c:v>316.01599999999888</c:v>
                </c:pt>
                <c:pt idx="865">
                  <c:v>316.99099999999862</c:v>
                </c:pt>
                <c:pt idx="866">
                  <c:v>295.33699999999862</c:v>
                </c:pt>
                <c:pt idx="867">
                  <c:v>322.30500000000001</c:v>
                </c:pt>
                <c:pt idx="868">
                  <c:v>319.20999999999958</c:v>
                </c:pt>
                <c:pt idx="869">
                  <c:v>317.56200000000001</c:v>
                </c:pt>
                <c:pt idx="870">
                  <c:v>318.31200000000001</c:v>
                </c:pt>
                <c:pt idx="871">
                  <c:v>318.53799999999887</c:v>
                </c:pt>
                <c:pt idx="872">
                  <c:v>234.59800000000001</c:v>
                </c:pt>
                <c:pt idx="873">
                  <c:v>320.19799999999958</c:v>
                </c:pt>
                <c:pt idx="874">
                  <c:v>317.43099999999862</c:v>
                </c:pt>
                <c:pt idx="875">
                  <c:v>320.03199999999862</c:v>
                </c:pt>
                <c:pt idx="876">
                  <c:v>317.47399999999863</c:v>
                </c:pt>
                <c:pt idx="877">
                  <c:v>320.33</c:v>
                </c:pt>
                <c:pt idx="878">
                  <c:v>291.33599999999888</c:v>
                </c:pt>
                <c:pt idx="879">
                  <c:v>328.90699999999862</c:v>
                </c:pt>
                <c:pt idx="880">
                  <c:v>322.97399999999863</c:v>
                </c:pt>
                <c:pt idx="881">
                  <c:v>322.29700000000003</c:v>
                </c:pt>
                <c:pt idx="882">
                  <c:v>290.00700000000001</c:v>
                </c:pt>
                <c:pt idx="883">
                  <c:v>324.21699999999862</c:v>
                </c:pt>
                <c:pt idx="884">
                  <c:v>322.21099999999888</c:v>
                </c:pt>
                <c:pt idx="885">
                  <c:v>318.101</c:v>
                </c:pt>
                <c:pt idx="886">
                  <c:v>279.49899999999661</c:v>
                </c:pt>
                <c:pt idx="887">
                  <c:v>325.95800000000003</c:v>
                </c:pt>
                <c:pt idx="888">
                  <c:v>296.65199999999999</c:v>
                </c:pt>
                <c:pt idx="889">
                  <c:v>325.61500000000001</c:v>
                </c:pt>
                <c:pt idx="890">
                  <c:v>326.83499999999958</c:v>
                </c:pt>
                <c:pt idx="891">
                  <c:v>325.77199999999863</c:v>
                </c:pt>
                <c:pt idx="892">
                  <c:v>326.04899999999958</c:v>
                </c:pt>
                <c:pt idx="893">
                  <c:v>326.77699999999862</c:v>
                </c:pt>
                <c:pt idx="894">
                  <c:v>328.19499999999999</c:v>
                </c:pt>
                <c:pt idx="895">
                  <c:v>525.15499999999997</c:v>
                </c:pt>
                <c:pt idx="896">
                  <c:v>326.072</c:v>
                </c:pt>
                <c:pt idx="897">
                  <c:v>328.64400000000131</c:v>
                </c:pt>
                <c:pt idx="898">
                  <c:v>328.04199999999958</c:v>
                </c:pt>
                <c:pt idx="899">
                  <c:v>331.452</c:v>
                </c:pt>
                <c:pt idx="900">
                  <c:v>333.024</c:v>
                </c:pt>
                <c:pt idx="901">
                  <c:v>308.05200000000002</c:v>
                </c:pt>
                <c:pt idx="902">
                  <c:v>332.00599999999957</c:v>
                </c:pt>
                <c:pt idx="903">
                  <c:v>333.97299999999888</c:v>
                </c:pt>
                <c:pt idx="904">
                  <c:v>331.61799999999999</c:v>
                </c:pt>
                <c:pt idx="905">
                  <c:v>331.39400000000001</c:v>
                </c:pt>
                <c:pt idx="906">
                  <c:v>331.327</c:v>
                </c:pt>
                <c:pt idx="907">
                  <c:v>333.36099999999999</c:v>
                </c:pt>
                <c:pt idx="908">
                  <c:v>292.95299999999958</c:v>
                </c:pt>
                <c:pt idx="909">
                  <c:v>335.94299999999993</c:v>
                </c:pt>
                <c:pt idx="910">
                  <c:v>335.33300000000003</c:v>
                </c:pt>
                <c:pt idx="911">
                  <c:v>370.392</c:v>
                </c:pt>
                <c:pt idx="912">
                  <c:v>337.00799999999958</c:v>
                </c:pt>
                <c:pt idx="913">
                  <c:v>335.87299999999999</c:v>
                </c:pt>
                <c:pt idx="914">
                  <c:v>335.05</c:v>
                </c:pt>
                <c:pt idx="915">
                  <c:v>336.15100000000001</c:v>
                </c:pt>
                <c:pt idx="916">
                  <c:v>335.11500000000001</c:v>
                </c:pt>
                <c:pt idx="917">
                  <c:v>336.55399999999958</c:v>
                </c:pt>
                <c:pt idx="918">
                  <c:v>336.99799999999863</c:v>
                </c:pt>
                <c:pt idx="919">
                  <c:v>338.322</c:v>
                </c:pt>
                <c:pt idx="920">
                  <c:v>316.02299999999963</c:v>
                </c:pt>
                <c:pt idx="921">
                  <c:v>339.09899999999863</c:v>
                </c:pt>
                <c:pt idx="922">
                  <c:v>355.44299999999993</c:v>
                </c:pt>
                <c:pt idx="923">
                  <c:v>340.21099999999888</c:v>
                </c:pt>
                <c:pt idx="924">
                  <c:v>339.53599999999892</c:v>
                </c:pt>
                <c:pt idx="925">
                  <c:v>339.86900000000031</c:v>
                </c:pt>
                <c:pt idx="926">
                  <c:v>324.46599999999893</c:v>
                </c:pt>
                <c:pt idx="927">
                  <c:v>516.00800000000004</c:v>
                </c:pt>
                <c:pt idx="928">
                  <c:v>340.38799999999958</c:v>
                </c:pt>
                <c:pt idx="929">
                  <c:v>341.06299999999999</c:v>
                </c:pt>
                <c:pt idx="930">
                  <c:v>343.13900000000001</c:v>
                </c:pt>
                <c:pt idx="931">
                  <c:v>344.23499999999888</c:v>
                </c:pt>
                <c:pt idx="932">
                  <c:v>344.13599999999963</c:v>
                </c:pt>
                <c:pt idx="933">
                  <c:v>345.64800000000002</c:v>
                </c:pt>
                <c:pt idx="934">
                  <c:v>343.565</c:v>
                </c:pt>
                <c:pt idx="935">
                  <c:v>346.30200000000002</c:v>
                </c:pt>
                <c:pt idx="936">
                  <c:v>344.63900000000001</c:v>
                </c:pt>
                <c:pt idx="937">
                  <c:v>342.92699999999661</c:v>
                </c:pt>
                <c:pt idx="938">
                  <c:v>340.39699999999863</c:v>
                </c:pt>
                <c:pt idx="939">
                  <c:v>347.68900000000002</c:v>
                </c:pt>
                <c:pt idx="940">
                  <c:v>345.95</c:v>
                </c:pt>
                <c:pt idx="941">
                  <c:v>353.05</c:v>
                </c:pt>
                <c:pt idx="942">
                  <c:v>350.69499999999999</c:v>
                </c:pt>
                <c:pt idx="943">
                  <c:v>354.851</c:v>
                </c:pt>
                <c:pt idx="944">
                  <c:v>319.28199999999862</c:v>
                </c:pt>
                <c:pt idx="945">
                  <c:v>347.77299999999963</c:v>
                </c:pt>
                <c:pt idx="946">
                  <c:v>349.161</c:v>
                </c:pt>
                <c:pt idx="947">
                  <c:v>310.79700000000003</c:v>
                </c:pt>
                <c:pt idx="948">
                  <c:v>348.61599999999999</c:v>
                </c:pt>
                <c:pt idx="949">
                  <c:v>328.625</c:v>
                </c:pt>
                <c:pt idx="950">
                  <c:v>349.52</c:v>
                </c:pt>
                <c:pt idx="951">
                  <c:v>351.47299999999888</c:v>
                </c:pt>
                <c:pt idx="952">
                  <c:v>350.38799999999958</c:v>
                </c:pt>
                <c:pt idx="953">
                  <c:v>350.02</c:v>
                </c:pt>
                <c:pt idx="954">
                  <c:v>351.81299999999999</c:v>
                </c:pt>
                <c:pt idx="955">
                  <c:v>352.34699999999958</c:v>
                </c:pt>
                <c:pt idx="956">
                  <c:v>351.92399999999822</c:v>
                </c:pt>
                <c:pt idx="957">
                  <c:v>350.029</c:v>
                </c:pt>
                <c:pt idx="958">
                  <c:v>352.29199999999821</c:v>
                </c:pt>
                <c:pt idx="959">
                  <c:v>553.60900000000004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A6-BB41-8D29-3F83C7639A9E}"/>
            </c:ext>
          </c:extLst>
        </c:ser>
        <c:ser>
          <c:idx val="2"/>
          <c:order val="1"/>
          <c:tx>
            <c:strRef>
              <c:f>sswap!$B$1</c:f>
              <c:strCache>
                <c:ptCount val="1"/>
                <c:pt idx="0">
                  <c:v>row-major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sswap!$A$2:$A$961</c:f>
              <c:numCache>
                <c:formatCode>General</c:formatCode>
                <c:ptCount val="960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  <c:pt idx="4">
                  <c:v>80</c:v>
                </c:pt>
                <c:pt idx="5">
                  <c:v>96</c:v>
                </c:pt>
                <c:pt idx="6">
                  <c:v>112</c:v>
                </c:pt>
                <c:pt idx="7">
                  <c:v>128</c:v>
                </c:pt>
                <c:pt idx="8">
                  <c:v>144</c:v>
                </c:pt>
                <c:pt idx="9">
                  <c:v>160</c:v>
                </c:pt>
                <c:pt idx="10">
                  <c:v>176</c:v>
                </c:pt>
                <c:pt idx="11">
                  <c:v>192</c:v>
                </c:pt>
                <c:pt idx="12">
                  <c:v>208</c:v>
                </c:pt>
                <c:pt idx="13">
                  <c:v>224</c:v>
                </c:pt>
                <c:pt idx="14">
                  <c:v>240</c:v>
                </c:pt>
                <c:pt idx="15">
                  <c:v>256</c:v>
                </c:pt>
                <c:pt idx="16">
                  <c:v>272</c:v>
                </c:pt>
                <c:pt idx="17">
                  <c:v>288</c:v>
                </c:pt>
                <c:pt idx="18">
                  <c:v>304</c:v>
                </c:pt>
                <c:pt idx="19">
                  <c:v>320</c:v>
                </c:pt>
                <c:pt idx="20">
                  <c:v>336</c:v>
                </c:pt>
                <c:pt idx="21">
                  <c:v>352</c:v>
                </c:pt>
                <c:pt idx="22">
                  <c:v>368</c:v>
                </c:pt>
                <c:pt idx="23">
                  <c:v>384</c:v>
                </c:pt>
                <c:pt idx="24">
                  <c:v>400</c:v>
                </c:pt>
                <c:pt idx="25">
                  <c:v>416</c:v>
                </c:pt>
                <c:pt idx="26">
                  <c:v>432</c:v>
                </c:pt>
                <c:pt idx="27">
                  <c:v>448</c:v>
                </c:pt>
                <c:pt idx="28">
                  <c:v>464</c:v>
                </c:pt>
                <c:pt idx="29">
                  <c:v>480</c:v>
                </c:pt>
                <c:pt idx="30">
                  <c:v>496</c:v>
                </c:pt>
                <c:pt idx="31">
                  <c:v>512</c:v>
                </c:pt>
                <c:pt idx="32">
                  <c:v>528</c:v>
                </c:pt>
                <c:pt idx="33">
                  <c:v>544</c:v>
                </c:pt>
                <c:pt idx="34">
                  <c:v>560</c:v>
                </c:pt>
                <c:pt idx="35">
                  <c:v>576</c:v>
                </c:pt>
                <c:pt idx="36">
                  <c:v>592</c:v>
                </c:pt>
                <c:pt idx="37">
                  <c:v>608</c:v>
                </c:pt>
                <c:pt idx="38">
                  <c:v>624</c:v>
                </c:pt>
                <c:pt idx="39">
                  <c:v>640</c:v>
                </c:pt>
                <c:pt idx="40">
                  <c:v>656</c:v>
                </c:pt>
                <c:pt idx="41">
                  <c:v>672</c:v>
                </c:pt>
                <c:pt idx="42">
                  <c:v>688</c:v>
                </c:pt>
                <c:pt idx="43">
                  <c:v>704</c:v>
                </c:pt>
                <c:pt idx="44">
                  <c:v>720</c:v>
                </c:pt>
                <c:pt idx="45">
                  <c:v>736</c:v>
                </c:pt>
                <c:pt idx="46">
                  <c:v>752</c:v>
                </c:pt>
                <c:pt idx="47">
                  <c:v>768</c:v>
                </c:pt>
                <c:pt idx="48">
                  <c:v>784</c:v>
                </c:pt>
                <c:pt idx="49">
                  <c:v>800</c:v>
                </c:pt>
                <c:pt idx="50">
                  <c:v>816</c:v>
                </c:pt>
                <c:pt idx="51">
                  <c:v>832</c:v>
                </c:pt>
                <c:pt idx="52">
                  <c:v>848</c:v>
                </c:pt>
                <c:pt idx="53">
                  <c:v>864</c:v>
                </c:pt>
                <c:pt idx="54">
                  <c:v>880</c:v>
                </c:pt>
                <c:pt idx="55">
                  <c:v>896</c:v>
                </c:pt>
                <c:pt idx="56">
                  <c:v>912</c:v>
                </c:pt>
                <c:pt idx="57">
                  <c:v>928</c:v>
                </c:pt>
                <c:pt idx="58">
                  <c:v>944</c:v>
                </c:pt>
                <c:pt idx="59">
                  <c:v>960</c:v>
                </c:pt>
                <c:pt idx="60">
                  <c:v>976</c:v>
                </c:pt>
                <c:pt idx="61">
                  <c:v>992</c:v>
                </c:pt>
                <c:pt idx="62">
                  <c:v>1008</c:v>
                </c:pt>
                <c:pt idx="63">
                  <c:v>1024</c:v>
                </c:pt>
                <c:pt idx="64">
                  <c:v>1040</c:v>
                </c:pt>
                <c:pt idx="65">
                  <c:v>1056</c:v>
                </c:pt>
                <c:pt idx="66">
                  <c:v>1072</c:v>
                </c:pt>
                <c:pt idx="67">
                  <c:v>1088</c:v>
                </c:pt>
                <c:pt idx="68">
                  <c:v>1104</c:v>
                </c:pt>
                <c:pt idx="69">
                  <c:v>1120</c:v>
                </c:pt>
                <c:pt idx="70">
                  <c:v>1136</c:v>
                </c:pt>
                <c:pt idx="71">
                  <c:v>1152</c:v>
                </c:pt>
                <c:pt idx="72">
                  <c:v>1168</c:v>
                </c:pt>
                <c:pt idx="73">
                  <c:v>1184</c:v>
                </c:pt>
                <c:pt idx="74">
                  <c:v>1200</c:v>
                </c:pt>
                <c:pt idx="75">
                  <c:v>1216</c:v>
                </c:pt>
                <c:pt idx="76">
                  <c:v>1232</c:v>
                </c:pt>
                <c:pt idx="77">
                  <c:v>1248</c:v>
                </c:pt>
                <c:pt idx="78">
                  <c:v>1264</c:v>
                </c:pt>
                <c:pt idx="79">
                  <c:v>1280</c:v>
                </c:pt>
                <c:pt idx="80">
                  <c:v>1296</c:v>
                </c:pt>
                <c:pt idx="81">
                  <c:v>1312</c:v>
                </c:pt>
                <c:pt idx="82">
                  <c:v>1328</c:v>
                </c:pt>
                <c:pt idx="83">
                  <c:v>1344</c:v>
                </c:pt>
                <c:pt idx="84">
                  <c:v>1360</c:v>
                </c:pt>
                <c:pt idx="85">
                  <c:v>1376</c:v>
                </c:pt>
                <c:pt idx="86">
                  <c:v>1392</c:v>
                </c:pt>
                <c:pt idx="87">
                  <c:v>1408</c:v>
                </c:pt>
                <c:pt idx="88">
                  <c:v>1424</c:v>
                </c:pt>
                <c:pt idx="89">
                  <c:v>1440</c:v>
                </c:pt>
                <c:pt idx="90">
                  <c:v>1456</c:v>
                </c:pt>
                <c:pt idx="91">
                  <c:v>1472</c:v>
                </c:pt>
                <c:pt idx="92">
                  <c:v>1488</c:v>
                </c:pt>
                <c:pt idx="93">
                  <c:v>1504</c:v>
                </c:pt>
                <c:pt idx="94">
                  <c:v>1520</c:v>
                </c:pt>
                <c:pt idx="95">
                  <c:v>1536</c:v>
                </c:pt>
                <c:pt idx="96">
                  <c:v>1552</c:v>
                </c:pt>
                <c:pt idx="97">
                  <c:v>1568</c:v>
                </c:pt>
                <c:pt idx="98">
                  <c:v>1584</c:v>
                </c:pt>
                <c:pt idx="99">
                  <c:v>1600</c:v>
                </c:pt>
                <c:pt idx="100">
                  <c:v>1616</c:v>
                </c:pt>
                <c:pt idx="101">
                  <c:v>1632</c:v>
                </c:pt>
                <c:pt idx="102">
                  <c:v>1648</c:v>
                </c:pt>
                <c:pt idx="103">
                  <c:v>1664</c:v>
                </c:pt>
                <c:pt idx="104">
                  <c:v>1680</c:v>
                </c:pt>
                <c:pt idx="105">
                  <c:v>1696</c:v>
                </c:pt>
                <c:pt idx="106">
                  <c:v>1712</c:v>
                </c:pt>
                <c:pt idx="107">
                  <c:v>1728</c:v>
                </c:pt>
                <c:pt idx="108">
                  <c:v>1744</c:v>
                </c:pt>
                <c:pt idx="109">
                  <c:v>1760</c:v>
                </c:pt>
                <c:pt idx="110">
                  <c:v>1776</c:v>
                </c:pt>
                <c:pt idx="111">
                  <c:v>1792</c:v>
                </c:pt>
                <c:pt idx="112">
                  <c:v>1808</c:v>
                </c:pt>
                <c:pt idx="113">
                  <c:v>1824</c:v>
                </c:pt>
                <c:pt idx="114">
                  <c:v>1840</c:v>
                </c:pt>
                <c:pt idx="115">
                  <c:v>1856</c:v>
                </c:pt>
                <c:pt idx="116">
                  <c:v>1872</c:v>
                </c:pt>
                <c:pt idx="117">
                  <c:v>1888</c:v>
                </c:pt>
                <c:pt idx="118">
                  <c:v>1904</c:v>
                </c:pt>
                <c:pt idx="119">
                  <c:v>1920</c:v>
                </c:pt>
                <c:pt idx="120">
                  <c:v>1936</c:v>
                </c:pt>
                <c:pt idx="121">
                  <c:v>1952</c:v>
                </c:pt>
                <c:pt idx="122">
                  <c:v>1968</c:v>
                </c:pt>
                <c:pt idx="123">
                  <c:v>1984</c:v>
                </c:pt>
                <c:pt idx="124">
                  <c:v>2000</c:v>
                </c:pt>
                <c:pt idx="125">
                  <c:v>2016</c:v>
                </c:pt>
                <c:pt idx="126">
                  <c:v>2032</c:v>
                </c:pt>
                <c:pt idx="127">
                  <c:v>2048</c:v>
                </c:pt>
                <c:pt idx="128">
                  <c:v>2064</c:v>
                </c:pt>
                <c:pt idx="129">
                  <c:v>2080</c:v>
                </c:pt>
                <c:pt idx="130">
                  <c:v>2096</c:v>
                </c:pt>
                <c:pt idx="131">
                  <c:v>2112</c:v>
                </c:pt>
                <c:pt idx="132">
                  <c:v>2128</c:v>
                </c:pt>
                <c:pt idx="133">
                  <c:v>2144</c:v>
                </c:pt>
                <c:pt idx="134">
                  <c:v>2160</c:v>
                </c:pt>
                <c:pt idx="135">
                  <c:v>2176</c:v>
                </c:pt>
                <c:pt idx="136">
                  <c:v>2192</c:v>
                </c:pt>
                <c:pt idx="137">
                  <c:v>2208</c:v>
                </c:pt>
                <c:pt idx="138">
                  <c:v>2224</c:v>
                </c:pt>
                <c:pt idx="139">
                  <c:v>2240</c:v>
                </c:pt>
                <c:pt idx="140">
                  <c:v>2256</c:v>
                </c:pt>
                <c:pt idx="141">
                  <c:v>2272</c:v>
                </c:pt>
                <c:pt idx="142">
                  <c:v>2288</c:v>
                </c:pt>
                <c:pt idx="143">
                  <c:v>2304</c:v>
                </c:pt>
                <c:pt idx="144">
                  <c:v>2320</c:v>
                </c:pt>
                <c:pt idx="145">
                  <c:v>2336</c:v>
                </c:pt>
                <c:pt idx="146">
                  <c:v>2352</c:v>
                </c:pt>
                <c:pt idx="147">
                  <c:v>2368</c:v>
                </c:pt>
                <c:pt idx="148">
                  <c:v>2384</c:v>
                </c:pt>
                <c:pt idx="149">
                  <c:v>2400</c:v>
                </c:pt>
                <c:pt idx="150">
                  <c:v>2416</c:v>
                </c:pt>
                <c:pt idx="151">
                  <c:v>2432</c:v>
                </c:pt>
                <c:pt idx="152">
                  <c:v>2448</c:v>
                </c:pt>
                <c:pt idx="153">
                  <c:v>2464</c:v>
                </c:pt>
                <c:pt idx="154">
                  <c:v>2480</c:v>
                </c:pt>
                <c:pt idx="155">
                  <c:v>2496</c:v>
                </c:pt>
                <c:pt idx="156">
                  <c:v>2512</c:v>
                </c:pt>
                <c:pt idx="157">
                  <c:v>2528</c:v>
                </c:pt>
                <c:pt idx="158">
                  <c:v>2544</c:v>
                </c:pt>
                <c:pt idx="159">
                  <c:v>2560</c:v>
                </c:pt>
                <c:pt idx="160">
                  <c:v>2576</c:v>
                </c:pt>
                <c:pt idx="161">
                  <c:v>2592</c:v>
                </c:pt>
                <c:pt idx="162">
                  <c:v>2608</c:v>
                </c:pt>
                <c:pt idx="163">
                  <c:v>2624</c:v>
                </c:pt>
                <c:pt idx="164">
                  <c:v>2640</c:v>
                </c:pt>
                <c:pt idx="165">
                  <c:v>2656</c:v>
                </c:pt>
                <c:pt idx="166">
                  <c:v>2672</c:v>
                </c:pt>
                <c:pt idx="167">
                  <c:v>2688</c:v>
                </c:pt>
                <c:pt idx="168">
                  <c:v>2704</c:v>
                </c:pt>
                <c:pt idx="169">
                  <c:v>2720</c:v>
                </c:pt>
                <c:pt idx="170">
                  <c:v>2736</c:v>
                </c:pt>
                <c:pt idx="171">
                  <c:v>2752</c:v>
                </c:pt>
                <c:pt idx="172">
                  <c:v>2768</c:v>
                </c:pt>
                <c:pt idx="173">
                  <c:v>2784</c:v>
                </c:pt>
                <c:pt idx="174">
                  <c:v>2800</c:v>
                </c:pt>
                <c:pt idx="175">
                  <c:v>2816</c:v>
                </c:pt>
                <c:pt idx="176">
                  <c:v>2832</c:v>
                </c:pt>
                <c:pt idx="177">
                  <c:v>2848</c:v>
                </c:pt>
                <c:pt idx="178">
                  <c:v>2864</c:v>
                </c:pt>
                <c:pt idx="179">
                  <c:v>2880</c:v>
                </c:pt>
                <c:pt idx="180">
                  <c:v>2896</c:v>
                </c:pt>
                <c:pt idx="181">
                  <c:v>2912</c:v>
                </c:pt>
                <c:pt idx="182">
                  <c:v>2928</c:v>
                </c:pt>
                <c:pt idx="183">
                  <c:v>2944</c:v>
                </c:pt>
                <c:pt idx="184">
                  <c:v>2960</c:v>
                </c:pt>
                <c:pt idx="185">
                  <c:v>2976</c:v>
                </c:pt>
                <c:pt idx="186">
                  <c:v>2992</c:v>
                </c:pt>
                <c:pt idx="187">
                  <c:v>3008</c:v>
                </c:pt>
                <c:pt idx="188">
                  <c:v>3024</c:v>
                </c:pt>
                <c:pt idx="189">
                  <c:v>3040</c:v>
                </c:pt>
                <c:pt idx="190">
                  <c:v>3056</c:v>
                </c:pt>
                <c:pt idx="191">
                  <c:v>3072</c:v>
                </c:pt>
                <c:pt idx="192">
                  <c:v>3088</c:v>
                </c:pt>
                <c:pt idx="193">
                  <c:v>3104</c:v>
                </c:pt>
                <c:pt idx="194">
                  <c:v>3120</c:v>
                </c:pt>
                <c:pt idx="195">
                  <c:v>3136</c:v>
                </c:pt>
                <c:pt idx="196">
                  <c:v>3152</c:v>
                </c:pt>
                <c:pt idx="197">
                  <c:v>3168</c:v>
                </c:pt>
                <c:pt idx="198">
                  <c:v>3184</c:v>
                </c:pt>
                <c:pt idx="199">
                  <c:v>3200</c:v>
                </c:pt>
                <c:pt idx="200">
                  <c:v>3216</c:v>
                </c:pt>
                <c:pt idx="201">
                  <c:v>3232</c:v>
                </c:pt>
                <c:pt idx="202">
                  <c:v>3248</c:v>
                </c:pt>
                <c:pt idx="203">
                  <c:v>3264</c:v>
                </c:pt>
                <c:pt idx="204">
                  <c:v>3280</c:v>
                </c:pt>
                <c:pt idx="205">
                  <c:v>3296</c:v>
                </c:pt>
                <c:pt idx="206">
                  <c:v>3312</c:v>
                </c:pt>
                <c:pt idx="207">
                  <c:v>3328</c:v>
                </c:pt>
                <c:pt idx="208">
                  <c:v>3344</c:v>
                </c:pt>
                <c:pt idx="209">
                  <c:v>3360</c:v>
                </c:pt>
                <c:pt idx="210">
                  <c:v>3376</c:v>
                </c:pt>
                <c:pt idx="211">
                  <c:v>3392</c:v>
                </c:pt>
                <c:pt idx="212">
                  <c:v>3408</c:v>
                </c:pt>
                <c:pt idx="213">
                  <c:v>3424</c:v>
                </c:pt>
                <c:pt idx="214">
                  <c:v>3440</c:v>
                </c:pt>
                <c:pt idx="215">
                  <c:v>3456</c:v>
                </c:pt>
                <c:pt idx="216">
                  <c:v>3472</c:v>
                </c:pt>
                <c:pt idx="217">
                  <c:v>3488</c:v>
                </c:pt>
                <c:pt idx="218">
                  <c:v>3504</c:v>
                </c:pt>
                <c:pt idx="219">
                  <c:v>3520</c:v>
                </c:pt>
                <c:pt idx="220">
                  <c:v>3536</c:v>
                </c:pt>
                <c:pt idx="221">
                  <c:v>3552</c:v>
                </c:pt>
                <c:pt idx="222">
                  <c:v>3568</c:v>
                </c:pt>
                <c:pt idx="223">
                  <c:v>3584</c:v>
                </c:pt>
                <c:pt idx="224">
                  <c:v>3600</c:v>
                </c:pt>
                <c:pt idx="225">
                  <c:v>3616</c:v>
                </c:pt>
                <c:pt idx="226">
                  <c:v>3632</c:v>
                </c:pt>
                <c:pt idx="227">
                  <c:v>3648</c:v>
                </c:pt>
                <c:pt idx="228">
                  <c:v>3664</c:v>
                </c:pt>
                <c:pt idx="229">
                  <c:v>3680</c:v>
                </c:pt>
                <c:pt idx="230">
                  <c:v>3696</c:v>
                </c:pt>
                <c:pt idx="231">
                  <c:v>3712</c:v>
                </c:pt>
                <c:pt idx="232">
                  <c:v>3728</c:v>
                </c:pt>
                <c:pt idx="233">
                  <c:v>3744</c:v>
                </c:pt>
                <c:pt idx="234">
                  <c:v>3760</c:v>
                </c:pt>
                <c:pt idx="235">
                  <c:v>3776</c:v>
                </c:pt>
                <c:pt idx="236">
                  <c:v>3792</c:v>
                </c:pt>
                <c:pt idx="237">
                  <c:v>3808</c:v>
                </c:pt>
                <c:pt idx="238">
                  <c:v>3824</c:v>
                </c:pt>
                <c:pt idx="239">
                  <c:v>3840</c:v>
                </c:pt>
                <c:pt idx="240">
                  <c:v>3856</c:v>
                </c:pt>
                <c:pt idx="241">
                  <c:v>3872</c:v>
                </c:pt>
                <c:pt idx="242">
                  <c:v>3888</c:v>
                </c:pt>
                <c:pt idx="243">
                  <c:v>3904</c:v>
                </c:pt>
                <c:pt idx="244">
                  <c:v>3920</c:v>
                </c:pt>
                <c:pt idx="245">
                  <c:v>3936</c:v>
                </c:pt>
                <c:pt idx="246">
                  <c:v>3952</c:v>
                </c:pt>
                <c:pt idx="247">
                  <c:v>3968</c:v>
                </c:pt>
                <c:pt idx="248">
                  <c:v>3984</c:v>
                </c:pt>
                <c:pt idx="249">
                  <c:v>4000</c:v>
                </c:pt>
                <c:pt idx="250">
                  <c:v>4016</c:v>
                </c:pt>
                <c:pt idx="251">
                  <c:v>4032</c:v>
                </c:pt>
                <c:pt idx="252">
                  <c:v>4048</c:v>
                </c:pt>
                <c:pt idx="253">
                  <c:v>4064</c:v>
                </c:pt>
                <c:pt idx="254">
                  <c:v>4080</c:v>
                </c:pt>
                <c:pt idx="255">
                  <c:v>4096</c:v>
                </c:pt>
                <c:pt idx="256">
                  <c:v>4112</c:v>
                </c:pt>
                <c:pt idx="257">
                  <c:v>4128</c:v>
                </c:pt>
                <c:pt idx="258">
                  <c:v>4144</c:v>
                </c:pt>
                <c:pt idx="259">
                  <c:v>4160</c:v>
                </c:pt>
                <c:pt idx="260">
                  <c:v>4176</c:v>
                </c:pt>
                <c:pt idx="261">
                  <c:v>4192</c:v>
                </c:pt>
                <c:pt idx="262">
                  <c:v>4208</c:v>
                </c:pt>
                <c:pt idx="263">
                  <c:v>4224</c:v>
                </c:pt>
                <c:pt idx="264">
                  <c:v>4240</c:v>
                </c:pt>
                <c:pt idx="265">
                  <c:v>4256</c:v>
                </c:pt>
                <c:pt idx="266">
                  <c:v>4272</c:v>
                </c:pt>
                <c:pt idx="267">
                  <c:v>4288</c:v>
                </c:pt>
                <c:pt idx="268">
                  <c:v>4304</c:v>
                </c:pt>
                <c:pt idx="269">
                  <c:v>4320</c:v>
                </c:pt>
                <c:pt idx="270">
                  <c:v>4336</c:v>
                </c:pt>
                <c:pt idx="271">
                  <c:v>4352</c:v>
                </c:pt>
                <c:pt idx="272">
                  <c:v>4368</c:v>
                </c:pt>
                <c:pt idx="273">
                  <c:v>4384</c:v>
                </c:pt>
                <c:pt idx="274">
                  <c:v>4400</c:v>
                </c:pt>
                <c:pt idx="275">
                  <c:v>4416</c:v>
                </c:pt>
                <c:pt idx="276">
                  <c:v>4432</c:v>
                </c:pt>
                <c:pt idx="277">
                  <c:v>4448</c:v>
                </c:pt>
                <c:pt idx="278">
                  <c:v>4464</c:v>
                </c:pt>
                <c:pt idx="279">
                  <c:v>4480</c:v>
                </c:pt>
                <c:pt idx="280">
                  <c:v>4496</c:v>
                </c:pt>
                <c:pt idx="281">
                  <c:v>4512</c:v>
                </c:pt>
                <c:pt idx="282">
                  <c:v>4528</c:v>
                </c:pt>
                <c:pt idx="283">
                  <c:v>4544</c:v>
                </c:pt>
                <c:pt idx="284">
                  <c:v>4560</c:v>
                </c:pt>
                <c:pt idx="285">
                  <c:v>4576</c:v>
                </c:pt>
                <c:pt idx="286">
                  <c:v>4592</c:v>
                </c:pt>
                <c:pt idx="287">
                  <c:v>4608</c:v>
                </c:pt>
                <c:pt idx="288">
                  <c:v>4624</c:v>
                </c:pt>
                <c:pt idx="289">
                  <c:v>4640</c:v>
                </c:pt>
                <c:pt idx="290">
                  <c:v>4656</c:v>
                </c:pt>
                <c:pt idx="291">
                  <c:v>4672</c:v>
                </c:pt>
                <c:pt idx="292">
                  <c:v>4688</c:v>
                </c:pt>
                <c:pt idx="293">
                  <c:v>4704</c:v>
                </c:pt>
                <c:pt idx="294">
                  <c:v>4720</c:v>
                </c:pt>
                <c:pt idx="295">
                  <c:v>4736</c:v>
                </c:pt>
                <c:pt idx="296">
                  <c:v>4752</c:v>
                </c:pt>
                <c:pt idx="297">
                  <c:v>4768</c:v>
                </c:pt>
                <c:pt idx="298">
                  <c:v>4784</c:v>
                </c:pt>
                <c:pt idx="299">
                  <c:v>4800</c:v>
                </c:pt>
                <c:pt idx="300">
                  <c:v>4816</c:v>
                </c:pt>
                <c:pt idx="301">
                  <c:v>4832</c:v>
                </c:pt>
                <c:pt idx="302">
                  <c:v>4848</c:v>
                </c:pt>
                <c:pt idx="303">
                  <c:v>4864</c:v>
                </c:pt>
                <c:pt idx="304">
                  <c:v>4880</c:v>
                </c:pt>
                <c:pt idx="305">
                  <c:v>4896</c:v>
                </c:pt>
                <c:pt idx="306">
                  <c:v>4912</c:v>
                </c:pt>
                <c:pt idx="307">
                  <c:v>4928</c:v>
                </c:pt>
                <c:pt idx="308">
                  <c:v>4944</c:v>
                </c:pt>
                <c:pt idx="309">
                  <c:v>4960</c:v>
                </c:pt>
                <c:pt idx="310">
                  <c:v>4976</c:v>
                </c:pt>
                <c:pt idx="311">
                  <c:v>4992</c:v>
                </c:pt>
                <c:pt idx="312">
                  <c:v>5008</c:v>
                </c:pt>
                <c:pt idx="313">
                  <c:v>5024</c:v>
                </c:pt>
                <c:pt idx="314">
                  <c:v>5040</c:v>
                </c:pt>
                <c:pt idx="315">
                  <c:v>5056</c:v>
                </c:pt>
                <c:pt idx="316">
                  <c:v>5072</c:v>
                </c:pt>
                <c:pt idx="317">
                  <c:v>5088</c:v>
                </c:pt>
                <c:pt idx="318">
                  <c:v>5104</c:v>
                </c:pt>
                <c:pt idx="319">
                  <c:v>5120</c:v>
                </c:pt>
                <c:pt idx="320">
                  <c:v>5136</c:v>
                </c:pt>
                <c:pt idx="321">
                  <c:v>5152</c:v>
                </c:pt>
                <c:pt idx="322">
                  <c:v>5168</c:v>
                </c:pt>
                <c:pt idx="323">
                  <c:v>5184</c:v>
                </c:pt>
                <c:pt idx="324">
                  <c:v>5200</c:v>
                </c:pt>
                <c:pt idx="325">
                  <c:v>5216</c:v>
                </c:pt>
                <c:pt idx="326">
                  <c:v>5232</c:v>
                </c:pt>
                <c:pt idx="327">
                  <c:v>5248</c:v>
                </c:pt>
                <c:pt idx="328">
                  <c:v>5264</c:v>
                </c:pt>
                <c:pt idx="329">
                  <c:v>5280</c:v>
                </c:pt>
                <c:pt idx="330">
                  <c:v>5296</c:v>
                </c:pt>
                <c:pt idx="331">
                  <c:v>5312</c:v>
                </c:pt>
                <c:pt idx="332">
                  <c:v>5328</c:v>
                </c:pt>
                <c:pt idx="333">
                  <c:v>5344</c:v>
                </c:pt>
                <c:pt idx="334">
                  <c:v>5360</c:v>
                </c:pt>
                <c:pt idx="335">
                  <c:v>5376</c:v>
                </c:pt>
                <c:pt idx="336">
                  <c:v>5392</c:v>
                </c:pt>
                <c:pt idx="337">
                  <c:v>5408</c:v>
                </c:pt>
                <c:pt idx="338">
                  <c:v>5424</c:v>
                </c:pt>
                <c:pt idx="339">
                  <c:v>5440</c:v>
                </c:pt>
                <c:pt idx="340">
                  <c:v>5456</c:v>
                </c:pt>
                <c:pt idx="341">
                  <c:v>5472</c:v>
                </c:pt>
                <c:pt idx="342">
                  <c:v>5488</c:v>
                </c:pt>
                <c:pt idx="343">
                  <c:v>5504</c:v>
                </c:pt>
                <c:pt idx="344">
                  <c:v>5520</c:v>
                </c:pt>
                <c:pt idx="345">
                  <c:v>5536</c:v>
                </c:pt>
                <c:pt idx="346">
                  <c:v>5552</c:v>
                </c:pt>
                <c:pt idx="347">
                  <c:v>5568</c:v>
                </c:pt>
                <c:pt idx="348">
                  <c:v>5584</c:v>
                </c:pt>
                <c:pt idx="349">
                  <c:v>5600</c:v>
                </c:pt>
                <c:pt idx="350">
                  <c:v>5616</c:v>
                </c:pt>
                <c:pt idx="351">
                  <c:v>5632</c:v>
                </c:pt>
                <c:pt idx="352">
                  <c:v>5648</c:v>
                </c:pt>
                <c:pt idx="353">
                  <c:v>5664</c:v>
                </c:pt>
                <c:pt idx="354">
                  <c:v>5680</c:v>
                </c:pt>
                <c:pt idx="355">
                  <c:v>5696</c:v>
                </c:pt>
                <c:pt idx="356">
                  <c:v>5712</c:v>
                </c:pt>
                <c:pt idx="357">
                  <c:v>5728</c:v>
                </c:pt>
                <c:pt idx="358">
                  <c:v>5744</c:v>
                </c:pt>
                <c:pt idx="359">
                  <c:v>5760</c:v>
                </c:pt>
                <c:pt idx="360">
                  <c:v>5776</c:v>
                </c:pt>
                <c:pt idx="361">
                  <c:v>5792</c:v>
                </c:pt>
                <c:pt idx="362">
                  <c:v>5808</c:v>
                </c:pt>
                <c:pt idx="363">
                  <c:v>5824</c:v>
                </c:pt>
                <c:pt idx="364">
                  <c:v>5840</c:v>
                </c:pt>
                <c:pt idx="365">
                  <c:v>5856</c:v>
                </c:pt>
                <c:pt idx="366">
                  <c:v>5872</c:v>
                </c:pt>
                <c:pt idx="367">
                  <c:v>5888</c:v>
                </c:pt>
                <c:pt idx="368">
                  <c:v>5904</c:v>
                </c:pt>
                <c:pt idx="369">
                  <c:v>5920</c:v>
                </c:pt>
                <c:pt idx="370">
                  <c:v>5936</c:v>
                </c:pt>
                <c:pt idx="371">
                  <c:v>5952</c:v>
                </c:pt>
                <c:pt idx="372">
                  <c:v>5968</c:v>
                </c:pt>
                <c:pt idx="373">
                  <c:v>5984</c:v>
                </c:pt>
                <c:pt idx="374">
                  <c:v>6000</c:v>
                </c:pt>
                <c:pt idx="375">
                  <c:v>6016</c:v>
                </c:pt>
                <c:pt idx="376">
                  <c:v>6032</c:v>
                </c:pt>
                <c:pt idx="377">
                  <c:v>6048</c:v>
                </c:pt>
                <c:pt idx="378">
                  <c:v>6064</c:v>
                </c:pt>
                <c:pt idx="379">
                  <c:v>6080</c:v>
                </c:pt>
                <c:pt idx="380">
                  <c:v>6096</c:v>
                </c:pt>
                <c:pt idx="381">
                  <c:v>6112</c:v>
                </c:pt>
                <c:pt idx="382">
                  <c:v>6128</c:v>
                </c:pt>
                <c:pt idx="383">
                  <c:v>6144</c:v>
                </c:pt>
                <c:pt idx="384">
                  <c:v>6160</c:v>
                </c:pt>
                <c:pt idx="385">
                  <c:v>6176</c:v>
                </c:pt>
                <c:pt idx="386">
                  <c:v>6192</c:v>
                </c:pt>
                <c:pt idx="387">
                  <c:v>6208</c:v>
                </c:pt>
                <c:pt idx="388">
                  <c:v>6224</c:v>
                </c:pt>
                <c:pt idx="389">
                  <c:v>6240</c:v>
                </c:pt>
                <c:pt idx="390">
                  <c:v>6256</c:v>
                </c:pt>
                <c:pt idx="391">
                  <c:v>6272</c:v>
                </c:pt>
                <c:pt idx="392">
                  <c:v>6288</c:v>
                </c:pt>
                <c:pt idx="393">
                  <c:v>6304</c:v>
                </c:pt>
                <c:pt idx="394">
                  <c:v>6320</c:v>
                </c:pt>
                <c:pt idx="395">
                  <c:v>6336</c:v>
                </c:pt>
                <c:pt idx="396">
                  <c:v>6352</c:v>
                </c:pt>
                <c:pt idx="397">
                  <c:v>6368</c:v>
                </c:pt>
                <c:pt idx="398">
                  <c:v>6384</c:v>
                </c:pt>
                <c:pt idx="399">
                  <c:v>6400</c:v>
                </c:pt>
                <c:pt idx="400">
                  <c:v>6416</c:v>
                </c:pt>
                <c:pt idx="401">
                  <c:v>6432</c:v>
                </c:pt>
                <c:pt idx="402">
                  <c:v>6448</c:v>
                </c:pt>
                <c:pt idx="403">
                  <c:v>6464</c:v>
                </c:pt>
                <c:pt idx="404">
                  <c:v>6480</c:v>
                </c:pt>
                <c:pt idx="405">
                  <c:v>6496</c:v>
                </c:pt>
                <c:pt idx="406">
                  <c:v>6512</c:v>
                </c:pt>
                <c:pt idx="407">
                  <c:v>6528</c:v>
                </c:pt>
                <c:pt idx="408">
                  <c:v>6544</c:v>
                </c:pt>
                <c:pt idx="409">
                  <c:v>6560</c:v>
                </c:pt>
                <c:pt idx="410">
                  <c:v>6576</c:v>
                </c:pt>
                <c:pt idx="411">
                  <c:v>6592</c:v>
                </c:pt>
                <c:pt idx="412">
                  <c:v>6608</c:v>
                </c:pt>
                <c:pt idx="413">
                  <c:v>6624</c:v>
                </c:pt>
                <c:pt idx="414">
                  <c:v>6640</c:v>
                </c:pt>
                <c:pt idx="415">
                  <c:v>6656</c:v>
                </c:pt>
                <c:pt idx="416">
                  <c:v>6672</c:v>
                </c:pt>
                <c:pt idx="417">
                  <c:v>6688</c:v>
                </c:pt>
                <c:pt idx="418">
                  <c:v>6704</c:v>
                </c:pt>
                <c:pt idx="419">
                  <c:v>6720</c:v>
                </c:pt>
                <c:pt idx="420">
                  <c:v>6736</c:v>
                </c:pt>
                <c:pt idx="421">
                  <c:v>6752</c:v>
                </c:pt>
                <c:pt idx="422">
                  <c:v>6768</c:v>
                </c:pt>
                <c:pt idx="423">
                  <c:v>6784</c:v>
                </c:pt>
                <c:pt idx="424">
                  <c:v>6800</c:v>
                </c:pt>
                <c:pt idx="425">
                  <c:v>6816</c:v>
                </c:pt>
                <c:pt idx="426">
                  <c:v>6832</c:v>
                </c:pt>
                <c:pt idx="427">
                  <c:v>6848</c:v>
                </c:pt>
                <c:pt idx="428">
                  <c:v>6864</c:v>
                </c:pt>
                <c:pt idx="429">
                  <c:v>6880</c:v>
                </c:pt>
                <c:pt idx="430">
                  <c:v>6896</c:v>
                </c:pt>
                <c:pt idx="431">
                  <c:v>6912</c:v>
                </c:pt>
                <c:pt idx="432">
                  <c:v>6928</c:v>
                </c:pt>
                <c:pt idx="433">
                  <c:v>6944</c:v>
                </c:pt>
                <c:pt idx="434">
                  <c:v>6960</c:v>
                </c:pt>
                <c:pt idx="435">
                  <c:v>6976</c:v>
                </c:pt>
                <c:pt idx="436">
                  <c:v>6992</c:v>
                </c:pt>
                <c:pt idx="437">
                  <c:v>7008</c:v>
                </c:pt>
                <c:pt idx="438">
                  <c:v>7024</c:v>
                </c:pt>
                <c:pt idx="439">
                  <c:v>7040</c:v>
                </c:pt>
                <c:pt idx="440">
                  <c:v>7056</c:v>
                </c:pt>
                <c:pt idx="441">
                  <c:v>7072</c:v>
                </c:pt>
                <c:pt idx="442">
                  <c:v>7088</c:v>
                </c:pt>
                <c:pt idx="443">
                  <c:v>7104</c:v>
                </c:pt>
                <c:pt idx="444">
                  <c:v>7120</c:v>
                </c:pt>
                <c:pt idx="445">
                  <c:v>7136</c:v>
                </c:pt>
                <c:pt idx="446">
                  <c:v>7152</c:v>
                </c:pt>
                <c:pt idx="447">
                  <c:v>7168</c:v>
                </c:pt>
                <c:pt idx="448">
                  <c:v>7184</c:v>
                </c:pt>
                <c:pt idx="449">
                  <c:v>7200</c:v>
                </c:pt>
                <c:pt idx="450">
                  <c:v>7216</c:v>
                </c:pt>
                <c:pt idx="451">
                  <c:v>7232</c:v>
                </c:pt>
                <c:pt idx="452">
                  <c:v>7248</c:v>
                </c:pt>
                <c:pt idx="453">
                  <c:v>7264</c:v>
                </c:pt>
                <c:pt idx="454">
                  <c:v>7280</c:v>
                </c:pt>
                <c:pt idx="455">
                  <c:v>7296</c:v>
                </c:pt>
                <c:pt idx="456">
                  <c:v>7312</c:v>
                </c:pt>
                <c:pt idx="457">
                  <c:v>7328</c:v>
                </c:pt>
                <c:pt idx="458">
                  <c:v>7344</c:v>
                </c:pt>
                <c:pt idx="459">
                  <c:v>7360</c:v>
                </c:pt>
                <c:pt idx="460">
                  <c:v>7376</c:v>
                </c:pt>
                <c:pt idx="461">
                  <c:v>7392</c:v>
                </c:pt>
                <c:pt idx="462">
                  <c:v>7408</c:v>
                </c:pt>
                <c:pt idx="463">
                  <c:v>7424</c:v>
                </c:pt>
                <c:pt idx="464">
                  <c:v>7440</c:v>
                </c:pt>
                <c:pt idx="465">
                  <c:v>7456</c:v>
                </c:pt>
                <c:pt idx="466">
                  <c:v>7472</c:v>
                </c:pt>
                <c:pt idx="467">
                  <c:v>7488</c:v>
                </c:pt>
                <c:pt idx="468">
                  <c:v>7504</c:v>
                </c:pt>
                <c:pt idx="469">
                  <c:v>7520</c:v>
                </c:pt>
                <c:pt idx="470">
                  <c:v>7536</c:v>
                </c:pt>
                <c:pt idx="471">
                  <c:v>7552</c:v>
                </c:pt>
                <c:pt idx="472">
                  <c:v>7568</c:v>
                </c:pt>
                <c:pt idx="473">
                  <c:v>7584</c:v>
                </c:pt>
                <c:pt idx="474">
                  <c:v>7600</c:v>
                </c:pt>
                <c:pt idx="475">
                  <c:v>7616</c:v>
                </c:pt>
                <c:pt idx="476">
                  <c:v>7632</c:v>
                </c:pt>
                <c:pt idx="477">
                  <c:v>7648</c:v>
                </c:pt>
                <c:pt idx="478">
                  <c:v>7664</c:v>
                </c:pt>
                <c:pt idx="479">
                  <c:v>7680</c:v>
                </c:pt>
                <c:pt idx="480">
                  <c:v>7696</c:v>
                </c:pt>
                <c:pt idx="481">
                  <c:v>7712</c:v>
                </c:pt>
                <c:pt idx="482">
                  <c:v>7728</c:v>
                </c:pt>
                <c:pt idx="483">
                  <c:v>7744</c:v>
                </c:pt>
                <c:pt idx="484">
                  <c:v>7760</c:v>
                </c:pt>
                <c:pt idx="485">
                  <c:v>7776</c:v>
                </c:pt>
                <c:pt idx="486">
                  <c:v>7792</c:v>
                </c:pt>
                <c:pt idx="487">
                  <c:v>7808</c:v>
                </c:pt>
                <c:pt idx="488">
                  <c:v>7824</c:v>
                </c:pt>
                <c:pt idx="489">
                  <c:v>7840</c:v>
                </c:pt>
                <c:pt idx="490">
                  <c:v>7856</c:v>
                </c:pt>
                <c:pt idx="491">
                  <c:v>7872</c:v>
                </c:pt>
                <c:pt idx="492">
                  <c:v>7888</c:v>
                </c:pt>
                <c:pt idx="493">
                  <c:v>7904</c:v>
                </c:pt>
                <c:pt idx="494">
                  <c:v>7920</c:v>
                </c:pt>
                <c:pt idx="495">
                  <c:v>7936</c:v>
                </c:pt>
                <c:pt idx="496">
                  <c:v>7952</c:v>
                </c:pt>
                <c:pt idx="497">
                  <c:v>7968</c:v>
                </c:pt>
                <c:pt idx="498">
                  <c:v>7984</c:v>
                </c:pt>
                <c:pt idx="499">
                  <c:v>8000</c:v>
                </c:pt>
                <c:pt idx="500">
                  <c:v>8016</c:v>
                </c:pt>
                <c:pt idx="501">
                  <c:v>8032</c:v>
                </c:pt>
                <c:pt idx="502">
                  <c:v>8048</c:v>
                </c:pt>
                <c:pt idx="503">
                  <c:v>8064</c:v>
                </c:pt>
                <c:pt idx="504">
                  <c:v>8080</c:v>
                </c:pt>
                <c:pt idx="505">
                  <c:v>8096</c:v>
                </c:pt>
                <c:pt idx="506">
                  <c:v>8112</c:v>
                </c:pt>
                <c:pt idx="507">
                  <c:v>8128</c:v>
                </c:pt>
                <c:pt idx="508">
                  <c:v>8144</c:v>
                </c:pt>
                <c:pt idx="509">
                  <c:v>8160</c:v>
                </c:pt>
                <c:pt idx="510">
                  <c:v>8176</c:v>
                </c:pt>
                <c:pt idx="511">
                  <c:v>8192</c:v>
                </c:pt>
                <c:pt idx="512">
                  <c:v>8208</c:v>
                </c:pt>
                <c:pt idx="513">
                  <c:v>8224</c:v>
                </c:pt>
                <c:pt idx="514">
                  <c:v>8240</c:v>
                </c:pt>
                <c:pt idx="515">
                  <c:v>8256</c:v>
                </c:pt>
                <c:pt idx="516">
                  <c:v>8272</c:v>
                </c:pt>
                <c:pt idx="517">
                  <c:v>8288</c:v>
                </c:pt>
                <c:pt idx="518">
                  <c:v>8304</c:v>
                </c:pt>
                <c:pt idx="519">
                  <c:v>8320</c:v>
                </c:pt>
                <c:pt idx="520">
                  <c:v>8336</c:v>
                </c:pt>
                <c:pt idx="521">
                  <c:v>8352</c:v>
                </c:pt>
                <c:pt idx="522">
                  <c:v>8368</c:v>
                </c:pt>
                <c:pt idx="523">
                  <c:v>8384</c:v>
                </c:pt>
                <c:pt idx="524">
                  <c:v>8400</c:v>
                </c:pt>
                <c:pt idx="525">
                  <c:v>8416</c:v>
                </c:pt>
                <c:pt idx="526">
                  <c:v>8432</c:v>
                </c:pt>
                <c:pt idx="527">
                  <c:v>8448</c:v>
                </c:pt>
                <c:pt idx="528">
                  <c:v>8464</c:v>
                </c:pt>
                <c:pt idx="529">
                  <c:v>8480</c:v>
                </c:pt>
                <c:pt idx="530">
                  <c:v>8496</c:v>
                </c:pt>
                <c:pt idx="531">
                  <c:v>8512</c:v>
                </c:pt>
                <c:pt idx="532">
                  <c:v>8528</c:v>
                </c:pt>
                <c:pt idx="533">
                  <c:v>8544</c:v>
                </c:pt>
                <c:pt idx="534">
                  <c:v>8560</c:v>
                </c:pt>
                <c:pt idx="535">
                  <c:v>8576</c:v>
                </c:pt>
                <c:pt idx="536">
                  <c:v>8592</c:v>
                </c:pt>
                <c:pt idx="537">
                  <c:v>8608</c:v>
                </c:pt>
                <c:pt idx="538">
                  <c:v>8624</c:v>
                </c:pt>
                <c:pt idx="539">
                  <c:v>8640</c:v>
                </c:pt>
                <c:pt idx="540">
                  <c:v>8656</c:v>
                </c:pt>
                <c:pt idx="541">
                  <c:v>8672</c:v>
                </c:pt>
                <c:pt idx="542">
                  <c:v>8688</c:v>
                </c:pt>
                <c:pt idx="543">
                  <c:v>8704</c:v>
                </c:pt>
                <c:pt idx="544">
                  <c:v>8720</c:v>
                </c:pt>
                <c:pt idx="545">
                  <c:v>8736</c:v>
                </c:pt>
                <c:pt idx="546">
                  <c:v>8752</c:v>
                </c:pt>
                <c:pt idx="547">
                  <c:v>8768</c:v>
                </c:pt>
                <c:pt idx="548">
                  <c:v>8784</c:v>
                </c:pt>
                <c:pt idx="549">
                  <c:v>8800</c:v>
                </c:pt>
                <c:pt idx="550">
                  <c:v>8816</c:v>
                </c:pt>
                <c:pt idx="551">
                  <c:v>8832</c:v>
                </c:pt>
                <c:pt idx="552">
                  <c:v>8848</c:v>
                </c:pt>
                <c:pt idx="553">
                  <c:v>8864</c:v>
                </c:pt>
                <c:pt idx="554">
                  <c:v>8880</c:v>
                </c:pt>
                <c:pt idx="555">
                  <c:v>8896</c:v>
                </c:pt>
                <c:pt idx="556">
                  <c:v>8912</c:v>
                </c:pt>
                <c:pt idx="557">
                  <c:v>8928</c:v>
                </c:pt>
                <c:pt idx="558">
                  <c:v>8944</c:v>
                </c:pt>
                <c:pt idx="559">
                  <c:v>8960</c:v>
                </c:pt>
                <c:pt idx="560">
                  <c:v>8976</c:v>
                </c:pt>
                <c:pt idx="561">
                  <c:v>8992</c:v>
                </c:pt>
                <c:pt idx="562">
                  <c:v>9008</c:v>
                </c:pt>
                <c:pt idx="563">
                  <c:v>9024</c:v>
                </c:pt>
                <c:pt idx="564">
                  <c:v>9040</c:v>
                </c:pt>
                <c:pt idx="565">
                  <c:v>9056</c:v>
                </c:pt>
                <c:pt idx="566">
                  <c:v>9072</c:v>
                </c:pt>
                <c:pt idx="567">
                  <c:v>9088</c:v>
                </c:pt>
                <c:pt idx="568">
                  <c:v>9104</c:v>
                </c:pt>
                <c:pt idx="569">
                  <c:v>9120</c:v>
                </c:pt>
                <c:pt idx="570">
                  <c:v>9136</c:v>
                </c:pt>
                <c:pt idx="571">
                  <c:v>9152</c:v>
                </c:pt>
                <c:pt idx="572">
                  <c:v>9168</c:v>
                </c:pt>
                <c:pt idx="573">
                  <c:v>9184</c:v>
                </c:pt>
                <c:pt idx="574">
                  <c:v>9200</c:v>
                </c:pt>
                <c:pt idx="575">
                  <c:v>9216</c:v>
                </c:pt>
                <c:pt idx="576">
                  <c:v>9232</c:v>
                </c:pt>
                <c:pt idx="577">
                  <c:v>9248</c:v>
                </c:pt>
                <c:pt idx="578">
                  <c:v>9264</c:v>
                </c:pt>
                <c:pt idx="579">
                  <c:v>9280</c:v>
                </c:pt>
                <c:pt idx="580">
                  <c:v>9296</c:v>
                </c:pt>
                <c:pt idx="581">
                  <c:v>9312</c:v>
                </c:pt>
                <c:pt idx="582">
                  <c:v>9328</c:v>
                </c:pt>
                <c:pt idx="583">
                  <c:v>9344</c:v>
                </c:pt>
                <c:pt idx="584">
                  <c:v>9360</c:v>
                </c:pt>
                <c:pt idx="585">
                  <c:v>9376</c:v>
                </c:pt>
                <c:pt idx="586">
                  <c:v>9392</c:v>
                </c:pt>
                <c:pt idx="587">
                  <c:v>9408</c:v>
                </c:pt>
                <c:pt idx="588">
                  <c:v>9424</c:v>
                </c:pt>
                <c:pt idx="589">
                  <c:v>9440</c:v>
                </c:pt>
                <c:pt idx="590">
                  <c:v>9456</c:v>
                </c:pt>
                <c:pt idx="591">
                  <c:v>9472</c:v>
                </c:pt>
                <c:pt idx="592">
                  <c:v>9488</c:v>
                </c:pt>
                <c:pt idx="593">
                  <c:v>9504</c:v>
                </c:pt>
                <c:pt idx="594">
                  <c:v>9520</c:v>
                </c:pt>
                <c:pt idx="595">
                  <c:v>9536</c:v>
                </c:pt>
                <c:pt idx="596">
                  <c:v>9552</c:v>
                </c:pt>
                <c:pt idx="597">
                  <c:v>9568</c:v>
                </c:pt>
                <c:pt idx="598">
                  <c:v>9584</c:v>
                </c:pt>
                <c:pt idx="599">
                  <c:v>9600</c:v>
                </c:pt>
                <c:pt idx="600">
                  <c:v>9616</c:v>
                </c:pt>
                <c:pt idx="601">
                  <c:v>9632</c:v>
                </c:pt>
                <c:pt idx="602">
                  <c:v>9648</c:v>
                </c:pt>
                <c:pt idx="603">
                  <c:v>9664</c:v>
                </c:pt>
                <c:pt idx="604">
                  <c:v>9680</c:v>
                </c:pt>
                <c:pt idx="605">
                  <c:v>9696</c:v>
                </c:pt>
                <c:pt idx="606">
                  <c:v>9712</c:v>
                </c:pt>
                <c:pt idx="607">
                  <c:v>9728</c:v>
                </c:pt>
                <c:pt idx="608">
                  <c:v>9744</c:v>
                </c:pt>
                <c:pt idx="609">
                  <c:v>9760</c:v>
                </c:pt>
                <c:pt idx="610">
                  <c:v>9776</c:v>
                </c:pt>
                <c:pt idx="611">
                  <c:v>9792</c:v>
                </c:pt>
                <c:pt idx="612">
                  <c:v>9808</c:v>
                </c:pt>
                <c:pt idx="613">
                  <c:v>9824</c:v>
                </c:pt>
                <c:pt idx="614">
                  <c:v>9840</c:v>
                </c:pt>
                <c:pt idx="615">
                  <c:v>9856</c:v>
                </c:pt>
                <c:pt idx="616">
                  <c:v>9872</c:v>
                </c:pt>
                <c:pt idx="617">
                  <c:v>9888</c:v>
                </c:pt>
                <c:pt idx="618">
                  <c:v>9904</c:v>
                </c:pt>
                <c:pt idx="619">
                  <c:v>9920</c:v>
                </c:pt>
                <c:pt idx="620">
                  <c:v>9936</c:v>
                </c:pt>
                <c:pt idx="621">
                  <c:v>9952</c:v>
                </c:pt>
                <c:pt idx="622">
                  <c:v>9968</c:v>
                </c:pt>
                <c:pt idx="623">
                  <c:v>9984</c:v>
                </c:pt>
                <c:pt idx="624">
                  <c:v>10000</c:v>
                </c:pt>
                <c:pt idx="625">
                  <c:v>10016</c:v>
                </c:pt>
                <c:pt idx="626">
                  <c:v>10032</c:v>
                </c:pt>
                <c:pt idx="627">
                  <c:v>10048</c:v>
                </c:pt>
                <c:pt idx="628">
                  <c:v>10064</c:v>
                </c:pt>
                <c:pt idx="629">
                  <c:v>10080</c:v>
                </c:pt>
                <c:pt idx="630">
                  <c:v>10096</c:v>
                </c:pt>
                <c:pt idx="631">
                  <c:v>10112</c:v>
                </c:pt>
                <c:pt idx="632">
                  <c:v>10128</c:v>
                </c:pt>
                <c:pt idx="633">
                  <c:v>10144</c:v>
                </c:pt>
                <c:pt idx="634">
                  <c:v>10160</c:v>
                </c:pt>
                <c:pt idx="635">
                  <c:v>10176</c:v>
                </c:pt>
                <c:pt idx="636">
                  <c:v>10192</c:v>
                </c:pt>
                <c:pt idx="637">
                  <c:v>10208</c:v>
                </c:pt>
                <c:pt idx="638">
                  <c:v>10224</c:v>
                </c:pt>
                <c:pt idx="639">
                  <c:v>10240</c:v>
                </c:pt>
                <c:pt idx="640">
                  <c:v>10256</c:v>
                </c:pt>
                <c:pt idx="641">
                  <c:v>10272</c:v>
                </c:pt>
                <c:pt idx="642">
                  <c:v>10288</c:v>
                </c:pt>
                <c:pt idx="643">
                  <c:v>10304</c:v>
                </c:pt>
                <c:pt idx="644">
                  <c:v>10320</c:v>
                </c:pt>
                <c:pt idx="645">
                  <c:v>10336</c:v>
                </c:pt>
                <c:pt idx="646">
                  <c:v>10352</c:v>
                </c:pt>
                <c:pt idx="647">
                  <c:v>10368</c:v>
                </c:pt>
                <c:pt idx="648">
                  <c:v>10384</c:v>
                </c:pt>
                <c:pt idx="649">
                  <c:v>10400</c:v>
                </c:pt>
                <c:pt idx="650">
                  <c:v>10416</c:v>
                </c:pt>
                <c:pt idx="651">
                  <c:v>10432</c:v>
                </c:pt>
                <c:pt idx="652">
                  <c:v>10448</c:v>
                </c:pt>
                <c:pt idx="653">
                  <c:v>10464</c:v>
                </c:pt>
                <c:pt idx="654">
                  <c:v>10480</c:v>
                </c:pt>
                <c:pt idx="655">
                  <c:v>10496</c:v>
                </c:pt>
                <c:pt idx="656">
                  <c:v>10512</c:v>
                </c:pt>
                <c:pt idx="657">
                  <c:v>10528</c:v>
                </c:pt>
                <c:pt idx="658">
                  <c:v>10544</c:v>
                </c:pt>
                <c:pt idx="659">
                  <c:v>10560</c:v>
                </c:pt>
                <c:pt idx="660">
                  <c:v>10576</c:v>
                </c:pt>
                <c:pt idx="661">
                  <c:v>10592</c:v>
                </c:pt>
                <c:pt idx="662">
                  <c:v>10608</c:v>
                </c:pt>
                <c:pt idx="663">
                  <c:v>10624</c:v>
                </c:pt>
                <c:pt idx="664">
                  <c:v>10640</c:v>
                </c:pt>
                <c:pt idx="665">
                  <c:v>10656</c:v>
                </c:pt>
                <c:pt idx="666">
                  <c:v>10672</c:v>
                </c:pt>
                <c:pt idx="667">
                  <c:v>10688</c:v>
                </c:pt>
                <c:pt idx="668">
                  <c:v>10704</c:v>
                </c:pt>
                <c:pt idx="669">
                  <c:v>10720</c:v>
                </c:pt>
                <c:pt idx="670">
                  <c:v>10736</c:v>
                </c:pt>
                <c:pt idx="671">
                  <c:v>10752</c:v>
                </c:pt>
                <c:pt idx="672">
                  <c:v>10768</c:v>
                </c:pt>
                <c:pt idx="673">
                  <c:v>10784</c:v>
                </c:pt>
                <c:pt idx="674">
                  <c:v>10800</c:v>
                </c:pt>
                <c:pt idx="675">
                  <c:v>10816</c:v>
                </c:pt>
                <c:pt idx="676">
                  <c:v>10832</c:v>
                </c:pt>
                <c:pt idx="677">
                  <c:v>10848</c:v>
                </c:pt>
                <c:pt idx="678">
                  <c:v>10864</c:v>
                </c:pt>
                <c:pt idx="679">
                  <c:v>10880</c:v>
                </c:pt>
                <c:pt idx="680">
                  <c:v>10896</c:v>
                </c:pt>
                <c:pt idx="681">
                  <c:v>10912</c:v>
                </c:pt>
                <c:pt idx="682">
                  <c:v>10928</c:v>
                </c:pt>
                <c:pt idx="683">
                  <c:v>10944</c:v>
                </c:pt>
                <c:pt idx="684">
                  <c:v>10960</c:v>
                </c:pt>
                <c:pt idx="685">
                  <c:v>10976</c:v>
                </c:pt>
                <c:pt idx="686">
                  <c:v>10992</c:v>
                </c:pt>
                <c:pt idx="687">
                  <c:v>11008</c:v>
                </c:pt>
                <c:pt idx="688">
                  <c:v>11024</c:v>
                </c:pt>
                <c:pt idx="689">
                  <c:v>11040</c:v>
                </c:pt>
                <c:pt idx="690">
                  <c:v>11056</c:v>
                </c:pt>
                <c:pt idx="691">
                  <c:v>11072</c:v>
                </c:pt>
                <c:pt idx="692">
                  <c:v>11088</c:v>
                </c:pt>
                <c:pt idx="693">
                  <c:v>11104</c:v>
                </c:pt>
                <c:pt idx="694">
                  <c:v>11120</c:v>
                </c:pt>
                <c:pt idx="695">
                  <c:v>11136</c:v>
                </c:pt>
                <c:pt idx="696">
                  <c:v>11152</c:v>
                </c:pt>
                <c:pt idx="697">
                  <c:v>11168</c:v>
                </c:pt>
                <c:pt idx="698">
                  <c:v>11184</c:v>
                </c:pt>
                <c:pt idx="699">
                  <c:v>11200</c:v>
                </c:pt>
                <c:pt idx="700">
                  <c:v>11216</c:v>
                </c:pt>
                <c:pt idx="701">
                  <c:v>11232</c:v>
                </c:pt>
                <c:pt idx="702">
                  <c:v>11248</c:v>
                </c:pt>
                <c:pt idx="703">
                  <c:v>11264</c:v>
                </c:pt>
                <c:pt idx="704">
                  <c:v>11280</c:v>
                </c:pt>
                <c:pt idx="705">
                  <c:v>11296</c:v>
                </c:pt>
                <c:pt idx="706">
                  <c:v>11312</c:v>
                </c:pt>
                <c:pt idx="707">
                  <c:v>11328</c:v>
                </c:pt>
                <c:pt idx="708">
                  <c:v>11344</c:v>
                </c:pt>
                <c:pt idx="709">
                  <c:v>11360</c:v>
                </c:pt>
                <c:pt idx="710">
                  <c:v>11376</c:v>
                </c:pt>
                <c:pt idx="711">
                  <c:v>11392</c:v>
                </c:pt>
                <c:pt idx="712">
                  <c:v>11408</c:v>
                </c:pt>
                <c:pt idx="713">
                  <c:v>11424</c:v>
                </c:pt>
                <c:pt idx="714">
                  <c:v>11440</c:v>
                </c:pt>
                <c:pt idx="715">
                  <c:v>11456</c:v>
                </c:pt>
                <c:pt idx="716">
                  <c:v>11472</c:v>
                </c:pt>
                <c:pt idx="717">
                  <c:v>11488</c:v>
                </c:pt>
                <c:pt idx="718">
                  <c:v>11504</c:v>
                </c:pt>
                <c:pt idx="719">
                  <c:v>11520</c:v>
                </c:pt>
                <c:pt idx="720">
                  <c:v>11536</c:v>
                </c:pt>
                <c:pt idx="721">
                  <c:v>11552</c:v>
                </c:pt>
                <c:pt idx="722">
                  <c:v>11568</c:v>
                </c:pt>
                <c:pt idx="723">
                  <c:v>11584</c:v>
                </c:pt>
                <c:pt idx="724">
                  <c:v>11600</c:v>
                </c:pt>
                <c:pt idx="725">
                  <c:v>11616</c:v>
                </c:pt>
                <c:pt idx="726">
                  <c:v>11632</c:v>
                </c:pt>
                <c:pt idx="727">
                  <c:v>11648</c:v>
                </c:pt>
                <c:pt idx="728">
                  <c:v>11664</c:v>
                </c:pt>
                <c:pt idx="729">
                  <c:v>11680</c:v>
                </c:pt>
                <c:pt idx="730">
                  <c:v>11696</c:v>
                </c:pt>
                <c:pt idx="731">
                  <c:v>11712</c:v>
                </c:pt>
                <c:pt idx="732">
                  <c:v>11728</c:v>
                </c:pt>
                <c:pt idx="733">
                  <c:v>11744</c:v>
                </c:pt>
                <c:pt idx="734">
                  <c:v>11760</c:v>
                </c:pt>
                <c:pt idx="735">
                  <c:v>11776</c:v>
                </c:pt>
                <c:pt idx="736">
                  <c:v>11792</c:v>
                </c:pt>
                <c:pt idx="737">
                  <c:v>11808</c:v>
                </c:pt>
                <c:pt idx="738">
                  <c:v>11824</c:v>
                </c:pt>
                <c:pt idx="739">
                  <c:v>11840</c:v>
                </c:pt>
                <c:pt idx="740">
                  <c:v>11856</c:v>
                </c:pt>
                <c:pt idx="741">
                  <c:v>11872</c:v>
                </c:pt>
                <c:pt idx="742">
                  <c:v>11888</c:v>
                </c:pt>
                <c:pt idx="743">
                  <c:v>11904</c:v>
                </c:pt>
                <c:pt idx="744">
                  <c:v>11920</c:v>
                </c:pt>
                <c:pt idx="745">
                  <c:v>11936</c:v>
                </c:pt>
                <c:pt idx="746">
                  <c:v>11952</c:v>
                </c:pt>
                <c:pt idx="747">
                  <c:v>11968</c:v>
                </c:pt>
                <c:pt idx="748">
                  <c:v>11984</c:v>
                </c:pt>
                <c:pt idx="749">
                  <c:v>12000</c:v>
                </c:pt>
                <c:pt idx="750">
                  <c:v>12016</c:v>
                </c:pt>
                <c:pt idx="751">
                  <c:v>12032</c:v>
                </c:pt>
                <c:pt idx="752">
                  <c:v>12048</c:v>
                </c:pt>
                <c:pt idx="753">
                  <c:v>12064</c:v>
                </c:pt>
                <c:pt idx="754">
                  <c:v>12080</c:v>
                </c:pt>
                <c:pt idx="755">
                  <c:v>12096</c:v>
                </c:pt>
                <c:pt idx="756">
                  <c:v>12112</c:v>
                </c:pt>
                <c:pt idx="757">
                  <c:v>12128</c:v>
                </c:pt>
                <c:pt idx="758">
                  <c:v>12144</c:v>
                </c:pt>
                <c:pt idx="759">
                  <c:v>12160</c:v>
                </c:pt>
                <c:pt idx="760">
                  <c:v>12176</c:v>
                </c:pt>
                <c:pt idx="761">
                  <c:v>12192</c:v>
                </c:pt>
                <c:pt idx="762">
                  <c:v>12208</c:v>
                </c:pt>
                <c:pt idx="763">
                  <c:v>12224</c:v>
                </c:pt>
                <c:pt idx="764">
                  <c:v>12240</c:v>
                </c:pt>
                <c:pt idx="765">
                  <c:v>12256</c:v>
                </c:pt>
                <c:pt idx="766">
                  <c:v>12272</c:v>
                </c:pt>
                <c:pt idx="767">
                  <c:v>12288</c:v>
                </c:pt>
                <c:pt idx="768">
                  <c:v>12304</c:v>
                </c:pt>
                <c:pt idx="769">
                  <c:v>12320</c:v>
                </c:pt>
                <c:pt idx="770">
                  <c:v>12336</c:v>
                </c:pt>
                <c:pt idx="771">
                  <c:v>12352</c:v>
                </c:pt>
                <c:pt idx="772">
                  <c:v>12368</c:v>
                </c:pt>
                <c:pt idx="773">
                  <c:v>12384</c:v>
                </c:pt>
                <c:pt idx="774">
                  <c:v>12400</c:v>
                </c:pt>
                <c:pt idx="775">
                  <c:v>12416</c:v>
                </c:pt>
                <c:pt idx="776">
                  <c:v>12432</c:v>
                </c:pt>
                <c:pt idx="777">
                  <c:v>12448</c:v>
                </c:pt>
                <c:pt idx="778">
                  <c:v>12464</c:v>
                </c:pt>
                <c:pt idx="779">
                  <c:v>12480</c:v>
                </c:pt>
                <c:pt idx="780">
                  <c:v>12496</c:v>
                </c:pt>
                <c:pt idx="781">
                  <c:v>12512</c:v>
                </c:pt>
                <c:pt idx="782">
                  <c:v>12528</c:v>
                </c:pt>
                <c:pt idx="783">
                  <c:v>12544</c:v>
                </c:pt>
                <c:pt idx="784">
                  <c:v>12560</c:v>
                </c:pt>
                <c:pt idx="785">
                  <c:v>12576</c:v>
                </c:pt>
                <c:pt idx="786">
                  <c:v>12592</c:v>
                </c:pt>
                <c:pt idx="787">
                  <c:v>12608</c:v>
                </c:pt>
                <c:pt idx="788">
                  <c:v>12624</c:v>
                </c:pt>
                <c:pt idx="789">
                  <c:v>12640</c:v>
                </c:pt>
                <c:pt idx="790">
                  <c:v>12656</c:v>
                </c:pt>
                <c:pt idx="791">
                  <c:v>12672</c:v>
                </c:pt>
                <c:pt idx="792">
                  <c:v>12688</c:v>
                </c:pt>
                <c:pt idx="793">
                  <c:v>12704</c:v>
                </c:pt>
                <c:pt idx="794">
                  <c:v>12720</c:v>
                </c:pt>
                <c:pt idx="795">
                  <c:v>12736</c:v>
                </c:pt>
                <c:pt idx="796">
                  <c:v>12752</c:v>
                </c:pt>
                <c:pt idx="797">
                  <c:v>12768</c:v>
                </c:pt>
                <c:pt idx="798">
                  <c:v>12784</c:v>
                </c:pt>
                <c:pt idx="799">
                  <c:v>12800</c:v>
                </c:pt>
                <c:pt idx="800">
                  <c:v>12816</c:v>
                </c:pt>
                <c:pt idx="801">
                  <c:v>12832</c:v>
                </c:pt>
                <c:pt idx="802">
                  <c:v>12848</c:v>
                </c:pt>
                <c:pt idx="803">
                  <c:v>12864</c:v>
                </c:pt>
                <c:pt idx="804">
                  <c:v>12880</c:v>
                </c:pt>
                <c:pt idx="805">
                  <c:v>12896</c:v>
                </c:pt>
                <c:pt idx="806">
                  <c:v>12912</c:v>
                </c:pt>
                <c:pt idx="807">
                  <c:v>12928</c:v>
                </c:pt>
                <c:pt idx="808">
                  <c:v>12944</c:v>
                </c:pt>
                <c:pt idx="809">
                  <c:v>12960</c:v>
                </c:pt>
                <c:pt idx="810">
                  <c:v>12976</c:v>
                </c:pt>
                <c:pt idx="811">
                  <c:v>12992</c:v>
                </c:pt>
                <c:pt idx="812">
                  <c:v>13008</c:v>
                </c:pt>
                <c:pt idx="813">
                  <c:v>13024</c:v>
                </c:pt>
                <c:pt idx="814">
                  <c:v>13040</c:v>
                </c:pt>
                <c:pt idx="815">
                  <c:v>13056</c:v>
                </c:pt>
                <c:pt idx="816">
                  <c:v>13072</c:v>
                </c:pt>
                <c:pt idx="817">
                  <c:v>13088</c:v>
                </c:pt>
                <c:pt idx="818">
                  <c:v>13104</c:v>
                </c:pt>
                <c:pt idx="819">
                  <c:v>13120</c:v>
                </c:pt>
                <c:pt idx="820">
                  <c:v>13136</c:v>
                </c:pt>
                <c:pt idx="821">
                  <c:v>13152</c:v>
                </c:pt>
                <c:pt idx="822">
                  <c:v>13168</c:v>
                </c:pt>
                <c:pt idx="823">
                  <c:v>13184</c:v>
                </c:pt>
                <c:pt idx="824">
                  <c:v>13200</c:v>
                </c:pt>
                <c:pt idx="825">
                  <c:v>13216</c:v>
                </c:pt>
                <c:pt idx="826">
                  <c:v>13232</c:v>
                </c:pt>
                <c:pt idx="827">
                  <c:v>13248</c:v>
                </c:pt>
                <c:pt idx="828">
                  <c:v>13264</c:v>
                </c:pt>
                <c:pt idx="829">
                  <c:v>13280</c:v>
                </c:pt>
                <c:pt idx="830">
                  <c:v>13296</c:v>
                </c:pt>
                <c:pt idx="831">
                  <c:v>13312</c:v>
                </c:pt>
                <c:pt idx="832">
                  <c:v>13328</c:v>
                </c:pt>
                <c:pt idx="833">
                  <c:v>13344</c:v>
                </c:pt>
                <c:pt idx="834">
                  <c:v>13360</c:v>
                </c:pt>
                <c:pt idx="835">
                  <c:v>13376</c:v>
                </c:pt>
                <c:pt idx="836">
                  <c:v>13392</c:v>
                </c:pt>
                <c:pt idx="837">
                  <c:v>13408</c:v>
                </c:pt>
                <c:pt idx="838">
                  <c:v>13424</c:v>
                </c:pt>
                <c:pt idx="839">
                  <c:v>13440</c:v>
                </c:pt>
                <c:pt idx="840">
                  <c:v>13456</c:v>
                </c:pt>
                <c:pt idx="841">
                  <c:v>13472</c:v>
                </c:pt>
                <c:pt idx="842">
                  <c:v>13488</c:v>
                </c:pt>
                <c:pt idx="843">
                  <c:v>13504</c:v>
                </c:pt>
                <c:pt idx="844">
                  <c:v>13520</c:v>
                </c:pt>
                <c:pt idx="845">
                  <c:v>13536</c:v>
                </c:pt>
                <c:pt idx="846">
                  <c:v>13552</c:v>
                </c:pt>
                <c:pt idx="847">
                  <c:v>13568</c:v>
                </c:pt>
                <c:pt idx="848">
                  <c:v>13584</c:v>
                </c:pt>
                <c:pt idx="849">
                  <c:v>13600</c:v>
                </c:pt>
                <c:pt idx="850">
                  <c:v>13616</c:v>
                </c:pt>
                <c:pt idx="851">
                  <c:v>13632</c:v>
                </c:pt>
                <c:pt idx="852">
                  <c:v>13648</c:v>
                </c:pt>
                <c:pt idx="853">
                  <c:v>13664</c:v>
                </c:pt>
                <c:pt idx="854">
                  <c:v>13680</c:v>
                </c:pt>
                <c:pt idx="855">
                  <c:v>13696</c:v>
                </c:pt>
                <c:pt idx="856">
                  <c:v>13712</c:v>
                </c:pt>
                <c:pt idx="857">
                  <c:v>13728</c:v>
                </c:pt>
                <c:pt idx="858">
                  <c:v>13744</c:v>
                </c:pt>
                <c:pt idx="859">
                  <c:v>13760</c:v>
                </c:pt>
                <c:pt idx="860">
                  <c:v>13776</c:v>
                </c:pt>
                <c:pt idx="861">
                  <c:v>13792</c:v>
                </c:pt>
                <c:pt idx="862">
                  <c:v>13808</c:v>
                </c:pt>
                <c:pt idx="863">
                  <c:v>13824</c:v>
                </c:pt>
                <c:pt idx="864">
                  <c:v>13840</c:v>
                </c:pt>
                <c:pt idx="865">
                  <c:v>13856</c:v>
                </c:pt>
                <c:pt idx="866">
                  <c:v>13872</c:v>
                </c:pt>
                <c:pt idx="867">
                  <c:v>13888</c:v>
                </c:pt>
                <c:pt idx="868">
                  <c:v>13904</c:v>
                </c:pt>
                <c:pt idx="869">
                  <c:v>13920</c:v>
                </c:pt>
                <c:pt idx="870">
                  <c:v>13936</c:v>
                </c:pt>
                <c:pt idx="871">
                  <c:v>13952</c:v>
                </c:pt>
                <c:pt idx="872">
                  <c:v>13968</c:v>
                </c:pt>
                <c:pt idx="873">
                  <c:v>13984</c:v>
                </c:pt>
                <c:pt idx="874">
                  <c:v>14000</c:v>
                </c:pt>
                <c:pt idx="875">
                  <c:v>14016</c:v>
                </c:pt>
                <c:pt idx="876">
                  <c:v>14032</c:v>
                </c:pt>
                <c:pt idx="877">
                  <c:v>14048</c:v>
                </c:pt>
                <c:pt idx="878">
                  <c:v>14064</c:v>
                </c:pt>
                <c:pt idx="879">
                  <c:v>14080</c:v>
                </c:pt>
                <c:pt idx="880">
                  <c:v>14096</c:v>
                </c:pt>
                <c:pt idx="881">
                  <c:v>14112</c:v>
                </c:pt>
                <c:pt idx="882">
                  <c:v>14128</c:v>
                </c:pt>
                <c:pt idx="883">
                  <c:v>14144</c:v>
                </c:pt>
                <c:pt idx="884">
                  <c:v>14160</c:v>
                </c:pt>
                <c:pt idx="885">
                  <c:v>14176</c:v>
                </c:pt>
                <c:pt idx="886">
                  <c:v>14192</c:v>
                </c:pt>
                <c:pt idx="887">
                  <c:v>14208</c:v>
                </c:pt>
                <c:pt idx="888">
                  <c:v>14224</c:v>
                </c:pt>
                <c:pt idx="889">
                  <c:v>14240</c:v>
                </c:pt>
                <c:pt idx="890">
                  <c:v>14256</c:v>
                </c:pt>
                <c:pt idx="891">
                  <c:v>14272</c:v>
                </c:pt>
                <c:pt idx="892">
                  <c:v>14288</c:v>
                </c:pt>
                <c:pt idx="893">
                  <c:v>14304</c:v>
                </c:pt>
                <c:pt idx="894">
                  <c:v>14320</c:v>
                </c:pt>
                <c:pt idx="895">
                  <c:v>14336</c:v>
                </c:pt>
                <c:pt idx="896">
                  <c:v>14352</c:v>
                </c:pt>
                <c:pt idx="897">
                  <c:v>14368</c:v>
                </c:pt>
                <c:pt idx="898">
                  <c:v>14384</c:v>
                </c:pt>
                <c:pt idx="899">
                  <c:v>14400</c:v>
                </c:pt>
                <c:pt idx="900">
                  <c:v>14416</c:v>
                </c:pt>
                <c:pt idx="901">
                  <c:v>14432</c:v>
                </c:pt>
                <c:pt idx="902">
                  <c:v>14448</c:v>
                </c:pt>
                <c:pt idx="903">
                  <c:v>14464</c:v>
                </c:pt>
                <c:pt idx="904">
                  <c:v>14480</c:v>
                </c:pt>
                <c:pt idx="905">
                  <c:v>14496</c:v>
                </c:pt>
                <c:pt idx="906">
                  <c:v>14512</c:v>
                </c:pt>
                <c:pt idx="907">
                  <c:v>14528</c:v>
                </c:pt>
                <c:pt idx="908">
                  <c:v>14544</c:v>
                </c:pt>
                <c:pt idx="909">
                  <c:v>14560</c:v>
                </c:pt>
                <c:pt idx="910">
                  <c:v>14576</c:v>
                </c:pt>
                <c:pt idx="911">
                  <c:v>14592</c:v>
                </c:pt>
                <c:pt idx="912">
                  <c:v>14608</c:v>
                </c:pt>
                <c:pt idx="913">
                  <c:v>14624</c:v>
                </c:pt>
                <c:pt idx="914">
                  <c:v>14640</c:v>
                </c:pt>
                <c:pt idx="915">
                  <c:v>14656</c:v>
                </c:pt>
                <c:pt idx="916">
                  <c:v>14672</c:v>
                </c:pt>
                <c:pt idx="917">
                  <c:v>14688</c:v>
                </c:pt>
                <c:pt idx="918">
                  <c:v>14704</c:v>
                </c:pt>
                <c:pt idx="919">
                  <c:v>14720</c:v>
                </c:pt>
                <c:pt idx="920">
                  <c:v>14736</c:v>
                </c:pt>
                <c:pt idx="921">
                  <c:v>14752</c:v>
                </c:pt>
                <c:pt idx="922">
                  <c:v>14768</c:v>
                </c:pt>
                <c:pt idx="923">
                  <c:v>14784</c:v>
                </c:pt>
                <c:pt idx="924">
                  <c:v>14800</c:v>
                </c:pt>
                <c:pt idx="925">
                  <c:v>14816</c:v>
                </c:pt>
                <c:pt idx="926">
                  <c:v>14832</c:v>
                </c:pt>
                <c:pt idx="927">
                  <c:v>14848</c:v>
                </c:pt>
                <c:pt idx="928">
                  <c:v>14864</c:v>
                </c:pt>
                <c:pt idx="929">
                  <c:v>14880</c:v>
                </c:pt>
                <c:pt idx="930">
                  <c:v>14896</c:v>
                </c:pt>
                <c:pt idx="931">
                  <c:v>14912</c:v>
                </c:pt>
                <c:pt idx="932">
                  <c:v>14928</c:v>
                </c:pt>
                <c:pt idx="933">
                  <c:v>14944</c:v>
                </c:pt>
                <c:pt idx="934">
                  <c:v>14960</c:v>
                </c:pt>
                <c:pt idx="935">
                  <c:v>14976</c:v>
                </c:pt>
                <c:pt idx="936">
                  <c:v>14992</c:v>
                </c:pt>
                <c:pt idx="937">
                  <c:v>15008</c:v>
                </c:pt>
                <c:pt idx="938">
                  <c:v>15024</c:v>
                </c:pt>
                <c:pt idx="939">
                  <c:v>15040</c:v>
                </c:pt>
                <c:pt idx="940">
                  <c:v>15056</c:v>
                </c:pt>
                <c:pt idx="941">
                  <c:v>15072</c:v>
                </c:pt>
                <c:pt idx="942">
                  <c:v>15088</c:v>
                </c:pt>
                <c:pt idx="943">
                  <c:v>15104</c:v>
                </c:pt>
                <c:pt idx="944">
                  <c:v>15120</c:v>
                </c:pt>
                <c:pt idx="945">
                  <c:v>15136</c:v>
                </c:pt>
                <c:pt idx="946">
                  <c:v>15152</c:v>
                </c:pt>
                <c:pt idx="947">
                  <c:v>15168</c:v>
                </c:pt>
                <c:pt idx="948">
                  <c:v>15184</c:v>
                </c:pt>
                <c:pt idx="949">
                  <c:v>15200</c:v>
                </c:pt>
                <c:pt idx="950">
                  <c:v>15216</c:v>
                </c:pt>
                <c:pt idx="951">
                  <c:v>15232</c:v>
                </c:pt>
                <c:pt idx="952">
                  <c:v>15248</c:v>
                </c:pt>
                <c:pt idx="953">
                  <c:v>15264</c:v>
                </c:pt>
                <c:pt idx="954">
                  <c:v>15280</c:v>
                </c:pt>
                <c:pt idx="955">
                  <c:v>15296</c:v>
                </c:pt>
                <c:pt idx="956">
                  <c:v>15312</c:v>
                </c:pt>
                <c:pt idx="957">
                  <c:v>15328</c:v>
                </c:pt>
                <c:pt idx="958">
                  <c:v>15344</c:v>
                </c:pt>
                <c:pt idx="959">
                  <c:v>15360</c:v>
                </c:pt>
              </c:numCache>
            </c:numRef>
          </c:xVal>
          <c:yVal>
            <c:numRef>
              <c:f>sswap!$B$2:$B$961</c:f>
              <c:numCache>
                <c:formatCode>General</c:formatCode>
                <c:ptCount val="960"/>
                <c:pt idx="0">
                  <c:v>4.9708000000000014</c:v>
                </c:pt>
                <c:pt idx="1">
                  <c:v>4.9569599999999996</c:v>
                </c:pt>
                <c:pt idx="2">
                  <c:v>4.9991199999999996</c:v>
                </c:pt>
                <c:pt idx="3">
                  <c:v>4.9672299999999998</c:v>
                </c:pt>
                <c:pt idx="4">
                  <c:v>4.9661799999999996</c:v>
                </c:pt>
                <c:pt idx="5">
                  <c:v>4.9830600000000134</c:v>
                </c:pt>
                <c:pt idx="6">
                  <c:v>4.98231</c:v>
                </c:pt>
                <c:pt idx="7">
                  <c:v>5.0044299999999966</c:v>
                </c:pt>
                <c:pt idx="8">
                  <c:v>5.0243799999999954</c:v>
                </c:pt>
                <c:pt idx="9">
                  <c:v>5.0187200000000001</c:v>
                </c:pt>
                <c:pt idx="10">
                  <c:v>5.0047699999999997</c:v>
                </c:pt>
                <c:pt idx="11">
                  <c:v>5.0304500000000001</c:v>
                </c:pt>
                <c:pt idx="12">
                  <c:v>5.0170899999999854</c:v>
                </c:pt>
                <c:pt idx="13">
                  <c:v>5.0241399999999654</c:v>
                </c:pt>
                <c:pt idx="14">
                  <c:v>5.0778600000000003</c:v>
                </c:pt>
                <c:pt idx="15">
                  <c:v>5.0535099999999966</c:v>
                </c:pt>
                <c:pt idx="16">
                  <c:v>5.0653899999999936</c:v>
                </c:pt>
                <c:pt idx="17">
                  <c:v>5.1036900000000003</c:v>
                </c:pt>
                <c:pt idx="18">
                  <c:v>5.08568</c:v>
                </c:pt>
                <c:pt idx="19">
                  <c:v>5.0860399999999997</c:v>
                </c:pt>
                <c:pt idx="20">
                  <c:v>5.1060999999999996</c:v>
                </c:pt>
                <c:pt idx="21">
                  <c:v>5.0850200000000001</c:v>
                </c:pt>
                <c:pt idx="22">
                  <c:v>5.0887599999999997</c:v>
                </c:pt>
                <c:pt idx="23">
                  <c:v>5.1070899999999746</c:v>
                </c:pt>
                <c:pt idx="24">
                  <c:v>5.0884799999999997</c:v>
                </c:pt>
                <c:pt idx="25">
                  <c:v>5.0904999999999996</c:v>
                </c:pt>
                <c:pt idx="26">
                  <c:v>5.1115099999999956</c:v>
                </c:pt>
                <c:pt idx="27">
                  <c:v>5.0881699999999999</c:v>
                </c:pt>
                <c:pt idx="28">
                  <c:v>5.08847</c:v>
                </c:pt>
                <c:pt idx="29">
                  <c:v>5.0906900000000004</c:v>
                </c:pt>
                <c:pt idx="30">
                  <c:v>5.09084</c:v>
                </c:pt>
                <c:pt idx="31">
                  <c:v>5.1107899999999864</c:v>
                </c:pt>
                <c:pt idx="32">
                  <c:v>5.1126899999999864</c:v>
                </c:pt>
                <c:pt idx="33">
                  <c:v>5.0946199999999946</c:v>
                </c:pt>
                <c:pt idx="34">
                  <c:v>5.0979499999999964</c:v>
                </c:pt>
                <c:pt idx="35">
                  <c:v>5.0908699999999998</c:v>
                </c:pt>
                <c:pt idx="36">
                  <c:v>5.0976499999999998</c:v>
                </c:pt>
                <c:pt idx="37">
                  <c:v>5.0943399999999954</c:v>
                </c:pt>
                <c:pt idx="38">
                  <c:v>5.0888999999999998</c:v>
                </c:pt>
                <c:pt idx="39">
                  <c:v>5.0916800000000002</c:v>
                </c:pt>
                <c:pt idx="40">
                  <c:v>5.0982200000000004</c:v>
                </c:pt>
                <c:pt idx="41">
                  <c:v>5.1031599999999946</c:v>
                </c:pt>
                <c:pt idx="42">
                  <c:v>5.0995299999999997</c:v>
                </c:pt>
                <c:pt idx="43">
                  <c:v>5.1228699999999936</c:v>
                </c:pt>
                <c:pt idx="44">
                  <c:v>5.1278399999999644</c:v>
                </c:pt>
                <c:pt idx="45">
                  <c:v>5.1481199999999836</c:v>
                </c:pt>
                <c:pt idx="46">
                  <c:v>5.13584</c:v>
                </c:pt>
                <c:pt idx="47">
                  <c:v>5.1057999999999986</c:v>
                </c:pt>
                <c:pt idx="48">
                  <c:v>5.1052999999999997</c:v>
                </c:pt>
                <c:pt idx="49">
                  <c:v>5.1128099999999854</c:v>
                </c:pt>
                <c:pt idx="50">
                  <c:v>5.1096399999999997</c:v>
                </c:pt>
                <c:pt idx="51">
                  <c:v>5.1056400000000002</c:v>
                </c:pt>
                <c:pt idx="52">
                  <c:v>5.1732800000000001</c:v>
                </c:pt>
                <c:pt idx="53">
                  <c:v>5.1280099999999864</c:v>
                </c:pt>
                <c:pt idx="54">
                  <c:v>5.1162799999999997</c:v>
                </c:pt>
                <c:pt idx="55">
                  <c:v>5.1082999999999998</c:v>
                </c:pt>
                <c:pt idx="56">
                  <c:v>5.1506999999999996</c:v>
                </c:pt>
                <c:pt idx="57">
                  <c:v>5.1123799999999946</c:v>
                </c:pt>
                <c:pt idx="58">
                  <c:v>5.1398299999999999</c:v>
                </c:pt>
                <c:pt idx="59">
                  <c:v>5.1318999999999999</c:v>
                </c:pt>
                <c:pt idx="60">
                  <c:v>5.1156299999999986</c:v>
                </c:pt>
                <c:pt idx="61">
                  <c:v>5.1205599999999736</c:v>
                </c:pt>
                <c:pt idx="62">
                  <c:v>5.1448599999999836</c:v>
                </c:pt>
                <c:pt idx="63">
                  <c:v>5.1677899999999646</c:v>
                </c:pt>
                <c:pt idx="64">
                  <c:v>5.1487799999999986</c:v>
                </c:pt>
                <c:pt idx="65">
                  <c:v>5.1309799999999974</c:v>
                </c:pt>
                <c:pt idx="66">
                  <c:v>5.1299099999999864</c:v>
                </c:pt>
                <c:pt idx="67">
                  <c:v>5.1281299999999854</c:v>
                </c:pt>
                <c:pt idx="68">
                  <c:v>5.17319</c:v>
                </c:pt>
                <c:pt idx="69">
                  <c:v>5.1346799999999986</c:v>
                </c:pt>
                <c:pt idx="70">
                  <c:v>5.1715999999999998</c:v>
                </c:pt>
                <c:pt idx="71">
                  <c:v>5.1700299999999997</c:v>
                </c:pt>
                <c:pt idx="72">
                  <c:v>5.1627599999999836</c:v>
                </c:pt>
                <c:pt idx="73">
                  <c:v>5.1858700000000004</c:v>
                </c:pt>
                <c:pt idx="74">
                  <c:v>5.1505699999999974</c:v>
                </c:pt>
                <c:pt idx="75">
                  <c:v>5.1684699999999966</c:v>
                </c:pt>
                <c:pt idx="76">
                  <c:v>5.1843299999999974</c:v>
                </c:pt>
                <c:pt idx="77">
                  <c:v>5.1552600000000002</c:v>
                </c:pt>
                <c:pt idx="78">
                  <c:v>5.2061700000000002</c:v>
                </c:pt>
                <c:pt idx="79">
                  <c:v>5.1583999999999994</c:v>
                </c:pt>
                <c:pt idx="80">
                  <c:v>5.1593499999999999</c:v>
                </c:pt>
                <c:pt idx="81">
                  <c:v>5.1590600000000002</c:v>
                </c:pt>
                <c:pt idx="82">
                  <c:v>5.1642499999999956</c:v>
                </c:pt>
                <c:pt idx="83">
                  <c:v>5.2222799999999996</c:v>
                </c:pt>
                <c:pt idx="84">
                  <c:v>5.1873899999999846</c:v>
                </c:pt>
                <c:pt idx="85">
                  <c:v>5.1615299999999946</c:v>
                </c:pt>
                <c:pt idx="86">
                  <c:v>5.164819999999934</c:v>
                </c:pt>
                <c:pt idx="87">
                  <c:v>5.1654199999999646</c:v>
                </c:pt>
                <c:pt idx="88">
                  <c:v>5.1897099999999998</c:v>
                </c:pt>
                <c:pt idx="89">
                  <c:v>5.1886299999999999</c:v>
                </c:pt>
                <c:pt idx="90">
                  <c:v>5.1769799999999986</c:v>
                </c:pt>
                <c:pt idx="91">
                  <c:v>5.1750099999999994</c:v>
                </c:pt>
                <c:pt idx="92">
                  <c:v>5.1785899999999936</c:v>
                </c:pt>
                <c:pt idx="93">
                  <c:v>5.1808699999999996</c:v>
                </c:pt>
                <c:pt idx="94">
                  <c:v>5.2027400000000004</c:v>
                </c:pt>
                <c:pt idx="95">
                  <c:v>5.1802999999999999</c:v>
                </c:pt>
                <c:pt idx="96">
                  <c:v>5.2139299999999986</c:v>
                </c:pt>
                <c:pt idx="97">
                  <c:v>5.1878299999999946</c:v>
                </c:pt>
                <c:pt idx="98">
                  <c:v>5.1970299999999936</c:v>
                </c:pt>
                <c:pt idx="99">
                  <c:v>5.1858999999999966</c:v>
                </c:pt>
                <c:pt idx="100">
                  <c:v>5.2146100000000004</c:v>
                </c:pt>
                <c:pt idx="101">
                  <c:v>5.1957499999999994</c:v>
                </c:pt>
                <c:pt idx="102">
                  <c:v>5.2027900000000002</c:v>
                </c:pt>
                <c:pt idx="103">
                  <c:v>5.2193899999999998</c:v>
                </c:pt>
                <c:pt idx="104">
                  <c:v>5.2353700000000014</c:v>
                </c:pt>
                <c:pt idx="105">
                  <c:v>5.23292</c:v>
                </c:pt>
                <c:pt idx="106">
                  <c:v>5.2312000000000181</c:v>
                </c:pt>
                <c:pt idx="107">
                  <c:v>5.2105600000000001</c:v>
                </c:pt>
                <c:pt idx="108">
                  <c:v>5.2279199999999646</c:v>
                </c:pt>
                <c:pt idx="109">
                  <c:v>5.2139299999999986</c:v>
                </c:pt>
                <c:pt idx="110">
                  <c:v>5.2314600000000171</c:v>
                </c:pt>
                <c:pt idx="111">
                  <c:v>5.2138299999999997</c:v>
                </c:pt>
                <c:pt idx="112">
                  <c:v>5.2349399999999946</c:v>
                </c:pt>
                <c:pt idx="113">
                  <c:v>5.2507799999999998</c:v>
                </c:pt>
                <c:pt idx="114">
                  <c:v>5.2583799999999998</c:v>
                </c:pt>
                <c:pt idx="115">
                  <c:v>5.2139299999999986</c:v>
                </c:pt>
                <c:pt idx="116">
                  <c:v>5.2140099999999956</c:v>
                </c:pt>
                <c:pt idx="117">
                  <c:v>5.2139699999999998</c:v>
                </c:pt>
                <c:pt idx="118">
                  <c:v>5.2204899999999954</c:v>
                </c:pt>
                <c:pt idx="119">
                  <c:v>5.2139799999999976</c:v>
                </c:pt>
                <c:pt idx="120">
                  <c:v>5.2145599999999854</c:v>
                </c:pt>
                <c:pt idx="121">
                  <c:v>5.2409999999999997</c:v>
                </c:pt>
                <c:pt idx="122">
                  <c:v>5.2451400000000001</c:v>
                </c:pt>
                <c:pt idx="123">
                  <c:v>5.2193399999999999</c:v>
                </c:pt>
                <c:pt idx="124">
                  <c:v>5.2267099999999997</c:v>
                </c:pt>
                <c:pt idx="125">
                  <c:v>5.2286700000000002</c:v>
                </c:pt>
                <c:pt idx="126">
                  <c:v>5.2336100000000014</c:v>
                </c:pt>
                <c:pt idx="127">
                  <c:v>5.2324000000000002</c:v>
                </c:pt>
                <c:pt idx="128">
                  <c:v>5.2395600000000124</c:v>
                </c:pt>
                <c:pt idx="129">
                  <c:v>5.2595099999999997</c:v>
                </c:pt>
                <c:pt idx="130">
                  <c:v>5.2500799999999996</c:v>
                </c:pt>
                <c:pt idx="131">
                  <c:v>5.2424999999999997</c:v>
                </c:pt>
                <c:pt idx="132">
                  <c:v>5.26661</c:v>
                </c:pt>
                <c:pt idx="133">
                  <c:v>5.2671199999999736</c:v>
                </c:pt>
                <c:pt idx="134">
                  <c:v>5.2471399999999946</c:v>
                </c:pt>
                <c:pt idx="135">
                  <c:v>5.2522099999999998</c:v>
                </c:pt>
                <c:pt idx="136">
                  <c:v>5.2527100000000004</c:v>
                </c:pt>
                <c:pt idx="137">
                  <c:v>5.2790600000000181</c:v>
                </c:pt>
                <c:pt idx="138">
                  <c:v>5.2620499999999986</c:v>
                </c:pt>
                <c:pt idx="139">
                  <c:v>5.2587999999999999</c:v>
                </c:pt>
                <c:pt idx="140">
                  <c:v>5.2574899999999856</c:v>
                </c:pt>
                <c:pt idx="141">
                  <c:v>5.2901099999999994</c:v>
                </c:pt>
                <c:pt idx="142">
                  <c:v>5.2635199999999864</c:v>
                </c:pt>
                <c:pt idx="143">
                  <c:v>5.2829199999999936</c:v>
                </c:pt>
                <c:pt idx="144">
                  <c:v>5.2994599999999998</c:v>
                </c:pt>
                <c:pt idx="145">
                  <c:v>5.2723800000000001</c:v>
                </c:pt>
                <c:pt idx="146">
                  <c:v>5.2720700000000003</c:v>
                </c:pt>
                <c:pt idx="147">
                  <c:v>5.2898800000000001</c:v>
                </c:pt>
                <c:pt idx="148">
                  <c:v>5.2868000000000004</c:v>
                </c:pt>
                <c:pt idx="149">
                  <c:v>5.2720000000000002</c:v>
                </c:pt>
                <c:pt idx="150">
                  <c:v>5.2763500000000034</c:v>
                </c:pt>
                <c:pt idx="151">
                  <c:v>5.2774799999999997</c:v>
                </c:pt>
                <c:pt idx="152">
                  <c:v>5.3046899999999946</c:v>
                </c:pt>
                <c:pt idx="153">
                  <c:v>5.3138399999999946</c:v>
                </c:pt>
                <c:pt idx="154">
                  <c:v>5.2902100000000001</c:v>
                </c:pt>
                <c:pt idx="155">
                  <c:v>5.2839600000000004</c:v>
                </c:pt>
                <c:pt idx="156">
                  <c:v>5.3108699999999986</c:v>
                </c:pt>
                <c:pt idx="157">
                  <c:v>5.3101199999999746</c:v>
                </c:pt>
                <c:pt idx="158">
                  <c:v>5.2789299999999999</c:v>
                </c:pt>
                <c:pt idx="159">
                  <c:v>5.291660000000018</c:v>
                </c:pt>
                <c:pt idx="160">
                  <c:v>5.3244899999999369</c:v>
                </c:pt>
                <c:pt idx="161">
                  <c:v>5.3294600000000001</c:v>
                </c:pt>
                <c:pt idx="162">
                  <c:v>5.3952900000000001</c:v>
                </c:pt>
                <c:pt idx="163">
                  <c:v>5.3461999999999996</c:v>
                </c:pt>
                <c:pt idx="164">
                  <c:v>5.3262099999999997</c:v>
                </c:pt>
                <c:pt idx="165">
                  <c:v>5.33</c:v>
                </c:pt>
                <c:pt idx="166">
                  <c:v>5.3674299999999846</c:v>
                </c:pt>
                <c:pt idx="167">
                  <c:v>5.3516399999999997</c:v>
                </c:pt>
                <c:pt idx="168">
                  <c:v>5.3284599999999847</c:v>
                </c:pt>
                <c:pt idx="169">
                  <c:v>5.3997799999999998</c:v>
                </c:pt>
                <c:pt idx="170">
                  <c:v>5.3509499999999957</c:v>
                </c:pt>
                <c:pt idx="171">
                  <c:v>5.3327900000000001</c:v>
                </c:pt>
                <c:pt idx="172">
                  <c:v>5.3264099999999956</c:v>
                </c:pt>
                <c:pt idx="173">
                  <c:v>5.3507799999999976</c:v>
                </c:pt>
                <c:pt idx="174">
                  <c:v>5.3322700000000003</c:v>
                </c:pt>
                <c:pt idx="175">
                  <c:v>5.3355299999999994</c:v>
                </c:pt>
                <c:pt idx="176">
                  <c:v>5.3270099999999836</c:v>
                </c:pt>
                <c:pt idx="177">
                  <c:v>5.3309899999999946</c:v>
                </c:pt>
                <c:pt idx="178">
                  <c:v>5.3516599999999999</c:v>
                </c:pt>
                <c:pt idx="179">
                  <c:v>5.3330500000000001</c:v>
                </c:pt>
                <c:pt idx="180">
                  <c:v>5.3278699999999954</c:v>
                </c:pt>
                <c:pt idx="181">
                  <c:v>5.3573499999999976</c:v>
                </c:pt>
                <c:pt idx="182">
                  <c:v>5.3353700000000002</c:v>
                </c:pt>
                <c:pt idx="183">
                  <c:v>5.3538699999999997</c:v>
                </c:pt>
                <c:pt idx="184">
                  <c:v>5.3511299999999986</c:v>
                </c:pt>
                <c:pt idx="185">
                  <c:v>5.3324699999999998</c:v>
                </c:pt>
                <c:pt idx="186">
                  <c:v>5.3368399999999996</c:v>
                </c:pt>
                <c:pt idx="187">
                  <c:v>5.3531599999999946</c:v>
                </c:pt>
                <c:pt idx="188">
                  <c:v>5.3329099999999956</c:v>
                </c:pt>
                <c:pt idx="189">
                  <c:v>5.3583400000000001</c:v>
                </c:pt>
                <c:pt idx="190">
                  <c:v>5.3614199999999936</c:v>
                </c:pt>
                <c:pt idx="191">
                  <c:v>5.3750200000000001</c:v>
                </c:pt>
                <c:pt idx="192">
                  <c:v>5.3526300000000004</c:v>
                </c:pt>
                <c:pt idx="193">
                  <c:v>5.3532299999999999</c:v>
                </c:pt>
                <c:pt idx="194">
                  <c:v>5.3840799999999946</c:v>
                </c:pt>
                <c:pt idx="195">
                  <c:v>5.3728400000000001</c:v>
                </c:pt>
                <c:pt idx="196">
                  <c:v>5.4593300000000013</c:v>
                </c:pt>
                <c:pt idx="197">
                  <c:v>5.3970299999999947</c:v>
                </c:pt>
                <c:pt idx="198">
                  <c:v>5.4029400000000001</c:v>
                </c:pt>
                <c:pt idx="199">
                  <c:v>5.3928499999999966</c:v>
                </c:pt>
                <c:pt idx="200">
                  <c:v>5.4012300000000124</c:v>
                </c:pt>
                <c:pt idx="201">
                  <c:v>5.3978099999999847</c:v>
                </c:pt>
                <c:pt idx="202">
                  <c:v>5.3921499999999947</c:v>
                </c:pt>
                <c:pt idx="203">
                  <c:v>5.4829400000000001</c:v>
                </c:pt>
                <c:pt idx="204">
                  <c:v>5.3926099999999986</c:v>
                </c:pt>
                <c:pt idx="205">
                  <c:v>5.4054799999999998</c:v>
                </c:pt>
                <c:pt idx="206">
                  <c:v>5.4202599999999999</c:v>
                </c:pt>
                <c:pt idx="207">
                  <c:v>5.4292199999999999</c:v>
                </c:pt>
                <c:pt idx="208">
                  <c:v>5.4102800000000002</c:v>
                </c:pt>
                <c:pt idx="209">
                  <c:v>5.39323</c:v>
                </c:pt>
                <c:pt idx="210">
                  <c:v>5.3960499999999998</c:v>
                </c:pt>
                <c:pt idx="211">
                  <c:v>5.4180599999999997</c:v>
                </c:pt>
                <c:pt idx="212">
                  <c:v>5.4371200000000002</c:v>
                </c:pt>
                <c:pt idx="213">
                  <c:v>5.4133599999999999</c:v>
                </c:pt>
                <c:pt idx="214">
                  <c:v>5.3965499999999986</c:v>
                </c:pt>
                <c:pt idx="215">
                  <c:v>5.3903999999999996</c:v>
                </c:pt>
                <c:pt idx="216">
                  <c:v>5.4247899999999856</c:v>
                </c:pt>
                <c:pt idx="217">
                  <c:v>5.4155799999999976</c:v>
                </c:pt>
                <c:pt idx="218">
                  <c:v>5.4212899999999999</c:v>
                </c:pt>
                <c:pt idx="219">
                  <c:v>5.4971199999999936</c:v>
                </c:pt>
                <c:pt idx="220">
                  <c:v>5.41899</c:v>
                </c:pt>
                <c:pt idx="221">
                  <c:v>5.4778500000000001</c:v>
                </c:pt>
                <c:pt idx="222">
                  <c:v>5.4150700000000001</c:v>
                </c:pt>
                <c:pt idx="223">
                  <c:v>5.4242699999999999</c:v>
                </c:pt>
                <c:pt idx="224">
                  <c:v>5.49749</c:v>
                </c:pt>
                <c:pt idx="225">
                  <c:v>5.4756800000000014</c:v>
                </c:pt>
                <c:pt idx="226">
                  <c:v>5.4314600000000199</c:v>
                </c:pt>
                <c:pt idx="227">
                  <c:v>5.3975899999999646</c:v>
                </c:pt>
                <c:pt idx="228">
                  <c:v>5.3993399999999996</c:v>
                </c:pt>
                <c:pt idx="229">
                  <c:v>5.4020000000000001</c:v>
                </c:pt>
                <c:pt idx="230">
                  <c:v>5.4127000000000001</c:v>
                </c:pt>
                <c:pt idx="231">
                  <c:v>5.4266700000000014</c:v>
                </c:pt>
                <c:pt idx="232">
                  <c:v>5.4331800000000001</c:v>
                </c:pt>
                <c:pt idx="233">
                  <c:v>5.4348299999999998</c:v>
                </c:pt>
                <c:pt idx="234">
                  <c:v>5.4317900000000181</c:v>
                </c:pt>
                <c:pt idx="235">
                  <c:v>5.5471399999999864</c:v>
                </c:pt>
                <c:pt idx="236">
                  <c:v>5.4688099999999986</c:v>
                </c:pt>
                <c:pt idx="237">
                  <c:v>5.5080200000000001</c:v>
                </c:pt>
                <c:pt idx="238">
                  <c:v>5.51044</c:v>
                </c:pt>
                <c:pt idx="239">
                  <c:v>5.4714800000000023</c:v>
                </c:pt>
                <c:pt idx="240">
                  <c:v>5.4731100000000001</c:v>
                </c:pt>
                <c:pt idx="241">
                  <c:v>5.4726500000000033</c:v>
                </c:pt>
                <c:pt idx="242">
                  <c:v>5.5459399999999954</c:v>
                </c:pt>
                <c:pt idx="243">
                  <c:v>5.4715800000000003</c:v>
                </c:pt>
                <c:pt idx="244">
                  <c:v>5.4746400000000124</c:v>
                </c:pt>
                <c:pt idx="245">
                  <c:v>5.48966000000003</c:v>
                </c:pt>
                <c:pt idx="246">
                  <c:v>5.5220499999999966</c:v>
                </c:pt>
                <c:pt idx="247">
                  <c:v>5.4949499999999976</c:v>
                </c:pt>
                <c:pt idx="248">
                  <c:v>5.5364699999999996</c:v>
                </c:pt>
                <c:pt idx="249">
                  <c:v>5.4745900000000001</c:v>
                </c:pt>
                <c:pt idx="250">
                  <c:v>5.5382300000000004</c:v>
                </c:pt>
                <c:pt idx="251">
                  <c:v>5.4746100000000002</c:v>
                </c:pt>
                <c:pt idx="252">
                  <c:v>5.4746199999999998</c:v>
                </c:pt>
                <c:pt idx="253">
                  <c:v>5.4956899999999997</c:v>
                </c:pt>
                <c:pt idx="254">
                  <c:v>5.4746400000000124</c:v>
                </c:pt>
                <c:pt idx="255">
                  <c:v>5.4746199999999998</c:v>
                </c:pt>
                <c:pt idx="256">
                  <c:v>5.4746300000000003</c:v>
                </c:pt>
                <c:pt idx="257">
                  <c:v>5.4746400000000124</c:v>
                </c:pt>
                <c:pt idx="258">
                  <c:v>5.4956899999999997</c:v>
                </c:pt>
                <c:pt idx="259">
                  <c:v>5.4924799999999996</c:v>
                </c:pt>
                <c:pt idx="260">
                  <c:v>5.5051699999999997</c:v>
                </c:pt>
                <c:pt idx="261">
                  <c:v>5.4746600000000134</c:v>
                </c:pt>
                <c:pt idx="262">
                  <c:v>5.4786800000000024</c:v>
                </c:pt>
                <c:pt idx="263">
                  <c:v>5.4748999999999999</c:v>
                </c:pt>
                <c:pt idx="264">
                  <c:v>5.4957099999999999</c:v>
                </c:pt>
                <c:pt idx="265">
                  <c:v>5.53437</c:v>
                </c:pt>
                <c:pt idx="266">
                  <c:v>5.5190000000000001</c:v>
                </c:pt>
                <c:pt idx="267">
                  <c:v>5.4925899999999936</c:v>
                </c:pt>
                <c:pt idx="268">
                  <c:v>5.4823199999999996</c:v>
                </c:pt>
                <c:pt idx="269">
                  <c:v>5.52569</c:v>
                </c:pt>
                <c:pt idx="270">
                  <c:v>5.5154999999999994</c:v>
                </c:pt>
                <c:pt idx="271">
                  <c:v>5.5481099999999994</c:v>
                </c:pt>
                <c:pt idx="272">
                  <c:v>5.5693099999999998</c:v>
                </c:pt>
                <c:pt idx="273">
                  <c:v>5.4966700000000124</c:v>
                </c:pt>
                <c:pt idx="274">
                  <c:v>5.5067300000000001</c:v>
                </c:pt>
                <c:pt idx="275">
                  <c:v>5.5848099999999956</c:v>
                </c:pt>
                <c:pt idx="276">
                  <c:v>5.5386800000000003</c:v>
                </c:pt>
                <c:pt idx="277">
                  <c:v>5.5147399999999864</c:v>
                </c:pt>
                <c:pt idx="278">
                  <c:v>5.5291799999999984</c:v>
                </c:pt>
                <c:pt idx="279">
                  <c:v>5.53308</c:v>
                </c:pt>
                <c:pt idx="280">
                  <c:v>5.5629799999999836</c:v>
                </c:pt>
                <c:pt idx="281">
                  <c:v>5.5555599999999936</c:v>
                </c:pt>
                <c:pt idx="282">
                  <c:v>5.5854100000000004</c:v>
                </c:pt>
                <c:pt idx="283">
                  <c:v>5.5677099999999946</c:v>
                </c:pt>
                <c:pt idx="284">
                  <c:v>5.5590099999999998</c:v>
                </c:pt>
                <c:pt idx="285">
                  <c:v>5.5670399999999836</c:v>
                </c:pt>
                <c:pt idx="286">
                  <c:v>5.56867</c:v>
                </c:pt>
                <c:pt idx="287">
                  <c:v>5.5426500000000001</c:v>
                </c:pt>
                <c:pt idx="288">
                  <c:v>5.5418500000000002</c:v>
                </c:pt>
                <c:pt idx="289">
                  <c:v>5.6058299999999956</c:v>
                </c:pt>
                <c:pt idx="290">
                  <c:v>5.5716100000000024</c:v>
                </c:pt>
                <c:pt idx="291">
                  <c:v>5.5673799999999964</c:v>
                </c:pt>
                <c:pt idx="292">
                  <c:v>5.5419099999999997</c:v>
                </c:pt>
                <c:pt idx="293">
                  <c:v>5.5482899999999997</c:v>
                </c:pt>
                <c:pt idx="294">
                  <c:v>5.5733500000000014</c:v>
                </c:pt>
                <c:pt idx="295">
                  <c:v>5.5766500000000034</c:v>
                </c:pt>
                <c:pt idx="296">
                  <c:v>5.5420400000000001</c:v>
                </c:pt>
                <c:pt idx="297">
                  <c:v>5.5628499999999974</c:v>
                </c:pt>
                <c:pt idx="298">
                  <c:v>5.6447099999999937</c:v>
                </c:pt>
                <c:pt idx="299">
                  <c:v>5.5800099999999997</c:v>
                </c:pt>
                <c:pt idx="300">
                  <c:v>5.5483799999999999</c:v>
                </c:pt>
                <c:pt idx="301">
                  <c:v>5.5449099999999936</c:v>
                </c:pt>
                <c:pt idx="302">
                  <c:v>5.5815200000000003</c:v>
                </c:pt>
                <c:pt idx="303">
                  <c:v>5.5726599999999999</c:v>
                </c:pt>
                <c:pt idx="304">
                  <c:v>5.5573199999999936</c:v>
                </c:pt>
                <c:pt idx="305">
                  <c:v>5.5607899999999946</c:v>
                </c:pt>
                <c:pt idx="306">
                  <c:v>5.6219799999999847</c:v>
                </c:pt>
                <c:pt idx="307">
                  <c:v>5.5669299999999966</c:v>
                </c:pt>
                <c:pt idx="308">
                  <c:v>5.5741699999999996</c:v>
                </c:pt>
                <c:pt idx="309">
                  <c:v>5.5579999999999936</c:v>
                </c:pt>
                <c:pt idx="310">
                  <c:v>5.5601299999999956</c:v>
                </c:pt>
                <c:pt idx="311">
                  <c:v>5.5875299999999974</c:v>
                </c:pt>
                <c:pt idx="312">
                  <c:v>5.6041599999999736</c:v>
                </c:pt>
                <c:pt idx="313">
                  <c:v>5.5970199999999846</c:v>
                </c:pt>
                <c:pt idx="314">
                  <c:v>5.5828499999999996</c:v>
                </c:pt>
                <c:pt idx="315">
                  <c:v>5.5929699999999984</c:v>
                </c:pt>
                <c:pt idx="316">
                  <c:v>5.6434600000000001</c:v>
                </c:pt>
                <c:pt idx="317">
                  <c:v>5.6623299999999936</c:v>
                </c:pt>
                <c:pt idx="318">
                  <c:v>5.6137699999999997</c:v>
                </c:pt>
                <c:pt idx="319">
                  <c:v>5.6195199999999836</c:v>
                </c:pt>
                <c:pt idx="320">
                  <c:v>5.7160000000000002</c:v>
                </c:pt>
                <c:pt idx="321">
                  <c:v>5.7248999999999937</c:v>
                </c:pt>
                <c:pt idx="322">
                  <c:v>5.7218799999999996</c:v>
                </c:pt>
                <c:pt idx="323">
                  <c:v>5.7383199999999999</c:v>
                </c:pt>
                <c:pt idx="324">
                  <c:v>5.70587</c:v>
                </c:pt>
                <c:pt idx="325">
                  <c:v>5.7680199999999946</c:v>
                </c:pt>
                <c:pt idx="326">
                  <c:v>5.7036899999999999</c:v>
                </c:pt>
                <c:pt idx="327">
                  <c:v>5.7169299999999996</c:v>
                </c:pt>
                <c:pt idx="328">
                  <c:v>5.7669799999999967</c:v>
                </c:pt>
                <c:pt idx="329">
                  <c:v>5.7083700000000004</c:v>
                </c:pt>
                <c:pt idx="330">
                  <c:v>5.7107099999999997</c:v>
                </c:pt>
                <c:pt idx="331">
                  <c:v>5.7065700000000001</c:v>
                </c:pt>
                <c:pt idx="332">
                  <c:v>5.6957599999999937</c:v>
                </c:pt>
                <c:pt idx="333">
                  <c:v>5.6985799999999847</c:v>
                </c:pt>
                <c:pt idx="334">
                  <c:v>5.7067199999999998</c:v>
                </c:pt>
                <c:pt idx="335">
                  <c:v>5.7929399999999847</c:v>
                </c:pt>
                <c:pt idx="336">
                  <c:v>5.7408900000000003</c:v>
                </c:pt>
                <c:pt idx="337">
                  <c:v>5.7060899999999997</c:v>
                </c:pt>
                <c:pt idx="338">
                  <c:v>5.7028400000000001</c:v>
                </c:pt>
                <c:pt idx="339">
                  <c:v>5.7548699999999986</c:v>
                </c:pt>
                <c:pt idx="340">
                  <c:v>5.7283600000000003</c:v>
                </c:pt>
                <c:pt idx="341">
                  <c:v>5.7071299999999976</c:v>
                </c:pt>
                <c:pt idx="342">
                  <c:v>5.8304400000000003</c:v>
                </c:pt>
                <c:pt idx="343">
                  <c:v>5.7339799999999999</c:v>
                </c:pt>
                <c:pt idx="344">
                  <c:v>5.7349299999999976</c:v>
                </c:pt>
                <c:pt idx="345">
                  <c:v>5.73794</c:v>
                </c:pt>
                <c:pt idx="346">
                  <c:v>5.7517800000000001</c:v>
                </c:pt>
                <c:pt idx="347">
                  <c:v>5.7496900000000162</c:v>
                </c:pt>
                <c:pt idx="348">
                  <c:v>5.7696700000000014</c:v>
                </c:pt>
                <c:pt idx="349">
                  <c:v>5.7544999999999966</c:v>
                </c:pt>
                <c:pt idx="350">
                  <c:v>5.7947799999999976</c:v>
                </c:pt>
                <c:pt idx="351">
                  <c:v>5.7466900000000134</c:v>
                </c:pt>
                <c:pt idx="352">
                  <c:v>5.7941399999999836</c:v>
                </c:pt>
                <c:pt idx="353">
                  <c:v>5.7972900000000003</c:v>
                </c:pt>
                <c:pt idx="354">
                  <c:v>5.7743700000000002</c:v>
                </c:pt>
                <c:pt idx="355">
                  <c:v>5.7700800000000001</c:v>
                </c:pt>
                <c:pt idx="356">
                  <c:v>5.7974799999999966</c:v>
                </c:pt>
                <c:pt idx="357">
                  <c:v>5.7753399999999999</c:v>
                </c:pt>
                <c:pt idx="358">
                  <c:v>5.8466199999999997</c:v>
                </c:pt>
                <c:pt idx="359">
                  <c:v>5.8477600000000001</c:v>
                </c:pt>
                <c:pt idx="360">
                  <c:v>5.8019600000000002</c:v>
                </c:pt>
                <c:pt idx="361">
                  <c:v>5.8807900000000002</c:v>
                </c:pt>
                <c:pt idx="362">
                  <c:v>5.8231699999999966</c:v>
                </c:pt>
                <c:pt idx="363">
                  <c:v>5.8919299999999977</c:v>
                </c:pt>
                <c:pt idx="364">
                  <c:v>5.8126600000000002</c:v>
                </c:pt>
                <c:pt idx="365">
                  <c:v>5.8060700000000001</c:v>
                </c:pt>
                <c:pt idx="366">
                  <c:v>5.8361599999999996</c:v>
                </c:pt>
                <c:pt idx="367">
                  <c:v>5.8027099999999976</c:v>
                </c:pt>
                <c:pt idx="368">
                  <c:v>5.8001299999999976</c:v>
                </c:pt>
                <c:pt idx="369">
                  <c:v>5.8270399999999736</c:v>
                </c:pt>
                <c:pt idx="370">
                  <c:v>5.8195799999999966</c:v>
                </c:pt>
                <c:pt idx="371">
                  <c:v>5.7982800000000001</c:v>
                </c:pt>
                <c:pt idx="372">
                  <c:v>5.8620499999999947</c:v>
                </c:pt>
                <c:pt idx="373">
                  <c:v>5.8208499999999956</c:v>
                </c:pt>
                <c:pt idx="374">
                  <c:v>5.8063500000000001</c:v>
                </c:pt>
                <c:pt idx="375">
                  <c:v>5.7966199999999999</c:v>
                </c:pt>
                <c:pt idx="376">
                  <c:v>5.7983799999999999</c:v>
                </c:pt>
                <c:pt idx="377">
                  <c:v>5.79589</c:v>
                </c:pt>
                <c:pt idx="378">
                  <c:v>5.8876499999999998</c:v>
                </c:pt>
                <c:pt idx="379">
                  <c:v>5.8206699999999998</c:v>
                </c:pt>
                <c:pt idx="380">
                  <c:v>5.79941</c:v>
                </c:pt>
                <c:pt idx="381">
                  <c:v>5.8460400000000003</c:v>
                </c:pt>
                <c:pt idx="382">
                  <c:v>5.7968799999999998</c:v>
                </c:pt>
                <c:pt idx="383">
                  <c:v>5.8037299999999998</c:v>
                </c:pt>
                <c:pt idx="384">
                  <c:v>5.8226499999999994</c:v>
                </c:pt>
                <c:pt idx="385">
                  <c:v>5.8054299999999976</c:v>
                </c:pt>
                <c:pt idx="386">
                  <c:v>5.7973499999999998</c:v>
                </c:pt>
                <c:pt idx="387">
                  <c:v>5.8277999999999937</c:v>
                </c:pt>
                <c:pt idx="388">
                  <c:v>5.8273399999999747</c:v>
                </c:pt>
                <c:pt idx="389">
                  <c:v>5.8292900000000003</c:v>
                </c:pt>
                <c:pt idx="390">
                  <c:v>5.80525</c:v>
                </c:pt>
                <c:pt idx="391">
                  <c:v>5.8655199999999637</c:v>
                </c:pt>
                <c:pt idx="392">
                  <c:v>5.7989099999999967</c:v>
                </c:pt>
                <c:pt idx="393">
                  <c:v>5.8217799999999986</c:v>
                </c:pt>
                <c:pt idx="394">
                  <c:v>5.8584899999999847</c:v>
                </c:pt>
                <c:pt idx="395">
                  <c:v>5.8328199999999946</c:v>
                </c:pt>
                <c:pt idx="396">
                  <c:v>5.8865400000000001</c:v>
                </c:pt>
                <c:pt idx="397">
                  <c:v>5.8865799999999986</c:v>
                </c:pt>
                <c:pt idx="398">
                  <c:v>5.8215199999999836</c:v>
                </c:pt>
                <c:pt idx="399">
                  <c:v>5.88828</c:v>
                </c:pt>
                <c:pt idx="400">
                  <c:v>5.8406900000000004</c:v>
                </c:pt>
                <c:pt idx="401">
                  <c:v>5.8866399999999999</c:v>
                </c:pt>
                <c:pt idx="402">
                  <c:v>5.8365900000000002</c:v>
                </c:pt>
                <c:pt idx="403">
                  <c:v>5.8467399999999996</c:v>
                </c:pt>
                <c:pt idx="404">
                  <c:v>5.8870999999999967</c:v>
                </c:pt>
                <c:pt idx="405">
                  <c:v>5.82864</c:v>
                </c:pt>
                <c:pt idx="406">
                  <c:v>5.8283399999999936</c:v>
                </c:pt>
                <c:pt idx="407">
                  <c:v>5.8710399999999998</c:v>
                </c:pt>
                <c:pt idx="408">
                  <c:v>5.8816800000000002</c:v>
                </c:pt>
                <c:pt idx="409">
                  <c:v>5.8865499999999997</c:v>
                </c:pt>
                <c:pt idx="410">
                  <c:v>5.8644799999999746</c:v>
                </c:pt>
                <c:pt idx="411">
                  <c:v>5.8654599999999846</c:v>
                </c:pt>
                <c:pt idx="412">
                  <c:v>5.8655099999999836</c:v>
                </c:pt>
                <c:pt idx="413">
                  <c:v>5.8865799999999986</c:v>
                </c:pt>
                <c:pt idx="414">
                  <c:v>5.9306300000000034</c:v>
                </c:pt>
                <c:pt idx="415">
                  <c:v>5.8655199999999637</c:v>
                </c:pt>
                <c:pt idx="416">
                  <c:v>5.8655199999999637</c:v>
                </c:pt>
                <c:pt idx="417">
                  <c:v>5.8655699999999946</c:v>
                </c:pt>
                <c:pt idx="418">
                  <c:v>5.8866300000000003</c:v>
                </c:pt>
                <c:pt idx="419">
                  <c:v>5.8765200000000002</c:v>
                </c:pt>
                <c:pt idx="420">
                  <c:v>5.9895000000000014</c:v>
                </c:pt>
                <c:pt idx="421">
                  <c:v>5.8908799999999957</c:v>
                </c:pt>
                <c:pt idx="422">
                  <c:v>5.8805799999999966</c:v>
                </c:pt>
                <c:pt idx="423">
                  <c:v>5.9281199999999936</c:v>
                </c:pt>
                <c:pt idx="424">
                  <c:v>5.87812</c:v>
                </c:pt>
                <c:pt idx="425">
                  <c:v>5.8852399999999996</c:v>
                </c:pt>
                <c:pt idx="426">
                  <c:v>5.9068899999999998</c:v>
                </c:pt>
                <c:pt idx="427">
                  <c:v>5.9034599999999999</c:v>
                </c:pt>
                <c:pt idx="428">
                  <c:v>5.8783599999999998</c:v>
                </c:pt>
                <c:pt idx="429">
                  <c:v>5.8795200000000003</c:v>
                </c:pt>
                <c:pt idx="430">
                  <c:v>5.8793500000000014</c:v>
                </c:pt>
                <c:pt idx="431">
                  <c:v>5.8818099999999998</c:v>
                </c:pt>
                <c:pt idx="432">
                  <c:v>5.9003100000000002</c:v>
                </c:pt>
                <c:pt idx="433">
                  <c:v>5.9352700000000134</c:v>
                </c:pt>
                <c:pt idx="434">
                  <c:v>5.8783099999999999</c:v>
                </c:pt>
                <c:pt idx="435">
                  <c:v>5.8815400000000002</c:v>
                </c:pt>
                <c:pt idx="436">
                  <c:v>5.9042700000000004</c:v>
                </c:pt>
                <c:pt idx="437">
                  <c:v>5.8992199999999997</c:v>
                </c:pt>
                <c:pt idx="438">
                  <c:v>5.8768399999999996</c:v>
                </c:pt>
                <c:pt idx="439">
                  <c:v>5.8851899999999846</c:v>
                </c:pt>
                <c:pt idx="440">
                  <c:v>5.8815</c:v>
                </c:pt>
                <c:pt idx="441">
                  <c:v>5.9058799999999998</c:v>
                </c:pt>
                <c:pt idx="442">
                  <c:v>5.9004099999999999</c:v>
                </c:pt>
                <c:pt idx="443">
                  <c:v>5.8858499999999996</c:v>
                </c:pt>
                <c:pt idx="444">
                  <c:v>5.9649499999999946</c:v>
                </c:pt>
                <c:pt idx="445">
                  <c:v>5.9880300000000002</c:v>
                </c:pt>
                <c:pt idx="446">
                  <c:v>5.9204099999999986</c:v>
                </c:pt>
                <c:pt idx="447">
                  <c:v>5.9188299999999998</c:v>
                </c:pt>
                <c:pt idx="448">
                  <c:v>5.8875199999999737</c:v>
                </c:pt>
                <c:pt idx="449">
                  <c:v>5.8895999999999997</c:v>
                </c:pt>
                <c:pt idx="450">
                  <c:v>5.8899400000000002</c:v>
                </c:pt>
                <c:pt idx="451">
                  <c:v>6.00807</c:v>
                </c:pt>
                <c:pt idx="452">
                  <c:v>5.90611</c:v>
                </c:pt>
                <c:pt idx="453">
                  <c:v>5.8953699999999998</c:v>
                </c:pt>
                <c:pt idx="454">
                  <c:v>6.06189</c:v>
                </c:pt>
                <c:pt idx="455">
                  <c:v>5.9230799999999997</c:v>
                </c:pt>
                <c:pt idx="456">
                  <c:v>5.8957899999999936</c:v>
                </c:pt>
                <c:pt idx="457">
                  <c:v>5.9271699999999976</c:v>
                </c:pt>
                <c:pt idx="458">
                  <c:v>5.8997900000000003</c:v>
                </c:pt>
                <c:pt idx="459">
                  <c:v>5.9697700000000014</c:v>
                </c:pt>
                <c:pt idx="460">
                  <c:v>6.0181399999999936</c:v>
                </c:pt>
                <c:pt idx="461">
                  <c:v>5.9222099999999998</c:v>
                </c:pt>
                <c:pt idx="462">
                  <c:v>5.9734600000000171</c:v>
                </c:pt>
                <c:pt idx="463">
                  <c:v>5.9789599999999998</c:v>
                </c:pt>
                <c:pt idx="464">
                  <c:v>5.9398200000000134</c:v>
                </c:pt>
                <c:pt idx="465">
                  <c:v>5.9242499999999998</c:v>
                </c:pt>
                <c:pt idx="466">
                  <c:v>5.9322900000000134</c:v>
                </c:pt>
                <c:pt idx="467">
                  <c:v>5.9686599999999999</c:v>
                </c:pt>
                <c:pt idx="468">
                  <c:v>5.989740000000018</c:v>
                </c:pt>
                <c:pt idx="469">
                  <c:v>5.9418100000000003</c:v>
                </c:pt>
                <c:pt idx="470">
                  <c:v>6.0371899999999936</c:v>
                </c:pt>
                <c:pt idx="471">
                  <c:v>5.9492100000000034</c:v>
                </c:pt>
                <c:pt idx="472">
                  <c:v>5.9501600000000003</c:v>
                </c:pt>
                <c:pt idx="473">
                  <c:v>5.9877000000000002</c:v>
                </c:pt>
                <c:pt idx="474">
                  <c:v>5.9875099999999994</c:v>
                </c:pt>
                <c:pt idx="475">
                  <c:v>5.9611200000000002</c:v>
                </c:pt>
                <c:pt idx="476">
                  <c:v>5.98936000000002</c:v>
                </c:pt>
                <c:pt idx="477">
                  <c:v>5.9935</c:v>
                </c:pt>
                <c:pt idx="478">
                  <c:v>6.0245599999999646</c:v>
                </c:pt>
                <c:pt idx="479">
                  <c:v>6.0026299999999999</c:v>
                </c:pt>
                <c:pt idx="480">
                  <c:v>6.1874399999999836</c:v>
                </c:pt>
                <c:pt idx="481">
                  <c:v>6.1854999999999984</c:v>
                </c:pt>
                <c:pt idx="482">
                  <c:v>6.2727700000000004</c:v>
                </c:pt>
                <c:pt idx="483">
                  <c:v>6.1794200000000004</c:v>
                </c:pt>
                <c:pt idx="484">
                  <c:v>6.1798099999999998</c:v>
                </c:pt>
                <c:pt idx="485">
                  <c:v>6.2055899999999946</c:v>
                </c:pt>
                <c:pt idx="486">
                  <c:v>6.1835199999999846</c:v>
                </c:pt>
                <c:pt idx="487">
                  <c:v>6.2936199999999998</c:v>
                </c:pt>
                <c:pt idx="488">
                  <c:v>6.2262500000000003</c:v>
                </c:pt>
                <c:pt idx="489">
                  <c:v>6.1825499999999964</c:v>
                </c:pt>
                <c:pt idx="490">
                  <c:v>6.2374999999999998</c:v>
                </c:pt>
                <c:pt idx="491">
                  <c:v>6.1791999999999998</c:v>
                </c:pt>
                <c:pt idx="492">
                  <c:v>6.1806000000000001</c:v>
                </c:pt>
                <c:pt idx="493">
                  <c:v>6.2352900000000124</c:v>
                </c:pt>
                <c:pt idx="494">
                  <c:v>6.1878399999999836</c:v>
                </c:pt>
                <c:pt idx="495">
                  <c:v>6.2245499999999936</c:v>
                </c:pt>
                <c:pt idx="496">
                  <c:v>6.2212300000000003</c:v>
                </c:pt>
                <c:pt idx="497">
                  <c:v>6.2769599999999999</c:v>
                </c:pt>
                <c:pt idx="498">
                  <c:v>6.1862899999999996</c:v>
                </c:pt>
                <c:pt idx="499">
                  <c:v>6.2091599999999998</c:v>
                </c:pt>
                <c:pt idx="500">
                  <c:v>6.1830499999999997</c:v>
                </c:pt>
                <c:pt idx="501">
                  <c:v>6.1875999999999856</c:v>
                </c:pt>
                <c:pt idx="502">
                  <c:v>6.1889899999999836</c:v>
                </c:pt>
                <c:pt idx="503">
                  <c:v>6.2419000000000002</c:v>
                </c:pt>
                <c:pt idx="504">
                  <c:v>6.1948599999999736</c:v>
                </c:pt>
                <c:pt idx="505">
                  <c:v>6.19625</c:v>
                </c:pt>
                <c:pt idx="506">
                  <c:v>6.1990999999999996</c:v>
                </c:pt>
                <c:pt idx="507">
                  <c:v>6.2529199999999836</c:v>
                </c:pt>
                <c:pt idx="508">
                  <c:v>6.1979299999999746</c:v>
                </c:pt>
                <c:pt idx="509">
                  <c:v>6.2054099999999996</c:v>
                </c:pt>
                <c:pt idx="510">
                  <c:v>6.2754599999999998</c:v>
                </c:pt>
                <c:pt idx="511">
                  <c:v>6.21286</c:v>
                </c:pt>
                <c:pt idx="512">
                  <c:v>6.2047099999999986</c:v>
                </c:pt>
                <c:pt idx="513">
                  <c:v>6.2054600000000004</c:v>
                </c:pt>
                <c:pt idx="514">
                  <c:v>6.20784</c:v>
                </c:pt>
                <c:pt idx="515">
                  <c:v>6.2103900000000003</c:v>
                </c:pt>
                <c:pt idx="516">
                  <c:v>6.2134299999999998</c:v>
                </c:pt>
                <c:pt idx="517">
                  <c:v>6.2118000000000002</c:v>
                </c:pt>
                <c:pt idx="518">
                  <c:v>6.2086300000000003</c:v>
                </c:pt>
                <c:pt idx="519">
                  <c:v>6.2836500000000024</c:v>
                </c:pt>
                <c:pt idx="520">
                  <c:v>6.2220899999999846</c:v>
                </c:pt>
                <c:pt idx="521">
                  <c:v>6.2421199999999946</c:v>
                </c:pt>
                <c:pt idx="522">
                  <c:v>6.2403399999999998</c:v>
                </c:pt>
                <c:pt idx="523">
                  <c:v>6.2465000000000002</c:v>
                </c:pt>
                <c:pt idx="524">
                  <c:v>6.2280600000000002</c:v>
                </c:pt>
                <c:pt idx="525">
                  <c:v>6.2836700000000034</c:v>
                </c:pt>
                <c:pt idx="526">
                  <c:v>6.2446299999999999</c:v>
                </c:pt>
                <c:pt idx="527">
                  <c:v>6.2570299999999994</c:v>
                </c:pt>
                <c:pt idx="528">
                  <c:v>6.2556799999999999</c:v>
                </c:pt>
                <c:pt idx="529">
                  <c:v>6.2508600000000003</c:v>
                </c:pt>
                <c:pt idx="530">
                  <c:v>6.2896100000000024</c:v>
                </c:pt>
                <c:pt idx="531">
                  <c:v>6.2547600000000001</c:v>
                </c:pt>
                <c:pt idx="532">
                  <c:v>6.2627699999999997</c:v>
                </c:pt>
                <c:pt idx="533">
                  <c:v>6.2548299999999966</c:v>
                </c:pt>
                <c:pt idx="534">
                  <c:v>6.2556200000000004</c:v>
                </c:pt>
                <c:pt idx="535">
                  <c:v>6.2999200000000002</c:v>
                </c:pt>
                <c:pt idx="536">
                  <c:v>6.2988900000000001</c:v>
                </c:pt>
                <c:pt idx="537">
                  <c:v>6.2567000000000004</c:v>
                </c:pt>
                <c:pt idx="538">
                  <c:v>6.2568000000000001</c:v>
                </c:pt>
                <c:pt idx="539">
                  <c:v>6.2575299999999956</c:v>
                </c:pt>
                <c:pt idx="540">
                  <c:v>6.2585299999999986</c:v>
                </c:pt>
                <c:pt idx="541">
                  <c:v>6.2629399999999764</c:v>
                </c:pt>
                <c:pt idx="542">
                  <c:v>6.3140099999999846</c:v>
                </c:pt>
                <c:pt idx="543">
                  <c:v>6.3020999999999976</c:v>
                </c:pt>
                <c:pt idx="544">
                  <c:v>6.2712400000000299</c:v>
                </c:pt>
                <c:pt idx="545">
                  <c:v>6.3227199999999746</c:v>
                </c:pt>
                <c:pt idx="546">
                  <c:v>6.37113</c:v>
                </c:pt>
                <c:pt idx="547">
                  <c:v>6.3177899999999836</c:v>
                </c:pt>
                <c:pt idx="548">
                  <c:v>6.3267499999999997</c:v>
                </c:pt>
                <c:pt idx="549">
                  <c:v>6.3193299999999999</c:v>
                </c:pt>
                <c:pt idx="550">
                  <c:v>6.2820999999999998</c:v>
                </c:pt>
                <c:pt idx="551">
                  <c:v>6.3018799999999997</c:v>
                </c:pt>
                <c:pt idx="552">
                  <c:v>6.3028099999999956</c:v>
                </c:pt>
                <c:pt idx="553">
                  <c:v>6.3114699999999999</c:v>
                </c:pt>
                <c:pt idx="554">
                  <c:v>6.3108599999999946</c:v>
                </c:pt>
                <c:pt idx="555">
                  <c:v>6.3195799999999966</c:v>
                </c:pt>
                <c:pt idx="556">
                  <c:v>6.3645099999999646</c:v>
                </c:pt>
                <c:pt idx="557">
                  <c:v>6.3141199999999396</c:v>
                </c:pt>
                <c:pt idx="558">
                  <c:v>6.4541399999999864</c:v>
                </c:pt>
                <c:pt idx="559">
                  <c:v>6.3189499999999956</c:v>
                </c:pt>
                <c:pt idx="560">
                  <c:v>6.3674899999999646</c:v>
                </c:pt>
                <c:pt idx="561">
                  <c:v>6.3211399999999847</c:v>
                </c:pt>
                <c:pt idx="562">
                  <c:v>6.4264599999999996</c:v>
                </c:pt>
                <c:pt idx="563">
                  <c:v>6.3817399999999997</c:v>
                </c:pt>
                <c:pt idx="564">
                  <c:v>6.3213099999999987</c:v>
                </c:pt>
                <c:pt idx="565">
                  <c:v>6.3744699999999996</c:v>
                </c:pt>
                <c:pt idx="566">
                  <c:v>6.3305699999999998</c:v>
                </c:pt>
                <c:pt idx="567">
                  <c:v>6.3860200000000003</c:v>
                </c:pt>
                <c:pt idx="568">
                  <c:v>6.3712600000000181</c:v>
                </c:pt>
                <c:pt idx="569">
                  <c:v>6.4127299999999998</c:v>
                </c:pt>
                <c:pt idx="570">
                  <c:v>6.3344399999999936</c:v>
                </c:pt>
                <c:pt idx="571">
                  <c:v>6.3371599999999946</c:v>
                </c:pt>
                <c:pt idx="572">
                  <c:v>6.3354099999999987</c:v>
                </c:pt>
                <c:pt idx="573">
                  <c:v>6.3465400000000001</c:v>
                </c:pt>
                <c:pt idx="574">
                  <c:v>6.3741099999999946</c:v>
                </c:pt>
                <c:pt idx="575">
                  <c:v>6.3545199999999369</c:v>
                </c:pt>
                <c:pt idx="576">
                  <c:v>6.3449299999999846</c:v>
                </c:pt>
                <c:pt idx="577">
                  <c:v>6.3502900000000002</c:v>
                </c:pt>
                <c:pt idx="578">
                  <c:v>6.4033199999999999</c:v>
                </c:pt>
                <c:pt idx="579">
                  <c:v>6.3544299999999936</c:v>
                </c:pt>
                <c:pt idx="580">
                  <c:v>6.3525699999999956</c:v>
                </c:pt>
                <c:pt idx="581">
                  <c:v>6.3567799999999997</c:v>
                </c:pt>
                <c:pt idx="582">
                  <c:v>6.4006700000000034</c:v>
                </c:pt>
                <c:pt idx="583">
                  <c:v>6.4261299999999997</c:v>
                </c:pt>
                <c:pt idx="584">
                  <c:v>6.4323500000000013</c:v>
                </c:pt>
                <c:pt idx="585">
                  <c:v>6.3867700000000003</c:v>
                </c:pt>
                <c:pt idx="586">
                  <c:v>6.4370000000000003</c:v>
                </c:pt>
                <c:pt idx="587">
                  <c:v>6.4396900000000299</c:v>
                </c:pt>
                <c:pt idx="588">
                  <c:v>6.4274099999999956</c:v>
                </c:pt>
                <c:pt idx="589">
                  <c:v>6.3975499999999936</c:v>
                </c:pt>
                <c:pt idx="590">
                  <c:v>6.3854299999999986</c:v>
                </c:pt>
                <c:pt idx="591">
                  <c:v>6.40001</c:v>
                </c:pt>
                <c:pt idx="592">
                  <c:v>6.3949499999999846</c:v>
                </c:pt>
                <c:pt idx="593">
                  <c:v>6.39975</c:v>
                </c:pt>
                <c:pt idx="594">
                  <c:v>6.4523700000000002</c:v>
                </c:pt>
                <c:pt idx="595">
                  <c:v>6.4073700000000002</c:v>
                </c:pt>
                <c:pt idx="596">
                  <c:v>6.3928899999999746</c:v>
                </c:pt>
                <c:pt idx="597">
                  <c:v>6.4155199999999946</c:v>
                </c:pt>
                <c:pt idx="598">
                  <c:v>6.4901</c:v>
                </c:pt>
                <c:pt idx="599">
                  <c:v>6.4680900000000001</c:v>
                </c:pt>
                <c:pt idx="600">
                  <c:v>6.4528699999999999</c:v>
                </c:pt>
                <c:pt idx="601">
                  <c:v>6.4074</c:v>
                </c:pt>
                <c:pt idx="602">
                  <c:v>6.4198599999999999</c:v>
                </c:pt>
                <c:pt idx="603">
                  <c:v>6.4188999999999998</c:v>
                </c:pt>
                <c:pt idx="604">
                  <c:v>6.51661</c:v>
                </c:pt>
                <c:pt idx="605">
                  <c:v>6.4745400000000002</c:v>
                </c:pt>
                <c:pt idx="606">
                  <c:v>6.4183599999999998</c:v>
                </c:pt>
                <c:pt idx="607">
                  <c:v>6.51356</c:v>
                </c:pt>
                <c:pt idx="608">
                  <c:v>6.4676900000000002</c:v>
                </c:pt>
                <c:pt idx="609">
                  <c:v>6.4365399999999999</c:v>
                </c:pt>
                <c:pt idx="610">
                  <c:v>6.4488399999999997</c:v>
                </c:pt>
                <c:pt idx="611">
                  <c:v>6.4501099999999996</c:v>
                </c:pt>
                <c:pt idx="612">
                  <c:v>6.4366700000000181</c:v>
                </c:pt>
                <c:pt idx="613">
                  <c:v>6.4531200000000002</c:v>
                </c:pt>
                <c:pt idx="614">
                  <c:v>6.4544799999999984</c:v>
                </c:pt>
                <c:pt idx="615">
                  <c:v>6.5044599999999946</c:v>
                </c:pt>
                <c:pt idx="616">
                  <c:v>6.5011400000000004</c:v>
                </c:pt>
                <c:pt idx="617">
                  <c:v>6.5716400000000199</c:v>
                </c:pt>
                <c:pt idx="618">
                  <c:v>6.5011799999999997</c:v>
                </c:pt>
                <c:pt idx="619">
                  <c:v>6.4909499999999998</c:v>
                </c:pt>
                <c:pt idx="620">
                  <c:v>6.4749999999999996</c:v>
                </c:pt>
                <c:pt idx="621">
                  <c:v>6.49247</c:v>
                </c:pt>
                <c:pt idx="622">
                  <c:v>6.4751000000000003</c:v>
                </c:pt>
                <c:pt idx="623">
                  <c:v>6.49017</c:v>
                </c:pt>
                <c:pt idx="624">
                  <c:v>6.5326399999999998</c:v>
                </c:pt>
                <c:pt idx="625">
                  <c:v>6.5876400000000004</c:v>
                </c:pt>
                <c:pt idx="626">
                  <c:v>6.5112100000000002</c:v>
                </c:pt>
                <c:pt idx="627">
                  <c:v>6.5034400000000003</c:v>
                </c:pt>
                <c:pt idx="628">
                  <c:v>6.4825200000000001</c:v>
                </c:pt>
                <c:pt idx="629">
                  <c:v>6.5149399999999744</c:v>
                </c:pt>
                <c:pt idx="630">
                  <c:v>6.5100199999999946</c:v>
                </c:pt>
                <c:pt idx="631">
                  <c:v>6.60222</c:v>
                </c:pt>
                <c:pt idx="632">
                  <c:v>6.5935699999999997</c:v>
                </c:pt>
                <c:pt idx="633">
                  <c:v>6.5098900000000004</c:v>
                </c:pt>
                <c:pt idx="634">
                  <c:v>6.5150499999999996</c:v>
                </c:pt>
                <c:pt idx="635">
                  <c:v>6.5171399999999764</c:v>
                </c:pt>
                <c:pt idx="636">
                  <c:v>6.5678099999999846</c:v>
                </c:pt>
                <c:pt idx="637">
                  <c:v>6.5272799999999984</c:v>
                </c:pt>
                <c:pt idx="638">
                  <c:v>6.5172999999999996</c:v>
                </c:pt>
                <c:pt idx="639">
                  <c:v>6.5335099999999997</c:v>
                </c:pt>
                <c:pt idx="640">
                  <c:v>6.8587400000000001</c:v>
                </c:pt>
                <c:pt idx="641">
                  <c:v>6.8475599999999837</c:v>
                </c:pt>
                <c:pt idx="642">
                  <c:v>6.8580399999999946</c:v>
                </c:pt>
                <c:pt idx="643">
                  <c:v>6.8688099999999936</c:v>
                </c:pt>
                <c:pt idx="644">
                  <c:v>6.8392300000000024</c:v>
                </c:pt>
                <c:pt idx="645">
                  <c:v>6.8401399999999946</c:v>
                </c:pt>
                <c:pt idx="646">
                  <c:v>6.8511299999999986</c:v>
                </c:pt>
                <c:pt idx="647">
                  <c:v>6.8795999999999999</c:v>
                </c:pt>
                <c:pt idx="648">
                  <c:v>6.8691199999999846</c:v>
                </c:pt>
                <c:pt idx="649">
                  <c:v>6.8715400000000004</c:v>
                </c:pt>
                <c:pt idx="650">
                  <c:v>6.8831600000000002</c:v>
                </c:pt>
                <c:pt idx="651">
                  <c:v>6.9391600000000171</c:v>
                </c:pt>
                <c:pt idx="652">
                  <c:v>6.9600200000000001</c:v>
                </c:pt>
                <c:pt idx="653">
                  <c:v>6.9176099999999998</c:v>
                </c:pt>
                <c:pt idx="654">
                  <c:v>6.939560000000017</c:v>
                </c:pt>
                <c:pt idx="655">
                  <c:v>6.9432900000000171</c:v>
                </c:pt>
                <c:pt idx="656">
                  <c:v>6.9156199999999997</c:v>
                </c:pt>
                <c:pt idx="657">
                  <c:v>6.9244899999999836</c:v>
                </c:pt>
                <c:pt idx="658">
                  <c:v>6.9557000000000002</c:v>
                </c:pt>
                <c:pt idx="659">
                  <c:v>6.9738199999999999</c:v>
                </c:pt>
                <c:pt idx="660">
                  <c:v>6.9255699999999996</c:v>
                </c:pt>
                <c:pt idx="661">
                  <c:v>6.9259199999999854</c:v>
                </c:pt>
                <c:pt idx="662">
                  <c:v>6.9550200000000002</c:v>
                </c:pt>
                <c:pt idx="663">
                  <c:v>6.9527900000000002</c:v>
                </c:pt>
                <c:pt idx="664">
                  <c:v>7.0096800000000004</c:v>
                </c:pt>
                <c:pt idx="665">
                  <c:v>7.0357700000000003</c:v>
                </c:pt>
                <c:pt idx="666">
                  <c:v>6.9885099999999998</c:v>
                </c:pt>
                <c:pt idx="667">
                  <c:v>6.9933800000000002</c:v>
                </c:pt>
                <c:pt idx="668">
                  <c:v>6.9950000000000001</c:v>
                </c:pt>
                <c:pt idx="669">
                  <c:v>6.9518700000000004</c:v>
                </c:pt>
                <c:pt idx="670">
                  <c:v>6.9539200000000001</c:v>
                </c:pt>
                <c:pt idx="671">
                  <c:v>7.0074699999999996</c:v>
                </c:pt>
                <c:pt idx="672">
                  <c:v>6.9525299999999994</c:v>
                </c:pt>
                <c:pt idx="673">
                  <c:v>6.9543499999999998</c:v>
                </c:pt>
                <c:pt idx="674">
                  <c:v>6.9597300000000004</c:v>
                </c:pt>
                <c:pt idx="675">
                  <c:v>7.0200999999999976</c:v>
                </c:pt>
                <c:pt idx="676">
                  <c:v>6.9489999999999998</c:v>
                </c:pt>
                <c:pt idx="677">
                  <c:v>6.9600900000000001</c:v>
                </c:pt>
                <c:pt idx="678">
                  <c:v>6.9490100000000004</c:v>
                </c:pt>
                <c:pt idx="679">
                  <c:v>6.9934500000000002</c:v>
                </c:pt>
                <c:pt idx="680">
                  <c:v>7.0010700000000003</c:v>
                </c:pt>
                <c:pt idx="681">
                  <c:v>7.03057</c:v>
                </c:pt>
                <c:pt idx="682">
                  <c:v>7.0075499999999984</c:v>
                </c:pt>
                <c:pt idx="683">
                  <c:v>6.9557599999999997</c:v>
                </c:pt>
                <c:pt idx="684">
                  <c:v>6.9574600000000002</c:v>
                </c:pt>
                <c:pt idx="685">
                  <c:v>6.9739899999999997</c:v>
                </c:pt>
                <c:pt idx="686">
                  <c:v>6.9530399999999997</c:v>
                </c:pt>
                <c:pt idx="687">
                  <c:v>6.9723300000000004</c:v>
                </c:pt>
                <c:pt idx="688">
                  <c:v>6.9895100000000001</c:v>
                </c:pt>
                <c:pt idx="689">
                  <c:v>6.9722900000000134</c:v>
                </c:pt>
                <c:pt idx="690">
                  <c:v>6.98292</c:v>
                </c:pt>
                <c:pt idx="691">
                  <c:v>6.9657</c:v>
                </c:pt>
                <c:pt idx="692">
                  <c:v>7.0315200000000004</c:v>
                </c:pt>
                <c:pt idx="693">
                  <c:v>7.0136399999999997</c:v>
                </c:pt>
                <c:pt idx="694">
                  <c:v>7.0026999999999999</c:v>
                </c:pt>
                <c:pt idx="695">
                  <c:v>7.0314800000000002</c:v>
                </c:pt>
                <c:pt idx="696">
                  <c:v>6.9978099999999976</c:v>
                </c:pt>
                <c:pt idx="697">
                  <c:v>6.9681899999999954</c:v>
                </c:pt>
                <c:pt idx="698">
                  <c:v>7.0857599999999996</c:v>
                </c:pt>
                <c:pt idx="699">
                  <c:v>6.9860199999999999</c:v>
                </c:pt>
                <c:pt idx="700">
                  <c:v>7.0250999999999966</c:v>
                </c:pt>
                <c:pt idx="701">
                  <c:v>7.0276699999999996</c:v>
                </c:pt>
                <c:pt idx="702">
                  <c:v>6.9763700000000171</c:v>
                </c:pt>
                <c:pt idx="703">
                  <c:v>6.9922899999999997</c:v>
                </c:pt>
                <c:pt idx="704">
                  <c:v>7.04739</c:v>
                </c:pt>
                <c:pt idx="705">
                  <c:v>7.0340400000000001</c:v>
                </c:pt>
                <c:pt idx="706">
                  <c:v>6.9998000000000014</c:v>
                </c:pt>
                <c:pt idx="707">
                  <c:v>6.9923000000000002</c:v>
                </c:pt>
                <c:pt idx="708">
                  <c:v>6.98936000000002</c:v>
                </c:pt>
                <c:pt idx="709">
                  <c:v>7.0039300000000004</c:v>
                </c:pt>
                <c:pt idx="710">
                  <c:v>7.0461200000000002</c:v>
                </c:pt>
                <c:pt idx="711">
                  <c:v>7.0372500000000002</c:v>
                </c:pt>
                <c:pt idx="712">
                  <c:v>7.0011999999999999</c:v>
                </c:pt>
                <c:pt idx="713">
                  <c:v>6.9989600000000003</c:v>
                </c:pt>
                <c:pt idx="714">
                  <c:v>7.0062100000000003</c:v>
                </c:pt>
                <c:pt idx="715">
                  <c:v>7.1013299999999999</c:v>
                </c:pt>
                <c:pt idx="716">
                  <c:v>7.0044099999999956</c:v>
                </c:pt>
                <c:pt idx="717">
                  <c:v>7.0235499999999984</c:v>
                </c:pt>
                <c:pt idx="718">
                  <c:v>6.9974400000000001</c:v>
                </c:pt>
                <c:pt idx="719">
                  <c:v>7.0236499999999999</c:v>
                </c:pt>
                <c:pt idx="720">
                  <c:v>7.0074099999999966</c:v>
                </c:pt>
                <c:pt idx="721">
                  <c:v>7.0463700000000014</c:v>
                </c:pt>
                <c:pt idx="722">
                  <c:v>7.0149099999999764</c:v>
                </c:pt>
                <c:pt idx="723">
                  <c:v>7.0093800000000002</c:v>
                </c:pt>
                <c:pt idx="724">
                  <c:v>7.0026999999999999</c:v>
                </c:pt>
                <c:pt idx="725">
                  <c:v>7.0672299999999986</c:v>
                </c:pt>
                <c:pt idx="726">
                  <c:v>7.0488600000000003</c:v>
                </c:pt>
                <c:pt idx="727">
                  <c:v>7.0801600000000002</c:v>
                </c:pt>
                <c:pt idx="728">
                  <c:v>7.0848299999999984</c:v>
                </c:pt>
                <c:pt idx="729">
                  <c:v>7.0524299999999984</c:v>
                </c:pt>
                <c:pt idx="730">
                  <c:v>7.2102500000000003</c:v>
                </c:pt>
                <c:pt idx="731">
                  <c:v>7.0619099999999966</c:v>
                </c:pt>
                <c:pt idx="732">
                  <c:v>7.0586000000000002</c:v>
                </c:pt>
                <c:pt idx="733">
                  <c:v>7.1992399999999996</c:v>
                </c:pt>
                <c:pt idx="734">
                  <c:v>7.0528899999999846</c:v>
                </c:pt>
                <c:pt idx="735">
                  <c:v>7.1381699999999997</c:v>
                </c:pt>
                <c:pt idx="736">
                  <c:v>7.01614</c:v>
                </c:pt>
                <c:pt idx="737">
                  <c:v>7.06935</c:v>
                </c:pt>
                <c:pt idx="738">
                  <c:v>7.0274199999999736</c:v>
                </c:pt>
                <c:pt idx="739">
                  <c:v>7.0564200000000001</c:v>
                </c:pt>
                <c:pt idx="740">
                  <c:v>7.0600099999999966</c:v>
                </c:pt>
                <c:pt idx="741">
                  <c:v>7.1655999999999844</c:v>
                </c:pt>
                <c:pt idx="742">
                  <c:v>7.1048899999999664</c:v>
                </c:pt>
                <c:pt idx="743">
                  <c:v>7.0626499999999997</c:v>
                </c:pt>
                <c:pt idx="744">
                  <c:v>7.0342399999999996</c:v>
                </c:pt>
                <c:pt idx="745">
                  <c:v>7.1054899999999854</c:v>
                </c:pt>
                <c:pt idx="746">
                  <c:v>7.0291299999999994</c:v>
                </c:pt>
                <c:pt idx="747">
                  <c:v>7.0385</c:v>
                </c:pt>
                <c:pt idx="748">
                  <c:v>7.0373700000000001</c:v>
                </c:pt>
                <c:pt idx="749">
                  <c:v>7.0502799999999999</c:v>
                </c:pt>
                <c:pt idx="750">
                  <c:v>7.0303000000000004</c:v>
                </c:pt>
                <c:pt idx="751">
                  <c:v>7.0416800000000004</c:v>
                </c:pt>
                <c:pt idx="752">
                  <c:v>7.0364800000000001</c:v>
                </c:pt>
                <c:pt idx="753">
                  <c:v>7.0390100000000002</c:v>
                </c:pt>
                <c:pt idx="754">
                  <c:v>7.0418900000000004</c:v>
                </c:pt>
                <c:pt idx="755">
                  <c:v>7.0384900000000004</c:v>
                </c:pt>
                <c:pt idx="756">
                  <c:v>7.0363700000000033</c:v>
                </c:pt>
                <c:pt idx="757">
                  <c:v>7.0511499999999998</c:v>
                </c:pt>
                <c:pt idx="758">
                  <c:v>7.0433000000000003</c:v>
                </c:pt>
                <c:pt idx="759">
                  <c:v>7.0874499999999996</c:v>
                </c:pt>
                <c:pt idx="760">
                  <c:v>7.0402399999999998</c:v>
                </c:pt>
                <c:pt idx="761">
                  <c:v>7.0417600000000133</c:v>
                </c:pt>
                <c:pt idx="762">
                  <c:v>7.0822700000000003</c:v>
                </c:pt>
                <c:pt idx="763">
                  <c:v>7.2282599999999997</c:v>
                </c:pt>
                <c:pt idx="764">
                  <c:v>7.2157499999999999</c:v>
                </c:pt>
                <c:pt idx="765">
                  <c:v>7.10825</c:v>
                </c:pt>
                <c:pt idx="766">
                  <c:v>7.0811200000000003</c:v>
                </c:pt>
                <c:pt idx="767">
                  <c:v>7.0982599999999998</c:v>
                </c:pt>
                <c:pt idx="768">
                  <c:v>7.1289999999999836</c:v>
                </c:pt>
                <c:pt idx="769">
                  <c:v>7.1692499999999999</c:v>
                </c:pt>
                <c:pt idx="770">
                  <c:v>7.0931799999999976</c:v>
                </c:pt>
                <c:pt idx="771">
                  <c:v>7.2446400000000004</c:v>
                </c:pt>
                <c:pt idx="772">
                  <c:v>7.0842499999999999</c:v>
                </c:pt>
                <c:pt idx="773">
                  <c:v>7.1293499999999996</c:v>
                </c:pt>
                <c:pt idx="774">
                  <c:v>7.1277799999999836</c:v>
                </c:pt>
                <c:pt idx="775">
                  <c:v>7.1590400000000001</c:v>
                </c:pt>
                <c:pt idx="776">
                  <c:v>7.1016700000000004</c:v>
                </c:pt>
                <c:pt idx="777">
                  <c:v>7.0989599999999946</c:v>
                </c:pt>
                <c:pt idx="778">
                  <c:v>7.1886999999999999</c:v>
                </c:pt>
                <c:pt idx="779">
                  <c:v>7.1213799999999976</c:v>
                </c:pt>
                <c:pt idx="780">
                  <c:v>7.1398599999999997</c:v>
                </c:pt>
                <c:pt idx="781">
                  <c:v>7.20261</c:v>
                </c:pt>
                <c:pt idx="782">
                  <c:v>7.1545199999999349</c:v>
                </c:pt>
                <c:pt idx="783">
                  <c:v>7.1260299999999974</c:v>
                </c:pt>
                <c:pt idx="784">
                  <c:v>7.1193299999999997</c:v>
                </c:pt>
                <c:pt idx="785">
                  <c:v>7.1233700000000004</c:v>
                </c:pt>
                <c:pt idx="786">
                  <c:v>7.1307799999999997</c:v>
                </c:pt>
                <c:pt idx="787">
                  <c:v>7.2486800000000002</c:v>
                </c:pt>
                <c:pt idx="788">
                  <c:v>7.0770400000000002</c:v>
                </c:pt>
                <c:pt idx="789">
                  <c:v>7.0967099999999999</c:v>
                </c:pt>
                <c:pt idx="790">
                  <c:v>7.1253699999999984</c:v>
                </c:pt>
                <c:pt idx="791">
                  <c:v>7.3209499999999936</c:v>
                </c:pt>
                <c:pt idx="792">
                  <c:v>7.3159999999999936</c:v>
                </c:pt>
                <c:pt idx="793">
                  <c:v>7.2012800000000023</c:v>
                </c:pt>
                <c:pt idx="794">
                  <c:v>7.1345099999999846</c:v>
                </c:pt>
                <c:pt idx="795">
                  <c:v>7.1304799999999986</c:v>
                </c:pt>
                <c:pt idx="796">
                  <c:v>7.1388600000000002</c:v>
                </c:pt>
                <c:pt idx="797">
                  <c:v>7.1580499999999976</c:v>
                </c:pt>
                <c:pt idx="798">
                  <c:v>7.27555</c:v>
                </c:pt>
                <c:pt idx="799">
                  <c:v>7.2940399999999936</c:v>
                </c:pt>
                <c:pt idx="800">
                  <c:v>7.29244</c:v>
                </c:pt>
                <c:pt idx="801">
                  <c:v>7.1512799999999999</c:v>
                </c:pt>
                <c:pt idx="802">
                  <c:v>7.2061799999999998</c:v>
                </c:pt>
                <c:pt idx="803">
                  <c:v>7.2781099999999999</c:v>
                </c:pt>
                <c:pt idx="804">
                  <c:v>7.1107799999999974</c:v>
                </c:pt>
                <c:pt idx="805">
                  <c:v>7.1942299999999966</c:v>
                </c:pt>
                <c:pt idx="806">
                  <c:v>7.3620399999999746</c:v>
                </c:pt>
                <c:pt idx="807">
                  <c:v>7.3361999999999998</c:v>
                </c:pt>
                <c:pt idx="808">
                  <c:v>7.1884799999999984</c:v>
                </c:pt>
                <c:pt idx="809">
                  <c:v>7.2826399999999998</c:v>
                </c:pt>
                <c:pt idx="810">
                  <c:v>7.1677699999999964</c:v>
                </c:pt>
                <c:pt idx="811">
                  <c:v>7.29955</c:v>
                </c:pt>
                <c:pt idx="812">
                  <c:v>7.1301299999999994</c:v>
                </c:pt>
                <c:pt idx="813">
                  <c:v>7.1545599999999636</c:v>
                </c:pt>
                <c:pt idx="814">
                  <c:v>7.3092100000000002</c:v>
                </c:pt>
                <c:pt idx="815">
                  <c:v>7.1515399999999936</c:v>
                </c:pt>
                <c:pt idx="816">
                  <c:v>7.1370399999999936</c:v>
                </c:pt>
                <c:pt idx="817">
                  <c:v>7.164919999999924</c:v>
                </c:pt>
                <c:pt idx="818">
                  <c:v>7.1484899999999936</c:v>
                </c:pt>
                <c:pt idx="819">
                  <c:v>7.1416000000000004</c:v>
                </c:pt>
                <c:pt idx="820">
                  <c:v>7.2760600000000171</c:v>
                </c:pt>
                <c:pt idx="821">
                  <c:v>7.1602099999999984</c:v>
                </c:pt>
                <c:pt idx="822">
                  <c:v>7.1444399999999746</c:v>
                </c:pt>
                <c:pt idx="823">
                  <c:v>7.1704600000000003</c:v>
                </c:pt>
                <c:pt idx="824">
                  <c:v>7.1558399999999844</c:v>
                </c:pt>
                <c:pt idx="825">
                  <c:v>7.15022</c:v>
                </c:pt>
                <c:pt idx="826">
                  <c:v>7.3344999999999976</c:v>
                </c:pt>
                <c:pt idx="827">
                  <c:v>7.1599599999999954</c:v>
                </c:pt>
                <c:pt idx="828">
                  <c:v>7.1643599999999754</c:v>
                </c:pt>
                <c:pt idx="829">
                  <c:v>7.3480999999999996</c:v>
                </c:pt>
                <c:pt idx="830">
                  <c:v>7.3487900000000002</c:v>
                </c:pt>
                <c:pt idx="831">
                  <c:v>7.1787799999999997</c:v>
                </c:pt>
                <c:pt idx="832">
                  <c:v>7.1606999999999976</c:v>
                </c:pt>
                <c:pt idx="833">
                  <c:v>7.1684899999999736</c:v>
                </c:pt>
                <c:pt idx="834">
                  <c:v>7.1738099999999996</c:v>
                </c:pt>
                <c:pt idx="835">
                  <c:v>7.1698999999999966</c:v>
                </c:pt>
                <c:pt idx="836">
                  <c:v>7.1685099999999746</c:v>
                </c:pt>
                <c:pt idx="837">
                  <c:v>7.2201599999999946</c:v>
                </c:pt>
                <c:pt idx="838">
                  <c:v>7.1714000000000002</c:v>
                </c:pt>
                <c:pt idx="839">
                  <c:v>7.2131600000000002</c:v>
                </c:pt>
                <c:pt idx="840">
                  <c:v>7.1762800000000002</c:v>
                </c:pt>
                <c:pt idx="841">
                  <c:v>7.18642</c:v>
                </c:pt>
                <c:pt idx="842">
                  <c:v>7.3564099999999986</c:v>
                </c:pt>
                <c:pt idx="843">
                  <c:v>7.1956199999999946</c:v>
                </c:pt>
                <c:pt idx="844">
                  <c:v>7.1923399999999846</c:v>
                </c:pt>
                <c:pt idx="845">
                  <c:v>7.3431099999999976</c:v>
                </c:pt>
                <c:pt idx="846">
                  <c:v>7.1863599999999996</c:v>
                </c:pt>
                <c:pt idx="847">
                  <c:v>7.2153400000000003</c:v>
                </c:pt>
                <c:pt idx="848">
                  <c:v>7.1880799999999976</c:v>
                </c:pt>
                <c:pt idx="849">
                  <c:v>7.20852</c:v>
                </c:pt>
                <c:pt idx="850">
                  <c:v>7.2161299999999997</c:v>
                </c:pt>
                <c:pt idx="851">
                  <c:v>7.4403100000000002</c:v>
                </c:pt>
                <c:pt idx="852">
                  <c:v>7.24343</c:v>
                </c:pt>
                <c:pt idx="853">
                  <c:v>7.26349</c:v>
                </c:pt>
                <c:pt idx="854">
                  <c:v>7.2498000000000014</c:v>
                </c:pt>
                <c:pt idx="855">
                  <c:v>7.4219099999999996</c:v>
                </c:pt>
                <c:pt idx="856">
                  <c:v>7.2480200000000004</c:v>
                </c:pt>
                <c:pt idx="857">
                  <c:v>7.22309</c:v>
                </c:pt>
                <c:pt idx="858">
                  <c:v>7.2247599999999954</c:v>
                </c:pt>
                <c:pt idx="859">
                  <c:v>7.2418500000000003</c:v>
                </c:pt>
                <c:pt idx="860">
                  <c:v>7.2258699999999996</c:v>
                </c:pt>
                <c:pt idx="861">
                  <c:v>7.2569800000000004</c:v>
                </c:pt>
                <c:pt idx="862">
                  <c:v>7.2258399999999936</c:v>
                </c:pt>
                <c:pt idx="863">
                  <c:v>7.2827999999999999</c:v>
                </c:pt>
                <c:pt idx="864">
                  <c:v>7.4014400000000133</c:v>
                </c:pt>
                <c:pt idx="865">
                  <c:v>7.4008700000000003</c:v>
                </c:pt>
                <c:pt idx="866">
                  <c:v>7.2490300000000003</c:v>
                </c:pt>
                <c:pt idx="867">
                  <c:v>7.3513400000000004</c:v>
                </c:pt>
                <c:pt idx="868">
                  <c:v>7.2824499999999999</c:v>
                </c:pt>
                <c:pt idx="869">
                  <c:v>7.2582399999999998</c:v>
                </c:pt>
                <c:pt idx="870">
                  <c:v>7.2509799999999984</c:v>
                </c:pt>
                <c:pt idx="871">
                  <c:v>7.4281600000000001</c:v>
                </c:pt>
                <c:pt idx="872">
                  <c:v>7.2600199999999946</c:v>
                </c:pt>
                <c:pt idx="873">
                  <c:v>7.2562899999999999</c:v>
                </c:pt>
                <c:pt idx="874">
                  <c:v>7.2569299999999997</c:v>
                </c:pt>
                <c:pt idx="875">
                  <c:v>7.2622400000000003</c:v>
                </c:pt>
                <c:pt idx="876">
                  <c:v>7.3187600000000002</c:v>
                </c:pt>
                <c:pt idx="877">
                  <c:v>7.3258499999999946</c:v>
                </c:pt>
                <c:pt idx="878">
                  <c:v>7.4700700000000024</c:v>
                </c:pt>
                <c:pt idx="879">
                  <c:v>7.3689799999999837</c:v>
                </c:pt>
                <c:pt idx="880">
                  <c:v>7.3665299999999956</c:v>
                </c:pt>
                <c:pt idx="881">
                  <c:v>7.2989499999999996</c:v>
                </c:pt>
                <c:pt idx="882">
                  <c:v>7.3764799999999999</c:v>
                </c:pt>
                <c:pt idx="883">
                  <c:v>7.2652999999999999</c:v>
                </c:pt>
                <c:pt idx="884">
                  <c:v>7.3044699999999976</c:v>
                </c:pt>
                <c:pt idx="885">
                  <c:v>7.2775799999999986</c:v>
                </c:pt>
                <c:pt idx="886">
                  <c:v>7.2693500000000002</c:v>
                </c:pt>
                <c:pt idx="887">
                  <c:v>7.3010999999999999</c:v>
                </c:pt>
                <c:pt idx="888">
                  <c:v>7.3217699999999999</c:v>
                </c:pt>
                <c:pt idx="889">
                  <c:v>7.2656700000000001</c:v>
                </c:pt>
                <c:pt idx="890">
                  <c:v>7.2680099999999994</c:v>
                </c:pt>
                <c:pt idx="891">
                  <c:v>7.2719399999999998</c:v>
                </c:pt>
                <c:pt idx="892">
                  <c:v>7.2719100000000001</c:v>
                </c:pt>
                <c:pt idx="893">
                  <c:v>7.5129399999999844</c:v>
                </c:pt>
                <c:pt idx="894">
                  <c:v>7.4941199999999846</c:v>
                </c:pt>
                <c:pt idx="895">
                  <c:v>7.2953799999999998</c:v>
                </c:pt>
                <c:pt idx="896">
                  <c:v>7.3214099999999966</c:v>
                </c:pt>
                <c:pt idx="897">
                  <c:v>7.2865599999999997</c:v>
                </c:pt>
                <c:pt idx="898">
                  <c:v>7.3188299999999966</c:v>
                </c:pt>
                <c:pt idx="899">
                  <c:v>7.2874499999999998</c:v>
                </c:pt>
                <c:pt idx="900">
                  <c:v>7.2839099999999997</c:v>
                </c:pt>
                <c:pt idx="901">
                  <c:v>7.2902800000000001</c:v>
                </c:pt>
                <c:pt idx="902">
                  <c:v>7.2965</c:v>
                </c:pt>
                <c:pt idx="903">
                  <c:v>7.3206499999999997</c:v>
                </c:pt>
                <c:pt idx="904">
                  <c:v>7.4720700000000004</c:v>
                </c:pt>
                <c:pt idx="905">
                  <c:v>7.4512000000000134</c:v>
                </c:pt>
                <c:pt idx="906">
                  <c:v>7.5121499999999974</c:v>
                </c:pt>
                <c:pt idx="907">
                  <c:v>7.3642099999999946</c:v>
                </c:pt>
                <c:pt idx="908">
                  <c:v>7.3020999999999976</c:v>
                </c:pt>
                <c:pt idx="909">
                  <c:v>7.3232999999999997</c:v>
                </c:pt>
                <c:pt idx="910">
                  <c:v>7.3025899999999746</c:v>
                </c:pt>
                <c:pt idx="911">
                  <c:v>7.3170599999999846</c:v>
                </c:pt>
                <c:pt idx="912">
                  <c:v>7.30192</c:v>
                </c:pt>
                <c:pt idx="913">
                  <c:v>7.3070399999999864</c:v>
                </c:pt>
                <c:pt idx="914">
                  <c:v>7.5376899999999996</c:v>
                </c:pt>
                <c:pt idx="915">
                  <c:v>7.3963999999999999</c:v>
                </c:pt>
                <c:pt idx="916">
                  <c:v>7.3461999999999996</c:v>
                </c:pt>
                <c:pt idx="917">
                  <c:v>7.3659399999999646</c:v>
                </c:pt>
                <c:pt idx="918">
                  <c:v>7.3389600000000002</c:v>
                </c:pt>
                <c:pt idx="919">
                  <c:v>7.3331200000000001</c:v>
                </c:pt>
                <c:pt idx="920">
                  <c:v>7.3772000000000002</c:v>
                </c:pt>
                <c:pt idx="921">
                  <c:v>7.3073499999999996</c:v>
                </c:pt>
                <c:pt idx="922">
                  <c:v>7.32864</c:v>
                </c:pt>
                <c:pt idx="923">
                  <c:v>7.3478999999999957</c:v>
                </c:pt>
                <c:pt idx="924">
                  <c:v>7.3204999999999956</c:v>
                </c:pt>
                <c:pt idx="925">
                  <c:v>7.3651999999999846</c:v>
                </c:pt>
                <c:pt idx="926">
                  <c:v>7.3606199999999946</c:v>
                </c:pt>
                <c:pt idx="927">
                  <c:v>7.4161400000000004</c:v>
                </c:pt>
                <c:pt idx="928">
                  <c:v>7.3645299999999736</c:v>
                </c:pt>
                <c:pt idx="929">
                  <c:v>7.4431200000000004</c:v>
                </c:pt>
                <c:pt idx="930">
                  <c:v>7.4602599999999999</c:v>
                </c:pt>
                <c:pt idx="931">
                  <c:v>7.3238199999999836</c:v>
                </c:pt>
                <c:pt idx="932">
                  <c:v>7.3253399999999846</c:v>
                </c:pt>
                <c:pt idx="933">
                  <c:v>7.3422000000000001</c:v>
                </c:pt>
                <c:pt idx="934">
                  <c:v>7.4976599999999998</c:v>
                </c:pt>
                <c:pt idx="935">
                  <c:v>7.5288999999999966</c:v>
                </c:pt>
                <c:pt idx="936">
                  <c:v>7.3796900000000134</c:v>
                </c:pt>
                <c:pt idx="937">
                  <c:v>7.5241199999999386</c:v>
                </c:pt>
                <c:pt idx="938">
                  <c:v>7.3524899999999747</c:v>
                </c:pt>
                <c:pt idx="939">
                  <c:v>7.4966800000000013</c:v>
                </c:pt>
                <c:pt idx="940">
                  <c:v>7.5501899999999864</c:v>
                </c:pt>
                <c:pt idx="941">
                  <c:v>7.4657099999999996</c:v>
                </c:pt>
                <c:pt idx="942">
                  <c:v>7.34504</c:v>
                </c:pt>
                <c:pt idx="943">
                  <c:v>7.4938700000000003</c:v>
                </c:pt>
                <c:pt idx="944">
                  <c:v>7.6412300000000002</c:v>
                </c:pt>
                <c:pt idx="945">
                  <c:v>7.5719399999999997</c:v>
                </c:pt>
                <c:pt idx="946">
                  <c:v>7.4078900000000001</c:v>
                </c:pt>
                <c:pt idx="947">
                  <c:v>7.3720999999999997</c:v>
                </c:pt>
                <c:pt idx="948">
                  <c:v>7.3971699999999956</c:v>
                </c:pt>
                <c:pt idx="949">
                  <c:v>7.3711900000000004</c:v>
                </c:pt>
                <c:pt idx="950">
                  <c:v>7.3690299999999986</c:v>
                </c:pt>
                <c:pt idx="951">
                  <c:v>7.4005099999999997</c:v>
                </c:pt>
                <c:pt idx="952">
                  <c:v>7.4258600000000001</c:v>
                </c:pt>
                <c:pt idx="953">
                  <c:v>7.4168500000000002</c:v>
                </c:pt>
                <c:pt idx="954">
                  <c:v>7.3855599999999946</c:v>
                </c:pt>
                <c:pt idx="955">
                  <c:v>7.3800999999999997</c:v>
                </c:pt>
                <c:pt idx="956">
                  <c:v>7.46502</c:v>
                </c:pt>
                <c:pt idx="957">
                  <c:v>7.3904699999999997</c:v>
                </c:pt>
                <c:pt idx="958">
                  <c:v>7.3916300000000001</c:v>
                </c:pt>
                <c:pt idx="959">
                  <c:v>7.3977799999999956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A6-BB41-8D29-3F83C7639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5517936"/>
        <c:axId val="1885796768"/>
      </c:scatterChart>
      <c:valAx>
        <c:axId val="1875517936"/>
        <c:scaling>
          <c:orientation val="minMax"/>
          <c:max val="16384"/>
          <c:min val="0"/>
        </c:scaling>
        <c:delete val="0"/>
        <c:axPos val="b"/>
        <c:majorGridlines>
          <c:spPr>
            <a:ln>
              <a:prstDash val="dash"/>
            </a:ln>
          </c:spPr>
        </c:majorGridlines>
        <c:minorGridlines>
          <c:spPr>
            <a:ln>
              <a:prstDash val="dash"/>
            </a:ln>
          </c:spPr>
        </c:minorGridlines>
        <c:title>
          <c:tx>
            <c:rich>
              <a:bodyPr/>
              <a:lstStyle/>
              <a:p>
                <a:pPr>
                  <a:defRPr sz="1600" b="0" i="1"/>
                </a:pPr>
                <a:r>
                  <a:rPr lang="en-US" sz="1600" b="0" i="1"/>
                  <a:t> </a:t>
                </a:r>
                <a:r>
                  <a:rPr lang="en-US" sz="1600" b="0" i="1" baseline="0"/>
                  <a:t>N</a:t>
                </a:r>
                <a:endParaRPr lang="en-US" sz="1600" b="0" i="1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85796768"/>
        <c:crosses val="autoZero"/>
        <c:crossBetween val="midCat"/>
        <c:majorUnit val="2048"/>
        <c:minorUnit val="1024"/>
      </c:valAx>
      <c:valAx>
        <c:axId val="1885796768"/>
        <c:scaling>
          <c:logBase val="2"/>
          <c:orientation val="minMax"/>
          <c:min val="4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microseconds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7551793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405074365704298E-2"/>
          <c:y val="5.1400554097404502E-2"/>
          <c:w val="0.87773381452319899"/>
          <c:h val="0.78030395394123797"/>
        </c:manualLayout>
      </c:layout>
      <c:scatterChart>
        <c:scatterStyle val="lineMarker"/>
        <c:varyColors val="0"/>
        <c:ser>
          <c:idx val="1"/>
          <c:order val="0"/>
          <c:tx>
            <c:strRef>
              <c:f>sscal!$C$1</c:f>
              <c:strCache>
                <c:ptCount val="1"/>
                <c:pt idx="0">
                  <c:v>GeForce 8600 GTS, peak = 32 GB/s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sscal!$A$2:$A$257</c:f>
              <c:numCache>
                <c:formatCode>General</c:formatCode>
                <c:ptCount val="256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  <c:pt idx="8">
                  <c:v>576</c:v>
                </c:pt>
                <c:pt idx="9">
                  <c:v>640</c:v>
                </c:pt>
                <c:pt idx="10">
                  <c:v>704</c:v>
                </c:pt>
                <c:pt idx="11">
                  <c:v>768</c:v>
                </c:pt>
                <c:pt idx="12">
                  <c:v>832</c:v>
                </c:pt>
                <c:pt idx="13">
                  <c:v>896</c:v>
                </c:pt>
                <c:pt idx="14">
                  <c:v>960</c:v>
                </c:pt>
                <c:pt idx="15">
                  <c:v>1024</c:v>
                </c:pt>
                <c:pt idx="16">
                  <c:v>1088</c:v>
                </c:pt>
                <c:pt idx="17">
                  <c:v>1152</c:v>
                </c:pt>
                <c:pt idx="18">
                  <c:v>1216</c:v>
                </c:pt>
                <c:pt idx="19">
                  <c:v>1280</c:v>
                </c:pt>
                <c:pt idx="20">
                  <c:v>1344</c:v>
                </c:pt>
                <c:pt idx="21">
                  <c:v>1408</c:v>
                </c:pt>
                <c:pt idx="22">
                  <c:v>1472</c:v>
                </c:pt>
                <c:pt idx="23">
                  <c:v>1536</c:v>
                </c:pt>
                <c:pt idx="24">
                  <c:v>1600</c:v>
                </c:pt>
                <c:pt idx="25">
                  <c:v>1664</c:v>
                </c:pt>
                <c:pt idx="26">
                  <c:v>1728</c:v>
                </c:pt>
                <c:pt idx="27">
                  <c:v>1792</c:v>
                </c:pt>
                <c:pt idx="28">
                  <c:v>1856</c:v>
                </c:pt>
                <c:pt idx="29">
                  <c:v>1920</c:v>
                </c:pt>
                <c:pt idx="30">
                  <c:v>1984</c:v>
                </c:pt>
                <c:pt idx="31">
                  <c:v>2048</c:v>
                </c:pt>
                <c:pt idx="32">
                  <c:v>2112</c:v>
                </c:pt>
                <c:pt idx="33">
                  <c:v>2176</c:v>
                </c:pt>
                <c:pt idx="34">
                  <c:v>2240</c:v>
                </c:pt>
                <c:pt idx="35">
                  <c:v>2304</c:v>
                </c:pt>
                <c:pt idx="36">
                  <c:v>2368</c:v>
                </c:pt>
                <c:pt idx="37">
                  <c:v>2432</c:v>
                </c:pt>
                <c:pt idx="38">
                  <c:v>2496</c:v>
                </c:pt>
                <c:pt idx="39">
                  <c:v>2560</c:v>
                </c:pt>
                <c:pt idx="40">
                  <c:v>2624</c:v>
                </c:pt>
                <c:pt idx="41">
                  <c:v>2688</c:v>
                </c:pt>
                <c:pt idx="42">
                  <c:v>2752</c:v>
                </c:pt>
                <c:pt idx="43">
                  <c:v>2816</c:v>
                </c:pt>
                <c:pt idx="44">
                  <c:v>2880</c:v>
                </c:pt>
                <c:pt idx="45">
                  <c:v>2944</c:v>
                </c:pt>
                <c:pt idx="46">
                  <c:v>3008</c:v>
                </c:pt>
                <c:pt idx="47">
                  <c:v>3072</c:v>
                </c:pt>
                <c:pt idx="48">
                  <c:v>3136</c:v>
                </c:pt>
                <c:pt idx="49">
                  <c:v>3200</c:v>
                </c:pt>
                <c:pt idx="50">
                  <c:v>3264</c:v>
                </c:pt>
                <c:pt idx="51">
                  <c:v>3328</c:v>
                </c:pt>
                <c:pt idx="52">
                  <c:v>3392</c:v>
                </c:pt>
                <c:pt idx="53">
                  <c:v>3456</c:v>
                </c:pt>
                <c:pt idx="54">
                  <c:v>3520</c:v>
                </c:pt>
                <c:pt idx="55">
                  <c:v>3584</c:v>
                </c:pt>
                <c:pt idx="56">
                  <c:v>3648</c:v>
                </c:pt>
                <c:pt idx="57">
                  <c:v>3712</c:v>
                </c:pt>
                <c:pt idx="58">
                  <c:v>3776</c:v>
                </c:pt>
                <c:pt idx="59">
                  <c:v>3840</c:v>
                </c:pt>
                <c:pt idx="60">
                  <c:v>3904</c:v>
                </c:pt>
                <c:pt idx="61">
                  <c:v>3968</c:v>
                </c:pt>
                <c:pt idx="62">
                  <c:v>4032</c:v>
                </c:pt>
                <c:pt idx="63">
                  <c:v>4096</c:v>
                </c:pt>
                <c:pt idx="64">
                  <c:v>4160</c:v>
                </c:pt>
                <c:pt idx="65">
                  <c:v>4224</c:v>
                </c:pt>
                <c:pt idx="66">
                  <c:v>4288</c:v>
                </c:pt>
                <c:pt idx="67">
                  <c:v>4352</c:v>
                </c:pt>
                <c:pt idx="68">
                  <c:v>4416</c:v>
                </c:pt>
                <c:pt idx="69">
                  <c:v>4480</c:v>
                </c:pt>
                <c:pt idx="70">
                  <c:v>4544</c:v>
                </c:pt>
                <c:pt idx="71">
                  <c:v>4608</c:v>
                </c:pt>
                <c:pt idx="72">
                  <c:v>4672</c:v>
                </c:pt>
                <c:pt idx="73">
                  <c:v>4736</c:v>
                </c:pt>
                <c:pt idx="74">
                  <c:v>4800</c:v>
                </c:pt>
                <c:pt idx="75">
                  <c:v>4864</c:v>
                </c:pt>
                <c:pt idx="76">
                  <c:v>4928</c:v>
                </c:pt>
                <c:pt idx="77">
                  <c:v>4992</c:v>
                </c:pt>
                <c:pt idx="78">
                  <c:v>5056</c:v>
                </c:pt>
                <c:pt idx="79">
                  <c:v>5120</c:v>
                </c:pt>
                <c:pt idx="80">
                  <c:v>5184</c:v>
                </c:pt>
                <c:pt idx="81">
                  <c:v>5248</c:v>
                </c:pt>
                <c:pt idx="82">
                  <c:v>5312</c:v>
                </c:pt>
                <c:pt idx="83">
                  <c:v>5376</c:v>
                </c:pt>
                <c:pt idx="84">
                  <c:v>5440</c:v>
                </c:pt>
                <c:pt idx="85">
                  <c:v>5504</c:v>
                </c:pt>
                <c:pt idx="86">
                  <c:v>5568</c:v>
                </c:pt>
                <c:pt idx="87">
                  <c:v>5632</c:v>
                </c:pt>
                <c:pt idx="88">
                  <c:v>5696</c:v>
                </c:pt>
                <c:pt idx="89">
                  <c:v>5760</c:v>
                </c:pt>
                <c:pt idx="90">
                  <c:v>5824</c:v>
                </c:pt>
                <c:pt idx="91">
                  <c:v>5888</c:v>
                </c:pt>
                <c:pt idx="92">
                  <c:v>5952</c:v>
                </c:pt>
                <c:pt idx="93">
                  <c:v>6016</c:v>
                </c:pt>
                <c:pt idx="94">
                  <c:v>6080</c:v>
                </c:pt>
                <c:pt idx="95">
                  <c:v>6144</c:v>
                </c:pt>
                <c:pt idx="96">
                  <c:v>6208</c:v>
                </c:pt>
                <c:pt idx="97">
                  <c:v>6272</c:v>
                </c:pt>
                <c:pt idx="98">
                  <c:v>6336</c:v>
                </c:pt>
                <c:pt idx="99">
                  <c:v>6400</c:v>
                </c:pt>
                <c:pt idx="100">
                  <c:v>6464</c:v>
                </c:pt>
                <c:pt idx="101">
                  <c:v>6528</c:v>
                </c:pt>
                <c:pt idx="102">
                  <c:v>6592</c:v>
                </c:pt>
                <c:pt idx="103">
                  <c:v>6656</c:v>
                </c:pt>
                <c:pt idx="104">
                  <c:v>6720</c:v>
                </c:pt>
                <c:pt idx="105">
                  <c:v>6784</c:v>
                </c:pt>
                <c:pt idx="106">
                  <c:v>6848</c:v>
                </c:pt>
                <c:pt idx="107">
                  <c:v>6912</c:v>
                </c:pt>
                <c:pt idx="108">
                  <c:v>6976</c:v>
                </c:pt>
                <c:pt idx="109">
                  <c:v>7040</c:v>
                </c:pt>
                <c:pt idx="110">
                  <c:v>7104</c:v>
                </c:pt>
                <c:pt idx="111">
                  <c:v>7168</c:v>
                </c:pt>
                <c:pt idx="112">
                  <c:v>7232</c:v>
                </c:pt>
                <c:pt idx="113">
                  <c:v>7296</c:v>
                </c:pt>
                <c:pt idx="114">
                  <c:v>7360</c:v>
                </c:pt>
                <c:pt idx="115">
                  <c:v>7424</c:v>
                </c:pt>
                <c:pt idx="116">
                  <c:v>7488</c:v>
                </c:pt>
                <c:pt idx="117">
                  <c:v>7552</c:v>
                </c:pt>
                <c:pt idx="118">
                  <c:v>7616</c:v>
                </c:pt>
                <c:pt idx="119">
                  <c:v>7680</c:v>
                </c:pt>
                <c:pt idx="120">
                  <c:v>7744</c:v>
                </c:pt>
                <c:pt idx="121">
                  <c:v>7808</c:v>
                </c:pt>
                <c:pt idx="122">
                  <c:v>7872</c:v>
                </c:pt>
                <c:pt idx="123">
                  <c:v>7936</c:v>
                </c:pt>
                <c:pt idx="124">
                  <c:v>8000</c:v>
                </c:pt>
                <c:pt idx="125">
                  <c:v>8064</c:v>
                </c:pt>
                <c:pt idx="126">
                  <c:v>8128</c:v>
                </c:pt>
                <c:pt idx="127">
                  <c:v>8192</c:v>
                </c:pt>
                <c:pt idx="128">
                  <c:v>8256</c:v>
                </c:pt>
                <c:pt idx="129">
                  <c:v>8320</c:v>
                </c:pt>
                <c:pt idx="130">
                  <c:v>8384</c:v>
                </c:pt>
                <c:pt idx="131">
                  <c:v>8448</c:v>
                </c:pt>
                <c:pt idx="132">
                  <c:v>8512</c:v>
                </c:pt>
                <c:pt idx="133">
                  <c:v>8576</c:v>
                </c:pt>
                <c:pt idx="134">
                  <c:v>8640</c:v>
                </c:pt>
                <c:pt idx="135">
                  <c:v>8704</c:v>
                </c:pt>
                <c:pt idx="136">
                  <c:v>8768</c:v>
                </c:pt>
                <c:pt idx="137">
                  <c:v>8832</c:v>
                </c:pt>
                <c:pt idx="138">
                  <c:v>8896</c:v>
                </c:pt>
                <c:pt idx="139">
                  <c:v>8960</c:v>
                </c:pt>
                <c:pt idx="140">
                  <c:v>9024</c:v>
                </c:pt>
                <c:pt idx="141">
                  <c:v>9088</c:v>
                </c:pt>
                <c:pt idx="142">
                  <c:v>9152</c:v>
                </c:pt>
                <c:pt idx="143">
                  <c:v>9216</c:v>
                </c:pt>
                <c:pt idx="144">
                  <c:v>9280</c:v>
                </c:pt>
                <c:pt idx="145">
                  <c:v>9344</c:v>
                </c:pt>
                <c:pt idx="146">
                  <c:v>9408</c:v>
                </c:pt>
                <c:pt idx="147">
                  <c:v>9472</c:v>
                </c:pt>
                <c:pt idx="148">
                  <c:v>9536</c:v>
                </c:pt>
                <c:pt idx="149">
                  <c:v>9600</c:v>
                </c:pt>
                <c:pt idx="150">
                  <c:v>9664</c:v>
                </c:pt>
                <c:pt idx="151">
                  <c:v>9728</c:v>
                </c:pt>
                <c:pt idx="152">
                  <c:v>9792</c:v>
                </c:pt>
                <c:pt idx="153">
                  <c:v>9856</c:v>
                </c:pt>
                <c:pt idx="154">
                  <c:v>9920</c:v>
                </c:pt>
                <c:pt idx="155">
                  <c:v>9984</c:v>
                </c:pt>
                <c:pt idx="156">
                  <c:v>10048</c:v>
                </c:pt>
                <c:pt idx="157">
                  <c:v>10112</c:v>
                </c:pt>
                <c:pt idx="158">
                  <c:v>10176</c:v>
                </c:pt>
                <c:pt idx="159">
                  <c:v>10240</c:v>
                </c:pt>
                <c:pt idx="160">
                  <c:v>10304</c:v>
                </c:pt>
                <c:pt idx="161">
                  <c:v>10368</c:v>
                </c:pt>
                <c:pt idx="162">
                  <c:v>10432</c:v>
                </c:pt>
                <c:pt idx="163">
                  <c:v>10496</c:v>
                </c:pt>
                <c:pt idx="164">
                  <c:v>10560</c:v>
                </c:pt>
                <c:pt idx="165">
                  <c:v>10624</c:v>
                </c:pt>
                <c:pt idx="166">
                  <c:v>10688</c:v>
                </c:pt>
                <c:pt idx="167">
                  <c:v>10752</c:v>
                </c:pt>
                <c:pt idx="168">
                  <c:v>10816</c:v>
                </c:pt>
                <c:pt idx="169">
                  <c:v>10880</c:v>
                </c:pt>
                <c:pt idx="170">
                  <c:v>10944</c:v>
                </c:pt>
                <c:pt idx="171">
                  <c:v>11008</c:v>
                </c:pt>
                <c:pt idx="172">
                  <c:v>11072</c:v>
                </c:pt>
                <c:pt idx="173">
                  <c:v>11136</c:v>
                </c:pt>
                <c:pt idx="174">
                  <c:v>11200</c:v>
                </c:pt>
                <c:pt idx="175">
                  <c:v>11264</c:v>
                </c:pt>
                <c:pt idx="176">
                  <c:v>11328</c:v>
                </c:pt>
                <c:pt idx="177">
                  <c:v>11392</c:v>
                </c:pt>
                <c:pt idx="178">
                  <c:v>11456</c:v>
                </c:pt>
                <c:pt idx="179">
                  <c:v>11520</c:v>
                </c:pt>
                <c:pt idx="180">
                  <c:v>11584</c:v>
                </c:pt>
                <c:pt idx="181">
                  <c:v>11648</c:v>
                </c:pt>
                <c:pt idx="182">
                  <c:v>11712</c:v>
                </c:pt>
                <c:pt idx="183">
                  <c:v>11776</c:v>
                </c:pt>
                <c:pt idx="184">
                  <c:v>11840</c:v>
                </c:pt>
                <c:pt idx="185">
                  <c:v>11904</c:v>
                </c:pt>
                <c:pt idx="186">
                  <c:v>11968</c:v>
                </c:pt>
                <c:pt idx="187">
                  <c:v>12032</c:v>
                </c:pt>
                <c:pt idx="188">
                  <c:v>12096</c:v>
                </c:pt>
                <c:pt idx="189">
                  <c:v>12160</c:v>
                </c:pt>
                <c:pt idx="190">
                  <c:v>12224</c:v>
                </c:pt>
                <c:pt idx="191">
                  <c:v>12288</c:v>
                </c:pt>
                <c:pt idx="192">
                  <c:v>12352</c:v>
                </c:pt>
                <c:pt idx="193">
                  <c:v>12416</c:v>
                </c:pt>
                <c:pt idx="194">
                  <c:v>12480</c:v>
                </c:pt>
                <c:pt idx="195">
                  <c:v>12544</c:v>
                </c:pt>
                <c:pt idx="196">
                  <c:v>12608</c:v>
                </c:pt>
                <c:pt idx="197">
                  <c:v>12672</c:v>
                </c:pt>
                <c:pt idx="198">
                  <c:v>12736</c:v>
                </c:pt>
                <c:pt idx="199">
                  <c:v>12800</c:v>
                </c:pt>
                <c:pt idx="200">
                  <c:v>12864</c:v>
                </c:pt>
                <c:pt idx="201">
                  <c:v>12928</c:v>
                </c:pt>
                <c:pt idx="202">
                  <c:v>12992</c:v>
                </c:pt>
                <c:pt idx="203">
                  <c:v>13056</c:v>
                </c:pt>
                <c:pt idx="204">
                  <c:v>13120</c:v>
                </c:pt>
                <c:pt idx="205">
                  <c:v>13184</c:v>
                </c:pt>
                <c:pt idx="206">
                  <c:v>13248</c:v>
                </c:pt>
                <c:pt idx="207">
                  <c:v>13312</c:v>
                </c:pt>
                <c:pt idx="208">
                  <c:v>13376</c:v>
                </c:pt>
                <c:pt idx="209">
                  <c:v>13440</c:v>
                </c:pt>
                <c:pt idx="210">
                  <c:v>13504</c:v>
                </c:pt>
                <c:pt idx="211">
                  <c:v>13568</c:v>
                </c:pt>
                <c:pt idx="212">
                  <c:v>13632</c:v>
                </c:pt>
                <c:pt idx="213">
                  <c:v>13696</c:v>
                </c:pt>
                <c:pt idx="214">
                  <c:v>13760</c:v>
                </c:pt>
                <c:pt idx="215">
                  <c:v>13824</c:v>
                </c:pt>
                <c:pt idx="216">
                  <c:v>13888</c:v>
                </c:pt>
                <c:pt idx="217">
                  <c:v>13952</c:v>
                </c:pt>
                <c:pt idx="218">
                  <c:v>14016</c:v>
                </c:pt>
                <c:pt idx="219">
                  <c:v>14080</c:v>
                </c:pt>
                <c:pt idx="220">
                  <c:v>14144</c:v>
                </c:pt>
                <c:pt idx="221">
                  <c:v>14208</c:v>
                </c:pt>
                <c:pt idx="222">
                  <c:v>14272</c:v>
                </c:pt>
                <c:pt idx="223">
                  <c:v>14336</c:v>
                </c:pt>
                <c:pt idx="224">
                  <c:v>14400</c:v>
                </c:pt>
                <c:pt idx="225">
                  <c:v>14464</c:v>
                </c:pt>
                <c:pt idx="226">
                  <c:v>14528</c:v>
                </c:pt>
                <c:pt idx="227">
                  <c:v>14592</c:v>
                </c:pt>
                <c:pt idx="228">
                  <c:v>14656</c:v>
                </c:pt>
                <c:pt idx="229">
                  <c:v>14720</c:v>
                </c:pt>
                <c:pt idx="230">
                  <c:v>14784</c:v>
                </c:pt>
                <c:pt idx="231">
                  <c:v>14848</c:v>
                </c:pt>
                <c:pt idx="232">
                  <c:v>14912</c:v>
                </c:pt>
                <c:pt idx="233">
                  <c:v>14976</c:v>
                </c:pt>
                <c:pt idx="234">
                  <c:v>15040</c:v>
                </c:pt>
                <c:pt idx="235">
                  <c:v>15104</c:v>
                </c:pt>
                <c:pt idx="236">
                  <c:v>15168</c:v>
                </c:pt>
                <c:pt idx="237">
                  <c:v>15232</c:v>
                </c:pt>
                <c:pt idx="238">
                  <c:v>15296</c:v>
                </c:pt>
                <c:pt idx="239">
                  <c:v>15360</c:v>
                </c:pt>
                <c:pt idx="240">
                  <c:v>15424</c:v>
                </c:pt>
                <c:pt idx="241">
                  <c:v>15488</c:v>
                </c:pt>
                <c:pt idx="242">
                  <c:v>15552</c:v>
                </c:pt>
                <c:pt idx="243">
                  <c:v>15616</c:v>
                </c:pt>
                <c:pt idx="244">
                  <c:v>15680</c:v>
                </c:pt>
                <c:pt idx="245">
                  <c:v>15744</c:v>
                </c:pt>
                <c:pt idx="246">
                  <c:v>15808</c:v>
                </c:pt>
                <c:pt idx="247">
                  <c:v>15872</c:v>
                </c:pt>
                <c:pt idx="248">
                  <c:v>15936</c:v>
                </c:pt>
                <c:pt idx="249">
                  <c:v>16000</c:v>
                </c:pt>
                <c:pt idx="250">
                  <c:v>16064</c:v>
                </c:pt>
                <c:pt idx="251">
                  <c:v>16128</c:v>
                </c:pt>
                <c:pt idx="252">
                  <c:v>16192</c:v>
                </c:pt>
                <c:pt idx="253">
                  <c:v>16256</c:v>
                </c:pt>
                <c:pt idx="254">
                  <c:v>16320</c:v>
                </c:pt>
                <c:pt idx="255">
                  <c:v>16384</c:v>
                </c:pt>
              </c:numCache>
            </c:numRef>
          </c:xVal>
          <c:yVal>
            <c:numRef>
              <c:f>sscal!$C$2:$C$257</c:f>
              <c:numCache>
                <c:formatCode>General</c:formatCode>
                <c:ptCount val="256"/>
                <c:pt idx="0">
                  <c:v>3.5275300000000098</c:v>
                </c:pt>
                <c:pt idx="1">
                  <c:v>3.5003799999999998</c:v>
                </c:pt>
                <c:pt idx="2">
                  <c:v>3.48061</c:v>
                </c:pt>
                <c:pt idx="3">
                  <c:v>3.50095</c:v>
                </c:pt>
                <c:pt idx="4">
                  <c:v>3.5086300000000001</c:v>
                </c:pt>
                <c:pt idx="5">
                  <c:v>3.5278800000000001</c:v>
                </c:pt>
                <c:pt idx="6">
                  <c:v>3.5821800000000001</c:v>
                </c:pt>
                <c:pt idx="7">
                  <c:v>3.552459999999976</c:v>
                </c:pt>
                <c:pt idx="8">
                  <c:v>3.5931500000000001</c:v>
                </c:pt>
                <c:pt idx="9">
                  <c:v>3.6780599999999981</c:v>
                </c:pt>
                <c:pt idx="10">
                  <c:v>3.660990000000008</c:v>
                </c:pt>
                <c:pt idx="11">
                  <c:v>3.6814300000000002</c:v>
                </c:pt>
                <c:pt idx="12">
                  <c:v>3.7886799999999998</c:v>
                </c:pt>
                <c:pt idx="13">
                  <c:v>3.7691499999999998</c:v>
                </c:pt>
                <c:pt idx="14">
                  <c:v>3.838819999999977</c:v>
                </c:pt>
                <c:pt idx="15">
                  <c:v>3.8425799999999981</c:v>
                </c:pt>
                <c:pt idx="16">
                  <c:v>4.2825699999999998</c:v>
                </c:pt>
                <c:pt idx="17">
                  <c:v>4.3691499999999976</c:v>
                </c:pt>
                <c:pt idx="18">
                  <c:v>4.3548799999999837</c:v>
                </c:pt>
                <c:pt idx="19">
                  <c:v>4.37887</c:v>
                </c:pt>
                <c:pt idx="20">
                  <c:v>4.4261299999999997</c:v>
                </c:pt>
                <c:pt idx="21">
                  <c:v>4.4188999999999998</c:v>
                </c:pt>
                <c:pt idx="22">
                  <c:v>4.4876899999999997</c:v>
                </c:pt>
                <c:pt idx="23">
                  <c:v>4.48129000000002</c:v>
                </c:pt>
                <c:pt idx="24">
                  <c:v>4.5278099999999846</c:v>
                </c:pt>
                <c:pt idx="25">
                  <c:v>4.5386800000000003</c:v>
                </c:pt>
                <c:pt idx="26">
                  <c:v>4.57803</c:v>
                </c:pt>
                <c:pt idx="27">
                  <c:v>4.6179999999999737</c:v>
                </c:pt>
                <c:pt idx="28">
                  <c:v>4.5936000000000003</c:v>
                </c:pt>
                <c:pt idx="29">
                  <c:v>4.6762500000000014</c:v>
                </c:pt>
                <c:pt idx="30">
                  <c:v>4.6755099999999956</c:v>
                </c:pt>
                <c:pt idx="31">
                  <c:v>4.6990699999999999</c:v>
                </c:pt>
                <c:pt idx="32">
                  <c:v>5.0215899999999856</c:v>
                </c:pt>
                <c:pt idx="33">
                  <c:v>5.0314300000000003</c:v>
                </c:pt>
                <c:pt idx="34">
                  <c:v>5.06846</c:v>
                </c:pt>
                <c:pt idx="35">
                  <c:v>5.1219899999999736</c:v>
                </c:pt>
                <c:pt idx="36">
                  <c:v>5.1234199999999754</c:v>
                </c:pt>
                <c:pt idx="37">
                  <c:v>5.1409899999999844</c:v>
                </c:pt>
                <c:pt idx="38">
                  <c:v>5.17075</c:v>
                </c:pt>
                <c:pt idx="39">
                  <c:v>5.2764000000000024</c:v>
                </c:pt>
                <c:pt idx="40">
                  <c:v>5.2266000000000004</c:v>
                </c:pt>
                <c:pt idx="41">
                  <c:v>5.2657499999999997</c:v>
                </c:pt>
                <c:pt idx="42">
                  <c:v>5.27719</c:v>
                </c:pt>
                <c:pt idx="43">
                  <c:v>5.29108</c:v>
                </c:pt>
                <c:pt idx="44">
                  <c:v>5.3227299999999946</c:v>
                </c:pt>
                <c:pt idx="45">
                  <c:v>5.3415099999999986</c:v>
                </c:pt>
                <c:pt idx="46">
                  <c:v>5.4940499999999997</c:v>
                </c:pt>
                <c:pt idx="47">
                  <c:v>5.4292700000000034</c:v>
                </c:pt>
                <c:pt idx="48">
                  <c:v>5.5051299999999994</c:v>
                </c:pt>
                <c:pt idx="49">
                  <c:v>5.4690200000000004</c:v>
                </c:pt>
                <c:pt idx="50">
                  <c:v>5.4929500000000004</c:v>
                </c:pt>
                <c:pt idx="51">
                  <c:v>5.5086700000000004</c:v>
                </c:pt>
                <c:pt idx="52">
                  <c:v>5.5164799999999996</c:v>
                </c:pt>
                <c:pt idx="53">
                  <c:v>5.5200099999999974</c:v>
                </c:pt>
                <c:pt idx="54">
                  <c:v>5.5363800000000003</c:v>
                </c:pt>
                <c:pt idx="55">
                  <c:v>5.5497399999999999</c:v>
                </c:pt>
                <c:pt idx="56">
                  <c:v>5.5536099999999999</c:v>
                </c:pt>
                <c:pt idx="57">
                  <c:v>5.5766500000000034</c:v>
                </c:pt>
                <c:pt idx="58">
                  <c:v>5.5830299999999999</c:v>
                </c:pt>
                <c:pt idx="59">
                  <c:v>5.6478899999999737</c:v>
                </c:pt>
                <c:pt idx="60">
                  <c:v>5.6000699999999997</c:v>
                </c:pt>
                <c:pt idx="61">
                  <c:v>5.6046199999999846</c:v>
                </c:pt>
                <c:pt idx="62">
                  <c:v>5.7128999999999976</c:v>
                </c:pt>
                <c:pt idx="63">
                  <c:v>5.6492100000000001</c:v>
                </c:pt>
                <c:pt idx="64">
                  <c:v>5.7296300000000002</c:v>
                </c:pt>
                <c:pt idx="65">
                  <c:v>5.7727599999999999</c:v>
                </c:pt>
                <c:pt idx="66">
                  <c:v>5.7771999999999997</c:v>
                </c:pt>
                <c:pt idx="67">
                  <c:v>5.8344799999999966</c:v>
                </c:pt>
                <c:pt idx="68">
                  <c:v>5.8741899999999836</c:v>
                </c:pt>
                <c:pt idx="69">
                  <c:v>5.9091199999999997</c:v>
                </c:pt>
                <c:pt idx="70">
                  <c:v>5.93581</c:v>
                </c:pt>
                <c:pt idx="71">
                  <c:v>5.9612500000000024</c:v>
                </c:pt>
                <c:pt idx="72">
                  <c:v>5.9876399999999999</c:v>
                </c:pt>
                <c:pt idx="73">
                  <c:v>6.0104099999999976</c:v>
                </c:pt>
                <c:pt idx="74">
                  <c:v>6.0525399999999836</c:v>
                </c:pt>
                <c:pt idx="75">
                  <c:v>6.0888200000000001</c:v>
                </c:pt>
                <c:pt idx="76">
                  <c:v>6.1151799999999854</c:v>
                </c:pt>
                <c:pt idx="77">
                  <c:v>6.1342299999999996</c:v>
                </c:pt>
                <c:pt idx="78">
                  <c:v>6.1626999999999956</c:v>
                </c:pt>
                <c:pt idx="79">
                  <c:v>6.1949099999999646</c:v>
                </c:pt>
                <c:pt idx="80">
                  <c:v>6.2250899999999936</c:v>
                </c:pt>
                <c:pt idx="81">
                  <c:v>6.2394100000000003</c:v>
                </c:pt>
                <c:pt idx="82">
                  <c:v>6.2609799999999964</c:v>
                </c:pt>
                <c:pt idx="83">
                  <c:v>6.2767600000000181</c:v>
                </c:pt>
                <c:pt idx="84">
                  <c:v>6.3194099999999986</c:v>
                </c:pt>
                <c:pt idx="85">
                  <c:v>6.3344999999999976</c:v>
                </c:pt>
                <c:pt idx="86">
                  <c:v>6.3734799999999998</c:v>
                </c:pt>
                <c:pt idx="87">
                  <c:v>6.5121099999999954</c:v>
                </c:pt>
                <c:pt idx="88">
                  <c:v>6.52006</c:v>
                </c:pt>
                <c:pt idx="89">
                  <c:v>6.5227799999999956</c:v>
                </c:pt>
                <c:pt idx="90">
                  <c:v>6.5146799999999976</c:v>
                </c:pt>
                <c:pt idx="91">
                  <c:v>6.5624299999999964</c:v>
                </c:pt>
                <c:pt idx="92">
                  <c:v>6.6199699999999977</c:v>
                </c:pt>
                <c:pt idx="93">
                  <c:v>6.5730300000000002</c:v>
                </c:pt>
                <c:pt idx="94">
                  <c:v>6.5911999999999997</c:v>
                </c:pt>
                <c:pt idx="95">
                  <c:v>6.6997099999999987</c:v>
                </c:pt>
                <c:pt idx="96">
                  <c:v>6.73489</c:v>
                </c:pt>
                <c:pt idx="97">
                  <c:v>6.6944699999999937</c:v>
                </c:pt>
                <c:pt idx="98">
                  <c:v>6.7298499999999999</c:v>
                </c:pt>
                <c:pt idx="99">
                  <c:v>6.8038299999999996</c:v>
                </c:pt>
                <c:pt idx="100">
                  <c:v>6.7624499999999976</c:v>
                </c:pt>
                <c:pt idx="101">
                  <c:v>6.7810300000000003</c:v>
                </c:pt>
                <c:pt idx="102">
                  <c:v>6.8029099999999936</c:v>
                </c:pt>
                <c:pt idx="103">
                  <c:v>6.8245199999999269</c:v>
                </c:pt>
                <c:pt idx="104">
                  <c:v>6.8486399999999996</c:v>
                </c:pt>
                <c:pt idx="105">
                  <c:v>6.8651699999999947</c:v>
                </c:pt>
                <c:pt idx="106">
                  <c:v>6.8904899999999856</c:v>
                </c:pt>
                <c:pt idx="107">
                  <c:v>6.9233700000000002</c:v>
                </c:pt>
                <c:pt idx="108">
                  <c:v>6.9700199999999999</c:v>
                </c:pt>
                <c:pt idx="109">
                  <c:v>7.0326300000000002</c:v>
                </c:pt>
                <c:pt idx="110">
                  <c:v>7.0583200000000001</c:v>
                </c:pt>
                <c:pt idx="111">
                  <c:v>7.0396800000000024</c:v>
                </c:pt>
                <c:pt idx="112">
                  <c:v>7.0554500000000004</c:v>
                </c:pt>
                <c:pt idx="113">
                  <c:v>7.0624899999999746</c:v>
                </c:pt>
                <c:pt idx="114">
                  <c:v>7.0816100000000004</c:v>
                </c:pt>
                <c:pt idx="115">
                  <c:v>7.1042099999999966</c:v>
                </c:pt>
                <c:pt idx="116">
                  <c:v>7.1361800000000004</c:v>
                </c:pt>
                <c:pt idx="117">
                  <c:v>7.1588599999999936</c:v>
                </c:pt>
                <c:pt idx="118">
                  <c:v>7.1866199999999996</c:v>
                </c:pt>
                <c:pt idx="119">
                  <c:v>7.21732</c:v>
                </c:pt>
                <c:pt idx="120">
                  <c:v>7.2525499999999976</c:v>
                </c:pt>
                <c:pt idx="121">
                  <c:v>7.2797700000000134</c:v>
                </c:pt>
                <c:pt idx="122">
                  <c:v>7.3378399999999946</c:v>
                </c:pt>
                <c:pt idx="123">
                  <c:v>7.3488299999999986</c:v>
                </c:pt>
                <c:pt idx="124">
                  <c:v>7.3915600000000001</c:v>
                </c:pt>
                <c:pt idx="125">
                  <c:v>7.4252599999999997</c:v>
                </c:pt>
                <c:pt idx="126">
                  <c:v>7.4704600000000134</c:v>
                </c:pt>
                <c:pt idx="127">
                  <c:v>7.5002500000000003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2E-1B46-869C-B815379BF6F9}"/>
            </c:ext>
          </c:extLst>
        </c:ser>
        <c:ser>
          <c:idx val="0"/>
          <c:order val="1"/>
          <c:tx>
            <c:strRef>
              <c:f>sscal!$B$1</c:f>
              <c:strCache>
                <c:ptCount val="1"/>
                <c:pt idx="0">
                  <c:v>GeForce GTX 280, peak = 141 GB/s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sscal!$A$2:$A$257</c:f>
              <c:numCache>
                <c:formatCode>General</c:formatCode>
                <c:ptCount val="256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  <c:pt idx="8">
                  <c:v>576</c:v>
                </c:pt>
                <c:pt idx="9">
                  <c:v>640</c:v>
                </c:pt>
                <c:pt idx="10">
                  <c:v>704</c:v>
                </c:pt>
                <c:pt idx="11">
                  <c:v>768</c:v>
                </c:pt>
                <c:pt idx="12">
                  <c:v>832</c:v>
                </c:pt>
                <c:pt idx="13">
                  <c:v>896</c:v>
                </c:pt>
                <c:pt idx="14">
                  <c:v>960</c:v>
                </c:pt>
                <c:pt idx="15">
                  <c:v>1024</c:v>
                </c:pt>
                <c:pt idx="16">
                  <c:v>1088</c:v>
                </c:pt>
                <c:pt idx="17">
                  <c:v>1152</c:v>
                </c:pt>
                <c:pt idx="18">
                  <c:v>1216</c:v>
                </c:pt>
                <c:pt idx="19">
                  <c:v>1280</c:v>
                </c:pt>
                <c:pt idx="20">
                  <c:v>1344</c:v>
                </c:pt>
                <c:pt idx="21">
                  <c:v>1408</c:v>
                </c:pt>
                <c:pt idx="22">
                  <c:v>1472</c:v>
                </c:pt>
                <c:pt idx="23">
                  <c:v>1536</c:v>
                </c:pt>
                <c:pt idx="24">
                  <c:v>1600</c:v>
                </c:pt>
                <c:pt idx="25">
                  <c:v>1664</c:v>
                </c:pt>
                <c:pt idx="26">
                  <c:v>1728</c:v>
                </c:pt>
                <c:pt idx="27">
                  <c:v>1792</c:v>
                </c:pt>
                <c:pt idx="28">
                  <c:v>1856</c:v>
                </c:pt>
                <c:pt idx="29">
                  <c:v>1920</c:v>
                </c:pt>
                <c:pt idx="30">
                  <c:v>1984</c:v>
                </c:pt>
                <c:pt idx="31">
                  <c:v>2048</c:v>
                </c:pt>
                <c:pt idx="32">
                  <c:v>2112</c:v>
                </c:pt>
                <c:pt idx="33">
                  <c:v>2176</c:v>
                </c:pt>
                <c:pt idx="34">
                  <c:v>2240</c:v>
                </c:pt>
                <c:pt idx="35">
                  <c:v>2304</c:v>
                </c:pt>
                <c:pt idx="36">
                  <c:v>2368</c:v>
                </c:pt>
                <c:pt idx="37">
                  <c:v>2432</c:v>
                </c:pt>
                <c:pt idx="38">
                  <c:v>2496</c:v>
                </c:pt>
                <c:pt idx="39">
                  <c:v>2560</c:v>
                </c:pt>
                <c:pt idx="40">
                  <c:v>2624</c:v>
                </c:pt>
                <c:pt idx="41">
                  <c:v>2688</c:v>
                </c:pt>
                <c:pt idx="42">
                  <c:v>2752</c:v>
                </c:pt>
                <c:pt idx="43">
                  <c:v>2816</c:v>
                </c:pt>
                <c:pt idx="44">
                  <c:v>2880</c:v>
                </c:pt>
                <c:pt idx="45">
                  <c:v>2944</c:v>
                </c:pt>
                <c:pt idx="46">
                  <c:v>3008</c:v>
                </c:pt>
                <c:pt idx="47">
                  <c:v>3072</c:v>
                </c:pt>
                <c:pt idx="48">
                  <c:v>3136</c:v>
                </c:pt>
                <c:pt idx="49">
                  <c:v>3200</c:v>
                </c:pt>
                <c:pt idx="50">
                  <c:v>3264</c:v>
                </c:pt>
                <c:pt idx="51">
                  <c:v>3328</c:v>
                </c:pt>
                <c:pt idx="52">
                  <c:v>3392</c:v>
                </c:pt>
                <c:pt idx="53">
                  <c:v>3456</c:v>
                </c:pt>
                <c:pt idx="54">
                  <c:v>3520</c:v>
                </c:pt>
                <c:pt idx="55">
                  <c:v>3584</c:v>
                </c:pt>
                <c:pt idx="56">
                  <c:v>3648</c:v>
                </c:pt>
                <c:pt idx="57">
                  <c:v>3712</c:v>
                </c:pt>
                <c:pt idx="58">
                  <c:v>3776</c:v>
                </c:pt>
                <c:pt idx="59">
                  <c:v>3840</c:v>
                </c:pt>
                <c:pt idx="60">
                  <c:v>3904</c:v>
                </c:pt>
                <c:pt idx="61">
                  <c:v>3968</c:v>
                </c:pt>
                <c:pt idx="62">
                  <c:v>4032</c:v>
                </c:pt>
                <c:pt idx="63">
                  <c:v>4096</c:v>
                </c:pt>
                <c:pt idx="64">
                  <c:v>4160</c:v>
                </c:pt>
                <c:pt idx="65">
                  <c:v>4224</c:v>
                </c:pt>
                <c:pt idx="66">
                  <c:v>4288</c:v>
                </c:pt>
                <c:pt idx="67">
                  <c:v>4352</c:v>
                </c:pt>
                <c:pt idx="68">
                  <c:v>4416</c:v>
                </c:pt>
                <c:pt idx="69">
                  <c:v>4480</c:v>
                </c:pt>
                <c:pt idx="70">
                  <c:v>4544</c:v>
                </c:pt>
                <c:pt idx="71">
                  <c:v>4608</c:v>
                </c:pt>
                <c:pt idx="72">
                  <c:v>4672</c:v>
                </c:pt>
                <c:pt idx="73">
                  <c:v>4736</c:v>
                </c:pt>
                <c:pt idx="74">
                  <c:v>4800</c:v>
                </c:pt>
                <c:pt idx="75">
                  <c:v>4864</c:v>
                </c:pt>
                <c:pt idx="76">
                  <c:v>4928</c:v>
                </c:pt>
                <c:pt idx="77">
                  <c:v>4992</c:v>
                </c:pt>
                <c:pt idx="78">
                  <c:v>5056</c:v>
                </c:pt>
                <c:pt idx="79">
                  <c:v>5120</c:v>
                </c:pt>
                <c:pt idx="80">
                  <c:v>5184</c:v>
                </c:pt>
                <c:pt idx="81">
                  <c:v>5248</c:v>
                </c:pt>
                <c:pt idx="82">
                  <c:v>5312</c:v>
                </c:pt>
                <c:pt idx="83">
                  <c:v>5376</c:v>
                </c:pt>
                <c:pt idx="84">
                  <c:v>5440</c:v>
                </c:pt>
                <c:pt idx="85">
                  <c:v>5504</c:v>
                </c:pt>
                <c:pt idx="86">
                  <c:v>5568</c:v>
                </c:pt>
                <c:pt idx="87">
                  <c:v>5632</c:v>
                </c:pt>
                <c:pt idx="88">
                  <c:v>5696</c:v>
                </c:pt>
                <c:pt idx="89">
                  <c:v>5760</c:v>
                </c:pt>
                <c:pt idx="90">
                  <c:v>5824</c:v>
                </c:pt>
                <c:pt idx="91">
                  <c:v>5888</c:v>
                </c:pt>
                <c:pt idx="92">
                  <c:v>5952</c:v>
                </c:pt>
                <c:pt idx="93">
                  <c:v>6016</c:v>
                </c:pt>
                <c:pt idx="94">
                  <c:v>6080</c:v>
                </c:pt>
                <c:pt idx="95">
                  <c:v>6144</c:v>
                </c:pt>
                <c:pt idx="96">
                  <c:v>6208</c:v>
                </c:pt>
                <c:pt idx="97">
                  <c:v>6272</c:v>
                </c:pt>
                <c:pt idx="98">
                  <c:v>6336</c:v>
                </c:pt>
                <c:pt idx="99">
                  <c:v>6400</c:v>
                </c:pt>
                <c:pt idx="100">
                  <c:v>6464</c:v>
                </c:pt>
                <c:pt idx="101">
                  <c:v>6528</c:v>
                </c:pt>
                <c:pt idx="102">
                  <c:v>6592</c:v>
                </c:pt>
                <c:pt idx="103">
                  <c:v>6656</c:v>
                </c:pt>
                <c:pt idx="104">
                  <c:v>6720</c:v>
                </c:pt>
                <c:pt idx="105">
                  <c:v>6784</c:v>
                </c:pt>
                <c:pt idx="106">
                  <c:v>6848</c:v>
                </c:pt>
                <c:pt idx="107">
                  <c:v>6912</c:v>
                </c:pt>
                <c:pt idx="108">
                  <c:v>6976</c:v>
                </c:pt>
                <c:pt idx="109">
                  <c:v>7040</c:v>
                </c:pt>
                <c:pt idx="110">
                  <c:v>7104</c:v>
                </c:pt>
                <c:pt idx="111">
                  <c:v>7168</c:v>
                </c:pt>
                <c:pt idx="112">
                  <c:v>7232</c:v>
                </c:pt>
                <c:pt idx="113">
                  <c:v>7296</c:v>
                </c:pt>
                <c:pt idx="114">
                  <c:v>7360</c:v>
                </c:pt>
                <c:pt idx="115">
                  <c:v>7424</c:v>
                </c:pt>
                <c:pt idx="116">
                  <c:v>7488</c:v>
                </c:pt>
                <c:pt idx="117">
                  <c:v>7552</c:v>
                </c:pt>
                <c:pt idx="118">
                  <c:v>7616</c:v>
                </c:pt>
                <c:pt idx="119">
                  <c:v>7680</c:v>
                </c:pt>
                <c:pt idx="120">
                  <c:v>7744</c:v>
                </c:pt>
                <c:pt idx="121">
                  <c:v>7808</c:v>
                </c:pt>
                <c:pt idx="122">
                  <c:v>7872</c:v>
                </c:pt>
                <c:pt idx="123">
                  <c:v>7936</c:v>
                </c:pt>
                <c:pt idx="124">
                  <c:v>8000</c:v>
                </c:pt>
                <c:pt idx="125">
                  <c:v>8064</c:v>
                </c:pt>
                <c:pt idx="126">
                  <c:v>8128</c:v>
                </c:pt>
                <c:pt idx="127">
                  <c:v>8192</c:v>
                </c:pt>
                <c:pt idx="128">
                  <c:v>8256</c:v>
                </c:pt>
                <c:pt idx="129">
                  <c:v>8320</c:v>
                </c:pt>
                <c:pt idx="130">
                  <c:v>8384</c:v>
                </c:pt>
                <c:pt idx="131">
                  <c:v>8448</c:v>
                </c:pt>
                <c:pt idx="132">
                  <c:v>8512</c:v>
                </c:pt>
                <c:pt idx="133">
                  <c:v>8576</c:v>
                </c:pt>
                <c:pt idx="134">
                  <c:v>8640</c:v>
                </c:pt>
                <c:pt idx="135">
                  <c:v>8704</c:v>
                </c:pt>
                <c:pt idx="136">
                  <c:v>8768</c:v>
                </c:pt>
                <c:pt idx="137">
                  <c:v>8832</c:v>
                </c:pt>
                <c:pt idx="138">
                  <c:v>8896</c:v>
                </c:pt>
                <c:pt idx="139">
                  <c:v>8960</c:v>
                </c:pt>
                <c:pt idx="140">
                  <c:v>9024</c:v>
                </c:pt>
                <c:pt idx="141">
                  <c:v>9088</c:v>
                </c:pt>
                <c:pt idx="142">
                  <c:v>9152</c:v>
                </c:pt>
                <c:pt idx="143">
                  <c:v>9216</c:v>
                </c:pt>
                <c:pt idx="144">
                  <c:v>9280</c:v>
                </c:pt>
                <c:pt idx="145">
                  <c:v>9344</c:v>
                </c:pt>
                <c:pt idx="146">
                  <c:v>9408</c:v>
                </c:pt>
                <c:pt idx="147">
                  <c:v>9472</c:v>
                </c:pt>
                <c:pt idx="148">
                  <c:v>9536</c:v>
                </c:pt>
                <c:pt idx="149">
                  <c:v>9600</c:v>
                </c:pt>
                <c:pt idx="150">
                  <c:v>9664</c:v>
                </c:pt>
                <c:pt idx="151">
                  <c:v>9728</c:v>
                </c:pt>
                <c:pt idx="152">
                  <c:v>9792</c:v>
                </c:pt>
                <c:pt idx="153">
                  <c:v>9856</c:v>
                </c:pt>
                <c:pt idx="154">
                  <c:v>9920</c:v>
                </c:pt>
                <c:pt idx="155">
                  <c:v>9984</c:v>
                </c:pt>
                <c:pt idx="156">
                  <c:v>10048</c:v>
                </c:pt>
                <c:pt idx="157">
                  <c:v>10112</c:v>
                </c:pt>
                <c:pt idx="158">
                  <c:v>10176</c:v>
                </c:pt>
                <c:pt idx="159">
                  <c:v>10240</c:v>
                </c:pt>
                <c:pt idx="160">
                  <c:v>10304</c:v>
                </c:pt>
                <c:pt idx="161">
                  <c:v>10368</c:v>
                </c:pt>
                <c:pt idx="162">
                  <c:v>10432</c:v>
                </c:pt>
                <c:pt idx="163">
                  <c:v>10496</c:v>
                </c:pt>
                <c:pt idx="164">
                  <c:v>10560</c:v>
                </c:pt>
                <c:pt idx="165">
                  <c:v>10624</c:v>
                </c:pt>
                <c:pt idx="166">
                  <c:v>10688</c:v>
                </c:pt>
                <c:pt idx="167">
                  <c:v>10752</c:v>
                </c:pt>
                <c:pt idx="168">
                  <c:v>10816</c:v>
                </c:pt>
                <c:pt idx="169">
                  <c:v>10880</c:v>
                </c:pt>
                <c:pt idx="170">
                  <c:v>10944</c:v>
                </c:pt>
                <c:pt idx="171">
                  <c:v>11008</c:v>
                </c:pt>
                <c:pt idx="172">
                  <c:v>11072</c:v>
                </c:pt>
                <c:pt idx="173">
                  <c:v>11136</c:v>
                </c:pt>
                <c:pt idx="174">
                  <c:v>11200</c:v>
                </c:pt>
                <c:pt idx="175">
                  <c:v>11264</c:v>
                </c:pt>
                <c:pt idx="176">
                  <c:v>11328</c:v>
                </c:pt>
                <c:pt idx="177">
                  <c:v>11392</c:v>
                </c:pt>
                <c:pt idx="178">
                  <c:v>11456</c:v>
                </c:pt>
                <c:pt idx="179">
                  <c:v>11520</c:v>
                </c:pt>
                <c:pt idx="180">
                  <c:v>11584</c:v>
                </c:pt>
                <c:pt idx="181">
                  <c:v>11648</c:v>
                </c:pt>
                <c:pt idx="182">
                  <c:v>11712</c:v>
                </c:pt>
                <c:pt idx="183">
                  <c:v>11776</c:v>
                </c:pt>
                <c:pt idx="184">
                  <c:v>11840</c:v>
                </c:pt>
                <c:pt idx="185">
                  <c:v>11904</c:v>
                </c:pt>
                <c:pt idx="186">
                  <c:v>11968</c:v>
                </c:pt>
                <c:pt idx="187">
                  <c:v>12032</c:v>
                </c:pt>
                <c:pt idx="188">
                  <c:v>12096</c:v>
                </c:pt>
                <c:pt idx="189">
                  <c:v>12160</c:v>
                </c:pt>
                <c:pt idx="190">
                  <c:v>12224</c:v>
                </c:pt>
                <c:pt idx="191">
                  <c:v>12288</c:v>
                </c:pt>
                <c:pt idx="192">
                  <c:v>12352</c:v>
                </c:pt>
                <c:pt idx="193">
                  <c:v>12416</c:v>
                </c:pt>
                <c:pt idx="194">
                  <c:v>12480</c:v>
                </c:pt>
                <c:pt idx="195">
                  <c:v>12544</c:v>
                </c:pt>
                <c:pt idx="196">
                  <c:v>12608</c:v>
                </c:pt>
                <c:pt idx="197">
                  <c:v>12672</c:v>
                </c:pt>
                <c:pt idx="198">
                  <c:v>12736</c:v>
                </c:pt>
                <c:pt idx="199">
                  <c:v>12800</c:v>
                </c:pt>
                <c:pt idx="200">
                  <c:v>12864</c:v>
                </c:pt>
                <c:pt idx="201">
                  <c:v>12928</c:v>
                </c:pt>
                <c:pt idx="202">
                  <c:v>12992</c:v>
                </c:pt>
                <c:pt idx="203">
                  <c:v>13056</c:v>
                </c:pt>
                <c:pt idx="204">
                  <c:v>13120</c:v>
                </c:pt>
                <c:pt idx="205">
                  <c:v>13184</c:v>
                </c:pt>
                <c:pt idx="206">
                  <c:v>13248</c:v>
                </c:pt>
                <c:pt idx="207">
                  <c:v>13312</c:v>
                </c:pt>
                <c:pt idx="208">
                  <c:v>13376</c:v>
                </c:pt>
                <c:pt idx="209">
                  <c:v>13440</c:v>
                </c:pt>
                <c:pt idx="210">
                  <c:v>13504</c:v>
                </c:pt>
                <c:pt idx="211">
                  <c:v>13568</c:v>
                </c:pt>
                <c:pt idx="212">
                  <c:v>13632</c:v>
                </c:pt>
                <c:pt idx="213">
                  <c:v>13696</c:v>
                </c:pt>
                <c:pt idx="214">
                  <c:v>13760</c:v>
                </c:pt>
                <c:pt idx="215">
                  <c:v>13824</c:v>
                </c:pt>
                <c:pt idx="216">
                  <c:v>13888</c:v>
                </c:pt>
                <c:pt idx="217">
                  <c:v>13952</c:v>
                </c:pt>
                <c:pt idx="218">
                  <c:v>14016</c:v>
                </c:pt>
                <c:pt idx="219">
                  <c:v>14080</c:v>
                </c:pt>
                <c:pt idx="220">
                  <c:v>14144</c:v>
                </c:pt>
                <c:pt idx="221">
                  <c:v>14208</c:v>
                </c:pt>
                <c:pt idx="222">
                  <c:v>14272</c:v>
                </c:pt>
                <c:pt idx="223">
                  <c:v>14336</c:v>
                </c:pt>
                <c:pt idx="224">
                  <c:v>14400</c:v>
                </c:pt>
                <c:pt idx="225">
                  <c:v>14464</c:v>
                </c:pt>
                <c:pt idx="226">
                  <c:v>14528</c:v>
                </c:pt>
                <c:pt idx="227">
                  <c:v>14592</c:v>
                </c:pt>
                <c:pt idx="228">
                  <c:v>14656</c:v>
                </c:pt>
                <c:pt idx="229">
                  <c:v>14720</c:v>
                </c:pt>
                <c:pt idx="230">
                  <c:v>14784</c:v>
                </c:pt>
                <c:pt idx="231">
                  <c:v>14848</c:v>
                </c:pt>
                <c:pt idx="232">
                  <c:v>14912</c:v>
                </c:pt>
                <c:pt idx="233">
                  <c:v>14976</c:v>
                </c:pt>
                <c:pt idx="234">
                  <c:v>15040</c:v>
                </c:pt>
                <c:pt idx="235">
                  <c:v>15104</c:v>
                </c:pt>
                <c:pt idx="236">
                  <c:v>15168</c:v>
                </c:pt>
                <c:pt idx="237">
                  <c:v>15232</c:v>
                </c:pt>
                <c:pt idx="238">
                  <c:v>15296</c:v>
                </c:pt>
                <c:pt idx="239">
                  <c:v>15360</c:v>
                </c:pt>
                <c:pt idx="240">
                  <c:v>15424</c:v>
                </c:pt>
                <c:pt idx="241">
                  <c:v>15488</c:v>
                </c:pt>
                <c:pt idx="242">
                  <c:v>15552</c:v>
                </c:pt>
                <c:pt idx="243">
                  <c:v>15616</c:v>
                </c:pt>
                <c:pt idx="244">
                  <c:v>15680</c:v>
                </c:pt>
                <c:pt idx="245">
                  <c:v>15744</c:v>
                </c:pt>
                <c:pt idx="246">
                  <c:v>15808</c:v>
                </c:pt>
                <c:pt idx="247">
                  <c:v>15872</c:v>
                </c:pt>
                <c:pt idx="248">
                  <c:v>15936</c:v>
                </c:pt>
                <c:pt idx="249">
                  <c:v>16000</c:v>
                </c:pt>
                <c:pt idx="250">
                  <c:v>16064</c:v>
                </c:pt>
                <c:pt idx="251">
                  <c:v>16128</c:v>
                </c:pt>
                <c:pt idx="252">
                  <c:v>16192</c:v>
                </c:pt>
                <c:pt idx="253">
                  <c:v>16256</c:v>
                </c:pt>
                <c:pt idx="254">
                  <c:v>16320</c:v>
                </c:pt>
                <c:pt idx="255">
                  <c:v>16384</c:v>
                </c:pt>
              </c:numCache>
            </c:numRef>
          </c:xVal>
          <c:yVal>
            <c:numRef>
              <c:f>sscal!$B$2:$B$257</c:f>
              <c:numCache>
                <c:formatCode>General</c:formatCode>
                <c:ptCount val="256"/>
                <c:pt idx="0">
                  <c:v>4.3617699999999999</c:v>
                </c:pt>
                <c:pt idx="1">
                  <c:v>4.37859</c:v>
                </c:pt>
                <c:pt idx="2">
                  <c:v>4.4025400000000001</c:v>
                </c:pt>
                <c:pt idx="3">
                  <c:v>4.4551799999999986</c:v>
                </c:pt>
                <c:pt idx="4">
                  <c:v>4.4950299999999999</c:v>
                </c:pt>
                <c:pt idx="5">
                  <c:v>4.4941899999999846</c:v>
                </c:pt>
                <c:pt idx="6">
                  <c:v>4.4948199999999936</c:v>
                </c:pt>
                <c:pt idx="7">
                  <c:v>4.4965700000000002</c:v>
                </c:pt>
                <c:pt idx="8">
                  <c:v>4.4968599999999999</c:v>
                </c:pt>
                <c:pt idx="9">
                  <c:v>4.50061</c:v>
                </c:pt>
                <c:pt idx="10">
                  <c:v>4.5000400000000003</c:v>
                </c:pt>
                <c:pt idx="11">
                  <c:v>4.5064599999999997</c:v>
                </c:pt>
                <c:pt idx="12">
                  <c:v>4.5106900000000003</c:v>
                </c:pt>
                <c:pt idx="13">
                  <c:v>4.5125299999999946</c:v>
                </c:pt>
                <c:pt idx="14">
                  <c:v>4.5125299999999946</c:v>
                </c:pt>
                <c:pt idx="15">
                  <c:v>4.5176799999999986</c:v>
                </c:pt>
                <c:pt idx="16">
                  <c:v>4.5231499999999976</c:v>
                </c:pt>
                <c:pt idx="17">
                  <c:v>4.5279499999999846</c:v>
                </c:pt>
                <c:pt idx="18">
                  <c:v>4.5304500000000001</c:v>
                </c:pt>
                <c:pt idx="19">
                  <c:v>4.5314199999999998</c:v>
                </c:pt>
                <c:pt idx="20">
                  <c:v>4.5376000000000003</c:v>
                </c:pt>
                <c:pt idx="21">
                  <c:v>4.5390199999999998</c:v>
                </c:pt>
                <c:pt idx="22">
                  <c:v>4.5400299999999998</c:v>
                </c:pt>
                <c:pt idx="23">
                  <c:v>4.5425700000000004</c:v>
                </c:pt>
                <c:pt idx="24">
                  <c:v>4.5491200000000003</c:v>
                </c:pt>
                <c:pt idx="25">
                  <c:v>4.5511100000000004</c:v>
                </c:pt>
                <c:pt idx="26">
                  <c:v>4.5566599999999999</c:v>
                </c:pt>
                <c:pt idx="27">
                  <c:v>4.5622299999999996</c:v>
                </c:pt>
                <c:pt idx="28">
                  <c:v>4.59361</c:v>
                </c:pt>
                <c:pt idx="29">
                  <c:v>4.56928</c:v>
                </c:pt>
                <c:pt idx="30">
                  <c:v>4.57315</c:v>
                </c:pt>
                <c:pt idx="31">
                  <c:v>4.5771899999999954</c:v>
                </c:pt>
                <c:pt idx="32">
                  <c:v>4.5805899999999946</c:v>
                </c:pt>
                <c:pt idx="33">
                  <c:v>4.5837500000000002</c:v>
                </c:pt>
                <c:pt idx="34">
                  <c:v>4.5874699999999997</c:v>
                </c:pt>
                <c:pt idx="35">
                  <c:v>4.5925399999999836</c:v>
                </c:pt>
                <c:pt idx="36">
                  <c:v>4.5965400000000001</c:v>
                </c:pt>
                <c:pt idx="37">
                  <c:v>4.59945</c:v>
                </c:pt>
                <c:pt idx="38">
                  <c:v>4.6013200000000003</c:v>
                </c:pt>
                <c:pt idx="39">
                  <c:v>4.6018400000000002</c:v>
                </c:pt>
                <c:pt idx="40">
                  <c:v>4.6076999999999977</c:v>
                </c:pt>
                <c:pt idx="41">
                  <c:v>4.6120999999999936</c:v>
                </c:pt>
                <c:pt idx="42">
                  <c:v>4.6151999999999846</c:v>
                </c:pt>
                <c:pt idx="43">
                  <c:v>4.6180999999999957</c:v>
                </c:pt>
                <c:pt idx="44">
                  <c:v>4.6174899999999637</c:v>
                </c:pt>
                <c:pt idx="45">
                  <c:v>4.6214599999999937</c:v>
                </c:pt>
                <c:pt idx="46">
                  <c:v>4.6234499999999956</c:v>
                </c:pt>
                <c:pt idx="47">
                  <c:v>4.6263999999999976</c:v>
                </c:pt>
                <c:pt idx="48">
                  <c:v>4.6504099999999946</c:v>
                </c:pt>
                <c:pt idx="49">
                  <c:v>4.6556199999999937</c:v>
                </c:pt>
                <c:pt idx="50">
                  <c:v>4.6590600000000002</c:v>
                </c:pt>
                <c:pt idx="51">
                  <c:v>4.6963900000000001</c:v>
                </c:pt>
                <c:pt idx="52">
                  <c:v>4.6682799999999967</c:v>
                </c:pt>
                <c:pt idx="53">
                  <c:v>4.6742600000000003</c:v>
                </c:pt>
                <c:pt idx="54">
                  <c:v>4.6774399999999936</c:v>
                </c:pt>
                <c:pt idx="55">
                  <c:v>4.6831799999999957</c:v>
                </c:pt>
                <c:pt idx="56">
                  <c:v>4.6862199999999996</c:v>
                </c:pt>
                <c:pt idx="57">
                  <c:v>4.6913600000000004</c:v>
                </c:pt>
                <c:pt idx="58">
                  <c:v>4.6924499999999947</c:v>
                </c:pt>
                <c:pt idx="59">
                  <c:v>4.6926199999999847</c:v>
                </c:pt>
                <c:pt idx="60">
                  <c:v>4.6933499999999997</c:v>
                </c:pt>
                <c:pt idx="61">
                  <c:v>4.6973399999999836</c:v>
                </c:pt>
                <c:pt idx="62">
                  <c:v>4.6997799999999996</c:v>
                </c:pt>
                <c:pt idx="63">
                  <c:v>4.7053000000000003</c:v>
                </c:pt>
                <c:pt idx="64">
                  <c:v>4.70784</c:v>
                </c:pt>
                <c:pt idx="65">
                  <c:v>4.7128999999999976</c:v>
                </c:pt>
                <c:pt idx="66">
                  <c:v>4.7149399999999746</c:v>
                </c:pt>
                <c:pt idx="67">
                  <c:v>4.7214200000000002</c:v>
                </c:pt>
                <c:pt idx="68">
                  <c:v>4.7230600000000003</c:v>
                </c:pt>
                <c:pt idx="69">
                  <c:v>4.7253400000000001</c:v>
                </c:pt>
                <c:pt idx="70">
                  <c:v>4.7286799999999998</c:v>
                </c:pt>
                <c:pt idx="71">
                  <c:v>4.7340200000000001</c:v>
                </c:pt>
                <c:pt idx="72">
                  <c:v>4.7358500000000001</c:v>
                </c:pt>
                <c:pt idx="73">
                  <c:v>4.7405200000000001</c:v>
                </c:pt>
                <c:pt idx="74">
                  <c:v>4.7441399999999936</c:v>
                </c:pt>
                <c:pt idx="75">
                  <c:v>4.7497000000000034</c:v>
                </c:pt>
                <c:pt idx="76">
                  <c:v>4.7517199999999997</c:v>
                </c:pt>
                <c:pt idx="77">
                  <c:v>4.7589299999999977</c:v>
                </c:pt>
                <c:pt idx="78">
                  <c:v>4.7574399999999937</c:v>
                </c:pt>
                <c:pt idx="79">
                  <c:v>4.7608600000000001</c:v>
                </c:pt>
                <c:pt idx="80">
                  <c:v>4.7682200000000003</c:v>
                </c:pt>
                <c:pt idx="81">
                  <c:v>4.7769000000000004</c:v>
                </c:pt>
                <c:pt idx="82">
                  <c:v>4.7795399999999999</c:v>
                </c:pt>
                <c:pt idx="83">
                  <c:v>4.7859499999999997</c:v>
                </c:pt>
                <c:pt idx="84">
                  <c:v>4.7897800000000004</c:v>
                </c:pt>
                <c:pt idx="85">
                  <c:v>4.7963600000000124</c:v>
                </c:pt>
                <c:pt idx="86">
                  <c:v>4.8007299999999997</c:v>
                </c:pt>
                <c:pt idx="87">
                  <c:v>4.8078099999999946</c:v>
                </c:pt>
                <c:pt idx="88">
                  <c:v>4.8116399999999997</c:v>
                </c:pt>
                <c:pt idx="89">
                  <c:v>4.8142999999999976</c:v>
                </c:pt>
                <c:pt idx="90">
                  <c:v>4.8166900000000004</c:v>
                </c:pt>
                <c:pt idx="91">
                  <c:v>4.8232699999999999</c:v>
                </c:pt>
                <c:pt idx="92">
                  <c:v>4.8251799999999836</c:v>
                </c:pt>
                <c:pt idx="93">
                  <c:v>4.8293400000000002</c:v>
                </c:pt>
                <c:pt idx="94">
                  <c:v>4.8313700000000024</c:v>
                </c:pt>
                <c:pt idx="95">
                  <c:v>4.8350299999999997</c:v>
                </c:pt>
                <c:pt idx="96">
                  <c:v>4.9328200000000004</c:v>
                </c:pt>
                <c:pt idx="97">
                  <c:v>4.9065200000000004</c:v>
                </c:pt>
                <c:pt idx="98">
                  <c:v>4.9138099999999998</c:v>
                </c:pt>
                <c:pt idx="99">
                  <c:v>4.9148199999999864</c:v>
                </c:pt>
                <c:pt idx="100">
                  <c:v>4.9176099999999998</c:v>
                </c:pt>
                <c:pt idx="101">
                  <c:v>4.9216199999999999</c:v>
                </c:pt>
                <c:pt idx="102">
                  <c:v>4.9227499999999997</c:v>
                </c:pt>
                <c:pt idx="103">
                  <c:v>4.9260999999999999</c:v>
                </c:pt>
                <c:pt idx="104">
                  <c:v>4.9296600000000161</c:v>
                </c:pt>
                <c:pt idx="105">
                  <c:v>4.9319100000000002</c:v>
                </c:pt>
                <c:pt idx="106">
                  <c:v>4.9349099999999986</c:v>
                </c:pt>
                <c:pt idx="107">
                  <c:v>4.941740000000018</c:v>
                </c:pt>
                <c:pt idx="108">
                  <c:v>4.9423599999999999</c:v>
                </c:pt>
                <c:pt idx="109">
                  <c:v>4.9451000000000001</c:v>
                </c:pt>
                <c:pt idx="110">
                  <c:v>4.9520999999999997</c:v>
                </c:pt>
                <c:pt idx="111">
                  <c:v>4.9531900000000002</c:v>
                </c:pt>
                <c:pt idx="112">
                  <c:v>4.9557599999999997</c:v>
                </c:pt>
                <c:pt idx="113">
                  <c:v>4.9627499999999998</c:v>
                </c:pt>
                <c:pt idx="114">
                  <c:v>4.9642200000000001</c:v>
                </c:pt>
                <c:pt idx="115">
                  <c:v>4.9671499999999966</c:v>
                </c:pt>
                <c:pt idx="116">
                  <c:v>4.9725799999999998</c:v>
                </c:pt>
                <c:pt idx="117">
                  <c:v>4.97364000000002</c:v>
                </c:pt>
                <c:pt idx="118">
                  <c:v>4.9760600000000181</c:v>
                </c:pt>
                <c:pt idx="119">
                  <c:v>4.9803100000000002</c:v>
                </c:pt>
                <c:pt idx="120">
                  <c:v>4.9885900000000003</c:v>
                </c:pt>
                <c:pt idx="121">
                  <c:v>4.9975099999999966</c:v>
                </c:pt>
                <c:pt idx="122">
                  <c:v>5.0113700000000003</c:v>
                </c:pt>
                <c:pt idx="123">
                  <c:v>5.0149599999999754</c:v>
                </c:pt>
                <c:pt idx="124">
                  <c:v>5.0221199999999646</c:v>
                </c:pt>
                <c:pt idx="125">
                  <c:v>5.0319500000000001</c:v>
                </c:pt>
                <c:pt idx="126">
                  <c:v>5.0345599999999946</c:v>
                </c:pt>
                <c:pt idx="127">
                  <c:v>5.0400299999999998</c:v>
                </c:pt>
                <c:pt idx="128">
                  <c:v>5.0529899999999746</c:v>
                </c:pt>
                <c:pt idx="129">
                  <c:v>5.0546300000000004</c:v>
                </c:pt>
                <c:pt idx="130">
                  <c:v>5.0582399999999996</c:v>
                </c:pt>
                <c:pt idx="131">
                  <c:v>5.0694699999999999</c:v>
                </c:pt>
                <c:pt idx="132">
                  <c:v>5.07097</c:v>
                </c:pt>
                <c:pt idx="133">
                  <c:v>5.0741199999999864</c:v>
                </c:pt>
                <c:pt idx="134">
                  <c:v>5.0782300000000014</c:v>
                </c:pt>
                <c:pt idx="135">
                  <c:v>5.0816300000000014</c:v>
                </c:pt>
                <c:pt idx="136">
                  <c:v>5.08392</c:v>
                </c:pt>
                <c:pt idx="137">
                  <c:v>5.0895099999999998</c:v>
                </c:pt>
                <c:pt idx="138">
                  <c:v>5.0925899999999764</c:v>
                </c:pt>
                <c:pt idx="139">
                  <c:v>5.0976100000000004</c:v>
                </c:pt>
                <c:pt idx="140">
                  <c:v>5.1034199999999954</c:v>
                </c:pt>
                <c:pt idx="141">
                  <c:v>5.1048299999999864</c:v>
                </c:pt>
                <c:pt idx="142">
                  <c:v>5.1088399999999936</c:v>
                </c:pt>
                <c:pt idx="143">
                  <c:v>5.1132600000000004</c:v>
                </c:pt>
                <c:pt idx="144">
                  <c:v>5.1428099999999954</c:v>
                </c:pt>
                <c:pt idx="145">
                  <c:v>5.1468699999999998</c:v>
                </c:pt>
                <c:pt idx="146">
                  <c:v>5.1476499999999996</c:v>
                </c:pt>
                <c:pt idx="147">
                  <c:v>5.1550699999999976</c:v>
                </c:pt>
                <c:pt idx="148">
                  <c:v>5.1571299999999756</c:v>
                </c:pt>
                <c:pt idx="149">
                  <c:v>5.1636199999999954</c:v>
                </c:pt>
                <c:pt idx="150">
                  <c:v>5.1651299999999836</c:v>
                </c:pt>
                <c:pt idx="151">
                  <c:v>5.1737500000000001</c:v>
                </c:pt>
                <c:pt idx="152">
                  <c:v>5.1754899999999946</c:v>
                </c:pt>
                <c:pt idx="153">
                  <c:v>5.1820799999999956</c:v>
                </c:pt>
                <c:pt idx="154">
                  <c:v>5.1840699999999966</c:v>
                </c:pt>
                <c:pt idx="155">
                  <c:v>5.1954599999999864</c:v>
                </c:pt>
                <c:pt idx="156">
                  <c:v>5.1990499999999997</c:v>
                </c:pt>
                <c:pt idx="157">
                  <c:v>5.2080900000000003</c:v>
                </c:pt>
                <c:pt idx="158">
                  <c:v>5.24166000000002</c:v>
                </c:pt>
                <c:pt idx="159">
                  <c:v>5.2445699999999986</c:v>
                </c:pt>
                <c:pt idx="160">
                  <c:v>5.2138900000000001</c:v>
                </c:pt>
                <c:pt idx="161">
                  <c:v>5.3444399999999836</c:v>
                </c:pt>
                <c:pt idx="162">
                  <c:v>5.2260400000000002</c:v>
                </c:pt>
                <c:pt idx="163">
                  <c:v>5.2366800000000024</c:v>
                </c:pt>
                <c:pt idx="164">
                  <c:v>5.2385700000000002</c:v>
                </c:pt>
                <c:pt idx="165">
                  <c:v>5.2480700000000002</c:v>
                </c:pt>
                <c:pt idx="166">
                  <c:v>5.2530000000000001</c:v>
                </c:pt>
                <c:pt idx="167">
                  <c:v>5.2630099999999986</c:v>
                </c:pt>
                <c:pt idx="168">
                  <c:v>5.2650699999999997</c:v>
                </c:pt>
                <c:pt idx="169">
                  <c:v>5.275260000000018</c:v>
                </c:pt>
                <c:pt idx="170">
                  <c:v>5.2785299999999999</c:v>
                </c:pt>
                <c:pt idx="171">
                  <c:v>5.2910000000000004</c:v>
                </c:pt>
                <c:pt idx="172">
                  <c:v>5.2931299999999997</c:v>
                </c:pt>
                <c:pt idx="173">
                  <c:v>5.2986199999999997</c:v>
                </c:pt>
                <c:pt idx="174">
                  <c:v>5.3021099999999954</c:v>
                </c:pt>
                <c:pt idx="175">
                  <c:v>5.3103699999999998</c:v>
                </c:pt>
                <c:pt idx="176">
                  <c:v>5.3134499999999996</c:v>
                </c:pt>
                <c:pt idx="177">
                  <c:v>5.3200699999999976</c:v>
                </c:pt>
                <c:pt idx="178">
                  <c:v>5.3223199999999746</c:v>
                </c:pt>
                <c:pt idx="179">
                  <c:v>5.3281199999999664</c:v>
                </c:pt>
                <c:pt idx="180">
                  <c:v>5.33101</c:v>
                </c:pt>
                <c:pt idx="181">
                  <c:v>5.3350799999999996</c:v>
                </c:pt>
                <c:pt idx="182">
                  <c:v>5.3382800000000001</c:v>
                </c:pt>
                <c:pt idx="183">
                  <c:v>5.3428299999999966</c:v>
                </c:pt>
                <c:pt idx="184">
                  <c:v>5.3453099999999996</c:v>
                </c:pt>
                <c:pt idx="185">
                  <c:v>5.3495200000000001</c:v>
                </c:pt>
                <c:pt idx="186">
                  <c:v>5.3525399999999737</c:v>
                </c:pt>
                <c:pt idx="187">
                  <c:v>5.3585599999999856</c:v>
                </c:pt>
                <c:pt idx="188">
                  <c:v>5.3614199999999936</c:v>
                </c:pt>
                <c:pt idx="189">
                  <c:v>5.3653299999999966</c:v>
                </c:pt>
                <c:pt idx="190">
                  <c:v>5.3683099999999966</c:v>
                </c:pt>
                <c:pt idx="191">
                  <c:v>5.3726799999999999</c:v>
                </c:pt>
                <c:pt idx="192">
                  <c:v>5.6953299999999967</c:v>
                </c:pt>
                <c:pt idx="193">
                  <c:v>5.718</c:v>
                </c:pt>
                <c:pt idx="194">
                  <c:v>5.7366500000000133</c:v>
                </c:pt>
                <c:pt idx="195">
                  <c:v>5.7504900000000001</c:v>
                </c:pt>
                <c:pt idx="196">
                  <c:v>5.7619299999999987</c:v>
                </c:pt>
                <c:pt idx="197">
                  <c:v>5.7671699999999957</c:v>
                </c:pt>
                <c:pt idx="198">
                  <c:v>5.7755099999999997</c:v>
                </c:pt>
                <c:pt idx="199">
                  <c:v>5.7815700000000003</c:v>
                </c:pt>
                <c:pt idx="200">
                  <c:v>5.7947899999999937</c:v>
                </c:pt>
                <c:pt idx="201">
                  <c:v>5.79908</c:v>
                </c:pt>
                <c:pt idx="202">
                  <c:v>5.8086700000000002</c:v>
                </c:pt>
                <c:pt idx="203">
                  <c:v>5.8147999999999946</c:v>
                </c:pt>
                <c:pt idx="204">
                  <c:v>5.8166099999999998</c:v>
                </c:pt>
                <c:pt idx="205">
                  <c:v>5.81677</c:v>
                </c:pt>
                <c:pt idx="206">
                  <c:v>5.8184999999999976</c:v>
                </c:pt>
                <c:pt idx="207">
                  <c:v>5.8204199999999746</c:v>
                </c:pt>
                <c:pt idx="208">
                  <c:v>5.8217600000000003</c:v>
                </c:pt>
                <c:pt idx="209">
                  <c:v>5.8240299999999836</c:v>
                </c:pt>
                <c:pt idx="210">
                  <c:v>5.8264499999999986</c:v>
                </c:pt>
                <c:pt idx="211">
                  <c:v>5.8307000000000002</c:v>
                </c:pt>
                <c:pt idx="212">
                  <c:v>5.8317500000000004</c:v>
                </c:pt>
                <c:pt idx="213">
                  <c:v>5.83263</c:v>
                </c:pt>
                <c:pt idx="214">
                  <c:v>5.8353599999999997</c:v>
                </c:pt>
                <c:pt idx="215">
                  <c:v>5.8399200000000002</c:v>
                </c:pt>
                <c:pt idx="216">
                  <c:v>5.8414799999999998</c:v>
                </c:pt>
                <c:pt idx="217">
                  <c:v>5.8752500000000003</c:v>
                </c:pt>
                <c:pt idx="218">
                  <c:v>5.8491900000000001</c:v>
                </c:pt>
                <c:pt idx="219">
                  <c:v>5.8544399999999737</c:v>
                </c:pt>
                <c:pt idx="220">
                  <c:v>5.8568499999999997</c:v>
                </c:pt>
                <c:pt idx="221">
                  <c:v>5.8580999999999976</c:v>
                </c:pt>
                <c:pt idx="222">
                  <c:v>5.8603899999999847</c:v>
                </c:pt>
                <c:pt idx="223">
                  <c:v>5.8622999999999976</c:v>
                </c:pt>
                <c:pt idx="224">
                  <c:v>5.8628299999999847</c:v>
                </c:pt>
                <c:pt idx="225">
                  <c:v>5.8640899999999636</c:v>
                </c:pt>
                <c:pt idx="226">
                  <c:v>5.8642799999999946</c:v>
                </c:pt>
                <c:pt idx="227">
                  <c:v>5.8652299999999986</c:v>
                </c:pt>
                <c:pt idx="228">
                  <c:v>5.8650999999999947</c:v>
                </c:pt>
                <c:pt idx="229">
                  <c:v>5.8652899999999946</c:v>
                </c:pt>
                <c:pt idx="230">
                  <c:v>5.8655199999999637</c:v>
                </c:pt>
                <c:pt idx="231">
                  <c:v>5.8653399999999856</c:v>
                </c:pt>
                <c:pt idx="232">
                  <c:v>5.8656699999999997</c:v>
                </c:pt>
                <c:pt idx="233">
                  <c:v>5.8655199999999637</c:v>
                </c:pt>
                <c:pt idx="234">
                  <c:v>5.8655199999999637</c:v>
                </c:pt>
                <c:pt idx="235">
                  <c:v>5.89628</c:v>
                </c:pt>
                <c:pt idx="236">
                  <c:v>5.8655799999999836</c:v>
                </c:pt>
                <c:pt idx="237">
                  <c:v>5.8655499999999936</c:v>
                </c:pt>
                <c:pt idx="238">
                  <c:v>5.8655899999999637</c:v>
                </c:pt>
                <c:pt idx="239">
                  <c:v>5.8655499999999936</c:v>
                </c:pt>
                <c:pt idx="240">
                  <c:v>5.8657299999999966</c:v>
                </c:pt>
                <c:pt idx="241">
                  <c:v>5.8666299999999998</c:v>
                </c:pt>
                <c:pt idx="242">
                  <c:v>5.8706700000000014</c:v>
                </c:pt>
                <c:pt idx="243">
                  <c:v>5.87568</c:v>
                </c:pt>
                <c:pt idx="244">
                  <c:v>5.8772099999999998</c:v>
                </c:pt>
                <c:pt idx="245">
                  <c:v>5.8793700000000024</c:v>
                </c:pt>
                <c:pt idx="246">
                  <c:v>5.8815999999999997</c:v>
                </c:pt>
                <c:pt idx="247">
                  <c:v>5.8846799999999986</c:v>
                </c:pt>
                <c:pt idx="248">
                  <c:v>5.8858799999999967</c:v>
                </c:pt>
                <c:pt idx="249">
                  <c:v>5.8885799999999966</c:v>
                </c:pt>
                <c:pt idx="250">
                  <c:v>5.8914900000000001</c:v>
                </c:pt>
                <c:pt idx="251">
                  <c:v>5.8950099999999956</c:v>
                </c:pt>
                <c:pt idx="252">
                  <c:v>5.8967999999999998</c:v>
                </c:pt>
                <c:pt idx="253">
                  <c:v>5.9302300000000034</c:v>
                </c:pt>
                <c:pt idx="254">
                  <c:v>5.9011300000000002</c:v>
                </c:pt>
                <c:pt idx="255">
                  <c:v>5.9045499999999986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2E-1B46-869C-B815379BF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0213776"/>
        <c:axId val="1875160320"/>
      </c:scatterChart>
      <c:valAx>
        <c:axId val="1880213776"/>
        <c:scaling>
          <c:orientation val="minMax"/>
          <c:max val="16384"/>
          <c:min val="0"/>
        </c:scaling>
        <c:delete val="0"/>
        <c:axPos val="b"/>
        <c:majorGridlines>
          <c:spPr>
            <a:ln>
              <a:prstDash val="dash"/>
            </a:ln>
          </c:spPr>
        </c:majorGridlines>
        <c:minorGridlines>
          <c:spPr>
            <a:ln>
              <a:prstDash val="dash"/>
            </a:ln>
          </c:spPr>
        </c:minorGridlines>
        <c:title>
          <c:tx>
            <c:rich>
              <a:bodyPr/>
              <a:lstStyle/>
              <a:p>
                <a:pPr>
                  <a:defRPr sz="1600" b="0" i="1"/>
                </a:pPr>
                <a:r>
                  <a:rPr lang="en-US" sz="1600" b="0" i="1"/>
                  <a:t>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75160320"/>
        <c:crosses val="autoZero"/>
        <c:crossBetween val="midCat"/>
        <c:majorUnit val="2048"/>
        <c:minorUnit val="1024"/>
      </c:valAx>
      <c:valAx>
        <c:axId val="187516032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microseconds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802137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0336536976994894"/>
          <c:y val="0.60785990460870298"/>
          <c:w val="0.42148319695332198"/>
          <c:h val="0.16978974402393199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912486109497897E-2"/>
          <c:y val="4.0376600984967599E-2"/>
          <c:w val="0.88542809560836699"/>
          <c:h val="0.825345218429403"/>
        </c:manualLayout>
      </c:layout>
      <c:scatterChart>
        <c:scatterStyle val="lineMarker"/>
        <c:varyColors val="0"/>
        <c:ser>
          <c:idx val="0"/>
          <c:order val="0"/>
          <c:tx>
            <c:strRef>
              <c:f>tslu!$D$1</c:f>
              <c:strCache>
                <c:ptCount val="1"/>
                <c:pt idx="0">
                  <c:v>GTX280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tslu!$A$2:$A$96</c:f>
              <c:numCache>
                <c:formatCode>General</c:formatCode>
                <c:ptCount val="95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  <c:pt idx="8">
                  <c:v>576</c:v>
                </c:pt>
                <c:pt idx="9">
                  <c:v>640</c:v>
                </c:pt>
                <c:pt idx="10">
                  <c:v>768</c:v>
                </c:pt>
                <c:pt idx="11">
                  <c:v>896</c:v>
                </c:pt>
                <c:pt idx="12">
                  <c:v>1024</c:v>
                </c:pt>
                <c:pt idx="13">
                  <c:v>1152</c:v>
                </c:pt>
                <c:pt idx="14">
                  <c:v>1280</c:v>
                </c:pt>
                <c:pt idx="15">
                  <c:v>1472</c:v>
                </c:pt>
                <c:pt idx="16">
                  <c:v>1664</c:v>
                </c:pt>
                <c:pt idx="17">
                  <c:v>1856</c:v>
                </c:pt>
                <c:pt idx="18">
                  <c:v>2048</c:v>
                </c:pt>
                <c:pt idx="19">
                  <c:v>2304</c:v>
                </c:pt>
                <c:pt idx="20">
                  <c:v>2560</c:v>
                </c:pt>
                <c:pt idx="21">
                  <c:v>2880</c:v>
                </c:pt>
                <c:pt idx="22">
                  <c:v>3200</c:v>
                </c:pt>
                <c:pt idx="23">
                  <c:v>3584</c:v>
                </c:pt>
                <c:pt idx="24">
                  <c:v>3968</c:v>
                </c:pt>
                <c:pt idx="25">
                  <c:v>4416</c:v>
                </c:pt>
                <c:pt idx="26">
                  <c:v>4864</c:v>
                </c:pt>
                <c:pt idx="27">
                  <c:v>5376</c:v>
                </c:pt>
                <c:pt idx="28">
                  <c:v>5952</c:v>
                </c:pt>
                <c:pt idx="29">
                  <c:v>6592</c:v>
                </c:pt>
                <c:pt idx="30">
                  <c:v>7296</c:v>
                </c:pt>
                <c:pt idx="31">
                  <c:v>8064</c:v>
                </c:pt>
                <c:pt idx="32">
                  <c:v>8896</c:v>
                </c:pt>
                <c:pt idx="33">
                  <c:v>9792</c:v>
                </c:pt>
                <c:pt idx="34">
                  <c:v>10816</c:v>
                </c:pt>
                <c:pt idx="35">
                  <c:v>11904</c:v>
                </c:pt>
                <c:pt idx="36">
                  <c:v>13120</c:v>
                </c:pt>
                <c:pt idx="37">
                  <c:v>14464</c:v>
                </c:pt>
                <c:pt idx="38">
                  <c:v>15936</c:v>
                </c:pt>
                <c:pt idx="39">
                  <c:v>17536</c:v>
                </c:pt>
                <c:pt idx="40">
                  <c:v>19328</c:v>
                </c:pt>
                <c:pt idx="41">
                  <c:v>21312</c:v>
                </c:pt>
                <c:pt idx="42">
                  <c:v>23488</c:v>
                </c:pt>
                <c:pt idx="43">
                  <c:v>25856</c:v>
                </c:pt>
                <c:pt idx="44">
                  <c:v>28480</c:v>
                </c:pt>
                <c:pt idx="45">
                  <c:v>31360</c:v>
                </c:pt>
              </c:numCache>
            </c:numRef>
          </c:xVal>
          <c:yVal>
            <c:numRef>
              <c:f>tslu!$D$2:$D$96</c:f>
              <c:numCache>
                <c:formatCode>General</c:formatCode>
                <c:ptCount val="95"/>
                <c:pt idx="0">
                  <c:v>8.0909800000000004E-2</c:v>
                </c:pt>
                <c:pt idx="1">
                  <c:v>0.20420099999999999</c:v>
                </c:pt>
                <c:pt idx="2">
                  <c:v>0.32152999999999998</c:v>
                </c:pt>
                <c:pt idx="3">
                  <c:v>0.431954000000001</c:v>
                </c:pt>
                <c:pt idx="4">
                  <c:v>0.49634899999999998</c:v>
                </c:pt>
                <c:pt idx="5">
                  <c:v>0.66157999999999995</c:v>
                </c:pt>
                <c:pt idx="6">
                  <c:v>0.768262</c:v>
                </c:pt>
                <c:pt idx="7">
                  <c:v>0.86177500000000296</c:v>
                </c:pt>
                <c:pt idx="8">
                  <c:v>0.97272499999999995</c:v>
                </c:pt>
                <c:pt idx="9">
                  <c:v>1.0703100000000001</c:v>
                </c:pt>
                <c:pt idx="10">
                  <c:v>1.27366</c:v>
                </c:pt>
                <c:pt idx="11">
                  <c:v>1.437509999999995</c:v>
                </c:pt>
                <c:pt idx="12">
                  <c:v>1.5913600000000001</c:v>
                </c:pt>
                <c:pt idx="13">
                  <c:v>1.7714399999999959</c:v>
                </c:pt>
                <c:pt idx="14">
                  <c:v>1.9317200000000001</c:v>
                </c:pt>
                <c:pt idx="15">
                  <c:v>2.1334399999999998</c:v>
                </c:pt>
                <c:pt idx="16">
                  <c:v>2.3338299999999972</c:v>
                </c:pt>
                <c:pt idx="17">
                  <c:v>2.5106699999999922</c:v>
                </c:pt>
                <c:pt idx="18">
                  <c:v>2.5923999999999991</c:v>
                </c:pt>
                <c:pt idx="19">
                  <c:v>2.8281399999999999</c:v>
                </c:pt>
                <c:pt idx="20">
                  <c:v>3.0496599999999972</c:v>
                </c:pt>
                <c:pt idx="21">
                  <c:v>3.2802099999999998</c:v>
                </c:pt>
                <c:pt idx="22">
                  <c:v>3.4188799999999921</c:v>
                </c:pt>
                <c:pt idx="23">
                  <c:v>3.5874999999999999</c:v>
                </c:pt>
                <c:pt idx="24">
                  <c:v>3.8624799999999921</c:v>
                </c:pt>
                <c:pt idx="25">
                  <c:v>4.1115099999999956</c:v>
                </c:pt>
                <c:pt idx="26">
                  <c:v>4.3070599999999946</c:v>
                </c:pt>
                <c:pt idx="27">
                  <c:v>4.5715399999999997</c:v>
                </c:pt>
                <c:pt idx="28">
                  <c:v>4.6979599999999637</c:v>
                </c:pt>
                <c:pt idx="29">
                  <c:v>5.00406</c:v>
                </c:pt>
                <c:pt idx="30">
                  <c:v>5.2373700000000003</c:v>
                </c:pt>
                <c:pt idx="31">
                  <c:v>5.4377800000000001</c:v>
                </c:pt>
                <c:pt idx="32">
                  <c:v>5.5714199999999998</c:v>
                </c:pt>
                <c:pt idx="33">
                  <c:v>5.7196300000000004</c:v>
                </c:pt>
                <c:pt idx="34">
                  <c:v>6.0785</c:v>
                </c:pt>
                <c:pt idx="35">
                  <c:v>6.1628199999999644</c:v>
                </c:pt>
                <c:pt idx="36">
                  <c:v>7.9598000000000004</c:v>
                </c:pt>
                <c:pt idx="37">
                  <c:v>8.4538200000000003</c:v>
                </c:pt>
                <c:pt idx="38">
                  <c:v>8.8662900000000047</c:v>
                </c:pt>
                <c:pt idx="39">
                  <c:v>9.4095100000000027</c:v>
                </c:pt>
                <c:pt idx="40">
                  <c:v>9.8327100000000005</c:v>
                </c:pt>
                <c:pt idx="41">
                  <c:v>10.180899999999999</c:v>
                </c:pt>
                <c:pt idx="42">
                  <c:v>10.6347</c:v>
                </c:pt>
                <c:pt idx="43">
                  <c:v>11.113200000000001</c:v>
                </c:pt>
                <c:pt idx="44">
                  <c:v>11.55210000000001</c:v>
                </c:pt>
                <c:pt idx="45">
                  <c:v>11.948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73-2649-B63D-168BA567B027}"/>
            </c:ext>
          </c:extLst>
        </c:ser>
        <c:ser>
          <c:idx val="1"/>
          <c:order val="1"/>
          <c:tx>
            <c:strRef>
              <c:f>tslu!$E$1</c:f>
              <c:strCache>
                <c:ptCount val="1"/>
                <c:pt idx="0">
                  <c:v>bound</c:v>
                </c:pt>
              </c:strCache>
            </c:strRef>
          </c:tx>
          <c:spPr>
            <a:ln w="15875">
              <a:solidFill>
                <a:srgbClr val="00B0F0"/>
              </a:solidFill>
              <a:prstDash val="dash"/>
            </a:ln>
          </c:spPr>
          <c:marker>
            <c:symbol val="none"/>
          </c:marker>
          <c:xVal>
            <c:numRef>
              <c:f>tslu!$A$2:$A$96</c:f>
              <c:numCache>
                <c:formatCode>General</c:formatCode>
                <c:ptCount val="95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  <c:pt idx="8">
                  <c:v>576</c:v>
                </c:pt>
                <c:pt idx="9">
                  <c:v>640</c:v>
                </c:pt>
                <c:pt idx="10">
                  <c:v>768</c:v>
                </c:pt>
                <c:pt idx="11">
                  <c:v>896</c:v>
                </c:pt>
                <c:pt idx="12">
                  <c:v>1024</c:v>
                </c:pt>
                <c:pt idx="13">
                  <c:v>1152</c:v>
                </c:pt>
                <c:pt idx="14">
                  <c:v>1280</c:v>
                </c:pt>
                <c:pt idx="15">
                  <c:v>1472</c:v>
                </c:pt>
                <c:pt idx="16">
                  <c:v>1664</c:v>
                </c:pt>
                <c:pt idx="17">
                  <c:v>1856</c:v>
                </c:pt>
                <c:pt idx="18">
                  <c:v>2048</c:v>
                </c:pt>
                <c:pt idx="19">
                  <c:v>2304</c:v>
                </c:pt>
                <c:pt idx="20">
                  <c:v>2560</c:v>
                </c:pt>
                <c:pt idx="21">
                  <c:v>2880</c:v>
                </c:pt>
                <c:pt idx="22">
                  <c:v>3200</c:v>
                </c:pt>
                <c:pt idx="23">
                  <c:v>3584</c:v>
                </c:pt>
                <c:pt idx="24">
                  <c:v>3968</c:v>
                </c:pt>
                <c:pt idx="25">
                  <c:v>4416</c:v>
                </c:pt>
                <c:pt idx="26">
                  <c:v>4864</c:v>
                </c:pt>
                <c:pt idx="27">
                  <c:v>5376</c:v>
                </c:pt>
                <c:pt idx="28">
                  <c:v>5952</c:v>
                </c:pt>
                <c:pt idx="29">
                  <c:v>6592</c:v>
                </c:pt>
                <c:pt idx="30">
                  <c:v>7296</c:v>
                </c:pt>
                <c:pt idx="31">
                  <c:v>8064</c:v>
                </c:pt>
                <c:pt idx="32">
                  <c:v>8896</c:v>
                </c:pt>
                <c:pt idx="33">
                  <c:v>9792</c:v>
                </c:pt>
                <c:pt idx="34">
                  <c:v>10816</c:v>
                </c:pt>
                <c:pt idx="35">
                  <c:v>11904</c:v>
                </c:pt>
                <c:pt idx="36">
                  <c:v>13120</c:v>
                </c:pt>
                <c:pt idx="37">
                  <c:v>14464</c:v>
                </c:pt>
                <c:pt idx="38">
                  <c:v>15936</c:v>
                </c:pt>
                <c:pt idx="39">
                  <c:v>17536</c:v>
                </c:pt>
                <c:pt idx="40">
                  <c:v>19328</c:v>
                </c:pt>
                <c:pt idx="41">
                  <c:v>21312</c:v>
                </c:pt>
                <c:pt idx="42">
                  <c:v>23488</c:v>
                </c:pt>
                <c:pt idx="43">
                  <c:v>25856</c:v>
                </c:pt>
                <c:pt idx="44">
                  <c:v>28480</c:v>
                </c:pt>
                <c:pt idx="45">
                  <c:v>31360</c:v>
                </c:pt>
              </c:numCache>
            </c:numRef>
          </c:xVal>
          <c:yVal>
            <c:numRef>
              <c:f>tslu!$E$2:$E$96</c:f>
              <c:numCache>
                <c:formatCode>General</c:formatCode>
                <c:ptCount val="95"/>
                <c:pt idx="0">
                  <c:v>0.16833500000000001</c:v>
                </c:pt>
                <c:pt idx="1">
                  <c:v>0.42030699999999999</c:v>
                </c:pt>
                <c:pt idx="2">
                  <c:v>0.66810499999999995</c:v>
                </c:pt>
                <c:pt idx="3">
                  <c:v>0.91183199999999998</c:v>
                </c:pt>
                <c:pt idx="4">
                  <c:v>1.1515899999999999</c:v>
                </c:pt>
                <c:pt idx="5">
                  <c:v>1.38747</c:v>
                </c:pt>
                <c:pt idx="6">
                  <c:v>1.6195600000000001</c:v>
                </c:pt>
                <c:pt idx="7">
                  <c:v>1.847969999999995</c:v>
                </c:pt>
                <c:pt idx="8">
                  <c:v>2.0727699999999971</c:v>
                </c:pt>
                <c:pt idx="9">
                  <c:v>2.2940499999999981</c:v>
                </c:pt>
                <c:pt idx="10">
                  <c:v>2.7263700000000002</c:v>
                </c:pt>
                <c:pt idx="11">
                  <c:v>3.1455700000000002</c:v>
                </c:pt>
                <c:pt idx="12">
                  <c:v>3.5522199999999922</c:v>
                </c:pt>
                <c:pt idx="13">
                  <c:v>3.9468899999999971</c:v>
                </c:pt>
                <c:pt idx="14">
                  <c:v>4.3300999999999998</c:v>
                </c:pt>
                <c:pt idx="15">
                  <c:v>4.8844899999999836</c:v>
                </c:pt>
                <c:pt idx="16">
                  <c:v>5.4157400000000004</c:v>
                </c:pt>
                <c:pt idx="17">
                  <c:v>5.9252599999999997</c:v>
                </c:pt>
                <c:pt idx="18">
                  <c:v>6.4143699999999999</c:v>
                </c:pt>
                <c:pt idx="19">
                  <c:v>7.03681</c:v>
                </c:pt>
                <c:pt idx="20">
                  <c:v>7.6276799999999847</c:v>
                </c:pt>
                <c:pt idx="21">
                  <c:v>8.3254200000000047</c:v>
                </c:pt>
                <c:pt idx="22">
                  <c:v>8.98156</c:v>
                </c:pt>
                <c:pt idx="23">
                  <c:v>9.7190699999999985</c:v>
                </c:pt>
                <c:pt idx="24">
                  <c:v>10.407299999999999</c:v>
                </c:pt>
                <c:pt idx="25">
                  <c:v>11.154400000000001</c:v>
                </c:pt>
                <c:pt idx="26">
                  <c:v>11.8475</c:v>
                </c:pt>
                <c:pt idx="27">
                  <c:v>12.5807</c:v>
                </c:pt>
                <c:pt idx="28">
                  <c:v>13.339</c:v>
                </c:pt>
                <c:pt idx="29">
                  <c:v>14.109</c:v>
                </c:pt>
                <c:pt idx="30">
                  <c:v>14.879300000000001</c:v>
                </c:pt>
                <c:pt idx="31">
                  <c:v>15.6403</c:v>
                </c:pt>
                <c:pt idx="32">
                  <c:v>16.384399999999989</c:v>
                </c:pt>
                <c:pt idx="33">
                  <c:v>17.105899999999991</c:v>
                </c:pt>
                <c:pt idx="34">
                  <c:v>17.844100000000001</c:v>
                </c:pt>
                <c:pt idx="35">
                  <c:v>18.54329999999992</c:v>
                </c:pt>
                <c:pt idx="36">
                  <c:v>19.237500000000001</c:v>
                </c:pt>
                <c:pt idx="37">
                  <c:v>19.91559999999992</c:v>
                </c:pt>
                <c:pt idx="38">
                  <c:v>20.569099999999921</c:v>
                </c:pt>
                <c:pt idx="39">
                  <c:v>21.192399999999981</c:v>
                </c:pt>
                <c:pt idx="40">
                  <c:v>21.802299999999921</c:v>
                </c:pt>
                <c:pt idx="41">
                  <c:v>22.389199999999921</c:v>
                </c:pt>
                <c:pt idx="42">
                  <c:v>22.946599999999879</c:v>
                </c:pt>
                <c:pt idx="43">
                  <c:v>23.470599999999909</c:v>
                </c:pt>
                <c:pt idx="44">
                  <c:v>23.970800000000001</c:v>
                </c:pt>
                <c:pt idx="45">
                  <c:v>24.44199999999999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373-2649-B63D-168BA567B027}"/>
            </c:ext>
          </c:extLst>
        </c:ser>
        <c:ser>
          <c:idx val="2"/>
          <c:order val="2"/>
          <c:tx>
            <c:strRef>
              <c:f>tslu!$F$1</c:f>
              <c:strCache>
                <c:ptCount val="1"/>
                <c:pt idx="0">
                  <c:v>CPU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tslu!$A$2:$A$96</c:f>
              <c:numCache>
                <c:formatCode>General</c:formatCode>
                <c:ptCount val="95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  <c:pt idx="8">
                  <c:v>576</c:v>
                </c:pt>
                <c:pt idx="9">
                  <c:v>640</c:v>
                </c:pt>
                <c:pt idx="10">
                  <c:v>768</c:v>
                </c:pt>
                <c:pt idx="11">
                  <c:v>896</c:v>
                </c:pt>
                <c:pt idx="12">
                  <c:v>1024</c:v>
                </c:pt>
                <c:pt idx="13">
                  <c:v>1152</c:v>
                </c:pt>
                <c:pt idx="14">
                  <c:v>1280</c:v>
                </c:pt>
                <c:pt idx="15">
                  <c:v>1472</c:v>
                </c:pt>
                <c:pt idx="16">
                  <c:v>1664</c:v>
                </c:pt>
                <c:pt idx="17">
                  <c:v>1856</c:v>
                </c:pt>
                <c:pt idx="18">
                  <c:v>2048</c:v>
                </c:pt>
                <c:pt idx="19">
                  <c:v>2304</c:v>
                </c:pt>
                <c:pt idx="20">
                  <c:v>2560</c:v>
                </c:pt>
                <c:pt idx="21">
                  <c:v>2880</c:v>
                </c:pt>
                <c:pt idx="22">
                  <c:v>3200</c:v>
                </c:pt>
                <c:pt idx="23">
                  <c:v>3584</c:v>
                </c:pt>
                <c:pt idx="24">
                  <c:v>3968</c:v>
                </c:pt>
                <c:pt idx="25">
                  <c:v>4416</c:v>
                </c:pt>
                <c:pt idx="26">
                  <c:v>4864</c:v>
                </c:pt>
                <c:pt idx="27">
                  <c:v>5376</c:v>
                </c:pt>
                <c:pt idx="28">
                  <c:v>5952</c:v>
                </c:pt>
                <c:pt idx="29">
                  <c:v>6592</c:v>
                </c:pt>
                <c:pt idx="30">
                  <c:v>7296</c:v>
                </c:pt>
                <c:pt idx="31">
                  <c:v>8064</c:v>
                </c:pt>
                <c:pt idx="32">
                  <c:v>8896</c:v>
                </c:pt>
                <c:pt idx="33">
                  <c:v>9792</c:v>
                </c:pt>
                <c:pt idx="34">
                  <c:v>10816</c:v>
                </c:pt>
                <c:pt idx="35">
                  <c:v>11904</c:v>
                </c:pt>
                <c:pt idx="36">
                  <c:v>13120</c:v>
                </c:pt>
                <c:pt idx="37">
                  <c:v>14464</c:v>
                </c:pt>
                <c:pt idx="38">
                  <c:v>15936</c:v>
                </c:pt>
                <c:pt idx="39">
                  <c:v>17536</c:v>
                </c:pt>
                <c:pt idx="40">
                  <c:v>19328</c:v>
                </c:pt>
                <c:pt idx="41">
                  <c:v>21312</c:v>
                </c:pt>
                <c:pt idx="42">
                  <c:v>23488</c:v>
                </c:pt>
                <c:pt idx="43">
                  <c:v>25856</c:v>
                </c:pt>
                <c:pt idx="44">
                  <c:v>28480</c:v>
                </c:pt>
                <c:pt idx="45">
                  <c:v>31360</c:v>
                </c:pt>
              </c:numCache>
            </c:numRef>
          </c:xVal>
          <c:yVal>
            <c:numRef>
              <c:f>tslu!$F$2:$F$96</c:f>
              <c:numCache>
                <c:formatCode>General</c:formatCode>
                <c:ptCount val="95"/>
                <c:pt idx="0">
                  <c:v>1.4136399999999929</c:v>
                </c:pt>
                <c:pt idx="1">
                  <c:v>2.9989599999999972</c:v>
                </c:pt>
                <c:pt idx="2">
                  <c:v>3.3197999999999972</c:v>
                </c:pt>
                <c:pt idx="3">
                  <c:v>3.7689900000000098</c:v>
                </c:pt>
                <c:pt idx="4">
                  <c:v>3.876149999999976</c:v>
                </c:pt>
                <c:pt idx="5">
                  <c:v>4.1418200000000001</c:v>
                </c:pt>
                <c:pt idx="6">
                  <c:v>4.3639599999999836</c:v>
                </c:pt>
                <c:pt idx="7">
                  <c:v>4.4930599999999998</c:v>
                </c:pt>
                <c:pt idx="8">
                  <c:v>4.6285599999999647</c:v>
                </c:pt>
                <c:pt idx="9">
                  <c:v>4.7038099999999998</c:v>
                </c:pt>
                <c:pt idx="10">
                  <c:v>4.9295400000000003</c:v>
                </c:pt>
                <c:pt idx="11">
                  <c:v>5.0668600000000001</c:v>
                </c:pt>
                <c:pt idx="12">
                  <c:v>5.1831499999999986</c:v>
                </c:pt>
                <c:pt idx="13">
                  <c:v>5.1936600000000004</c:v>
                </c:pt>
                <c:pt idx="14">
                  <c:v>5.35372</c:v>
                </c:pt>
                <c:pt idx="15">
                  <c:v>5.5621599999999836</c:v>
                </c:pt>
                <c:pt idx="16">
                  <c:v>5.45214</c:v>
                </c:pt>
                <c:pt idx="17">
                  <c:v>5.4942599999999997</c:v>
                </c:pt>
                <c:pt idx="18">
                  <c:v>5.5757300000000001</c:v>
                </c:pt>
                <c:pt idx="19">
                  <c:v>5.6348099999999937</c:v>
                </c:pt>
                <c:pt idx="20">
                  <c:v>4.9651799999999966</c:v>
                </c:pt>
                <c:pt idx="21">
                  <c:v>5.8227999999999946</c:v>
                </c:pt>
                <c:pt idx="22">
                  <c:v>5.9161000000000001</c:v>
                </c:pt>
                <c:pt idx="23">
                  <c:v>5.8921699999999966</c:v>
                </c:pt>
                <c:pt idx="24">
                  <c:v>5.9613000000000014</c:v>
                </c:pt>
                <c:pt idx="25">
                  <c:v>5.93398</c:v>
                </c:pt>
                <c:pt idx="26">
                  <c:v>5.9757400000000134</c:v>
                </c:pt>
                <c:pt idx="27">
                  <c:v>5.9816900000000199</c:v>
                </c:pt>
                <c:pt idx="28">
                  <c:v>6.1486999999999998</c:v>
                </c:pt>
                <c:pt idx="29">
                  <c:v>5.9935499999999999</c:v>
                </c:pt>
                <c:pt idx="30">
                  <c:v>6.0301</c:v>
                </c:pt>
                <c:pt idx="31">
                  <c:v>6.01816</c:v>
                </c:pt>
                <c:pt idx="32">
                  <c:v>5.9905900000000001</c:v>
                </c:pt>
                <c:pt idx="33">
                  <c:v>5.9941799999999956</c:v>
                </c:pt>
                <c:pt idx="34">
                  <c:v>6.2848199999999936</c:v>
                </c:pt>
                <c:pt idx="35">
                  <c:v>6.1853999999999996</c:v>
                </c:pt>
                <c:pt idx="36">
                  <c:v>6.04338</c:v>
                </c:pt>
                <c:pt idx="37">
                  <c:v>6.0253199999999936</c:v>
                </c:pt>
                <c:pt idx="38">
                  <c:v>6.0125799999999936</c:v>
                </c:pt>
                <c:pt idx="39">
                  <c:v>6.04542</c:v>
                </c:pt>
                <c:pt idx="40">
                  <c:v>6.0274099999999846</c:v>
                </c:pt>
                <c:pt idx="41">
                  <c:v>6.0493000000000023</c:v>
                </c:pt>
                <c:pt idx="42">
                  <c:v>6.1388699999999998</c:v>
                </c:pt>
                <c:pt idx="43">
                  <c:v>6.0335799999999997</c:v>
                </c:pt>
                <c:pt idx="44">
                  <c:v>6.00997</c:v>
                </c:pt>
                <c:pt idx="45">
                  <c:v>6.0034299999999998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373-2649-B63D-168BA567B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5988384"/>
        <c:axId val="1875351024"/>
      </c:scatterChart>
      <c:valAx>
        <c:axId val="1885988384"/>
        <c:scaling>
          <c:logBase val="2"/>
          <c:orientation val="minMax"/>
          <c:min val="64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800" b="0" i="1"/>
                </a:pPr>
                <a:r>
                  <a:rPr lang="en-US" sz="1800" b="0" i="1"/>
                  <a:t>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75351024"/>
        <c:crosses val="autoZero"/>
        <c:crossBetween val="midCat"/>
        <c:majorUnit val="2"/>
      </c:valAx>
      <c:valAx>
        <c:axId val="1875351024"/>
        <c:scaling>
          <c:orientation val="minMax"/>
          <c:max val="25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Gflop/s</a:t>
                </a:r>
              </a:p>
            </c:rich>
          </c:tx>
          <c:layout>
            <c:manualLayout>
              <c:xMode val="edge"/>
              <c:yMode val="edge"/>
              <c:x val="1.7410423016078901E-4"/>
              <c:y val="0.374965563281535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8598838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667880721958"/>
          <c:y val="6.0185185185185099E-2"/>
          <c:w val="0.87249632892804596"/>
          <c:h val="0.77092191601051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Core2 Quad 2.4GHz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Sheet1!$C$3:$C$5</c:f>
              <c:strCache>
                <c:ptCount val="3"/>
                <c:pt idx="0">
                  <c:v>LAPACK SGETRF</c:v>
                </c:pt>
                <c:pt idx="1">
                  <c:v>BLAS SGEMM</c:v>
                </c:pt>
                <c:pt idx="2">
                  <c:v>peak in a*b+c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59.2</c:v>
                </c:pt>
                <c:pt idx="1">
                  <c:v>69.8</c:v>
                </c:pt>
                <c:pt idx="2">
                  <c:v>76.8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3-6643-90D7-93E58A7420D4}"/>
            </c:ext>
          </c:extLst>
        </c:ser>
        <c:ser>
          <c:idx val="2"/>
          <c:order val="1"/>
          <c:tx>
            <c:strRef>
              <c:f>Sheet1!$G$2</c:f>
              <c:strCache>
                <c:ptCount val="1"/>
                <c:pt idx="0">
                  <c:v>smem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Sheet1!$G$3:$G$5</c:f>
              <c:numCache>
                <c:formatCode>General</c:formatCode>
                <c:ptCount val="3"/>
                <c:pt idx="0">
                  <c:v>175</c:v>
                </c:pt>
                <c:pt idx="1">
                  <c:v>208</c:v>
                </c:pt>
                <c:pt idx="2">
                  <c:v>230.4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3-6643-90D7-93E58A7420D4}"/>
            </c:ext>
          </c:extLst>
        </c:ser>
        <c:ser>
          <c:idx val="1"/>
          <c:order val="2"/>
          <c:tx>
            <c:strRef>
              <c:f>Sheet1!$E$2</c:f>
              <c:strCache>
                <c:ptCount val="1"/>
                <c:pt idx="0">
                  <c:v>GeForce 8800 GTX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Sheet1!$C$3:$C$5</c:f>
              <c:strCache>
                <c:ptCount val="3"/>
                <c:pt idx="0">
                  <c:v>LAPACK SGETRF</c:v>
                </c:pt>
                <c:pt idx="1">
                  <c:v>BLAS SGEMM</c:v>
                </c:pt>
                <c:pt idx="2">
                  <c:v>peak in a*b+c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52.53</c:v>
                </c:pt>
                <c:pt idx="1">
                  <c:v>128</c:v>
                </c:pt>
                <c:pt idx="2">
                  <c:v>345.6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33-6643-90D7-93E58A742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5680288"/>
        <c:axId val="1885949936"/>
      </c:barChart>
      <c:catAx>
        <c:axId val="1885680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85949936"/>
        <c:crosses val="autoZero"/>
        <c:auto val="1"/>
        <c:lblAlgn val="ctr"/>
        <c:lblOffset val="100"/>
        <c:noMultiLvlLbl val="0"/>
      </c:catAx>
      <c:valAx>
        <c:axId val="1885949936"/>
        <c:scaling>
          <c:orientation val="minMax"/>
          <c:max val="350"/>
          <c:min val="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Gflop/s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85680288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0.10088</cdr:x>
      <cdr:y>0.375</cdr:y>
    </cdr:from>
    <cdr:to>
      <cdr:x>0.37281</cdr:x>
      <cdr:y>0.44304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876300" y="1128713"/>
          <a:ext cx="2362200" cy="2047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aseline="0" dirty="0"/>
            <a:t>CUBLAS 1.1 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0.10088</cdr:x>
      <cdr:y>0.63291</cdr:y>
    </cdr:from>
    <cdr:to>
      <cdr:x>0.21053</cdr:x>
      <cdr:y>0.6962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876300" y="1905000"/>
          <a:ext cx="952500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/>
            <a:t>naive</a:t>
          </a:r>
        </a:p>
      </cdr:txBody>
    </cdr:sp>
  </cdr:relSizeAnchor>
  <cdr:relSizeAnchor xmlns:cdr="http://schemas.openxmlformats.org/drawingml/2006/chartDrawing">
    <cdr:from>
      <cdr:x>0.10526</cdr:x>
      <cdr:y>0.44304</cdr:y>
    </cdr:from>
    <cdr:to>
      <cdr:x>0.24621</cdr:x>
      <cdr:y>0.51759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14400" y="1333500"/>
          <a:ext cx="1224404" cy="22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aseline="0" dirty="0">
              <a:solidFill>
                <a:schemeClr val="bg1"/>
              </a:solidFill>
            </a:rPr>
            <a:t>MKL  10.0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0.10088</cdr:x>
      <cdr:y>0.6962</cdr:y>
    </cdr:from>
    <cdr:to>
      <cdr:x>0.21967</cdr:x>
      <cdr:y>0.77259</cdr:y>
    </cdr:to>
    <cdr:sp macro="" textlink="">
      <cdr:nvSpPr>
        <cdr:cNvPr id="12" name="TextBox 4"/>
        <cdr:cNvSpPr txBox="1"/>
      </cdr:nvSpPr>
      <cdr:spPr>
        <a:xfrm xmlns:a="http://schemas.openxmlformats.org/drawingml/2006/main">
          <a:off x="876300" y="2095500"/>
          <a:ext cx="1031905" cy="2299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MKL  10.0</a:t>
          </a:r>
        </a:p>
      </cdr:txBody>
    </cdr:sp>
  </cdr:relSizeAnchor>
  <cdr:relSizeAnchor xmlns:cdr="http://schemas.openxmlformats.org/drawingml/2006/chartDrawing">
    <cdr:from>
      <cdr:x>0.0945</cdr:x>
      <cdr:y>0.11458</cdr:y>
    </cdr:from>
    <cdr:to>
      <cdr:x>0.78748</cdr:x>
      <cdr:y>0.19097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690422" y="314322"/>
          <a:ext cx="5062679" cy="209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b="0"/>
        </a:p>
      </cdr:txBody>
    </cdr:sp>
  </cdr:relSizeAnchor>
  <cdr:relSizeAnchor xmlns:cdr="http://schemas.openxmlformats.org/drawingml/2006/chartDrawing">
    <cdr:from>
      <cdr:x>0.65789</cdr:x>
      <cdr:y>0.64557</cdr:y>
    </cdr:from>
    <cdr:to>
      <cdr:x>0.92</cdr:x>
      <cdr:y>0.75668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715000" y="1943100"/>
          <a:ext cx="2276897" cy="33443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dirty="0"/>
            <a:t>2007 results</a:t>
          </a:r>
        </a:p>
      </cdr:txBody>
    </cdr:sp>
  </cdr:relSizeAnchor>
  <cdr:relSizeAnchor xmlns:cdr="http://schemas.openxmlformats.org/drawingml/2006/chartDrawing">
    <cdr:from>
      <cdr:x>0.38158</cdr:x>
      <cdr:y>0.32911</cdr:y>
    </cdr:from>
    <cdr:to>
      <cdr:x>0.57895</cdr:x>
      <cdr:y>0.47227</cdr:y>
    </cdr:to>
    <cdr:sp macro="" textlink="">
      <cdr:nvSpPr>
        <cdr:cNvPr id="15" name="TextBox 10"/>
        <cdr:cNvSpPr txBox="1"/>
      </cdr:nvSpPr>
      <cdr:spPr>
        <a:xfrm xmlns:a="http://schemas.openxmlformats.org/drawingml/2006/main">
          <a:off x="3314701" y="990600"/>
          <a:ext cx="1714500" cy="4308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dirty="0"/>
            <a:t>not so great in matrix-matrix multiply</a:t>
          </a:r>
        </a:p>
      </cdr:txBody>
    </cdr:sp>
  </cdr:relSizeAnchor>
  <cdr:relSizeAnchor xmlns:cdr="http://schemas.openxmlformats.org/drawingml/2006/chartDrawing">
    <cdr:from>
      <cdr:x>0.22415</cdr:x>
      <cdr:y>0.62847</cdr:y>
    </cdr:from>
    <cdr:to>
      <cdr:x>0.47487</cdr:x>
      <cdr:y>0.77163</cdr:y>
    </cdr:to>
    <cdr:sp macro="" textlink="">
      <cdr:nvSpPr>
        <cdr:cNvPr id="17" name="TextBox 11"/>
        <cdr:cNvSpPr txBox="1"/>
      </cdr:nvSpPr>
      <cdr:spPr>
        <a:xfrm xmlns:a="http://schemas.openxmlformats.org/drawingml/2006/main">
          <a:off x="1759264" y="1891632"/>
          <a:ext cx="1967801" cy="4308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disappointing performance in (naive) LU factorization</a:t>
          </a:r>
        </a:p>
      </cdr:txBody>
    </cdr:sp>
  </cdr:relSizeAnchor>
  <cdr:relSizeAnchor xmlns:cdr="http://schemas.openxmlformats.org/drawingml/2006/chartDrawing">
    <cdr:from>
      <cdr:x>0.84355</cdr:x>
      <cdr:y>0.07595</cdr:y>
    </cdr:from>
    <cdr:to>
      <cdr:x>1</cdr:x>
      <cdr:y>0.21911</cdr:y>
    </cdr:to>
    <cdr:sp macro="" textlink="">
      <cdr:nvSpPr>
        <cdr:cNvPr id="18" name="TextBox 9"/>
        <cdr:cNvSpPr txBox="1"/>
      </cdr:nvSpPr>
      <cdr:spPr>
        <a:xfrm xmlns:a="http://schemas.openxmlformats.org/drawingml/2006/main">
          <a:off x="7327750" y="228600"/>
          <a:ext cx="1359050" cy="4308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dirty="0"/>
            <a:t>impressive sheer compute power</a:t>
          </a:r>
        </a:p>
      </cdr:txBody>
    </cdr:sp>
  </cdr:relSizeAnchor>
  <cdr:relSizeAnchor xmlns:cdr="http://schemas.openxmlformats.org/drawingml/2006/chartDrawing">
    <cdr:from>
      <cdr:x>0.09518</cdr:x>
      <cdr:y>0.1875</cdr:y>
    </cdr:from>
    <cdr:to>
      <cdr:x>0.24772</cdr:x>
      <cdr:y>0.26042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695325" y="514350"/>
          <a:ext cx="1114426" cy="2000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1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0.75975</cdr:x>
      <cdr:y>0.36518</cdr:y>
    </cdr:from>
    <cdr:to>
      <cdr:x>0.96212</cdr:x>
      <cdr:y>0.41401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53101" y="1638300"/>
          <a:ext cx="1532463" cy="21907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solidFill>
                <a:srgbClr val="00B0F0"/>
              </a:solidFill>
            </a:rPr>
            <a:t>CUBLAS 1.1 (37%)</a:t>
          </a:r>
        </a:p>
      </cdr:txBody>
    </cdr:sp>
  </cdr:relSizeAnchor>
  <cdr:relSizeAnchor xmlns:cdr="http://schemas.openxmlformats.org/drawingml/2006/chartDrawing">
    <cdr:from>
      <cdr:x>0.66667</cdr:x>
      <cdr:y>0.09979</cdr:y>
    </cdr:from>
    <cdr:to>
      <cdr:x>0.96101</cdr:x>
      <cdr:y>0.13376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48251" y="447675"/>
          <a:ext cx="2228850" cy="15240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dirty="0">
              <a:solidFill>
                <a:schemeClr val="tx1"/>
              </a:solidFill>
            </a:rPr>
            <a:t>our implementation (60%)</a:t>
          </a:r>
        </a:p>
      </cdr:txBody>
    </cdr:sp>
  </cdr:relSizeAnchor>
  <cdr:relSizeAnchor xmlns:cdr="http://schemas.openxmlformats.org/drawingml/2006/chartDrawing">
    <cdr:from>
      <cdr:x>0.22642</cdr:x>
      <cdr:y>0.01699</cdr:y>
    </cdr:from>
    <cdr:to>
      <cdr:x>0.88176</cdr:x>
      <cdr:y>0.0637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14500" y="76200"/>
          <a:ext cx="4962480" cy="20956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dirty="0">
              <a:solidFill>
                <a:srgbClr val="C00000"/>
              </a:solidFill>
            </a:rPr>
            <a:t>multiply-and-add with an operand in shared memory (66%)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0.16349</cdr:x>
      <cdr:y>0.21636</cdr:y>
    </cdr:from>
    <cdr:to>
      <cdr:x>0.35472</cdr:x>
      <cdr:y>0.27051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389038" y="774856"/>
          <a:ext cx="1624748" cy="1939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0" dirty="0">
              <a:solidFill>
                <a:schemeClr val="bg1"/>
              </a:solidFill>
            </a:rPr>
            <a:t>Core</a:t>
          </a:r>
          <a:r>
            <a:rPr lang="en-US" sz="1400" b="0" baseline="0" dirty="0">
              <a:solidFill>
                <a:schemeClr val="bg1"/>
              </a:solidFill>
            </a:rPr>
            <a:t>2 </a:t>
          </a:r>
          <a:r>
            <a:rPr lang="en-US" sz="1400" b="0" dirty="0">
              <a:solidFill>
                <a:schemeClr val="bg1"/>
              </a:solidFill>
            </a:rPr>
            <a:t>Quad</a:t>
          </a:r>
        </a:p>
      </cdr:txBody>
    </cdr:sp>
  </cdr:relSizeAnchor>
  <cdr:relSizeAnchor xmlns:cdr="http://schemas.openxmlformats.org/drawingml/2006/chartDrawing">
    <cdr:from>
      <cdr:x>0.10167</cdr:x>
      <cdr:y>0.35764</cdr:y>
    </cdr:from>
    <cdr:to>
      <cdr:x>0.41704</cdr:x>
      <cdr:y>0.40426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863819" y="1280852"/>
          <a:ext cx="2679481" cy="1669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0" baseline="0" dirty="0"/>
            <a:t>CUBLAS 1.1</a:t>
          </a:r>
          <a:endParaRPr lang="en-US" sz="1400" b="0" dirty="0"/>
        </a:p>
      </cdr:txBody>
    </cdr:sp>
  </cdr:relSizeAnchor>
  <cdr:relSizeAnchor xmlns:cdr="http://schemas.openxmlformats.org/drawingml/2006/chartDrawing">
    <cdr:from>
      <cdr:x>0.14958</cdr:x>
      <cdr:y>0.61805</cdr:y>
    </cdr:from>
    <cdr:to>
      <cdr:x>0.27803</cdr:x>
      <cdr:y>0.67021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1270850" y="2213484"/>
          <a:ext cx="1091350" cy="1868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/>
            <a:t>naive</a:t>
          </a:r>
        </a:p>
      </cdr:txBody>
    </cdr:sp>
  </cdr:relSizeAnchor>
  <cdr:relSizeAnchor xmlns:cdr="http://schemas.openxmlformats.org/drawingml/2006/chartDrawing">
    <cdr:from>
      <cdr:x>0.16752</cdr:x>
      <cdr:y>0.47222</cdr:y>
    </cdr:from>
    <cdr:to>
      <cdr:x>0.34081</cdr:x>
      <cdr:y>0.52128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23276" y="1691209"/>
          <a:ext cx="1472324" cy="1757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>
              <a:solidFill>
                <a:schemeClr val="bg1"/>
              </a:solidFill>
            </a:rPr>
            <a:t>Core2 Quad</a:t>
          </a:r>
        </a:p>
      </cdr:txBody>
    </cdr:sp>
  </cdr:relSizeAnchor>
  <cdr:relSizeAnchor xmlns:cdr="http://schemas.openxmlformats.org/drawingml/2006/chartDrawing">
    <cdr:from>
      <cdr:x>0.15341</cdr:x>
      <cdr:y>0.72569</cdr:y>
    </cdr:from>
    <cdr:to>
      <cdr:x>0.29838</cdr:x>
      <cdr:y>0.78723</cdr:y>
    </cdr:to>
    <cdr:sp macro="" textlink="">
      <cdr:nvSpPr>
        <cdr:cNvPr id="6" name="TextBox 4"/>
        <cdr:cNvSpPr txBox="1"/>
      </cdr:nvSpPr>
      <cdr:spPr>
        <a:xfrm xmlns:a="http://schemas.openxmlformats.org/drawingml/2006/main">
          <a:off x="1303414" y="2598986"/>
          <a:ext cx="1231708" cy="220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>
              <a:solidFill>
                <a:schemeClr val="bg1"/>
              </a:solidFill>
            </a:rPr>
            <a:t>Core2 Quad</a:t>
          </a:r>
        </a:p>
      </cdr:txBody>
    </cdr:sp>
  </cdr:relSizeAnchor>
  <cdr:relSizeAnchor xmlns:cdr="http://schemas.openxmlformats.org/drawingml/2006/chartDrawing">
    <cdr:from>
      <cdr:x>0.09972</cdr:x>
      <cdr:y>0.10069</cdr:y>
    </cdr:from>
    <cdr:to>
      <cdr:x>0.96413</cdr:x>
      <cdr:y>0.15957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847251" y="360611"/>
          <a:ext cx="7344249" cy="210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0" baseline="0" dirty="0"/>
            <a:t>in registers</a:t>
          </a:r>
          <a:endParaRPr lang="en-US" sz="1400" b="0" dirty="0"/>
        </a:p>
      </cdr:txBody>
    </cdr:sp>
  </cdr:relSizeAnchor>
  <cdr:relSizeAnchor xmlns:cdr="http://schemas.openxmlformats.org/drawingml/2006/chartDrawing">
    <cdr:from>
      <cdr:x>0.09972</cdr:x>
      <cdr:y>0.15625</cdr:y>
    </cdr:from>
    <cdr:to>
      <cdr:x>0.67265</cdr:x>
      <cdr:y>0.21277</cdr:y>
    </cdr:to>
    <cdr:sp macro="" textlink="">
      <cdr:nvSpPr>
        <cdr:cNvPr id="8" name="TextBox 4"/>
        <cdr:cNvSpPr txBox="1"/>
      </cdr:nvSpPr>
      <cdr:spPr>
        <a:xfrm xmlns:a="http://schemas.openxmlformats.org/drawingml/2006/main">
          <a:off x="847250" y="559594"/>
          <a:ext cx="4867749" cy="2024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baseline="0" dirty="0">
              <a:solidFill>
                <a:sysClr val="windowText" lastClr="000000"/>
              </a:solidFill>
            </a:rPr>
            <a:t>using shared memory</a:t>
          </a:r>
          <a:endParaRPr lang="en-US" sz="1400" b="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0.09972</cdr:x>
      <cdr:y>0.41319</cdr:y>
    </cdr:from>
    <cdr:to>
      <cdr:x>0.61883</cdr:x>
      <cdr:y>0.46809</cdr:y>
    </cdr:to>
    <cdr:sp macro="" textlink="">
      <cdr:nvSpPr>
        <cdr:cNvPr id="9" name="TextBox 4"/>
        <cdr:cNvSpPr txBox="1"/>
      </cdr:nvSpPr>
      <cdr:spPr>
        <a:xfrm xmlns:a="http://schemas.openxmlformats.org/drawingml/2006/main">
          <a:off x="847250" y="1479799"/>
          <a:ext cx="4410549" cy="1966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0" dirty="0">
              <a:solidFill>
                <a:sysClr val="windowText" lastClr="000000"/>
              </a:solidFill>
            </a:rPr>
            <a:t>our implementation (now in CUBLAS 2.0)</a:t>
          </a:r>
        </a:p>
      </cdr:txBody>
    </cdr:sp>
  </cdr:relSizeAnchor>
  <cdr:relSizeAnchor xmlns:cdr="http://schemas.openxmlformats.org/drawingml/2006/chartDrawing">
    <cdr:from>
      <cdr:x>0.1446</cdr:x>
      <cdr:y>0.67816</cdr:y>
    </cdr:from>
    <cdr:to>
      <cdr:x>0.32739</cdr:x>
      <cdr:y>0.72795</cdr:y>
    </cdr:to>
    <cdr:sp macro="" textlink="">
      <cdr:nvSpPr>
        <cdr:cNvPr id="10" name="TextBox 4"/>
        <cdr:cNvSpPr txBox="1"/>
      </cdr:nvSpPr>
      <cdr:spPr>
        <a:xfrm xmlns:a="http://schemas.openxmlformats.org/drawingml/2006/main">
          <a:off x="1228592" y="2428747"/>
          <a:ext cx="1553039" cy="1783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0" baseline="0" dirty="0">
              <a:solidFill>
                <a:sysClr val="windowText" lastClr="000000"/>
              </a:solidFill>
            </a:rPr>
            <a:t>w/CUBLAS2.0</a:t>
          </a:r>
          <a:endParaRPr lang="en-US" sz="1400" b="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0.68161</cdr:x>
      <cdr:y>0.37843</cdr:y>
    </cdr:from>
    <cdr:to>
      <cdr:x>0.87347</cdr:x>
      <cdr:y>0.50123</cdr:y>
    </cdr:to>
    <cdr:sp macro="" textlink="">
      <cdr:nvSpPr>
        <cdr:cNvPr id="11" name="TextBox 11"/>
        <cdr:cNvSpPr txBox="1"/>
      </cdr:nvSpPr>
      <cdr:spPr>
        <a:xfrm xmlns:a="http://schemas.openxmlformats.org/drawingml/2006/main">
          <a:off x="5791200" y="1355325"/>
          <a:ext cx="1630100" cy="43979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aseline="0" dirty="0"/>
            <a:t>Good compared to the new, smaller peak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0.35973</cdr:x>
      <cdr:y>0.66667</cdr:y>
    </cdr:from>
    <cdr:to>
      <cdr:x>0.61542</cdr:x>
      <cdr:y>0.72683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056364" y="2387612"/>
          <a:ext cx="2172419" cy="21545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aseline="0" dirty="0"/>
            <a:t>Where does the time go?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0.72623</cdr:x>
      <cdr:y>0.16727</cdr:y>
    </cdr:from>
    <cdr:to>
      <cdr:x>0.95964</cdr:x>
      <cdr:y>0.29006</cdr:y>
    </cdr:to>
    <cdr:sp macro="" textlink="">
      <cdr:nvSpPr>
        <cdr:cNvPr id="13" name="TextBox 11"/>
        <cdr:cNvSpPr txBox="1"/>
      </cdr:nvSpPr>
      <cdr:spPr>
        <a:xfrm xmlns:a="http://schemas.openxmlformats.org/drawingml/2006/main">
          <a:off x="6170279" y="599061"/>
          <a:ext cx="1983121" cy="43976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aseline="0" dirty="0"/>
            <a:t>Arithmetic runs slower if using shared memory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0.74167</cdr:x>
      <cdr:y>0.65805</cdr:y>
    </cdr:from>
    <cdr:to>
      <cdr:x>0.96071</cdr:x>
      <cdr:y>0.77012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934075" y="2181225"/>
          <a:ext cx="1752582" cy="37148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aseline="0"/>
            <a:t>GeForce 8800 GTX</a:t>
          </a:r>
          <a:endParaRPr lang="en-US" sz="16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0.43829</cdr:x>
      <cdr:y>0.66308</cdr:y>
    </cdr:from>
    <cdr:to>
      <cdr:x>0.69875</cdr:x>
      <cdr:y>0.7657</cdr:y>
    </cdr:to>
    <cdr:sp macro="" textlink="">
      <cdr:nvSpPr>
        <cdr:cNvPr id="2" name="TextBox 1"/>
        <cdr:cNvSpPr txBox="1"/>
      </cdr:nvSpPr>
      <cdr:spPr>
        <a:xfrm xmlns:a="http://schemas.openxmlformats.org/drawingml/2006/main" rot="21443844">
          <a:off x="3590241" y="2829516"/>
          <a:ext cx="2133558" cy="4379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matrix in</a:t>
          </a:r>
          <a:r>
            <a:rPr lang="en-US" sz="1400" baseline="0" dirty="0"/>
            <a:t> row-major layout</a:t>
          </a:r>
        </a:p>
        <a:p xmlns:a="http://schemas.openxmlformats.org/drawingml/2006/main">
          <a:pPr algn="ctr"/>
          <a:r>
            <a:rPr lang="en-US" sz="1400" baseline="0" dirty="0"/>
            <a:t>(aligned unit-stride access)</a:t>
          </a:r>
        </a:p>
      </cdr:txBody>
    </cdr:sp>
  </cdr:relSizeAnchor>
  <cdr:relSizeAnchor xmlns:cdr="http://schemas.openxmlformats.org/drawingml/2006/chartDrawing">
    <cdr:from>
      <cdr:x>0.49236</cdr:x>
      <cdr:y>0.07323</cdr:y>
    </cdr:from>
    <cdr:to>
      <cdr:x>0.78931</cdr:x>
      <cdr:y>0.16784</cdr:y>
    </cdr:to>
    <cdr:sp macro="" textlink="">
      <cdr:nvSpPr>
        <cdr:cNvPr id="3" name="TextBox 1"/>
        <cdr:cNvSpPr txBox="1"/>
      </cdr:nvSpPr>
      <cdr:spPr>
        <a:xfrm xmlns:a="http://schemas.openxmlformats.org/drawingml/2006/main" rot="21198677">
          <a:off x="4033167" y="312487"/>
          <a:ext cx="2432466" cy="4037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aseline="0">
              <a:solidFill>
                <a:srgbClr val="00B0F0"/>
              </a:solidFill>
            </a:rPr>
            <a:t>matrix in column-major layout</a:t>
          </a:r>
        </a:p>
        <a:p xmlns:a="http://schemas.openxmlformats.org/drawingml/2006/main">
          <a:pPr algn="ctr"/>
          <a:r>
            <a:rPr lang="en-US" sz="1400" baseline="0">
              <a:solidFill>
                <a:srgbClr val="00B0F0"/>
              </a:solidFill>
            </a:rPr>
            <a:t>(stride-N access)</a:t>
          </a:r>
        </a:p>
      </cdr:txBody>
    </cdr:sp>
  </cdr:relSizeAnchor>
  <cdr:relSizeAnchor xmlns:cdr="http://schemas.openxmlformats.org/drawingml/2006/chartDrawing">
    <cdr:from>
      <cdr:x>0.88372</cdr:x>
      <cdr:y>0.24107</cdr:y>
    </cdr:from>
    <cdr:to>
      <cdr:x>0.92326</cdr:x>
      <cdr:y>0.74553</cdr:y>
    </cdr:to>
    <cdr:sp macro="" textlink="">
      <cdr:nvSpPr>
        <cdr:cNvPr id="4" name="Up-Down Arrow 3"/>
        <cdr:cNvSpPr/>
      </cdr:nvSpPr>
      <cdr:spPr>
        <a:xfrm xmlns:a="http://schemas.openxmlformats.org/drawingml/2006/main">
          <a:off x="7239000" y="1028700"/>
          <a:ext cx="323892" cy="2152632"/>
        </a:xfrm>
        <a:prstGeom xmlns:a="http://schemas.openxmlformats.org/drawingml/2006/main" prst="upDownArrow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0.87093</cdr:x>
      <cdr:y>0.45759</cdr:y>
    </cdr:from>
    <cdr:to>
      <cdr:x>0.94302</cdr:x>
      <cdr:y>0.51339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134225" y="1952625"/>
          <a:ext cx="590550" cy="2381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800" b="1">
              <a:solidFill>
                <a:schemeClr val="tx1"/>
              </a:solidFill>
            </a:rPr>
            <a:t>40x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0.1339</cdr:x>
      <cdr:y>0.7542</cdr:y>
    </cdr:from>
    <cdr:to>
      <cdr:x>0.4482</cdr:x>
      <cdr:y>0.80402</cdr:y>
    </cdr:to>
    <cdr:sp macro="" textlink="">
      <cdr:nvSpPr>
        <cdr:cNvPr id="2" name="TextBox 1"/>
        <cdr:cNvSpPr txBox="1"/>
      </cdr:nvSpPr>
      <cdr:spPr>
        <a:xfrm xmlns:a="http://schemas.openxmlformats.org/drawingml/2006/main" rot="21148085">
          <a:off x="1123642" y="2923781"/>
          <a:ext cx="2637454" cy="19313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/>
        <a:p xmlns:a="http://schemas.openxmlformats.org/drawingml/2006/main">
          <a:pPr algn="ctr"/>
          <a:r>
            <a:rPr lang="en-US" sz="1400"/>
            <a:t>(including</a:t>
          </a:r>
          <a:r>
            <a:rPr lang="en-US" sz="1400" baseline="0"/>
            <a:t> transfer to CPU and back)</a:t>
          </a:r>
          <a:endParaRPr lang="en-US" sz="1400"/>
        </a:p>
      </cdr:txBody>
    </cdr:sp>
  </cdr:relSizeAnchor>
  <cdr:relSizeAnchor xmlns:cdr="http://schemas.openxmlformats.org/drawingml/2006/chartDrawing">
    <cdr:from>
      <cdr:x>0.78666</cdr:x>
      <cdr:y>0.47896</cdr:y>
    </cdr:from>
    <cdr:to>
      <cdr:x>0.95568</cdr:x>
      <cdr:y>0.54067</cdr:y>
    </cdr:to>
    <cdr:sp macro="" textlink="">
      <cdr:nvSpPr>
        <cdr:cNvPr id="3" name="TextBox 1"/>
        <cdr:cNvSpPr txBox="1"/>
      </cdr:nvSpPr>
      <cdr:spPr>
        <a:xfrm xmlns:a="http://schemas.openxmlformats.org/drawingml/2006/main" rot="20018852">
          <a:off x="6601269" y="1856792"/>
          <a:ext cx="1418379" cy="23920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 dirty="0" err="1">
              <a:solidFill>
                <a:srgbClr val="00B0F0"/>
              </a:solidFill>
            </a:rPr>
            <a:t>GeForce</a:t>
          </a:r>
          <a:r>
            <a:rPr lang="en-US" sz="1600" b="1" dirty="0">
              <a:solidFill>
                <a:srgbClr val="00B0F0"/>
              </a:solidFill>
            </a:rPr>
            <a:t> GTX280</a:t>
          </a:r>
        </a:p>
      </cdr:txBody>
    </cdr:sp>
  </cdr:relSizeAnchor>
  <cdr:relSizeAnchor xmlns:cdr="http://schemas.openxmlformats.org/drawingml/2006/chartDrawing">
    <cdr:from>
      <cdr:x>0.76681</cdr:x>
      <cdr:y>0.17035</cdr:y>
    </cdr:from>
    <cdr:to>
      <cdr:x>0.85616</cdr:x>
      <cdr:y>0.23205</cdr:y>
    </cdr:to>
    <cdr:sp macro="" textlink="">
      <cdr:nvSpPr>
        <cdr:cNvPr id="4" name="TextBox 1"/>
        <cdr:cNvSpPr txBox="1"/>
      </cdr:nvSpPr>
      <cdr:spPr>
        <a:xfrm xmlns:a="http://schemas.openxmlformats.org/drawingml/2006/main" rot="19272960">
          <a:off x="6434714" y="660378"/>
          <a:ext cx="749815" cy="23920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rgbClr val="00B0F0"/>
              </a:solidFill>
            </a:rPr>
            <a:t>bound</a:t>
          </a:r>
        </a:p>
      </cdr:txBody>
    </cdr:sp>
  </cdr:relSizeAnchor>
  <cdr:relSizeAnchor xmlns:cdr="http://schemas.openxmlformats.org/drawingml/2006/chartDrawing">
    <cdr:from>
      <cdr:x>0.09535</cdr:x>
      <cdr:y>0.08845</cdr:y>
    </cdr:from>
    <cdr:to>
      <cdr:x>0.55392</cdr:x>
      <cdr:y>0.29484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0100" y="342900"/>
          <a:ext cx="3848100" cy="80010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chemeClr val="bg1">
              <a:lumMod val="50000"/>
            </a:schemeClr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00B0F0"/>
              </a:solidFill>
            </a:rPr>
            <a:t>bound</a:t>
          </a:r>
          <a:r>
            <a:rPr lang="en-US" sz="1600" dirty="0"/>
            <a:t> assumes</a:t>
          </a:r>
          <a:r>
            <a:rPr lang="en-US" sz="1600" baseline="0" dirty="0"/>
            <a:t> 4 </a:t>
          </a:r>
          <a:r>
            <a:rPr lang="en-US" sz="1600" baseline="0" dirty="0">
              <a:sym typeface="Symbol"/>
            </a:rPr>
            <a:t></a:t>
          </a:r>
          <a:r>
            <a:rPr lang="en-US" sz="1600" baseline="0" dirty="0"/>
            <a:t>s overhead per BLAS call</a:t>
          </a:r>
        </a:p>
        <a:p xmlns:a="http://schemas.openxmlformats.org/drawingml/2006/main">
          <a:r>
            <a:rPr lang="en-US" sz="1600" baseline="0" dirty="0"/>
            <a:t>and 127 GB/s bandwidth in memory access</a:t>
          </a:r>
        </a:p>
        <a:p xmlns:a="http://schemas.openxmlformats.org/drawingml/2006/main">
          <a:r>
            <a:rPr lang="en-US" sz="1600" baseline="0" dirty="0"/>
            <a:t>(these are the best sustained numbers)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0.19599</cdr:x>
      <cdr:y>0.67719</cdr:y>
    </cdr:from>
    <cdr:to>
      <cdr:x>0.34844</cdr:x>
      <cdr:y>0.72483</cdr:y>
    </cdr:to>
    <cdr:sp macro="" textlink="">
      <cdr:nvSpPr>
        <cdr:cNvPr id="6" name="TextBox 1"/>
        <cdr:cNvSpPr txBox="1"/>
      </cdr:nvSpPr>
      <cdr:spPr>
        <a:xfrm xmlns:a="http://schemas.openxmlformats.org/drawingml/2006/main" rot="21206070">
          <a:off x="1644664" y="2625230"/>
          <a:ext cx="1279268" cy="18469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 dirty="0"/>
            <a:t>Core2 Quad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0.13657</cdr:x>
      <cdr:y>0.21429</cdr:y>
    </cdr:from>
    <cdr:to>
      <cdr:x>0.3304</cdr:x>
      <cdr:y>0.27283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181122" y="685814"/>
          <a:ext cx="1676378" cy="187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0" dirty="0">
              <a:solidFill>
                <a:schemeClr val="bg1"/>
              </a:solidFill>
            </a:rPr>
            <a:t>Core2</a:t>
          </a:r>
          <a:r>
            <a:rPr lang="en-US" sz="1400" b="0" baseline="0" dirty="0">
              <a:solidFill>
                <a:schemeClr val="bg1"/>
              </a:solidFill>
            </a:rPr>
            <a:t> Quad</a:t>
          </a:r>
          <a:endParaRPr lang="en-US" sz="1400" b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0.10132</cdr:x>
      <cdr:y>0.35714</cdr:y>
    </cdr:from>
    <cdr:to>
      <cdr:x>0.42291</cdr:x>
      <cdr:y>0.41617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876300" y="1143000"/>
          <a:ext cx="2781300" cy="1889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0" baseline="0" dirty="0"/>
            <a:t>CUBLAS 1.1</a:t>
          </a:r>
          <a:endParaRPr lang="en-US" sz="1400" b="0" dirty="0"/>
        </a:p>
      </cdr:txBody>
    </cdr:sp>
  </cdr:relSizeAnchor>
  <cdr:relSizeAnchor xmlns:cdr="http://schemas.openxmlformats.org/drawingml/2006/chartDrawing">
    <cdr:from>
      <cdr:x>0.13656</cdr:x>
      <cdr:y>0.61905</cdr:y>
    </cdr:from>
    <cdr:to>
      <cdr:x>0.26872</cdr:x>
      <cdr:y>0.67114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1181088" y="1981208"/>
          <a:ext cx="1143012" cy="1667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/>
            <a:t>naive</a:t>
          </a:r>
        </a:p>
      </cdr:txBody>
    </cdr:sp>
  </cdr:relSizeAnchor>
  <cdr:relSizeAnchor xmlns:cdr="http://schemas.openxmlformats.org/drawingml/2006/chartDrawing">
    <cdr:from>
      <cdr:x>0.15419</cdr:x>
      <cdr:y>0.47619</cdr:y>
    </cdr:from>
    <cdr:to>
      <cdr:x>0.3304</cdr:x>
      <cdr:y>0.52381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33512" y="1523998"/>
          <a:ext cx="1523988" cy="1524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b="0" dirty="0">
              <a:solidFill>
                <a:schemeClr val="bg1"/>
              </a:solidFill>
            </a:rPr>
            <a:t>Core2 Quad</a:t>
          </a:r>
        </a:p>
      </cdr:txBody>
    </cdr:sp>
  </cdr:relSizeAnchor>
  <cdr:relSizeAnchor xmlns:cdr="http://schemas.openxmlformats.org/drawingml/2006/chartDrawing">
    <cdr:from>
      <cdr:x>0.14462</cdr:x>
      <cdr:y>0.7211</cdr:y>
    </cdr:from>
    <cdr:to>
      <cdr:x>0.2944</cdr:x>
      <cdr:y>0.78062</cdr:y>
    </cdr:to>
    <cdr:sp macro="" textlink="">
      <cdr:nvSpPr>
        <cdr:cNvPr id="6" name="TextBox 4"/>
        <cdr:cNvSpPr txBox="1"/>
      </cdr:nvSpPr>
      <cdr:spPr>
        <a:xfrm xmlns:a="http://schemas.openxmlformats.org/drawingml/2006/main">
          <a:off x="1250756" y="2307818"/>
          <a:ext cx="1295403" cy="190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>
              <a:solidFill>
                <a:schemeClr val="bg1"/>
              </a:solidFill>
            </a:rPr>
            <a:t>Core2 Quad</a:t>
          </a:r>
        </a:p>
      </cdr:txBody>
    </cdr:sp>
  </cdr:relSizeAnchor>
  <cdr:relSizeAnchor xmlns:cdr="http://schemas.openxmlformats.org/drawingml/2006/chartDrawing">
    <cdr:from>
      <cdr:x>0.10132</cdr:x>
      <cdr:y>0.10069</cdr:y>
    </cdr:from>
    <cdr:to>
      <cdr:x>0.96154</cdr:x>
      <cdr:y>0.15476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876300" y="322248"/>
          <a:ext cx="7439771" cy="1730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0" baseline="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 registers</a:t>
          </a:r>
          <a:endParaRPr lang="en-US" sz="1400" b="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0.10132</cdr:x>
      <cdr:y>0.15476</cdr:y>
    </cdr:from>
    <cdr:to>
      <cdr:x>0.67841</cdr:x>
      <cdr:y>0.21429</cdr:y>
    </cdr:to>
    <cdr:sp macro="" textlink="">
      <cdr:nvSpPr>
        <cdr:cNvPr id="8" name="TextBox 4"/>
        <cdr:cNvSpPr txBox="1"/>
      </cdr:nvSpPr>
      <cdr:spPr>
        <a:xfrm xmlns:a="http://schemas.openxmlformats.org/drawingml/2006/main">
          <a:off x="876300" y="495300"/>
          <a:ext cx="4991100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if using shared memory</a:t>
          </a:r>
          <a:endParaRPr lang="en-US" sz="1400" b="0" dirty="0">
            <a:solidFill>
              <a:schemeClr val="dk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0.09692</cdr:x>
      <cdr:y>0.41667</cdr:y>
    </cdr:from>
    <cdr:to>
      <cdr:x>0.62115</cdr:x>
      <cdr:y>0.47619</cdr:y>
    </cdr:to>
    <cdr:sp macro="" textlink="">
      <cdr:nvSpPr>
        <cdr:cNvPr id="9" name="TextBox 4"/>
        <cdr:cNvSpPr txBox="1"/>
      </cdr:nvSpPr>
      <cdr:spPr>
        <a:xfrm xmlns:a="http://schemas.openxmlformats.org/drawingml/2006/main">
          <a:off x="838200" y="1333500"/>
          <a:ext cx="4533900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0" baseline="0" dirty="0">
              <a:solidFill>
                <a:sysClr val="windowText" lastClr="000000"/>
              </a:solidFill>
            </a:rPr>
            <a:t>our implementation (now in CUBLAS 2.0)</a:t>
          </a:r>
          <a:endParaRPr lang="en-US" sz="1400" b="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0.09692</cdr:x>
      <cdr:y>0.66667</cdr:y>
    </cdr:from>
    <cdr:to>
      <cdr:x>0.53744</cdr:x>
      <cdr:y>0.72619</cdr:y>
    </cdr:to>
    <cdr:sp macro="" textlink="">
      <cdr:nvSpPr>
        <cdr:cNvPr id="10" name="TextBox 4"/>
        <cdr:cNvSpPr txBox="1"/>
      </cdr:nvSpPr>
      <cdr:spPr>
        <a:xfrm xmlns:a="http://schemas.openxmlformats.org/drawingml/2006/main">
          <a:off x="838200" y="2133600"/>
          <a:ext cx="3810000" cy="1904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0" baseline="0" dirty="0">
              <a:solidFill>
                <a:sysClr val="windowText" lastClr="000000"/>
              </a:solidFill>
            </a:rPr>
            <a:t>our implementation</a:t>
          </a:r>
          <a:endParaRPr lang="en-US" sz="1400" b="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0.73672</cdr:x>
      <cdr:y>0.63889</cdr:y>
    </cdr:from>
    <cdr:to>
      <cdr:x>0.95894</cdr:x>
      <cdr:y>0.77431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810251" y="1752601"/>
          <a:ext cx="1752599" cy="37147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baseline="0"/>
            <a:t>GeForce 8800 GTX</a:t>
          </a:r>
          <a:endParaRPr lang="en-US" sz="16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848D83-BBA6-BB5D-B3A1-B313CE45CA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40211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1" tIns="0" rIns="19041" bIns="0" numCol="1" anchor="t" anchorCtr="0" compatLnSpc="1">
            <a:prstTxWarp prst="textNoShape">
              <a:avLst/>
            </a:prstTxWarp>
          </a:bodyPr>
          <a:lstStyle>
            <a:lvl1pPr defTabSz="949325">
              <a:defRPr sz="1100" b="0" i="1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5E3301C-F4C5-BA9A-D979-EBE1E5C6B4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2563" y="-1588"/>
            <a:ext cx="40211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1" tIns="0" rIns="19041" bIns="0" numCol="1" anchor="t" anchorCtr="0" compatLnSpc="1">
            <a:prstTxWarp prst="textNoShape">
              <a:avLst/>
            </a:prstTxWarp>
          </a:bodyPr>
          <a:lstStyle>
            <a:lvl1pPr algn="r" defTabSz="949325">
              <a:defRPr sz="1100" b="0" i="1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25135D4-F52D-1861-A715-95D7930AEF3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35750"/>
            <a:ext cx="40211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1" tIns="0" rIns="19041" bIns="0" numCol="1" anchor="b" anchorCtr="0" compatLnSpc="1">
            <a:prstTxWarp prst="textNoShape">
              <a:avLst/>
            </a:prstTxWarp>
          </a:bodyPr>
          <a:lstStyle>
            <a:lvl1pPr defTabSz="949325">
              <a:defRPr sz="1100" b="0" i="1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5A12EA5-8D42-7C0D-22D0-BCE3CF6435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2563" y="6635750"/>
            <a:ext cx="40211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1" tIns="0" rIns="19041" bIns="0" numCol="1" anchor="b" anchorCtr="0" compatLnSpc="1">
            <a:prstTxWarp prst="textNoShape">
              <a:avLst/>
            </a:prstTxWarp>
          </a:bodyPr>
          <a:lstStyle>
            <a:lvl1pPr algn="r" defTabSz="949325">
              <a:defRPr sz="1100" b="0" i="1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983A39-C6EB-4A44-84D1-E7DD44EFD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34706BE-7051-8D69-6769-F9F86AF486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40211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1" tIns="0" rIns="19041" bIns="0" numCol="1" anchor="t" anchorCtr="0" compatLnSpc="1">
            <a:prstTxWarp prst="textNoShape">
              <a:avLst/>
            </a:prstTxWarp>
          </a:bodyPr>
          <a:lstStyle>
            <a:lvl1pPr defTabSz="949325">
              <a:defRPr sz="1100" b="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43A7745-D89C-422F-C66A-2435AE6EFD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2563" y="-1588"/>
            <a:ext cx="40211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1" tIns="0" rIns="19041" bIns="0" numCol="1" anchor="t" anchorCtr="0" compatLnSpc="1">
            <a:prstTxWarp prst="textNoShape">
              <a:avLst/>
            </a:prstTxWarp>
          </a:bodyPr>
          <a:lstStyle>
            <a:lvl1pPr algn="r" defTabSz="949325">
              <a:defRPr sz="1100" b="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05D1741-B834-9646-0578-3822EF870A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35750"/>
            <a:ext cx="40211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1" tIns="0" rIns="19041" bIns="0" numCol="1" anchor="b" anchorCtr="0" compatLnSpc="1">
            <a:prstTxWarp prst="textNoShape">
              <a:avLst/>
            </a:prstTxWarp>
          </a:bodyPr>
          <a:lstStyle>
            <a:lvl1pPr defTabSz="949325">
              <a:defRPr sz="1100" b="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2794335-A13D-A3E8-ECAC-530E47B68F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2563" y="6635750"/>
            <a:ext cx="40211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1" tIns="0" rIns="19041" bIns="0" numCol="1" anchor="b" anchorCtr="0" compatLnSpc="1">
            <a:prstTxWarp prst="textNoShape">
              <a:avLst/>
            </a:prstTxWarp>
          </a:bodyPr>
          <a:lstStyle>
            <a:lvl1pPr algn="r" defTabSz="949325">
              <a:defRPr sz="1100" b="0" i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DA9577-41EA-2C42-AC12-A4449D7C6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DB3810D6-B867-144D-8D42-FC5053FC17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1475" y="447675"/>
            <a:ext cx="3479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6E77015-34AF-EEC6-6894-3E6089516C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3317875"/>
            <a:ext cx="8001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9" tIns="47604" rIns="93619" bIns="47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742950" indent="-28575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>
            <a:extLst>
              <a:ext uri="{FF2B5EF4-FFF2-40B4-BE49-F238E27FC236}">
                <a16:creationId xmlns:a16="http://schemas.microsoft.com/office/drawing/2014/main" id="{352BF3CC-B7B3-7999-DE2E-5A250B366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D1794282-AE46-AD48-9D1D-6DE1C933CE52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3F311B0-711F-2D66-CD5E-E09DA5A85D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7825" y="454025"/>
            <a:ext cx="3467100" cy="2600325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E9ACF51-6B3F-2927-6F13-2F523439F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9" tIns="47598" rIns="93609" bIns="47598"/>
          <a:lstStyle/>
          <a:p>
            <a:r>
              <a:rPr lang="en-US" altLang="en-US">
                <a:ea typeface="ＭＳ Ｐゴシック" panose="020B0600070205080204" pitchFamily="34" charset="-128"/>
              </a:rPr>
              <a:t>Start at minute 16 in 2016, so total time was 1:23 </a:t>
            </a:r>
            <a:r>
              <a:rPr lang="mr-IN" altLang="en-US">
                <a:ea typeface="ＭＳ Ｐゴシック" panose="020B0600070205080204" pitchFamily="34" charset="-128"/>
              </a:rPr>
              <a:t>–</a:t>
            </a:r>
            <a:r>
              <a:rPr lang="en-US" altLang="en-US">
                <a:ea typeface="ＭＳ Ｐゴシック" panose="020B0600070205080204" pitchFamily="34" charset="-128"/>
              </a:rPr>
              <a:t> 0:16 = 1:07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Start at minute 23 in 2014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2B11ADF1-E935-1C3B-1378-05CD20B74A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CD40CC86-B3B1-CDF8-69A7-6CFCADC1D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Choosing largest entry in column to be A(i,i) is called partial pivorting,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all standard software has done for decades, but can’t get to lower bound</a:t>
            </a: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2B0D0FDC-8E99-F440-576D-DEC086B976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F88CE15-1EE5-7943-B760-12009A3634FE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AC92B5A5-5D39-32B5-C51C-412665012F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B0A1D7F2-5CD4-F399-5849-776E26C73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Point out that searching for largest entry will be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obstacle to hitting communication lower bound later.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2892178A-FD47-36D2-44F2-D1A5AD668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C6AED9A0-D995-E749-8B9C-18E5ECA2B25F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C66D6BA9-767B-2274-E818-CBC2BF3BC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F420D454-491D-B449-185B-4B3341A6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Need column 1 to update column 2, but don’t need to update column 100 yet.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Ditto for columns 2 and 3.</a:t>
            </a: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5763A7EB-8A66-7F6D-D092-DC836CF2E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2D1105BA-2B9B-A646-924F-189CBF306C06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5">
            <a:extLst>
              <a:ext uri="{FF2B5EF4-FFF2-40B4-BE49-F238E27FC236}">
                <a16:creationId xmlns:a16="http://schemas.microsoft.com/office/drawing/2014/main" id="{90384A97-9A12-C364-DEC0-6F793EED2C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FA1D998-CC55-464E-B011-DDADCE7142C6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1B75A84-BC9A-C156-6737-9F4834590A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349E126-4886-AADF-CFCA-B29E96A0C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Need to apply row interchanges from A(ib:n, ib:end) to trailing submatrix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6F20EE5F-9B0B-A91F-2F5E-C5D27CFB3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3E602E2B-410C-2881-6B04-F0E31F0E5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N=1000 is problem size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Comments: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Green: matmul vs HW peak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Red: LAPACK LU vs matmul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  Why drop from 95% to 50% on Cray C90 from 1 to 16 procs?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      can’t keep 16 procs busy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Blue: LAPACK LU vs best effort: 60% to 100% of peak.</a:t>
            </a: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2ACC746E-3528-F927-F82D-FA485EA97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73DCE3F-3970-644D-A936-B12FFE354FF5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 different approach: use algorithm similar to recursive </a:t>
            </a:r>
            <a:r>
              <a:rPr lang="en-US" dirty="0" err="1"/>
              <a:t>matmul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A9577-41EA-2C42-AC12-A4449D7C644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677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C4194D87-F2C7-5B63-AAC2-2EB69D60A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A24F88E0-4E97-63E5-E9BF-348014E8B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Easier D&amp;C for matmul, Similar D&amp;C for QR decomposition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Similar D&amp;C idea for All-Pairs-Shortest-Path based on Floyd-Warshall,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see “Minimizing Communication in All Pairs Shortest Path”, bebop.cs.berkeley.edu</a:t>
            </a: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539C8CA8-AB6E-03F9-3976-166AB42B09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92CB4B6-72B6-A04A-9748-5EDC8ACB721D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CE56F279-DC43-4AAD-00BE-3239C19803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2" name="Notes Placeholder 2">
            <a:extLst>
              <a:ext uri="{FF2B5EF4-FFF2-40B4-BE49-F238E27FC236}">
                <a16:creationId xmlns:a16="http://schemas.microsoft.com/office/drawing/2014/main" id="{1C610F7B-E27B-45C2-9C81-D7650F7B2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Of 2 terms in next to last line, latter is cost of touching all the data log M times,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so (roughly) unavoidable; former is cost of doing </a:t>
            </a:r>
            <a:r>
              <a:rPr lang="en-US" altLang="en-US" dirty="0" err="1">
                <a:ea typeface="ＭＳ Ｐゴシック" panose="020B0600070205080204" pitchFamily="34" charset="-128"/>
              </a:rPr>
              <a:t>matmuls</a:t>
            </a:r>
            <a:r>
              <a:rPr lang="en-US" altLang="en-US" dirty="0">
                <a:ea typeface="ＭＳ Ｐゴシック" panose="020B0600070205080204" pitchFamily="34" charset="-128"/>
              </a:rPr>
              <a:t> etc.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Former term is dominant unless </a:t>
            </a:r>
            <a:r>
              <a:rPr lang="en-US" altLang="en-US" dirty="0" err="1">
                <a:ea typeface="ＭＳ Ｐゴシック" panose="020B0600070205080204" pitchFamily="34" charset="-128"/>
              </a:rPr>
              <a:t>nxn</a:t>
            </a:r>
            <a:r>
              <a:rPr lang="en-US" altLang="en-US" dirty="0">
                <a:ea typeface="ＭＳ Ｐゴシック" panose="020B0600070205080204" pitchFamily="34" charset="-128"/>
              </a:rPr>
              <a:t> matrix (almost) fits in fast memory.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But what about latency? Neither formulation minimizes latency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2 fixes: a more complicate data structure (skip details),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Or use a different pivoting scheme, that we will show for the parallel case.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Next: How to minimize latency in parallel case, same idea works for sequential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CLASS PROJECT</a:t>
            </a: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52934BBA-2737-D100-9072-E74FAF1DA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BA2A961-C23F-014F-92DC-95CC184ECAE8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5">
            <a:extLst>
              <a:ext uri="{FF2B5EF4-FFF2-40B4-BE49-F238E27FC236}">
                <a16:creationId xmlns:a16="http://schemas.microsoft.com/office/drawing/2014/main" id="{8FD32322-C410-8F36-C851-2A10704287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7D16ADD4-0EFD-DD49-9973-52061600A0DE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FA9E796C-D0D0-2F2C-0F43-F2133AB65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5F13250-DB4B-0D63-523E-673EA2E71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problem with Skewed Layout: BLAS3 updates all nonlocal!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Bad load balance in smaller trailing submatrices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5">
            <a:extLst>
              <a:ext uri="{FF2B5EF4-FFF2-40B4-BE49-F238E27FC236}">
                <a16:creationId xmlns:a16="http://schemas.microsoft.com/office/drawing/2014/main" id="{40CDB63D-431D-0ACD-2365-3F1F59DA8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46DE6426-3DD8-F84E-A1D3-6F5BA3B331AD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E5BCBC2F-710A-74F4-8855-71FE2E7F50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28638"/>
            <a:ext cx="3481388" cy="2609850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D87E976-5374-E84F-4D12-9DA0C03DB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6663" y="3317875"/>
            <a:ext cx="6810375" cy="314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25" tIns="49199" rIns="95225" bIns="49199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A62CCCA4-0E11-F89F-F443-33FF5B0EE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84F10E29-7D1B-A6D1-0708-42C6C950E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Recursive LU: dgetrf2,  Nov 2015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D57D029F-B72E-7F77-08DF-44A76EB7E5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76FB8C-11A8-CC41-B03A-DF449FCB0E3D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5">
            <a:extLst>
              <a:ext uri="{FF2B5EF4-FFF2-40B4-BE49-F238E27FC236}">
                <a16:creationId xmlns:a16="http://schemas.microsoft.com/office/drawing/2014/main" id="{13D313E6-1032-2DFB-F654-6E2B41087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DF0F4-67BC-B841-B9B7-6F3DF9341BCE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0" name="Rectangle 1026">
            <a:extLst>
              <a:ext uri="{FF2B5EF4-FFF2-40B4-BE49-F238E27FC236}">
                <a16:creationId xmlns:a16="http://schemas.microsoft.com/office/drawing/2014/main" id="{D6CF6962-C9B8-D6F6-D511-77D560BD51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28638"/>
            <a:ext cx="3481388" cy="2609850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3731" name="Rectangle 1027">
            <a:extLst>
              <a:ext uri="{FF2B5EF4-FFF2-40B4-BE49-F238E27FC236}">
                <a16:creationId xmlns:a16="http://schemas.microsoft.com/office/drawing/2014/main" id="{5FE2925A-313F-B066-2594-2DF58C11C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6663" y="3317875"/>
            <a:ext cx="6810375" cy="314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25" tIns="49199" rIns="95225" bIns="49199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Hits bandwidth lower bound of O(n^2/sqrt(p)), but not latency lower bound O(sqrt(p))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4B88E48F-ADFB-68B5-0B67-0B22062A3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64C894B6-FDB7-48F1-B561-BBB4AE713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Review: Measure efficiency(n,p) for matmul</a:t>
            </a: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32CBD484-D1D1-288B-74A7-131ABBE70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12E2568-F885-674E-8480-3FC75276E08F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Tournament pivoting, by analogy to sports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A9577-41EA-2C42-AC12-A4449D7C6444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532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>
            <a:extLst>
              <a:ext uri="{FF2B5EF4-FFF2-40B4-BE49-F238E27FC236}">
                <a16:creationId xmlns:a16="http://schemas.microsoft.com/office/drawing/2014/main" id="{4E5CE9AA-25CA-B568-15E6-08261623B6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>
            <a:extLst>
              <a:ext uri="{FF2B5EF4-FFF2-40B4-BE49-F238E27FC236}">
                <a16:creationId xmlns:a16="http://schemas.microsoft.com/office/drawing/2014/main" id="{D9B4DB64-5E50-282A-1F99-28AB722CD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Take-away – sometimes best parallel algorithm is same numerically as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Best sequential algorithm, sometimes it isn’t.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Do algebra on board: Eq(1) in TSQR paper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Note: Q left as implicit tree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BB6CAFBF-259B-906E-BBCC-083B7D1FD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63AF6584-CE8B-A045-B81E-F5F0FB9870BD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>
            <a:extLst>
              <a:ext uri="{FF2B5EF4-FFF2-40B4-BE49-F238E27FC236}">
                <a16:creationId xmlns:a16="http://schemas.microsoft.com/office/drawing/2014/main" id="{BB607DEC-E8DE-AA4A-429C-F9FBB691C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5106" name="Notes Placeholder 2">
            <a:extLst>
              <a:ext uri="{FF2B5EF4-FFF2-40B4-BE49-F238E27FC236}">
                <a16:creationId xmlns:a16="http://schemas.microsoft.com/office/drawing/2014/main" id="{835E1DEC-F7B0-DD65-958F-059FD3674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Cray XC40 – Shaheen-II at KAUST</a:t>
            </a:r>
          </a:p>
        </p:txBody>
      </p:sp>
      <p:sp>
        <p:nvSpPr>
          <p:cNvPr id="175107" name="Slide Number Placeholder 3">
            <a:extLst>
              <a:ext uri="{FF2B5EF4-FFF2-40B4-BE49-F238E27FC236}">
                <a16:creationId xmlns:a16="http://schemas.microsoft.com/office/drawing/2014/main" id="{6FE32F43-BCCA-6A4C-CD63-F4688096AF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38DA91-B21C-D442-84D4-D2081031A789}" type="slidenum">
              <a:rPr lang="en-US" altLang="en-US" sz="1100" b="0">
                <a:latin typeface="Times New Roman" panose="02020603050405020304" pitchFamily="18" charset="0"/>
              </a:rPr>
              <a:pPr/>
              <a:t>33</a:t>
            </a:fld>
            <a:endParaRPr lang="en-US" altLang="en-US" sz="11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D9F53176-C77C-149D-A7E4-6BA3A6824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AC01189A-98BB-2308-3FE9-05764ACA8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Left to right is strong scaling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Omit? Minute 1:03 in 2014</a:t>
            </a:r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CCFA85AA-C831-15C2-3BE4-18B2658A9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E38B738-F1E6-A449-B398-6A2537B1F088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Gram-Schmidt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A9577-41EA-2C42-AC12-A4449D7C6444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71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CA9B969F-F10B-681B-E574-48A0A2B413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85370FE4-168C-7011-F96E-0EE656228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Oldest reference for idea of tree: Golub/Plemmons/Sameh 1988,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But didn’t avoid communication</a:t>
            </a:r>
          </a:p>
        </p:txBody>
      </p:sp>
      <p:sp>
        <p:nvSpPr>
          <p:cNvPr id="88067" name="Slide Number Placeholder 3">
            <a:extLst>
              <a:ext uri="{FF2B5EF4-FFF2-40B4-BE49-F238E27FC236}">
                <a16:creationId xmlns:a16="http://schemas.microsoft.com/office/drawing/2014/main" id="{49DA6C77-9551-06A5-2458-07AEFA0C7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02E29A1-89BA-4548-A72F-0F8E6CACB2F2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97AE44A7-748C-B1C0-965F-4D55AAA7EB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86F51696-A1DC-8E7B-8B17-6CAB5F0A6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Transition: TSQR -&gt; CAQR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Cloud: Hadoop and Python based Dumbo MapReduce interface on 40-core mapreduce cluster at Stanford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Been incorporated into Spark, Intel Data Analytics Library, Facebook, </a:t>
            </a:r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FFAA4B8F-18B9-0517-DC4A-B31E8351F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CB32C331-432F-0749-A1A7-A03A62DAF3EC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B0F39D35-89AE-EB07-D320-E98F25C2D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F2191290-2271-FB27-E1C1-FAB7A1515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Ballard, Carson, Demmel, Hoemmen, Knight, Schwartz,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“Communication lower bounds and optimal algorithms for numerical linear algebra”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Acta Numerica, Vol. 23, May 2014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locally written papers are available at bebop.cs.berkeley.edu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[4] LAPACK sometimes, not always, depending on M and n,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attains lower bound on #words for 2 level mem for LU and QR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[7] Shape morphing from columnwise to blockwise and back and forth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[9] Recursive LU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[12] Recursive (2 way) QR vs [13] 4 way QR, which minimizes messages too,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  but does 3x flops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[1 &amp; 7] Ballard, Demmel, Lipshitz, Schwartz, Toledo,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Comm Eff GEPP with Shape Morphing</a:t>
            </a:r>
            <a:r>
              <a:rPr lang="en-US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, SPAA 2013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[2] Frigo, Leiserson, Prokop, Ramchandran,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“Cache Oblivious Algorithms”, FOCS 1999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[3] Ahmed, Pingali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“Automatic Generation of block recursive codes”, EuroPar 2000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[4] LAPACK, www.netlib.org/lapack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[5] Ballard, Demmel, Holtz, Schwartz,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Comm-opt parallel and sequential Cholesky</a:t>
            </a:r>
            <a:r>
              <a:rPr lang="en-US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, SISC 2010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[6] Gustavson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“Recursion leads to automatic variable blocking for dense LA”, IBM J. Res. Dev.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[8] Grigori, Demmel, Xiang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“CALU: Comm Opt LU”, SIMAX 2011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[9] Toledo, “Locality of reference in LU with PP”, SIMAX 1997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[10] Ballard, Becker, Demmel, Dongarra, Druinsky, Peled, Schwartz, Toledo, Yamazaki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Comm-Avoiding symmetric indefinite factorization</a:t>
            </a:r>
            <a:r>
              <a:rPr lang="en-US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, SIMAX 2014, UCB/EECS-2013-127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[11] Demmel, Grigori, Hoemmen, Langou,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Comm-opt parallel and sequential QR and LU</a:t>
            </a:r>
            <a:r>
              <a:rPr lang="en-US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, SISC 2012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SIAG Supercomputing Best Paper Prize 2016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[12] Elmroth, Gustavson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“New serial and parallel recursive QR”, Lecture Notes in Computer Sci., vol. 1541, Springer, 1998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[13] Frens, Wise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“QR factorization with Morton-ordered quadtree matrices”, ACM Sigplan Notices 38, 2003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[14] Ballard, Demmel, Dumitriu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Comm-opt parallel and sequential eigenvalue and SVD algorithms</a:t>
            </a:r>
            <a:r>
              <a:rPr lang="en-US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, UCB EECS-2011-14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[15] Ballard, Demmel, Knight,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“Avoiding comm in successive band reduction”, ACM Trans Par Comp, 2015; UCB EECS-2013-131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[16] Haidar, Luszczek, Kurzak, Dongarra,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“An improved parallel SVD for multicore,” LAPACK Working Note 283, 2013</a:t>
            </a:r>
          </a:p>
        </p:txBody>
      </p:sp>
      <p:sp>
        <p:nvSpPr>
          <p:cNvPr id="92163" name="Slide Number Placeholder 3">
            <a:extLst>
              <a:ext uri="{FF2B5EF4-FFF2-40B4-BE49-F238E27FC236}">
                <a16:creationId xmlns:a16="http://schemas.microsoft.com/office/drawing/2014/main" id="{274C4F67-991C-69D9-1B21-F7BCE836A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DB09BF7-6A88-2741-A5B8-56B6DBDAD5A0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1CD951B9-EFFC-3B03-818E-282B9DDCE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A0B7CC6E-F3B6-4C81-03F0-90D91B534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Recursive LU: dgetrf2,  Nov 2015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Dynamic scheduling approach not part of OpenMP standard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1167 citations of Best Student paper as of Mar 2025.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7A53C10E-5450-AB6D-6CC0-AB98BB8530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C66334C0-C9B1-3044-9A4A-3E4F54F33DEC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B0F39D35-89AE-EB07-D320-E98F25C2D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F2191290-2271-FB27-E1C1-FAB7A1515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Ballard, Carson,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Hoemmen</a:t>
            </a:r>
            <a:r>
              <a:rPr lang="en-US" altLang="en-US" dirty="0">
                <a:ea typeface="ＭＳ Ｐゴシック" panose="020B0600070205080204" pitchFamily="34" charset="-128"/>
              </a:rPr>
              <a:t>, Knight, Schwartz,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“Communication lower bounds and optimal algorithms for numerical linear algebra”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Acta </a:t>
            </a:r>
            <a:r>
              <a:rPr lang="en-US" altLang="en-US" dirty="0" err="1">
                <a:ea typeface="ＭＳ Ｐゴシック" panose="020B0600070205080204" pitchFamily="34" charset="-128"/>
              </a:rPr>
              <a:t>Numerica</a:t>
            </a:r>
            <a:r>
              <a:rPr lang="en-US" altLang="en-US" dirty="0">
                <a:ea typeface="ＭＳ Ｐゴシック" panose="020B0600070205080204" pitchFamily="34" charset="-128"/>
              </a:rPr>
              <a:t>, Vol. 23, May 2014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locally written papers are available at </a:t>
            </a:r>
            <a:r>
              <a:rPr lang="en-US" altLang="en-US" dirty="0" err="1">
                <a:ea typeface="ＭＳ Ｐゴシック" panose="020B0600070205080204" pitchFamily="34" charset="-128"/>
              </a:rPr>
              <a:t>bebop.cs.berkeley.edu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[4] LAPACK sometimes, not always, depending on M and n,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attains lower bound on #words for 2 level mem for LU and QR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[7] Shape morphing from </a:t>
            </a:r>
            <a:r>
              <a:rPr lang="en-US" altLang="en-US" dirty="0" err="1">
                <a:ea typeface="ＭＳ Ｐゴシック" panose="020B0600070205080204" pitchFamily="34" charset="-128"/>
              </a:rPr>
              <a:t>columnwise</a:t>
            </a:r>
            <a:r>
              <a:rPr lang="en-US" altLang="en-US" dirty="0">
                <a:ea typeface="ＭＳ Ｐゴシック" panose="020B0600070205080204" pitchFamily="34" charset="-128"/>
              </a:rPr>
              <a:t> to </a:t>
            </a:r>
            <a:r>
              <a:rPr lang="en-US" altLang="en-US" dirty="0" err="1">
                <a:ea typeface="ＭＳ Ｐゴシック" panose="020B0600070205080204" pitchFamily="34" charset="-128"/>
              </a:rPr>
              <a:t>blockwise</a:t>
            </a:r>
            <a:r>
              <a:rPr lang="en-US" altLang="en-US" dirty="0">
                <a:ea typeface="ＭＳ Ｐゴシック" panose="020B0600070205080204" pitchFamily="34" charset="-128"/>
              </a:rPr>
              <a:t> and back and forth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[9] Recursive LU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[12] Recursive (2 way) QR vs [13] 4 way QR, which minimizes messages too,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     but does 3x flops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[1 &amp; 7] Ballard,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Lipshitz, Schwartz, Toledo,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Comm Eff GEPP with Shape Morphing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, SPAA 2013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[2] Frigo, </a:t>
            </a:r>
            <a:r>
              <a:rPr lang="en-US" altLang="en-US" dirty="0" err="1">
                <a:ea typeface="ＭＳ Ｐゴシック" panose="020B0600070205080204" pitchFamily="34" charset="-128"/>
              </a:rPr>
              <a:t>Leiserson</a:t>
            </a:r>
            <a:r>
              <a:rPr lang="en-US" altLang="en-US" dirty="0">
                <a:ea typeface="ＭＳ Ｐゴシック" panose="020B0600070205080204" pitchFamily="34" charset="-128"/>
              </a:rPr>
              <a:t>, Prokop, Ramchandran,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“Cache Oblivious Algorithms”, FOCS 1999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[3] Ahmed, </a:t>
            </a:r>
            <a:r>
              <a:rPr lang="en-US" altLang="en-US" dirty="0" err="1">
                <a:ea typeface="ＭＳ Ｐゴシック" panose="020B0600070205080204" pitchFamily="34" charset="-128"/>
              </a:rPr>
              <a:t>Pingali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“Automatic Generation of block recursive codes”, </a:t>
            </a:r>
            <a:r>
              <a:rPr lang="en-US" altLang="en-US" dirty="0" err="1">
                <a:ea typeface="ＭＳ Ｐゴシック" panose="020B0600070205080204" pitchFamily="34" charset="-128"/>
              </a:rPr>
              <a:t>EuroPar</a:t>
            </a:r>
            <a:r>
              <a:rPr lang="en-US" altLang="en-US" dirty="0">
                <a:ea typeface="ＭＳ Ｐゴシック" panose="020B0600070205080204" pitchFamily="34" charset="-128"/>
              </a:rPr>
              <a:t> 2000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[4] LAPACK, </a:t>
            </a:r>
            <a:r>
              <a:rPr lang="en-US" altLang="en-US" dirty="0" err="1">
                <a:ea typeface="ＭＳ Ｐゴシック" panose="020B0600070205080204" pitchFamily="34" charset="-128"/>
              </a:rPr>
              <a:t>www.netlib.org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lapack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[5] Ballard,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Holtz, Schwartz,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Comm-opt parallel and sequential Cholesky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, SISC 2010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[6] Gustavson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“Recursion leads to automatic variable blocking for dense LA”, IBM J. Res. Dev.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[8] Grigori,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Xiang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“CALU: Comm </a:t>
            </a:r>
            <a:r>
              <a:rPr lang="en-US" altLang="en-US" dirty="0" err="1">
                <a:ea typeface="ＭＳ Ｐゴシック" panose="020B0600070205080204" pitchFamily="34" charset="-128"/>
              </a:rPr>
              <a:t>Opt</a:t>
            </a:r>
            <a:r>
              <a:rPr lang="en-US" altLang="en-US" dirty="0">
                <a:ea typeface="ＭＳ Ｐゴシック" panose="020B0600070205080204" pitchFamily="34" charset="-128"/>
              </a:rPr>
              <a:t> LU”, SIMAX 2011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[9] Toledo, “Locality of reference in LU with PP”, SIMAX 1997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[10] Ballard, Becker,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Dongarra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Druinsky</a:t>
            </a:r>
            <a:r>
              <a:rPr lang="en-US" altLang="en-US" dirty="0">
                <a:ea typeface="ＭＳ Ｐゴシック" panose="020B0600070205080204" pitchFamily="34" charset="-128"/>
              </a:rPr>
              <a:t>, Peled, Schwartz, Toledo, Yamazaki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Comm-Avoiding symmetric indefinite factorization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, SIMAX 2014, UCB/EECS-2013-127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[11]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Grigori, </a:t>
            </a:r>
            <a:r>
              <a:rPr lang="en-US" altLang="en-US" dirty="0" err="1">
                <a:ea typeface="ＭＳ Ｐゴシック" panose="020B0600070205080204" pitchFamily="34" charset="-128"/>
              </a:rPr>
              <a:t>Hoemmen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Langou</a:t>
            </a:r>
            <a:r>
              <a:rPr lang="en-US" altLang="en-US" dirty="0">
                <a:ea typeface="ＭＳ Ｐゴシック" panose="020B0600070205080204" pitchFamily="34" charset="-128"/>
              </a:rPr>
              <a:t>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Comm-opt parallel and sequential QR and LU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, SISC 2012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SIAG Supercomputing Best Paper Prize 2016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[12] </a:t>
            </a:r>
            <a:r>
              <a:rPr lang="en-US" altLang="en-US" dirty="0" err="1">
                <a:ea typeface="ＭＳ Ｐゴシック" panose="020B0600070205080204" pitchFamily="34" charset="-128"/>
              </a:rPr>
              <a:t>Elmroth</a:t>
            </a:r>
            <a:r>
              <a:rPr lang="en-US" altLang="en-US" dirty="0">
                <a:ea typeface="ＭＳ Ｐゴシック" panose="020B0600070205080204" pitchFamily="34" charset="-128"/>
              </a:rPr>
              <a:t>, Gustavson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“New serial and parallel recursive QR”, Lecture Notes in Computer Sci., vol. 1541, Springer, 1998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[13] </a:t>
            </a:r>
            <a:r>
              <a:rPr lang="en-US" altLang="en-US" dirty="0" err="1">
                <a:ea typeface="ＭＳ Ｐゴシック" panose="020B0600070205080204" pitchFamily="34" charset="-128"/>
              </a:rPr>
              <a:t>Frens</a:t>
            </a:r>
            <a:r>
              <a:rPr lang="en-US" altLang="en-US" dirty="0">
                <a:ea typeface="ＭＳ Ｐゴシック" panose="020B0600070205080204" pitchFamily="34" charset="-128"/>
              </a:rPr>
              <a:t>, Wise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“QR factorization with Morton-ordered quadtree matrices”, ACM </a:t>
            </a:r>
            <a:r>
              <a:rPr lang="en-US" altLang="en-US" dirty="0" err="1">
                <a:ea typeface="ＭＳ Ｐゴシック" panose="020B0600070205080204" pitchFamily="34" charset="-128"/>
              </a:rPr>
              <a:t>Sigplan</a:t>
            </a:r>
            <a:r>
              <a:rPr lang="en-US" altLang="en-US" dirty="0">
                <a:ea typeface="ＭＳ Ｐゴシック" panose="020B0600070205080204" pitchFamily="34" charset="-128"/>
              </a:rPr>
              <a:t> Notices 38, 2003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[14] Ballard,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Dumitriu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Comm-opt parallel and sequential eigenvalue and SVD algorithms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, UCB EECS-2011-14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[15] Ballard,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Knight,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“Avoiding comm in successive band reduction”, ACM Trans Par Comp, 2015; UCB EECS-2013-131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[16] Haidar, </a:t>
            </a:r>
            <a:r>
              <a:rPr lang="en-US" altLang="en-US" dirty="0" err="1">
                <a:ea typeface="ＭＳ Ｐゴシック" panose="020B0600070205080204" pitchFamily="34" charset="-128"/>
              </a:rPr>
              <a:t>Luszczek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Kurzak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Dongarra</a:t>
            </a:r>
            <a:r>
              <a:rPr lang="en-US" altLang="en-US" dirty="0">
                <a:ea typeface="ＭＳ Ｐゴシック" panose="020B0600070205080204" pitchFamily="34" charset="-128"/>
              </a:rPr>
              <a:t>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“An improved parallel SVD for multicore,” LAPACK Working Note 283, 2013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[17] Banks, Garza-Vargas, Kulkarni, Srivastava,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en-US" dirty="0" err="1">
                <a:ea typeface="ＭＳ Ｐゴシック" panose="020B0600070205080204" pitchFamily="34" charset="-128"/>
              </a:rPr>
              <a:t>Pseudospectral</a:t>
            </a:r>
            <a:r>
              <a:rPr lang="en-US" altLang="en-US" dirty="0">
                <a:ea typeface="ＭＳ Ｐゴシック" panose="020B0600070205080204" pitchFamily="34" charset="-128"/>
              </a:rPr>
              <a:t> shattering, the sign function and diagonalization in nearly matrix multiplication time”,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Found. Comp. Math, 2023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[18] Schneider, </a:t>
            </a:r>
            <a:r>
              <a:rPr lang="en-US" altLang="en-US" dirty="0" err="1">
                <a:ea typeface="ＭＳ Ｐゴシック" panose="020B0600070205080204" pitchFamily="34" charset="-128"/>
              </a:rPr>
              <a:t>Dumitriu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“Generalized </a:t>
            </a:r>
            <a:r>
              <a:rPr lang="en-US" altLang="en-US" dirty="0" err="1">
                <a:ea typeface="ＭＳ Ｐゴシック" panose="020B0600070205080204" pitchFamily="34" charset="-128"/>
              </a:rPr>
              <a:t>pseudospectral</a:t>
            </a:r>
            <a:r>
              <a:rPr lang="en-US" altLang="en-US" dirty="0">
                <a:ea typeface="ＭＳ Ｐゴシック" panose="020B0600070205080204" pitchFamily="34" charset="-128"/>
              </a:rPr>
              <a:t> shattering and inverse-free matrix pencil diagonalization”,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Found. Comp. Math, Dec 2024</a:t>
            </a:r>
          </a:p>
        </p:txBody>
      </p:sp>
      <p:sp>
        <p:nvSpPr>
          <p:cNvPr id="92163" name="Slide Number Placeholder 3">
            <a:extLst>
              <a:ext uri="{FF2B5EF4-FFF2-40B4-BE49-F238E27FC236}">
                <a16:creationId xmlns:a16="http://schemas.microsoft.com/office/drawing/2014/main" id="{274C4F67-991C-69D9-1B21-F7BCE836A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DB09BF7-6A88-2741-A5B8-56B6DBDAD5A0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911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>
            <a:extLst>
              <a:ext uri="{FF2B5EF4-FFF2-40B4-BE49-F238E27FC236}">
                <a16:creationId xmlns:a16="http://schemas.microsoft.com/office/drawing/2014/main" id="{27EAF8E8-86A1-0C83-A828-8532282AA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0" name="Notes Placeholder 2">
            <a:extLst>
              <a:ext uri="{FF2B5EF4-FFF2-40B4-BE49-F238E27FC236}">
                <a16:creationId xmlns:a16="http://schemas.microsoft.com/office/drawing/2014/main" id="{06F5C8DF-23E7-63FE-D3D1-B6C0B8DC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Ballard, Carson,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Hoemmen</a:t>
            </a:r>
            <a:r>
              <a:rPr lang="en-US" altLang="en-US" dirty="0">
                <a:ea typeface="ＭＳ Ｐゴシック" panose="020B0600070205080204" pitchFamily="34" charset="-128"/>
              </a:rPr>
              <a:t>, Knight, Schwartz,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“Communication lower bounds and optimal algorithms for numerical linear algebra”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Acta </a:t>
            </a:r>
            <a:r>
              <a:rPr lang="en-US" altLang="en-US" dirty="0" err="1">
                <a:ea typeface="ＭＳ Ｐゴシック" panose="020B0600070205080204" pitchFamily="34" charset="-128"/>
              </a:rPr>
              <a:t>Numerica</a:t>
            </a:r>
            <a:r>
              <a:rPr lang="en-US" altLang="en-US" dirty="0">
                <a:ea typeface="ＭＳ Ｐゴシック" panose="020B0600070205080204" pitchFamily="34" charset="-128"/>
              </a:rPr>
              <a:t>, Vol. 23, May 2014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locally written papers are available at </a:t>
            </a:r>
            <a:r>
              <a:rPr lang="en-US" altLang="en-US" dirty="0" err="1">
                <a:ea typeface="ＭＳ Ｐゴシック" panose="020B0600070205080204" pitchFamily="34" charset="-128"/>
              </a:rPr>
              <a:t>bebop.cs.berkeley.edu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ScaLAPACK</a:t>
            </a:r>
            <a:r>
              <a:rPr lang="en-US" altLang="en-US" dirty="0">
                <a:ea typeface="ＭＳ Ｐゴシック" panose="020B0600070205080204" pitchFamily="34" charset="-128"/>
              </a:rPr>
              <a:t> sends &gt; sqrt(p) words than lower bound for </a:t>
            </a:r>
            <a:r>
              <a:rPr lang="en-US" altLang="en-US" dirty="0" err="1">
                <a:ea typeface="ＭＳ Ｐゴシック" panose="020B0600070205080204" pitchFamily="34" charset="-128"/>
              </a:rPr>
              <a:t>eig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[1] Agarwal, Gustavson, Zubair,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“A high performance matrix-multiplication algorithm on a distributed-memory parallel computer”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IBM J. Res. Dev., 1994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[2] </a:t>
            </a:r>
            <a:r>
              <a:rPr lang="en-US" altLang="en-US" dirty="0" err="1">
                <a:ea typeface="ＭＳ Ｐゴシック" panose="020B0600070205080204" pitchFamily="34" charset="-128"/>
              </a:rPr>
              <a:t>ScaLAPACK</a:t>
            </a:r>
            <a:r>
              <a:rPr lang="en-US" altLang="en-US" dirty="0">
                <a:ea typeface="ＭＳ Ｐゴシック" panose="020B0600070205080204" pitchFamily="34" charset="-128"/>
              </a:rPr>
              <a:t>,  </a:t>
            </a:r>
            <a:r>
              <a:rPr lang="en-US" altLang="en-US" dirty="0" err="1">
                <a:ea typeface="ＭＳ Ｐゴシック" panose="020B0600070205080204" pitchFamily="34" charset="-128"/>
              </a:rPr>
              <a:t>www.netlib.org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scalapack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[3] Cannon, “A cellular computer to implement the Kalman Filter Algorithm”,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PhD Thesis, Montana State U., 1969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[4] Van de </a:t>
            </a:r>
            <a:r>
              <a:rPr lang="en-US" altLang="en-US" dirty="0" err="1">
                <a:ea typeface="ＭＳ Ｐゴシック" panose="020B0600070205080204" pitchFamily="34" charset="-128"/>
              </a:rPr>
              <a:t>Geijn</a:t>
            </a:r>
            <a:r>
              <a:rPr lang="en-US" altLang="en-US" dirty="0">
                <a:ea typeface="ＭＳ Ｐゴシック" panose="020B0600070205080204" pitchFamily="34" charset="-128"/>
              </a:rPr>
              <a:t>, Watts, “SUMMA: Scalable Universal Matrix Multiplication Algorithm”,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Concurrency: </a:t>
            </a:r>
            <a:r>
              <a:rPr lang="en-US" altLang="en-US" dirty="0" err="1">
                <a:ea typeface="ＭＳ Ｐゴシック" panose="020B0600070205080204" pitchFamily="34" charset="-128"/>
              </a:rPr>
              <a:t>Prac</a:t>
            </a:r>
            <a:r>
              <a:rPr lang="en-US" altLang="en-US" dirty="0">
                <a:ea typeface="ＭＳ Ｐゴシック" panose="020B0600070205080204" pitchFamily="34" charset="-128"/>
              </a:rPr>
              <a:t>. Exp., 1997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[5] Grigori,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Xiang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“CALU: Comm </a:t>
            </a:r>
            <a:r>
              <a:rPr lang="en-US" altLang="en-US" dirty="0" err="1">
                <a:ea typeface="ＭＳ Ｐゴシック" panose="020B0600070205080204" pitchFamily="34" charset="-128"/>
              </a:rPr>
              <a:t>Opt</a:t>
            </a:r>
            <a:r>
              <a:rPr lang="en-US" altLang="en-US" dirty="0">
                <a:ea typeface="ＭＳ Ｐゴシック" panose="020B0600070205080204" pitchFamily="34" charset="-128"/>
              </a:rPr>
              <a:t> LU”, SIMAX 2011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[6] Ballard, Becker,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Dongarra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Druinsky</a:t>
            </a:r>
            <a:r>
              <a:rPr lang="en-US" altLang="en-US" dirty="0">
                <a:ea typeface="ＭＳ Ｐゴシック" panose="020B0600070205080204" pitchFamily="34" charset="-128"/>
              </a:rPr>
              <a:t>, Peled, Schwartz, Toledo, Yamazaki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Comm-Avoiding symmetric indefinite factorization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, SIMAX 2014, UCB/EECS-2013-127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[7]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Grigori, </a:t>
            </a:r>
            <a:r>
              <a:rPr lang="en-US" altLang="en-US" dirty="0" err="1">
                <a:ea typeface="ＭＳ Ｐゴシック" panose="020B0600070205080204" pitchFamily="34" charset="-128"/>
              </a:rPr>
              <a:t>Hoemmen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Langou</a:t>
            </a:r>
            <a:r>
              <a:rPr lang="en-US" altLang="en-US" dirty="0">
                <a:ea typeface="ＭＳ Ｐゴシック" panose="020B0600070205080204" pitchFamily="34" charset="-128"/>
              </a:rPr>
              <a:t>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Comm-opt parallel and sequential QR and LU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, SISC 2012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[8] Ballard,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Dumitriu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Comm-opt parallel and sequential eigenvalue and SVD algorithms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, UCB EECS-2011-14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[9] Ballard,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Knight,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“Avoiding comm in successive band reduction”, ACM Trans Par Comp, 2015; UCB EECS-2013-131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[10] </a:t>
            </a:r>
            <a:r>
              <a:rPr lang="en-US" altLang="en-US" dirty="0" err="1">
                <a:ea typeface="ＭＳ Ｐゴシック" panose="020B0600070205080204" pitchFamily="34" charset="-128"/>
              </a:rPr>
              <a:t>Solomonik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Comm-opt parallel 2.5D matrix multiplication and LU factorization routines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, </a:t>
            </a:r>
            <a:r>
              <a:rPr lang="en-US" altLang="ja-JP" dirty="0" err="1">
                <a:ea typeface="ＭＳ Ｐゴシック" panose="020B0600070205080204" pitchFamily="34" charset="-128"/>
              </a:rPr>
              <a:t>EuroPar</a:t>
            </a:r>
            <a:r>
              <a:rPr lang="en-US" altLang="ja-JP" dirty="0">
                <a:ea typeface="ＭＳ Ｐゴシック" panose="020B0600070205080204" pitchFamily="34" charset="-128"/>
              </a:rPr>
              <a:t> 2011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[11] </a:t>
            </a:r>
            <a:r>
              <a:rPr lang="en-US" altLang="en-US" dirty="0" err="1">
                <a:ea typeface="ＭＳ Ｐゴシック" panose="020B0600070205080204" pitchFamily="34" charset="-128"/>
              </a:rPr>
              <a:t>Tiskin</a:t>
            </a:r>
            <a:r>
              <a:rPr lang="en-US" altLang="en-US" dirty="0">
                <a:ea typeface="ＭＳ Ｐゴシック" panose="020B0600070205080204" pitchFamily="34" charset="-128"/>
              </a:rPr>
              <a:t>, “Bulk Synchronous parallel Gaussian Elimination”, J. Math. Sci, 2002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[12] Banks, Garza-Vargas, Kulkarni, Srivastava,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en-US" dirty="0" err="1">
                <a:ea typeface="ＭＳ Ｐゴシック" panose="020B0600070205080204" pitchFamily="34" charset="-128"/>
              </a:rPr>
              <a:t>Pseudospectral</a:t>
            </a:r>
            <a:r>
              <a:rPr lang="en-US" altLang="en-US" dirty="0">
                <a:ea typeface="ＭＳ Ｐゴシック" panose="020B0600070205080204" pitchFamily="34" charset="-128"/>
              </a:rPr>
              <a:t> shattering, the sign function and </a:t>
            </a:r>
            <a:r>
              <a:rPr lang="en-US" altLang="en-US" dirty="0" err="1">
                <a:ea typeface="ＭＳ Ｐゴシック" panose="020B0600070205080204" pitchFamily="34" charset="-128"/>
              </a:rPr>
              <a:t>diagonlization</a:t>
            </a:r>
            <a:r>
              <a:rPr lang="en-US" altLang="en-US" dirty="0">
                <a:ea typeface="ＭＳ Ｐゴシック" panose="020B0600070205080204" pitchFamily="34" charset="-128"/>
              </a:rPr>
              <a:t> in nearly matrix multiplication time”,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Found. Comp. Math, 2023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[13] Schneider, </a:t>
            </a:r>
            <a:r>
              <a:rPr lang="en-US" altLang="en-US" dirty="0" err="1">
                <a:ea typeface="ＭＳ Ｐゴシック" panose="020B0600070205080204" pitchFamily="34" charset="-128"/>
              </a:rPr>
              <a:t>Dumitriu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“Generalized </a:t>
            </a:r>
            <a:r>
              <a:rPr lang="en-US" altLang="en-US" dirty="0" err="1">
                <a:ea typeface="ＭＳ Ｐゴシック" panose="020B0600070205080204" pitchFamily="34" charset="-128"/>
              </a:rPr>
              <a:t>pseudospectral</a:t>
            </a:r>
            <a:r>
              <a:rPr lang="en-US" altLang="en-US" dirty="0">
                <a:ea typeface="ＭＳ Ｐゴシック" panose="020B0600070205080204" pitchFamily="34" charset="-128"/>
              </a:rPr>
              <a:t> shattering and inverse-free matrix pencil diagonalization”,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Found. Comp. Math, Dec 2024</a:t>
            </a:r>
          </a:p>
        </p:txBody>
      </p:sp>
      <p:sp>
        <p:nvSpPr>
          <p:cNvPr id="94211" name="Slide Number Placeholder 3">
            <a:extLst>
              <a:ext uri="{FF2B5EF4-FFF2-40B4-BE49-F238E27FC236}">
                <a16:creationId xmlns:a16="http://schemas.microsoft.com/office/drawing/2014/main" id="{9E3F43F6-1FCE-6C39-2256-C7AB4AF9A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533C44C9-1AD2-AD43-BABC-6D890B1EBFFC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>
            <a:extLst>
              <a:ext uri="{FF2B5EF4-FFF2-40B4-BE49-F238E27FC236}">
                <a16:creationId xmlns:a16="http://schemas.microsoft.com/office/drawing/2014/main" id="{27EAF8E8-86A1-0C83-A828-8532282AA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0" name="Notes Placeholder 2">
            <a:extLst>
              <a:ext uri="{FF2B5EF4-FFF2-40B4-BE49-F238E27FC236}">
                <a16:creationId xmlns:a16="http://schemas.microsoft.com/office/drawing/2014/main" id="{06F5C8DF-23E7-63FE-D3D1-B6C0B8DC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Ballard, Carson,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Hoemmen</a:t>
            </a:r>
            <a:r>
              <a:rPr lang="en-US" altLang="en-US" dirty="0">
                <a:ea typeface="ＭＳ Ｐゴシック" panose="020B0600070205080204" pitchFamily="34" charset="-128"/>
              </a:rPr>
              <a:t>, Knight, Schwartz,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“Communication lower bounds and optimal algorithms for numerical linear algebra”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Acta </a:t>
            </a:r>
            <a:r>
              <a:rPr lang="en-US" altLang="en-US" dirty="0" err="1">
                <a:ea typeface="ＭＳ Ｐゴシック" panose="020B0600070205080204" pitchFamily="34" charset="-128"/>
              </a:rPr>
              <a:t>Numerica</a:t>
            </a:r>
            <a:r>
              <a:rPr lang="en-US" altLang="en-US" dirty="0">
                <a:ea typeface="ＭＳ Ｐゴシック" panose="020B0600070205080204" pitchFamily="34" charset="-128"/>
              </a:rPr>
              <a:t>, Vol. 23, May 2014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locally written papers are available at </a:t>
            </a:r>
            <a:r>
              <a:rPr lang="en-US" altLang="en-US" dirty="0" err="1">
                <a:ea typeface="ＭＳ Ｐゴシック" panose="020B0600070205080204" pitchFamily="34" charset="-128"/>
              </a:rPr>
              <a:t>bebop.cs.berkeley.edu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ScaLAPACK</a:t>
            </a:r>
            <a:r>
              <a:rPr lang="en-US" altLang="en-US" dirty="0">
                <a:ea typeface="ＭＳ Ｐゴシック" panose="020B0600070205080204" pitchFamily="34" charset="-128"/>
              </a:rPr>
              <a:t> sends &gt; sqrt(p) words than lower bound for </a:t>
            </a:r>
            <a:r>
              <a:rPr lang="en-US" altLang="en-US" dirty="0" err="1">
                <a:ea typeface="ＭＳ Ｐゴシック" panose="020B0600070205080204" pitchFamily="34" charset="-128"/>
              </a:rPr>
              <a:t>eig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[1] Agarwal, Gustavson, Zubair,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“A high performance matrix-multiplication algorithm on a distributed-memory parallel computer”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IBM J. Res. Dev., 1994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[2] </a:t>
            </a:r>
            <a:r>
              <a:rPr lang="en-US" altLang="en-US" dirty="0" err="1">
                <a:ea typeface="ＭＳ Ｐゴシック" panose="020B0600070205080204" pitchFamily="34" charset="-128"/>
              </a:rPr>
              <a:t>ScaLAPACK</a:t>
            </a:r>
            <a:r>
              <a:rPr lang="en-US" altLang="en-US" dirty="0">
                <a:ea typeface="ＭＳ Ｐゴシック" panose="020B0600070205080204" pitchFamily="34" charset="-128"/>
              </a:rPr>
              <a:t>,  </a:t>
            </a:r>
            <a:r>
              <a:rPr lang="en-US" altLang="en-US" dirty="0" err="1">
                <a:ea typeface="ＭＳ Ｐゴシック" panose="020B0600070205080204" pitchFamily="34" charset="-128"/>
              </a:rPr>
              <a:t>www.netlib.org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scalapack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[3] Cannon, “A cellular computer to implement the Kalman Filter Algorithm”,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PhD Thesis, Montana State U., 1969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[4] Van de </a:t>
            </a:r>
            <a:r>
              <a:rPr lang="en-US" altLang="en-US" dirty="0" err="1">
                <a:ea typeface="ＭＳ Ｐゴシック" panose="020B0600070205080204" pitchFamily="34" charset="-128"/>
              </a:rPr>
              <a:t>Geijn</a:t>
            </a:r>
            <a:r>
              <a:rPr lang="en-US" altLang="en-US" dirty="0">
                <a:ea typeface="ＭＳ Ｐゴシック" panose="020B0600070205080204" pitchFamily="34" charset="-128"/>
              </a:rPr>
              <a:t>, Watts, “SUMMA: Scalable Universal Matrix Multiplication Algorithm”,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Concurrency: </a:t>
            </a:r>
            <a:r>
              <a:rPr lang="en-US" altLang="en-US" dirty="0" err="1">
                <a:ea typeface="ＭＳ Ｐゴシック" panose="020B0600070205080204" pitchFamily="34" charset="-128"/>
              </a:rPr>
              <a:t>Prac</a:t>
            </a:r>
            <a:r>
              <a:rPr lang="en-US" altLang="en-US" dirty="0">
                <a:ea typeface="ＭＳ Ｐゴシック" panose="020B0600070205080204" pitchFamily="34" charset="-128"/>
              </a:rPr>
              <a:t>. Exp., 1997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[5] Grigori,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Xiang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“CALU: Comm </a:t>
            </a:r>
            <a:r>
              <a:rPr lang="en-US" altLang="en-US" dirty="0" err="1">
                <a:ea typeface="ＭＳ Ｐゴシック" panose="020B0600070205080204" pitchFamily="34" charset="-128"/>
              </a:rPr>
              <a:t>Opt</a:t>
            </a:r>
            <a:r>
              <a:rPr lang="en-US" altLang="en-US" dirty="0">
                <a:ea typeface="ＭＳ Ｐゴシック" panose="020B0600070205080204" pitchFamily="34" charset="-128"/>
              </a:rPr>
              <a:t> LU”, SIMAX 2011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[6] Ballard, Becker,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Dongarra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Druinsky</a:t>
            </a:r>
            <a:r>
              <a:rPr lang="en-US" altLang="en-US" dirty="0">
                <a:ea typeface="ＭＳ Ｐゴシック" panose="020B0600070205080204" pitchFamily="34" charset="-128"/>
              </a:rPr>
              <a:t>, Peled, Schwartz, Toledo, Yamazaki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Comm-Avoiding symmetric indefinite factorization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, SIMAX 2014, UCB/EECS-2013-127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[7]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Grigori, </a:t>
            </a:r>
            <a:r>
              <a:rPr lang="en-US" altLang="en-US" dirty="0" err="1">
                <a:ea typeface="ＭＳ Ｐゴシック" panose="020B0600070205080204" pitchFamily="34" charset="-128"/>
              </a:rPr>
              <a:t>Hoemmen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Langou</a:t>
            </a:r>
            <a:r>
              <a:rPr lang="en-US" altLang="en-US" dirty="0">
                <a:ea typeface="ＭＳ Ｐゴシック" panose="020B0600070205080204" pitchFamily="34" charset="-128"/>
              </a:rPr>
              <a:t>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Comm-opt parallel and sequential QR and LU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, SISC 2012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[8] Ballard,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Dumitriu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Comm-opt parallel and sequential eigenvalue and SVD algorithms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, UCB EECS-2011-14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[9] Ballard,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Knight,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“Avoiding comm in successive band reduction”, ACM Trans Par Comp, 2015; UCB EECS-2013-131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[10] </a:t>
            </a:r>
            <a:r>
              <a:rPr lang="en-US" altLang="en-US" dirty="0" err="1">
                <a:ea typeface="ＭＳ Ｐゴシック" panose="020B0600070205080204" pitchFamily="34" charset="-128"/>
              </a:rPr>
              <a:t>Solomonik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Comm-opt parallel 2.5D matrix multiplication and LU factorization routines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, </a:t>
            </a:r>
            <a:r>
              <a:rPr lang="en-US" altLang="ja-JP" dirty="0" err="1">
                <a:ea typeface="ＭＳ Ｐゴシック" panose="020B0600070205080204" pitchFamily="34" charset="-128"/>
              </a:rPr>
              <a:t>EuroPar</a:t>
            </a:r>
            <a:r>
              <a:rPr lang="en-US" altLang="ja-JP" dirty="0">
                <a:ea typeface="ＭＳ Ｐゴシック" panose="020B0600070205080204" pitchFamily="34" charset="-128"/>
              </a:rPr>
              <a:t> 2011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[11] </a:t>
            </a:r>
            <a:r>
              <a:rPr lang="en-US" altLang="en-US" dirty="0" err="1">
                <a:ea typeface="ＭＳ Ｐゴシック" panose="020B0600070205080204" pitchFamily="34" charset="-128"/>
              </a:rPr>
              <a:t>Tiskin</a:t>
            </a:r>
            <a:r>
              <a:rPr lang="en-US" altLang="en-US" dirty="0">
                <a:ea typeface="ＭＳ Ｐゴシック" panose="020B0600070205080204" pitchFamily="34" charset="-128"/>
              </a:rPr>
              <a:t>, “Bulk Synchronous parallel Gaussian Elimination”, J. Math. Sci, 2002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[12] Banks, Garza-Vargas, Kulkarni, Srivastava,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en-US" dirty="0" err="1">
                <a:ea typeface="ＭＳ Ｐゴシック" panose="020B0600070205080204" pitchFamily="34" charset="-128"/>
              </a:rPr>
              <a:t>Pseudospectral</a:t>
            </a:r>
            <a:r>
              <a:rPr lang="en-US" altLang="en-US" dirty="0">
                <a:ea typeface="ＭＳ Ｐゴシック" panose="020B0600070205080204" pitchFamily="34" charset="-128"/>
              </a:rPr>
              <a:t> shattering, the sign function and </a:t>
            </a:r>
            <a:r>
              <a:rPr lang="en-US" altLang="en-US" dirty="0" err="1">
                <a:ea typeface="ＭＳ Ｐゴシック" panose="020B0600070205080204" pitchFamily="34" charset="-128"/>
              </a:rPr>
              <a:t>diagonlization</a:t>
            </a:r>
            <a:r>
              <a:rPr lang="en-US" altLang="en-US" dirty="0">
                <a:ea typeface="ＭＳ Ｐゴシック" panose="020B0600070205080204" pitchFamily="34" charset="-128"/>
              </a:rPr>
              <a:t> in nearly matrix multiplication time”,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Found. Comp. Math, 2023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[13] Schneider, </a:t>
            </a:r>
            <a:r>
              <a:rPr lang="en-US" altLang="en-US" dirty="0" err="1">
                <a:ea typeface="ＭＳ Ｐゴシック" panose="020B0600070205080204" pitchFamily="34" charset="-128"/>
              </a:rPr>
              <a:t>Dumitriu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Demmel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“Generalized </a:t>
            </a:r>
            <a:r>
              <a:rPr lang="en-US" altLang="en-US" dirty="0" err="1">
                <a:ea typeface="ＭＳ Ｐゴシック" panose="020B0600070205080204" pitchFamily="34" charset="-128"/>
              </a:rPr>
              <a:t>pseudospectral</a:t>
            </a:r>
            <a:r>
              <a:rPr lang="en-US" altLang="en-US" dirty="0">
                <a:ea typeface="ＭＳ Ｐゴシック" panose="020B0600070205080204" pitchFamily="34" charset="-128"/>
              </a:rPr>
              <a:t> shattering and inverse-free matrix pencil diagonalization”,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Found. Comp. Math, Dec 2024</a:t>
            </a:r>
          </a:p>
        </p:txBody>
      </p:sp>
      <p:sp>
        <p:nvSpPr>
          <p:cNvPr id="94211" name="Slide Number Placeholder 3">
            <a:extLst>
              <a:ext uri="{FF2B5EF4-FFF2-40B4-BE49-F238E27FC236}">
                <a16:creationId xmlns:a16="http://schemas.microsoft.com/office/drawing/2014/main" id="{9E3F43F6-1FCE-6C39-2256-C7AB4AF9A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533C44C9-1AD2-AD43-BABC-6D890B1EBFFC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14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>
            <a:extLst>
              <a:ext uri="{FF2B5EF4-FFF2-40B4-BE49-F238E27FC236}">
                <a16:creationId xmlns:a16="http://schemas.microsoft.com/office/drawing/2014/main" id="{DE0B64C5-1BF5-F55C-502E-57680861F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6258" name="Notes Placeholder 2">
            <a:extLst>
              <a:ext uri="{FF2B5EF4-FFF2-40B4-BE49-F238E27FC236}">
                <a16:creationId xmlns:a16="http://schemas.microsoft.com/office/drawing/2014/main" id="{D974A1F5-1BFA-2849-333E-8F0A96ED2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LU with or without pivoting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With pivoting requires a probabilistic analysis regarding which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   processors own pivot rows; assume reasonably evenly distributed to attain lower bound.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ScaLAPACK assumes best block size chosen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Many references, green are ours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0405E-3D41-07AF-BE13-3EDD4361D6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CS267 Lecture 2</a:t>
            </a:r>
          </a:p>
        </p:txBody>
      </p:sp>
      <p:sp>
        <p:nvSpPr>
          <p:cNvPr id="96260" name="Slide Number Placeholder 4">
            <a:extLst>
              <a:ext uri="{FF2B5EF4-FFF2-40B4-BE49-F238E27FC236}">
                <a16:creationId xmlns:a16="http://schemas.microsoft.com/office/drawing/2014/main" id="{B2920B30-61F6-A70D-3F54-D63273D7D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B34216C-5B2D-B146-8280-C3EF581FFF41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>
            <a:extLst>
              <a:ext uri="{FF2B5EF4-FFF2-40B4-BE49-F238E27FC236}">
                <a16:creationId xmlns:a16="http://schemas.microsoft.com/office/drawing/2014/main" id="{DE0B64C5-1BF5-F55C-502E-57680861F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6258" name="Notes Placeholder 2">
            <a:extLst>
              <a:ext uri="{FF2B5EF4-FFF2-40B4-BE49-F238E27FC236}">
                <a16:creationId xmlns:a16="http://schemas.microsoft.com/office/drawing/2014/main" id="{D974A1F5-1BFA-2849-333E-8F0A96ED2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LU with or without pivoting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With pivoting requires a probabilistic analysis regarding which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   processors own pivot rows; assume reasonably evenly distributed to attain lower bound.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ScaLAPACK assumes best block size chosen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Many references, green are ours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0405E-3D41-07AF-BE13-3EDD4361D6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CS267 Lecture 2</a:t>
            </a:r>
          </a:p>
        </p:txBody>
      </p:sp>
      <p:sp>
        <p:nvSpPr>
          <p:cNvPr id="96260" name="Slide Number Placeholder 4">
            <a:extLst>
              <a:ext uri="{FF2B5EF4-FFF2-40B4-BE49-F238E27FC236}">
                <a16:creationId xmlns:a16="http://schemas.microsoft.com/office/drawing/2014/main" id="{B2920B30-61F6-A70D-3F54-D63273D7D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B34216C-5B2D-B146-8280-C3EF581FFF41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424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>
            <a:extLst>
              <a:ext uri="{FF2B5EF4-FFF2-40B4-BE49-F238E27FC236}">
                <a16:creationId xmlns:a16="http://schemas.microsoft.com/office/drawing/2014/main" id="{294A52A8-4EC3-F515-138D-A9F84D564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0354" name="Notes Placeholder 2">
            <a:extLst>
              <a:ext uri="{FF2B5EF4-FFF2-40B4-BE49-F238E27FC236}">
                <a16:creationId xmlns:a16="http://schemas.microsoft.com/office/drawing/2014/main" id="{D3BC1D1A-15E2-6C23-E76D-ADFED8EEA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Eg: GPUs good at matmul less so for BLAS2,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   also GPUs like rowwise data layout, CPUs columnwise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Vote: Proof of lower bound(&lt;&lt;8), Multicore (8), or GPU (&gt;&gt;8)?</a:t>
            </a:r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A4F92719-D9C5-D64F-5890-1D4DD0FB0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0A9E7D9-192A-E346-AAB1-2E6969D21684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>
            <a:extLst>
              <a:ext uri="{FF2B5EF4-FFF2-40B4-BE49-F238E27FC236}">
                <a16:creationId xmlns:a16="http://schemas.microsoft.com/office/drawing/2014/main" id="{797CB3DD-A81E-D56E-ACC6-4F6DC247A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02" name="Notes Placeholder 2">
            <a:extLst>
              <a:ext uri="{FF2B5EF4-FFF2-40B4-BE49-F238E27FC236}">
                <a16:creationId xmlns:a16="http://schemas.microsoft.com/office/drawing/2014/main" id="{5DE290F4-D91E-B8E3-54DB-069A5A900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GPU good at BLAS3, not so much BLAS1/2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CPU likes column major, GPU likes row major order</a:t>
            </a:r>
          </a:p>
        </p:txBody>
      </p:sp>
      <p:sp>
        <p:nvSpPr>
          <p:cNvPr id="102403" name="Slide Number Placeholder 3">
            <a:extLst>
              <a:ext uri="{FF2B5EF4-FFF2-40B4-BE49-F238E27FC236}">
                <a16:creationId xmlns:a16="http://schemas.microsoft.com/office/drawing/2014/main" id="{07AC75E7-C444-5EE2-58DC-7FAB73F57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2C4A02D7-3168-5A40-BED5-2C520E63CC90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107B9CAB-10A8-926D-917B-FA88E477FD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B42364EA-52C2-78A0-194D-6795F1094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Eg saxpy could take one operand from shared, others from register files</a:t>
            </a:r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23C1B9B8-A636-F389-7442-473F546CA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7C5B5DE-3AC8-984B-9D07-23E9E626BDC1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>
            <a:extLst>
              <a:ext uri="{FF2B5EF4-FFF2-40B4-BE49-F238E27FC236}">
                <a16:creationId xmlns:a16="http://schemas.microsoft.com/office/drawing/2014/main" id="{65D18A95-6A01-55B1-7C19-A8C9EE13A7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>
            <a:extLst>
              <a:ext uri="{FF2B5EF4-FFF2-40B4-BE49-F238E27FC236}">
                <a16:creationId xmlns:a16="http://schemas.microsoft.com/office/drawing/2014/main" id="{0583A2A6-5858-EE8A-EAEC-DECD1E608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a*</a:t>
            </a:r>
            <a:r>
              <a:rPr lang="en-US" altLang="en-US" dirty="0" err="1">
                <a:ea typeface="ＭＳ Ｐゴシック" panose="020B0600070205080204" pitchFamily="34" charset="-128"/>
              </a:rPr>
              <a:t>b+c</a:t>
            </a:r>
            <a:r>
              <a:rPr lang="en-US" altLang="en-US" dirty="0">
                <a:ea typeface="ＭＳ Ｐゴシック" panose="020B0600070205080204" pitchFamily="34" charset="-128"/>
              </a:rPr>
              <a:t> – </a:t>
            </a:r>
            <a:r>
              <a:rPr lang="en-US" altLang="en-US" dirty="0" err="1">
                <a:ea typeface="ＭＳ Ｐゴシック" panose="020B0600070205080204" pitchFamily="34" charset="-128"/>
              </a:rPr>
              <a:t>saxpy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Cost of moving data from CPU to GPU to do slow </a:t>
            </a:r>
            <a:r>
              <a:rPr lang="en-US" altLang="en-US" dirty="0" err="1">
                <a:ea typeface="ＭＳ Ｐゴシック" panose="020B0600070205080204" pitchFamily="34" charset="-128"/>
              </a:rPr>
              <a:t>matmul</a:t>
            </a:r>
            <a:r>
              <a:rPr lang="en-US" altLang="en-US" dirty="0">
                <a:ea typeface="ＭＳ Ｐゴシック" panose="020B0600070205080204" pitchFamily="34" charset="-128"/>
              </a:rPr>
              <a:t> meant using GPU was not worth it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New coding recommendation, contradicting GPU manual</a:t>
            </a:r>
          </a:p>
        </p:txBody>
      </p:sp>
      <p:sp>
        <p:nvSpPr>
          <p:cNvPr id="106499" name="Slide Number Placeholder 3">
            <a:extLst>
              <a:ext uri="{FF2B5EF4-FFF2-40B4-BE49-F238E27FC236}">
                <a16:creationId xmlns:a16="http://schemas.microsoft.com/office/drawing/2014/main" id="{60E904D2-F696-85DD-7797-98256AC2A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A51AE8F-77C3-7C4A-8421-68780FF57CC3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>
            <a:extLst>
              <a:ext uri="{FF2B5EF4-FFF2-40B4-BE49-F238E27FC236}">
                <a16:creationId xmlns:a16="http://schemas.microsoft.com/office/drawing/2014/main" id="{6281D89D-DC18-C51D-3C19-D6F4E3D1BF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>
            <a:extLst>
              <a:ext uri="{FF2B5EF4-FFF2-40B4-BE49-F238E27FC236}">
                <a16:creationId xmlns:a16="http://schemas.microsoft.com/office/drawing/2014/main" id="{BB633186-A5CB-1EA7-B209-D454CEE59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First two recommendations same as NVIDIA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Contrasts:  NVIDIA recommended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    using shared memory as much as possible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    as long vectors as possible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    trouble with big VL is that all scalars are replicated VL times,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        VL = 64 gets peak performance for less memory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    </a:t>
            </a:r>
          </a:p>
        </p:txBody>
      </p:sp>
      <p:sp>
        <p:nvSpPr>
          <p:cNvPr id="108547" name="Slide Number Placeholder 3">
            <a:extLst>
              <a:ext uri="{FF2B5EF4-FFF2-40B4-BE49-F238E27FC236}">
                <a16:creationId xmlns:a16="http://schemas.microsoft.com/office/drawing/2014/main" id="{44F276C7-FC15-87F8-EFBB-E565F4987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C049D486-C2F1-884F-AC6E-10B565118FEC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do O(n^2) more flops, but ok since O(n^3)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A9577-41EA-2C42-AC12-A4449D7C644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0263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inner loop is doing at 16x16 rank-1 update, where all the time goes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A9577-41EA-2C42-AC12-A4449D7C6444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6974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>
            <a:extLst>
              <a:ext uri="{FF2B5EF4-FFF2-40B4-BE49-F238E27FC236}">
                <a16:creationId xmlns:a16="http://schemas.microsoft.com/office/drawing/2014/main" id="{35C745D8-8133-CD7F-B738-A3587C90AF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1618" name="Notes Placeholder 2">
            <a:extLst>
              <a:ext uri="{FF2B5EF4-FFF2-40B4-BE49-F238E27FC236}">
                <a16:creationId xmlns:a16="http://schemas.microsoft.com/office/drawing/2014/main" id="{86535E32-89A5-BAE9-7457-020DCB5B7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Need to use shared memory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Was adopted in </a:t>
            </a:r>
            <a:r>
              <a:rPr lang="en-US" altLang="en-US" dirty="0" err="1">
                <a:ea typeface="ＭＳ Ｐゴシック" panose="020B0600070205080204" pitchFamily="34" charset="-128"/>
              </a:rPr>
              <a:t>CuBLAS</a:t>
            </a:r>
            <a:r>
              <a:rPr lang="en-US" altLang="en-US" dirty="0">
                <a:ea typeface="ＭＳ Ｐゴシック" panose="020B0600070205080204" pitchFamily="34" charset="-128"/>
              </a:rPr>
              <a:t> 2.0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Industry practice: Vivek’s sparse-dense tensor contraction for equivariant neural nets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   beat Nvidia’s by 2x, they adopted it too</a:t>
            </a:r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5D58E4CF-45EA-CE32-E229-464940CBA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7B33973-EA66-E54B-AE06-8B26406CFF37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>
            <a:extLst>
              <a:ext uri="{FF2B5EF4-FFF2-40B4-BE49-F238E27FC236}">
                <a16:creationId xmlns:a16="http://schemas.microsoft.com/office/drawing/2014/main" id="{028D2746-3C18-69A4-5C3C-160019683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4690" name="Notes Placeholder 2">
            <a:extLst>
              <a:ext uri="{FF2B5EF4-FFF2-40B4-BE49-F238E27FC236}">
                <a16:creationId xmlns:a16="http://schemas.microsoft.com/office/drawing/2014/main" id="{CF45A701-BC1C-14AE-F9B2-FF20CE174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Column layout natural for partial pivoting, LU in general is columnwise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Need different layouts on GPU and CPU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0250474A-B970-F358-8CF2-5D54A8709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7A458DD2-397C-304A-899F-4C2BBA5CE7D6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>
            <a:extLst>
              <a:ext uri="{FF2B5EF4-FFF2-40B4-BE49-F238E27FC236}">
                <a16:creationId xmlns:a16="http://schemas.microsoft.com/office/drawing/2014/main" id="{CDB36FCD-289D-35C5-8307-5E1E724A8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6738" name="Notes Placeholder 2">
            <a:extLst>
              <a:ext uri="{FF2B5EF4-FFF2-40B4-BE49-F238E27FC236}">
                <a16:creationId xmlns:a16="http://schemas.microsoft.com/office/drawing/2014/main" id="{3D862DBE-073E-F149-18BC-5D299A88C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Just calling subroutine on GPU costs 4 microseconds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 can only call routines that take a long time, probably not BLAS1 or BLAS2</a:t>
            </a:r>
          </a:p>
        </p:txBody>
      </p:sp>
      <p:sp>
        <p:nvSpPr>
          <p:cNvPr id="116739" name="Slide Number Placeholder 3">
            <a:extLst>
              <a:ext uri="{FF2B5EF4-FFF2-40B4-BE49-F238E27FC236}">
                <a16:creationId xmlns:a16="http://schemas.microsoft.com/office/drawing/2014/main" id="{60A0B479-6F23-0CCC-365D-03F6A5CC4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B6BB13AC-9D81-2E4C-B7B2-4FE25F324A90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>
            <a:extLst>
              <a:ext uri="{FF2B5EF4-FFF2-40B4-BE49-F238E27FC236}">
                <a16:creationId xmlns:a16="http://schemas.microsoft.com/office/drawing/2014/main" id="{67F5A715-B7BC-0747-426D-FB88507D6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8786" name="Notes Placeholder 2">
            <a:extLst>
              <a:ext uri="{FF2B5EF4-FFF2-40B4-BE49-F238E27FC236}">
                <a16:creationId xmlns:a16="http://schemas.microsoft.com/office/drawing/2014/main" id="{9384B1DD-9451-029E-9973-87ACE2FC2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CPU faster up to N = 8K or 10K rows.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Bound is upper bound on speed from performance model</a:t>
            </a:r>
          </a:p>
        </p:txBody>
      </p:sp>
      <p:sp>
        <p:nvSpPr>
          <p:cNvPr id="118787" name="Slide Number Placeholder 3">
            <a:extLst>
              <a:ext uri="{FF2B5EF4-FFF2-40B4-BE49-F238E27FC236}">
                <a16:creationId xmlns:a16="http://schemas.microsoft.com/office/drawing/2014/main" id="{003818F5-B645-3582-3178-1FF71E6B80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23560093-FE23-D341-81BB-D0596250A6B3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57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>
            <a:extLst>
              <a:ext uri="{FF2B5EF4-FFF2-40B4-BE49-F238E27FC236}">
                <a16:creationId xmlns:a16="http://schemas.microsoft.com/office/drawing/2014/main" id="{059C3777-3D7E-C746-FE53-FE4901701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0834" name="Notes Placeholder 2">
            <a:extLst>
              <a:ext uri="{FF2B5EF4-FFF2-40B4-BE49-F238E27FC236}">
                <a16:creationId xmlns:a16="http://schemas.microsoft.com/office/drawing/2014/main" id="{C073ABC0-FD03-DC89-BACA-E619826F2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Invert L on CPU, send to GPU</a:t>
            </a:r>
          </a:p>
        </p:txBody>
      </p:sp>
      <p:sp>
        <p:nvSpPr>
          <p:cNvPr id="120835" name="Slide Number Placeholder 3">
            <a:extLst>
              <a:ext uri="{FF2B5EF4-FFF2-40B4-BE49-F238E27FC236}">
                <a16:creationId xmlns:a16="http://schemas.microsoft.com/office/drawing/2014/main" id="{3773D84F-8234-17F1-829E-4FDB76BBF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D9DCA3E-4982-5144-BEF2-7D88A2263423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58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>
            <a:extLst>
              <a:ext uri="{FF2B5EF4-FFF2-40B4-BE49-F238E27FC236}">
                <a16:creationId xmlns:a16="http://schemas.microsoft.com/office/drawing/2014/main" id="{466E0DB4-BC91-4C0D-A2B6-1C0719821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882" name="Notes Placeholder 2">
            <a:extLst>
              <a:ext uri="{FF2B5EF4-FFF2-40B4-BE49-F238E27FC236}">
                <a16:creationId xmlns:a16="http://schemas.microsoft.com/office/drawing/2014/main" id="{9BA68839-1497-4C34-4366-84F5E8D40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2 different kinds of GPUs</a:t>
            </a:r>
          </a:p>
        </p:txBody>
      </p:sp>
      <p:sp>
        <p:nvSpPr>
          <p:cNvPr id="122883" name="Slide Number Placeholder 3">
            <a:extLst>
              <a:ext uri="{FF2B5EF4-FFF2-40B4-BE49-F238E27FC236}">
                <a16:creationId xmlns:a16="http://schemas.microsoft.com/office/drawing/2014/main" id="{E5B4D2B7-5397-606E-5C2F-4C97CC050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3F31A8C-AF96-3D42-91F9-AC490D96A2BB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59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>
            <a:extLst>
              <a:ext uri="{FF2B5EF4-FFF2-40B4-BE49-F238E27FC236}">
                <a16:creationId xmlns:a16="http://schemas.microsoft.com/office/drawing/2014/main" id="{55BEFECE-BB4A-E56C-2748-E27FBB6505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4930" name="Notes Placeholder 2">
            <a:extLst>
              <a:ext uri="{FF2B5EF4-FFF2-40B4-BE49-F238E27FC236}">
                <a16:creationId xmlns:a16="http://schemas.microsoft.com/office/drawing/2014/main" id="{982DEBB7-AA4F-F00A-D55D-3BDF86753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Speedup starts around N=1024</a:t>
            </a:r>
          </a:p>
        </p:txBody>
      </p:sp>
      <p:sp>
        <p:nvSpPr>
          <p:cNvPr id="124931" name="Slide Number Placeholder 3">
            <a:extLst>
              <a:ext uri="{FF2B5EF4-FFF2-40B4-BE49-F238E27FC236}">
                <a16:creationId xmlns:a16="http://schemas.microsoft.com/office/drawing/2014/main" id="{425CDA41-1C80-246D-D542-955B9579AD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4A382D9-B41F-E04C-B4E9-C126FCB1A476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60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>
            <a:extLst>
              <a:ext uri="{FF2B5EF4-FFF2-40B4-BE49-F238E27FC236}">
                <a16:creationId xmlns:a16="http://schemas.microsoft.com/office/drawing/2014/main" id="{0EAB95A1-2052-A6B2-B68D-933D40EE8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8002" name="Notes Placeholder 2">
            <a:extLst>
              <a:ext uri="{FF2B5EF4-FFF2-40B4-BE49-F238E27FC236}">
                <a16:creationId xmlns:a16="http://schemas.microsoft.com/office/drawing/2014/main" id="{7343AEFD-7230-B9C2-3CAB-5136F820F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Batch pivoting means moving multiple rows at once</a:t>
            </a:r>
          </a:p>
        </p:txBody>
      </p:sp>
      <p:sp>
        <p:nvSpPr>
          <p:cNvPr id="128003" name="Slide Number Placeholder 3">
            <a:extLst>
              <a:ext uri="{FF2B5EF4-FFF2-40B4-BE49-F238E27FC236}">
                <a16:creationId xmlns:a16="http://schemas.microsoft.com/office/drawing/2014/main" id="{3684201A-4982-16ED-E909-AAE200FCD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C473D337-8486-424D-973B-C888028A2C10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62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>
            <a:extLst>
              <a:ext uri="{FF2B5EF4-FFF2-40B4-BE49-F238E27FC236}">
                <a16:creationId xmlns:a16="http://schemas.microsoft.com/office/drawing/2014/main" id="{307E3DE4-CE56-06DA-C92D-C55DEF6A8F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0050" name="Notes Placeholder 2">
            <a:extLst>
              <a:ext uri="{FF2B5EF4-FFF2-40B4-BE49-F238E27FC236}">
                <a16:creationId xmlns:a16="http://schemas.microsoft.com/office/drawing/2014/main" id="{B955F53C-325C-D9A9-2DE2-496D9672B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Got to this slide at minute 1:23 in 2016</a:t>
            </a:r>
          </a:p>
        </p:txBody>
      </p:sp>
      <p:sp>
        <p:nvSpPr>
          <p:cNvPr id="130051" name="Slide Number Placeholder 3">
            <a:extLst>
              <a:ext uri="{FF2B5EF4-FFF2-40B4-BE49-F238E27FC236}">
                <a16:creationId xmlns:a16="http://schemas.microsoft.com/office/drawing/2014/main" id="{11D447C9-DE2F-1431-5679-9BC667C4B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3FE084DE-EEF3-F74F-B5AB-4246117F2112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63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then, people have proposed randomized </a:t>
            </a:r>
            <a:r>
              <a:rPr lang="en-US" dirty="0" err="1"/>
              <a:t>altermatives</a:t>
            </a:r>
            <a:r>
              <a:rPr lang="en-US" dirty="0"/>
              <a:t> that might be faster,</a:t>
            </a:r>
          </a:p>
          <a:p>
            <a:r>
              <a:rPr lang="en-US" dirty="0"/>
              <a:t>But only provide guarantees with high probability, often good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A9577-41EA-2C42-AC12-A4449D7C644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0398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Adopted by OpenMP 4.0</a:t>
            </a:r>
          </a:p>
          <a:p>
            <a:r>
              <a:rPr lang="en-US" dirty="0"/>
              <a:t>A statement could be a line of code, or a task like a small </a:t>
            </a:r>
            <a:r>
              <a:rPr lang="en-US" dirty="0" err="1"/>
              <a:t>matmul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A9577-41EA-2C42-AC12-A4449D7C6444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90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>
            <a:extLst>
              <a:ext uri="{FF2B5EF4-FFF2-40B4-BE49-F238E27FC236}">
                <a16:creationId xmlns:a16="http://schemas.microsoft.com/office/drawing/2014/main" id="{75C649F3-4023-DE94-69FE-6E50724C6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22" name="Notes Placeholder 2">
            <a:extLst>
              <a:ext uri="{FF2B5EF4-FFF2-40B4-BE49-F238E27FC236}">
                <a16:creationId xmlns:a16="http://schemas.microsoft.com/office/drawing/2014/main" id="{E5B10DAA-6431-BD5F-4D89-EA1E26A32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DAG has as many vertices as floating point operations,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Namely n^3/6, so much to big to want to actually build, store, process,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Even if a lot of parallelism is exposed, overhead of a process executing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Just one statement is too high.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Edges in DAG: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 first 3 are inside one k loop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 4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 is from loop k to k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&gt; k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 5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 is inside one k loop, but from one m loop to m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&gt; 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3123" name="Slide Number Placeholder 3">
            <a:extLst>
              <a:ext uri="{FF2B5EF4-FFF2-40B4-BE49-F238E27FC236}">
                <a16:creationId xmlns:a16="http://schemas.microsoft.com/office/drawing/2014/main" id="{CD6D0C7F-CA68-FCEC-7B13-F7D516B89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EF14D017-6936-3D4C-97D4-318BD9C82BB7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65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>
            <a:extLst>
              <a:ext uri="{FF2B5EF4-FFF2-40B4-BE49-F238E27FC236}">
                <a16:creationId xmlns:a16="http://schemas.microsoft.com/office/drawing/2014/main" id="{1741EDEC-8D5D-F07C-E10D-72C667D44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5170" name="Notes Placeholder 2">
            <a:extLst>
              <a:ext uri="{FF2B5EF4-FFF2-40B4-BE49-F238E27FC236}">
                <a16:creationId xmlns:a16="http://schemas.microsoft.com/office/drawing/2014/main" id="{18FF3A8C-9A6D-27C6-F526-A5EFD9192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DAG has as many vertices as floating point operations,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Namely n^3/6, so much to big to want to actually build, store, process,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Even if a lot of parallelism is exposed, overhead of a process executing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Just one statement is too high.</a:t>
            </a:r>
          </a:p>
        </p:txBody>
      </p:sp>
      <p:sp>
        <p:nvSpPr>
          <p:cNvPr id="135171" name="Slide Number Placeholder 3">
            <a:extLst>
              <a:ext uri="{FF2B5EF4-FFF2-40B4-BE49-F238E27FC236}">
                <a16:creationId xmlns:a16="http://schemas.microsoft.com/office/drawing/2014/main" id="{306FFBAE-32B7-9C90-84F6-85337B9B47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470E317C-3543-A64D-AC8C-CD6159C651C5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66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Dark blue is </a:t>
            </a:r>
            <a:r>
              <a:rPr lang="en-US" dirty="0" err="1"/>
              <a:t>bxb</a:t>
            </a:r>
            <a:r>
              <a:rPr lang="en-US" dirty="0"/>
              <a:t> Cholesky, green is </a:t>
            </a:r>
            <a:r>
              <a:rPr lang="en-US" dirty="0" err="1"/>
              <a:t>gemm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A9577-41EA-2C42-AC12-A4449D7C6444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3299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in OpenMP 4.0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A9577-41EA-2C42-AC12-A4449D7C6444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1617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>
            <a:extLst>
              <a:ext uri="{FF2B5EF4-FFF2-40B4-BE49-F238E27FC236}">
                <a16:creationId xmlns:a16="http://schemas.microsoft.com/office/drawing/2014/main" id="{B0AAB6DE-49A0-7BCB-D349-CC4575A23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9266" name="Notes Placeholder 2">
            <a:extLst>
              <a:ext uri="{FF2B5EF4-FFF2-40B4-BE49-F238E27FC236}">
                <a16:creationId xmlns:a16="http://schemas.microsoft.com/office/drawing/2014/main" id="{B4C07BED-EBE6-F353-D51F-868A4006D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CILK: “language of C ilk”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Charles </a:t>
            </a:r>
            <a:r>
              <a:rPr lang="en-US" altLang="en-US" dirty="0" err="1">
                <a:ea typeface="ＭＳ Ｐゴシック" panose="020B0600070205080204" pitchFamily="34" charset="-128"/>
              </a:rPr>
              <a:t>Leiserson</a:t>
            </a:r>
            <a:r>
              <a:rPr lang="en-US" altLang="en-US" dirty="0">
                <a:ea typeface="ＭＳ Ｐゴシック" panose="020B0600070205080204" pitchFamily="34" charset="-128"/>
              </a:rPr>
              <a:t> at MIT, acquired by Intel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Does work stealing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SMPS – Barcelona Supercomputer Center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PLASMA  - Jack </a:t>
            </a:r>
            <a:r>
              <a:rPr lang="en-US" altLang="en-US" dirty="0" err="1">
                <a:ea typeface="ＭＳ Ｐゴシック" panose="020B0600070205080204" pitchFamily="34" charset="-128"/>
              </a:rPr>
              <a:t>Dongarra</a:t>
            </a:r>
            <a:r>
              <a:rPr lang="en-US" altLang="en-US" dirty="0">
                <a:ea typeface="ＭＳ Ｐゴシック" panose="020B0600070205080204" pitchFamily="34" charset="-128"/>
              </a:rPr>
              <a:t>, Jakub </a:t>
            </a:r>
            <a:r>
              <a:rPr lang="en-US" altLang="en-US" dirty="0" err="1">
                <a:ea typeface="ＭＳ Ｐゴシック" panose="020B0600070205080204" pitchFamily="34" charset="-128"/>
              </a:rPr>
              <a:t>Kurzak</a:t>
            </a:r>
            <a:r>
              <a:rPr lang="en-US" altLang="en-US" dirty="0">
                <a:ea typeface="ＭＳ Ｐゴシック" panose="020B0600070205080204" pitchFamily="34" charset="-128"/>
              </a:rPr>
              <a:t> et al at UTK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OpenMP 4.0: 2013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OpenMP 5.0: 2018</a:t>
            </a:r>
          </a:p>
        </p:txBody>
      </p:sp>
      <p:sp>
        <p:nvSpPr>
          <p:cNvPr id="139267" name="Slide Number Placeholder 3">
            <a:extLst>
              <a:ext uri="{FF2B5EF4-FFF2-40B4-BE49-F238E27FC236}">
                <a16:creationId xmlns:a16="http://schemas.microsoft.com/office/drawing/2014/main" id="{B91DC201-0324-4BB2-B936-5EDEF8219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7710BEF7-EFE4-8A48-A258-4B4217C762B0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69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>
            <a:extLst>
              <a:ext uri="{FF2B5EF4-FFF2-40B4-BE49-F238E27FC236}">
                <a16:creationId xmlns:a16="http://schemas.microsoft.com/office/drawing/2014/main" id="{49D0AC3E-5544-5DC6-5E86-A49325B7B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658813"/>
            <a:ext cx="3001962" cy="225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0B03E89E-B90B-5302-AA1A-AE304FDE7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7325" y="3128963"/>
            <a:ext cx="6642100" cy="249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>
            <a:extLst>
              <a:ext uri="{FF2B5EF4-FFF2-40B4-BE49-F238E27FC236}">
                <a16:creationId xmlns:a16="http://schemas.microsoft.com/office/drawing/2014/main" id="{246DFE9B-D10B-A41C-9EC9-C995BDC3A7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658813"/>
            <a:ext cx="3001962" cy="225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E8281875-648F-DFBB-D2BE-C79AD75F5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7325" y="3128963"/>
            <a:ext cx="6642100" cy="249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>
            <a:extLst>
              <a:ext uri="{FF2B5EF4-FFF2-40B4-BE49-F238E27FC236}">
                <a16:creationId xmlns:a16="http://schemas.microsoft.com/office/drawing/2014/main" id="{FD06D669-4A6D-13EC-759B-81B6B34094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22" tIns="43961" rIns="87922" bIns="43961"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C3714F6-119F-9C4B-AFF1-00DAE4073CCD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73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C5C8D3CA-F89F-BE70-6DFA-C265C4FD5A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3875"/>
            <a:ext cx="3494088" cy="261937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091A17A8-42CB-F137-15C2-91FA5BE56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>
            <a:extLst>
              <a:ext uri="{FF2B5EF4-FFF2-40B4-BE49-F238E27FC236}">
                <a16:creationId xmlns:a16="http://schemas.microsoft.com/office/drawing/2014/main" id="{F96E4138-6040-421D-5651-B9426E28B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7154" name="Notes Placeholder 2">
            <a:extLst>
              <a:ext uri="{FF2B5EF4-FFF2-40B4-BE49-F238E27FC236}">
                <a16:creationId xmlns:a16="http://schemas.microsoft.com/office/drawing/2014/main" id="{7553FA09-5338-5A48-FA2C-1FEC5FE8C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Google (</a:t>
            </a:r>
            <a:r>
              <a:rPr lang="en-US" altLang="en-US" dirty="0" err="1">
                <a:ea typeface="ＭＳ Ｐゴシック" panose="020B0600070205080204" pitchFamily="34" charset="-128"/>
              </a:rPr>
              <a:t>Inderjit</a:t>
            </a:r>
            <a:r>
              <a:rPr lang="en-US" altLang="en-US" dirty="0">
                <a:ea typeface="ＭＳ Ｐゴシック" panose="020B0600070205080204" pitchFamily="34" charset="-128"/>
              </a:rPr>
              <a:t> Dhillon) interested in using TPUs</a:t>
            </a:r>
          </a:p>
        </p:txBody>
      </p:sp>
      <p:sp>
        <p:nvSpPr>
          <p:cNvPr id="177155" name="Slide Number Placeholder 3">
            <a:extLst>
              <a:ext uri="{FF2B5EF4-FFF2-40B4-BE49-F238E27FC236}">
                <a16:creationId xmlns:a16="http://schemas.microsoft.com/office/drawing/2014/main" id="{792E9C6A-21C1-7CF8-C8C7-2EE235209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47E8DEB-A680-164E-A05B-28D3D32DBBAC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74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81CDC6DA-FF3B-E601-ED6D-AA9B0E0017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F3BEB2C3-A31A-6BAA-C30A-83801E543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Start with familiar version, change into 3 lines of code, that call BLAS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3F5E6A79-9080-4EF7-AE87-F508C658C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DF1AB45C-6D11-A140-A91A-EA9583831282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>
            <a:extLst>
              <a:ext uri="{FF2B5EF4-FFF2-40B4-BE49-F238E27FC236}">
                <a16:creationId xmlns:a16="http://schemas.microsoft.com/office/drawing/2014/main" id="{400B3387-4CAE-43B4-F937-162A1BCA36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8482" name="Notes Placeholder 2">
            <a:extLst>
              <a:ext uri="{FF2B5EF4-FFF2-40B4-BE49-F238E27FC236}">
                <a16:creationId xmlns:a16="http://schemas.microsoft.com/office/drawing/2014/main" id="{09507BDE-6667-CA30-1901-EDFF42463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8483" name="Slide Number Placeholder 3">
            <a:extLst>
              <a:ext uri="{FF2B5EF4-FFF2-40B4-BE49-F238E27FC236}">
                <a16:creationId xmlns:a16="http://schemas.microsoft.com/office/drawing/2014/main" id="{1E152453-8B81-538D-F643-33F9D5B7D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AF2CF99-1B9B-234B-8834-7B6B1827B712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75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DD9C763F-51DB-2C03-D3E4-92850D45D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762BB582-F3DB-E7E8-2DA0-CAEB4E321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Inner loop: subscripts look like matmul, we’ll use that to optimize later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41861C86-CC60-2F54-B516-E03934FA9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C83C1B8-C955-4844-80BA-EFE620B74FB2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AE490304-8A10-EDFD-01F7-6B77E3EDB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A13FCF2C-0ED8-A8CD-2F66-9622F6332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 not compute inverse and multiply by it?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Triples cost and gives less accurate answer</a:t>
            </a: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33B8BDC0-CB29-1443-1D06-2D4AEC04B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EE8DBC5-5E75-6F4F-ADE1-DE5F305043FE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320E2DC7-E1B0-C684-9887-ACEA68D505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87BCC531-3F9A-8762-595F-CCD57B97C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Fixing pivoting will impact whether we can hit lower bound or not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A39090E3-0909-7EA3-47AA-6F4C17CE8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49325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5EAA0221-EB02-7846-B166-A9A4D1771DA6}" type="slidenum">
              <a:rPr lang="en-US" altLang="en-US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9">
            <a:extLst>
              <a:ext uri="{FF2B5EF4-FFF2-40B4-BE49-F238E27FC236}">
                <a16:creationId xmlns:a16="http://schemas.microsoft.com/office/drawing/2014/main" id="{13BB2FCD-D4CD-2017-B2CD-15EE0F189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85800"/>
            <a:ext cx="8001000" cy="0"/>
          </a:xfrm>
          <a:prstGeom prst="line">
            <a:avLst/>
          </a:prstGeom>
          <a:noFill/>
          <a:ln w="47625" cmpd="thickThin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0" y="228601"/>
            <a:ext cx="128240" cy="4355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838201"/>
            <a:ext cx="6400800" cy="34368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63FDA5-FDEF-F669-68F0-EE98D89CC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2ED8D-2173-9B29-B2A4-EFDE313AA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D0306-35AA-5100-8E31-4E24708BF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1FEDFB-E475-2048-8593-1FB4268A7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52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902842" y="914401"/>
            <a:ext cx="13513442" cy="13207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16AEA7-EE4A-9526-2B29-B93402F0C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79F8CF4-34AF-CC0D-D768-0038804E5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1F0935E-E2BC-5320-72FF-ED2F50206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5DC9E-747C-EF44-9B62-AD00CBA17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64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98152" y="306389"/>
            <a:ext cx="512448" cy="4999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013" y="306389"/>
            <a:ext cx="2114938" cy="3224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79138DC-C22A-B825-BAD2-5053D817B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CD430E-4215-A048-7EE5-07759152E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C5C6783-7513-EC0A-07E4-75CF1DB79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9B8C46-E48C-194D-A8A9-DCD96610C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02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4" y="306389"/>
            <a:ext cx="5076885" cy="4355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1" y="914400"/>
            <a:ext cx="3924300" cy="2037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1" y="914400"/>
            <a:ext cx="3924300" cy="2037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2298701"/>
            <a:ext cx="8001000" cy="1760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55FD50-B64E-96C3-7C93-1B2CF5DA0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E36A66C-9E12-F303-8506-ACEF54106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ACFB10E-8A50-78C6-95E2-30AA64B73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1CFFDA-B795-B746-ADE6-029A27D64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97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076885" cy="4355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343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36EB7-258A-928C-20FC-6455B0B6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849F9-A21F-0AED-E7BC-9D68FC12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1DC3C-0EFA-8089-F3E4-53201419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ECFF94-DB4B-4F44-A90B-3DA7963A7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53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B12CF-D736-0ECA-6761-265E531F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5A8493EE-4A8B-9F43-9047-4D4717DF7BF1}" type="datetimeFigureOut">
              <a:rPr lang="en-US" altLang="en-US"/>
              <a:pPr>
                <a:defRPr/>
              </a:pPr>
              <a:t>3/11/25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EC1C1-3F44-68C1-F418-EF27F2F9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E1388-E5AC-6963-91DD-3D6320BE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0B69A1-115A-A44F-94E8-D8E089B3F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821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AC3DB-CFDD-9A32-4A26-5B4C0995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4AE88059-8C7D-A14C-82CE-BAF444026258}" type="datetimeFigureOut">
              <a:rPr lang="en-US" altLang="en-US"/>
              <a:pPr>
                <a:defRPr/>
              </a:pPr>
              <a:t>3/11/25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1FCBA-1C03-C844-AAD3-D5B25C39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9E9EF-FEC3-F06A-D3AB-2F19BF29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664D9F-956C-F54C-97FF-141E97B55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896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05909-DDF2-4F8A-8FE4-FB76A3EB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4CDBA840-C3CC-D74C-8008-232A4B5913B4}" type="datetimeFigureOut">
              <a:rPr lang="en-US" altLang="en-US"/>
              <a:pPr>
                <a:defRPr/>
              </a:pPr>
              <a:t>3/11/25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BA2C7-8378-D1DD-D06E-E78929F9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06F8E-EC63-17D1-E0D4-A30BE149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D2DE2D-9BDC-FA44-BAEC-8E394C7A8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53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9CF41-B8E4-6D5B-BEFB-2084CF8F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C7629BFD-85C8-2A4F-8E74-79092022B131}" type="datetimeFigureOut">
              <a:rPr lang="en-US" altLang="en-US"/>
              <a:pPr>
                <a:defRPr/>
              </a:pPr>
              <a:t>3/11/25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CCE0C-B86C-F64D-93A9-C844D1C5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1B15C-D220-FDD2-0ECC-CF0AC95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32DCB6-72CB-2A4B-B436-162B5C12C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849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18A87A-57E6-EC52-8C5F-B76FF857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184A5B6D-1EE1-AD44-AA44-3740469BB1F2}" type="datetimeFigureOut">
              <a:rPr lang="en-US" altLang="en-US"/>
              <a:pPr>
                <a:defRPr/>
              </a:pPr>
              <a:t>3/11/25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AEE99-5368-F74F-35AC-24869AD5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1EF63-BD6E-D4CC-7A0A-7345E744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BB899B-3CFA-2249-8D74-44BB6E5897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337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71D44-1B10-4E3A-065C-05B060AE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B8DF6E19-FDD3-D64F-95DC-CEBC28996923}" type="datetimeFigureOut">
              <a:rPr lang="en-US" altLang="en-US"/>
              <a:pPr>
                <a:defRPr/>
              </a:pPr>
              <a:t>3/11/25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AD2B4-0C0C-D140-E433-12A43085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44511-0DEB-261F-21D6-C9E746D8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DF783-9084-1847-9BAD-2D3C74D8B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37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3E76AD2-2657-4124-5898-87159794D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949741-33C7-BCD0-CE5C-A627D89A1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E364DED-B2A1-B874-400C-F7C19DF87D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00AB07-A778-F94D-A5B5-12A5C845D4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479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1D420-5DB1-95BE-4F69-F277BD0F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58D21D09-BA48-AA4C-8EB5-A10A2CD57A58}" type="datetimeFigureOut">
              <a:rPr lang="en-US" altLang="en-US"/>
              <a:pPr>
                <a:defRPr/>
              </a:pPr>
              <a:t>3/11/25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C526A-DD2C-438D-27D1-8926CADE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651CC-E6DD-0177-FB7B-C836B85C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F4949F-5432-8043-AC0A-6B641205F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174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0751B-8746-58C3-14D7-5D699431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05180552-C531-BB4F-B7E6-251BEC355757}" type="datetimeFigureOut">
              <a:rPr lang="en-US" altLang="en-US"/>
              <a:pPr>
                <a:defRPr/>
              </a:pPr>
              <a:t>3/11/25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F00CA-FE07-E124-335B-FDECCA49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15823-6679-BEC1-6971-4B15C898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919F0-52D6-D645-AB13-96ED4898E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832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9B548-C209-DEC5-9DA4-CDBCEC1C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F208D3A4-71EE-0D4E-9FD2-11C322CBDF5D}" type="datetimeFigureOut">
              <a:rPr lang="en-US" altLang="en-US"/>
              <a:pPr>
                <a:defRPr/>
              </a:pPr>
              <a:t>3/11/25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2F528-41A4-B824-DB03-FC49A630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67A9-9B82-F396-645F-B747079B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A2F11D-A483-4346-A80E-8DE749411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905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C2EE-4D37-1117-19F1-A34CB9F7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76D57404-624E-1B41-A4CE-3D8BCCA8F607}" type="datetimeFigureOut">
              <a:rPr lang="en-US" altLang="en-US"/>
              <a:pPr>
                <a:defRPr/>
              </a:pPr>
              <a:t>3/11/25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B645B-290D-CA99-0E20-EC2C2085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5CADA-E405-AA52-A4D6-3694D29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D89FDD-4BA1-7C4B-BFE0-59F5D196A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642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AFE71-8691-E488-C64B-9500948F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56C4356C-3DB3-314E-B5CE-05D6D5889DC2}" type="datetimeFigureOut">
              <a:rPr lang="en-US" altLang="en-US"/>
              <a:pPr>
                <a:defRPr/>
              </a:pPr>
              <a:t>3/11/25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3B74F-7662-13BD-D7D4-0797308B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AC84F-18BE-B882-8887-9F08F4B6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E1A509-62A2-3D4D-9A8E-42C935981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95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9532357" cy="600164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1948"/>
            <a:ext cx="7772400" cy="29495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D95C5A-401F-0A6B-FDB2-4449120A6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0E5085E-76E5-986E-3811-A1B0FCF23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AA6FB59-870F-16E7-E14D-C37EE86AB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3FE4D-BF9C-6B49-B35D-3D65A7D798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95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914400"/>
            <a:ext cx="3924300" cy="22088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1" y="914400"/>
            <a:ext cx="3924300" cy="22088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451DB57-238A-DB91-8FBE-0026276C3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A40BE-AD1F-4178-725A-FAB99583C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B3E112-6DCE-DD0A-461F-31D627974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4E4984-B1A7-5A4A-9E85-36DA852E8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64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076885" cy="4355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54192"/>
            <a:ext cx="4040188" cy="6206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1927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4192"/>
            <a:ext cx="4041775" cy="6206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1927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65399B9-E30C-6BAF-8393-70B070E51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BD3EB35-4657-54F9-8438-BECCA5777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0E00C21-CB06-A74A-3321-3E3C9F3B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56E6C3-9136-954E-871A-FE414CD91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33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279472-253D-B3B0-DBFA-40ED9118B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6202C-B7BA-3A22-F5C7-2D6A7948E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3FE8E-6DD7-9E7A-2507-4A5399294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8AEE33-1CC8-6D47-B015-D9DC9172F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6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ED50FC0-FA8E-9CF0-3094-00E7676D8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BD8C0CD-1AC9-D201-9568-F4E3D6900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899760-723B-12D7-F1FE-E25D2FA2F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6F7CC3-F7C3-B848-A665-7E3969F44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1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09371"/>
            <a:ext cx="3662987" cy="3257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1" cy="2528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221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732C212-8181-C56B-EF2B-E6D05BF01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9297337-65EC-BE27-B19B-215BC2D52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57D739-3D3D-38EF-C1F7-4A5F22868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86F48C-924E-194D-9CC6-266403DA1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87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5041609"/>
            <a:ext cx="3662987" cy="3257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41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21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3C70C66-245B-04B3-A0D8-5C0784242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164079A-7D51-2F4B-1A7C-684C726DF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7F1B3C-FD9D-F3DE-B533-AE56A83C5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880653-D7F3-8B4A-8EFE-929563DCC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30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0EEDE7-921F-9BC2-B87F-A0EC315FB0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15C29A-4486-24CD-8591-39FB0D14E7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BC63F9-F53B-FD2D-FF5B-3CE8BD241C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43FB17-407C-3445-88DD-BA92C41579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6763DFF-F8F9-D25D-D7D1-DA720B67C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98513" y="306388"/>
            <a:ext cx="50768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8">
            <a:extLst>
              <a:ext uri="{FF2B5EF4-FFF2-40B4-BE49-F238E27FC236}">
                <a16:creationId xmlns:a16="http://schemas.microsoft.com/office/drawing/2014/main" id="{A8FCBA58-7C5C-BE49-7293-D823897E7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80010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Line 9">
            <a:extLst>
              <a:ext uri="{FF2B5EF4-FFF2-40B4-BE49-F238E27FC236}">
                <a16:creationId xmlns:a16="http://schemas.microsoft.com/office/drawing/2014/main" id="{9E073F1E-92E8-FAED-AE17-916D192F2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85800"/>
            <a:ext cx="8001000" cy="0"/>
          </a:xfrm>
          <a:prstGeom prst="line">
            <a:avLst/>
          </a:prstGeom>
          <a:noFill/>
          <a:ln w="47625" cmpd="thickThin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  <p:sldLayoutId id="2147484724" r:id="rId12"/>
    <p:sldLayoutId id="2147484725" r:id="rId13"/>
  </p:sldLayoutIdLst>
  <p:hf hdr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itchFamily="34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itchFamily="34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itchFamily="34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itchFamily="34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-"/>
        <a:defRPr sz="2000" b="1">
          <a:solidFill>
            <a:srgbClr val="000099"/>
          </a:solidFill>
          <a:latin typeface="+mn-lt"/>
          <a:ea typeface="ＭＳ Ｐゴシック" charset="0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FAADBC42-B8BB-D454-6C25-CF31B00990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8A445BAD-8BC1-2116-C912-29DC253725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428B5-E968-EF04-C670-4246CEEBC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02/28/2013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4CFC9-B1C8-9A36-DEDC-E36AE7339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CS267 Lecture 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483E2-E080-E1CF-C09A-840A2F2C3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2ECF2E-9B38-C54F-B2D2-A3F148174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lib.org/lapack/single/sgetf2.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icl.cs.utk.edu/magma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icl.cs.utk.edu/plasm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81389CD6-3E49-A888-C162-C0D3C671A3E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66C3F2E6-E543-CE42-DB81-D1FA70CAF0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A6BC1713-48F5-35DA-C213-4CFE91BEFA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D1B49E-7708-BD43-9DBB-BF99126B6178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CEB958E9-9D43-3955-E2E3-F2D99DA356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25513" y="1558925"/>
            <a:ext cx="7292975" cy="1979613"/>
          </a:xfrm>
          <a:noFill/>
        </p:spPr>
        <p:txBody>
          <a:bodyPr wrap="square" anchor="ctr"/>
          <a:lstStyle/>
          <a:p>
            <a:pPr algn="ctr"/>
            <a:r>
              <a:rPr lang="en-US" altLang="en-US" sz="3600">
                <a:ea typeface="ＭＳ Ｐゴシック" panose="020B0600070205080204" pitchFamily="34" charset="-128"/>
              </a:rPr>
              <a:t>CS 267 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r>
              <a:rPr lang="en-US" altLang="en-US" sz="3600">
                <a:ea typeface="ＭＳ Ｐゴシック" panose="020B0600070205080204" pitchFamily="34" charset="-128"/>
              </a:rPr>
              <a:t>Dense Linear Algebra: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r>
              <a:rPr lang="en-US" altLang="en-US" sz="3600">
                <a:ea typeface="ＭＳ Ｐゴシック" panose="020B0600070205080204" pitchFamily="34" charset="-128"/>
              </a:rPr>
              <a:t>Parallel Gaussian Elimination and QR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15F1978E-7D8B-32B4-D1C1-5F98952130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934200" cy="1377950"/>
          </a:xfrm>
          <a:noFill/>
        </p:spPr>
        <p:txBody>
          <a:bodyPr/>
          <a:lstStyle/>
          <a:p>
            <a:pPr marL="203200" indent="-203200"/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James Demmel</a:t>
            </a:r>
          </a:p>
          <a:p>
            <a:pPr marL="203200" indent="-203200"/>
            <a:endParaRPr lang="en-US" altLang="en-US">
              <a:ea typeface="ＭＳ Ｐゴシック" panose="020B0600070205080204" pitchFamily="34" charset="-128"/>
            </a:endParaRPr>
          </a:p>
          <a:p>
            <a:pPr marL="203200" indent="-203200"/>
            <a:r>
              <a:rPr lang="en-US" altLang="en-US">
                <a:ea typeface="ＭＳ Ｐゴシック" panose="020B0600070205080204" pitchFamily="34" charset="-128"/>
              </a:rPr>
              <a:t>www.cs.berkeley.edu/~demmel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>
            <a:extLst>
              <a:ext uri="{FF2B5EF4-FFF2-40B4-BE49-F238E27FC236}">
                <a16:creationId xmlns:a16="http://schemas.microsoft.com/office/drawing/2014/main" id="{37FF9F62-E992-5142-D215-C0CDBBE246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4034" name="Footer Placeholder 4">
            <a:extLst>
              <a:ext uri="{FF2B5EF4-FFF2-40B4-BE49-F238E27FC236}">
                <a16:creationId xmlns:a16="http://schemas.microsoft.com/office/drawing/2014/main" id="{F8237E0A-F254-9B7E-03D0-80B01F44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44035" name="Slide Number Placeholder 5">
            <a:extLst>
              <a:ext uri="{FF2B5EF4-FFF2-40B4-BE49-F238E27FC236}">
                <a16:creationId xmlns:a16="http://schemas.microsoft.com/office/drawing/2014/main" id="{25839AA0-7CFF-5AFF-3D66-F85EF62E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3660DAD-046F-3C49-A07C-CC648C05A510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2045D01C-8681-9FF9-9B44-4DBFA5C8C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4479925" cy="425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Refine GE Algorithm (4/5)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63107BBC-ED71-15C6-9BC5-071DBFC70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13779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Last version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DF871A67-DD00-7CB4-4E3D-DFF83D1DA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371600"/>
            <a:ext cx="3614738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for j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A(j,i) = A(j,i)/A(i,i)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for k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 A(j,k) = A(j,k) - A(j,i) * A(i,k)</a:t>
            </a:r>
          </a:p>
        </p:txBody>
      </p:sp>
      <p:sp>
        <p:nvSpPr>
          <p:cNvPr id="44039" name="Text Box 10">
            <a:extLst>
              <a:ext uri="{FF2B5EF4-FFF2-40B4-BE49-F238E27FC236}">
                <a16:creationId xmlns:a16="http://schemas.microsoft.com/office/drawing/2014/main" id="{6B353902-7156-23B3-05B5-C2534CAB5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621088"/>
            <a:ext cx="1851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165100" indent="-165100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/>
              <a:t>Split Loop</a:t>
            </a:r>
          </a:p>
        </p:txBody>
      </p:sp>
      <p:sp>
        <p:nvSpPr>
          <p:cNvPr id="44040" name="Text Box 11">
            <a:extLst>
              <a:ext uri="{FF2B5EF4-FFF2-40B4-BE49-F238E27FC236}">
                <a16:creationId xmlns:a16="http://schemas.microsoft.com/office/drawing/2014/main" id="{A0B327B2-AC2B-7F22-3028-D4EB82245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343400"/>
            <a:ext cx="3614738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for j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A(j,i) = A(j,i)/A(i,i)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</a:t>
            </a:r>
            <a:r>
              <a:rPr lang="en-US" altLang="en-US" sz="1600">
                <a:solidFill>
                  <a:schemeClr val="accent1"/>
                </a:solidFill>
              </a:rPr>
              <a:t>for j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for k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 A(j,k) = A(j,k) - A(j,i) * A(i,k)</a:t>
            </a:r>
          </a:p>
        </p:txBody>
      </p:sp>
      <p:sp>
        <p:nvSpPr>
          <p:cNvPr id="44041" name="Rectangle 12">
            <a:extLst>
              <a:ext uri="{FF2B5EF4-FFF2-40B4-BE49-F238E27FC236}">
                <a16:creationId xmlns:a16="http://schemas.microsoft.com/office/drawing/2014/main" id="{2FE18E01-D943-7032-DC2B-6CE269082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95800"/>
            <a:ext cx="1371600" cy="1371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4042" name="Rectangle 13">
            <a:extLst>
              <a:ext uri="{FF2B5EF4-FFF2-40B4-BE49-F238E27FC236}">
                <a16:creationId xmlns:a16="http://schemas.microsoft.com/office/drawing/2014/main" id="{D6B905D8-65AB-D45F-DB2E-37296BBB3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24400"/>
            <a:ext cx="228600" cy="11430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4043" name="Rectangle 15">
            <a:extLst>
              <a:ext uri="{FF2B5EF4-FFF2-40B4-BE49-F238E27FC236}">
                <a16:creationId xmlns:a16="http://schemas.microsoft.com/office/drawing/2014/main" id="{F606953E-71CE-8F2C-6E5D-A1D8246A2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724400"/>
            <a:ext cx="228600" cy="228600"/>
          </a:xfrm>
          <a:prstGeom prst="rect">
            <a:avLst/>
          </a:prstGeom>
          <a:solidFill>
            <a:srgbClr val="0099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4044" name="Rectangle 16">
            <a:extLst>
              <a:ext uri="{FF2B5EF4-FFF2-40B4-BE49-F238E27FC236}">
                <a16:creationId xmlns:a16="http://schemas.microsoft.com/office/drawing/2014/main" id="{3DD1384C-A09E-F22C-4ACD-54F35590B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724400"/>
            <a:ext cx="914400" cy="228600"/>
          </a:xfrm>
          <a:prstGeom prst="rect">
            <a:avLst/>
          </a:prstGeom>
          <a:solidFill>
            <a:srgbClr val="A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4045" name="Rectangle 17">
            <a:extLst>
              <a:ext uri="{FF2B5EF4-FFF2-40B4-BE49-F238E27FC236}">
                <a16:creationId xmlns:a16="http://schemas.microsoft.com/office/drawing/2014/main" id="{77047D9A-2270-7320-F578-2979505FB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10200"/>
            <a:ext cx="914400" cy="228600"/>
          </a:xfrm>
          <a:prstGeom prst="rect">
            <a:avLst/>
          </a:prstGeom>
          <a:solidFill>
            <a:srgbClr val="00C3B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4046" name="Text Box 20">
            <a:extLst>
              <a:ext uri="{FF2B5EF4-FFF2-40B4-BE49-F238E27FC236}">
                <a16:creationId xmlns:a16="http://schemas.microsoft.com/office/drawing/2014/main" id="{D24C2E71-391D-1196-0758-03E24428E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6129338"/>
            <a:ext cx="2682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Store all m</a:t>
            </a:r>
            <a:r>
              <a:rPr lang="ja-JP" altLang="en-US" sz="1200"/>
              <a:t>’</a:t>
            </a:r>
            <a:r>
              <a:rPr lang="en-US" altLang="ja-JP" sz="1200"/>
              <a:t>s here before updating rest of matrix</a:t>
            </a:r>
            <a:endParaRPr lang="en-US" altLang="en-US" sz="1200"/>
          </a:p>
        </p:txBody>
      </p:sp>
      <p:sp>
        <p:nvSpPr>
          <p:cNvPr id="44047" name="Rectangle 21">
            <a:extLst>
              <a:ext uri="{FF2B5EF4-FFF2-40B4-BE49-F238E27FC236}">
                <a16:creationId xmlns:a16="http://schemas.microsoft.com/office/drawing/2014/main" id="{2A0B73D5-7316-7E04-4E91-C2DB95C90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953000"/>
            <a:ext cx="228600" cy="9144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4048" name="Line 22">
            <a:extLst>
              <a:ext uri="{FF2B5EF4-FFF2-40B4-BE49-F238E27FC236}">
                <a16:creationId xmlns:a16="http://schemas.microsoft.com/office/drawing/2014/main" id="{2BF91A73-D3FE-2DB1-D775-153DB9AFA9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56260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49" name="Group 17">
            <a:extLst>
              <a:ext uri="{FF2B5EF4-FFF2-40B4-BE49-F238E27FC236}">
                <a16:creationId xmlns:a16="http://schemas.microsoft.com/office/drawing/2014/main" id="{F29DD318-7CEA-8BAB-4309-53E0360587FC}"/>
              </a:ext>
            </a:extLst>
          </p:cNvPr>
          <p:cNvGrpSpPr>
            <a:grpSpLocks/>
          </p:cNvGrpSpPr>
          <p:nvPr/>
        </p:nvGrpSpPr>
        <p:grpSpPr bwMode="auto">
          <a:xfrm>
            <a:off x="7119938" y="4659313"/>
            <a:ext cx="271462" cy="1030287"/>
            <a:chOff x="7120330" y="5079170"/>
            <a:chExt cx="271511" cy="1030695"/>
          </a:xfrm>
        </p:grpSpPr>
        <p:sp>
          <p:nvSpPr>
            <p:cNvPr id="44050" name="TextBox 18">
              <a:extLst>
                <a:ext uri="{FF2B5EF4-FFF2-40B4-BE49-F238E27FC236}">
                  <a16:creationId xmlns:a16="http://schemas.microsoft.com/office/drawing/2014/main" id="{7B7A93CD-B75C-DF9C-9464-31A01C12C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0330" y="5079170"/>
              <a:ext cx="241221" cy="33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i</a:t>
              </a:r>
            </a:p>
          </p:txBody>
        </p:sp>
        <p:sp>
          <p:nvSpPr>
            <p:cNvPr id="44051" name="TextBox 19">
              <a:extLst>
                <a:ext uri="{FF2B5EF4-FFF2-40B4-BE49-F238E27FC236}">
                  <a16:creationId xmlns:a16="http://schemas.microsoft.com/office/drawing/2014/main" id="{34EA839A-FC6A-FE98-96E9-30DD0C9E1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820" y="5771210"/>
              <a:ext cx="254021" cy="33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j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>
            <a:extLst>
              <a:ext uri="{FF2B5EF4-FFF2-40B4-BE49-F238E27FC236}">
                <a16:creationId xmlns:a16="http://schemas.microsoft.com/office/drawing/2014/main" id="{1A97CD1E-EC92-A0F6-06B5-2CC13EBD3B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93A01356-3B87-EFEA-DA9F-33C498F7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AE3D3B98-8136-1C4A-73A4-DCFE939C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27095FD-25C2-ED41-AD8C-D77927E05E3A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B492F7B8-3A7E-A0A5-0390-D91FCDB43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4479925" cy="425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Refine GE Algorithm (5/5)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36606AD1-A15C-7932-4297-C2273B94F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18954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Last version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Express using matrix operations (BLAS)</a:t>
            </a:r>
          </a:p>
        </p:txBody>
      </p:sp>
      <p:sp>
        <p:nvSpPr>
          <p:cNvPr id="45062" name="Text Box 4">
            <a:extLst>
              <a:ext uri="{FF2B5EF4-FFF2-40B4-BE49-F238E27FC236}">
                <a16:creationId xmlns:a16="http://schemas.microsoft.com/office/drawing/2014/main" id="{5F149770-29D2-C124-D0D0-A77EF371C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10000"/>
            <a:ext cx="3633788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</a:t>
            </a:r>
            <a:r>
              <a:rPr lang="en-US" altLang="en-US" sz="1600">
                <a:solidFill>
                  <a:schemeClr val="accent1"/>
                </a:solidFill>
              </a:rPr>
              <a:t>A(i+1:n,i) = A(i+1:n,i) * ( 1 / A(i,i) 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             </a:t>
            </a:r>
            <a:r>
              <a:rPr lang="en-US" altLang="en-US" sz="1600">
                <a:solidFill>
                  <a:schemeClr val="accent2"/>
                </a:solidFill>
              </a:rPr>
              <a:t>… BLAS 1 (scale a vector)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     A(i+1:n,i+1:n) = A(i+1:n , i+1:n 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              - A(i+1:n , i) * A(i , i+1:n)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              </a:t>
            </a:r>
            <a:r>
              <a:rPr lang="en-US" altLang="en-US" sz="1600">
                <a:solidFill>
                  <a:schemeClr val="accent2"/>
                </a:solidFill>
              </a:rPr>
              <a:t>… BLAS 2 (rank-1 update)</a:t>
            </a:r>
          </a:p>
        </p:txBody>
      </p:sp>
      <p:sp>
        <p:nvSpPr>
          <p:cNvPr id="45063" name="Text Box 5">
            <a:extLst>
              <a:ext uri="{FF2B5EF4-FFF2-40B4-BE49-F238E27FC236}">
                <a16:creationId xmlns:a16="http://schemas.microsoft.com/office/drawing/2014/main" id="{D89BE7A2-8DAE-D053-3F2E-2F44E3DFB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762000"/>
            <a:ext cx="3614738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for j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A(j,i) = A(j,i)/A(i,i)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for j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for k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 A(j,k) = A(j,k) - A(j,i) * A(i,k)</a:t>
            </a:r>
          </a:p>
        </p:txBody>
      </p:sp>
      <p:pic>
        <p:nvPicPr>
          <p:cNvPr id="45064" name="Picture 6" descr="U:\public_html\cs267\lecture12\Gauss2bf.gif">
            <a:extLst>
              <a:ext uri="{FF2B5EF4-FFF2-40B4-BE49-F238E27FC236}">
                <a16:creationId xmlns:a16="http://schemas.microsoft.com/office/drawing/2014/main" id="{134A1DB1-EDC4-D8B0-DB4B-C763A41F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24163"/>
            <a:ext cx="3810000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>
            <a:extLst>
              <a:ext uri="{FF2B5EF4-FFF2-40B4-BE49-F238E27FC236}">
                <a16:creationId xmlns:a16="http://schemas.microsoft.com/office/drawing/2014/main" id="{15AE601D-1202-50A0-6B3A-2CF51D30144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6082" name="Footer Placeholder 4">
            <a:extLst>
              <a:ext uri="{FF2B5EF4-FFF2-40B4-BE49-F238E27FC236}">
                <a16:creationId xmlns:a16="http://schemas.microsoft.com/office/drawing/2014/main" id="{9DD1C248-423C-6D2B-3A1C-E7D949DD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46083" name="Slide Number Placeholder 5">
            <a:extLst>
              <a:ext uri="{FF2B5EF4-FFF2-40B4-BE49-F238E27FC236}">
                <a16:creationId xmlns:a16="http://schemas.microsoft.com/office/drawing/2014/main" id="{DBEF2794-2C87-7743-4237-9D33CF506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CA2CC0-3D30-D849-9D6E-3284C571237B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32B0C1AF-8A1F-9FBF-4F1D-6A4F5A97B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4457700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GE really computes</a:t>
            </a: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4BB28EFF-D030-3C06-A987-A142B0874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5154613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Call the strictly lower triangular matrix of multipliers M, and let L = I+M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Call the upper triangle of the final matrix U</a:t>
            </a: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Lemma (LU Factorization):</a:t>
            </a:r>
            <a:r>
              <a:rPr lang="en-US" altLang="en-US" dirty="0">
                <a:ea typeface="ＭＳ Ｐゴシック" panose="020B0600070205080204" pitchFamily="34" charset="-128"/>
              </a:rPr>
              <a:t> If the above algorithm terminates (does not divide by zero) then A = L*U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Solving A*x=b using GE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Factorize A = L*U using GE                   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(cost = 2/3 n</a:t>
            </a:r>
            <a:r>
              <a:rPr lang="en-US" altLang="en-US" sz="2800" baseline="260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3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flops)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Solve L*y = b for y, using substitution 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(cost = n</a:t>
            </a:r>
            <a:r>
              <a:rPr lang="en-US" altLang="en-US" sz="2800" baseline="260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flops)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Solve U*x = y for x, using substitution 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(cost = n</a:t>
            </a:r>
            <a:r>
              <a:rPr lang="en-US" altLang="en-US" sz="2800" baseline="260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flops)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Thus A*x = (L*U)*x = L*(U*x) = L*y = b as desired</a:t>
            </a:r>
          </a:p>
        </p:txBody>
      </p:sp>
      <p:sp>
        <p:nvSpPr>
          <p:cNvPr id="46086" name="Text Box 4">
            <a:extLst>
              <a:ext uri="{FF2B5EF4-FFF2-40B4-BE49-F238E27FC236}">
                <a16:creationId xmlns:a16="http://schemas.microsoft.com/office/drawing/2014/main" id="{C463FA16-9269-09EA-CA08-FCC7B7267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914400"/>
            <a:ext cx="8888412" cy="830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A(i+1:n,i) = A(i+1:n,i) / A(i,i)     </a:t>
            </a:r>
            <a:r>
              <a:rPr lang="en-US" altLang="en-US" sz="1600">
                <a:solidFill>
                  <a:schemeClr val="accent2"/>
                </a:solidFill>
              </a:rPr>
              <a:t>… BLAS 1 (scale a vector)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A(i+1:n,i+1:n) = A(i+1:n , i+1:n ) - A(i+1:n , i) * A(i , i+1:n)   </a:t>
            </a:r>
            <a:r>
              <a:rPr lang="en-US" altLang="en-US" sz="1600">
                <a:solidFill>
                  <a:schemeClr val="accent2"/>
                </a:solidFill>
              </a:rPr>
              <a:t>…  BLAS 2 (rank-1 update)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16A1F9-B7B7-6655-B989-28C078085E57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3871913"/>
            <a:ext cx="1125538" cy="276225"/>
            <a:chOff x="9524664" y="3459774"/>
            <a:chExt cx="1124288" cy="277776"/>
          </a:xfrm>
        </p:grpSpPr>
        <p:sp>
          <p:nvSpPr>
            <p:cNvPr id="46088" name="Rectangle 1">
              <a:extLst>
                <a:ext uri="{FF2B5EF4-FFF2-40B4-BE49-F238E27FC236}">
                  <a16:creationId xmlns:a16="http://schemas.microsoft.com/office/drawing/2014/main" id="{06EF25D8-AD0A-BE07-A8FB-EC4FECF97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664" y="3459775"/>
              <a:ext cx="259174" cy="25915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46089" name="TextBox 2">
              <a:extLst>
                <a:ext uri="{FF2B5EF4-FFF2-40B4-BE49-F238E27FC236}">
                  <a16:creationId xmlns:a16="http://schemas.microsoft.com/office/drawing/2014/main" id="{47321F57-7B7F-E090-DA6B-992BDE759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3833" y="3459775"/>
              <a:ext cx="274229" cy="27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=</a:t>
              </a:r>
            </a:p>
          </p:txBody>
        </p:sp>
        <p:sp>
          <p:nvSpPr>
            <p:cNvPr id="46090" name="Right Triangle 3">
              <a:extLst>
                <a:ext uri="{FF2B5EF4-FFF2-40B4-BE49-F238E27FC236}">
                  <a16:creationId xmlns:a16="http://schemas.microsoft.com/office/drawing/2014/main" id="{639D320A-DD89-5D7B-1E42-468A72BE7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0759" y="3459774"/>
              <a:ext cx="246216" cy="264042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46091" name="TextBox 4">
              <a:extLst>
                <a:ext uri="{FF2B5EF4-FFF2-40B4-BE49-F238E27FC236}">
                  <a16:creationId xmlns:a16="http://schemas.microsoft.com/office/drawing/2014/main" id="{76265704-00DF-2172-2A55-278FF23C7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0345" y="3459774"/>
              <a:ext cx="244281" cy="27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*</a:t>
              </a:r>
            </a:p>
          </p:txBody>
        </p:sp>
        <p:sp>
          <p:nvSpPr>
            <p:cNvPr id="46092" name="Right Triangle 11">
              <a:extLst>
                <a:ext uri="{FF2B5EF4-FFF2-40B4-BE49-F238E27FC236}">
                  <a16:creationId xmlns:a16="http://schemas.microsoft.com/office/drawing/2014/main" id="{6EEE428D-AA72-D5B3-12E3-6D9004600F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402736" y="3461560"/>
              <a:ext cx="246216" cy="264042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>
            <a:extLst>
              <a:ext uri="{FF2B5EF4-FFF2-40B4-BE49-F238E27FC236}">
                <a16:creationId xmlns:a16="http://schemas.microsoft.com/office/drawing/2014/main" id="{A5EEE8B4-4425-F6BC-5836-658918152F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8130" name="Footer Placeholder 4">
            <a:extLst>
              <a:ext uri="{FF2B5EF4-FFF2-40B4-BE49-F238E27FC236}">
                <a16:creationId xmlns:a16="http://schemas.microsoft.com/office/drawing/2014/main" id="{4706BFB0-84DB-D9BA-FE93-4BCC4E22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48131" name="Slide Number Placeholder 5">
            <a:extLst>
              <a:ext uri="{FF2B5EF4-FFF2-40B4-BE49-F238E27FC236}">
                <a16:creationId xmlns:a16="http://schemas.microsoft.com/office/drawing/2014/main" id="{2737F963-2A9E-41D7-6596-F85B95D0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F486B04-B920-DE40-8268-BDB6EFD1CF04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73842E92-A7E9-907B-1FFA-82F61F604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5954712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Problems with basic GE algorithm</a:t>
            </a: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81BDB07E-1656-48D0-A941-193BC36DC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001000" cy="2584450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What if some A(i,i) is zero? Or very small?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Result may not exist, or be </a:t>
            </a:r>
            <a:r>
              <a:rPr lang="ja-JP" altLang="en-US" sz="1800">
                <a:ea typeface="ＭＳ Ｐゴシック" panose="020B0600070205080204" pitchFamily="34" charset="-128"/>
              </a:rPr>
              <a:t>“</a:t>
            </a:r>
            <a:r>
              <a:rPr lang="en-US" altLang="ja-JP" sz="1800">
                <a:ea typeface="ＭＳ Ｐゴシック" panose="020B0600070205080204" pitchFamily="34" charset="-128"/>
              </a:rPr>
              <a:t>unstable</a:t>
            </a:r>
            <a:r>
              <a:rPr lang="ja-JP" altLang="en-US" sz="1800">
                <a:ea typeface="ＭＳ Ｐゴシック" panose="020B0600070205080204" pitchFamily="34" charset="-128"/>
              </a:rPr>
              <a:t>”</a:t>
            </a:r>
            <a:r>
              <a:rPr lang="en-US" altLang="ja-JP" sz="1800">
                <a:ea typeface="ＭＳ Ｐゴシック" panose="020B0600070205080204" pitchFamily="34" charset="-128"/>
              </a:rPr>
              <a:t>, so need to </a:t>
            </a:r>
            <a:r>
              <a:rPr lang="en-US" altLang="ja-JP" sz="1800">
                <a:solidFill>
                  <a:schemeClr val="accent1"/>
                </a:solidFill>
                <a:ea typeface="ＭＳ Ｐゴシック" panose="020B0600070205080204" pitchFamily="34" charset="-128"/>
              </a:rPr>
              <a:t>pivot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Current computation all BLAS 1 or BLAS 2, but we know that </a:t>
            </a:r>
            <a:r>
              <a:rPr lang="en-US" altLang="en-US" sz="2000">
                <a:solidFill>
                  <a:schemeClr val="accent1"/>
                </a:solidFill>
                <a:ea typeface="ＭＳ Ｐゴシック" panose="020B0600070205080204" pitchFamily="34" charset="-128"/>
              </a:rPr>
              <a:t>BLAS 3</a:t>
            </a:r>
            <a:r>
              <a:rPr lang="en-US" altLang="en-US" sz="2000">
                <a:ea typeface="ＭＳ Ｐゴシック" panose="020B0600070205080204" pitchFamily="34" charset="-128"/>
              </a:rPr>
              <a:t> (matrix multiply) is fastest (earlier lecture…)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4" name="Text Box 4">
            <a:extLst>
              <a:ext uri="{FF2B5EF4-FFF2-40B4-BE49-F238E27FC236}">
                <a16:creationId xmlns:a16="http://schemas.microsoft.com/office/drawing/2014/main" id="{F1ACD9DB-E741-8262-5FDE-5FA1E8349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728663"/>
            <a:ext cx="6130925" cy="1077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A(i+1:n,i) = A(i+1:n,i) / A(i,i)         </a:t>
            </a:r>
            <a:r>
              <a:rPr lang="en-US" altLang="en-US" sz="1600">
                <a:solidFill>
                  <a:schemeClr val="accent2"/>
                </a:solidFill>
              </a:rPr>
              <a:t>… BLAS 1 (scale a vector)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A(i+1:n,i+1:n) = A(i+1:n , i+1:n )  </a:t>
            </a:r>
            <a:r>
              <a:rPr lang="en-US" altLang="en-US" sz="1600">
                <a:solidFill>
                  <a:schemeClr val="accent2"/>
                </a:solidFill>
              </a:rPr>
              <a:t>… BLAS 2 (rank-1 update)</a:t>
            </a:r>
            <a:endParaRPr lang="en-US" altLang="en-US" sz="1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- A(i+1:n , i) * A(i , i+1:n)</a:t>
            </a:r>
          </a:p>
        </p:txBody>
      </p:sp>
      <p:pic>
        <p:nvPicPr>
          <p:cNvPr id="48135" name="Picture 5" descr="U:\public_html\cs267\RS6000blas.gif">
            <a:extLst>
              <a:ext uri="{FF2B5EF4-FFF2-40B4-BE49-F238E27FC236}">
                <a16:creationId xmlns:a16="http://schemas.microsoft.com/office/drawing/2014/main" id="{25C237BD-9345-1F0A-1389-F035B0487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5814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Line 6">
            <a:extLst>
              <a:ext uri="{FF2B5EF4-FFF2-40B4-BE49-F238E27FC236}">
                <a16:creationId xmlns:a16="http://schemas.microsoft.com/office/drawing/2014/main" id="{9C18E752-C697-89CE-A2F2-EB203D36A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8862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Text Box 7">
            <a:extLst>
              <a:ext uri="{FF2B5EF4-FFF2-40B4-BE49-F238E27FC236}">
                <a16:creationId xmlns:a16="http://schemas.microsoft.com/office/drawing/2014/main" id="{04A0A8CD-47C1-04C8-9145-C67EE4A2E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733800"/>
            <a:ext cx="608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1"/>
                </a:solidFill>
              </a:rPr>
              <a:t>Peak</a:t>
            </a:r>
            <a:endParaRPr lang="en-US" altLang="en-US" sz="1800" b="0">
              <a:solidFill>
                <a:schemeClr val="accent1"/>
              </a:solidFill>
            </a:endParaRPr>
          </a:p>
        </p:txBody>
      </p:sp>
      <p:sp>
        <p:nvSpPr>
          <p:cNvPr id="48138" name="Text Box 8">
            <a:extLst>
              <a:ext uri="{FF2B5EF4-FFF2-40B4-BE49-F238E27FC236}">
                <a16:creationId xmlns:a16="http://schemas.microsoft.com/office/drawing/2014/main" id="{56A5674B-DE95-85AE-3E64-6C6BFDDD6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62400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1"/>
                </a:solidFill>
              </a:rPr>
              <a:t>BLAS 3</a:t>
            </a:r>
            <a:endParaRPr lang="en-US" altLang="en-US" sz="1800" b="0">
              <a:solidFill>
                <a:schemeClr val="accent1"/>
              </a:solidFill>
            </a:endParaRPr>
          </a:p>
        </p:txBody>
      </p:sp>
      <p:sp>
        <p:nvSpPr>
          <p:cNvPr id="48139" name="Text Box 9">
            <a:extLst>
              <a:ext uri="{FF2B5EF4-FFF2-40B4-BE49-F238E27FC236}">
                <a16:creationId xmlns:a16="http://schemas.microsoft.com/office/drawing/2014/main" id="{A22E8D31-2B57-3284-D3B2-901A9636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105400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1"/>
                </a:solidFill>
              </a:rPr>
              <a:t>BLAS 2</a:t>
            </a:r>
            <a:endParaRPr lang="en-US" altLang="en-US" sz="1800" b="0">
              <a:solidFill>
                <a:schemeClr val="accent1"/>
              </a:solidFill>
            </a:endParaRPr>
          </a:p>
        </p:txBody>
      </p:sp>
      <p:sp>
        <p:nvSpPr>
          <p:cNvPr id="48140" name="Text Box 10">
            <a:extLst>
              <a:ext uri="{FF2B5EF4-FFF2-40B4-BE49-F238E27FC236}">
                <a16:creationId xmlns:a16="http://schemas.microsoft.com/office/drawing/2014/main" id="{860391B8-DF3A-5F8E-63E9-5C8B2F4F1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410200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1"/>
                </a:solidFill>
              </a:rPr>
              <a:t>BLAS 1</a:t>
            </a:r>
            <a:endParaRPr lang="en-US" altLang="en-US" sz="1800" b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2">
            <a:extLst>
              <a:ext uri="{FF2B5EF4-FFF2-40B4-BE49-F238E27FC236}">
                <a16:creationId xmlns:a16="http://schemas.microsoft.com/office/drawing/2014/main" id="{FB6ADE85-5B03-A852-7282-9B41CDFD09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0178" name="Footer Placeholder 3">
            <a:extLst>
              <a:ext uri="{FF2B5EF4-FFF2-40B4-BE49-F238E27FC236}">
                <a16:creationId xmlns:a16="http://schemas.microsoft.com/office/drawing/2014/main" id="{570A1DFD-D03B-B4C3-DA02-939BCE53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50179" name="Slide Number Placeholder 4">
            <a:extLst>
              <a:ext uri="{FF2B5EF4-FFF2-40B4-BE49-F238E27FC236}">
                <a16:creationId xmlns:a16="http://schemas.microsoft.com/office/drawing/2014/main" id="{1E4F1308-2D5E-BA27-E09C-9FF35680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84B3803-1D74-604F-8121-D914E5516018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146B1794-E0A1-616D-158F-6C59BD961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5715000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Pivoting in Gaussian Elimination</a:t>
            </a:r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1E3CD18F-BE7B-E408-4BC4-F0C93773D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773113"/>
            <a:ext cx="77882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35000" indent="-17780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/>
              <a:t>A =  [ 0  1 ]   fails completely because can</a:t>
            </a:r>
            <a:r>
              <a:rPr lang="ja-JP" altLang="en-US" sz="2000"/>
              <a:t>’</a:t>
            </a:r>
            <a:r>
              <a:rPr lang="en-US" altLang="ja-JP" sz="2000"/>
              <a:t>t divide by A(1,1)=0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      [ 1  0 ]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00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/>
              <a:t>But solving Ax=b should be easy!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/>
              <a:t> When diagonal A(i,i) is tiny (not just zero), algorithm may terminate but get completely wrong answer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Numerical instability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>
                <a:solidFill>
                  <a:schemeClr val="tx1"/>
                </a:solidFill>
              </a:rPr>
              <a:t>Roundoff error is cause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00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Cure:</a:t>
            </a:r>
            <a:r>
              <a:rPr lang="en-US" altLang="en-US" sz="2000"/>
              <a:t>   </a:t>
            </a:r>
            <a:r>
              <a:rPr lang="en-US" altLang="en-US" sz="2000">
                <a:solidFill>
                  <a:srgbClr val="006600"/>
                </a:solidFill>
              </a:rPr>
              <a:t>Pivot</a:t>
            </a:r>
            <a:r>
              <a:rPr lang="en-US" altLang="en-US" sz="2000"/>
              <a:t> (swap rows of A) so |A(i,i)| large</a:t>
            </a:r>
            <a:endParaRPr lang="en-US" altLang="en-US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2">
            <a:extLst>
              <a:ext uri="{FF2B5EF4-FFF2-40B4-BE49-F238E27FC236}">
                <a16:creationId xmlns:a16="http://schemas.microsoft.com/office/drawing/2014/main" id="{2A138592-63AF-A3EE-B969-D0AC6A2F32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2226" name="Footer Placeholder 3">
            <a:extLst>
              <a:ext uri="{FF2B5EF4-FFF2-40B4-BE49-F238E27FC236}">
                <a16:creationId xmlns:a16="http://schemas.microsoft.com/office/drawing/2014/main" id="{42DB8603-BFD8-827B-1884-AABE85689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52227" name="Slide Number Placeholder 4">
            <a:extLst>
              <a:ext uri="{FF2B5EF4-FFF2-40B4-BE49-F238E27FC236}">
                <a16:creationId xmlns:a16="http://schemas.microsoft.com/office/drawing/2014/main" id="{2E043751-50E2-93EF-4199-BA944226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B1BE089-58B5-7741-AB3D-0AC3EA9B729F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98869A54-F35B-0693-1A66-4E991FB96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47113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Gaussian Elimination with Partial Pivoting (GEPP)</a:t>
            </a: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2D2412CA-65AB-B2E3-F209-FE83B1F67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38188"/>
            <a:ext cx="6942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120000"/>
            </a:pPr>
            <a:r>
              <a:rPr lang="en-US" altLang="en-US" sz="1600"/>
              <a:t> </a:t>
            </a:r>
            <a:r>
              <a:rPr lang="en-US" altLang="en-US" sz="1800"/>
              <a:t>Partial Pivoting: swap rows so that A(i,i) is largest in column</a:t>
            </a:r>
            <a:endParaRPr lang="en-US" altLang="en-US" sz="1600"/>
          </a:p>
        </p:txBody>
      </p:sp>
      <p:sp>
        <p:nvSpPr>
          <p:cNvPr id="52230" name="Text Box 4">
            <a:extLst>
              <a:ext uri="{FF2B5EF4-FFF2-40B4-BE49-F238E27FC236}">
                <a16:creationId xmlns:a16="http://schemas.microsoft.com/office/drawing/2014/main" id="{A5DEB3A6-1C3F-927A-14BA-67A379229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71588"/>
            <a:ext cx="6543675" cy="286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   </a:t>
            </a:r>
            <a:r>
              <a:rPr lang="en-US" altLang="en-US" sz="1800">
                <a:solidFill>
                  <a:schemeClr val="accent1"/>
                </a:solidFill>
              </a:rPr>
              <a:t>find and record k where |A(k,i)| = max</a:t>
            </a:r>
            <a:r>
              <a:rPr lang="en-US" altLang="en-US" baseline="-6000">
                <a:solidFill>
                  <a:schemeClr val="accent1"/>
                </a:solidFill>
              </a:rPr>
              <a:t>{i </a:t>
            </a:r>
            <a:r>
              <a:rPr lang="en-US" altLang="en-US" baseline="-6000">
                <a:solidFill>
                  <a:schemeClr val="accent1"/>
                </a:solidFill>
                <a:sym typeface="Symbol" pitchFamily="2" charset="2"/>
              </a:rPr>
              <a:t></a:t>
            </a:r>
            <a:r>
              <a:rPr lang="en-US" altLang="en-US" baseline="-6000">
                <a:solidFill>
                  <a:schemeClr val="accent1"/>
                </a:solidFill>
              </a:rPr>
              <a:t> j </a:t>
            </a:r>
            <a:r>
              <a:rPr lang="en-US" altLang="en-US" baseline="-6000">
                <a:solidFill>
                  <a:schemeClr val="accent1"/>
                </a:solidFill>
                <a:sym typeface="Symbol" pitchFamily="2" charset="2"/>
              </a:rPr>
              <a:t></a:t>
            </a:r>
            <a:r>
              <a:rPr lang="en-US" altLang="en-US" baseline="-6000">
                <a:solidFill>
                  <a:schemeClr val="accent1"/>
                </a:solidFill>
              </a:rPr>
              <a:t> n}</a:t>
            </a:r>
            <a:r>
              <a:rPr lang="en-US" altLang="en-US" sz="1800">
                <a:solidFill>
                  <a:schemeClr val="accent1"/>
                </a:solidFill>
              </a:rPr>
              <a:t> |A(j,i)|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</a:rPr>
              <a:t>            … i.e. largest entry in rest of column 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</a:rPr>
              <a:t>     if |A(k,i)| = 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</a:rPr>
              <a:t>          exit with a warning that A is singular, or nearly so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</a:rPr>
              <a:t>     elseif  k </a:t>
            </a:r>
            <a:r>
              <a:rPr lang="en-US" altLang="en-US" sz="1800">
                <a:solidFill>
                  <a:schemeClr val="accent1"/>
                </a:solidFill>
                <a:latin typeface="Tahoma" panose="020B0604030504040204" pitchFamily="34" charset="0"/>
              </a:rPr>
              <a:t>≠</a:t>
            </a:r>
            <a:r>
              <a:rPr lang="en-US" altLang="en-US" sz="1800">
                <a:solidFill>
                  <a:schemeClr val="accent1"/>
                </a:solidFill>
              </a:rPr>
              <a:t> 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</a:rPr>
              <a:t>          swap rows i and k of 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</a:rPr>
              <a:t>     end if</a:t>
            </a:r>
            <a:r>
              <a:rPr lang="en-US" altLang="en-US" sz="1800"/>
              <a:t>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   A(i+1:n,i) = A(i+1:n,i) / A(i,i)        </a:t>
            </a:r>
            <a:r>
              <a:rPr lang="en-US" altLang="en-US" sz="1800">
                <a:solidFill>
                  <a:schemeClr val="accent2"/>
                </a:solidFill>
              </a:rPr>
              <a:t>… each |quotient| ≤ 1</a:t>
            </a:r>
            <a:endParaRPr lang="en-US" altLang="en-US" sz="18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   A(i+1:n,i+1:n) = A(i+1:n , i+1:n ) - A(i+1:n , i) * A(i , i+1:n)</a:t>
            </a:r>
          </a:p>
        </p:txBody>
      </p:sp>
      <p:sp>
        <p:nvSpPr>
          <p:cNvPr id="52231" name="Text Box 5">
            <a:extLst>
              <a:ext uri="{FF2B5EF4-FFF2-40B4-BE49-F238E27FC236}">
                <a16:creationId xmlns:a16="http://schemas.microsoft.com/office/drawing/2014/main" id="{CF4D5476-2938-7793-8369-310D9E064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316413"/>
            <a:ext cx="7543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65100" indent="-165100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120000"/>
            </a:pPr>
            <a:r>
              <a:rPr lang="en-US" altLang="en-US" sz="1800" i="1">
                <a:solidFill>
                  <a:srgbClr val="006600"/>
                </a:solidFill>
              </a:rPr>
              <a:t>Lemma</a:t>
            </a:r>
            <a:r>
              <a:rPr lang="en-US" altLang="en-US" sz="1800">
                <a:solidFill>
                  <a:srgbClr val="006600"/>
                </a:solidFill>
              </a:rPr>
              <a:t>:</a:t>
            </a:r>
            <a:r>
              <a:rPr lang="en-US" altLang="en-US" sz="1800"/>
              <a:t> This algorithm computes A = P*L*U, where P is a permutation matrix.</a:t>
            </a:r>
          </a:p>
          <a:p>
            <a:pPr>
              <a:lnSpc>
                <a:spcPct val="100000"/>
              </a:lnSpc>
              <a:spcBef>
                <a:spcPct val="0"/>
              </a:spcBef>
              <a:buSzPct val="120000"/>
            </a:pPr>
            <a:r>
              <a:rPr lang="en-US" altLang="en-US" sz="1800"/>
              <a:t>This algorithm is numerically stable in practice</a:t>
            </a:r>
          </a:p>
          <a:p>
            <a:pPr>
              <a:lnSpc>
                <a:spcPct val="100000"/>
              </a:lnSpc>
              <a:spcBef>
                <a:spcPct val="0"/>
              </a:spcBef>
              <a:buSzPct val="120000"/>
            </a:pPr>
            <a:r>
              <a:rPr lang="en-US" altLang="en-US" sz="1800"/>
              <a:t> For details see LAPACK code at  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Pct val="120000"/>
              <a:buFontTx/>
              <a:buNone/>
            </a:pPr>
            <a:r>
              <a:rPr lang="en-US" altLang="en-US" sz="1800">
                <a:hlinkClick r:id="rId3"/>
              </a:rPr>
              <a:t>http://www.netlib.org/lapack/single/sgetf2.f</a:t>
            </a:r>
            <a:endParaRPr lang="en-US" altLang="en-US" sz="1800"/>
          </a:p>
          <a:p>
            <a:pPr>
              <a:lnSpc>
                <a:spcPct val="100000"/>
              </a:lnSpc>
              <a:spcBef>
                <a:spcPct val="0"/>
              </a:spcBef>
              <a:buSzPct val="120000"/>
            </a:pPr>
            <a:r>
              <a:rPr lang="en-US" altLang="en-US" sz="1800"/>
              <a:t>Standard approach – but communication costs?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>
            <a:extLst>
              <a:ext uri="{FF2B5EF4-FFF2-40B4-BE49-F238E27FC236}">
                <a16:creationId xmlns:a16="http://schemas.microsoft.com/office/drawing/2014/main" id="{742747E9-1F49-EFA6-3483-9E93AC6FB8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4274" name="Footer Placeholder 4">
            <a:extLst>
              <a:ext uri="{FF2B5EF4-FFF2-40B4-BE49-F238E27FC236}">
                <a16:creationId xmlns:a16="http://schemas.microsoft.com/office/drawing/2014/main" id="{0AE2282D-42FD-9C24-1B2F-92C59C97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54275" name="Slide Number Placeholder 5">
            <a:extLst>
              <a:ext uri="{FF2B5EF4-FFF2-40B4-BE49-F238E27FC236}">
                <a16:creationId xmlns:a16="http://schemas.microsoft.com/office/drawing/2014/main" id="{A3F93140-C944-FDA5-8D70-69D86EAF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FF49A15-6FCF-414A-9068-1FBFE2B7B69B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4276" name="Rectangle 1026">
            <a:extLst>
              <a:ext uri="{FF2B5EF4-FFF2-40B4-BE49-F238E27FC236}">
                <a16:creationId xmlns:a16="http://schemas.microsoft.com/office/drawing/2014/main" id="{185AF3D0-C6AA-BA62-32EF-A1275B2A6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5954712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Problems with basic GE algorithm</a:t>
            </a:r>
          </a:p>
        </p:txBody>
      </p:sp>
      <p:sp>
        <p:nvSpPr>
          <p:cNvPr id="54277" name="Rectangle 1027">
            <a:extLst>
              <a:ext uri="{FF2B5EF4-FFF2-40B4-BE49-F238E27FC236}">
                <a16:creationId xmlns:a16="http://schemas.microsoft.com/office/drawing/2014/main" id="{412C228F-51C3-4D40-604D-E1376AD0B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2584450"/>
          </a:xfrm>
        </p:spPr>
        <p:txBody>
          <a:bodyPr/>
          <a:lstStyle/>
          <a:p>
            <a:r>
              <a:rPr lang="en-US" altLang="en-US" sz="2000">
                <a:solidFill>
                  <a:schemeClr val="bg2"/>
                </a:solidFill>
                <a:ea typeface="ＭＳ Ｐゴシック" panose="020B0600070205080204" pitchFamily="34" charset="-128"/>
              </a:rPr>
              <a:t>What if some A(i,i) is zero? Or very small?</a:t>
            </a:r>
          </a:p>
          <a:p>
            <a:pPr lvl="1"/>
            <a:r>
              <a:rPr lang="en-US" altLang="en-US" sz="1800">
                <a:solidFill>
                  <a:schemeClr val="bg2"/>
                </a:solidFill>
                <a:ea typeface="ＭＳ Ｐゴシック" panose="020B0600070205080204" pitchFamily="34" charset="-128"/>
              </a:rPr>
              <a:t>Result may not exist, or be </a:t>
            </a:r>
            <a:r>
              <a:rPr lang="ja-JP" altLang="en-US" sz="1800">
                <a:solidFill>
                  <a:schemeClr val="bg2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1800">
                <a:solidFill>
                  <a:schemeClr val="bg2"/>
                </a:solidFill>
                <a:ea typeface="ＭＳ Ｐゴシック" panose="020B0600070205080204" pitchFamily="34" charset="-128"/>
              </a:rPr>
              <a:t>unstable</a:t>
            </a:r>
            <a:r>
              <a:rPr lang="ja-JP" altLang="en-US" sz="1800">
                <a:solidFill>
                  <a:schemeClr val="bg2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1800">
                <a:solidFill>
                  <a:schemeClr val="bg2"/>
                </a:solidFill>
                <a:ea typeface="ＭＳ Ｐゴシック" panose="020B0600070205080204" pitchFamily="34" charset="-128"/>
              </a:rPr>
              <a:t>, so need to pivot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Current computation all BLAS 1 or BLAS 2, but we know that </a:t>
            </a:r>
            <a:r>
              <a:rPr lang="en-US" altLang="en-US" sz="2000">
                <a:solidFill>
                  <a:schemeClr val="accent1"/>
                </a:solidFill>
                <a:ea typeface="ＭＳ Ｐゴシック" panose="020B0600070205080204" pitchFamily="34" charset="-128"/>
              </a:rPr>
              <a:t>BLAS 3</a:t>
            </a:r>
            <a:r>
              <a:rPr lang="en-US" altLang="en-US" sz="2000">
                <a:ea typeface="ＭＳ Ｐゴシック" panose="020B0600070205080204" pitchFamily="34" charset="-128"/>
              </a:rPr>
              <a:t> (matrix multiply) is fastest (earlier lectures…)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4278" name="Text Box 1028">
            <a:extLst>
              <a:ext uri="{FF2B5EF4-FFF2-40B4-BE49-F238E27FC236}">
                <a16:creationId xmlns:a16="http://schemas.microsoft.com/office/drawing/2014/main" id="{40CC3CD7-8C11-8CC9-B290-554C1B717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09800"/>
            <a:ext cx="6130925" cy="1077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A(i+1:n,i) = A(i+1:n,i) / A(i,i)         </a:t>
            </a:r>
            <a:r>
              <a:rPr lang="en-US" altLang="en-US" sz="1600">
                <a:solidFill>
                  <a:schemeClr val="accent2"/>
                </a:solidFill>
              </a:rPr>
              <a:t>… BLAS 1 (scale a vector)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A(i+1:n,i+1:n) = A(i+1:n , i+1:n )  </a:t>
            </a:r>
            <a:r>
              <a:rPr lang="en-US" altLang="en-US" sz="1600">
                <a:solidFill>
                  <a:schemeClr val="accent2"/>
                </a:solidFill>
              </a:rPr>
              <a:t>… BLAS 2 (rank-1 update)</a:t>
            </a:r>
            <a:endParaRPr lang="en-US" altLang="en-US" sz="1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- A(i+1:n , i) * A(i , i+1:n)</a:t>
            </a:r>
          </a:p>
        </p:txBody>
      </p:sp>
      <p:pic>
        <p:nvPicPr>
          <p:cNvPr id="54279" name="Picture 1029" descr="U:\public_html\cs267\RS6000blas.gif">
            <a:extLst>
              <a:ext uri="{FF2B5EF4-FFF2-40B4-BE49-F238E27FC236}">
                <a16:creationId xmlns:a16="http://schemas.microsoft.com/office/drawing/2014/main" id="{BD445C5A-3F36-83D1-AB0B-43BD03A37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5814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Line 1030">
            <a:extLst>
              <a:ext uri="{FF2B5EF4-FFF2-40B4-BE49-F238E27FC236}">
                <a16:creationId xmlns:a16="http://schemas.microsoft.com/office/drawing/2014/main" id="{6404CF81-6EBC-AE75-986F-61BCB070D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8862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Text Box 1031">
            <a:extLst>
              <a:ext uri="{FF2B5EF4-FFF2-40B4-BE49-F238E27FC236}">
                <a16:creationId xmlns:a16="http://schemas.microsoft.com/office/drawing/2014/main" id="{E9817EC9-54D6-CFD9-5F72-CC1EBF949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733800"/>
            <a:ext cx="608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1"/>
                </a:solidFill>
              </a:rPr>
              <a:t>Peak</a:t>
            </a:r>
            <a:endParaRPr lang="en-US" altLang="en-US" sz="1800" b="0">
              <a:solidFill>
                <a:schemeClr val="accent1"/>
              </a:solidFill>
            </a:endParaRPr>
          </a:p>
        </p:txBody>
      </p:sp>
      <p:sp>
        <p:nvSpPr>
          <p:cNvPr id="54282" name="Text Box 1032">
            <a:extLst>
              <a:ext uri="{FF2B5EF4-FFF2-40B4-BE49-F238E27FC236}">
                <a16:creationId xmlns:a16="http://schemas.microsoft.com/office/drawing/2014/main" id="{1702BD97-B292-E2CF-33EB-EEAD893AA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62400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1"/>
                </a:solidFill>
              </a:rPr>
              <a:t>BLAS 3</a:t>
            </a:r>
            <a:endParaRPr lang="en-US" altLang="en-US" sz="1800" b="0">
              <a:solidFill>
                <a:schemeClr val="accent1"/>
              </a:solidFill>
            </a:endParaRPr>
          </a:p>
        </p:txBody>
      </p:sp>
      <p:sp>
        <p:nvSpPr>
          <p:cNvPr id="54283" name="Text Box 1033">
            <a:extLst>
              <a:ext uri="{FF2B5EF4-FFF2-40B4-BE49-F238E27FC236}">
                <a16:creationId xmlns:a16="http://schemas.microsoft.com/office/drawing/2014/main" id="{585EEBBD-9B84-05A0-3313-1FAE3DB08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105400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1"/>
                </a:solidFill>
              </a:rPr>
              <a:t>BLAS 2</a:t>
            </a:r>
            <a:endParaRPr lang="en-US" altLang="en-US" sz="1800" b="0">
              <a:solidFill>
                <a:schemeClr val="accent1"/>
              </a:solidFill>
            </a:endParaRPr>
          </a:p>
        </p:txBody>
      </p:sp>
      <p:sp>
        <p:nvSpPr>
          <p:cNvPr id="54284" name="Text Box 1034">
            <a:extLst>
              <a:ext uri="{FF2B5EF4-FFF2-40B4-BE49-F238E27FC236}">
                <a16:creationId xmlns:a16="http://schemas.microsoft.com/office/drawing/2014/main" id="{2D63A6AF-F1CD-64DC-BA5C-91DF02B3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410200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1"/>
                </a:solidFill>
              </a:rPr>
              <a:t>BLAS 1</a:t>
            </a:r>
            <a:endParaRPr lang="en-US" altLang="en-US" sz="1800" b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3">
            <a:extLst>
              <a:ext uri="{FF2B5EF4-FFF2-40B4-BE49-F238E27FC236}">
                <a16:creationId xmlns:a16="http://schemas.microsoft.com/office/drawing/2014/main" id="{D57A7C4E-D484-3C72-BAFC-51ADB97B70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41313" y="630872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5298" name="Footer Placeholder 4">
            <a:extLst>
              <a:ext uri="{FF2B5EF4-FFF2-40B4-BE49-F238E27FC236}">
                <a16:creationId xmlns:a16="http://schemas.microsoft.com/office/drawing/2014/main" id="{CE53F250-18EC-FAD3-C682-E79D698E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9363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55299" name="Slide Number Placeholder 5">
            <a:extLst>
              <a:ext uri="{FF2B5EF4-FFF2-40B4-BE49-F238E27FC236}">
                <a16:creationId xmlns:a16="http://schemas.microsoft.com/office/drawing/2014/main" id="{25E1438A-B4B7-7781-3E33-550E8D8E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95FBD96-D0D7-2E42-8FF0-D9BCAD28B50E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6D0B1EB1-EE6F-D1D1-387F-333F506C0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6532562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Converting BLAS2 to BLAS3 in GEPP</a:t>
            </a:r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EB0003EF-4826-F222-D86A-6259957DD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719138"/>
            <a:ext cx="8305800" cy="57499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Blocking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Used to optimize matrix-multiplication 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Harder here because of data dependencies in GEPP </a:t>
            </a:r>
          </a:p>
          <a:p>
            <a:r>
              <a:rPr lang="en-US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BIG IDEA</a:t>
            </a:r>
            <a:r>
              <a:rPr lang="en-US" altLang="en-US">
                <a:solidFill>
                  <a:srgbClr val="006600"/>
                </a:solidFill>
                <a:ea typeface="ＭＳ Ｐゴシック" panose="020B0600070205080204" pitchFamily="34" charset="-128"/>
              </a:rPr>
              <a:t>: Delayed Updates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Save updates to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trailing matrix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from several consecutive BLAS2 (rank-1) updates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Apply many updates simultaneously in one BLAS3 (matmul) operation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Same idea works for much of dense linear algebra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Not eigenvalue problems or SVD – need more ideas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First Approach: Need to choose a </a:t>
            </a:r>
            <a:r>
              <a:rPr lang="en-US" altLang="en-US">
                <a:solidFill>
                  <a:srgbClr val="006600"/>
                </a:solidFill>
                <a:ea typeface="ＭＳ Ｐゴシック" panose="020B0600070205080204" pitchFamily="34" charset="-128"/>
              </a:rPr>
              <a:t>block size b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Algorithm will save and apply b updates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 should be </a:t>
            </a:r>
            <a:r>
              <a:rPr lang="en-US" altLang="en-US">
                <a:solidFill>
                  <a:srgbClr val="006600"/>
                </a:solidFill>
                <a:ea typeface="ＭＳ Ｐゴシック" panose="020B0600070205080204" pitchFamily="34" charset="-128"/>
              </a:rPr>
              <a:t>small enough</a:t>
            </a:r>
            <a:r>
              <a:rPr lang="en-US" altLang="en-US">
                <a:ea typeface="ＭＳ Ｐゴシック" panose="020B0600070205080204" pitchFamily="34" charset="-128"/>
              </a:rPr>
              <a:t> so that active submatrix consisting of b columns of A fits in cache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 should be </a:t>
            </a:r>
            <a:r>
              <a:rPr lang="en-US" altLang="en-US">
                <a:solidFill>
                  <a:srgbClr val="006600"/>
                </a:solidFill>
                <a:ea typeface="ＭＳ Ｐゴシック" panose="020B0600070205080204" pitchFamily="34" charset="-128"/>
              </a:rPr>
              <a:t>large enough</a:t>
            </a:r>
            <a:r>
              <a:rPr lang="en-US" altLang="en-US">
                <a:ea typeface="ＭＳ Ｐゴシック" panose="020B0600070205080204" pitchFamily="34" charset="-128"/>
              </a:rPr>
              <a:t> to make BLAS3 (matmul) fast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U:\public_html\cs267\lecture12\Gauss3bf.gif">
            <a:extLst>
              <a:ext uri="{FF2B5EF4-FFF2-40B4-BE49-F238E27FC236}">
                <a16:creationId xmlns:a16="http://schemas.microsoft.com/office/drawing/2014/main" id="{CDE3D9F2-648A-F416-6087-948A68B15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320516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Date Placeholder 2">
            <a:extLst>
              <a:ext uri="{FF2B5EF4-FFF2-40B4-BE49-F238E27FC236}">
                <a16:creationId xmlns:a16="http://schemas.microsoft.com/office/drawing/2014/main" id="{F4A7CB72-8909-BB3B-97A1-1ED2A9E185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7347" name="Footer Placeholder 3">
            <a:extLst>
              <a:ext uri="{FF2B5EF4-FFF2-40B4-BE49-F238E27FC236}">
                <a16:creationId xmlns:a16="http://schemas.microsoft.com/office/drawing/2014/main" id="{6D3740FF-7802-716C-C8F2-ACD9048E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715125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57348" name="Slide Number Placeholder 4">
            <a:extLst>
              <a:ext uri="{FF2B5EF4-FFF2-40B4-BE49-F238E27FC236}">
                <a16:creationId xmlns:a16="http://schemas.microsoft.com/office/drawing/2014/main" id="{F0820E3B-6962-003C-2D8A-9B738EA0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D90A859-B49B-F145-80D9-3E2493AE7676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7349" name="Rectangle 2">
            <a:extLst>
              <a:ext uri="{FF2B5EF4-FFF2-40B4-BE49-F238E27FC236}">
                <a16:creationId xmlns:a16="http://schemas.microsoft.com/office/drawing/2014/main" id="{156EC0C0-03D4-6B51-1181-DF2439637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553325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Blocked GEPP   </a:t>
            </a:r>
            <a:r>
              <a:rPr lang="en-US" altLang="en-US" sz="2000">
                <a:ea typeface="ＭＳ Ｐゴシック" panose="020B0600070205080204" pitchFamily="34" charset="-128"/>
              </a:rPr>
              <a:t>(www.netlib.org/lapack/single/sgetrf.f)</a:t>
            </a:r>
            <a:endParaRPr lang="en-US" altLang="en-US" sz="2000" b="0">
              <a:ea typeface="ＭＳ Ｐゴシック" panose="020B0600070205080204" pitchFamily="34" charset="-128"/>
            </a:endParaRPr>
          </a:p>
        </p:txBody>
      </p:sp>
      <p:sp>
        <p:nvSpPr>
          <p:cNvPr id="57350" name="Text Box 3">
            <a:extLst>
              <a:ext uri="{FF2B5EF4-FFF2-40B4-BE49-F238E27FC236}">
                <a16:creationId xmlns:a16="http://schemas.microsoft.com/office/drawing/2014/main" id="{2EA3508F-32FB-D35E-DCCD-E7C901C5A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874713"/>
            <a:ext cx="8113712" cy="2308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  ib = 1 to n-1 step b     </a:t>
            </a:r>
            <a:r>
              <a:rPr lang="en-US" altLang="en-US" sz="1600">
                <a:solidFill>
                  <a:schemeClr val="accent2"/>
                </a:solidFill>
              </a:rPr>
              <a:t>… Process matrix b columns at a time</a:t>
            </a:r>
            <a:endParaRPr lang="en-US" altLang="en-US" sz="1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end = ib + b-1                … Point to end of block of b columns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apply BLAS2 version of GEPP to  get A(ib:n , ib:end) = P</a:t>
            </a:r>
            <a:r>
              <a:rPr lang="ja-JP" altLang="en-US" sz="1600"/>
              <a:t>’</a:t>
            </a:r>
            <a:r>
              <a:rPr lang="en-US" altLang="ja-JP" sz="1600"/>
              <a:t> * </a:t>
            </a:r>
            <a:r>
              <a:rPr lang="en-US" altLang="ja-JP" sz="1600">
                <a:solidFill>
                  <a:srgbClr val="00CCFF"/>
                </a:solidFill>
              </a:rPr>
              <a:t>L</a:t>
            </a:r>
            <a:r>
              <a:rPr lang="ja-JP" altLang="en-US" sz="1600">
                <a:solidFill>
                  <a:srgbClr val="00CCFF"/>
                </a:solidFill>
              </a:rPr>
              <a:t>’</a:t>
            </a:r>
            <a:r>
              <a:rPr lang="en-US" altLang="ja-JP" sz="1600">
                <a:solidFill>
                  <a:srgbClr val="00CCFF"/>
                </a:solidFill>
              </a:rPr>
              <a:t> * </a:t>
            </a:r>
            <a:r>
              <a:rPr lang="en-US" altLang="ja-JP" sz="1600">
                <a:solidFill>
                  <a:srgbClr val="996633"/>
                </a:solidFill>
              </a:rPr>
              <a:t>U</a:t>
            </a:r>
            <a:r>
              <a:rPr lang="ja-JP" altLang="en-US" sz="1600">
                <a:solidFill>
                  <a:srgbClr val="996633"/>
                </a:solidFill>
              </a:rPr>
              <a:t>’</a:t>
            </a:r>
            <a:endParaRPr lang="en-US" altLang="ja-JP" sz="1600">
              <a:solidFill>
                <a:srgbClr val="996633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</a:t>
            </a:r>
            <a:r>
              <a:rPr lang="en-US" altLang="en-US" sz="1600">
                <a:solidFill>
                  <a:schemeClr val="accent2"/>
                </a:solidFill>
              </a:rPr>
              <a:t>… let</a:t>
            </a:r>
            <a:r>
              <a:rPr lang="en-US" altLang="en-US" sz="1600">
                <a:solidFill>
                  <a:srgbClr val="000000"/>
                </a:solidFill>
              </a:rPr>
              <a:t> LL </a:t>
            </a:r>
            <a:r>
              <a:rPr lang="en-US" altLang="en-US" sz="1600">
                <a:solidFill>
                  <a:schemeClr val="accent2"/>
                </a:solidFill>
              </a:rPr>
              <a:t>denote the strict lower triangular part of A(ib:end , ib:end) + 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</a:t>
            </a:r>
            <a:r>
              <a:rPr lang="en-US" altLang="en-US" sz="1600">
                <a:solidFill>
                  <a:srgbClr val="FF66CC"/>
                </a:solidFill>
              </a:rPr>
              <a:t>A(ib:end , end+1:n)</a:t>
            </a:r>
            <a:r>
              <a:rPr lang="en-US" altLang="en-US" sz="1600"/>
              <a:t> = LL</a:t>
            </a:r>
            <a:r>
              <a:rPr lang="en-US" altLang="en-US" sz="2000" baseline="26000"/>
              <a:t>-1</a:t>
            </a:r>
            <a:r>
              <a:rPr lang="en-US" altLang="en-US" sz="1600"/>
              <a:t> * </a:t>
            </a:r>
            <a:r>
              <a:rPr lang="en-US" altLang="en-US" sz="1600">
                <a:solidFill>
                  <a:srgbClr val="FF66CC"/>
                </a:solidFill>
              </a:rPr>
              <a:t>A(ib:end , end+1:n)</a:t>
            </a:r>
            <a:r>
              <a:rPr lang="en-US" altLang="en-US" sz="1600"/>
              <a:t>         </a:t>
            </a:r>
            <a:r>
              <a:rPr lang="en-US" altLang="en-US" sz="1600">
                <a:solidFill>
                  <a:schemeClr val="accent2"/>
                </a:solidFill>
              </a:rPr>
              <a:t>… update next b rows of U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</a:t>
            </a:r>
            <a:r>
              <a:rPr lang="en-US" altLang="en-US" sz="1600">
                <a:solidFill>
                  <a:srgbClr val="00CC00"/>
                </a:solidFill>
              </a:rPr>
              <a:t>A(end+1:n , end+1:n )</a:t>
            </a:r>
            <a:r>
              <a:rPr lang="en-US" altLang="en-US" sz="1600"/>
              <a:t> = </a:t>
            </a:r>
            <a:r>
              <a:rPr lang="en-US" altLang="en-US" sz="1600">
                <a:solidFill>
                  <a:srgbClr val="00CC00"/>
                </a:solidFill>
              </a:rPr>
              <a:t>A(end+1:n , end+1:n )</a:t>
            </a:r>
            <a:endParaRPr lang="en-US" altLang="en-US" sz="1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    - </a:t>
            </a:r>
            <a:r>
              <a:rPr lang="en-US" altLang="en-US" sz="1600">
                <a:solidFill>
                  <a:srgbClr val="00CCFF"/>
                </a:solidFill>
              </a:rPr>
              <a:t>A(end+1:n , ib:end)</a:t>
            </a:r>
            <a:r>
              <a:rPr lang="en-US" altLang="en-US" sz="1600"/>
              <a:t> * </a:t>
            </a:r>
            <a:r>
              <a:rPr lang="en-US" altLang="en-US" sz="1600">
                <a:solidFill>
                  <a:srgbClr val="FF66CC"/>
                </a:solidFill>
              </a:rPr>
              <a:t>A(ib:end , end+1:n)</a:t>
            </a:r>
            <a:r>
              <a:rPr lang="en-US" altLang="en-US" sz="1600"/>
              <a:t>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                         </a:t>
            </a:r>
            <a:r>
              <a:rPr lang="en-US" altLang="en-US" sz="1600">
                <a:solidFill>
                  <a:schemeClr val="accent2"/>
                </a:solidFill>
              </a:rPr>
              <a:t>… apply delayed updates with single matrix-multiply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                                     … with inner dimension b</a:t>
            </a:r>
            <a:endParaRPr lang="en-US" altLang="en-US" sz="1600"/>
          </a:p>
        </p:txBody>
      </p:sp>
      <p:sp>
        <p:nvSpPr>
          <p:cNvPr id="57351" name="Text Box 5">
            <a:extLst>
              <a:ext uri="{FF2B5EF4-FFF2-40B4-BE49-F238E27FC236}">
                <a16:creationId xmlns:a16="http://schemas.microsoft.com/office/drawing/2014/main" id="{F463327F-D3C5-BF75-CCEA-872B999E1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071938"/>
            <a:ext cx="199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(For a correctness proof,  see on-line notes from CS267 / 1996.)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C0DAAFF1-1B18-E936-9C95-1C872001F81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447800"/>
            <a:ext cx="4459288" cy="5267325"/>
            <a:chOff x="336" y="912"/>
            <a:chExt cx="2809" cy="3318"/>
          </a:xfrm>
        </p:grpSpPr>
        <p:sp>
          <p:nvSpPr>
            <p:cNvPr id="57363" name="AutoShape 7">
              <a:extLst>
                <a:ext uri="{FF2B5EF4-FFF2-40B4-BE49-F238E27FC236}">
                  <a16:creationId xmlns:a16="http://schemas.microsoft.com/office/drawing/2014/main" id="{E82BFEBD-1242-E5A9-758A-30697F869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12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FBE9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57364" name="Rectangle 8">
              <a:extLst>
                <a:ext uri="{FF2B5EF4-FFF2-40B4-BE49-F238E27FC236}">
                  <a16:creationId xmlns:a16="http://schemas.microsoft.com/office/drawing/2014/main" id="{1DB6DB4A-6C71-711B-6F63-E78564EBC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3366"/>
              <a:ext cx="288" cy="864"/>
            </a:xfrm>
            <a:prstGeom prst="rect">
              <a:avLst/>
            </a:prstGeom>
            <a:solidFill>
              <a:srgbClr val="A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57365" name="Rectangle 10">
              <a:extLst>
                <a:ext uri="{FF2B5EF4-FFF2-40B4-BE49-F238E27FC236}">
                  <a16:creationId xmlns:a16="http://schemas.microsoft.com/office/drawing/2014/main" id="{ED7D3A21-E88D-A826-DD1A-6ECB2D77A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3030"/>
              <a:ext cx="288" cy="336"/>
            </a:xfrm>
            <a:prstGeom prst="rect">
              <a:avLst/>
            </a:prstGeom>
            <a:solidFill>
              <a:srgbClr val="DFBE9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57366" name="AutoShape 9">
              <a:extLst>
                <a:ext uri="{FF2B5EF4-FFF2-40B4-BE49-F238E27FC236}">
                  <a16:creationId xmlns:a16="http://schemas.microsoft.com/office/drawing/2014/main" id="{6141A4A2-A9B4-5AE1-A9D0-36F9A45D5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3030"/>
              <a:ext cx="288" cy="336"/>
            </a:xfrm>
            <a:prstGeom prst="rtTriangle">
              <a:avLst/>
            </a:prstGeom>
            <a:solidFill>
              <a:srgbClr val="A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</p:grpSp>
      <p:sp>
        <p:nvSpPr>
          <p:cNvPr id="441356" name="AutoShape 12">
            <a:extLst>
              <a:ext uri="{FF2B5EF4-FFF2-40B4-BE49-F238E27FC236}">
                <a16:creationId xmlns:a16="http://schemas.microsoft.com/office/drawing/2014/main" id="{67722874-5566-B36B-F530-194175FF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457200" cy="249238"/>
          </a:xfrm>
          <a:prstGeom prst="rightArrow">
            <a:avLst>
              <a:gd name="adj1" fmla="val 50000"/>
              <a:gd name="adj2" fmla="val 4586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41357" name="AutoShape 13">
            <a:extLst>
              <a:ext uri="{FF2B5EF4-FFF2-40B4-BE49-F238E27FC236}">
                <a16:creationId xmlns:a16="http://schemas.microsoft.com/office/drawing/2014/main" id="{8F146947-5B97-76A1-3912-768D92B49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25638"/>
            <a:ext cx="457200" cy="249237"/>
          </a:xfrm>
          <a:prstGeom prst="rightArrow">
            <a:avLst>
              <a:gd name="adj1" fmla="val 50000"/>
              <a:gd name="adj2" fmla="val 45860"/>
            </a:avLst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41358" name="AutoShape 14">
            <a:extLst>
              <a:ext uri="{FF2B5EF4-FFF2-40B4-BE49-F238E27FC236}">
                <a16:creationId xmlns:a16="http://schemas.microsoft.com/office/drawing/2014/main" id="{CA3E0826-1189-1167-40B1-88C1B6D0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74875"/>
            <a:ext cx="457200" cy="249238"/>
          </a:xfrm>
          <a:prstGeom prst="rightArrow">
            <a:avLst>
              <a:gd name="adj1" fmla="val 50000"/>
              <a:gd name="adj2" fmla="val 45860"/>
            </a:avLst>
          </a:prstGeom>
          <a:solidFill>
            <a:srgbClr val="66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36111F-34A4-791C-2C7D-8AB1F06D8DCB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1201738"/>
            <a:ext cx="582612" cy="511175"/>
            <a:chOff x="7960800" y="1281414"/>
            <a:chExt cx="583125" cy="512461"/>
          </a:xfrm>
        </p:grpSpPr>
        <p:sp>
          <p:nvSpPr>
            <p:cNvPr id="57357" name="Right Triangle 26">
              <a:extLst>
                <a:ext uri="{FF2B5EF4-FFF2-40B4-BE49-F238E27FC236}">
                  <a16:creationId xmlns:a16="http://schemas.microsoft.com/office/drawing/2014/main" id="{988D498A-E146-66F8-0EA6-1E5E1883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259" y="1286442"/>
              <a:ext cx="147846" cy="141224"/>
            </a:xfrm>
            <a:prstGeom prst="rtTriangle">
              <a:avLst/>
            </a:prstGeom>
            <a:solidFill>
              <a:srgbClr val="3E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57358" name="Rectangle 25">
              <a:extLst>
                <a:ext uri="{FF2B5EF4-FFF2-40B4-BE49-F238E27FC236}">
                  <a16:creationId xmlns:a16="http://schemas.microsoft.com/office/drawing/2014/main" id="{6D4F8ED9-87AA-8FA3-CB08-276F7012D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259" y="1427666"/>
              <a:ext cx="150123" cy="366208"/>
            </a:xfrm>
            <a:prstGeom prst="rect">
              <a:avLst/>
            </a:prstGeom>
            <a:solidFill>
              <a:srgbClr val="3E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57359" name="Rectangle 19">
              <a:extLst>
                <a:ext uri="{FF2B5EF4-FFF2-40B4-BE49-F238E27FC236}">
                  <a16:creationId xmlns:a16="http://schemas.microsoft.com/office/drawing/2014/main" id="{37270B3B-155C-B324-1FC6-BBC6CBF89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0800" y="1286442"/>
              <a:ext cx="150123" cy="50743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57360" name="Right Triangle 17">
              <a:extLst>
                <a:ext uri="{FF2B5EF4-FFF2-40B4-BE49-F238E27FC236}">
                  <a16:creationId xmlns:a16="http://schemas.microsoft.com/office/drawing/2014/main" id="{1F2C41EF-1E4B-F645-12EB-50229C3066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02353" y="1286442"/>
              <a:ext cx="141572" cy="141224"/>
            </a:xfrm>
            <a:prstGeom prst="rtTriangl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57361" name="TextBox 18">
              <a:extLst>
                <a:ext uri="{FF2B5EF4-FFF2-40B4-BE49-F238E27FC236}">
                  <a16:creationId xmlns:a16="http://schemas.microsoft.com/office/drawing/2014/main" id="{7CE88B15-A63C-FCC5-F003-11A71BFFC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1062" y="1427667"/>
              <a:ext cx="249005" cy="215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=</a:t>
              </a:r>
            </a:p>
          </p:txBody>
        </p:sp>
        <p:sp>
          <p:nvSpPr>
            <p:cNvPr id="57362" name="TextBox 20">
              <a:extLst>
                <a:ext uri="{FF2B5EF4-FFF2-40B4-BE49-F238E27FC236}">
                  <a16:creationId xmlns:a16="http://schemas.microsoft.com/office/drawing/2014/main" id="{EDC2738D-5AFB-4BAF-CA58-50C7CA6EE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7989" y="1281414"/>
              <a:ext cx="244768" cy="27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*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6" grpId="0" animBg="1"/>
      <p:bldP spid="441357" grpId="0" animBg="1"/>
      <p:bldP spid="4413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2">
            <a:extLst>
              <a:ext uri="{FF2B5EF4-FFF2-40B4-BE49-F238E27FC236}">
                <a16:creationId xmlns:a16="http://schemas.microsoft.com/office/drawing/2014/main" id="{2350DA56-BC0E-0A80-11E6-64975B5D052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9394" name="Footer Placeholder 3">
            <a:extLst>
              <a:ext uri="{FF2B5EF4-FFF2-40B4-BE49-F238E27FC236}">
                <a16:creationId xmlns:a16="http://schemas.microsoft.com/office/drawing/2014/main" id="{B35E955C-2256-D186-5FD6-9268C7F2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59395" name="Slide Number Placeholder 4">
            <a:extLst>
              <a:ext uri="{FF2B5EF4-FFF2-40B4-BE49-F238E27FC236}">
                <a16:creationId xmlns:a16="http://schemas.microsoft.com/office/drawing/2014/main" id="{0F875F52-F8E6-3D9F-AFA5-D498A121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3294A6-E1C8-404A-A3FB-DC89A25F03AF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D13122DF-7CAF-5C49-CB89-71F4FC8F0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6216650" cy="7556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Efficiency of Blocked GEPP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(all parallelism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hidden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inside the BLAS)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59397" name="Object 1024">
            <a:extLst>
              <a:ext uri="{FF2B5EF4-FFF2-40B4-BE49-F238E27FC236}">
                <a16:creationId xmlns:a16="http://schemas.microsoft.com/office/drawing/2014/main" id="{C1A317D8-7814-3E80-2024-2DACBD32D0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135063"/>
          <a:ext cx="8686800" cy="503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473700" imgH="3060700" progId="Excel.Chart.8">
                  <p:embed/>
                </p:oleObj>
              </mc:Choice>
              <mc:Fallback>
                <p:oleObj name="Chart" r:id="rId3" imgW="5473700" imgH="3060700" progId="Excel.Char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35063"/>
                        <a:ext cx="8686800" cy="503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>
            <a:extLst>
              <a:ext uri="{FF2B5EF4-FFF2-40B4-BE49-F238E27FC236}">
                <a16:creationId xmlns:a16="http://schemas.microsoft.com/office/drawing/2014/main" id="{28FB57F8-E5C6-5B4B-229F-1C88E6722F4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57651CA8-CFA4-67D0-EF06-FB62D939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0F9AB08B-2650-5116-C917-6DA70A67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784882-1B33-BB4C-ABD3-09EF0F884A2A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423C5B88-021B-8C91-23C8-CCAA1C0CC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1365250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85B7CE0E-496D-D326-247B-F4130C6D8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9788"/>
            <a:ext cx="8820150" cy="5545137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Recall optimization goals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Review Gaussian Elimination (GE) for solving Ax=b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“Conventional” optimization of GE for caches on sequential machines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using matrix-matrix multiplication (BLAS and LAPACK)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Minimizing communication for sequential GE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Recursive LU minimizes bandwidth (latency possible)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 layouts on parallel machines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Parallel Gaussian Elimination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ScaLAPACK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Minimizing communication for parallel GE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Not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ScaLAPACK</a:t>
            </a:r>
            <a:r>
              <a:rPr lang="en-US" altLang="en-US" sz="1800" dirty="0">
                <a:ea typeface="ＭＳ Ｐゴシック" panose="020B0600070205080204" pitchFamily="34" charset="-128"/>
              </a:rPr>
              <a:t>, but </a:t>
            </a:r>
            <a:r>
              <a:rPr lang="ja-JP" altLang="en-US" sz="1800">
                <a:ea typeface="ＭＳ Ｐゴシック" panose="020B0600070205080204" pitchFamily="34" charset="-128"/>
              </a:rPr>
              <a:t>“</a:t>
            </a:r>
            <a:r>
              <a:rPr lang="en-US" altLang="ja-JP" sz="1800" dirty="0">
                <a:ea typeface="ＭＳ Ｐゴシック" panose="020B0600070205080204" pitchFamily="34" charset="-128"/>
              </a:rPr>
              <a:t>Comm-Avoiding LU</a:t>
            </a:r>
            <a:r>
              <a:rPr lang="ja-JP" altLang="en-US" sz="1800">
                <a:ea typeface="ＭＳ Ｐゴシック" panose="020B0600070205080204" pitchFamily="34" charset="-128"/>
              </a:rPr>
              <a:t>”</a:t>
            </a:r>
            <a:r>
              <a:rPr lang="en-US" altLang="ja-JP" sz="1800" dirty="0">
                <a:ea typeface="ＭＳ Ｐゴシック" panose="020B0600070205080204" pitchFamily="34" charset="-128"/>
              </a:rPr>
              <a:t> (CALU in SLATE)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Similar idea for sequential GE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Summarize rest of dense linear algebra, including QR (in SLATE)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LU for Heterogeneous computers (CPU + GPU)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Dynamically scheduled LU for Multicore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EA4D6829-E71C-A35F-08E4-D21EB1888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6432550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Communication Lower Bound for GE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69DF8F42-2679-BC17-4B6A-8FFB233141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001000" cy="16541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Matrix Multiplication can be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reduced to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GE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Not a good way to do matmul but it shows that GE needs at least as much communication as matmul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Does blocked GEPP minimize communication?</a:t>
            </a:r>
          </a:p>
        </p:txBody>
      </p:sp>
      <p:sp>
        <p:nvSpPr>
          <p:cNvPr id="61443" name="Date Placeholder 3">
            <a:extLst>
              <a:ext uri="{FF2B5EF4-FFF2-40B4-BE49-F238E27FC236}">
                <a16:creationId xmlns:a16="http://schemas.microsoft.com/office/drawing/2014/main" id="{429ABBD7-22FC-0211-57D5-D9010C912B2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1444" name="Footer Placeholder 4">
            <a:extLst>
              <a:ext uri="{FF2B5EF4-FFF2-40B4-BE49-F238E27FC236}">
                <a16:creationId xmlns:a16="http://schemas.microsoft.com/office/drawing/2014/main" id="{98B99228-C195-BBB8-5DCC-971D1ACD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61445" name="Slide Number Placeholder 5">
            <a:extLst>
              <a:ext uri="{FF2B5EF4-FFF2-40B4-BE49-F238E27FC236}">
                <a16:creationId xmlns:a16="http://schemas.microsoft.com/office/drawing/2014/main" id="{5B655AF8-92DA-4FD1-3C53-2D3B2482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365F5F-3D86-9C4B-B08C-4E50E8942DC4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grpSp>
        <p:nvGrpSpPr>
          <p:cNvPr id="61446" name="Group 14">
            <a:extLst>
              <a:ext uri="{FF2B5EF4-FFF2-40B4-BE49-F238E27FC236}">
                <a16:creationId xmlns:a16="http://schemas.microsoft.com/office/drawing/2014/main" id="{0BA80C4D-1F21-91B2-8196-E24B37A21C5C}"/>
              </a:ext>
            </a:extLst>
          </p:cNvPr>
          <p:cNvGrpSpPr>
            <a:grpSpLocks/>
          </p:cNvGrpSpPr>
          <p:nvPr/>
        </p:nvGrpSpPr>
        <p:grpSpPr bwMode="auto">
          <a:xfrm>
            <a:off x="2130425" y="3671888"/>
            <a:ext cx="4498975" cy="1200150"/>
            <a:chOff x="2130017" y="3672590"/>
            <a:chExt cx="4498650" cy="1198922"/>
          </a:xfrm>
        </p:grpSpPr>
        <p:sp>
          <p:nvSpPr>
            <p:cNvPr id="61447" name="TextBox 7">
              <a:extLst>
                <a:ext uri="{FF2B5EF4-FFF2-40B4-BE49-F238E27FC236}">
                  <a16:creationId xmlns:a16="http://schemas.microsoft.com/office/drawing/2014/main" id="{C87FA80F-A9C5-EB5C-EFA8-4208A2762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0017" y="3672590"/>
              <a:ext cx="4498650" cy="1198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I    0  -B      I                 I   0    -B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A   I    0  =  A   I       ·         I    A·B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0    0   I       0   0   I                   I  </a:t>
              </a:r>
            </a:p>
          </p:txBody>
        </p:sp>
        <p:sp>
          <p:nvSpPr>
            <p:cNvPr id="61448" name="Left Bracket 8">
              <a:extLst>
                <a:ext uri="{FF2B5EF4-FFF2-40B4-BE49-F238E27FC236}">
                  <a16:creationId xmlns:a16="http://schemas.microsoft.com/office/drawing/2014/main" id="{C6E6CBC6-46C2-80C5-8109-C21AE2F60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017" y="3732555"/>
              <a:ext cx="73152" cy="1080403"/>
            </a:xfrm>
            <a:prstGeom prst="leftBracket">
              <a:avLst>
                <a:gd name="adj" fmla="val 8342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1449" name="Left Bracket 9">
              <a:extLst>
                <a:ext uri="{FF2B5EF4-FFF2-40B4-BE49-F238E27FC236}">
                  <a16:creationId xmlns:a16="http://schemas.microsoft.com/office/drawing/2014/main" id="{C4DE8D38-0B5F-B412-E195-1DE0E638B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639" y="3732555"/>
              <a:ext cx="73152" cy="1080403"/>
            </a:xfrm>
            <a:prstGeom prst="leftBracket">
              <a:avLst>
                <a:gd name="adj" fmla="val 8342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1450" name="Left Bracket 10">
              <a:extLst>
                <a:ext uri="{FF2B5EF4-FFF2-40B4-BE49-F238E27FC236}">
                  <a16:creationId xmlns:a16="http://schemas.microsoft.com/office/drawing/2014/main" id="{5E12726C-3C65-DFEC-0F6F-862E93D19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705" y="3732555"/>
              <a:ext cx="73152" cy="1080403"/>
            </a:xfrm>
            <a:prstGeom prst="leftBracket">
              <a:avLst>
                <a:gd name="adj" fmla="val 8342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1451" name="Right Bracket 11">
              <a:extLst>
                <a:ext uri="{FF2B5EF4-FFF2-40B4-BE49-F238E27FC236}">
                  <a16:creationId xmlns:a16="http://schemas.microsoft.com/office/drawing/2014/main" id="{7B4E73F3-DC5E-D281-6AD6-D448565D4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481" y="3718676"/>
              <a:ext cx="46719" cy="1094282"/>
            </a:xfrm>
            <a:prstGeom prst="rightBracket">
              <a:avLst>
                <a:gd name="adj" fmla="val 835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1452" name="Right Bracket 12">
              <a:extLst>
                <a:ext uri="{FF2B5EF4-FFF2-40B4-BE49-F238E27FC236}">
                  <a16:creationId xmlns:a16="http://schemas.microsoft.com/office/drawing/2014/main" id="{EF10BBCC-C248-85CB-B57D-5891E3C4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222" y="3732555"/>
              <a:ext cx="46719" cy="1094282"/>
            </a:xfrm>
            <a:prstGeom prst="rightBracket">
              <a:avLst>
                <a:gd name="adj" fmla="val 835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1453" name="Right Bracket 13">
              <a:extLst>
                <a:ext uri="{FF2B5EF4-FFF2-40B4-BE49-F238E27FC236}">
                  <a16:creationId xmlns:a16="http://schemas.microsoft.com/office/drawing/2014/main" id="{3B8592CF-75EF-5D7E-E1F0-C18BC0504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108" y="3718676"/>
              <a:ext cx="46719" cy="1094282"/>
            </a:xfrm>
            <a:prstGeom prst="rightBracket">
              <a:avLst>
                <a:gd name="adj" fmla="val 835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39DD1B07-665A-47AF-69A0-456861E57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1788" y="306388"/>
            <a:ext cx="8647112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Does LAPACK’s GEPP Minimize Communication? 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68338DC0-48C1-3FE8-42FF-ACBDA3D5E6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325" y="3452813"/>
            <a:ext cx="8016875" cy="3252787"/>
          </a:xfrm>
        </p:spPr>
        <p:txBody>
          <a:bodyPr/>
          <a:lstStyle/>
          <a:p>
            <a:r>
              <a:rPr lang="en-US" altLang="en-US" sz="2000" b="0">
                <a:ea typeface="ＭＳ Ｐゴシック" panose="020B0600070205080204" pitchFamily="34" charset="-128"/>
              </a:rPr>
              <a:t>Case 1: n ≥ M   - huge matrix – </a:t>
            </a:r>
            <a:r>
              <a:rPr lang="en-US" altLang="en-US" sz="2000" b="0">
                <a:solidFill>
                  <a:srgbClr val="008000"/>
                </a:solidFill>
                <a:ea typeface="ＭＳ Ｐゴシック" panose="020B0600070205080204" pitchFamily="34" charset="-128"/>
              </a:rPr>
              <a:t>attains lower bound</a:t>
            </a:r>
          </a:p>
          <a:p>
            <a:pPr lvl="1"/>
            <a:r>
              <a:rPr lang="en-US" altLang="en-US" sz="1800" b="0">
                <a:ea typeface="ＭＳ Ｐゴシック" panose="020B0600070205080204" pitchFamily="34" charset="-128"/>
              </a:rPr>
              <a:t>b = M</a:t>
            </a:r>
            <a:r>
              <a:rPr lang="en-US" altLang="en-US" sz="1800" b="0" baseline="30000">
                <a:ea typeface="ＭＳ Ｐゴシック" panose="020B0600070205080204" pitchFamily="34" charset="-128"/>
              </a:rPr>
              <a:t>1/2</a:t>
            </a:r>
            <a:r>
              <a:rPr lang="en-US" altLang="en-US" sz="1800" b="0">
                <a:ea typeface="ＭＳ Ｐゴシック" panose="020B0600070205080204" pitchFamily="34" charset="-128"/>
              </a:rPr>
              <a:t> optimal, dominated by matmul</a:t>
            </a:r>
          </a:p>
          <a:p>
            <a:r>
              <a:rPr lang="en-US" altLang="en-US" sz="2000" b="0">
                <a:ea typeface="ＭＳ Ｐゴシック" panose="020B0600070205080204" pitchFamily="34" charset="-128"/>
              </a:rPr>
              <a:t>Case 2: n ≤ M</a:t>
            </a:r>
            <a:r>
              <a:rPr lang="en-US" altLang="en-US" sz="2000" b="0" baseline="30000">
                <a:ea typeface="ＭＳ Ｐゴシック" panose="020B0600070205080204" pitchFamily="34" charset="-128"/>
              </a:rPr>
              <a:t>1/2</a:t>
            </a:r>
            <a:r>
              <a:rPr lang="en-US" altLang="en-US" sz="2000" b="0">
                <a:ea typeface="ＭＳ Ｐゴシック" panose="020B0600070205080204" pitchFamily="34" charset="-128"/>
              </a:rPr>
              <a:t>   - small matrix – </a:t>
            </a:r>
            <a:r>
              <a:rPr lang="en-US" altLang="en-US" sz="2000" b="0">
                <a:solidFill>
                  <a:srgbClr val="008000"/>
                </a:solidFill>
                <a:ea typeface="ＭＳ Ｐゴシック" panose="020B0600070205080204" pitchFamily="34" charset="-128"/>
              </a:rPr>
              <a:t>attains lower bound</a:t>
            </a:r>
          </a:p>
          <a:p>
            <a:pPr lvl="1"/>
            <a:r>
              <a:rPr lang="en-US" altLang="en-US" sz="1800" b="0">
                <a:ea typeface="ＭＳ Ｐゴシック" panose="020B0600070205080204" pitchFamily="34" charset="-128"/>
              </a:rPr>
              <a:t>Whole matrix fits in fast memory, any algorithm attains lower bound</a:t>
            </a:r>
          </a:p>
          <a:p>
            <a:r>
              <a:rPr lang="en-US" altLang="en-US" sz="2000" b="0">
                <a:ea typeface="ＭＳ Ｐゴシック" panose="020B0600070205080204" pitchFamily="34" charset="-128"/>
              </a:rPr>
              <a:t>Case 3: M</a:t>
            </a:r>
            <a:r>
              <a:rPr lang="en-US" altLang="en-US" sz="2000" b="0" baseline="30000">
                <a:ea typeface="ＭＳ Ｐゴシック" panose="020B0600070205080204" pitchFamily="34" charset="-128"/>
              </a:rPr>
              <a:t>1/2</a:t>
            </a:r>
            <a:r>
              <a:rPr lang="en-US" altLang="en-US" sz="2000" b="0">
                <a:ea typeface="ＭＳ Ｐゴシック" panose="020B0600070205080204" pitchFamily="34" charset="-128"/>
              </a:rPr>
              <a:t> &lt; n &lt; M  - medium size matrix – </a:t>
            </a:r>
            <a:r>
              <a:rPr lang="en-US" altLang="en-US" sz="2000" b="0">
                <a:solidFill>
                  <a:schemeClr val="accent1"/>
                </a:solidFill>
                <a:ea typeface="ＭＳ Ｐゴシック" panose="020B0600070205080204" pitchFamily="34" charset="-128"/>
              </a:rPr>
              <a:t>not optimal</a:t>
            </a:r>
          </a:p>
          <a:p>
            <a:pPr lvl="1"/>
            <a:r>
              <a:rPr lang="en-US" altLang="en-US" sz="1800" b="0">
                <a:ea typeface="ＭＳ Ｐゴシック" panose="020B0600070205080204" pitchFamily="34" charset="-128"/>
              </a:rPr>
              <a:t>Can’t choose b to simultaneously optimize  matmul and BLAS2 GEPP of n x b submatrix</a:t>
            </a:r>
          </a:p>
          <a:p>
            <a:pPr lvl="1"/>
            <a:r>
              <a:rPr lang="en-US" altLang="en-US" sz="1800" b="0">
                <a:ea typeface="ＭＳ Ｐゴシック" panose="020B0600070205080204" pitchFamily="34" charset="-128"/>
              </a:rPr>
              <a:t>Worst case: Exceed lower bound by factor M</a:t>
            </a:r>
            <a:r>
              <a:rPr lang="en-US" altLang="en-US" sz="1800" baseline="30000">
                <a:ea typeface="ＭＳ Ｐゴシック" panose="020B0600070205080204" pitchFamily="34" charset="-128"/>
              </a:rPr>
              <a:t>1/6 </a:t>
            </a:r>
            <a:r>
              <a:rPr lang="en-US" altLang="en-US" sz="1800" b="0">
                <a:ea typeface="ＭＳ Ｐゴシック" panose="020B0600070205080204" pitchFamily="34" charset="-128"/>
              </a:rPr>
              <a:t>when n = M</a:t>
            </a:r>
            <a:r>
              <a:rPr lang="en-US" altLang="en-US" sz="1800" baseline="30000">
                <a:ea typeface="ＭＳ Ｐゴシック" panose="020B0600070205080204" pitchFamily="34" charset="-128"/>
              </a:rPr>
              <a:t>2/3 </a:t>
            </a:r>
          </a:p>
          <a:p>
            <a:r>
              <a:rPr lang="en-US" altLang="en-US" sz="2000" b="0">
                <a:ea typeface="ＭＳ Ｐゴシック" panose="020B0600070205080204" pitchFamily="34" charset="-128"/>
              </a:rPr>
              <a:t>Detailed counting on backup slides</a:t>
            </a:r>
          </a:p>
        </p:txBody>
      </p:sp>
      <p:sp>
        <p:nvSpPr>
          <p:cNvPr id="62467" name="Date Placeholder 3">
            <a:extLst>
              <a:ext uri="{FF2B5EF4-FFF2-40B4-BE49-F238E27FC236}">
                <a16:creationId xmlns:a16="http://schemas.microsoft.com/office/drawing/2014/main" id="{280625E1-87A6-BB3B-56AD-581E967D27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2438" y="688657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</a:rPr>
              <a:t>02/23/2012</a:t>
            </a:r>
          </a:p>
        </p:txBody>
      </p:sp>
      <p:sp>
        <p:nvSpPr>
          <p:cNvPr id="62468" name="Footer Placeholder 4">
            <a:extLst>
              <a:ext uri="{FF2B5EF4-FFF2-40B4-BE49-F238E27FC236}">
                <a16:creationId xmlns:a16="http://schemas.microsoft.com/office/drawing/2014/main" id="{0AAEF454-62C3-2EE0-D781-5CE058F4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899275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62469" name="Slide Number Placeholder 5">
            <a:extLst>
              <a:ext uri="{FF2B5EF4-FFF2-40B4-BE49-F238E27FC236}">
                <a16:creationId xmlns:a16="http://schemas.microsoft.com/office/drawing/2014/main" id="{66A3E938-2A9D-C762-A95D-46B904CC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F83AB2-D7A3-2041-8BEB-157DBAE77867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2470" name="Text Box 3">
            <a:extLst>
              <a:ext uri="{FF2B5EF4-FFF2-40B4-BE49-F238E27FC236}">
                <a16:creationId xmlns:a16="http://schemas.microsoft.com/office/drawing/2014/main" id="{D5D9CF50-C797-32DF-4F9F-CF0CAEBF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44563"/>
            <a:ext cx="8113713" cy="2308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  ib = 1 to n-1 step b     </a:t>
            </a:r>
            <a:r>
              <a:rPr lang="en-US" altLang="en-US" sz="1600">
                <a:solidFill>
                  <a:schemeClr val="accent2"/>
                </a:solidFill>
              </a:rPr>
              <a:t>… Process matrix b columns at a time</a:t>
            </a:r>
            <a:endParaRPr lang="en-US" altLang="en-US" sz="1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end = ib + b-1                … Point to end of block of b columns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apply BLAS2 version of GEPP to  get A(ib:n , ib:end) = P</a:t>
            </a:r>
            <a:r>
              <a:rPr lang="ja-JP" altLang="en-US" sz="1600"/>
              <a:t>’</a:t>
            </a:r>
            <a:r>
              <a:rPr lang="en-US" altLang="ja-JP" sz="1600"/>
              <a:t> * </a:t>
            </a:r>
            <a:r>
              <a:rPr lang="en-US" altLang="ja-JP" sz="1600">
                <a:solidFill>
                  <a:srgbClr val="00CCFF"/>
                </a:solidFill>
              </a:rPr>
              <a:t>L</a:t>
            </a:r>
            <a:r>
              <a:rPr lang="ja-JP" altLang="en-US" sz="1600">
                <a:solidFill>
                  <a:srgbClr val="00CCFF"/>
                </a:solidFill>
              </a:rPr>
              <a:t>’</a:t>
            </a:r>
            <a:r>
              <a:rPr lang="en-US" altLang="ja-JP" sz="1600">
                <a:solidFill>
                  <a:srgbClr val="00CCFF"/>
                </a:solidFill>
              </a:rPr>
              <a:t> * </a:t>
            </a:r>
            <a:r>
              <a:rPr lang="en-US" altLang="ja-JP" sz="1600">
                <a:solidFill>
                  <a:srgbClr val="996633"/>
                </a:solidFill>
              </a:rPr>
              <a:t>U</a:t>
            </a:r>
            <a:r>
              <a:rPr lang="ja-JP" altLang="en-US" sz="1600">
                <a:solidFill>
                  <a:srgbClr val="996633"/>
                </a:solidFill>
              </a:rPr>
              <a:t>’</a:t>
            </a:r>
            <a:endParaRPr lang="en-US" altLang="ja-JP" sz="1600">
              <a:solidFill>
                <a:srgbClr val="996633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</a:t>
            </a:r>
            <a:r>
              <a:rPr lang="en-US" altLang="en-US" sz="1600">
                <a:solidFill>
                  <a:schemeClr val="accent2"/>
                </a:solidFill>
              </a:rPr>
              <a:t>… let LL denote the strict lower triangular part of A(ib:end , ib:end) + 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</a:t>
            </a:r>
            <a:r>
              <a:rPr lang="en-US" altLang="en-US" sz="1600">
                <a:solidFill>
                  <a:srgbClr val="FF66CC"/>
                </a:solidFill>
              </a:rPr>
              <a:t>A(ib:end , end+1:n)</a:t>
            </a:r>
            <a:r>
              <a:rPr lang="en-US" altLang="en-US" sz="1600"/>
              <a:t> = LL</a:t>
            </a:r>
            <a:r>
              <a:rPr lang="en-US" altLang="en-US" sz="2000" baseline="26000"/>
              <a:t>-1</a:t>
            </a:r>
            <a:r>
              <a:rPr lang="en-US" altLang="en-US" sz="1600"/>
              <a:t> * </a:t>
            </a:r>
            <a:r>
              <a:rPr lang="en-US" altLang="en-US" sz="1600">
                <a:solidFill>
                  <a:srgbClr val="FF66CC"/>
                </a:solidFill>
              </a:rPr>
              <a:t>A(ib:end , end+1:n)</a:t>
            </a:r>
            <a:r>
              <a:rPr lang="en-US" altLang="en-US" sz="1600"/>
              <a:t>         </a:t>
            </a:r>
            <a:r>
              <a:rPr lang="en-US" altLang="en-US" sz="1600">
                <a:solidFill>
                  <a:schemeClr val="accent2"/>
                </a:solidFill>
              </a:rPr>
              <a:t>… update next b rows of U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</a:t>
            </a:r>
            <a:r>
              <a:rPr lang="en-US" altLang="en-US" sz="1600">
                <a:solidFill>
                  <a:srgbClr val="00CC00"/>
                </a:solidFill>
              </a:rPr>
              <a:t>A(end+1:n , end+1:n )</a:t>
            </a:r>
            <a:r>
              <a:rPr lang="en-US" altLang="en-US" sz="1600"/>
              <a:t> = </a:t>
            </a:r>
            <a:r>
              <a:rPr lang="en-US" altLang="en-US" sz="1600">
                <a:solidFill>
                  <a:srgbClr val="00CC00"/>
                </a:solidFill>
              </a:rPr>
              <a:t>A(end+1:n , end+1:n )</a:t>
            </a:r>
            <a:endParaRPr lang="en-US" altLang="en-US" sz="1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    - </a:t>
            </a:r>
            <a:r>
              <a:rPr lang="en-US" altLang="en-US" sz="1600">
                <a:solidFill>
                  <a:srgbClr val="00CCFF"/>
                </a:solidFill>
              </a:rPr>
              <a:t>A(end+1:n , ib:end)</a:t>
            </a:r>
            <a:r>
              <a:rPr lang="en-US" altLang="en-US" sz="1600"/>
              <a:t> * </a:t>
            </a:r>
            <a:r>
              <a:rPr lang="en-US" altLang="en-US" sz="1600">
                <a:solidFill>
                  <a:srgbClr val="FF66CC"/>
                </a:solidFill>
              </a:rPr>
              <a:t>A(ib:end , end+1:n)</a:t>
            </a:r>
            <a:r>
              <a:rPr lang="en-US" altLang="en-US" sz="1600"/>
              <a:t>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                         </a:t>
            </a:r>
            <a:r>
              <a:rPr lang="en-US" altLang="en-US" sz="1600">
                <a:solidFill>
                  <a:schemeClr val="accent2"/>
                </a:solidFill>
              </a:rPr>
              <a:t>… apply delayed updates with single matrix-multiply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                                     … with inner dimension b</a:t>
            </a: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9D1A0190-C6F3-2B51-54AC-3051E6D1F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800" y="306388"/>
            <a:ext cx="8328025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Alternative cache-oblivious GE formulation (1/2)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19076104-EFED-918D-83B2-9B58FE6DB2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001000" cy="11049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 Toledo (1997)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Describe without pivoting for simplicity</a:t>
            </a:r>
          </a:p>
          <a:p>
            <a:pPr lvl="1"/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Do left half of matrix, then right half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1" name="Date Placeholder 3">
            <a:extLst>
              <a:ext uri="{FF2B5EF4-FFF2-40B4-BE49-F238E27FC236}">
                <a16:creationId xmlns:a16="http://schemas.microsoft.com/office/drawing/2014/main" id="{9914AB94-58C7-3085-5806-9EE318FDB6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3492" name="Footer Placeholder 4">
            <a:extLst>
              <a:ext uri="{FF2B5EF4-FFF2-40B4-BE49-F238E27FC236}">
                <a16:creationId xmlns:a16="http://schemas.microsoft.com/office/drawing/2014/main" id="{69AD2C00-E8CF-C484-3A13-C2C1B52B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63493" name="Slide Number Placeholder 5">
            <a:extLst>
              <a:ext uri="{FF2B5EF4-FFF2-40B4-BE49-F238E27FC236}">
                <a16:creationId xmlns:a16="http://schemas.microsoft.com/office/drawing/2014/main" id="{C95938FD-BBFE-009C-BF1F-4BA272B6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01834B6-D74B-2B48-BAB2-449941E24AAD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3494" name="TextBox 6">
            <a:extLst>
              <a:ext uri="{FF2B5EF4-FFF2-40B4-BE49-F238E27FC236}">
                <a16:creationId xmlns:a16="http://schemas.microsoft.com/office/drawing/2014/main" id="{175025F7-87D4-2B78-6157-83D07443A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2459038"/>
            <a:ext cx="79867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function [L,U] = RLU (A)   </a:t>
            </a:r>
            <a:r>
              <a:rPr lang="en-US" altLang="en-US" sz="2000">
                <a:solidFill>
                  <a:srgbClr val="000099"/>
                </a:solidFill>
              </a:rPr>
              <a:t>… assume A is m by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   if (n=1)   L = A/A(1,1),  U = A(1,1)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   else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         [L1,U1] = RLU( A(1:m , 1:n/2)) </a:t>
            </a:r>
            <a:r>
              <a:rPr lang="en-US" altLang="en-US" sz="2000">
                <a:solidFill>
                  <a:srgbClr val="000099"/>
                </a:solidFill>
              </a:rPr>
              <a:t>… do left half of 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                 … let </a:t>
            </a:r>
            <a:r>
              <a:rPr lang="en-US" altLang="en-US" sz="2000">
                <a:solidFill>
                  <a:srgbClr val="000000"/>
                </a:solidFill>
              </a:rPr>
              <a:t>L11</a:t>
            </a:r>
            <a:r>
              <a:rPr lang="en-US" altLang="en-US" sz="2000">
                <a:solidFill>
                  <a:srgbClr val="000099"/>
                </a:solidFill>
              </a:rPr>
              <a:t> denote top n/2 rows of L1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            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FB4347"/>
                </a:solidFill>
              </a:rPr>
              <a:t>A( 1:n/2 , n/2+1 : n ) </a:t>
            </a:r>
            <a:r>
              <a:rPr lang="en-US" altLang="en-US" sz="2000"/>
              <a:t>= L11</a:t>
            </a:r>
            <a:r>
              <a:rPr lang="en-US" altLang="en-US" baseline="30000"/>
              <a:t>-1</a:t>
            </a:r>
            <a:r>
              <a:rPr lang="en-US" altLang="en-US" sz="2000"/>
              <a:t> * </a:t>
            </a:r>
            <a:r>
              <a:rPr lang="en-US" altLang="en-US" sz="2000">
                <a:solidFill>
                  <a:srgbClr val="FB4347"/>
                </a:solidFill>
              </a:rPr>
              <a:t>A( 1:n/2 , n/2+1 : n 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</a:t>
            </a:r>
            <a:r>
              <a:rPr lang="en-US" altLang="en-US" sz="2000">
                <a:solidFill>
                  <a:srgbClr val="000099"/>
                </a:solidFill>
              </a:rPr>
              <a:t>… update top n/2 rows of right half of 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             </a:t>
            </a:r>
            <a:r>
              <a:rPr lang="en-US" altLang="en-US" sz="2000">
                <a:solidFill>
                  <a:srgbClr val="00B050"/>
                </a:solidFill>
              </a:rPr>
              <a:t>A( n/2+1: m, n/2+1:n ) </a:t>
            </a:r>
            <a:r>
              <a:rPr lang="en-US" altLang="en-US" sz="2000"/>
              <a:t>= </a:t>
            </a:r>
            <a:r>
              <a:rPr lang="en-US" altLang="en-US" sz="2000">
                <a:solidFill>
                  <a:srgbClr val="00B050"/>
                </a:solidFill>
              </a:rPr>
              <a:t>A( n/2+1: m, n/2+1:n 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- </a:t>
            </a:r>
            <a:r>
              <a:rPr lang="en-US" altLang="en-US" sz="2000">
                <a:solidFill>
                  <a:srgbClr val="416FEE"/>
                </a:solidFill>
              </a:rPr>
              <a:t>A( n/2+1: m, 1:n/2 ) </a:t>
            </a:r>
            <a:r>
              <a:rPr lang="en-US" altLang="en-US" sz="2000"/>
              <a:t>* </a:t>
            </a:r>
            <a:r>
              <a:rPr lang="en-US" altLang="en-US" sz="2000">
                <a:solidFill>
                  <a:srgbClr val="FB4347"/>
                </a:solidFill>
              </a:rPr>
              <a:t>A( 1:n/2 , n/2+1 : n 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B4347"/>
                </a:solidFill>
              </a:rPr>
              <a:t>                 </a:t>
            </a:r>
            <a:r>
              <a:rPr lang="en-US" altLang="en-US" sz="2000">
                <a:solidFill>
                  <a:srgbClr val="000099"/>
                </a:solidFill>
              </a:rPr>
              <a:t>… update rest of right half of 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            </a:t>
            </a:r>
            <a:r>
              <a:rPr lang="en-US" altLang="en-US" sz="2000"/>
              <a:t> [L2,U2] = RLU( A(n/2+1:m , n/2+1:n) ) </a:t>
            </a:r>
            <a:r>
              <a:rPr lang="en-US" altLang="en-US" sz="2000">
                <a:solidFill>
                  <a:srgbClr val="000099"/>
                </a:solidFill>
              </a:rPr>
              <a:t>… do right half of 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             </a:t>
            </a:r>
            <a:r>
              <a:rPr lang="en-US" altLang="en-US" sz="2000"/>
              <a:t>return [ L1,[0;L2] ] and [U1,</a:t>
            </a:r>
            <a:r>
              <a:rPr lang="en-US" altLang="en-US" sz="2000">
                <a:solidFill>
                  <a:srgbClr val="FB4347"/>
                </a:solidFill>
              </a:rPr>
              <a:t> </a:t>
            </a:r>
            <a:r>
              <a:rPr lang="en-US" altLang="en-US" sz="2000"/>
              <a:t>[</a:t>
            </a:r>
            <a:r>
              <a:rPr lang="en-US" altLang="en-US" sz="2000">
                <a:solidFill>
                  <a:srgbClr val="FB4347"/>
                </a:solidFill>
              </a:rPr>
              <a:t> A(.,.) </a:t>
            </a:r>
            <a:r>
              <a:rPr lang="en-US" altLang="en-US" sz="2000"/>
              <a:t>; U2 ] ]</a:t>
            </a:r>
          </a:p>
        </p:txBody>
      </p:sp>
      <p:grpSp>
        <p:nvGrpSpPr>
          <p:cNvPr id="63495" name="Group 21">
            <a:extLst>
              <a:ext uri="{FF2B5EF4-FFF2-40B4-BE49-F238E27FC236}">
                <a16:creationId xmlns:a16="http://schemas.microsoft.com/office/drawing/2014/main" id="{60EA78DC-8DFB-38E1-5963-07D618078746}"/>
              </a:ext>
            </a:extLst>
          </p:cNvPr>
          <p:cNvGrpSpPr>
            <a:grpSpLocks/>
          </p:cNvGrpSpPr>
          <p:nvPr/>
        </p:nvGrpSpPr>
        <p:grpSpPr bwMode="auto">
          <a:xfrm>
            <a:off x="6515100" y="782638"/>
            <a:ext cx="1422400" cy="1552575"/>
            <a:chOff x="6515100" y="906374"/>
            <a:chExt cx="1421502" cy="1552807"/>
          </a:xfrm>
        </p:grpSpPr>
        <p:sp>
          <p:nvSpPr>
            <p:cNvPr id="63505" name="Rectangle 7">
              <a:extLst>
                <a:ext uri="{FF2B5EF4-FFF2-40B4-BE49-F238E27FC236}">
                  <a16:creationId xmlns:a16="http://schemas.microsoft.com/office/drawing/2014/main" id="{0E6167BD-4B27-982E-B66F-67FDA5DEE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1214203"/>
              <a:ext cx="312295" cy="1244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cxnSp>
          <p:nvCxnSpPr>
            <p:cNvPr id="63506" name="Straight Connector 9">
              <a:extLst>
                <a:ext uri="{FF2B5EF4-FFF2-40B4-BE49-F238E27FC236}">
                  <a16:creationId xmlns:a16="http://schemas.microsoft.com/office/drawing/2014/main" id="{F07B9F96-81F8-8C0D-CB67-99A7878CF7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6556373" y="1836295"/>
              <a:ext cx="1244184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7" name="Straight Connector 12">
              <a:extLst>
                <a:ext uri="{FF2B5EF4-FFF2-40B4-BE49-F238E27FC236}">
                  <a16:creationId xmlns:a16="http://schemas.microsoft.com/office/drawing/2014/main" id="{650C8458-FD2E-5696-73CB-1DDD249B32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77671" y="2458387"/>
              <a:ext cx="302421" cy="7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8" name="Straight Connector 14">
              <a:extLst>
                <a:ext uri="{FF2B5EF4-FFF2-40B4-BE49-F238E27FC236}">
                  <a16:creationId xmlns:a16="http://schemas.microsoft.com/office/drawing/2014/main" id="{82D3EF4D-3E91-8BB2-53FB-1BE34E4F6B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77671" y="1214997"/>
              <a:ext cx="302421" cy="2390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9" name="Straight Connector 16">
              <a:extLst>
                <a:ext uri="{FF2B5EF4-FFF2-40B4-BE49-F238E27FC236}">
                  <a16:creationId xmlns:a16="http://schemas.microsoft.com/office/drawing/2014/main" id="{E180AFD1-C002-DE2F-EACF-A5AB16CF11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77922" y="1956216"/>
              <a:ext cx="1004341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10" name="Right Triangle 19">
              <a:extLst>
                <a:ext uri="{FF2B5EF4-FFF2-40B4-BE49-F238E27FC236}">
                  <a16:creationId xmlns:a16="http://schemas.microsoft.com/office/drawing/2014/main" id="{6604908C-BF00-CF53-1706-D28D1EBCB4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610475" y="1183373"/>
              <a:ext cx="266700" cy="270673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3511" name="TextBox 20">
              <a:extLst>
                <a:ext uri="{FF2B5EF4-FFF2-40B4-BE49-F238E27FC236}">
                  <a16:creationId xmlns:a16="http://schemas.microsoft.com/office/drawing/2014/main" id="{43E0074F-D277-ACDA-CC23-5C219FC2C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100" y="906374"/>
              <a:ext cx="1421502" cy="338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A   =    L  *  U</a:t>
              </a: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D501C938-4F70-431B-E341-7E70024C3095}"/>
              </a:ext>
            </a:extLst>
          </p:cNvPr>
          <p:cNvGrpSpPr/>
          <p:nvPr/>
        </p:nvGrpSpPr>
        <p:grpSpPr>
          <a:xfrm>
            <a:off x="390291" y="3526614"/>
            <a:ext cx="1229195" cy="1214204"/>
            <a:chOff x="71203" y="3867461"/>
            <a:chExt cx="1229194" cy="1214204"/>
          </a:xfrm>
          <a:solidFill>
            <a:schemeClr val="bg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C81A81-E0D5-8C23-7C32-32FC74E671D7}"/>
                </a:ext>
              </a:extLst>
            </p:cNvPr>
            <p:cNvSpPr/>
            <p:nvPr/>
          </p:nvSpPr>
          <p:spPr bwMode="auto">
            <a:xfrm>
              <a:off x="71203" y="3867462"/>
              <a:ext cx="1229194" cy="1214203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D94396-6459-BC6C-0292-045A083ED185}"/>
                </a:ext>
              </a:extLst>
            </p:cNvPr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78698" y="4474563"/>
              <a:ext cx="1214203" cy="0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oup 27">
            <a:extLst>
              <a:ext uri="{FF2B5EF4-FFF2-40B4-BE49-F238E27FC236}">
                <a16:creationId xmlns:a16="http://schemas.microsoft.com/office/drawing/2014/main" id="{7C6962C4-F070-18EE-02E3-08C18D6A766C}"/>
              </a:ext>
            </a:extLst>
          </p:cNvPr>
          <p:cNvGrpSpPr/>
          <p:nvPr/>
        </p:nvGrpSpPr>
        <p:grpSpPr>
          <a:xfrm>
            <a:off x="390289" y="3526614"/>
            <a:ext cx="1229195" cy="1214204"/>
            <a:chOff x="-1770767" y="4314824"/>
            <a:chExt cx="1229194" cy="1214204"/>
          </a:xfrm>
          <a:solidFill>
            <a:schemeClr val="bg1"/>
          </a:solidFill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2D0BE9EB-2318-00A7-1F03-6AEF4D77A55A}"/>
                </a:ext>
              </a:extLst>
            </p:cNvPr>
            <p:cNvGrpSpPr/>
            <p:nvPr/>
          </p:nvGrpSpPr>
          <p:grpSpPr>
            <a:xfrm>
              <a:off x="-1770767" y="4314824"/>
              <a:ext cx="1229194" cy="1214204"/>
              <a:chOff x="71203" y="3867461"/>
              <a:chExt cx="1229194" cy="1214204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BD9900-9C20-1CB4-0F35-ECF22E95FDF7}"/>
                  </a:ext>
                </a:extLst>
              </p:cNvPr>
              <p:cNvSpPr/>
              <p:nvPr/>
            </p:nvSpPr>
            <p:spPr bwMode="auto">
              <a:xfrm>
                <a:off x="71203" y="3867462"/>
                <a:ext cx="1229194" cy="1214203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7C461FE-7607-089D-5ABC-C1DAE30FC2B3}"/>
                  </a:ext>
                </a:extLst>
              </p:cNvPr>
              <p:cNvCxnSpPr>
                <a:stCxn id="21" idx="0"/>
                <a:endCxn id="21" idx="2"/>
              </p:cNvCxnSpPr>
              <p:nvPr/>
            </p:nvCxnSpPr>
            <p:spPr bwMode="auto">
              <a:xfrm rot="16200000" flipH="1">
                <a:off x="78698" y="4474563"/>
                <a:ext cx="1214203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5D17F7-CB21-9F4F-6C32-B80F60A20848}"/>
                </a:ext>
              </a:extLst>
            </p:cNvPr>
            <p:cNvCxnSpPr/>
            <p:nvPr/>
          </p:nvCxnSpPr>
          <p:spPr bwMode="auto">
            <a:xfrm rot="16200000" flipH="1">
              <a:off x="-1773031" y="4317088"/>
              <a:ext cx="619125" cy="614597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18AF58-551D-0F37-97B6-65A229FC820A}"/>
                </a:ext>
              </a:extLst>
            </p:cNvPr>
            <p:cNvSpPr txBox="1"/>
            <p:nvPr/>
          </p:nvSpPr>
          <p:spPr>
            <a:xfrm>
              <a:off x="-1619250" y="5229225"/>
              <a:ext cx="364252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a typeface="+mn-ea"/>
                </a:rPr>
                <a:t>L1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3F2AEC-5036-C38C-FDCB-72001A68423E}"/>
                </a:ext>
              </a:extLst>
            </p:cNvPr>
            <p:cNvSpPr txBox="1"/>
            <p:nvPr/>
          </p:nvSpPr>
          <p:spPr>
            <a:xfrm>
              <a:off x="-1520372" y="4314825"/>
              <a:ext cx="38138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a typeface="+mn-ea"/>
                </a:rPr>
                <a:t>U1</a:t>
              </a:r>
            </a:p>
          </p:txBody>
        </p:sp>
      </p:grpSp>
      <p:grpSp>
        <p:nvGrpSpPr>
          <p:cNvPr id="6" name="Group 38">
            <a:extLst>
              <a:ext uri="{FF2B5EF4-FFF2-40B4-BE49-F238E27FC236}">
                <a16:creationId xmlns:a16="http://schemas.microsoft.com/office/drawing/2014/main" id="{243EB8AF-109E-94E3-3694-C027712C90BB}"/>
              </a:ext>
            </a:extLst>
          </p:cNvPr>
          <p:cNvGrpSpPr/>
          <p:nvPr/>
        </p:nvGrpSpPr>
        <p:grpSpPr>
          <a:xfrm>
            <a:off x="390289" y="3526615"/>
            <a:ext cx="1229195" cy="1214204"/>
            <a:chOff x="-1603222" y="4338870"/>
            <a:chExt cx="1229195" cy="1214204"/>
          </a:xfrm>
          <a:solidFill>
            <a:schemeClr val="bg1"/>
          </a:solidFill>
        </p:grpSpPr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CEE6B56B-87CC-2AB0-0843-50F4C005EDEB}"/>
                </a:ext>
              </a:extLst>
            </p:cNvPr>
            <p:cNvGrpSpPr/>
            <p:nvPr/>
          </p:nvGrpSpPr>
          <p:grpSpPr>
            <a:xfrm>
              <a:off x="-1603222" y="4338870"/>
              <a:ext cx="1229195" cy="1214204"/>
              <a:chOff x="-1770767" y="4314824"/>
              <a:chExt cx="1229195" cy="1214204"/>
            </a:xfrm>
            <a:grpFill/>
          </p:grpSpPr>
          <p:grpSp>
            <p:nvGrpSpPr>
              <p:cNvPr id="9" name="Group 19">
                <a:extLst>
                  <a:ext uri="{FF2B5EF4-FFF2-40B4-BE49-F238E27FC236}">
                    <a16:creationId xmlns:a16="http://schemas.microsoft.com/office/drawing/2014/main" id="{4B09F826-160C-2A6F-B901-0126ECD8CA5A}"/>
                  </a:ext>
                </a:extLst>
              </p:cNvPr>
              <p:cNvGrpSpPr/>
              <p:nvPr/>
            </p:nvGrpSpPr>
            <p:grpSpPr>
              <a:xfrm>
                <a:off x="-1770767" y="4314824"/>
                <a:ext cx="1229194" cy="1214204"/>
                <a:chOff x="71203" y="3867461"/>
                <a:chExt cx="1229194" cy="1214204"/>
              </a:xfrm>
              <a:grpFill/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76753EC-810F-56F6-8C2E-E1E68D629328}"/>
                    </a:ext>
                  </a:extLst>
                </p:cNvPr>
                <p:cNvSpPr/>
                <p:nvPr/>
              </p:nvSpPr>
              <p:spPr bwMode="auto">
                <a:xfrm>
                  <a:off x="71203" y="3867462"/>
                  <a:ext cx="1229194" cy="1214203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002E1E5F-1430-63BF-70A0-27CCFAF95190}"/>
                    </a:ext>
                  </a:extLst>
                </p:cNvPr>
                <p:cNvCxnSpPr>
                  <a:stCxn id="34" idx="0"/>
                  <a:endCxn id="34" idx="2"/>
                </p:cNvCxnSpPr>
                <p:nvPr/>
              </p:nvCxnSpPr>
              <p:spPr bwMode="auto">
                <a:xfrm rot="16200000" flipH="1">
                  <a:off x="78698" y="4474563"/>
                  <a:ext cx="1214203" cy="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1C9F5B2-A31E-78A0-4028-DB6ED767CD51}"/>
                  </a:ext>
                </a:extLst>
              </p:cNvPr>
              <p:cNvCxnSpPr/>
              <p:nvPr/>
            </p:nvCxnSpPr>
            <p:spPr bwMode="auto">
              <a:xfrm rot="16200000" flipH="1">
                <a:off x="-1773031" y="4317088"/>
                <a:ext cx="619125" cy="614597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1CA3CA-B6DC-9EA7-8001-63A0FB5A6164}"/>
                  </a:ext>
                </a:extLst>
              </p:cNvPr>
              <p:cNvSpPr txBox="1"/>
              <p:nvPr/>
            </p:nvSpPr>
            <p:spPr>
              <a:xfrm>
                <a:off x="-1718503" y="4656950"/>
                <a:ext cx="455523" cy="2769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ea typeface="+mn-ea"/>
                  </a:rPr>
                  <a:t>L11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C68F3F-4C60-7EA0-B37E-68A492DADABC}"/>
                  </a:ext>
                </a:extLst>
              </p:cNvPr>
              <p:cNvSpPr txBox="1"/>
              <p:nvPr/>
            </p:nvSpPr>
            <p:spPr>
              <a:xfrm>
                <a:off x="-1140929" y="4391025"/>
                <a:ext cx="599357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ea typeface="+mn-ea"/>
                  </a:rPr>
                  <a:t>L11</a:t>
                </a:r>
                <a:r>
                  <a:rPr lang="en-US" baseline="30000" dirty="0">
                    <a:ea typeface="+mn-ea"/>
                  </a:rPr>
                  <a:t>-1</a:t>
                </a:r>
                <a:r>
                  <a:rPr lang="en-US" dirty="0">
                    <a:ea typeface="+mn-ea"/>
                  </a:rPr>
                  <a:t>*</a:t>
                </a:r>
              </a:p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ea typeface="+mn-ea"/>
                  </a:rPr>
                  <a:t>A(</a:t>
                </a:r>
                <a:r>
                  <a:rPr lang="en-US" dirty="0">
                    <a:solidFill>
                      <a:srgbClr val="FF0000"/>
                    </a:solidFill>
                    <a:ea typeface="+mn-ea"/>
                    <a:sym typeface="Symbol"/>
                  </a:rPr>
                  <a:t>·</a:t>
                </a:r>
                <a:r>
                  <a:rPr lang="en-US" dirty="0">
                    <a:solidFill>
                      <a:srgbClr val="FF0000"/>
                    </a:solidFill>
                    <a:ea typeface="+mn-ea"/>
                  </a:rPr>
                  <a:t>,·)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D546D-9594-3C34-7D99-B11B2B6AC7A9}"/>
                </a:ext>
              </a:extLst>
            </p:cNvPr>
            <p:cNvCxnSpPr>
              <a:stCxn id="34" idx="1"/>
              <a:endCxn id="34" idx="3"/>
            </p:cNvCxnSpPr>
            <p:nvPr/>
          </p:nvCxnSpPr>
          <p:spPr bwMode="auto">
            <a:xfrm rot="10800000" flipH="1">
              <a:off x="-1603222" y="4945973"/>
              <a:ext cx="1229194" cy="0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0" name="Group 49">
            <a:extLst>
              <a:ext uri="{FF2B5EF4-FFF2-40B4-BE49-F238E27FC236}">
                <a16:creationId xmlns:a16="http://schemas.microsoft.com/office/drawing/2014/main" id="{27C440E4-0D20-2D2F-C23B-434075528C68}"/>
              </a:ext>
            </a:extLst>
          </p:cNvPr>
          <p:cNvGrpSpPr/>
          <p:nvPr/>
        </p:nvGrpSpPr>
        <p:grpSpPr>
          <a:xfrm>
            <a:off x="390292" y="3526614"/>
            <a:ext cx="1320199" cy="1214204"/>
            <a:chOff x="-1606755" y="5855611"/>
            <a:chExt cx="1320199" cy="1214204"/>
          </a:xfrm>
          <a:solidFill>
            <a:schemeClr val="bg1"/>
          </a:solidFill>
        </p:grpSpPr>
        <p:grpSp>
          <p:nvGrpSpPr>
            <p:cNvPr id="11" name="Group 39">
              <a:extLst>
                <a:ext uri="{FF2B5EF4-FFF2-40B4-BE49-F238E27FC236}">
                  <a16:creationId xmlns:a16="http://schemas.microsoft.com/office/drawing/2014/main" id="{5D77DF4E-916A-41A4-2DFB-9D882C0C67AD}"/>
                </a:ext>
              </a:extLst>
            </p:cNvPr>
            <p:cNvGrpSpPr/>
            <p:nvPr/>
          </p:nvGrpSpPr>
          <p:grpSpPr>
            <a:xfrm>
              <a:off x="-1606755" y="5855611"/>
              <a:ext cx="1229194" cy="1214204"/>
              <a:chOff x="-1603222" y="4338870"/>
              <a:chExt cx="1229194" cy="1214204"/>
            </a:xfrm>
            <a:grpFill/>
          </p:grpSpPr>
          <p:grpSp>
            <p:nvGrpSpPr>
              <p:cNvPr id="12" name="Group 28">
                <a:extLst>
                  <a:ext uri="{FF2B5EF4-FFF2-40B4-BE49-F238E27FC236}">
                    <a16:creationId xmlns:a16="http://schemas.microsoft.com/office/drawing/2014/main" id="{7E518DCB-F5D7-6C3D-2D35-9455FE704505}"/>
                  </a:ext>
                </a:extLst>
              </p:cNvPr>
              <p:cNvGrpSpPr/>
              <p:nvPr/>
            </p:nvGrpSpPr>
            <p:grpSpPr>
              <a:xfrm>
                <a:off x="-1603222" y="4338870"/>
                <a:ext cx="1229194" cy="1214204"/>
                <a:chOff x="-1770767" y="4314824"/>
                <a:chExt cx="1229194" cy="1214204"/>
              </a:xfrm>
              <a:grpFill/>
            </p:grpSpPr>
            <p:grpSp>
              <p:nvGrpSpPr>
                <p:cNvPr id="13" name="Group 19">
                  <a:extLst>
                    <a:ext uri="{FF2B5EF4-FFF2-40B4-BE49-F238E27FC236}">
                      <a16:creationId xmlns:a16="http://schemas.microsoft.com/office/drawing/2014/main" id="{1275B11A-5E96-73A1-B77C-360DAEA20F45}"/>
                    </a:ext>
                  </a:extLst>
                </p:cNvPr>
                <p:cNvGrpSpPr/>
                <p:nvPr/>
              </p:nvGrpSpPr>
              <p:grpSpPr>
                <a:xfrm>
                  <a:off x="-1770767" y="4314824"/>
                  <a:ext cx="1229194" cy="1214204"/>
                  <a:chOff x="71203" y="3867461"/>
                  <a:chExt cx="1229194" cy="1214204"/>
                </a:xfrm>
                <a:grpFill/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3101A7FF-8C3A-A9BB-B4F6-FDEEB45B626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1203" y="3867462"/>
                    <a:ext cx="1229194" cy="1214203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ED673F64-1787-8D13-3162-19FA353A9168}"/>
                      </a:ext>
                    </a:extLst>
                  </p:cNvPr>
                  <p:cNvCxnSpPr>
                    <a:stCxn id="47" idx="0"/>
                    <a:endCxn id="47" idx="2"/>
                  </p:cNvCxnSpPr>
                  <p:nvPr/>
                </p:nvCxnSpPr>
                <p:spPr bwMode="auto">
                  <a:xfrm rot="16200000" flipH="1">
                    <a:off x="78698" y="4474563"/>
                    <a:ext cx="1214203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</p:grp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C9AED95-7E9C-F0B1-33B2-9124B140D745}"/>
                    </a:ext>
                  </a:extLst>
                </p:cNvPr>
                <p:cNvCxnSpPr/>
                <p:nvPr/>
              </p:nvCxnSpPr>
              <p:spPr bwMode="auto">
                <a:xfrm rot="16200000" flipH="1">
                  <a:off x="-1773031" y="4317088"/>
                  <a:ext cx="619125" cy="614597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99F6B6D-B681-E977-9543-C69FAA9A7072}"/>
                    </a:ext>
                  </a:extLst>
                </p:cNvPr>
                <p:cNvSpPr txBox="1"/>
                <p:nvPr/>
              </p:nvSpPr>
              <p:spPr>
                <a:xfrm>
                  <a:off x="-1156171" y="4533563"/>
                  <a:ext cx="556362" cy="27699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solidFill>
                        <a:srgbClr val="FF0000"/>
                      </a:solidFill>
                      <a:ea typeface="+mn-ea"/>
                    </a:rPr>
                    <a:t>A(</a:t>
                  </a:r>
                  <a:r>
                    <a:rPr lang="en-US" dirty="0">
                      <a:solidFill>
                        <a:srgbClr val="FF0000"/>
                      </a:solidFill>
                      <a:ea typeface="+mn-ea"/>
                      <a:sym typeface="Symbol"/>
                    </a:rPr>
                    <a:t>·</a:t>
                  </a:r>
                  <a:r>
                    <a:rPr lang="en-US" dirty="0">
                      <a:solidFill>
                        <a:srgbClr val="FF0000"/>
                      </a:solidFill>
                      <a:ea typeface="+mn-ea"/>
                    </a:rPr>
                    <a:t>,·)</a:t>
                  </a:r>
                </a:p>
              </p:txBody>
            </p:sp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ABAE554-E4C4-2AFD-96C7-5BAA377463F7}"/>
                  </a:ext>
                </a:extLst>
              </p:cNvPr>
              <p:cNvCxnSpPr>
                <a:stCxn id="47" idx="1"/>
                <a:endCxn id="47" idx="3"/>
              </p:cNvCxnSpPr>
              <p:nvPr/>
            </p:nvCxnSpPr>
            <p:spPr bwMode="auto">
              <a:xfrm rot="10800000" flipH="1">
                <a:off x="-1603222" y="4945973"/>
                <a:ext cx="1229194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05EDDF5-4E3F-3F8E-4E28-84BE8679ACD2}"/>
                </a:ext>
              </a:extLst>
            </p:cNvPr>
            <p:cNvSpPr txBox="1"/>
            <p:nvPr/>
          </p:nvSpPr>
          <p:spPr>
            <a:xfrm>
              <a:off x="-1532363" y="6581001"/>
              <a:ext cx="556362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2"/>
                  </a:solidFill>
                  <a:ea typeface="+mn-ea"/>
                </a:rPr>
                <a:t>A(</a:t>
              </a:r>
              <a:r>
                <a:rPr lang="en-US" dirty="0">
                  <a:solidFill>
                    <a:schemeClr val="accent2"/>
                  </a:solidFill>
                  <a:ea typeface="+mn-ea"/>
                  <a:sym typeface="Symbol"/>
                </a:rPr>
                <a:t>·</a:t>
              </a:r>
              <a:r>
                <a:rPr lang="en-US" dirty="0">
                  <a:solidFill>
                    <a:schemeClr val="accent2"/>
                  </a:solidFill>
                  <a:ea typeface="+mn-ea"/>
                </a:rPr>
                <a:t>,·)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C193B78-24DD-0D1A-B7F1-1C373EE77CF4}"/>
                </a:ext>
              </a:extLst>
            </p:cNvPr>
            <p:cNvSpPr txBox="1"/>
            <p:nvPr/>
          </p:nvSpPr>
          <p:spPr>
            <a:xfrm>
              <a:off x="-959136" y="6514326"/>
              <a:ext cx="672580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00B050"/>
                  </a:solidFill>
                  <a:ea typeface="+mn-ea"/>
                </a:rPr>
                <a:t>A(</a:t>
              </a:r>
              <a:r>
                <a:rPr lang="en-US" sz="1000" dirty="0">
                  <a:solidFill>
                    <a:srgbClr val="00B050"/>
                  </a:solidFill>
                  <a:ea typeface="+mn-ea"/>
                  <a:sym typeface="Symbol"/>
                </a:rPr>
                <a:t>·</a:t>
              </a:r>
              <a:r>
                <a:rPr lang="en-US" sz="1000" dirty="0">
                  <a:solidFill>
                    <a:srgbClr val="00B050"/>
                  </a:solidFill>
                  <a:ea typeface="+mn-ea"/>
                </a:rPr>
                <a:t>,·) </a:t>
              </a:r>
              <a:r>
                <a:rPr lang="en-US" sz="1000" dirty="0">
                  <a:ea typeface="+mn-ea"/>
                </a:rPr>
                <a:t>- =</a:t>
              </a:r>
              <a:endParaRPr lang="en-US" sz="1000" dirty="0">
                <a:solidFill>
                  <a:srgbClr val="00B050"/>
                </a:solidFill>
                <a:ea typeface="+mn-ea"/>
              </a:endParaRPr>
            </a:p>
            <a:p>
              <a:pPr>
                <a:defRPr/>
              </a:pPr>
              <a:r>
                <a:rPr lang="en-US" sz="1000" dirty="0">
                  <a:solidFill>
                    <a:schemeClr val="accent2"/>
                  </a:solidFill>
                  <a:ea typeface="+mn-ea"/>
                </a:rPr>
                <a:t>A(</a:t>
              </a:r>
              <a:r>
                <a:rPr lang="en-US" sz="1000" dirty="0">
                  <a:solidFill>
                    <a:schemeClr val="accent2"/>
                  </a:solidFill>
                  <a:ea typeface="+mn-ea"/>
                  <a:sym typeface="Symbol"/>
                </a:rPr>
                <a:t>·</a:t>
              </a:r>
              <a:r>
                <a:rPr lang="en-US" sz="1000" dirty="0">
                  <a:solidFill>
                    <a:schemeClr val="accent2"/>
                  </a:solidFill>
                  <a:ea typeface="+mn-ea"/>
                </a:rPr>
                <a:t>,·) </a:t>
              </a:r>
              <a:r>
                <a:rPr lang="en-US" sz="1000" dirty="0">
                  <a:ea typeface="+mn-ea"/>
                </a:rPr>
                <a:t>* </a:t>
              </a:r>
            </a:p>
            <a:p>
              <a:pPr>
                <a:defRPr/>
              </a:pPr>
              <a:r>
                <a:rPr lang="en-US" sz="1000" dirty="0">
                  <a:solidFill>
                    <a:srgbClr val="FF0000"/>
                  </a:solidFill>
                  <a:ea typeface="+mn-ea"/>
                </a:rPr>
                <a:t>A(</a:t>
              </a:r>
              <a:r>
                <a:rPr lang="en-US" sz="1000" dirty="0">
                  <a:solidFill>
                    <a:srgbClr val="FF0000"/>
                  </a:solidFill>
                  <a:ea typeface="+mn-ea"/>
                  <a:sym typeface="Symbol"/>
                </a:rPr>
                <a:t>·</a:t>
              </a:r>
              <a:r>
                <a:rPr lang="en-US" sz="1000" dirty="0">
                  <a:solidFill>
                    <a:srgbClr val="FF0000"/>
                  </a:solidFill>
                  <a:ea typeface="+mn-ea"/>
                </a:rPr>
                <a:t>,·) 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1D28008-806A-41E5-6E6A-13BA877E2037}"/>
              </a:ext>
            </a:extLst>
          </p:cNvPr>
          <p:cNvSpPr txBox="1"/>
          <p:nvPr/>
        </p:nvSpPr>
        <p:spPr>
          <a:xfrm>
            <a:off x="-1541463" y="3756025"/>
            <a:ext cx="441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L11</a:t>
            </a:r>
            <a:endParaRPr lang="en-US" dirty="0">
              <a:solidFill>
                <a:schemeClr val="accent2"/>
              </a:solidFill>
              <a:ea typeface="+mn-e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F67601-01DB-4EA1-517A-E2409C78C2B1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3530600"/>
            <a:ext cx="1274763" cy="1249363"/>
            <a:chOff x="339005" y="5029434"/>
            <a:chExt cx="1276641" cy="1249829"/>
          </a:xfrm>
        </p:grpSpPr>
        <p:grpSp>
          <p:nvGrpSpPr>
            <p:cNvPr id="51" name="Group 49">
              <a:extLst>
                <a:ext uri="{FF2B5EF4-FFF2-40B4-BE49-F238E27FC236}">
                  <a16:creationId xmlns:a16="http://schemas.microsoft.com/office/drawing/2014/main" id="{A44B1944-3A80-CBB6-476C-9AB2A3664370}"/>
                </a:ext>
              </a:extLst>
            </p:cNvPr>
            <p:cNvGrpSpPr/>
            <p:nvPr/>
          </p:nvGrpSpPr>
          <p:grpSpPr>
            <a:xfrm>
              <a:off x="339005" y="5029434"/>
              <a:ext cx="1229194" cy="1249829"/>
              <a:chOff x="-1606755" y="5855611"/>
              <a:chExt cx="1229194" cy="1249829"/>
            </a:xfrm>
            <a:solidFill>
              <a:schemeClr val="bg1"/>
            </a:solidFill>
          </p:grpSpPr>
          <p:grpSp>
            <p:nvGrpSpPr>
              <p:cNvPr id="52" name="Group 39">
                <a:extLst>
                  <a:ext uri="{FF2B5EF4-FFF2-40B4-BE49-F238E27FC236}">
                    <a16:creationId xmlns:a16="http://schemas.microsoft.com/office/drawing/2014/main" id="{C45DDB26-0E82-34AC-3CB6-67E4E3017B61}"/>
                  </a:ext>
                </a:extLst>
              </p:cNvPr>
              <p:cNvGrpSpPr/>
              <p:nvPr/>
            </p:nvGrpSpPr>
            <p:grpSpPr>
              <a:xfrm>
                <a:off x="-1606755" y="5855611"/>
                <a:ext cx="1229194" cy="1214204"/>
                <a:chOff x="-1603222" y="4338870"/>
                <a:chExt cx="1229194" cy="1214204"/>
              </a:xfrm>
              <a:grpFill/>
            </p:grpSpPr>
            <p:grpSp>
              <p:nvGrpSpPr>
                <p:cNvPr id="55" name="Group 28">
                  <a:extLst>
                    <a:ext uri="{FF2B5EF4-FFF2-40B4-BE49-F238E27FC236}">
                      <a16:creationId xmlns:a16="http://schemas.microsoft.com/office/drawing/2014/main" id="{177EE5F2-B4F4-D066-A57E-D38C8885A3B9}"/>
                    </a:ext>
                  </a:extLst>
                </p:cNvPr>
                <p:cNvGrpSpPr/>
                <p:nvPr/>
              </p:nvGrpSpPr>
              <p:grpSpPr>
                <a:xfrm>
                  <a:off x="-1603222" y="4338870"/>
                  <a:ext cx="1229194" cy="1214204"/>
                  <a:chOff x="-1770767" y="4314824"/>
                  <a:chExt cx="1229194" cy="1214204"/>
                </a:xfrm>
                <a:grpFill/>
              </p:grpSpPr>
              <p:grpSp>
                <p:nvGrpSpPr>
                  <p:cNvPr id="57" name="Group 19">
                    <a:extLst>
                      <a:ext uri="{FF2B5EF4-FFF2-40B4-BE49-F238E27FC236}">
                        <a16:creationId xmlns:a16="http://schemas.microsoft.com/office/drawing/2014/main" id="{8BE7EECC-5830-9005-2DD3-BB346A467465}"/>
                      </a:ext>
                    </a:extLst>
                  </p:cNvPr>
                  <p:cNvGrpSpPr/>
                  <p:nvPr/>
                </p:nvGrpSpPr>
                <p:grpSpPr>
                  <a:xfrm>
                    <a:off x="-1770767" y="4314824"/>
                    <a:ext cx="1229194" cy="1214204"/>
                    <a:chOff x="71203" y="3867461"/>
                    <a:chExt cx="1229194" cy="1214204"/>
                  </a:xfrm>
                  <a:grpFill/>
                </p:grpSpPr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46E6E264-3832-E523-5B30-3B9FB78950A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1203" y="3867462"/>
                      <a:ext cx="1229194" cy="1214203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a typeface="+mn-ea"/>
                      </a:endParaRPr>
                    </a:p>
                  </p:txBody>
                </p: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12EF3518-225F-7B04-3220-1DFEE40F1C51}"/>
                        </a:ext>
                      </a:extLst>
                    </p:cNvPr>
                    <p:cNvCxnSpPr>
                      <a:stCxn id="60" idx="0"/>
                      <a:endCxn id="60" idx="2"/>
                    </p:cNvCxnSpPr>
                    <p:nvPr/>
                  </p:nvCxnSpPr>
                  <p:spPr bwMode="auto">
                    <a:xfrm rot="16200000" flipH="1">
                      <a:off x="78698" y="4474563"/>
                      <a:ext cx="1214203" cy="0"/>
                    </a:xfrm>
                    <a:prstGeom prst="line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</p:cxnSp>
              </p:grp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2AA9D46C-E58B-F48F-48EA-C89A3D204080}"/>
                      </a:ext>
                    </a:extLst>
                  </p:cNvPr>
                  <p:cNvCxnSpPr/>
                  <p:nvPr/>
                </p:nvCxnSpPr>
                <p:spPr bwMode="auto">
                  <a:xfrm rot="16200000" flipH="1">
                    <a:off x="-1773031" y="4317088"/>
                    <a:ext cx="619125" cy="614597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</p:grp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0A9FF481-286F-0067-3870-0EE1ECA25023}"/>
                    </a:ext>
                  </a:extLst>
                </p:cNvPr>
                <p:cNvCxnSpPr>
                  <a:stCxn id="60" idx="1"/>
                  <a:endCxn id="60" idx="3"/>
                </p:cNvCxnSpPr>
                <p:nvPr/>
              </p:nvCxnSpPr>
              <p:spPr bwMode="auto">
                <a:xfrm rot="10800000" flipH="1">
                  <a:off x="-1603222" y="4945973"/>
                  <a:ext cx="1229194" cy="0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054D1A5-17E3-E27F-1D96-3F601F2CB86A}"/>
                  </a:ext>
                </a:extLst>
              </p:cNvPr>
              <p:cNvSpPr txBox="1"/>
              <p:nvPr/>
            </p:nvSpPr>
            <p:spPr>
              <a:xfrm>
                <a:off x="-992157" y="6828356"/>
                <a:ext cx="364679" cy="2770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000000"/>
                    </a:solidFill>
                    <a:ea typeface="+mn-ea"/>
                  </a:rPr>
                  <a:t>L2</a:t>
                </a:r>
                <a:r>
                  <a:rPr lang="en-US" dirty="0">
                    <a:solidFill>
                      <a:srgbClr val="FF0000"/>
                    </a:solidFill>
                    <a:ea typeface="+mn-ea"/>
                  </a:rPr>
                  <a:t> 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389581F-7453-1100-B667-0CB9DC96A149}"/>
                </a:ext>
              </a:extLst>
            </p:cNvPr>
            <p:cNvSpPr txBox="1"/>
            <p:nvPr/>
          </p:nvSpPr>
          <p:spPr>
            <a:xfrm>
              <a:off x="1234085" y="5648790"/>
              <a:ext cx="381561" cy="2763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ea typeface="+mn-ea"/>
                </a:rPr>
                <a:t>U2</a:t>
              </a:r>
              <a:r>
                <a:rPr lang="en-US" dirty="0">
                  <a:solidFill>
                    <a:srgbClr val="FF0000"/>
                  </a:solidFill>
                  <a:ea typeface="+mn-ea"/>
                </a:rPr>
                <a:t> </a:t>
              </a:r>
            </a:p>
          </p:txBody>
        </p:sp>
        <p:cxnSp>
          <p:nvCxnSpPr>
            <p:cNvPr id="63504" name="Straight Connector 6">
              <a:extLst>
                <a:ext uri="{FF2B5EF4-FFF2-40B4-BE49-F238E27FC236}">
                  <a16:creationId xmlns:a16="http://schemas.microsoft.com/office/drawing/2014/main" id="{DA1E2FE6-0F53-6167-C189-5B9A5213DA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53601" y="5636537"/>
              <a:ext cx="614598" cy="611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DC368BC3-C9A3-428E-C2A2-E23C2A8DF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306388"/>
            <a:ext cx="8328025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Alternative cache-oblivious GE formulation (2/2)</a:t>
            </a:r>
          </a:p>
        </p:txBody>
      </p:sp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5AFC3991-15BD-8B9A-C792-BAB48963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85138F5-A643-8642-910D-9D0729FA1856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5539" name="TextBox 6">
            <a:extLst>
              <a:ext uri="{FF2B5EF4-FFF2-40B4-BE49-F238E27FC236}">
                <a16:creationId xmlns:a16="http://schemas.microsoft.com/office/drawing/2014/main" id="{D506A5A6-F8DE-4DA5-ED6D-9F13ED030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731838"/>
            <a:ext cx="7986712" cy="3786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function [L,U] = RLU (A)   </a:t>
            </a:r>
            <a:r>
              <a:rPr lang="en-US" altLang="en-US" sz="2000">
                <a:solidFill>
                  <a:srgbClr val="000099"/>
                </a:solidFill>
              </a:rPr>
              <a:t>… assume A is m by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   if (n=1)   L = A/A(1,1),  U = A(1,1)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   else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         [L1,U1] = RLU( A(1:m , 1:n/2)) </a:t>
            </a:r>
            <a:r>
              <a:rPr lang="en-US" altLang="en-US" sz="2000">
                <a:solidFill>
                  <a:srgbClr val="000099"/>
                </a:solidFill>
              </a:rPr>
              <a:t>… do left half of 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                 … let L11 denote top n/2 rows of L1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            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FB4347"/>
                </a:solidFill>
              </a:rPr>
              <a:t>A( 1:n/2 , n/2+1 : n ) </a:t>
            </a:r>
            <a:r>
              <a:rPr lang="en-US" altLang="en-US" sz="2000"/>
              <a:t>= L11</a:t>
            </a:r>
            <a:r>
              <a:rPr lang="en-US" altLang="en-US" baseline="30000"/>
              <a:t>-1</a:t>
            </a:r>
            <a:r>
              <a:rPr lang="en-US" altLang="en-US" sz="2000"/>
              <a:t> * </a:t>
            </a:r>
            <a:r>
              <a:rPr lang="en-US" altLang="en-US" sz="2000">
                <a:solidFill>
                  <a:srgbClr val="FB4347"/>
                </a:solidFill>
              </a:rPr>
              <a:t>A( 1:n/2 , n/2+1 : n 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</a:t>
            </a:r>
            <a:r>
              <a:rPr lang="en-US" altLang="en-US" sz="2000">
                <a:solidFill>
                  <a:srgbClr val="000099"/>
                </a:solidFill>
              </a:rPr>
              <a:t>… update top n/2 rows of right half of 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             </a:t>
            </a:r>
            <a:r>
              <a:rPr lang="en-US" altLang="en-US" sz="2000">
                <a:solidFill>
                  <a:srgbClr val="00B050"/>
                </a:solidFill>
              </a:rPr>
              <a:t>A( n/2+1: m, n/2+1:n ) </a:t>
            </a:r>
            <a:r>
              <a:rPr lang="en-US" altLang="en-US" sz="2000"/>
              <a:t>= </a:t>
            </a:r>
            <a:r>
              <a:rPr lang="en-US" altLang="en-US" sz="2000">
                <a:solidFill>
                  <a:srgbClr val="00B050"/>
                </a:solidFill>
              </a:rPr>
              <a:t>A( n/2+1: m, n/2+1:n 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- </a:t>
            </a:r>
            <a:r>
              <a:rPr lang="en-US" altLang="en-US" sz="2000">
                <a:solidFill>
                  <a:srgbClr val="416FEE"/>
                </a:solidFill>
              </a:rPr>
              <a:t>A( n/2+1: m, 1:n/2 ) </a:t>
            </a:r>
            <a:r>
              <a:rPr lang="en-US" altLang="en-US" sz="2000"/>
              <a:t>* </a:t>
            </a:r>
            <a:r>
              <a:rPr lang="en-US" altLang="en-US" sz="2000">
                <a:solidFill>
                  <a:srgbClr val="FB4347"/>
                </a:solidFill>
              </a:rPr>
              <a:t>A( 1:n/2 , n/2+1 : n 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B4347"/>
                </a:solidFill>
              </a:rPr>
              <a:t>                 </a:t>
            </a:r>
            <a:r>
              <a:rPr lang="en-US" altLang="en-US" sz="2000">
                <a:solidFill>
                  <a:srgbClr val="000099"/>
                </a:solidFill>
              </a:rPr>
              <a:t>… update rest of right half of 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            </a:t>
            </a:r>
            <a:r>
              <a:rPr lang="en-US" altLang="en-US" sz="2000"/>
              <a:t> [L2,U2] = RLU( A(n/2+1:m , n/2+1:n) ) </a:t>
            </a:r>
            <a:r>
              <a:rPr lang="en-US" altLang="en-US" sz="2000">
                <a:solidFill>
                  <a:srgbClr val="000099"/>
                </a:solidFill>
              </a:rPr>
              <a:t>… do right half of 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             </a:t>
            </a:r>
            <a:r>
              <a:rPr lang="en-US" altLang="en-US" sz="2000"/>
              <a:t>return [ L1,[0;L2] ] and [U1,</a:t>
            </a:r>
            <a:r>
              <a:rPr lang="en-US" altLang="en-US" sz="2000">
                <a:solidFill>
                  <a:srgbClr val="FB4347"/>
                </a:solidFill>
              </a:rPr>
              <a:t> </a:t>
            </a:r>
            <a:r>
              <a:rPr lang="en-US" altLang="en-US" sz="2000"/>
              <a:t>[</a:t>
            </a:r>
            <a:r>
              <a:rPr lang="en-US" altLang="en-US" sz="2000">
                <a:solidFill>
                  <a:srgbClr val="FB4347"/>
                </a:solidFill>
              </a:rPr>
              <a:t> A(.,.) </a:t>
            </a:r>
            <a:r>
              <a:rPr lang="en-US" altLang="en-US" sz="2000"/>
              <a:t>; U2 ] ]</a:t>
            </a:r>
          </a:p>
        </p:txBody>
      </p:sp>
      <p:sp>
        <p:nvSpPr>
          <p:cNvPr id="65540" name="Content Placeholder 15">
            <a:extLst>
              <a:ext uri="{FF2B5EF4-FFF2-40B4-BE49-F238E27FC236}">
                <a16:creationId xmlns:a16="http://schemas.microsoft.com/office/drawing/2014/main" id="{D9BEA1A4-0D83-DB92-6C20-582C92A00E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0263" y="4591050"/>
            <a:ext cx="8180387" cy="1741488"/>
          </a:xfrm>
        </p:spPr>
        <p:txBody>
          <a:bodyPr/>
          <a:lstStyle/>
          <a:p>
            <a:r>
              <a:rPr lang="en-US" altLang="en-US" sz="2200">
                <a:ea typeface="ＭＳ Ｐゴシック" panose="020B0600070205080204" pitchFamily="34" charset="-128"/>
              </a:rPr>
              <a:t>W(m,n) = W(m,n/2) + O(max(m·n,m·n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>
                <a:ea typeface="ＭＳ Ｐゴシック" panose="020B0600070205080204" pitchFamily="34" charset="-128"/>
              </a:rPr>
              <a:t>/M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 sz="2200">
                <a:ea typeface="ＭＳ Ｐゴシック" panose="020B0600070205080204" pitchFamily="34" charset="-128"/>
              </a:rPr>
              <a:t>)) + W(m-n/2,n/2)</a:t>
            </a:r>
          </a:p>
          <a:p>
            <a:pPr>
              <a:buFontTx/>
              <a:buNone/>
            </a:pPr>
            <a:r>
              <a:rPr lang="en-US" altLang="en-US" sz="2200">
                <a:ea typeface="ＭＳ Ｐゴシック" panose="020B0600070205080204" pitchFamily="34" charset="-128"/>
              </a:rPr>
              <a:t> 	          </a:t>
            </a:r>
            <a:r>
              <a:rPr lang="en-US" altLang="en-US" sz="2200">
                <a:ea typeface="ＭＳ Ｐゴシック" panose="020B0600070205080204" pitchFamily="34" charset="-128"/>
                <a:sym typeface="Symbol" pitchFamily="2" charset="2"/>
              </a:rPr>
              <a:t> 2 · W</a:t>
            </a:r>
            <a:r>
              <a:rPr lang="en-US" altLang="en-US" sz="2200">
                <a:ea typeface="ＭＳ Ｐゴシック" panose="020B0600070205080204" pitchFamily="34" charset="-128"/>
              </a:rPr>
              <a:t>(m,n/2) + O(max(m·n,m·n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>
                <a:ea typeface="ＭＳ Ｐゴシック" panose="020B0600070205080204" pitchFamily="34" charset="-128"/>
              </a:rPr>
              <a:t>/M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 sz="2200">
                <a:ea typeface="ＭＳ Ｐゴシック" panose="020B0600070205080204" pitchFamily="34" charset="-128"/>
              </a:rPr>
              <a:t>)) </a:t>
            </a:r>
          </a:p>
          <a:p>
            <a:pPr>
              <a:buFontTx/>
              <a:buNone/>
            </a:pPr>
            <a:r>
              <a:rPr lang="en-US" altLang="en-US" sz="2200">
                <a:ea typeface="ＭＳ Ｐゴシック" panose="020B0600070205080204" pitchFamily="34" charset="-128"/>
              </a:rPr>
              <a:t>                      = O(m·n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>
                <a:ea typeface="ＭＳ Ｐゴシック" panose="020B0600070205080204" pitchFamily="34" charset="-128"/>
              </a:rPr>
              <a:t>/M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 sz="2200">
                <a:ea typeface="ＭＳ Ｐゴシック" panose="020B0600070205080204" pitchFamily="34" charset="-128"/>
              </a:rPr>
              <a:t> + m·n·log M) </a:t>
            </a:r>
          </a:p>
          <a:p>
            <a:pPr>
              <a:buFontTx/>
              <a:buNone/>
            </a:pPr>
            <a:r>
              <a:rPr lang="en-US" altLang="en-US" sz="2200">
                <a:ea typeface="ＭＳ Ｐゴシック" panose="020B0600070205080204" pitchFamily="34" charset="-128"/>
              </a:rPr>
              <a:t>                      = O(m·n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>
                <a:ea typeface="ＭＳ Ｐゴシック" panose="020B0600070205080204" pitchFamily="34" charset="-128"/>
              </a:rPr>
              <a:t>/M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 sz="2200">
                <a:ea typeface="ＭＳ Ｐゴシック" panose="020B0600070205080204" pitchFamily="34" charset="-128"/>
              </a:rPr>
              <a:t> )   if M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 sz="2200">
                <a:ea typeface="ＭＳ Ｐゴシック" panose="020B0600070205080204" pitchFamily="34" charset="-128"/>
              </a:rPr>
              <a:t>·log M  = O(n)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0C674-E997-DD78-101A-66ED58739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5054600"/>
            <a:ext cx="1693862" cy="132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Still doesn</a:t>
            </a:r>
            <a:r>
              <a:rPr lang="ja-JP" altLang="en-US" sz="2000">
                <a:solidFill>
                  <a:srgbClr val="FF0000"/>
                </a:solidFill>
              </a:rPr>
              <a:t>’</a:t>
            </a:r>
            <a:r>
              <a:rPr lang="en-US" altLang="ja-JP" sz="2000">
                <a:solidFill>
                  <a:srgbClr val="FF0000"/>
                </a:solidFill>
              </a:rPr>
              <a:t>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minimize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latency,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but fixable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>
            <a:extLst>
              <a:ext uri="{FF2B5EF4-FFF2-40B4-BE49-F238E27FC236}">
                <a16:creationId xmlns:a16="http://schemas.microsoft.com/office/drawing/2014/main" id="{FFE65CFB-8F11-AF81-C22B-F0761897BD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7586" name="Footer Placeholder 4">
            <a:extLst>
              <a:ext uri="{FF2B5EF4-FFF2-40B4-BE49-F238E27FC236}">
                <a16:creationId xmlns:a16="http://schemas.microsoft.com/office/drawing/2014/main" id="{48DF05F5-480D-E9ED-5C54-EACCEF99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67587" name="Slide Number Placeholder 5">
            <a:extLst>
              <a:ext uri="{FF2B5EF4-FFF2-40B4-BE49-F238E27FC236}">
                <a16:creationId xmlns:a16="http://schemas.microsoft.com/office/drawing/2014/main" id="{2A92D785-8708-70D1-C72A-F07E990D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7A6FDCB-E6AB-5F47-B63B-46F9E312B55C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E1974EDE-EB7C-A454-394C-C2614B05D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651750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Explicitly Parallelizing Gaussian Elimination</a:t>
            </a:r>
          </a:p>
        </p:txBody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438D1907-86BC-1AC8-3A5B-9946E573D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5430838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Parallelization steps </a:t>
            </a:r>
          </a:p>
          <a:p>
            <a:pPr lvl="1"/>
            <a:r>
              <a:rPr lang="en-US" altLang="en-US" sz="1800">
                <a:solidFill>
                  <a:schemeClr val="accent2"/>
                </a:solidFill>
                <a:ea typeface="ＭＳ Ｐゴシック" panose="020B0600070205080204" pitchFamily="34" charset="-128"/>
              </a:rPr>
              <a:t>Decomposition:</a:t>
            </a:r>
            <a:r>
              <a:rPr lang="en-US" altLang="en-US" sz="1800">
                <a:ea typeface="ＭＳ Ｐゴシック" panose="020B0600070205080204" pitchFamily="34" charset="-128"/>
              </a:rPr>
              <a:t> identify enough parallel work, but not too much</a:t>
            </a:r>
          </a:p>
          <a:p>
            <a:pPr lvl="1"/>
            <a:r>
              <a:rPr lang="en-US" altLang="en-US" sz="1800">
                <a:solidFill>
                  <a:schemeClr val="accent2"/>
                </a:solidFill>
                <a:ea typeface="ＭＳ Ｐゴシック" panose="020B0600070205080204" pitchFamily="34" charset="-128"/>
              </a:rPr>
              <a:t>Assignment:</a:t>
            </a:r>
            <a:r>
              <a:rPr lang="en-US" altLang="en-US" sz="1800">
                <a:ea typeface="ＭＳ Ｐゴシック" panose="020B0600070205080204" pitchFamily="34" charset="-128"/>
              </a:rPr>
              <a:t>  load balance work among threads</a:t>
            </a:r>
          </a:p>
          <a:p>
            <a:pPr lvl="1"/>
            <a:r>
              <a:rPr lang="en-US" altLang="en-US" sz="1800">
                <a:solidFill>
                  <a:schemeClr val="accent2"/>
                </a:solidFill>
                <a:ea typeface="ＭＳ Ｐゴシック" panose="020B0600070205080204" pitchFamily="34" charset="-128"/>
              </a:rPr>
              <a:t>Orchestrate:</a:t>
            </a:r>
            <a:r>
              <a:rPr lang="en-US" altLang="en-US" sz="1800">
                <a:ea typeface="ＭＳ Ｐゴシック" panose="020B0600070205080204" pitchFamily="34" charset="-128"/>
              </a:rPr>
              <a:t> communication and synchronization</a:t>
            </a:r>
          </a:p>
          <a:p>
            <a:pPr lvl="1"/>
            <a:r>
              <a:rPr lang="en-US" altLang="en-US" sz="1800">
                <a:solidFill>
                  <a:schemeClr val="accent2"/>
                </a:solidFill>
                <a:ea typeface="ＭＳ Ｐゴシック" panose="020B0600070205080204" pitchFamily="34" charset="-128"/>
              </a:rPr>
              <a:t>Mapping:</a:t>
            </a:r>
            <a:r>
              <a:rPr lang="en-US" altLang="en-US" sz="1800">
                <a:ea typeface="ＭＳ Ｐゴシック" panose="020B0600070205080204" pitchFamily="34" charset="-128"/>
              </a:rPr>
              <a:t> which processors execute which threads (locality)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Decomposition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In BLAS 2 algorithm nearly each flop in inner loop can be done in parallel, so with n</a:t>
            </a:r>
            <a:r>
              <a:rPr lang="en-US" altLang="en-US" sz="2400" baseline="16000">
                <a:ea typeface="ＭＳ Ｐゴシック" panose="020B0600070205080204" pitchFamily="34" charset="-128"/>
              </a:rPr>
              <a:t>2</a:t>
            </a:r>
            <a:r>
              <a:rPr lang="en-US" altLang="en-US" sz="1800">
                <a:ea typeface="ＭＳ Ｐゴシック" panose="020B0600070205080204" pitchFamily="34" charset="-128"/>
              </a:rPr>
              <a:t> processors, need 3n parallel steps,                  O(n log n) with pivoting</a:t>
            </a: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This is too fine-grained, prefer calls to local matmuls instead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Need to use parallel matrix multiplication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Assignment and Mapping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Which processors are responsible for which submatrices? </a:t>
            </a:r>
          </a:p>
        </p:txBody>
      </p:sp>
      <p:sp>
        <p:nvSpPr>
          <p:cNvPr id="37895" name="Text Box 4">
            <a:extLst>
              <a:ext uri="{FF2B5EF4-FFF2-40B4-BE49-F238E27FC236}">
                <a16:creationId xmlns:a16="http://schemas.microsoft.com/office/drawing/2014/main" id="{F16D9A5D-C4CA-9A20-7FCA-110066770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00475"/>
            <a:ext cx="6130925" cy="1077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A(i+1:n,i) = A(i+1:n,i) / A(i,i)         </a:t>
            </a:r>
            <a:r>
              <a:rPr lang="en-US" altLang="en-US" sz="1600">
                <a:solidFill>
                  <a:schemeClr val="accent2"/>
                </a:solidFill>
              </a:rPr>
              <a:t>… BLAS 1 (scale a vector)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A(i+1:n,i+1:n) = A(i+1:n , i+1:n )  </a:t>
            </a:r>
            <a:r>
              <a:rPr lang="en-US" altLang="en-US" sz="1600">
                <a:solidFill>
                  <a:schemeClr val="accent2"/>
                </a:solidFill>
              </a:rPr>
              <a:t>… BLAS 2 (rank-1 update)</a:t>
            </a:r>
            <a:endParaRPr lang="en-US" altLang="en-US" sz="1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- A(i+1:n , i) * A(i , i+1:n)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p"/>
      <p:bldP spid="378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2">
            <a:extLst>
              <a:ext uri="{FF2B5EF4-FFF2-40B4-BE49-F238E27FC236}">
                <a16:creationId xmlns:a16="http://schemas.microsoft.com/office/drawing/2014/main" id="{C0E81969-CCA3-DA21-5EA5-EEF96C7331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8610" name="Footer Placeholder 3">
            <a:extLst>
              <a:ext uri="{FF2B5EF4-FFF2-40B4-BE49-F238E27FC236}">
                <a16:creationId xmlns:a16="http://schemas.microsoft.com/office/drawing/2014/main" id="{47287357-3EA1-2CB2-72B6-F00F57E0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68611" name="Slide Number Placeholder 4">
            <a:extLst>
              <a:ext uri="{FF2B5EF4-FFF2-40B4-BE49-F238E27FC236}">
                <a16:creationId xmlns:a16="http://schemas.microsoft.com/office/drawing/2014/main" id="{4316FFB1-B86D-BF03-6AAE-86B0D14F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DDD6B2-C828-7D4E-A966-B0E1721E7F25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93A200C8-A503-4640-3B64-D9BD84ECA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6532562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Different Data Layouts for Parallel GE</a:t>
            </a:r>
          </a:p>
        </p:txBody>
      </p:sp>
      <p:sp>
        <p:nvSpPr>
          <p:cNvPr id="38918" name="Text Box 5">
            <a:extLst>
              <a:ext uri="{FF2B5EF4-FFF2-40B4-BE49-F238E27FC236}">
                <a16:creationId xmlns:a16="http://schemas.microsoft.com/office/drawing/2014/main" id="{CF0D45BE-2101-CB1D-208F-9EFED378E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050925"/>
            <a:ext cx="1939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Bad load balance: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P0 idle after first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n/4 steps</a:t>
            </a:r>
            <a:endParaRPr lang="en-US" altLang="en-US" sz="1600"/>
          </a:p>
        </p:txBody>
      </p:sp>
      <p:sp>
        <p:nvSpPr>
          <p:cNvPr id="38919" name="Text Box 6">
            <a:extLst>
              <a:ext uri="{FF2B5EF4-FFF2-40B4-BE49-F238E27FC236}">
                <a16:creationId xmlns:a16="http://schemas.microsoft.com/office/drawing/2014/main" id="{22DB948C-482B-D189-D3B9-F30232506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09855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Load balanced, but can</a:t>
            </a:r>
            <a:r>
              <a:rPr lang="ja-JP" altLang="en-US" sz="1600">
                <a:solidFill>
                  <a:schemeClr val="accent1"/>
                </a:solidFill>
              </a:rPr>
              <a:t>’</a:t>
            </a:r>
            <a:r>
              <a:rPr lang="en-US" altLang="ja-JP" sz="1600">
                <a:solidFill>
                  <a:schemeClr val="accent1"/>
                </a:solidFill>
              </a:rPr>
              <a:t>t easily use BLAS3</a:t>
            </a:r>
            <a:endParaRPr lang="en-US" altLang="en-US" sz="1600"/>
          </a:p>
        </p:txBody>
      </p:sp>
      <p:sp>
        <p:nvSpPr>
          <p:cNvPr id="38920" name="Text Box 7">
            <a:extLst>
              <a:ext uri="{FF2B5EF4-FFF2-40B4-BE49-F238E27FC236}">
                <a16:creationId xmlns:a16="http://schemas.microsoft.com/office/drawing/2014/main" id="{B2272F41-18EE-F740-1449-B3D1D88FF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2438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Can trade load balance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and BLAS3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performance by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choosing b, but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factorization of block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column is a bottleneck</a:t>
            </a:r>
          </a:p>
        </p:txBody>
      </p:sp>
      <p:sp>
        <p:nvSpPr>
          <p:cNvPr id="38921" name="Text Box 8">
            <a:extLst>
              <a:ext uri="{FF2B5EF4-FFF2-40B4-BE49-F238E27FC236}">
                <a16:creationId xmlns:a16="http://schemas.microsoft.com/office/drawing/2014/main" id="{2A8C081F-1987-4A4E-96CC-27D404C1D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971800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Complicated addressing,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May not want full parallelism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In each column, row </a:t>
            </a:r>
            <a:endParaRPr lang="en-US" altLang="en-US" sz="1600"/>
          </a:p>
        </p:txBody>
      </p:sp>
      <p:graphicFrame>
        <p:nvGraphicFramePr>
          <p:cNvPr id="465184" name="Group 288">
            <a:extLst>
              <a:ext uri="{FF2B5EF4-FFF2-40B4-BE49-F238E27FC236}">
                <a16:creationId xmlns:a16="http://schemas.microsoft.com/office/drawing/2014/main" id="{3A41D829-271C-CBAA-9D76-F00FA2D3BCE9}"/>
              </a:ext>
            </a:extLst>
          </p:cNvPr>
          <p:cNvGraphicFramePr>
            <a:graphicFrameLocks noGrp="1"/>
          </p:cNvGraphicFramePr>
          <p:nvPr/>
        </p:nvGraphicFramePr>
        <p:xfrm>
          <a:off x="4648200" y="838200"/>
          <a:ext cx="1219200" cy="1219200"/>
        </p:xfrm>
        <a:graphic>
          <a:graphicData uri="http://schemas.openxmlformats.org/drawingml/2006/table">
            <a:tbl>
              <a:tblPr/>
              <a:tblGrid>
                <a:gridCol w="7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5221" name="Group 325">
            <a:extLst>
              <a:ext uri="{FF2B5EF4-FFF2-40B4-BE49-F238E27FC236}">
                <a16:creationId xmlns:a16="http://schemas.microsoft.com/office/drawing/2014/main" id="{A853A2B7-6AC9-F75A-9535-0D0177A828CC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2895600"/>
          <a:ext cx="1219200" cy="1143000"/>
        </p:xfrm>
        <a:graphic>
          <a:graphicData uri="http://schemas.openxmlformats.org/drawingml/2006/table">
            <a:tbl>
              <a:tblPr/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0526" name="Group 638">
            <a:extLst>
              <a:ext uri="{FF2B5EF4-FFF2-40B4-BE49-F238E27FC236}">
                <a16:creationId xmlns:a16="http://schemas.microsoft.com/office/drawing/2014/main" id="{3C3E1D4C-4B37-79D5-BB5E-8CDAD1D92248}"/>
              </a:ext>
            </a:extLst>
          </p:cNvPr>
          <p:cNvGraphicFramePr>
            <a:graphicFrameLocks noGrp="1"/>
          </p:cNvGraphicFramePr>
          <p:nvPr/>
        </p:nvGraphicFramePr>
        <p:xfrm>
          <a:off x="4800600" y="2819400"/>
          <a:ext cx="1177925" cy="1219200"/>
        </p:xfrm>
        <a:graphic>
          <a:graphicData uri="http://schemas.openxmlformats.org/drawingml/2006/table">
            <a:tbl>
              <a:tblPr/>
              <a:tblGrid>
                <a:gridCol w="29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700" name="Text Box 634">
            <a:extLst>
              <a:ext uri="{FF2B5EF4-FFF2-40B4-BE49-F238E27FC236}">
                <a16:creationId xmlns:a16="http://schemas.microsoft.com/office/drawing/2014/main" id="{C2E85FD2-DAB4-AEC3-9E94-81949A3F8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09800"/>
            <a:ext cx="3092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1) 1D Column Blocked Layout</a:t>
            </a:r>
          </a:p>
        </p:txBody>
      </p:sp>
      <p:sp>
        <p:nvSpPr>
          <p:cNvPr id="68701" name="Text Box 635">
            <a:extLst>
              <a:ext uri="{FF2B5EF4-FFF2-40B4-BE49-F238E27FC236}">
                <a16:creationId xmlns:a16="http://schemas.microsoft.com/office/drawing/2014/main" id="{BF4DDC5E-45E4-CDC2-C83C-884BE5F81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209800"/>
            <a:ext cx="289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2) 1D Column Cyclic Layout</a:t>
            </a:r>
          </a:p>
        </p:txBody>
      </p:sp>
      <p:sp>
        <p:nvSpPr>
          <p:cNvPr id="68702" name="Text Box 636">
            <a:extLst>
              <a:ext uri="{FF2B5EF4-FFF2-40B4-BE49-F238E27FC236}">
                <a16:creationId xmlns:a16="http://schemas.microsoft.com/office/drawing/2014/main" id="{D5719ED2-D35C-0B9C-5656-96135A5B9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67200"/>
            <a:ext cx="3513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3) 1D Column Block Cyclic Layout</a:t>
            </a:r>
          </a:p>
        </p:txBody>
      </p:sp>
      <p:sp>
        <p:nvSpPr>
          <p:cNvPr id="68703" name="Text Box 638">
            <a:extLst>
              <a:ext uri="{FF2B5EF4-FFF2-40B4-BE49-F238E27FC236}">
                <a16:creationId xmlns:a16="http://schemas.microsoft.com/office/drawing/2014/main" id="{1786F596-B5EB-4F0B-006D-3F94573E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2533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4) Block Skewed Layout</a:t>
            </a:r>
          </a:p>
        </p:txBody>
      </p:sp>
      <p:sp>
        <p:nvSpPr>
          <p:cNvPr id="39009" name="Text Box 639">
            <a:extLst>
              <a:ext uri="{FF2B5EF4-FFF2-40B4-BE49-F238E27FC236}">
                <a16:creationId xmlns:a16="http://schemas.microsoft.com/office/drawing/2014/main" id="{EA596959-498D-2131-633D-E141B2C7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509270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 </a:t>
            </a:r>
            <a:r>
              <a:rPr lang="en-US" altLang="en-US" sz="1800">
                <a:solidFill>
                  <a:schemeClr val="accent1"/>
                </a:solidFill>
              </a:rPr>
              <a:t>The winner!</a:t>
            </a:r>
            <a:endParaRPr lang="en-US" altLang="en-US" sz="1200"/>
          </a:p>
        </p:txBody>
      </p:sp>
      <p:graphicFrame>
        <p:nvGraphicFramePr>
          <p:cNvPr id="550572" name="Group 684">
            <a:extLst>
              <a:ext uri="{FF2B5EF4-FFF2-40B4-BE49-F238E27FC236}">
                <a16:creationId xmlns:a16="http://schemas.microsoft.com/office/drawing/2014/main" id="{C57161E9-C35C-44B5-A97D-CD1B7740D6EF}"/>
              </a:ext>
            </a:extLst>
          </p:cNvPr>
          <p:cNvGraphicFramePr>
            <a:graphicFrameLocks noGrp="1"/>
          </p:cNvGraphicFramePr>
          <p:nvPr/>
        </p:nvGraphicFramePr>
        <p:xfrm>
          <a:off x="4435475" y="4892675"/>
          <a:ext cx="1143001" cy="1169992"/>
        </p:xfrm>
        <a:graphic>
          <a:graphicData uri="http://schemas.openxmlformats.org/drawingml/2006/table">
            <a:tbl>
              <a:tblPr/>
              <a:tblGrid>
                <a:gridCol w="14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6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marT="42159" marB="4215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8788" name="Text Box 723">
            <a:extLst>
              <a:ext uri="{FF2B5EF4-FFF2-40B4-BE49-F238E27FC236}">
                <a16:creationId xmlns:a16="http://schemas.microsoft.com/office/drawing/2014/main" id="{9FE2A49C-0810-8CA6-BB8C-A4605824E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762625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6) 2D Row and Column Block Cyclic Layout</a:t>
            </a:r>
          </a:p>
        </p:txBody>
      </p:sp>
      <p:graphicFrame>
        <p:nvGraphicFramePr>
          <p:cNvPr id="465743" name="Group 847">
            <a:extLst>
              <a:ext uri="{FF2B5EF4-FFF2-40B4-BE49-F238E27FC236}">
                <a16:creationId xmlns:a16="http://schemas.microsoft.com/office/drawing/2014/main" id="{36F3D00A-E437-6DD6-A549-C07ABA137145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914400"/>
          <a:ext cx="1143000" cy="1219200"/>
        </p:xfrm>
        <a:graphic>
          <a:graphicData uri="http://schemas.openxmlformats.org/drawingml/2006/table">
            <a:tbl>
              <a:tblPr/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106" name="Text Box 639">
            <a:extLst>
              <a:ext uri="{FF2B5EF4-FFF2-40B4-BE49-F238E27FC236}">
                <a16:creationId xmlns:a16="http://schemas.microsoft.com/office/drawing/2014/main" id="{C9EB4DB6-A4EE-35C8-A24A-AD8FEAD7F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1939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Bad load balance: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P0 idle after first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n/2 steps</a:t>
            </a:r>
            <a:endParaRPr lang="en-US" altLang="en-US" sz="1600"/>
          </a:p>
        </p:txBody>
      </p:sp>
      <p:graphicFrame>
        <p:nvGraphicFramePr>
          <p:cNvPr id="550565" name="Group 677">
            <a:extLst>
              <a:ext uri="{FF2B5EF4-FFF2-40B4-BE49-F238E27FC236}">
                <a16:creationId xmlns:a16="http://schemas.microsoft.com/office/drawing/2014/main" id="{FCA9194E-12BF-48EF-B827-14D103E97B32}"/>
              </a:ext>
            </a:extLst>
          </p:cNvPr>
          <p:cNvGraphicFramePr>
            <a:graphicFrameLocks noGrp="1"/>
          </p:cNvGraphicFramePr>
          <p:nvPr/>
        </p:nvGraphicFramePr>
        <p:xfrm>
          <a:off x="2759075" y="4816475"/>
          <a:ext cx="1143000" cy="11430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8813" name="Text Box 652">
            <a:extLst>
              <a:ext uri="{FF2B5EF4-FFF2-40B4-BE49-F238E27FC236}">
                <a16:creationId xmlns:a16="http://schemas.microsoft.com/office/drawing/2014/main" id="{642A82C1-CA28-D93A-E572-0E0E9E73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43600"/>
            <a:ext cx="4003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5) 2D Row and Column Blocked Layout</a:t>
            </a:r>
          </a:p>
        </p:txBody>
      </p:sp>
      <p:sp>
        <p:nvSpPr>
          <p:cNvPr id="68814" name="Line 678">
            <a:extLst>
              <a:ext uri="{FF2B5EF4-FFF2-40B4-BE49-F238E27FC236}">
                <a16:creationId xmlns:a16="http://schemas.microsoft.com/office/drawing/2014/main" id="{FD64489A-09E1-6CCD-3466-896F21918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685800"/>
            <a:ext cx="0" cy="563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5" name="Line 679">
            <a:extLst>
              <a:ext uri="{FF2B5EF4-FFF2-40B4-BE49-F238E27FC236}">
                <a16:creationId xmlns:a16="http://schemas.microsoft.com/office/drawing/2014/main" id="{692A6DA9-2739-6259-3C13-2FFCBDB20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648200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6" name="Line 680">
            <a:extLst>
              <a:ext uri="{FF2B5EF4-FFF2-40B4-BE49-F238E27FC236}">
                <a16:creationId xmlns:a16="http://schemas.microsoft.com/office/drawing/2014/main" id="{1E2F38BD-2FD6-2D7B-DD4B-B69609348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514600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7" name="Line 681">
            <a:extLst>
              <a:ext uri="{FF2B5EF4-FFF2-40B4-BE49-F238E27FC236}">
                <a16:creationId xmlns:a16="http://schemas.microsoft.com/office/drawing/2014/main" id="{FAAB8294-C93A-29C4-F240-1DF4D453B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8" name="Text Box 682">
            <a:extLst>
              <a:ext uri="{FF2B5EF4-FFF2-40B4-BE49-F238E27FC236}">
                <a16:creationId xmlns:a16="http://schemas.microsoft.com/office/drawing/2014/main" id="{9B7FE361-3F5E-BB7F-072F-2BD2E71F7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14800"/>
            <a:ext cx="27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9" grpId="0"/>
      <p:bldP spid="38920" grpId="0"/>
      <p:bldP spid="38921" grpId="0"/>
      <p:bldP spid="39009" grpId="0"/>
      <p:bldP spid="391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1">
            <a:extLst>
              <a:ext uri="{FF2B5EF4-FFF2-40B4-BE49-F238E27FC236}">
                <a16:creationId xmlns:a16="http://schemas.microsoft.com/office/drawing/2014/main" id="{2427BCCF-6D00-AB53-1DD0-F7D62DE2B4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</a:rPr>
              <a:t>02/14/2006</a:t>
            </a:r>
          </a:p>
        </p:txBody>
      </p:sp>
      <p:sp>
        <p:nvSpPr>
          <p:cNvPr id="70658" name="Footer Placeholder 2">
            <a:extLst>
              <a:ext uri="{FF2B5EF4-FFF2-40B4-BE49-F238E27FC236}">
                <a16:creationId xmlns:a16="http://schemas.microsoft.com/office/drawing/2014/main" id="{1E7BC9AC-1CFA-C639-A6A6-C8B92717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</a:rPr>
              <a:t>CS267 Lecture 9</a:t>
            </a: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A77B84D0-750D-2D5C-1750-44B8E25D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6745F5A-CFE7-E148-AFF7-0F6BEF259FCB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70660" name="Line 2">
            <a:extLst>
              <a:ext uri="{FF2B5EF4-FFF2-40B4-BE49-F238E27FC236}">
                <a16:creationId xmlns:a16="http://schemas.microsoft.com/office/drawing/2014/main" id="{885574C2-6F6E-8D29-224E-F7DED6EE2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784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80225078-DEE5-115A-C8D1-FEBD69795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58775"/>
            <a:ext cx="7888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63DE8"/>
                </a:solidFill>
              </a:rPr>
              <a:t>Distributed GE with a 2D Block Cyclic Layout</a:t>
            </a:r>
          </a:p>
        </p:txBody>
      </p:sp>
      <p:pic>
        <p:nvPicPr>
          <p:cNvPr id="70662" name="Picture 4">
            <a:extLst>
              <a:ext uri="{FF2B5EF4-FFF2-40B4-BE49-F238E27FC236}">
                <a16:creationId xmlns:a16="http://schemas.microsoft.com/office/drawing/2014/main" id="{0DF0E7B2-1213-7BC0-BDAB-83F8AD39C6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88265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1">
            <a:extLst>
              <a:ext uri="{FF2B5EF4-FFF2-40B4-BE49-F238E27FC236}">
                <a16:creationId xmlns:a16="http://schemas.microsoft.com/office/drawing/2014/main" id="{7A7932E3-C816-7278-13BE-748E4243A6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</a:rPr>
              <a:t>02/14/2006</a:t>
            </a:r>
          </a:p>
        </p:txBody>
      </p:sp>
      <p:sp>
        <p:nvSpPr>
          <p:cNvPr id="72706" name="Footer Placeholder 2">
            <a:extLst>
              <a:ext uri="{FF2B5EF4-FFF2-40B4-BE49-F238E27FC236}">
                <a16:creationId xmlns:a16="http://schemas.microsoft.com/office/drawing/2014/main" id="{55A5A91E-C1BB-C6F5-0709-0DCB631F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</a:rPr>
              <a:t>CS267 Lecture 9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BD891B8E-4AAA-84EF-CBE3-3CC8516D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72C814-EBDF-6E43-AE34-203E3A23DAEF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pic>
        <p:nvPicPr>
          <p:cNvPr id="72708" name="Picture 2">
            <a:extLst>
              <a:ext uri="{FF2B5EF4-FFF2-40B4-BE49-F238E27FC236}">
                <a16:creationId xmlns:a16="http://schemas.microsoft.com/office/drawing/2014/main" id="{E0962C2C-352D-CE5A-52FB-E638F0D0BE6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4455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AutoShape 3">
            <a:extLst>
              <a:ext uri="{FF2B5EF4-FFF2-40B4-BE49-F238E27FC236}">
                <a16:creationId xmlns:a16="http://schemas.microsoft.com/office/drawing/2014/main" id="{56D7DE1A-7906-BD72-8AEB-94C14217DE72}"/>
              </a:ext>
            </a:extLst>
          </p:cNvPr>
          <p:cNvSpPr>
            <a:spLocks/>
          </p:cNvSpPr>
          <p:nvPr/>
        </p:nvSpPr>
        <p:spPr bwMode="auto">
          <a:xfrm>
            <a:off x="7620000" y="2819400"/>
            <a:ext cx="228600" cy="3581400"/>
          </a:xfrm>
          <a:prstGeom prst="rightBrace">
            <a:avLst>
              <a:gd name="adj1" fmla="val 13055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31751" name="Text Box 4">
            <a:extLst>
              <a:ext uri="{FF2B5EF4-FFF2-40B4-BE49-F238E27FC236}">
                <a16:creationId xmlns:a16="http://schemas.microsoft.com/office/drawing/2014/main" id="{A362672E-F994-212C-9914-C1418055558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823075" y="4262438"/>
            <a:ext cx="2905125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ea typeface="+mn-ea"/>
              </a:rPr>
              <a:t>Matrix multiply of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>
                <a:ea typeface="+mn-ea"/>
              </a:rPr>
              <a:t> </a:t>
            </a:r>
            <a:r>
              <a:rPr lang="en-US" sz="1600" dirty="0">
                <a:solidFill>
                  <a:srgbClr val="00B050"/>
                </a:solidFill>
                <a:ea typeface="+mn-ea"/>
              </a:rPr>
              <a:t>green </a:t>
            </a:r>
            <a:r>
              <a:rPr lang="en-US" sz="1600" dirty="0">
                <a:ea typeface="+mn-ea"/>
              </a:rPr>
              <a:t>= </a:t>
            </a:r>
            <a:r>
              <a:rPr lang="en-US" sz="1600" dirty="0">
                <a:solidFill>
                  <a:srgbClr val="00B050"/>
                </a:solidFill>
                <a:ea typeface="+mn-ea"/>
              </a:rPr>
              <a:t>green</a:t>
            </a:r>
            <a:r>
              <a:rPr lang="en-US" sz="1600" dirty="0">
                <a:ea typeface="+mn-ea"/>
              </a:rPr>
              <a:t> - </a:t>
            </a:r>
            <a:r>
              <a:rPr lang="en-US" sz="1600" dirty="0">
                <a:solidFill>
                  <a:srgbClr val="00B0F0"/>
                </a:solidFill>
                <a:ea typeface="+mn-ea"/>
              </a:rPr>
              <a:t>blue</a:t>
            </a:r>
            <a:r>
              <a:rPr lang="en-US" sz="1600" dirty="0">
                <a:ea typeface="+mn-ea"/>
              </a:rPr>
              <a:t> *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ea typeface="+mn-ea"/>
              </a:rPr>
              <a:t>pink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1">
            <a:extLst>
              <a:ext uri="{FF2B5EF4-FFF2-40B4-BE49-F238E27FC236}">
                <a16:creationId xmlns:a16="http://schemas.microsoft.com/office/drawing/2014/main" id="{963C1F9D-D3D3-B2DC-740A-BF85D7296A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858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</a:rPr>
              <a:t>03/04/2010</a:t>
            </a:r>
          </a:p>
        </p:txBody>
      </p:sp>
      <p:sp>
        <p:nvSpPr>
          <p:cNvPr id="74754" name="Footer Placeholder 2">
            <a:extLst>
              <a:ext uri="{FF2B5EF4-FFF2-40B4-BE49-F238E27FC236}">
                <a16:creationId xmlns:a16="http://schemas.microsoft.com/office/drawing/2014/main" id="{BB43FB55-D47D-27A2-6FE3-9F55145A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3725" y="68580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E685277F-5101-3B68-34BF-AAFA045F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609B3E-AF30-C346-A8FF-19F7C790994F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pic>
        <p:nvPicPr>
          <p:cNvPr id="74756" name="Picture 2" descr="C:\TEMP\PBLASperf.gif">
            <a:extLst>
              <a:ext uri="{FF2B5EF4-FFF2-40B4-BE49-F238E27FC236}">
                <a16:creationId xmlns:a16="http://schemas.microsoft.com/office/drawing/2014/main" id="{5A577EC6-6077-B55A-C899-157BCA96F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45815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3">
            <a:extLst>
              <a:ext uri="{FF2B5EF4-FFF2-40B4-BE49-F238E27FC236}">
                <a16:creationId xmlns:a16="http://schemas.microsoft.com/office/drawing/2014/main" id="{E762178F-1637-9A4D-241E-EA19D2AD9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3581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hlink"/>
                </a:solidFill>
              </a:rPr>
              <a:t>PDGEMM =  PBLAS matrix multiply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hlink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hlink"/>
                </a:solidFill>
              </a:rPr>
              <a:t>Observations: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600"/>
              <a:t>For fixed N, as P increasesn Mflops increases, but less than 100% efficiency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600"/>
              <a:t>For fixed P, as N increases, Mflops (efficiency) rises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74758" name="Text Box 4">
            <a:extLst>
              <a:ext uri="{FF2B5EF4-FFF2-40B4-BE49-F238E27FC236}">
                <a16:creationId xmlns:a16="http://schemas.microsoft.com/office/drawing/2014/main" id="{B5F9BA9F-01BE-1720-E28D-572DF6F11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657600"/>
            <a:ext cx="35972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65100" indent="-165100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hlink"/>
                </a:solidFill>
              </a:rPr>
              <a:t>DGEMM = BLAS routine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hlink"/>
                </a:solidFill>
              </a:rPr>
              <a:t>      for matrix multiply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Maximum speed for PDGEMM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= # Procs * speed of DGEMM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hlink"/>
                </a:solidFill>
              </a:rPr>
              <a:t>Observations: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600"/>
              <a:t>  Efficiency always at least 48%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600"/>
              <a:t>  For fixed N, as P increases, efficiency drops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600"/>
              <a:t>  For fixed P, as N increases, efficiency increases</a:t>
            </a:r>
          </a:p>
        </p:txBody>
      </p:sp>
      <p:sp>
        <p:nvSpPr>
          <p:cNvPr id="74759" name="Text Box 5">
            <a:extLst>
              <a:ext uri="{FF2B5EF4-FFF2-40B4-BE49-F238E27FC236}">
                <a16:creationId xmlns:a16="http://schemas.microsoft.com/office/drawing/2014/main" id="{862AE17B-EB7C-6976-2F13-1269FD5DF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15888"/>
            <a:ext cx="7331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</a:rPr>
              <a:t>Review of Parallel MatMul</a:t>
            </a:r>
          </a:p>
        </p:txBody>
      </p:sp>
      <p:sp>
        <p:nvSpPr>
          <p:cNvPr id="74760" name="Text Box 6">
            <a:extLst>
              <a:ext uri="{FF2B5EF4-FFF2-40B4-BE49-F238E27FC236}">
                <a16:creationId xmlns:a16="http://schemas.microsoft.com/office/drawing/2014/main" id="{7F29A5BD-515A-D8DF-7E7C-B7874137E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773113"/>
            <a:ext cx="413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65100" indent="-165100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solidFill>
                  <a:schemeClr val="hlink"/>
                </a:solidFill>
              </a:rPr>
              <a:t>Want Large Problem Size Per Processor </a:t>
            </a:r>
            <a:endParaRPr lang="en-US" altLang="en-US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1">
            <a:extLst>
              <a:ext uri="{FF2B5EF4-FFF2-40B4-BE49-F238E27FC236}">
                <a16:creationId xmlns:a16="http://schemas.microsoft.com/office/drawing/2014/main" id="{61706AE0-43E3-31F2-0099-CA3E0A7945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76802" name="Footer Placeholder 2">
            <a:extLst>
              <a:ext uri="{FF2B5EF4-FFF2-40B4-BE49-F238E27FC236}">
                <a16:creationId xmlns:a16="http://schemas.microsoft.com/office/drawing/2014/main" id="{9C0C051B-6F5D-D32B-ACFB-C518333D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2313" y="68580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4C18EF1F-AD55-4D58-BEEC-E5E55DE4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EF56132-C824-8142-8D5C-C264E09A4C81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pic>
        <p:nvPicPr>
          <p:cNvPr id="76804" name="Picture 2" descr="C:\TEMP\PDGESVperf.gif">
            <a:extLst>
              <a:ext uri="{FF2B5EF4-FFF2-40B4-BE49-F238E27FC236}">
                <a16:creationId xmlns:a16="http://schemas.microsoft.com/office/drawing/2014/main" id="{485B4C45-8DD3-08BA-750D-EB00373ED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38798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3">
            <a:extLst>
              <a:ext uri="{FF2B5EF4-FFF2-40B4-BE49-F238E27FC236}">
                <a16:creationId xmlns:a16="http://schemas.microsoft.com/office/drawing/2014/main" id="{1B192313-BA78-4150-6E24-0A1064714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98525"/>
            <a:ext cx="41910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65100" indent="-165100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indent="-17780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hlink"/>
                </a:solidFill>
              </a:rPr>
              <a:t>Since it can run no faster than its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hlink"/>
                </a:solidFill>
              </a:rPr>
              <a:t>    inner loop (PDGEMM), we measure: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6600"/>
                </a:solidFill>
              </a:rPr>
              <a:t>Efficiency =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6600"/>
                </a:solidFill>
              </a:rPr>
              <a:t>     Speed(PDGESV)/Speed(PDGEMM)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0066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hlink"/>
                </a:solidFill>
              </a:rPr>
              <a:t>Observations: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600"/>
              <a:t> Efficiency well above 50% for large enough problems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600"/>
              <a:t> For fixed N, as P increases, efficiency decreases (just as for PDGEMM)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600"/>
              <a:t> For fixed P, as N increases efficiency increases (just as for PDGEMM)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600"/>
              <a:t> From bottom table, cost of solving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1600">
                <a:solidFill>
                  <a:schemeClr val="tx1"/>
                </a:solidFill>
              </a:rPr>
              <a:t>Ax=b about half of matrix multiply for large enough matrices.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1600">
                <a:solidFill>
                  <a:schemeClr val="tx1"/>
                </a:solidFill>
              </a:rPr>
              <a:t>From the flop counts we would expect it to be (2*n</a:t>
            </a:r>
            <a:r>
              <a:rPr lang="en-US" altLang="en-US" sz="2400" baseline="16000">
                <a:solidFill>
                  <a:schemeClr val="tx1"/>
                </a:solidFill>
              </a:rPr>
              <a:t>3</a:t>
            </a:r>
            <a:r>
              <a:rPr lang="en-US" altLang="en-US" sz="1600">
                <a:solidFill>
                  <a:schemeClr val="tx1"/>
                </a:solidFill>
              </a:rPr>
              <a:t>)/(2/3*n</a:t>
            </a:r>
            <a:r>
              <a:rPr lang="en-US" altLang="en-US" sz="2400" baseline="16000">
                <a:solidFill>
                  <a:schemeClr val="tx1"/>
                </a:solidFill>
              </a:rPr>
              <a:t>3</a:t>
            </a:r>
            <a:r>
              <a:rPr lang="en-US" altLang="en-US" sz="1600">
                <a:solidFill>
                  <a:schemeClr val="tx1"/>
                </a:solidFill>
              </a:rPr>
              <a:t>) = 3 times faster, but communication makes it a little slower.</a:t>
            </a:r>
          </a:p>
        </p:txBody>
      </p:sp>
      <p:sp>
        <p:nvSpPr>
          <p:cNvPr id="76806" name="Text Box 4">
            <a:extLst>
              <a:ext uri="{FF2B5EF4-FFF2-40B4-BE49-F238E27FC236}">
                <a16:creationId xmlns:a16="http://schemas.microsoft.com/office/drawing/2014/main" id="{BB6A52CD-9D7F-7FA4-8CF2-24AA830BA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443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PDGESV = ScaLAPACK Parallel LU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>
            <a:extLst>
              <a:ext uri="{FF2B5EF4-FFF2-40B4-BE49-F238E27FC236}">
                <a16:creationId xmlns:a16="http://schemas.microsoft.com/office/drawing/2014/main" id="{D8257E76-360B-BD13-B230-EE0D37911EE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0A7C9784-6526-DC74-6390-75826D04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9D759D03-AAF6-4729-FBEA-632FD806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B25BEE6-8EE0-C340-A405-BC9D5ACB3F50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A204EE79-D115-5AFB-C51C-56D89AE7D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1365250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054B8DC7-FE65-7E58-300D-333FE0CDF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9788"/>
            <a:ext cx="8820150" cy="5545137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Recall optimization goals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Review Gaussian Elimination (GE) for solving Ax=b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“Conventional” optimization of GE for caches on sequential machines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using matrix-matrix multiplication (BLAS and LAPACK)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Minimizing communication for sequential GE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Recursive LU minimizes bandwidth (latency possible)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Data layouts on parallel machines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Parallel Gaussian Elimination (ScaLAPACK)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Minimizing communication for parallel GE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Not ScaLAPACK (yet), but </a:t>
            </a:r>
            <a:r>
              <a:rPr lang="ja-JP" altLang="en-US" sz="1800">
                <a:ea typeface="ＭＳ Ｐゴシック" panose="020B0600070205080204" pitchFamily="34" charset="-128"/>
              </a:rPr>
              <a:t>“</a:t>
            </a:r>
            <a:r>
              <a:rPr lang="en-US" altLang="ja-JP" sz="1800">
                <a:ea typeface="ＭＳ Ｐゴシック" panose="020B0600070205080204" pitchFamily="34" charset="-128"/>
              </a:rPr>
              <a:t>Comm-Avoiding LU</a:t>
            </a:r>
            <a:r>
              <a:rPr lang="ja-JP" altLang="en-US" sz="1800">
                <a:ea typeface="ＭＳ Ｐゴシック" panose="020B0600070205080204" pitchFamily="34" charset="-128"/>
              </a:rPr>
              <a:t>”</a:t>
            </a:r>
            <a:r>
              <a:rPr lang="en-US" altLang="ja-JP" sz="1800">
                <a:ea typeface="ＭＳ Ｐゴシック" panose="020B0600070205080204" pitchFamily="34" charset="-128"/>
              </a:rPr>
              <a:t> (CALU)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Similar idea for sequential GE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Summarize rest of dense linear algebra, including QR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LU for Heterogeneous computers (CPU + GPU)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Dynamically scheduled LU for Multicore</a:t>
            </a:r>
          </a:p>
        </p:txBody>
      </p:sp>
      <p:sp>
        <p:nvSpPr>
          <p:cNvPr id="33798" name="TextBox 1">
            <a:extLst>
              <a:ext uri="{FF2B5EF4-FFF2-40B4-BE49-F238E27FC236}">
                <a16:creationId xmlns:a16="http://schemas.microsoft.com/office/drawing/2014/main" id="{60F8C99C-59F5-9811-0243-F3AA14225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3563938"/>
            <a:ext cx="8658225" cy="200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SIAM Activity Group on Supercomputing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Best Paper Prize in 2016 for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Communication-Optimal GE and QR</a:t>
            </a:r>
            <a:r>
              <a:rPr lang="en-US" altLang="en-US" sz="1200"/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9C680-DE40-71C2-A7A8-04ED15CAF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537200"/>
            <a:ext cx="85979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Best Student Paper (2008) and Test of Time Award (2019) at Supercomputing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269F7556-094A-2D4D-BB3F-C4F795552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889875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Does ScaLAPACK Minimize Communication?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AAFA5C21-2629-A1C7-948F-9FE4F9D3B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355013" cy="57086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Lower Bound: O(n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 / P</a:t>
            </a:r>
            <a:r>
              <a:rPr lang="en-US" altLang="en-US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 ) words sent in O(P</a:t>
            </a:r>
            <a:r>
              <a:rPr lang="en-US" altLang="en-US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 ) mess.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Attained by Cannon and SUMMA (nearly) for matmul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ScaLAPACK: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O(n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 log P / P</a:t>
            </a:r>
            <a:r>
              <a:rPr lang="en-US" altLang="en-US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 ) words sent – close enough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O(n log P ) messages – too large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Why so many? One reduction costs O(log P) per column to find maximum pivot, times n = #columns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Need to replace partial pivoting to reduce #messages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Suppose we have n x n matrix on P</a:t>
            </a:r>
            <a:r>
              <a:rPr lang="en-US" altLang="en-US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 x P</a:t>
            </a:r>
            <a:r>
              <a:rPr lang="en-US" altLang="en-US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 processor grid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Goal: For each panel of b columns spread over P</a:t>
            </a:r>
            <a:r>
              <a:rPr lang="en-US" altLang="en-US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 procs, identify b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good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pivot rows in one reduction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Call this factorization TSLU =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Tall Skinny LU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Several natural bad (numerically unstable) ways explored,   but good way exists 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SC08,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Communication Avoiding GE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, D., Grigori, Xiang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7827" name="Date Placeholder 3">
            <a:extLst>
              <a:ext uri="{FF2B5EF4-FFF2-40B4-BE49-F238E27FC236}">
                <a16:creationId xmlns:a16="http://schemas.microsoft.com/office/drawing/2014/main" id="{B3729416-2041-A8E7-6462-19E9DD5309B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77828" name="Footer Placeholder 4">
            <a:extLst>
              <a:ext uri="{FF2B5EF4-FFF2-40B4-BE49-F238E27FC236}">
                <a16:creationId xmlns:a16="http://schemas.microsoft.com/office/drawing/2014/main" id="{F66D5323-2C07-52DE-F060-0E140645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77829" name="Slide Number Placeholder 5">
            <a:extLst>
              <a:ext uri="{FF2B5EF4-FFF2-40B4-BE49-F238E27FC236}">
                <a16:creationId xmlns:a16="http://schemas.microsoft.com/office/drawing/2014/main" id="{9B11A3B9-D63F-7D2E-E849-79DF71FE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12D4343-3384-B74A-9A4E-3E271A8F2737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6FB14C84-E39D-CA2F-21E2-AB88460B6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263" y="306388"/>
            <a:ext cx="7408862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Choosing Rows by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Tournament Pivoting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0" name="Date Placeholder 2">
            <a:extLst>
              <a:ext uri="{FF2B5EF4-FFF2-40B4-BE49-F238E27FC236}">
                <a16:creationId xmlns:a16="http://schemas.microsoft.com/office/drawing/2014/main" id="{7F1DDD7D-F3C4-BF5E-A1A7-BC6532B011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78851" name="Footer Placeholder 3">
            <a:extLst>
              <a:ext uri="{FF2B5EF4-FFF2-40B4-BE49-F238E27FC236}">
                <a16:creationId xmlns:a16="http://schemas.microsoft.com/office/drawing/2014/main" id="{AB529E06-3EA4-1FCE-2D03-B5341FFF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78852" name="Slide Number Placeholder 4">
            <a:extLst>
              <a:ext uri="{FF2B5EF4-FFF2-40B4-BE49-F238E27FC236}">
                <a16:creationId xmlns:a16="http://schemas.microsoft.com/office/drawing/2014/main" id="{CFDA9C75-F266-1F53-48D4-8BA4AF64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E2C07C-38DB-704E-A014-BE4A607E457F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grpSp>
        <p:nvGrpSpPr>
          <p:cNvPr id="78853" name="Group 41">
            <a:extLst>
              <a:ext uri="{FF2B5EF4-FFF2-40B4-BE49-F238E27FC236}">
                <a16:creationId xmlns:a16="http://schemas.microsoft.com/office/drawing/2014/main" id="{4DD2C243-4F06-CFA0-A3D4-9AA59DD0669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274763"/>
            <a:ext cx="7754938" cy="1200150"/>
            <a:chOff x="685800" y="1274164"/>
            <a:chExt cx="7753935" cy="1200510"/>
          </a:xfrm>
        </p:grpSpPr>
        <p:sp>
          <p:nvSpPr>
            <p:cNvPr id="78873" name="TextBox 5">
              <a:extLst>
                <a:ext uri="{FF2B5EF4-FFF2-40B4-BE49-F238E27FC236}">
                  <a16:creationId xmlns:a16="http://schemas.microsoft.com/office/drawing/2014/main" id="{27B5884A-3C57-2B4D-E258-1FAF199B0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1693889"/>
              <a:ext cx="978539" cy="40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0"/>
                <a:t>W</a:t>
              </a:r>
              <a:r>
                <a:rPr lang="en-US" altLang="en-US" b="0" baseline="30000"/>
                <a:t>nxb</a:t>
              </a:r>
              <a:r>
                <a:rPr lang="en-US" altLang="en-US" sz="2000" b="0"/>
                <a:t> =</a:t>
              </a:r>
            </a:p>
          </p:txBody>
        </p:sp>
        <p:grpSp>
          <p:nvGrpSpPr>
            <p:cNvPr id="78874" name="Group 8">
              <a:extLst>
                <a:ext uri="{FF2B5EF4-FFF2-40B4-BE49-F238E27FC236}">
                  <a16:creationId xmlns:a16="http://schemas.microsoft.com/office/drawing/2014/main" id="{CB73C629-9A0B-8218-4C63-5AE70B6E11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5671" y="1274164"/>
              <a:ext cx="575885" cy="1200510"/>
              <a:chOff x="2113614" y="1274163"/>
              <a:chExt cx="575885" cy="1200510"/>
            </a:xfrm>
          </p:grpSpPr>
          <p:sp>
            <p:nvSpPr>
              <p:cNvPr id="78886" name="TextBox 6">
                <a:extLst>
                  <a:ext uri="{FF2B5EF4-FFF2-40B4-BE49-F238E27FC236}">
                    <a16:creationId xmlns:a16="http://schemas.microsoft.com/office/drawing/2014/main" id="{297D2309-051F-AF50-A450-F7CDD39BA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8584" y="1274164"/>
                <a:ext cx="488090" cy="1200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/>
                  <a:t>W</a:t>
                </a:r>
                <a:r>
                  <a:rPr lang="en-US" altLang="en-US" sz="1800" b="0" baseline="-25000"/>
                  <a:t>1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/>
                  <a:t>W</a:t>
                </a:r>
                <a:r>
                  <a:rPr lang="en-US" altLang="en-US" sz="1800" b="0" baseline="-25000"/>
                  <a:t>2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/>
                  <a:t>W</a:t>
                </a:r>
                <a:r>
                  <a:rPr lang="en-US" altLang="en-US" sz="1800" b="0" baseline="-25000"/>
                  <a:t>3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/>
                  <a:t>W</a:t>
                </a:r>
                <a:r>
                  <a:rPr lang="en-US" altLang="en-US" sz="1800" b="0" baseline="-25000"/>
                  <a:t>4</a:t>
                </a:r>
              </a:p>
            </p:txBody>
          </p:sp>
          <p:sp>
            <p:nvSpPr>
              <p:cNvPr id="78887" name="Double Bracket 7">
                <a:extLst>
                  <a:ext uri="{FF2B5EF4-FFF2-40B4-BE49-F238E27FC236}">
                    <a16:creationId xmlns:a16="http://schemas.microsoft.com/office/drawing/2014/main" id="{F4A83C2C-AD6D-76EA-F172-607EBB106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3614" y="1274163"/>
                <a:ext cx="575885" cy="1200329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</p:grpSp>
        <p:grpSp>
          <p:nvGrpSpPr>
            <p:cNvPr id="78875" name="Group 14">
              <a:extLst>
                <a:ext uri="{FF2B5EF4-FFF2-40B4-BE49-F238E27FC236}">
                  <a16:creationId xmlns:a16="http://schemas.microsoft.com/office/drawing/2014/main" id="{7F104FB7-221A-3C16-D1BF-264B5F713A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4200" y="1274164"/>
              <a:ext cx="1282910" cy="1200509"/>
              <a:chOff x="3124200" y="1274164"/>
              <a:chExt cx="1282910" cy="1200509"/>
            </a:xfrm>
          </p:grpSpPr>
          <p:sp>
            <p:nvSpPr>
              <p:cNvPr id="78884" name="TextBox 11">
                <a:extLst>
                  <a:ext uri="{FF2B5EF4-FFF2-40B4-BE49-F238E27FC236}">
                    <a16:creationId xmlns:a16="http://schemas.microsoft.com/office/drawing/2014/main" id="{DBDDC883-C3A4-CFC3-942B-EAD89A77A0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200" y="1274164"/>
                <a:ext cx="1282910" cy="1200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/>
                  <a:t>P</a:t>
                </a:r>
                <a:r>
                  <a:rPr lang="en-US" altLang="en-US" sz="1800" b="0" baseline="-25000"/>
                  <a:t>1</a:t>
                </a:r>
                <a:r>
                  <a:rPr lang="en-US" altLang="en-US" sz="1800" b="0"/>
                  <a:t>·L</a:t>
                </a:r>
                <a:r>
                  <a:rPr lang="en-US" altLang="en-US" sz="1800" b="0" baseline="-25000"/>
                  <a:t>1</a:t>
                </a:r>
                <a:r>
                  <a:rPr lang="en-US" altLang="en-US" sz="1800" b="0"/>
                  <a:t>·U</a:t>
                </a:r>
                <a:r>
                  <a:rPr lang="en-US" altLang="en-US" sz="1800" b="0" baseline="-25000"/>
                  <a:t>1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/>
                  <a:t>P</a:t>
                </a:r>
                <a:r>
                  <a:rPr lang="en-US" altLang="en-US" sz="1800" b="0" baseline="-25000"/>
                  <a:t>2</a:t>
                </a:r>
                <a:r>
                  <a:rPr lang="en-US" altLang="en-US" sz="1800" b="0"/>
                  <a:t>·L</a:t>
                </a:r>
                <a:r>
                  <a:rPr lang="en-US" altLang="en-US" sz="1800" b="0" baseline="-25000"/>
                  <a:t>2</a:t>
                </a:r>
                <a:r>
                  <a:rPr lang="en-US" altLang="en-US" sz="1800" b="0"/>
                  <a:t>·U</a:t>
                </a:r>
                <a:r>
                  <a:rPr lang="en-US" altLang="en-US" sz="1800" b="0" baseline="-25000"/>
                  <a:t>2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/>
                  <a:t>P</a:t>
                </a:r>
                <a:r>
                  <a:rPr lang="en-US" altLang="en-US" sz="1800" b="0" baseline="-25000"/>
                  <a:t>3</a:t>
                </a:r>
                <a:r>
                  <a:rPr lang="en-US" altLang="en-US" sz="1800" b="0"/>
                  <a:t>·L</a:t>
                </a:r>
                <a:r>
                  <a:rPr lang="en-US" altLang="en-US" sz="1800" b="0" baseline="-25000"/>
                  <a:t>3</a:t>
                </a:r>
                <a:r>
                  <a:rPr lang="en-US" altLang="en-US" sz="1800" b="0"/>
                  <a:t>·U</a:t>
                </a:r>
                <a:r>
                  <a:rPr lang="en-US" altLang="en-US" sz="1800" b="0" baseline="-25000"/>
                  <a:t>3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/>
                  <a:t>P</a:t>
                </a:r>
                <a:r>
                  <a:rPr lang="en-US" altLang="en-US" sz="1800" b="0" baseline="-25000"/>
                  <a:t>4</a:t>
                </a:r>
                <a:r>
                  <a:rPr lang="en-US" altLang="en-US" sz="1800" b="0"/>
                  <a:t>·L</a:t>
                </a:r>
                <a:r>
                  <a:rPr lang="en-US" altLang="en-US" sz="1800" b="0" baseline="-25000"/>
                  <a:t>4</a:t>
                </a:r>
                <a:r>
                  <a:rPr lang="en-US" altLang="en-US" sz="1800" b="0"/>
                  <a:t>·U</a:t>
                </a:r>
                <a:r>
                  <a:rPr lang="en-US" altLang="en-US" sz="1800" b="0" baseline="-25000"/>
                  <a:t>4</a:t>
                </a:r>
              </a:p>
            </p:txBody>
          </p:sp>
          <p:sp>
            <p:nvSpPr>
              <p:cNvPr id="78885" name="Double Bracket 12">
                <a:extLst>
                  <a:ext uri="{FF2B5EF4-FFF2-40B4-BE49-F238E27FC236}">
                    <a16:creationId xmlns:a16="http://schemas.microsoft.com/office/drawing/2014/main" id="{15B535B1-994E-10E1-3391-E9D4528C5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274165"/>
                <a:ext cx="1147997" cy="1200329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</p:grpSp>
        <p:sp>
          <p:nvSpPr>
            <p:cNvPr id="78876" name="TextBox 13">
              <a:extLst>
                <a:ext uri="{FF2B5EF4-FFF2-40B4-BE49-F238E27FC236}">
                  <a16:creationId xmlns:a16="http://schemas.microsoft.com/office/drawing/2014/main" id="{EF797EA6-20E0-8A2F-C5D9-D121AFE0C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559" y="1724667"/>
              <a:ext cx="319447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0"/>
                <a:t>=</a:t>
              </a:r>
            </a:p>
          </p:txBody>
        </p:sp>
        <p:sp>
          <p:nvSpPr>
            <p:cNvPr id="78877" name="TextBox 15">
              <a:extLst>
                <a:ext uri="{FF2B5EF4-FFF2-40B4-BE49-F238E27FC236}">
                  <a16:creationId xmlns:a16="http://schemas.microsoft.com/office/drawing/2014/main" id="{B9823347-8E12-437B-C590-BEB45D2A1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7084" y="1355335"/>
              <a:ext cx="3962651" cy="107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0"/>
                <a:t>Choose b pivot rows of W</a:t>
              </a:r>
              <a:r>
                <a:rPr lang="en-US" altLang="en-US" sz="1600" b="0" baseline="-25000"/>
                <a:t>1</a:t>
              </a:r>
              <a:r>
                <a:rPr lang="en-US" altLang="en-US" sz="1600" b="0"/>
                <a:t>, call them W</a:t>
              </a:r>
              <a:r>
                <a:rPr lang="en-US" altLang="en-US" sz="1600" b="0" baseline="-25000"/>
                <a:t>1</a:t>
              </a:r>
              <a:r>
                <a:rPr lang="ja-JP" altLang="en-US" sz="1600" b="0"/>
                <a:t>’</a:t>
              </a:r>
              <a:endParaRPr lang="en-US" altLang="ja-JP" sz="1600" b="0"/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0"/>
                <a:t>Choose b pivot rows of W</a:t>
              </a:r>
              <a:r>
                <a:rPr lang="en-US" altLang="en-US" sz="1600" b="0" baseline="-25000"/>
                <a:t>2</a:t>
              </a:r>
              <a:r>
                <a:rPr lang="en-US" altLang="en-US" sz="1600" b="0"/>
                <a:t>, call them W</a:t>
              </a:r>
              <a:r>
                <a:rPr lang="en-US" altLang="en-US" sz="1600" b="0" baseline="-25000"/>
                <a:t>2</a:t>
              </a:r>
              <a:r>
                <a:rPr lang="ja-JP" altLang="en-US" sz="1600" b="0"/>
                <a:t>’</a:t>
              </a:r>
              <a:endParaRPr lang="en-US" altLang="ja-JP" sz="1600" b="0"/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0"/>
                <a:t>Choose b pivot rows of W</a:t>
              </a:r>
              <a:r>
                <a:rPr lang="en-US" altLang="en-US" sz="1600" b="0" baseline="-25000"/>
                <a:t>3</a:t>
              </a:r>
              <a:r>
                <a:rPr lang="en-US" altLang="en-US" sz="1600" b="0"/>
                <a:t>, call them W</a:t>
              </a:r>
              <a:r>
                <a:rPr lang="en-US" altLang="en-US" sz="1600" b="0" baseline="-25000"/>
                <a:t>3</a:t>
              </a:r>
              <a:r>
                <a:rPr lang="ja-JP" altLang="en-US" sz="1600" b="0"/>
                <a:t>’</a:t>
              </a:r>
              <a:endParaRPr lang="en-US" altLang="ja-JP" sz="1600" b="0"/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0"/>
                <a:t>Choose b pivot rows of W</a:t>
              </a:r>
              <a:r>
                <a:rPr lang="en-US" altLang="en-US" sz="1600" b="0" baseline="-25000"/>
                <a:t>4</a:t>
              </a:r>
              <a:r>
                <a:rPr lang="en-US" altLang="en-US" sz="1600" b="0"/>
                <a:t>, call them W</a:t>
              </a:r>
              <a:r>
                <a:rPr lang="en-US" altLang="en-US" sz="1600" b="0" baseline="-25000"/>
                <a:t>4</a:t>
              </a:r>
              <a:r>
                <a:rPr lang="ja-JP" altLang="en-US" sz="1600" b="0"/>
                <a:t>’</a:t>
              </a:r>
              <a:endParaRPr lang="en-US" altLang="en-US" sz="1600" b="0"/>
            </a:p>
          </p:txBody>
        </p:sp>
        <p:cxnSp>
          <p:nvCxnSpPr>
            <p:cNvPr id="78878" name="Straight Connector 20">
              <a:extLst>
                <a:ext uri="{FF2B5EF4-FFF2-40B4-BE49-F238E27FC236}">
                  <a16:creationId xmlns:a16="http://schemas.microsoft.com/office/drawing/2014/main" id="{639DD8FA-BA20-EC6F-F6E9-B290D0204D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55651" y="1588959"/>
              <a:ext cx="5309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79" name="Straight Connector 21">
              <a:extLst>
                <a:ext uri="{FF2B5EF4-FFF2-40B4-BE49-F238E27FC236}">
                  <a16:creationId xmlns:a16="http://schemas.microsoft.com/office/drawing/2014/main" id="{EC46EE20-D2EA-733A-9E81-0385247D70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43161" y="1861279"/>
              <a:ext cx="5309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80" name="Straight Connector 22">
              <a:extLst>
                <a:ext uri="{FF2B5EF4-FFF2-40B4-BE49-F238E27FC236}">
                  <a16:creationId xmlns:a16="http://schemas.microsoft.com/office/drawing/2014/main" id="{1B59B68F-BC63-B30F-147D-2BAB9BAA1E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60651" y="2148589"/>
              <a:ext cx="5309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81" name="Straight Connector 24">
              <a:extLst>
                <a:ext uri="{FF2B5EF4-FFF2-40B4-BE49-F238E27FC236}">
                  <a16:creationId xmlns:a16="http://schemas.microsoft.com/office/drawing/2014/main" id="{97623B78-4207-D4DD-F55B-36461885DC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24200" y="1588959"/>
              <a:ext cx="1147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82" name="Straight Connector 25">
              <a:extLst>
                <a:ext uri="{FF2B5EF4-FFF2-40B4-BE49-F238E27FC236}">
                  <a16:creationId xmlns:a16="http://schemas.microsoft.com/office/drawing/2014/main" id="{2FC66C72-7810-5EB3-D660-E2B4CEDB02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1710" y="1861279"/>
              <a:ext cx="1147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83" name="Straight Connector 26">
              <a:extLst>
                <a:ext uri="{FF2B5EF4-FFF2-40B4-BE49-F238E27FC236}">
                  <a16:creationId xmlns:a16="http://schemas.microsoft.com/office/drawing/2014/main" id="{4FCD1386-5A56-F75B-F2E5-53075FA3B6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4210" y="2133599"/>
              <a:ext cx="1147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35">
            <a:extLst>
              <a:ext uri="{FF2B5EF4-FFF2-40B4-BE49-F238E27FC236}">
                <a16:creationId xmlns:a16="http://schemas.microsoft.com/office/drawing/2014/main" id="{673E47D0-95DC-03D8-1F11-23F0BE8E16B0}"/>
              </a:ext>
            </a:extLst>
          </p:cNvPr>
          <p:cNvGrpSpPr>
            <a:grpSpLocks/>
          </p:cNvGrpSpPr>
          <p:nvPr/>
        </p:nvGrpSpPr>
        <p:grpSpPr bwMode="auto">
          <a:xfrm>
            <a:off x="1806575" y="2851150"/>
            <a:ext cx="6426200" cy="1200150"/>
            <a:chOff x="1086464" y="3225384"/>
            <a:chExt cx="6425513" cy="1200510"/>
          </a:xfrm>
        </p:grpSpPr>
        <p:grpSp>
          <p:nvGrpSpPr>
            <p:cNvPr id="78863" name="Group 16">
              <a:extLst>
                <a:ext uri="{FF2B5EF4-FFF2-40B4-BE49-F238E27FC236}">
                  <a16:creationId xmlns:a16="http://schemas.microsoft.com/office/drawing/2014/main" id="{D1A2FBED-1947-5866-0D89-ACCD47EFC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6464" y="3225384"/>
              <a:ext cx="648500" cy="1200510"/>
              <a:chOff x="2113614" y="1274163"/>
              <a:chExt cx="648500" cy="1200510"/>
            </a:xfrm>
          </p:grpSpPr>
          <p:sp>
            <p:nvSpPr>
              <p:cNvPr id="78871" name="TextBox 17">
                <a:extLst>
                  <a:ext uri="{FF2B5EF4-FFF2-40B4-BE49-F238E27FC236}">
                    <a16:creationId xmlns:a16="http://schemas.microsoft.com/office/drawing/2014/main" id="{80A9DDE6-3AD3-FC23-53A4-A60114A904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8584" y="1274164"/>
                <a:ext cx="603530" cy="1200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/>
                  <a:t>W</a:t>
                </a:r>
                <a:r>
                  <a:rPr lang="en-US" altLang="en-US" sz="1800" b="0" baseline="-25000"/>
                  <a:t>1</a:t>
                </a:r>
                <a:r>
                  <a:rPr lang="ja-JP" altLang="en-US" sz="1800" b="0"/>
                  <a:t>’</a:t>
                </a:r>
                <a:endParaRPr lang="en-US" altLang="ja-JP" sz="1800" b="0"/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/>
                  <a:t>W</a:t>
                </a:r>
                <a:r>
                  <a:rPr lang="en-US" altLang="en-US" sz="1800" b="0" baseline="-25000"/>
                  <a:t>2</a:t>
                </a:r>
                <a:r>
                  <a:rPr lang="ja-JP" altLang="en-US" sz="1800" b="0"/>
                  <a:t>’</a:t>
                </a:r>
                <a:endParaRPr lang="en-US" altLang="ja-JP" sz="1800" b="0"/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/>
                  <a:t>W</a:t>
                </a:r>
                <a:r>
                  <a:rPr lang="en-US" altLang="en-US" sz="1800" b="0" baseline="-25000"/>
                  <a:t>3</a:t>
                </a:r>
                <a:r>
                  <a:rPr lang="ja-JP" altLang="en-US" sz="1800" b="0"/>
                  <a:t>’</a:t>
                </a:r>
                <a:endParaRPr lang="en-US" altLang="ja-JP" sz="1800" b="0"/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/>
                  <a:t>W</a:t>
                </a:r>
                <a:r>
                  <a:rPr lang="en-US" altLang="en-US" sz="1800" b="0" baseline="-25000"/>
                  <a:t>4</a:t>
                </a:r>
                <a:r>
                  <a:rPr lang="ja-JP" altLang="en-US" sz="1800" b="0"/>
                  <a:t>’</a:t>
                </a:r>
                <a:endParaRPr lang="en-US" altLang="en-US" sz="1800" b="0"/>
              </a:p>
            </p:txBody>
          </p:sp>
          <p:sp>
            <p:nvSpPr>
              <p:cNvPr id="78872" name="Double Bracket 18">
                <a:extLst>
                  <a:ext uri="{FF2B5EF4-FFF2-40B4-BE49-F238E27FC236}">
                    <a16:creationId xmlns:a16="http://schemas.microsoft.com/office/drawing/2014/main" id="{58D83698-453E-59DE-46F5-9E649442D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3614" y="1274163"/>
                <a:ext cx="575885" cy="1200329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</p:grpSp>
        <p:cxnSp>
          <p:nvCxnSpPr>
            <p:cNvPr id="78864" name="Straight Connector 27">
              <a:extLst>
                <a:ext uri="{FF2B5EF4-FFF2-40B4-BE49-F238E27FC236}">
                  <a16:creationId xmlns:a16="http://schemas.microsoft.com/office/drawing/2014/main" id="{F9183125-C3E7-46FE-55C9-76316E44A1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31434" y="3822492"/>
              <a:ext cx="5309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8865" name="Group 32">
              <a:extLst>
                <a:ext uri="{FF2B5EF4-FFF2-40B4-BE49-F238E27FC236}">
                  <a16:creationId xmlns:a16="http://schemas.microsoft.com/office/drawing/2014/main" id="{453CB328-325F-FEA8-610D-946201F41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8275" y="3372792"/>
              <a:ext cx="1434236" cy="923468"/>
              <a:chOff x="2358275" y="3822492"/>
              <a:chExt cx="1434236" cy="923468"/>
            </a:xfrm>
          </p:grpSpPr>
          <p:sp>
            <p:nvSpPr>
              <p:cNvPr id="78868" name="TextBox 28">
                <a:extLst>
                  <a:ext uri="{FF2B5EF4-FFF2-40B4-BE49-F238E27FC236}">
                    <a16:creationId xmlns:a16="http://schemas.microsoft.com/office/drawing/2014/main" id="{015A3121-B884-563E-3A5B-1ECEA1EC6B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6567" y="3822492"/>
                <a:ext cx="1405944" cy="923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/>
                  <a:t>P</a:t>
                </a:r>
                <a:r>
                  <a:rPr lang="en-US" altLang="en-US" sz="1800" b="0" baseline="-25000" dirty="0"/>
                  <a:t>12</a:t>
                </a:r>
                <a:r>
                  <a:rPr lang="en-US" altLang="en-US" sz="1800" b="0" dirty="0"/>
                  <a:t>·L</a:t>
                </a:r>
                <a:r>
                  <a:rPr lang="en-US" altLang="en-US" sz="1800" b="0" baseline="-25000" dirty="0"/>
                  <a:t>12</a:t>
                </a:r>
                <a:r>
                  <a:rPr lang="en-US" altLang="en-US" sz="1800" b="0" dirty="0"/>
                  <a:t>·U</a:t>
                </a:r>
                <a:r>
                  <a:rPr lang="en-US" altLang="en-US" sz="1800" b="0" baseline="-25000" dirty="0"/>
                  <a:t>12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0" dirty="0"/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/>
                  <a:t>P</a:t>
                </a:r>
                <a:r>
                  <a:rPr lang="en-US" altLang="en-US" sz="1800" b="0" baseline="-25000" dirty="0"/>
                  <a:t>34</a:t>
                </a:r>
                <a:r>
                  <a:rPr lang="en-US" altLang="en-US" sz="1800" b="0" dirty="0"/>
                  <a:t>·L</a:t>
                </a:r>
                <a:r>
                  <a:rPr lang="en-US" altLang="en-US" sz="1800" b="0" baseline="-25000" dirty="0"/>
                  <a:t>34</a:t>
                </a:r>
                <a:r>
                  <a:rPr lang="en-US" altLang="en-US" sz="1800" b="0" dirty="0"/>
                  <a:t>·U</a:t>
                </a:r>
                <a:r>
                  <a:rPr lang="en-US" altLang="en-US" sz="1800" b="0" baseline="-25000" dirty="0"/>
                  <a:t>34</a:t>
                </a:r>
              </a:p>
            </p:txBody>
          </p:sp>
          <p:sp>
            <p:nvSpPr>
              <p:cNvPr id="78869" name="Double Bracket 29">
                <a:extLst>
                  <a:ext uri="{FF2B5EF4-FFF2-40B4-BE49-F238E27FC236}">
                    <a16:creationId xmlns:a16="http://schemas.microsoft.com/office/drawing/2014/main" id="{F7B1DA39-66EE-E612-A302-C6761B813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8275" y="3831422"/>
                <a:ext cx="1434236" cy="91440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cxnSp>
            <p:nvCxnSpPr>
              <p:cNvPr id="78870" name="Straight Connector 31">
                <a:extLst>
                  <a:ext uri="{FF2B5EF4-FFF2-40B4-BE49-F238E27FC236}">
                    <a16:creationId xmlns:a16="http://schemas.microsoft.com/office/drawing/2014/main" id="{A77C79E5-E0C5-C438-83BC-157D6734DA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386566" y="4305793"/>
                <a:ext cx="13909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8866" name="TextBox 33">
              <a:extLst>
                <a:ext uri="{FF2B5EF4-FFF2-40B4-BE49-F238E27FC236}">
                  <a16:creationId xmlns:a16="http://schemas.microsoft.com/office/drawing/2014/main" id="{0C9591D3-6D5C-C809-4538-2A69807F7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5873" y="3637826"/>
              <a:ext cx="319464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0"/>
                <a:t>=</a:t>
              </a:r>
            </a:p>
          </p:txBody>
        </p:sp>
        <p:sp>
          <p:nvSpPr>
            <p:cNvPr id="78867" name="TextBox 34">
              <a:extLst>
                <a:ext uri="{FF2B5EF4-FFF2-40B4-BE49-F238E27FC236}">
                  <a16:creationId xmlns:a16="http://schemas.microsoft.com/office/drawing/2014/main" id="{57379EE8-C7EC-04A8-71C4-A9E09ABCD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7908" y="3452394"/>
              <a:ext cx="3484069" cy="83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0"/>
                <a:t>Choose b pivot rows, call them W</a:t>
              </a:r>
              <a:r>
                <a:rPr lang="en-US" altLang="en-US" sz="1600" b="0" baseline="-25000"/>
                <a:t>12</a:t>
              </a:r>
              <a:r>
                <a:rPr lang="ja-JP" altLang="en-US" sz="1600" b="0"/>
                <a:t>’</a:t>
              </a:r>
              <a:endParaRPr lang="en-US" altLang="ja-JP" sz="1600" b="0"/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600" b="0"/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0"/>
                <a:t>Choose b pivot rows, call them W</a:t>
              </a:r>
              <a:r>
                <a:rPr lang="en-US" altLang="en-US" sz="1600" b="0" baseline="-25000"/>
                <a:t>34</a:t>
              </a:r>
              <a:r>
                <a:rPr lang="ja-JP" altLang="en-US" sz="1600" b="0"/>
                <a:t>’</a:t>
              </a:r>
              <a:endParaRPr lang="en-US" altLang="en-US" sz="1600" b="0"/>
            </a:p>
          </p:txBody>
        </p: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8DDD28C9-994A-1F12-2D65-24D0A7D553CD}"/>
              </a:ext>
            </a:extLst>
          </p:cNvPr>
          <p:cNvGrpSpPr>
            <a:grpSpLocks/>
          </p:cNvGrpSpPr>
          <p:nvPr/>
        </p:nvGrpSpPr>
        <p:grpSpPr bwMode="auto">
          <a:xfrm>
            <a:off x="1766888" y="4338638"/>
            <a:ext cx="5275262" cy="766762"/>
            <a:chOff x="1767677" y="4338775"/>
            <a:chExt cx="5274389" cy="765820"/>
          </a:xfrm>
        </p:grpSpPr>
        <p:grpSp>
          <p:nvGrpSpPr>
            <p:cNvPr id="78858" name="Group 38">
              <a:extLst>
                <a:ext uri="{FF2B5EF4-FFF2-40B4-BE49-F238E27FC236}">
                  <a16:creationId xmlns:a16="http://schemas.microsoft.com/office/drawing/2014/main" id="{2382F6F8-EA62-B3CC-C3DF-E19A05F970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7677" y="4338775"/>
              <a:ext cx="689086" cy="646331"/>
              <a:chOff x="2358275" y="4661941"/>
              <a:chExt cx="689086" cy="646331"/>
            </a:xfrm>
          </p:grpSpPr>
          <p:sp>
            <p:nvSpPr>
              <p:cNvPr id="78861" name="TextBox 36">
                <a:extLst>
                  <a:ext uri="{FF2B5EF4-FFF2-40B4-BE49-F238E27FC236}">
                    <a16:creationId xmlns:a16="http://schemas.microsoft.com/office/drawing/2014/main" id="{9DFECF28-4EE2-D798-E029-C4FD7C23B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8275" y="4661941"/>
                <a:ext cx="689086" cy="64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/>
                  <a:t>W</a:t>
                </a:r>
                <a:r>
                  <a:rPr lang="en-US" altLang="en-US" sz="1800" b="0" baseline="-25000"/>
                  <a:t>12</a:t>
                </a:r>
                <a:r>
                  <a:rPr lang="ja-JP" altLang="en-US" sz="1800" b="0"/>
                  <a:t>’</a:t>
                </a:r>
                <a:endParaRPr lang="en-US" altLang="ja-JP" sz="1800" b="0"/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0"/>
                  <a:t>W</a:t>
                </a:r>
                <a:r>
                  <a:rPr lang="en-US" altLang="en-US" sz="1800" b="0" baseline="-25000"/>
                  <a:t>34</a:t>
                </a:r>
                <a:r>
                  <a:rPr lang="ja-JP" altLang="en-US" sz="1800" b="0"/>
                  <a:t>’</a:t>
                </a:r>
                <a:endParaRPr lang="en-US" altLang="en-US" sz="1800" b="0"/>
              </a:p>
            </p:txBody>
          </p:sp>
          <p:sp>
            <p:nvSpPr>
              <p:cNvPr id="78862" name="Double Bracket 37">
                <a:extLst>
                  <a:ext uri="{FF2B5EF4-FFF2-40B4-BE49-F238E27FC236}">
                    <a16:creationId xmlns:a16="http://schemas.microsoft.com/office/drawing/2014/main" id="{3333E00B-DD51-616F-D497-B9575FEDC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8275" y="4661941"/>
                <a:ext cx="623889" cy="646331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</p:grpSp>
        <p:sp>
          <p:nvSpPr>
            <p:cNvPr id="78859" name="TextBox 39">
              <a:extLst>
                <a:ext uri="{FF2B5EF4-FFF2-40B4-BE49-F238E27FC236}">
                  <a16:creationId xmlns:a16="http://schemas.microsoft.com/office/drawing/2014/main" id="{F3DAB29C-8B43-B625-9969-C82195A2C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4458695"/>
              <a:ext cx="2269815" cy="64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0"/>
                <a:t>=     P</a:t>
              </a:r>
              <a:r>
                <a:rPr lang="en-US" altLang="en-US" sz="1800" b="0" baseline="-25000"/>
                <a:t>1234</a:t>
              </a:r>
              <a:r>
                <a:rPr lang="en-US" altLang="en-US" sz="1800" b="0"/>
                <a:t>·L</a:t>
              </a:r>
              <a:r>
                <a:rPr lang="en-US" altLang="en-US" sz="1800" b="0" baseline="-25000"/>
                <a:t>1234</a:t>
              </a:r>
              <a:r>
                <a:rPr lang="en-US" altLang="en-US" sz="1800" b="0"/>
                <a:t>·U</a:t>
              </a:r>
              <a:r>
                <a:rPr lang="en-US" altLang="en-US" sz="1800" b="0" baseline="-25000"/>
                <a:t>1234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0"/>
                <a:t> </a:t>
              </a:r>
            </a:p>
          </p:txBody>
        </p:sp>
        <p:sp>
          <p:nvSpPr>
            <p:cNvPr id="78860" name="TextBox 40">
              <a:extLst>
                <a:ext uri="{FF2B5EF4-FFF2-40B4-BE49-F238E27FC236}">
                  <a16:creationId xmlns:a16="http://schemas.microsoft.com/office/drawing/2014/main" id="{02D75050-E4AF-09DF-3DE0-8926741AD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8526" y="4548635"/>
              <a:ext cx="2043540" cy="338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0"/>
                <a:t>Choose b pivot rows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FEBC1E6-A1A5-3317-DF4B-8492684E5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5181600"/>
            <a:ext cx="452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/>
              <a:t>Go back to W and use these b pivot rows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/>
              <a:t>(move them to top, do LU without pivoting)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47D1C4-4626-C89C-7893-46130F5E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5735638"/>
            <a:ext cx="6043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/>
              <a:t>Not the same pivots rows chosen as for GEPP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/>
              <a:t>Need to show numerically stable   (D., Grigori, Xiang, ‘11)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14E137A9-6D33-74AF-49B3-9F1F62813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6251575" cy="4349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Minimizing Communication in TSLU</a:t>
            </a:r>
          </a:p>
        </p:txBody>
      </p:sp>
      <p:grpSp>
        <p:nvGrpSpPr>
          <p:cNvPr id="79874" name="Group 146">
            <a:extLst>
              <a:ext uri="{FF2B5EF4-FFF2-40B4-BE49-F238E27FC236}">
                <a16:creationId xmlns:a16="http://schemas.microsoft.com/office/drawing/2014/main" id="{4254ABEB-92D5-1F3B-0A4D-8260E416A27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046163"/>
            <a:ext cx="6088063" cy="1208087"/>
            <a:chOff x="381000" y="1447799"/>
            <a:chExt cx="6088359" cy="1207969"/>
          </a:xfrm>
        </p:grpSpPr>
        <p:sp>
          <p:nvSpPr>
            <p:cNvPr id="79933" name="Text Box 11">
              <a:extLst>
                <a:ext uri="{FF2B5EF4-FFF2-40B4-BE49-F238E27FC236}">
                  <a16:creationId xmlns:a16="http://schemas.microsoft.com/office/drawing/2014/main" id="{3798D4EB-BAD5-C3DD-B9D9-63DBAD848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600" y="1800225"/>
              <a:ext cx="685800" cy="369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W</a:t>
              </a:r>
              <a:r>
                <a:rPr lang="en-US" altLang="en-US" sz="1800">
                  <a:latin typeface="Calibri" panose="020F0502020204030204" pitchFamily="34" charset="0"/>
                </a:rPr>
                <a:t> =</a:t>
              </a:r>
              <a:r>
                <a:rPr lang="en-US" altLang="en-US" sz="1800" b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79934" name="Text Box 12">
              <a:extLst>
                <a:ext uri="{FF2B5EF4-FFF2-40B4-BE49-F238E27FC236}">
                  <a16:creationId xmlns:a16="http://schemas.microsoft.com/office/drawing/2014/main" id="{3EF897A0-2294-5163-F4AF-E1AE6B519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3324" y="1455738"/>
              <a:ext cx="513104" cy="120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W</a:t>
              </a:r>
              <a:r>
                <a:rPr lang="en-US" altLang="en-US" sz="1800" i="1" baseline="-25000">
                  <a:latin typeface="Calibri" panose="020F0502020204030204" pitchFamily="34" charset="0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W</a:t>
              </a:r>
              <a:r>
                <a:rPr lang="en-US" altLang="en-US" sz="1800" i="1" baseline="-25000">
                  <a:latin typeface="Calibri" panose="020F0502020204030204" pitchFamily="34" charset="0"/>
                </a:rPr>
                <a:t>2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W</a:t>
              </a:r>
              <a:r>
                <a:rPr lang="en-US" altLang="en-US" sz="1800" i="1" baseline="-25000">
                  <a:latin typeface="Calibri" panose="020F0502020204030204" pitchFamily="34" charset="0"/>
                </a:rPr>
                <a:t>3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W</a:t>
              </a:r>
              <a:r>
                <a:rPr lang="en-US" altLang="en-US" sz="1800" i="1" baseline="-25000">
                  <a:latin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79935" name="Group 13">
              <a:extLst>
                <a:ext uri="{FF2B5EF4-FFF2-40B4-BE49-F238E27FC236}">
                  <a16:creationId xmlns:a16="http://schemas.microsoft.com/office/drawing/2014/main" id="{F7BB9A0C-CC86-73AE-9D24-42B3829C88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2999" y="1495425"/>
              <a:ext cx="76200" cy="1066800"/>
              <a:chOff x="960" y="2880"/>
              <a:chExt cx="48" cy="672"/>
            </a:xfrm>
          </p:grpSpPr>
          <p:sp>
            <p:nvSpPr>
              <p:cNvPr id="79955" name="Line 14">
                <a:extLst>
                  <a:ext uri="{FF2B5EF4-FFF2-40B4-BE49-F238E27FC236}">
                    <a16:creationId xmlns:a16="http://schemas.microsoft.com/office/drawing/2014/main" id="{00EBF306-63AC-E6FD-5081-CFA60E332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56" name="Line 15">
                <a:extLst>
                  <a:ext uri="{FF2B5EF4-FFF2-40B4-BE49-F238E27FC236}">
                    <a16:creationId xmlns:a16="http://schemas.microsoft.com/office/drawing/2014/main" id="{F9FE4ABC-ED98-4331-4106-D1E910B7F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57" name="Line 16">
                <a:extLst>
                  <a:ext uri="{FF2B5EF4-FFF2-40B4-BE49-F238E27FC236}">
                    <a16:creationId xmlns:a16="http://schemas.microsoft.com/office/drawing/2014/main" id="{3A83AE4F-7495-C5DE-0E80-67B50BC82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36" name="Group 17">
              <a:extLst>
                <a:ext uri="{FF2B5EF4-FFF2-40B4-BE49-F238E27FC236}">
                  <a16:creationId xmlns:a16="http://schemas.microsoft.com/office/drawing/2014/main" id="{1450C940-F9EE-6791-3400-97764BB4A3F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946399" y="1495425"/>
              <a:ext cx="76200" cy="1066800"/>
              <a:chOff x="960" y="2880"/>
              <a:chExt cx="48" cy="672"/>
            </a:xfrm>
          </p:grpSpPr>
          <p:sp>
            <p:nvSpPr>
              <p:cNvPr id="79952" name="Line 18">
                <a:extLst>
                  <a:ext uri="{FF2B5EF4-FFF2-40B4-BE49-F238E27FC236}">
                    <a16:creationId xmlns:a16="http://schemas.microsoft.com/office/drawing/2014/main" id="{1178D668-C959-7811-E827-23F5E4280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53" name="Line 19">
                <a:extLst>
                  <a:ext uri="{FF2B5EF4-FFF2-40B4-BE49-F238E27FC236}">
                    <a16:creationId xmlns:a16="http://schemas.microsoft.com/office/drawing/2014/main" id="{6AF9FFB0-3BE4-2D18-3731-09A29B43D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54" name="Line 20">
                <a:extLst>
                  <a:ext uri="{FF2B5EF4-FFF2-40B4-BE49-F238E27FC236}">
                    <a16:creationId xmlns:a16="http://schemas.microsoft.com/office/drawing/2014/main" id="{83FD9501-7ACF-9F44-A770-8D2E1F220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937" name="Line 29">
              <a:extLst>
                <a:ext uri="{FF2B5EF4-FFF2-40B4-BE49-F238E27FC236}">
                  <a16:creationId xmlns:a16="http://schemas.microsoft.com/office/drawing/2014/main" id="{D083B384-7507-0FDB-912C-DF8AF1E28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999" y="16478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8" name="Line 30">
              <a:extLst>
                <a:ext uri="{FF2B5EF4-FFF2-40B4-BE49-F238E27FC236}">
                  <a16:creationId xmlns:a16="http://schemas.microsoft.com/office/drawing/2014/main" id="{C9B2464C-8633-86EA-5639-FC5EA5BF6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999" y="18764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9" name="Line 31">
              <a:extLst>
                <a:ext uri="{FF2B5EF4-FFF2-40B4-BE49-F238E27FC236}">
                  <a16:creationId xmlns:a16="http://schemas.microsoft.com/office/drawing/2014/main" id="{05AAFB7A-22C6-EC52-4D5D-D54BBA1B8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999" y="21812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0" name="Line 32">
              <a:extLst>
                <a:ext uri="{FF2B5EF4-FFF2-40B4-BE49-F238E27FC236}">
                  <a16:creationId xmlns:a16="http://schemas.microsoft.com/office/drawing/2014/main" id="{62D311C8-2FDE-863B-8184-B03D6CCF3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999" y="24098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1" name="Text Box 33">
              <a:extLst>
                <a:ext uri="{FF2B5EF4-FFF2-40B4-BE49-F238E27FC236}">
                  <a16:creationId xmlns:a16="http://schemas.microsoft.com/office/drawing/2014/main" id="{F150C75E-F5B0-705A-DAAA-A1179BB80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2200" y="1447799"/>
              <a:ext cx="489506" cy="120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LU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LU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LU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LU</a:t>
              </a:r>
            </a:p>
          </p:txBody>
        </p:sp>
        <p:sp>
          <p:nvSpPr>
            <p:cNvPr id="79942" name="Line 34">
              <a:extLst>
                <a:ext uri="{FF2B5EF4-FFF2-40B4-BE49-F238E27FC236}">
                  <a16:creationId xmlns:a16="http://schemas.microsoft.com/office/drawing/2014/main" id="{6CA31381-EB94-49D4-DC14-3D9B1B376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000" y="1571625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3" name="Line 35">
              <a:extLst>
                <a:ext uri="{FF2B5EF4-FFF2-40B4-BE49-F238E27FC236}">
                  <a16:creationId xmlns:a16="http://schemas.microsoft.com/office/drawing/2014/main" id="{7F0642FA-D3AF-B58E-148C-AF931FE01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8000" y="1724025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4" name="Text Box 36">
              <a:extLst>
                <a:ext uri="{FF2B5EF4-FFF2-40B4-BE49-F238E27FC236}">
                  <a16:creationId xmlns:a16="http://schemas.microsoft.com/office/drawing/2014/main" id="{C322F268-BAA9-177F-D8D4-45D44593E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001" y="1509712"/>
              <a:ext cx="489506" cy="369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LU</a:t>
              </a:r>
            </a:p>
          </p:txBody>
        </p:sp>
        <p:sp>
          <p:nvSpPr>
            <p:cNvPr id="79945" name="Text Box 37">
              <a:extLst>
                <a:ext uri="{FF2B5EF4-FFF2-40B4-BE49-F238E27FC236}">
                  <a16:creationId xmlns:a16="http://schemas.microsoft.com/office/drawing/2014/main" id="{56B7D4A5-CCA7-D81A-3150-68B4358DD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001" y="2105024"/>
              <a:ext cx="474957" cy="369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LU</a:t>
              </a:r>
              <a:endParaRPr lang="en-US" altLang="en-US" sz="1800" i="1" baseline="-25000">
                <a:latin typeface="Calibri" panose="020F0502020204030204" pitchFamily="34" charset="0"/>
              </a:endParaRPr>
            </a:p>
          </p:txBody>
        </p:sp>
        <p:sp>
          <p:nvSpPr>
            <p:cNvPr id="79946" name="Line 38">
              <a:extLst>
                <a:ext uri="{FF2B5EF4-FFF2-40B4-BE49-F238E27FC236}">
                  <a16:creationId xmlns:a16="http://schemas.microsoft.com/office/drawing/2014/main" id="{54AA3266-98AC-97CB-27B3-9D71B3896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000" y="2181225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7" name="Line 39">
              <a:extLst>
                <a:ext uri="{FF2B5EF4-FFF2-40B4-BE49-F238E27FC236}">
                  <a16:creationId xmlns:a16="http://schemas.microsoft.com/office/drawing/2014/main" id="{52B54B91-6C8A-ACF7-1811-AA1F4B9310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8000" y="2333625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8" name="Line 40">
              <a:extLst>
                <a:ext uri="{FF2B5EF4-FFF2-40B4-BE49-F238E27FC236}">
                  <a16:creationId xmlns:a16="http://schemas.microsoft.com/office/drawing/2014/main" id="{8EE93804-940D-40B7-4F57-57D0706E7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400" y="1724025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9" name="Line 41">
              <a:extLst>
                <a:ext uri="{FF2B5EF4-FFF2-40B4-BE49-F238E27FC236}">
                  <a16:creationId xmlns:a16="http://schemas.microsoft.com/office/drawing/2014/main" id="{B06515F1-A509-7C8C-0D86-6079A44760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400" y="2105025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50" name="Text Box 42">
              <a:extLst>
                <a:ext uri="{FF2B5EF4-FFF2-40B4-BE49-F238E27FC236}">
                  <a16:creationId xmlns:a16="http://schemas.microsoft.com/office/drawing/2014/main" id="{DDACBC15-B792-6F8E-9E66-DDAD91219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4402" y="1875144"/>
              <a:ext cx="474957" cy="369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LU</a:t>
              </a:r>
              <a:endParaRPr lang="en-US" altLang="en-US" sz="1800" i="1" baseline="-25000">
                <a:latin typeface="Calibri" panose="020F0502020204030204" pitchFamily="34" charset="0"/>
              </a:endParaRPr>
            </a:p>
          </p:txBody>
        </p:sp>
        <p:sp>
          <p:nvSpPr>
            <p:cNvPr id="79951" name="TextBox 86">
              <a:extLst>
                <a:ext uri="{FF2B5EF4-FFF2-40B4-BE49-F238E27FC236}">
                  <a16:creationId xmlns:a16="http://schemas.microsoft.com/office/drawing/2014/main" id="{17049C64-913A-6557-8CC5-5DFF1078C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1676400"/>
              <a:ext cx="1498599" cy="46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alibri" panose="020F0502020204030204" pitchFamily="34" charset="0"/>
                </a:rPr>
                <a:t>Parallel:</a:t>
              </a:r>
            </a:p>
          </p:txBody>
        </p:sp>
      </p:grpSp>
      <p:grpSp>
        <p:nvGrpSpPr>
          <p:cNvPr id="5" name="Group 147">
            <a:extLst>
              <a:ext uri="{FF2B5EF4-FFF2-40B4-BE49-F238E27FC236}">
                <a16:creationId xmlns:a16="http://schemas.microsoft.com/office/drawing/2014/main" id="{4B8D3A6C-F3B1-6D40-6F4A-2C1B70657D4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574925"/>
            <a:ext cx="7459663" cy="1208088"/>
            <a:chOff x="228600" y="2971801"/>
            <a:chExt cx="7459709" cy="1209389"/>
          </a:xfrm>
        </p:grpSpPr>
        <p:grpSp>
          <p:nvGrpSpPr>
            <p:cNvPr id="79910" name="Group 85">
              <a:extLst>
                <a:ext uri="{FF2B5EF4-FFF2-40B4-BE49-F238E27FC236}">
                  <a16:creationId xmlns:a16="http://schemas.microsoft.com/office/drawing/2014/main" id="{2DD88A52-F63A-57C6-E614-C551C3FAAA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00" y="2971801"/>
              <a:ext cx="5783309" cy="1209389"/>
              <a:chOff x="1447800" y="3048001"/>
              <a:chExt cx="5783309" cy="1209389"/>
            </a:xfrm>
          </p:grpSpPr>
          <p:sp>
            <p:nvSpPr>
              <p:cNvPr id="79912" name="Text Box 11">
                <a:extLst>
                  <a:ext uri="{FF2B5EF4-FFF2-40B4-BE49-F238E27FC236}">
                    <a16:creationId xmlns:a16="http://schemas.microsoft.com/office/drawing/2014/main" id="{73790805-FF5F-A552-72E2-820D68E912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3400425"/>
                <a:ext cx="685801" cy="369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>
                    <a:latin typeface="Calibri" panose="020F0502020204030204" pitchFamily="34" charset="0"/>
                  </a:rPr>
                  <a:t> =</a:t>
                </a:r>
                <a:r>
                  <a:rPr lang="en-US" altLang="en-US" sz="1200">
                    <a:latin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79913" name="Text Box 12">
                <a:extLst>
                  <a:ext uri="{FF2B5EF4-FFF2-40B4-BE49-F238E27FC236}">
                    <a16:creationId xmlns:a16="http://schemas.microsoft.com/office/drawing/2014/main" id="{E3AC30A0-D84D-5FD4-E611-18ADCDBE6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1525" y="3055939"/>
                <a:ext cx="513076" cy="120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4</a:t>
                </a:r>
              </a:p>
            </p:txBody>
          </p:sp>
          <p:grpSp>
            <p:nvGrpSpPr>
              <p:cNvPr id="79914" name="Group 13">
                <a:extLst>
                  <a:ext uri="{FF2B5EF4-FFF2-40B4-BE49-F238E27FC236}">
                    <a16:creationId xmlns:a16="http://schemas.microsoft.com/office/drawing/2014/main" id="{B5EB27C6-AF0C-451D-3CB3-E1B0315373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1200" y="3095625"/>
                <a:ext cx="76200" cy="1066800"/>
                <a:chOff x="960" y="2880"/>
                <a:chExt cx="48" cy="672"/>
              </a:xfrm>
            </p:grpSpPr>
            <p:sp>
              <p:nvSpPr>
                <p:cNvPr id="79930" name="Line 14">
                  <a:extLst>
                    <a:ext uri="{FF2B5EF4-FFF2-40B4-BE49-F238E27FC236}">
                      <a16:creationId xmlns:a16="http://schemas.microsoft.com/office/drawing/2014/main" id="{51C79007-0096-53D4-9C81-611BBF236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31" name="Line 15">
                  <a:extLst>
                    <a:ext uri="{FF2B5EF4-FFF2-40B4-BE49-F238E27FC236}">
                      <a16:creationId xmlns:a16="http://schemas.microsoft.com/office/drawing/2014/main" id="{C76FD08C-C30E-2ADA-7081-DDB7609FE7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32" name="Line 16">
                  <a:extLst>
                    <a:ext uri="{FF2B5EF4-FFF2-40B4-BE49-F238E27FC236}">
                      <a16:creationId xmlns:a16="http://schemas.microsoft.com/office/drawing/2014/main" id="{39E5ABDF-A782-750B-50C9-1D130597B6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9915" name="Group 17">
                <a:extLst>
                  <a:ext uri="{FF2B5EF4-FFF2-40B4-BE49-F238E27FC236}">
                    <a16:creationId xmlns:a16="http://schemas.microsoft.com/office/drawing/2014/main" id="{CC9B76E5-0086-1854-177F-75BFA593A9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514600" y="3095625"/>
                <a:ext cx="76200" cy="1066800"/>
                <a:chOff x="960" y="2880"/>
                <a:chExt cx="48" cy="672"/>
              </a:xfrm>
            </p:grpSpPr>
            <p:sp>
              <p:nvSpPr>
                <p:cNvPr id="79927" name="Line 18">
                  <a:extLst>
                    <a:ext uri="{FF2B5EF4-FFF2-40B4-BE49-F238E27FC236}">
                      <a16:creationId xmlns:a16="http://schemas.microsoft.com/office/drawing/2014/main" id="{E4960AAB-A07E-D4C4-564D-456754E975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28" name="Line 19">
                  <a:extLst>
                    <a:ext uri="{FF2B5EF4-FFF2-40B4-BE49-F238E27FC236}">
                      <a16:creationId xmlns:a16="http://schemas.microsoft.com/office/drawing/2014/main" id="{92DAB4BA-F9D0-350F-FB57-8423703C09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29" name="Line 20">
                  <a:extLst>
                    <a:ext uri="{FF2B5EF4-FFF2-40B4-BE49-F238E27FC236}">
                      <a16:creationId xmlns:a16="http://schemas.microsoft.com/office/drawing/2014/main" id="{8A97B933-F1AF-1FA3-75C3-767B4B815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16" name="Line 29">
                <a:extLst>
                  <a:ext uri="{FF2B5EF4-FFF2-40B4-BE49-F238E27FC236}">
                    <a16:creationId xmlns:a16="http://schemas.microsoft.com/office/drawing/2014/main" id="{DAD81E8E-E715-458D-C81C-5AE2B3078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3200" y="32480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17" name="Text Box 36">
                <a:extLst>
                  <a:ext uri="{FF2B5EF4-FFF2-40B4-BE49-F238E27FC236}">
                    <a16:creationId xmlns:a16="http://schemas.microsoft.com/office/drawing/2014/main" id="{2B4561A8-AFF2-11F2-4B17-167E7A28FA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3200401"/>
                <a:ext cx="474931" cy="369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LU</a:t>
                </a:r>
                <a:endParaRPr lang="en-US" altLang="en-US" sz="1800" i="1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79918" name="Text Box 42">
                <a:extLst>
                  <a:ext uri="{FF2B5EF4-FFF2-40B4-BE49-F238E27FC236}">
                    <a16:creationId xmlns:a16="http://schemas.microsoft.com/office/drawing/2014/main" id="{2AD48DAD-2B2B-74F2-31AD-85E185E33A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2" y="3460434"/>
                <a:ext cx="441350" cy="338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i="1">
                    <a:latin typeface="Calibri" panose="020F0502020204030204" pitchFamily="34" charset="0"/>
                  </a:rPr>
                  <a:t>LU</a:t>
                </a:r>
                <a:endParaRPr lang="en-US" altLang="en-US" sz="1600" i="1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79919" name="Text Box 33">
                <a:extLst>
                  <a:ext uri="{FF2B5EF4-FFF2-40B4-BE49-F238E27FC236}">
                    <a16:creationId xmlns:a16="http://schemas.microsoft.com/office/drawing/2014/main" id="{1CD2C917-3E30-C323-B0B7-2AF7B04A6C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200" y="3048001"/>
                <a:ext cx="489480" cy="369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LU</a:t>
                </a: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025D6019-7E53-7135-29CF-69926D642061}"/>
                  </a:ext>
                </a:extLst>
              </p:cNvPr>
              <p:cNvCxnSpPr/>
              <p:nvPr/>
            </p:nvCxnSpPr>
            <p:spPr>
              <a:xfrm flipV="1">
                <a:off x="2743218" y="3429411"/>
                <a:ext cx="1447809" cy="762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3DBA1C62-D8C3-2C64-DE62-9442CE4224F0}"/>
                  </a:ext>
                </a:extLst>
              </p:cNvPr>
              <p:cNvCxnSpPr>
                <a:stCxn id="79919" idx="3"/>
              </p:cNvCxnSpPr>
              <p:nvPr/>
            </p:nvCxnSpPr>
            <p:spPr>
              <a:xfrm>
                <a:off x="3613173" y="3232349"/>
                <a:ext cx="577854" cy="1207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6F48FB08-8509-FDD8-0248-F131E1685D78}"/>
                  </a:ext>
                </a:extLst>
              </p:cNvPr>
              <p:cNvCxnSpPr/>
              <p:nvPr/>
            </p:nvCxnSpPr>
            <p:spPr>
              <a:xfrm>
                <a:off x="4749831" y="3462785"/>
                <a:ext cx="736605" cy="1191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162CC1C1-36C5-A382-5211-8B41AA1F2B60}"/>
                  </a:ext>
                </a:extLst>
              </p:cNvPr>
              <p:cNvCxnSpPr/>
              <p:nvPr/>
            </p:nvCxnSpPr>
            <p:spPr>
              <a:xfrm flipV="1">
                <a:off x="2743218" y="3658257"/>
                <a:ext cx="2743217" cy="1525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924" name="Text Box 42">
                <a:extLst>
                  <a:ext uri="{FF2B5EF4-FFF2-40B4-BE49-F238E27FC236}">
                    <a16:creationId xmlns:a16="http://schemas.microsoft.com/office/drawing/2014/main" id="{80AC646D-49B7-414C-E992-D997D40772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6178" y="3656411"/>
                <a:ext cx="474931" cy="369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LU</a:t>
                </a:r>
                <a:endParaRPr lang="en-US" altLang="en-US" sz="1800" i="1" baseline="-25000">
                  <a:latin typeface="Calibri" panose="020F0502020204030204" pitchFamily="34" charset="0"/>
                </a:endParaRPr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3BD6B23F-7179-CEA9-CD43-A362A85A340C}"/>
                  </a:ext>
                </a:extLst>
              </p:cNvPr>
              <p:cNvCxnSpPr/>
              <p:nvPr/>
            </p:nvCxnSpPr>
            <p:spPr>
              <a:xfrm>
                <a:off x="6019838" y="3658257"/>
                <a:ext cx="736605" cy="1191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7047C43A-F6A7-8817-87F4-2F77B4B0E63C}"/>
                  </a:ext>
                </a:extLst>
              </p:cNvPr>
              <p:cNvCxnSpPr/>
              <p:nvPr/>
            </p:nvCxnSpPr>
            <p:spPr>
              <a:xfrm flipV="1">
                <a:off x="2743218" y="3887104"/>
                <a:ext cx="4038625" cy="1525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911" name="TextBox 87">
              <a:extLst>
                <a:ext uri="{FF2B5EF4-FFF2-40B4-BE49-F238E27FC236}">
                  <a16:creationId xmlns:a16="http://schemas.microsoft.com/office/drawing/2014/main" id="{DB2F5B75-34F4-D6A6-A6EB-CD971F090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200400"/>
              <a:ext cx="1828800" cy="46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alibri" panose="020F0502020204030204" pitchFamily="34" charset="0"/>
                </a:rPr>
                <a:t>Sequential:</a:t>
              </a:r>
            </a:p>
          </p:txBody>
        </p:sp>
      </p:grpSp>
      <p:grpSp>
        <p:nvGrpSpPr>
          <p:cNvPr id="9" name="Group 148">
            <a:extLst>
              <a:ext uri="{FF2B5EF4-FFF2-40B4-BE49-F238E27FC236}">
                <a16:creationId xmlns:a16="http://schemas.microsoft.com/office/drawing/2014/main" id="{4BDBC36E-394D-0CA1-5B1C-85A57B2CAE3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106863"/>
            <a:ext cx="6997700" cy="1208087"/>
            <a:chOff x="304800" y="4571998"/>
            <a:chExt cx="6996851" cy="1207968"/>
          </a:xfrm>
        </p:grpSpPr>
        <p:grpSp>
          <p:nvGrpSpPr>
            <p:cNvPr id="79882" name="Group 145">
              <a:extLst>
                <a:ext uri="{FF2B5EF4-FFF2-40B4-BE49-F238E27FC236}">
                  <a16:creationId xmlns:a16="http://schemas.microsoft.com/office/drawing/2014/main" id="{42C34A20-43E2-37D2-E41A-1D4BEFFC40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4571998"/>
              <a:ext cx="5320451" cy="1207968"/>
              <a:chOff x="1981200" y="4571998"/>
              <a:chExt cx="5320451" cy="1207968"/>
            </a:xfrm>
          </p:grpSpPr>
          <p:sp>
            <p:nvSpPr>
              <p:cNvPr id="79884" name="Text Box 11">
                <a:extLst>
                  <a:ext uri="{FF2B5EF4-FFF2-40B4-BE49-F238E27FC236}">
                    <a16:creationId xmlns:a16="http://schemas.microsoft.com/office/drawing/2014/main" id="{A85ADF90-8B4E-793C-AB90-DEEF024D9A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200" y="4924425"/>
                <a:ext cx="685801" cy="369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>
                    <a:latin typeface="Calibri" panose="020F0502020204030204" pitchFamily="34" charset="0"/>
                  </a:rPr>
                  <a:t> = </a:t>
                </a:r>
              </a:p>
            </p:txBody>
          </p:sp>
          <p:sp>
            <p:nvSpPr>
              <p:cNvPr id="79885" name="Text Box 12">
                <a:extLst>
                  <a:ext uri="{FF2B5EF4-FFF2-40B4-BE49-F238E27FC236}">
                    <a16:creationId xmlns:a16="http://schemas.microsoft.com/office/drawing/2014/main" id="{7BBF99F0-5411-0CC4-C85C-3210193BA1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4925" y="4579937"/>
                <a:ext cx="513018" cy="1200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4</a:t>
                </a:r>
              </a:p>
            </p:txBody>
          </p:sp>
          <p:grpSp>
            <p:nvGrpSpPr>
              <p:cNvPr id="79886" name="Group 13">
                <a:extLst>
                  <a:ext uri="{FF2B5EF4-FFF2-40B4-BE49-F238E27FC236}">
                    <a16:creationId xmlns:a16="http://schemas.microsoft.com/office/drawing/2014/main" id="{582405CB-E50C-8389-D2EA-27AFD9852A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4600" y="4619625"/>
                <a:ext cx="76200" cy="1066800"/>
                <a:chOff x="960" y="2880"/>
                <a:chExt cx="48" cy="672"/>
              </a:xfrm>
            </p:grpSpPr>
            <p:sp>
              <p:nvSpPr>
                <p:cNvPr id="79907" name="Line 14">
                  <a:extLst>
                    <a:ext uri="{FF2B5EF4-FFF2-40B4-BE49-F238E27FC236}">
                      <a16:creationId xmlns:a16="http://schemas.microsoft.com/office/drawing/2014/main" id="{7D0C37E9-81F9-4D27-23CB-924620D901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8" name="Line 15">
                  <a:extLst>
                    <a:ext uri="{FF2B5EF4-FFF2-40B4-BE49-F238E27FC236}">
                      <a16:creationId xmlns:a16="http://schemas.microsoft.com/office/drawing/2014/main" id="{01367777-FAE5-6EFF-625E-B7CA64140C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9" name="Line 16">
                  <a:extLst>
                    <a:ext uri="{FF2B5EF4-FFF2-40B4-BE49-F238E27FC236}">
                      <a16:creationId xmlns:a16="http://schemas.microsoft.com/office/drawing/2014/main" id="{7A7E112C-F2AC-D4EC-E061-DEFDED2CA7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9887" name="Group 17">
                <a:extLst>
                  <a:ext uri="{FF2B5EF4-FFF2-40B4-BE49-F238E27FC236}">
                    <a16:creationId xmlns:a16="http://schemas.microsoft.com/office/drawing/2014/main" id="{5BA8290E-C48A-EEA6-273E-18AAE47B5D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048000" y="4619625"/>
                <a:ext cx="76200" cy="1066800"/>
                <a:chOff x="960" y="2880"/>
                <a:chExt cx="48" cy="672"/>
              </a:xfrm>
            </p:grpSpPr>
            <p:sp>
              <p:nvSpPr>
                <p:cNvPr id="79904" name="Line 18">
                  <a:extLst>
                    <a:ext uri="{FF2B5EF4-FFF2-40B4-BE49-F238E27FC236}">
                      <a16:creationId xmlns:a16="http://schemas.microsoft.com/office/drawing/2014/main" id="{60E2E54E-9026-466A-4C9D-6BF443BEFD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5" name="Line 19">
                  <a:extLst>
                    <a:ext uri="{FF2B5EF4-FFF2-40B4-BE49-F238E27FC236}">
                      <a16:creationId xmlns:a16="http://schemas.microsoft.com/office/drawing/2014/main" id="{29F30438-F6AD-69C0-623F-8D706EF4AD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6" name="Line 20">
                  <a:extLst>
                    <a:ext uri="{FF2B5EF4-FFF2-40B4-BE49-F238E27FC236}">
                      <a16:creationId xmlns:a16="http://schemas.microsoft.com/office/drawing/2014/main" id="{3CD7FE60-9231-D4C5-6F1D-90572B03CE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888" name="Line 29">
                <a:extLst>
                  <a:ext uri="{FF2B5EF4-FFF2-40B4-BE49-F238E27FC236}">
                    <a16:creationId xmlns:a16="http://schemas.microsoft.com/office/drawing/2014/main" id="{E518DCE8-9204-618F-FD6F-93E8E3952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600" y="47720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9" name="Line 30">
                <a:extLst>
                  <a:ext uri="{FF2B5EF4-FFF2-40B4-BE49-F238E27FC236}">
                    <a16:creationId xmlns:a16="http://schemas.microsoft.com/office/drawing/2014/main" id="{D846DAFA-51C2-9ADB-9CE5-31F450F77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600" y="50006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90" name="Text Box 33">
                <a:extLst>
                  <a:ext uri="{FF2B5EF4-FFF2-40B4-BE49-F238E27FC236}">
                    <a16:creationId xmlns:a16="http://schemas.microsoft.com/office/drawing/2014/main" id="{AA68D75D-786E-3182-9AA4-B72CA5EB8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3800" y="4571998"/>
                <a:ext cx="489424" cy="646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LU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LU</a:t>
                </a:r>
              </a:p>
            </p:txBody>
          </p:sp>
          <p:sp>
            <p:nvSpPr>
              <p:cNvPr id="79891" name="Text Box 36">
                <a:extLst>
                  <a:ext uri="{FF2B5EF4-FFF2-40B4-BE49-F238E27FC236}">
                    <a16:creationId xmlns:a16="http://schemas.microsoft.com/office/drawing/2014/main" id="{CAD2FB78-D338-6EA6-7E57-97126E0FF2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602" y="4736066"/>
                <a:ext cx="474876" cy="369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LU</a:t>
                </a:r>
                <a:endParaRPr lang="en-US" altLang="en-US" sz="1800" i="1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79892" name="Text Box 37">
                <a:extLst>
                  <a:ext uri="{FF2B5EF4-FFF2-40B4-BE49-F238E27FC236}">
                    <a16:creationId xmlns:a16="http://schemas.microsoft.com/office/drawing/2014/main" id="{863E2B7A-57E6-BF0C-5DE8-C34280B10C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602" y="5116510"/>
                <a:ext cx="474876" cy="369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LU</a:t>
                </a:r>
                <a:endParaRPr lang="en-US" altLang="en-US" sz="1800" i="1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79893" name="Text Box 42">
                <a:extLst>
                  <a:ext uri="{FF2B5EF4-FFF2-40B4-BE49-F238E27FC236}">
                    <a16:creationId xmlns:a16="http://schemas.microsoft.com/office/drawing/2014/main" id="{DD77E875-E17C-7EAD-5A69-2EFF86396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7304" y="4966739"/>
                <a:ext cx="474876" cy="369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LU</a:t>
                </a:r>
                <a:endParaRPr lang="en-US" altLang="en-US" sz="1800" i="1" baseline="-25000">
                  <a:latin typeface="Calibri" panose="020F0502020204030204" pitchFamily="34" charset="0"/>
                </a:endParaRPr>
              </a:p>
            </p:txBody>
          </p: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601CD9CA-9C8B-81AA-C174-CC7632998C98}"/>
                  </a:ext>
                </a:extLst>
              </p:cNvPr>
              <p:cNvCxnSpPr>
                <a:endCxn id="79891" idx="1"/>
              </p:cNvCxnSpPr>
              <p:nvPr/>
            </p:nvCxnSpPr>
            <p:spPr>
              <a:xfrm>
                <a:off x="4266719" y="4800575"/>
                <a:ext cx="533335" cy="1206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67CA72C0-1D7B-A2D7-F233-052AC744D70F}"/>
                  </a:ext>
                </a:extLst>
              </p:cNvPr>
              <p:cNvCxnSpPr/>
              <p:nvPr/>
            </p:nvCxnSpPr>
            <p:spPr>
              <a:xfrm flipV="1">
                <a:off x="4266719" y="5029153"/>
                <a:ext cx="533335" cy="761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132608B0-C20C-1701-0ECD-ADADA98DAFDA}"/>
                  </a:ext>
                </a:extLst>
              </p:cNvPr>
              <p:cNvCxnSpPr/>
              <p:nvPr/>
            </p:nvCxnSpPr>
            <p:spPr>
              <a:xfrm>
                <a:off x="5257199" y="4952960"/>
                <a:ext cx="533335" cy="1206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5FE4FF13-C0D5-2542-8515-3FCBBF7713C9}"/>
                  </a:ext>
                </a:extLst>
              </p:cNvPr>
              <p:cNvCxnSpPr/>
              <p:nvPr/>
            </p:nvCxnSpPr>
            <p:spPr>
              <a:xfrm flipV="1">
                <a:off x="5257199" y="5181538"/>
                <a:ext cx="533335" cy="761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898" name="Text Box 37">
                <a:extLst>
                  <a:ext uri="{FF2B5EF4-FFF2-40B4-BE49-F238E27FC236}">
                    <a16:creationId xmlns:a16="http://schemas.microsoft.com/office/drawing/2014/main" id="{277640F4-86E7-159E-12CB-1D6E7DD48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7401" y="5410198"/>
                <a:ext cx="474876" cy="369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LU</a:t>
                </a:r>
                <a:endParaRPr lang="en-US" altLang="en-US" sz="1800" i="1" baseline="-25000">
                  <a:latin typeface="Calibri" panose="020F0502020204030204" pitchFamily="34" charset="0"/>
                </a:endParaRPr>
              </a:p>
            </p:txBody>
          </p: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F77A985E-EE55-59B9-F188-BABF30C4DE65}"/>
                  </a:ext>
                </a:extLst>
              </p:cNvPr>
              <p:cNvCxnSpPr/>
              <p:nvPr/>
            </p:nvCxnSpPr>
            <p:spPr>
              <a:xfrm>
                <a:off x="3276240" y="5562500"/>
                <a:ext cx="2514295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6C20EC4C-5B41-DDF7-E4D2-CE10515FC0B9}"/>
                  </a:ext>
                </a:extLst>
              </p:cNvPr>
              <p:cNvCxnSpPr>
                <a:endCxn id="79892" idx="1"/>
              </p:cNvCxnSpPr>
              <p:nvPr/>
            </p:nvCxnSpPr>
            <p:spPr>
              <a:xfrm flipV="1">
                <a:off x="3276240" y="5300588"/>
                <a:ext cx="1523815" cy="333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901" name="Text Box 42">
                <a:extLst>
                  <a:ext uri="{FF2B5EF4-FFF2-40B4-BE49-F238E27FC236}">
                    <a16:creationId xmlns:a16="http://schemas.microsoft.com/office/drawing/2014/main" id="{C64466CF-74EB-DE59-DD93-220F55F746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6775" y="5256518"/>
                <a:ext cx="474876" cy="369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LU</a:t>
                </a:r>
                <a:endParaRPr lang="en-US" altLang="en-US" sz="1800" i="1" baseline="-25000">
                  <a:latin typeface="Calibri" panose="020F0502020204030204" pitchFamily="34" charset="0"/>
                </a:endParaRPr>
              </a:p>
            </p:txBody>
          </p: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15780D74-B3D8-60C4-8956-5A120413A1D2}"/>
                  </a:ext>
                </a:extLst>
              </p:cNvPr>
              <p:cNvCxnSpPr/>
              <p:nvPr/>
            </p:nvCxnSpPr>
            <p:spPr>
              <a:xfrm>
                <a:off x="6323870" y="5257730"/>
                <a:ext cx="533335" cy="1206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42914250-A5F0-841C-6408-AD70FE0C5399}"/>
                  </a:ext>
                </a:extLst>
              </p:cNvPr>
              <p:cNvCxnSpPr/>
              <p:nvPr/>
            </p:nvCxnSpPr>
            <p:spPr>
              <a:xfrm flipV="1">
                <a:off x="6323870" y="5486308"/>
                <a:ext cx="533335" cy="761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883" name="TextBox 143">
              <a:extLst>
                <a:ext uri="{FF2B5EF4-FFF2-40B4-BE49-F238E27FC236}">
                  <a16:creationId xmlns:a16="http://schemas.microsoft.com/office/drawing/2014/main" id="{9B71F69F-3738-40BB-7320-A4F5A6E56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800600"/>
              <a:ext cx="1905000" cy="46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alibri" panose="020F0502020204030204" pitchFamily="34" charset="0"/>
                </a:rPr>
                <a:t>Dual Core: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4941BD16-1D18-3076-87D7-4B242E5D4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6018213"/>
            <a:ext cx="5172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Can Choose reduction tree dynamically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2DB9AD5-A748-DA6A-5296-442C3DB46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37200"/>
            <a:ext cx="8269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Multicore / Multisocket / Multirack / Multisite / Out-of-core:  ?</a:t>
            </a:r>
          </a:p>
        </p:txBody>
      </p:sp>
      <p:sp>
        <p:nvSpPr>
          <p:cNvPr id="79879" name="Footer Placeholder 4">
            <a:extLst>
              <a:ext uri="{FF2B5EF4-FFF2-40B4-BE49-F238E27FC236}">
                <a16:creationId xmlns:a16="http://schemas.microsoft.com/office/drawing/2014/main" id="{5DED4B84-7B01-90F5-F592-31EED1B3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97625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79880" name="Date Placeholder 1">
            <a:extLst>
              <a:ext uri="{FF2B5EF4-FFF2-40B4-BE49-F238E27FC236}">
                <a16:creationId xmlns:a16="http://schemas.microsoft.com/office/drawing/2014/main" id="{5C5E56D1-709F-7EFC-3CE5-DABE2F92464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52400" y="625157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79881" name="Slide Number Placeholder 4">
            <a:extLst>
              <a:ext uri="{FF2B5EF4-FFF2-40B4-BE49-F238E27FC236}">
                <a16:creationId xmlns:a16="http://schemas.microsoft.com/office/drawing/2014/main" id="{0971A30B-0CAC-8F6D-0F42-33DC0936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06625B-9223-E947-9D81-43670AB8DDEA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DDEBBFCF-A282-302A-C93B-05A319A86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75525" cy="42545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Performance vs ScaLAPACK or SLATE 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831F0-4AB8-940A-2EB2-EFE63882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13" y="990600"/>
            <a:ext cx="82296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TSLU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IBM Power 5 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Up to 4.37x faster (16 </a:t>
            </a:r>
            <a:r>
              <a:rPr lang="en-US" sz="2400" dirty="0" err="1"/>
              <a:t>procs</a:t>
            </a:r>
            <a:r>
              <a:rPr lang="en-US" sz="2400" dirty="0"/>
              <a:t>, 1M x 150)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Cray XT4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Up to 5.52x faster (8 </a:t>
            </a:r>
            <a:r>
              <a:rPr lang="en-US" sz="2400" dirty="0" err="1"/>
              <a:t>procs</a:t>
            </a:r>
            <a:r>
              <a:rPr lang="en-US" sz="2400" dirty="0"/>
              <a:t>, 1M x 150)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CALU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IBM Power 5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Up to 2.29x faster (64 </a:t>
            </a:r>
            <a:r>
              <a:rPr lang="en-US" sz="2400" dirty="0" err="1"/>
              <a:t>procs</a:t>
            </a:r>
            <a:r>
              <a:rPr lang="en-US" sz="2400" dirty="0"/>
              <a:t>, 1000 x 1000)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Cray XT4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Up to 1.81x faster (64 </a:t>
            </a:r>
            <a:r>
              <a:rPr lang="en-US" sz="2400" dirty="0" err="1"/>
              <a:t>procs</a:t>
            </a:r>
            <a:r>
              <a:rPr lang="en-US" sz="2400" dirty="0"/>
              <a:t>, 1000 x 1000)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See INRIA Tech Report 6523 (2008), paper at SC08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SLATE (Jan 2022): 11% to 14% faster on 100K to 300K matrices on 16 nodes of a Cray XC40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ea typeface="+mn-ea"/>
                <a:cs typeface="+mn-cs"/>
              </a:rPr>
              <a:t>http://</a:t>
            </a:r>
            <a:r>
              <a:rPr lang="en-US" sz="1600" dirty="0" err="1">
                <a:ea typeface="+mn-ea"/>
                <a:cs typeface="+mn-cs"/>
              </a:rPr>
              <a:t>www.icl.utk.edu</a:t>
            </a:r>
            <a:r>
              <a:rPr lang="en-US" sz="1600" dirty="0">
                <a:ea typeface="+mn-ea"/>
                <a:cs typeface="+mn-cs"/>
              </a:rPr>
              <a:t>/publications/swan-018</a:t>
            </a:r>
          </a:p>
        </p:txBody>
      </p:sp>
      <p:sp>
        <p:nvSpPr>
          <p:cNvPr id="81923" name="Footer Placeholder 4">
            <a:extLst>
              <a:ext uri="{FF2B5EF4-FFF2-40B4-BE49-F238E27FC236}">
                <a16:creationId xmlns:a16="http://schemas.microsoft.com/office/drawing/2014/main" id="{B38FF4BC-8A2B-834C-B0D0-F1D833CC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81924" name="Date Placeholder 1">
            <a:extLst>
              <a:ext uri="{FF2B5EF4-FFF2-40B4-BE49-F238E27FC236}">
                <a16:creationId xmlns:a16="http://schemas.microsoft.com/office/drawing/2014/main" id="{457059F8-B97D-8CFE-7468-692377FB20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81925" name="Slide Number Placeholder 4">
            <a:extLst>
              <a:ext uri="{FF2B5EF4-FFF2-40B4-BE49-F238E27FC236}">
                <a16:creationId xmlns:a16="http://schemas.microsoft.com/office/drawing/2014/main" id="{DE7DDD1D-F515-2162-E765-80314A2B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BC089B-805B-B443-98C3-3B59EF40DFD6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">
            <a:extLst>
              <a:ext uri="{FF2B5EF4-FFF2-40B4-BE49-F238E27FC236}">
                <a16:creationId xmlns:a16="http://schemas.microsoft.com/office/drawing/2014/main" id="{161B7035-CFAC-64F0-F188-25A860F1A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948363"/>
            <a:ext cx="8915400" cy="504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90487" tIns="44450" rIns="90487" bIns="44450"/>
          <a:lstStyle>
            <a:lvl1pPr marL="342900" indent="-342900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 Petascale machine with 8192 procs, each at 500 GFlops/s, a bandwidth of 4 GB/s.</a:t>
            </a: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5F1D1153-2A30-6539-7DC3-C5752D535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875" y="273050"/>
            <a:ext cx="8399463" cy="325438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CALU speedup prediction for a Petascale machine - up to 81x faster</a:t>
            </a:r>
            <a:endParaRPr lang="fr-FR" altLang="en-US" sz="2000">
              <a:ea typeface="ＭＳ Ｐゴシック" panose="020B0600070205080204" pitchFamily="34" charset="-128"/>
            </a:endParaRPr>
          </a:p>
        </p:txBody>
      </p:sp>
      <p:graphicFrame>
        <p:nvGraphicFramePr>
          <p:cNvPr id="82947" name="Object 2">
            <a:extLst>
              <a:ext uri="{FF2B5EF4-FFF2-40B4-BE49-F238E27FC236}">
                <a16:creationId xmlns:a16="http://schemas.microsoft.com/office/drawing/2014/main" id="{5D08F2DB-7EB0-8BE8-772E-EF58C3CF7E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6324600"/>
          <a:ext cx="36718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1150500" imgH="5270500" progId="Equation.3">
                  <p:embed/>
                </p:oleObj>
              </mc:Choice>
              <mc:Fallback>
                <p:oleObj name="Equation" r:id="rId3" imgW="61150500" imgH="527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324600"/>
                        <a:ext cx="367188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48" name="Picture 7" descr="Foo_compTSLUScaLA_perf">
            <a:extLst>
              <a:ext uri="{FF2B5EF4-FFF2-40B4-BE49-F238E27FC236}">
                <a16:creationId xmlns:a16="http://schemas.microsoft.com/office/drawing/2014/main" id="{16DF0960-E33F-A6ED-87E8-FADEFB2F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685800"/>
            <a:ext cx="71167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8">
            <a:extLst>
              <a:ext uri="{FF2B5EF4-FFF2-40B4-BE49-F238E27FC236}">
                <a16:creationId xmlns:a16="http://schemas.microsoft.com/office/drawing/2014/main" id="{A4D2D3C7-1305-F028-B54D-B76169DEA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825500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en-US" sz="1200">
              <a:latin typeface="Calibri" panose="020F0502020204030204" pitchFamily="34" charset="0"/>
            </a:endParaRPr>
          </a:p>
        </p:txBody>
      </p:sp>
      <p:sp>
        <p:nvSpPr>
          <p:cNvPr id="82950" name="Text Box 9">
            <a:extLst>
              <a:ext uri="{FF2B5EF4-FFF2-40B4-BE49-F238E27FC236}">
                <a16:creationId xmlns:a16="http://schemas.microsoft.com/office/drawing/2014/main" id="{21643E9A-A4D4-8808-7FE6-865349F5B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92138"/>
            <a:ext cx="23241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P = 8192</a:t>
            </a:r>
            <a:endParaRPr lang="fr-FR" altLang="en-US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2951" name="Slide Number Placeholder 4">
            <a:extLst>
              <a:ext uri="{FF2B5EF4-FFF2-40B4-BE49-F238E27FC236}">
                <a16:creationId xmlns:a16="http://schemas.microsoft.com/office/drawing/2014/main" id="{CA1EF1CC-AC74-27B5-754A-0AA1CA83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3BB261-483C-804B-8BEF-4C6DCFED28AD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823CA7A3-8E98-CA51-3BE4-E0A3894AC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975" y="174625"/>
            <a:ext cx="8351838" cy="427038"/>
          </a:xfrm>
        </p:spPr>
        <p:txBody>
          <a:bodyPr/>
          <a:lstStyle/>
          <a:p>
            <a:r>
              <a:rPr lang="fr-FR" altLang="en-US">
                <a:ea typeface="ＭＳ Ｐゴシック" panose="020B0600070205080204" pitchFamily="34" charset="-128"/>
              </a:rPr>
              <a:t>Same idea for TSQR: QR of a Tall, Skinny matrix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4994" name="Slide Number Placeholder 2">
            <a:extLst>
              <a:ext uri="{FF2B5EF4-FFF2-40B4-BE49-F238E27FC236}">
                <a16:creationId xmlns:a16="http://schemas.microsoft.com/office/drawing/2014/main" id="{0A39E399-E4CC-F733-8AD8-6A9BAFEE1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F52BF33-853C-354A-9CB8-E8C728D560C5}" type="slidenum">
              <a:rPr lang="en-US" altLang="en-US" sz="1400" b="0">
                <a:latin typeface="Times New Roman" panose="02020603050405020304" pitchFamily="18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grpSp>
        <p:nvGrpSpPr>
          <p:cNvPr id="84995" name="Group 107">
            <a:extLst>
              <a:ext uri="{FF2B5EF4-FFF2-40B4-BE49-F238E27FC236}">
                <a16:creationId xmlns:a16="http://schemas.microsoft.com/office/drawing/2014/main" id="{997395BB-A0E9-76C5-C359-DB0F80296C9A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1244600"/>
            <a:ext cx="7659688" cy="1570038"/>
            <a:chOff x="798513" y="1244600"/>
            <a:chExt cx="7659687" cy="1570038"/>
          </a:xfrm>
        </p:grpSpPr>
        <p:sp>
          <p:nvSpPr>
            <p:cNvPr id="85030" name="TextBox 3">
              <a:extLst>
                <a:ext uri="{FF2B5EF4-FFF2-40B4-BE49-F238E27FC236}">
                  <a16:creationId xmlns:a16="http://schemas.microsoft.com/office/drawing/2014/main" id="{01DACFCE-5492-81FA-6699-093F1BFE2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513" y="1813831"/>
              <a:ext cx="6735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0"/>
                <a:t>W</a:t>
              </a:r>
              <a:r>
                <a:rPr lang="en-US" altLang="en-US" sz="1800" b="0"/>
                <a:t> =</a:t>
              </a:r>
              <a:endParaRPr lang="en-US" altLang="en-US" sz="1200" b="0"/>
            </a:p>
          </p:txBody>
        </p:sp>
        <p:grpSp>
          <p:nvGrpSpPr>
            <p:cNvPr id="85031" name="Group 6">
              <a:extLst>
                <a:ext uri="{FF2B5EF4-FFF2-40B4-BE49-F238E27FC236}">
                  <a16:creationId xmlns:a16="http://schemas.microsoft.com/office/drawing/2014/main" id="{2F5A41AC-55F2-28E7-0509-C2DA3B22F1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0781" y="1244600"/>
              <a:ext cx="1384300" cy="1570038"/>
              <a:chOff x="9728615" y="4145340"/>
              <a:chExt cx="1384677" cy="1569660"/>
            </a:xfrm>
          </p:grpSpPr>
          <p:sp>
            <p:nvSpPr>
              <p:cNvPr id="85061" name="Double Bracket 4">
                <a:extLst>
                  <a:ext uri="{FF2B5EF4-FFF2-40B4-BE49-F238E27FC236}">
                    <a16:creationId xmlns:a16="http://schemas.microsoft.com/office/drawing/2014/main" id="{CE426F18-5072-B917-FAE0-218F6260C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85062" name="TextBox 5">
                <a:extLst>
                  <a:ext uri="{FF2B5EF4-FFF2-40B4-BE49-F238E27FC236}">
                    <a16:creationId xmlns:a16="http://schemas.microsoft.com/office/drawing/2014/main" id="{F7344BE2-95DB-10B0-31DF-2703903FC0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6790" y="4145340"/>
                <a:ext cx="1044712" cy="1569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Q</a:t>
                </a:r>
                <a:r>
                  <a:rPr lang="en-US" altLang="en-US" b="0" baseline="-25000"/>
                  <a:t>00</a:t>
                </a:r>
                <a:r>
                  <a:rPr lang="en-US" altLang="en-US" b="0"/>
                  <a:t> R</a:t>
                </a:r>
                <a:r>
                  <a:rPr lang="en-US" altLang="en-US" b="0" baseline="-25000"/>
                  <a:t>00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Q</a:t>
                </a:r>
                <a:r>
                  <a:rPr lang="en-US" altLang="en-US" b="0" baseline="-25000"/>
                  <a:t>10</a:t>
                </a:r>
                <a:r>
                  <a:rPr lang="en-US" altLang="en-US" b="0"/>
                  <a:t> R</a:t>
                </a:r>
                <a:r>
                  <a:rPr lang="en-US" altLang="en-US" b="0" baseline="-25000"/>
                  <a:t>10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Q</a:t>
                </a:r>
                <a:r>
                  <a:rPr lang="en-US" altLang="en-US" b="0" baseline="-25000"/>
                  <a:t>20</a:t>
                </a:r>
                <a:r>
                  <a:rPr lang="en-US" altLang="en-US" b="0"/>
                  <a:t> R</a:t>
                </a:r>
                <a:r>
                  <a:rPr lang="en-US" altLang="en-US" b="0" baseline="-25000"/>
                  <a:t>20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Q</a:t>
                </a:r>
                <a:r>
                  <a:rPr lang="en-US" altLang="en-US" b="0" baseline="-25000"/>
                  <a:t>30</a:t>
                </a:r>
                <a:r>
                  <a:rPr lang="en-US" altLang="en-US" b="0"/>
                  <a:t> R</a:t>
                </a:r>
                <a:r>
                  <a:rPr lang="en-US" altLang="en-US" b="0" baseline="-25000"/>
                  <a:t>30</a:t>
                </a:r>
              </a:p>
            </p:txBody>
          </p:sp>
        </p:grpSp>
        <p:grpSp>
          <p:nvGrpSpPr>
            <p:cNvPr id="85032" name="Group 7">
              <a:extLst>
                <a:ext uri="{FF2B5EF4-FFF2-40B4-BE49-F238E27FC236}">
                  <a16:creationId xmlns:a16="http://schemas.microsoft.com/office/drawing/2014/main" id="{4F56ECA5-1CCB-3F1F-EEBF-4CD3C5647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1163" y="1244600"/>
              <a:ext cx="727075" cy="1570038"/>
              <a:chOff x="9728615" y="4145340"/>
              <a:chExt cx="1384677" cy="1569660"/>
            </a:xfrm>
          </p:grpSpPr>
          <p:sp>
            <p:nvSpPr>
              <p:cNvPr id="85059" name="Double Bracket 8">
                <a:extLst>
                  <a:ext uri="{FF2B5EF4-FFF2-40B4-BE49-F238E27FC236}">
                    <a16:creationId xmlns:a16="http://schemas.microsoft.com/office/drawing/2014/main" id="{36BD63CA-B9E7-BC62-2F93-19B692317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85060" name="TextBox 9">
                <a:extLst>
                  <a:ext uri="{FF2B5EF4-FFF2-40B4-BE49-F238E27FC236}">
                    <a16:creationId xmlns:a16="http://schemas.microsoft.com/office/drawing/2014/main" id="{2FDF183E-FDEB-C92D-D120-A989E63739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6788" y="4145340"/>
                <a:ext cx="1071203" cy="1569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W</a:t>
                </a:r>
                <a:r>
                  <a:rPr lang="en-US" altLang="en-US" b="0" baseline="-25000"/>
                  <a:t>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W</a:t>
                </a:r>
                <a:r>
                  <a:rPr lang="en-US" altLang="en-US" b="0" baseline="-25000"/>
                  <a:t>1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W</a:t>
                </a:r>
                <a:r>
                  <a:rPr lang="en-US" altLang="en-US" b="0" baseline="-25000"/>
                  <a:t>2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W</a:t>
                </a:r>
                <a:r>
                  <a:rPr lang="en-US" altLang="en-US" b="0" baseline="-25000"/>
                  <a:t>3</a:t>
                </a:r>
              </a:p>
            </p:txBody>
          </p:sp>
        </p:grpSp>
        <p:grpSp>
          <p:nvGrpSpPr>
            <p:cNvPr id="85033" name="Group 13">
              <a:extLst>
                <a:ext uri="{FF2B5EF4-FFF2-40B4-BE49-F238E27FC236}">
                  <a16:creationId xmlns:a16="http://schemas.microsoft.com/office/drawing/2014/main" id="{3F8E83EA-AFF3-6788-2059-DD5BB4DB44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9026" y="1244600"/>
              <a:ext cx="2563813" cy="1570038"/>
              <a:chOff x="9728615" y="4145340"/>
              <a:chExt cx="1384677" cy="1569660"/>
            </a:xfrm>
          </p:grpSpPr>
          <p:sp>
            <p:nvSpPr>
              <p:cNvPr id="85057" name="Double Bracket 14">
                <a:extLst>
                  <a:ext uri="{FF2B5EF4-FFF2-40B4-BE49-F238E27FC236}">
                    <a16:creationId xmlns:a16="http://schemas.microsoft.com/office/drawing/2014/main" id="{0E013DDE-01AE-3C9F-D504-5A29B7191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85058" name="TextBox 15">
                <a:extLst>
                  <a:ext uri="{FF2B5EF4-FFF2-40B4-BE49-F238E27FC236}">
                    <a16:creationId xmlns:a16="http://schemas.microsoft.com/office/drawing/2014/main" id="{B83F3AD2-09B1-D830-9DE3-004A8EFD20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72697" y="4145340"/>
                <a:ext cx="1113078" cy="1569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Q</a:t>
                </a:r>
                <a:r>
                  <a:rPr lang="en-US" altLang="en-US" b="0" baseline="-25000"/>
                  <a:t>00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       Q</a:t>
                </a:r>
                <a:r>
                  <a:rPr lang="en-US" altLang="en-US" b="0" baseline="-25000"/>
                  <a:t>10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              Q</a:t>
                </a:r>
                <a:r>
                  <a:rPr lang="en-US" altLang="en-US" b="0" baseline="-25000"/>
                  <a:t>20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                     Q</a:t>
                </a:r>
                <a:r>
                  <a:rPr lang="en-US" altLang="en-US" b="0" baseline="-25000"/>
                  <a:t>30</a:t>
                </a:r>
              </a:p>
            </p:txBody>
          </p:sp>
        </p:grpSp>
        <p:sp>
          <p:nvSpPr>
            <p:cNvPr id="85034" name="TextBox 17">
              <a:extLst>
                <a:ext uri="{FF2B5EF4-FFF2-40B4-BE49-F238E27FC236}">
                  <a16:creationId xmlns:a16="http://schemas.microsoft.com/office/drawing/2014/main" id="{11E26EEA-D550-30A2-C8D7-E200483D1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464615" y="1861170"/>
              <a:ext cx="2881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0"/>
                <a:t>=</a:t>
              </a:r>
            </a:p>
          </p:txBody>
        </p:sp>
        <p:sp>
          <p:nvSpPr>
            <p:cNvPr id="85035" name="TextBox 21">
              <a:extLst>
                <a:ext uri="{FF2B5EF4-FFF2-40B4-BE49-F238E27FC236}">
                  <a16:creationId xmlns:a16="http://schemas.microsoft.com/office/drawing/2014/main" id="{A8F7919F-ED48-153D-12AB-25487BC15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267651" y="1875684"/>
              <a:ext cx="2881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0"/>
                <a:t>=</a:t>
              </a:r>
            </a:p>
          </p:txBody>
        </p:sp>
        <p:sp>
          <p:nvSpPr>
            <p:cNvPr id="85036" name="TextBox 22">
              <a:extLst>
                <a:ext uri="{FF2B5EF4-FFF2-40B4-BE49-F238E27FC236}">
                  <a16:creationId xmlns:a16="http://schemas.microsoft.com/office/drawing/2014/main" id="{747D65E0-AE85-8BAE-FC27-E1450CCC8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3465" y="1803114"/>
              <a:ext cx="2551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.</a:t>
              </a:r>
            </a:p>
          </p:txBody>
        </p:sp>
        <p:grpSp>
          <p:nvGrpSpPr>
            <p:cNvPr id="85037" name="Group 50">
              <a:extLst>
                <a:ext uri="{FF2B5EF4-FFF2-40B4-BE49-F238E27FC236}">
                  <a16:creationId xmlns:a16="http://schemas.microsoft.com/office/drawing/2014/main" id="{182E7A71-841D-DE33-B931-C0C3081B4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31125" y="1244600"/>
              <a:ext cx="727075" cy="1570038"/>
              <a:chOff x="7731125" y="1244600"/>
              <a:chExt cx="727075" cy="1570038"/>
            </a:xfrm>
          </p:grpSpPr>
          <p:grpSp>
            <p:nvGrpSpPr>
              <p:cNvPr id="85050" name="Group 10">
                <a:extLst>
                  <a:ext uri="{FF2B5EF4-FFF2-40B4-BE49-F238E27FC236}">
                    <a16:creationId xmlns:a16="http://schemas.microsoft.com/office/drawing/2014/main" id="{FD677C3B-48C8-9832-5D23-01FC6CC414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31125" y="1244600"/>
                <a:ext cx="727075" cy="1570038"/>
                <a:chOff x="9728615" y="4145340"/>
                <a:chExt cx="1384677" cy="1569660"/>
              </a:xfrm>
            </p:grpSpPr>
            <p:sp>
              <p:nvSpPr>
                <p:cNvPr id="85055" name="Double Bracket 11">
                  <a:extLst>
                    <a:ext uri="{FF2B5EF4-FFF2-40B4-BE49-F238E27FC236}">
                      <a16:creationId xmlns:a16="http://schemas.microsoft.com/office/drawing/2014/main" id="{8B0057DA-ACF7-FF0A-1599-69F5B17C1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28615" y="4145340"/>
                  <a:ext cx="1384677" cy="1569660"/>
                </a:xfrm>
                <a:prstGeom prst="bracketPair">
                  <a:avLst>
                    <a:gd name="adj" fmla="val 16667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75000"/>
                    </a:lnSpc>
                    <a:spcBef>
                      <a:spcPct val="65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40000"/>
                    </a:spcBef>
                    <a:buChar char="-"/>
                    <a:defRPr sz="20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lnSpc>
                      <a:spcPct val="85000"/>
                    </a:lnSpc>
                    <a:spcBef>
                      <a:spcPct val="4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200"/>
                </a:p>
              </p:txBody>
            </p:sp>
            <p:sp>
              <p:nvSpPr>
                <p:cNvPr id="85056" name="TextBox 12">
                  <a:extLst>
                    <a:ext uri="{FF2B5EF4-FFF2-40B4-BE49-F238E27FC236}">
                      <a16:creationId xmlns:a16="http://schemas.microsoft.com/office/drawing/2014/main" id="{0D19CAF1-E126-25B6-57D5-B84F6293C5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66788" y="4145340"/>
                  <a:ext cx="1066051" cy="1569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75000"/>
                    </a:lnSpc>
                    <a:spcBef>
                      <a:spcPct val="65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40000"/>
                    </a:spcBef>
                    <a:buChar char="-"/>
                    <a:defRPr sz="20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lnSpc>
                      <a:spcPct val="85000"/>
                    </a:lnSpc>
                    <a:spcBef>
                      <a:spcPct val="4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00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10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20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30</a:t>
                  </a:r>
                </a:p>
              </p:txBody>
            </p:sp>
          </p:grpSp>
          <p:grpSp>
            <p:nvGrpSpPr>
              <p:cNvPr id="85051" name="Group 29">
                <a:extLst>
                  <a:ext uri="{FF2B5EF4-FFF2-40B4-BE49-F238E27FC236}">
                    <a16:creationId xmlns:a16="http://schemas.microsoft.com/office/drawing/2014/main" id="{DFCC1BD0-D52B-46B5-1339-E7866173F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60153" y="1687974"/>
                <a:ext cx="669041" cy="740220"/>
                <a:chOff x="2483520" y="5500914"/>
                <a:chExt cx="669041" cy="740220"/>
              </a:xfrm>
            </p:grpSpPr>
            <p:cxnSp>
              <p:nvCxnSpPr>
                <p:cNvPr id="85052" name="Straight Connector 24">
                  <a:extLst>
                    <a:ext uri="{FF2B5EF4-FFF2-40B4-BE49-F238E27FC236}">
                      <a16:creationId xmlns:a16="http://schemas.microsoft.com/office/drawing/2014/main" id="{05A53965-3AA3-B695-A9BB-764033D7E7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83520" y="5500914"/>
                  <a:ext cx="65452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5053" name="Straight Connector 27">
                  <a:extLst>
                    <a:ext uri="{FF2B5EF4-FFF2-40B4-BE49-F238E27FC236}">
                      <a16:creationId xmlns:a16="http://schemas.microsoft.com/office/drawing/2014/main" id="{C8A96912-55AF-07A0-31FE-102A9C8628C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90780" y="5871024"/>
                  <a:ext cx="65452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5054" name="Straight Connector 28">
                  <a:extLst>
                    <a:ext uri="{FF2B5EF4-FFF2-40B4-BE49-F238E27FC236}">
                      <a16:creationId xmlns:a16="http://schemas.microsoft.com/office/drawing/2014/main" id="{A912531E-6DD8-6AAF-75DE-F3AB1FD9022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98040" y="6241134"/>
                  <a:ext cx="65452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85038" name="Group 30">
              <a:extLst>
                <a:ext uri="{FF2B5EF4-FFF2-40B4-BE49-F238E27FC236}">
                  <a16:creationId xmlns:a16="http://schemas.microsoft.com/office/drawing/2014/main" id="{0892930A-41E4-D301-3FD0-ADAC534F1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0226" y="1672488"/>
              <a:ext cx="1291319" cy="740220"/>
              <a:chOff x="2483520" y="5500914"/>
              <a:chExt cx="1291319" cy="740220"/>
            </a:xfrm>
          </p:grpSpPr>
          <p:cxnSp>
            <p:nvCxnSpPr>
              <p:cNvPr id="85047" name="Straight Connector 31">
                <a:extLst>
                  <a:ext uri="{FF2B5EF4-FFF2-40B4-BE49-F238E27FC236}">
                    <a16:creationId xmlns:a16="http://schemas.microsoft.com/office/drawing/2014/main" id="{63C59712-1D34-3BCB-80AE-D9789826DF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483520" y="5500914"/>
                <a:ext cx="129131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048" name="Straight Connector 32">
                <a:extLst>
                  <a:ext uri="{FF2B5EF4-FFF2-40B4-BE49-F238E27FC236}">
                    <a16:creationId xmlns:a16="http://schemas.microsoft.com/office/drawing/2014/main" id="{5338F957-B6D0-DA0C-8F4C-28CD41A298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90780" y="5871024"/>
                <a:ext cx="12840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049" name="Straight Connector 33">
                <a:extLst>
                  <a:ext uri="{FF2B5EF4-FFF2-40B4-BE49-F238E27FC236}">
                    <a16:creationId xmlns:a16="http://schemas.microsoft.com/office/drawing/2014/main" id="{33F40F6A-0C61-BAEC-18CC-F9AA888B00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98040" y="6241134"/>
                <a:ext cx="12767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5039" name="Group 38">
              <a:extLst>
                <a:ext uri="{FF2B5EF4-FFF2-40B4-BE49-F238E27FC236}">
                  <a16:creationId xmlns:a16="http://schemas.microsoft.com/office/drawing/2014/main" id="{DB827125-2BEF-7CF3-439C-EC5FD2761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065" y="1672488"/>
              <a:ext cx="2418690" cy="740220"/>
              <a:chOff x="2483520" y="5500914"/>
              <a:chExt cx="2418690" cy="740220"/>
            </a:xfrm>
          </p:grpSpPr>
          <p:cxnSp>
            <p:nvCxnSpPr>
              <p:cNvPr id="85044" name="Straight Connector 39">
                <a:extLst>
                  <a:ext uri="{FF2B5EF4-FFF2-40B4-BE49-F238E27FC236}">
                    <a16:creationId xmlns:a16="http://schemas.microsoft.com/office/drawing/2014/main" id="{3E75455C-A1D2-85EB-1324-2AB996A74B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483520" y="5500914"/>
                <a:ext cx="2418690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045" name="Straight Connector 40">
                <a:extLst>
                  <a:ext uri="{FF2B5EF4-FFF2-40B4-BE49-F238E27FC236}">
                    <a16:creationId xmlns:a16="http://schemas.microsoft.com/office/drawing/2014/main" id="{C2290266-6223-F93A-8F89-8B938F9B99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490780" y="5871023"/>
                <a:ext cx="241143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046" name="Straight Connector 41">
                <a:extLst>
                  <a:ext uri="{FF2B5EF4-FFF2-40B4-BE49-F238E27FC236}">
                    <a16:creationId xmlns:a16="http://schemas.microsoft.com/office/drawing/2014/main" id="{8FAFD868-EF13-8364-D444-88DC39069D2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98040" y="6241134"/>
                <a:ext cx="24041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5040" name="Group 42">
              <a:extLst>
                <a:ext uri="{FF2B5EF4-FFF2-40B4-BE49-F238E27FC236}">
                  <a16:creationId xmlns:a16="http://schemas.microsoft.com/office/drawing/2014/main" id="{B790770A-0DB7-FEBA-25DD-BCEB732461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0191" y="1687002"/>
              <a:ext cx="669041" cy="725706"/>
              <a:chOff x="2483520" y="5500914"/>
              <a:chExt cx="669041" cy="725706"/>
            </a:xfrm>
          </p:grpSpPr>
          <p:cxnSp>
            <p:nvCxnSpPr>
              <p:cNvPr id="85041" name="Straight Connector 43">
                <a:extLst>
                  <a:ext uri="{FF2B5EF4-FFF2-40B4-BE49-F238E27FC236}">
                    <a16:creationId xmlns:a16="http://schemas.microsoft.com/office/drawing/2014/main" id="{0FABA087-F3EB-D5C2-3256-CC3E3794BB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83520" y="5500914"/>
                <a:ext cx="6545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042" name="Straight Connector 44">
                <a:extLst>
                  <a:ext uri="{FF2B5EF4-FFF2-40B4-BE49-F238E27FC236}">
                    <a16:creationId xmlns:a16="http://schemas.microsoft.com/office/drawing/2014/main" id="{19FF4BCB-E9FC-D308-1C5C-1052334835F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90780" y="5871024"/>
                <a:ext cx="6545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043" name="Straight Connector 45">
                <a:extLst>
                  <a:ext uri="{FF2B5EF4-FFF2-40B4-BE49-F238E27FC236}">
                    <a16:creationId xmlns:a16="http://schemas.microsoft.com/office/drawing/2014/main" id="{14B468F8-56F9-B086-35A8-6EE6E6A18BA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98040" y="6226620"/>
                <a:ext cx="6545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3" name="Group 106">
            <a:extLst>
              <a:ext uri="{FF2B5EF4-FFF2-40B4-BE49-F238E27FC236}">
                <a16:creationId xmlns:a16="http://schemas.microsoft.com/office/drawing/2014/main" id="{CCAA0500-31B9-4BB0-D2FE-9048054EF002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3124200"/>
            <a:ext cx="4979987" cy="1570038"/>
            <a:chOff x="2280278" y="3064409"/>
            <a:chExt cx="4980735" cy="1570038"/>
          </a:xfrm>
        </p:grpSpPr>
        <p:grpSp>
          <p:nvGrpSpPr>
            <p:cNvPr id="85010" name="Group 10">
              <a:extLst>
                <a:ext uri="{FF2B5EF4-FFF2-40B4-BE49-F238E27FC236}">
                  <a16:creationId xmlns:a16="http://schemas.microsoft.com/office/drawing/2014/main" id="{A0B55E49-1360-63D1-3A3B-F23CE45A21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0278" y="3064409"/>
              <a:ext cx="727075" cy="1570038"/>
              <a:chOff x="9728615" y="4145340"/>
              <a:chExt cx="1384677" cy="1569660"/>
            </a:xfrm>
          </p:grpSpPr>
          <p:sp>
            <p:nvSpPr>
              <p:cNvPr id="85028" name="Double Bracket 11">
                <a:extLst>
                  <a:ext uri="{FF2B5EF4-FFF2-40B4-BE49-F238E27FC236}">
                    <a16:creationId xmlns:a16="http://schemas.microsoft.com/office/drawing/2014/main" id="{2908466A-2410-1CC6-5A25-CBB751492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85029" name="TextBox 12">
                <a:extLst>
                  <a:ext uri="{FF2B5EF4-FFF2-40B4-BE49-F238E27FC236}">
                    <a16:creationId xmlns:a16="http://schemas.microsoft.com/office/drawing/2014/main" id="{89C429FC-5A47-24F9-4275-AEF7A32BA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6790" y="4145340"/>
                <a:ext cx="1066211" cy="1569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R</a:t>
                </a:r>
                <a:r>
                  <a:rPr lang="en-US" altLang="en-US" b="0" baseline="-25000"/>
                  <a:t>00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R</a:t>
                </a:r>
                <a:r>
                  <a:rPr lang="en-US" altLang="en-US" b="0" baseline="-25000"/>
                  <a:t>10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R</a:t>
                </a:r>
                <a:r>
                  <a:rPr lang="en-US" altLang="en-US" b="0" baseline="-25000"/>
                  <a:t>20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R</a:t>
                </a:r>
                <a:r>
                  <a:rPr lang="en-US" altLang="en-US" b="0" baseline="-25000"/>
                  <a:t>30</a:t>
                </a:r>
              </a:p>
            </p:txBody>
          </p:sp>
        </p:grpSp>
        <p:cxnSp>
          <p:nvCxnSpPr>
            <p:cNvPr id="85011" name="Straight Connector 61">
              <a:extLst>
                <a:ext uri="{FF2B5EF4-FFF2-40B4-BE49-F238E27FC236}">
                  <a16:creationId xmlns:a16="http://schemas.microsoft.com/office/drawing/2014/main" id="{04CA6469-2DC2-D3EA-AC44-C0DE69CD5D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28459" y="3859270"/>
              <a:ext cx="635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012" name="TextBox 63">
              <a:extLst>
                <a:ext uri="{FF2B5EF4-FFF2-40B4-BE49-F238E27FC236}">
                  <a16:creationId xmlns:a16="http://schemas.microsoft.com/office/drawing/2014/main" id="{88BA1B50-FB36-3D23-DCAC-509CE3C02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040194" y="3673729"/>
              <a:ext cx="2881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0"/>
                <a:t>=</a:t>
              </a:r>
            </a:p>
          </p:txBody>
        </p:sp>
        <p:grpSp>
          <p:nvGrpSpPr>
            <p:cNvPr id="85013" name="Group 68">
              <a:extLst>
                <a:ext uri="{FF2B5EF4-FFF2-40B4-BE49-F238E27FC236}">
                  <a16:creationId xmlns:a16="http://schemas.microsoft.com/office/drawing/2014/main" id="{3CE1C26A-11DE-3688-3CB4-48B28B028D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623" y="3409336"/>
              <a:ext cx="1234831" cy="914400"/>
              <a:chOff x="2205057" y="4020465"/>
              <a:chExt cx="1234831" cy="914400"/>
            </a:xfrm>
          </p:grpSpPr>
          <p:cxnSp>
            <p:nvCxnSpPr>
              <p:cNvPr id="85025" name="Straight Connector 62">
                <a:extLst>
                  <a:ext uri="{FF2B5EF4-FFF2-40B4-BE49-F238E27FC236}">
                    <a16:creationId xmlns:a16="http://schemas.microsoft.com/office/drawing/2014/main" id="{32402FC9-048F-596A-93C3-008D8B6975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48303" y="4484913"/>
                <a:ext cx="11109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5026" name="Double Bracket 64">
                <a:extLst>
                  <a:ext uri="{FF2B5EF4-FFF2-40B4-BE49-F238E27FC236}">
                    <a16:creationId xmlns:a16="http://schemas.microsoft.com/office/drawing/2014/main" id="{4BBF9060-C517-0C2E-E94D-5FCEE2416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057" y="4020465"/>
                <a:ext cx="1234831" cy="91440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85027" name="TextBox 66">
                <a:extLst>
                  <a:ext uri="{FF2B5EF4-FFF2-40B4-BE49-F238E27FC236}">
                    <a16:creationId xmlns:a16="http://schemas.microsoft.com/office/drawing/2014/main" id="{4819C765-C50B-8844-EFAF-C08792A73A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6386" y="4054900"/>
                <a:ext cx="104458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Q</a:t>
                </a:r>
                <a:r>
                  <a:rPr lang="en-US" altLang="en-US" b="0" baseline="-25000"/>
                  <a:t>01</a:t>
                </a:r>
                <a:r>
                  <a:rPr lang="en-US" altLang="en-US" b="0"/>
                  <a:t> R</a:t>
                </a:r>
                <a:r>
                  <a:rPr lang="en-US" altLang="en-US" b="0" baseline="-25000"/>
                  <a:t>01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Q</a:t>
                </a:r>
                <a:r>
                  <a:rPr lang="en-US" altLang="en-US" b="0" baseline="-25000"/>
                  <a:t>11</a:t>
                </a:r>
                <a:r>
                  <a:rPr lang="en-US" altLang="en-US" b="0"/>
                  <a:t> R</a:t>
                </a:r>
                <a:r>
                  <a:rPr lang="en-US" altLang="en-US" b="0" baseline="-25000"/>
                  <a:t>11</a:t>
                </a:r>
              </a:p>
            </p:txBody>
          </p:sp>
        </p:grpSp>
        <p:grpSp>
          <p:nvGrpSpPr>
            <p:cNvPr id="85014" name="Group 69">
              <a:extLst>
                <a:ext uri="{FF2B5EF4-FFF2-40B4-BE49-F238E27FC236}">
                  <a16:creationId xmlns:a16="http://schemas.microsoft.com/office/drawing/2014/main" id="{1965F2C9-4D73-7746-57CC-009D498F0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4103" y="3411170"/>
              <a:ext cx="1234831" cy="914400"/>
              <a:chOff x="2205057" y="4020465"/>
              <a:chExt cx="1234831" cy="914400"/>
            </a:xfrm>
          </p:grpSpPr>
          <p:cxnSp>
            <p:nvCxnSpPr>
              <p:cNvPr id="85022" name="Straight Connector 70">
                <a:extLst>
                  <a:ext uri="{FF2B5EF4-FFF2-40B4-BE49-F238E27FC236}">
                    <a16:creationId xmlns:a16="http://schemas.microsoft.com/office/drawing/2014/main" id="{F8CE5A2B-8354-0169-289A-74BD2EBFCB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48303" y="4484913"/>
                <a:ext cx="11109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5023" name="Double Bracket 71">
                <a:extLst>
                  <a:ext uri="{FF2B5EF4-FFF2-40B4-BE49-F238E27FC236}">
                    <a16:creationId xmlns:a16="http://schemas.microsoft.com/office/drawing/2014/main" id="{EA9E06B0-E14B-4CC8-B141-B7F777FE6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057" y="4020465"/>
                <a:ext cx="1234831" cy="91440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85024" name="TextBox 72">
                <a:extLst>
                  <a:ext uri="{FF2B5EF4-FFF2-40B4-BE49-F238E27FC236}">
                    <a16:creationId xmlns:a16="http://schemas.microsoft.com/office/drawing/2014/main" id="{31846CAE-DDA0-A801-51DC-5B8A93D56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961" y="4054900"/>
                <a:ext cx="101737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Q</a:t>
                </a:r>
                <a:r>
                  <a:rPr lang="en-US" altLang="en-US" b="0" baseline="-25000"/>
                  <a:t>01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      Q</a:t>
                </a:r>
                <a:r>
                  <a:rPr lang="en-US" altLang="en-US" b="0" baseline="-25000"/>
                  <a:t>11</a:t>
                </a:r>
              </a:p>
            </p:txBody>
          </p:sp>
        </p:grpSp>
        <p:sp>
          <p:nvSpPr>
            <p:cNvPr id="85015" name="TextBox 73">
              <a:extLst>
                <a:ext uri="{FF2B5EF4-FFF2-40B4-BE49-F238E27FC236}">
                  <a16:creationId xmlns:a16="http://schemas.microsoft.com/office/drawing/2014/main" id="{9C8C893D-5F04-90F8-3DE6-159AE1E15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645367" y="3702757"/>
              <a:ext cx="2881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0"/>
                <a:t>=</a:t>
              </a:r>
            </a:p>
          </p:txBody>
        </p:sp>
        <p:sp>
          <p:nvSpPr>
            <p:cNvPr id="85016" name="TextBox 74">
              <a:extLst>
                <a:ext uri="{FF2B5EF4-FFF2-40B4-BE49-F238E27FC236}">
                  <a16:creationId xmlns:a16="http://schemas.microsoft.com/office/drawing/2014/main" id="{AC8C0BE5-4276-C94A-2237-3B149261D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9642" y="3630187"/>
              <a:ext cx="2551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.</a:t>
              </a:r>
            </a:p>
          </p:txBody>
        </p:sp>
        <p:grpSp>
          <p:nvGrpSpPr>
            <p:cNvPr id="85017" name="Group 94">
              <a:extLst>
                <a:ext uri="{FF2B5EF4-FFF2-40B4-BE49-F238E27FC236}">
                  <a16:creationId xmlns:a16="http://schemas.microsoft.com/office/drawing/2014/main" id="{12A73CAC-EF14-B8F8-462C-BE12048C17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4840" y="3411595"/>
              <a:ext cx="696173" cy="914400"/>
              <a:chOff x="3625840" y="5421032"/>
              <a:chExt cx="696173" cy="914400"/>
            </a:xfrm>
          </p:grpSpPr>
          <p:sp>
            <p:nvSpPr>
              <p:cNvPr id="85018" name="Double Bracket 78">
                <a:extLst>
                  <a:ext uri="{FF2B5EF4-FFF2-40B4-BE49-F238E27FC236}">
                    <a16:creationId xmlns:a16="http://schemas.microsoft.com/office/drawing/2014/main" id="{CA52E60B-BA70-700D-D8F7-903C145CC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5840" y="5421032"/>
                <a:ext cx="696173" cy="91440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grpSp>
            <p:nvGrpSpPr>
              <p:cNvPr id="85019" name="Group 93">
                <a:extLst>
                  <a:ext uri="{FF2B5EF4-FFF2-40B4-BE49-F238E27FC236}">
                    <a16:creationId xmlns:a16="http://schemas.microsoft.com/office/drawing/2014/main" id="{B99C5D8E-2519-40EB-8B7A-9D5F805C6B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58086" y="5451901"/>
                <a:ext cx="635352" cy="830997"/>
                <a:chOff x="5692599" y="5421032"/>
                <a:chExt cx="635352" cy="830997"/>
              </a:xfrm>
            </p:grpSpPr>
            <p:sp>
              <p:nvSpPr>
                <p:cNvPr id="85020" name="TextBox 91">
                  <a:extLst>
                    <a:ext uri="{FF2B5EF4-FFF2-40B4-BE49-F238E27FC236}">
                      <a16:creationId xmlns:a16="http://schemas.microsoft.com/office/drawing/2014/main" id="{BBBD155B-1812-E914-0231-206A1A82F9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21415" y="5421032"/>
                  <a:ext cx="559853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75000"/>
                    </a:lnSpc>
                    <a:spcBef>
                      <a:spcPct val="65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40000"/>
                    </a:spcBef>
                    <a:buChar char="-"/>
                    <a:defRPr sz="20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lnSpc>
                      <a:spcPct val="85000"/>
                    </a:lnSpc>
                    <a:spcBef>
                      <a:spcPct val="4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01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11</a:t>
                  </a:r>
                </a:p>
              </p:txBody>
            </p:sp>
            <p:cxnSp>
              <p:nvCxnSpPr>
                <p:cNvPr id="85021" name="Straight Connector 92">
                  <a:extLst>
                    <a:ext uri="{FF2B5EF4-FFF2-40B4-BE49-F238E27FC236}">
                      <a16:creationId xmlns:a16="http://schemas.microsoft.com/office/drawing/2014/main" id="{EDB0E0EE-C406-7E8F-2D51-17F47D461ED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692599" y="5848350"/>
                  <a:ext cx="6353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9" name="Group 105">
            <a:extLst>
              <a:ext uri="{FF2B5EF4-FFF2-40B4-BE49-F238E27FC236}">
                <a16:creationId xmlns:a16="http://schemas.microsoft.com/office/drawing/2014/main" id="{BFDACC1B-66BF-80AD-C83F-D2D926F28789}"/>
              </a:ext>
            </a:extLst>
          </p:cNvPr>
          <p:cNvGrpSpPr>
            <a:grpSpLocks/>
          </p:cNvGrpSpPr>
          <p:nvPr/>
        </p:nvGrpSpPr>
        <p:grpSpPr bwMode="auto">
          <a:xfrm>
            <a:off x="3405188" y="4876800"/>
            <a:ext cx="2333625" cy="914400"/>
            <a:chOff x="2600831" y="5245576"/>
            <a:chExt cx="2332646" cy="914400"/>
          </a:xfrm>
        </p:grpSpPr>
        <p:grpSp>
          <p:nvGrpSpPr>
            <p:cNvPr id="85002" name="Group 96">
              <a:extLst>
                <a:ext uri="{FF2B5EF4-FFF2-40B4-BE49-F238E27FC236}">
                  <a16:creationId xmlns:a16="http://schemas.microsoft.com/office/drawing/2014/main" id="{C7DFC42F-E590-6F9F-052B-84E1B8939A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0831" y="5245576"/>
              <a:ext cx="696173" cy="914400"/>
              <a:chOff x="3625840" y="5421032"/>
              <a:chExt cx="696173" cy="914400"/>
            </a:xfrm>
          </p:grpSpPr>
          <p:sp>
            <p:nvSpPr>
              <p:cNvPr id="85006" name="Double Bracket 97">
                <a:extLst>
                  <a:ext uri="{FF2B5EF4-FFF2-40B4-BE49-F238E27FC236}">
                    <a16:creationId xmlns:a16="http://schemas.microsoft.com/office/drawing/2014/main" id="{F81F2973-5D2C-DA10-34E9-F1482BEB1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5840" y="5421032"/>
                <a:ext cx="696173" cy="91440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grpSp>
            <p:nvGrpSpPr>
              <p:cNvPr id="85007" name="Group 93">
                <a:extLst>
                  <a:ext uri="{FF2B5EF4-FFF2-40B4-BE49-F238E27FC236}">
                    <a16:creationId xmlns:a16="http://schemas.microsoft.com/office/drawing/2014/main" id="{57CE0BA3-95E0-60CC-8E6F-31F7E787A2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58086" y="5451901"/>
                <a:ext cx="635352" cy="830997"/>
                <a:chOff x="5692599" y="5421032"/>
                <a:chExt cx="635352" cy="830997"/>
              </a:xfrm>
            </p:grpSpPr>
            <p:sp>
              <p:nvSpPr>
                <p:cNvPr id="85008" name="TextBox 99">
                  <a:extLst>
                    <a:ext uri="{FF2B5EF4-FFF2-40B4-BE49-F238E27FC236}">
                      <a16:creationId xmlns:a16="http://schemas.microsoft.com/office/drawing/2014/main" id="{E15E4029-5D99-CBD1-3AF6-7F4306BBF4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21416" y="5421032"/>
                  <a:ext cx="559639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75000"/>
                    </a:lnSpc>
                    <a:spcBef>
                      <a:spcPct val="65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40000"/>
                    </a:spcBef>
                    <a:buChar char="-"/>
                    <a:defRPr sz="20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lnSpc>
                      <a:spcPct val="85000"/>
                    </a:lnSpc>
                    <a:spcBef>
                      <a:spcPct val="4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01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11</a:t>
                  </a:r>
                </a:p>
              </p:txBody>
            </p:sp>
            <p:cxnSp>
              <p:nvCxnSpPr>
                <p:cNvPr id="85009" name="Straight Connector 100">
                  <a:extLst>
                    <a:ext uri="{FF2B5EF4-FFF2-40B4-BE49-F238E27FC236}">
                      <a16:creationId xmlns:a16="http://schemas.microsoft.com/office/drawing/2014/main" id="{4B41A317-55BE-7E9F-4CB7-B4E87C2F61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692599" y="5848350"/>
                  <a:ext cx="6353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85003" name="TextBox 101">
              <a:extLst>
                <a:ext uri="{FF2B5EF4-FFF2-40B4-BE49-F238E27FC236}">
                  <a16:creationId xmlns:a16="http://schemas.microsoft.com/office/drawing/2014/main" id="{57FABECF-D0D4-33A2-93CE-DA60F5881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355383" y="5518222"/>
              <a:ext cx="2881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0"/>
                <a:t>=</a:t>
              </a:r>
            </a:p>
          </p:txBody>
        </p:sp>
        <p:sp>
          <p:nvSpPr>
            <p:cNvPr id="85004" name="Double Bracket 102">
              <a:extLst>
                <a:ext uri="{FF2B5EF4-FFF2-40B4-BE49-F238E27FC236}">
                  <a16:creationId xmlns:a16="http://schemas.microsoft.com/office/drawing/2014/main" id="{0E7B0E2D-9D38-69A2-25AE-75DDD01E6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396" y="5468380"/>
              <a:ext cx="1162081" cy="449952"/>
            </a:xfrm>
            <a:prstGeom prst="bracketPair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85005" name="TextBox 104">
              <a:extLst>
                <a:ext uri="{FF2B5EF4-FFF2-40B4-BE49-F238E27FC236}">
                  <a16:creationId xmlns:a16="http://schemas.microsoft.com/office/drawing/2014/main" id="{B8C10714-D4ED-DEA7-33F8-CB6628308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986" y="5466075"/>
              <a:ext cx="10441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0"/>
                <a:t>Q</a:t>
              </a:r>
              <a:r>
                <a:rPr lang="en-US" altLang="en-US" b="0" baseline="-25000"/>
                <a:t>02</a:t>
              </a:r>
              <a:r>
                <a:rPr lang="en-US" altLang="en-US" b="0"/>
                <a:t> R</a:t>
              </a:r>
              <a:r>
                <a:rPr lang="en-US" altLang="en-US" b="0" baseline="-25000"/>
                <a:t>02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26F60ABD-530C-E69A-8206-58252685C1CC}"/>
              </a:ext>
            </a:extLst>
          </p:cNvPr>
          <p:cNvSpPr/>
          <p:nvPr/>
        </p:nvSpPr>
        <p:spPr>
          <a:xfrm>
            <a:off x="2360613" y="909638"/>
            <a:ext cx="17526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5C42D43-361C-09F6-0116-D80F561B2A8E}"/>
              </a:ext>
            </a:extLst>
          </p:cNvPr>
          <p:cNvSpPr/>
          <p:nvPr/>
        </p:nvSpPr>
        <p:spPr>
          <a:xfrm>
            <a:off x="4106863" y="1011238"/>
            <a:ext cx="4267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227A1A5-FA1E-A049-6DF4-0DCA0F384312}"/>
              </a:ext>
            </a:extLst>
          </p:cNvPr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8ABA593-21BA-FE62-4A41-4F3A30EF1F5D}"/>
              </a:ext>
            </a:extLst>
          </p:cNvPr>
          <p:cNvSpPr/>
          <p:nvPr/>
        </p:nvSpPr>
        <p:spPr>
          <a:xfrm>
            <a:off x="4451350" y="2728913"/>
            <a:ext cx="4267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ADBB86CF-45C9-B82D-F8C7-30EC30137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8463" y="174625"/>
            <a:ext cx="8350250" cy="425450"/>
          </a:xfrm>
        </p:spPr>
        <p:txBody>
          <a:bodyPr/>
          <a:lstStyle/>
          <a:p>
            <a:r>
              <a:rPr lang="fr-FR" altLang="en-US">
                <a:ea typeface="ＭＳ Ｐゴシック" panose="020B0600070205080204" pitchFamily="34" charset="-128"/>
              </a:rPr>
              <a:t>Same idea for TSQR: QR of a Tall, Skinny matrix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6018" name="Slide Number Placeholder 2">
            <a:extLst>
              <a:ext uri="{FF2B5EF4-FFF2-40B4-BE49-F238E27FC236}">
                <a16:creationId xmlns:a16="http://schemas.microsoft.com/office/drawing/2014/main" id="{543B075E-B781-9513-71A7-9973296E0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B4D952-9C74-2B40-88F5-BBA2DB0248B4}" type="slidenum">
              <a:rPr lang="en-US" altLang="en-US" sz="1400" b="0">
                <a:latin typeface="Times New Roman" panose="02020603050405020304" pitchFamily="18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grpSp>
        <p:nvGrpSpPr>
          <p:cNvPr id="86019" name="Group 107">
            <a:extLst>
              <a:ext uri="{FF2B5EF4-FFF2-40B4-BE49-F238E27FC236}">
                <a16:creationId xmlns:a16="http://schemas.microsoft.com/office/drawing/2014/main" id="{C98C5CD5-6CA6-C906-E072-6C4920326990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1244600"/>
            <a:ext cx="7659688" cy="1570038"/>
            <a:chOff x="798513" y="1244600"/>
            <a:chExt cx="7659687" cy="1570038"/>
          </a:xfrm>
        </p:grpSpPr>
        <p:sp>
          <p:nvSpPr>
            <p:cNvPr id="86052" name="TextBox 3">
              <a:extLst>
                <a:ext uri="{FF2B5EF4-FFF2-40B4-BE49-F238E27FC236}">
                  <a16:creationId xmlns:a16="http://schemas.microsoft.com/office/drawing/2014/main" id="{43AD1042-C133-3035-7C20-CE1D46AC5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513" y="1813831"/>
              <a:ext cx="6527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C00000"/>
                  </a:solidFill>
                </a:rPr>
                <a:t>W</a:t>
              </a:r>
              <a:r>
                <a:rPr lang="en-US" altLang="en-US" sz="1200" b="0">
                  <a:solidFill>
                    <a:srgbClr val="C00000"/>
                  </a:solidFill>
                </a:rPr>
                <a:t> </a:t>
              </a:r>
              <a:r>
                <a:rPr lang="en-US" altLang="en-US" sz="1800" b="0">
                  <a:solidFill>
                    <a:srgbClr val="C00000"/>
                  </a:solidFill>
                </a:rPr>
                <a:t>=</a:t>
              </a:r>
              <a:endParaRPr lang="en-US" altLang="en-US" sz="1200" b="0">
                <a:solidFill>
                  <a:srgbClr val="C00000"/>
                </a:solidFill>
              </a:endParaRPr>
            </a:p>
          </p:txBody>
        </p:sp>
        <p:grpSp>
          <p:nvGrpSpPr>
            <p:cNvPr id="86053" name="Group 6">
              <a:extLst>
                <a:ext uri="{FF2B5EF4-FFF2-40B4-BE49-F238E27FC236}">
                  <a16:creationId xmlns:a16="http://schemas.microsoft.com/office/drawing/2014/main" id="{1034893D-D816-CD13-5BE1-86E5796D9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0781" y="1244600"/>
              <a:ext cx="1384300" cy="1570038"/>
              <a:chOff x="9728615" y="4145340"/>
              <a:chExt cx="1384677" cy="1569660"/>
            </a:xfrm>
          </p:grpSpPr>
          <p:sp>
            <p:nvSpPr>
              <p:cNvPr id="86083" name="Double Bracket 4">
                <a:extLst>
                  <a:ext uri="{FF2B5EF4-FFF2-40B4-BE49-F238E27FC236}">
                    <a16:creationId xmlns:a16="http://schemas.microsoft.com/office/drawing/2014/main" id="{F54588CE-B5C1-5212-D2AC-BC31171A1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86084" name="TextBox 5">
                <a:extLst>
                  <a:ext uri="{FF2B5EF4-FFF2-40B4-BE49-F238E27FC236}">
                    <a16:creationId xmlns:a16="http://schemas.microsoft.com/office/drawing/2014/main" id="{C2948FF4-46E4-3A90-0977-BDE4BA28C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6790" y="4145340"/>
                <a:ext cx="1044712" cy="1569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Q</a:t>
                </a:r>
                <a:r>
                  <a:rPr lang="en-US" altLang="en-US" b="0" baseline="-25000"/>
                  <a:t>00</a:t>
                </a:r>
                <a:r>
                  <a:rPr lang="en-US" altLang="en-US" b="0"/>
                  <a:t> R</a:t>
                </a:r>
                <a:r>
                  <a:rPr lang="en-US" altLang="en-US" b="0" baseline="-25000"/>
                  <a:t>00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Q</a:t>
                </a:r>
                <a:r>
                  <a:rPr lang="en-US" altLang="en-US" b="0" baseline="-25000"/>
                  <a:t>10</a:t>
                </a:r>
                <a:r>
                  <a:rPr lang="en-US" altLang="en-US" b="0"/>
                  <a:t> R</a:t>
                </a:r>
                <a:r>
                  <a:rPr lang="en-US" altLang="en-US" b="0" baseline="-25000"/>
                  <a:t>10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Q</a:t>
                </a:r>
                <a:r>
                  <a:rPr lang="en-US" altLang="en-US" b="0" baseline="-25000"/>
                  <a:t>20</a:t>
                </a:r>
                <a:r>
                  <a:rPr lang="en-US" altLang="en-US" b="0"/>
                  <a:t> R</a:t>
                </a:r>
                <a:r>
                  <a:rPr lang="en-US" altLang="en-US" b="0" baseline="-25000"/>
                  <a:t>20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Q</a:t>
                </a:r>
                <a:r>
                  <a:rPr lang="en-US" altLang="en-US" b="0" baseline="-25000"/>
                  <a:t>30</a:t>
                </a:r>
                <a:r>
                  <a:rPr lang="en-US" altLang="en-US" b="0"/>
                  <a:t> R</a:t>
                </a:r>
                <a:r>
                  <a:rPr lang="en-US" altLang="en-US" b="0" baseline="-25000"/>
                  <a:t>30</a:t>
                </a:r>
              </a:p>
            </p:txBody>
          </p:sp>
        </p:grpSp>
        <p:grpSp>
          <p:nvGrpSpPr>
            <p:cNvPr id="86054" name="Group 7">
              <a:extLst>
                <a:ext uri="{FF2B5EF4-FFF2-40B4-BE49-F238E27FC236}">
                  <a16:creationId xmlns:a16="http://schemas.microsoft.com/office/drawing/2014/main" id="{4B2B467B-56C4-3C67-6199-6B50F95FAD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1163" y="1244600"/>
              <a:ext cx="727075" cy="1570038"/>
              <a:chOff x="9728615" y="4145340"/>
              <a:chExt cx="1384677" cy="1569660"/>
            </a:xfrm>
          </p:grpSpPr>
          <p:sp>
            <p:nvSpPr>
              <p:cNvPr id="86081" name="Double Bracket 8">
                <a:extLst>
                  <a:ext uri="{FF2B5EF4-FFF2-40B4-BE49-F238E27FC236}">
                    <a16:creationId xmlns:a16="http://schemas.microsoft.com/office/drawing/2014/main" id="{DCE4C124-775E-C086-CAB2-662EF4EF6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86082" name="TextBox 9">
                <a:extLst>
                  <a:ext uri="{FF2B5EF4-FFF2-40B4-BE49-F238E27FC236}">
                    <a16:creationId xmlns:a16="http://schemas.microsoft.com/office/drawing/2014/main" id="{C5F7042F-9795-56EA-B3E3-2360953BBD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6788" y="4145340"/>
                <a:ext cx="1071203" cy="1569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W</a:t>
                </a:r>
                <a:r>
                  <a:rPr lang="en-US" altLang="en-US" b="0" baseline="-25000"/>
                  <a:t>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W</a:t>
                </a:r>
                <a:r>
                  <a:rPr lang="en-US" altLang="en-US" b="0" baseline="-25000"/>
                  <a:t>1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W</a:t>
                </a:r>
                <a:r>
                  <a:rPr lang="en-US" altLang="en-US" b="0" baseline="-25000"/>
                  <a:t>2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W</a:t>
                </a:r>
                <a:r>
                  <a:rPr lang="en-US" altLang="en-US" b="0" baseline="-25000"/>
                  <a:t>3</a:t>
                </a:r>
              </a:p>
            </p:txBody>
          </p:sp>
        </p:grpSp>
        <p:grpSp>
          <p:nvGrpSpPr>
            <p:cNvPr id="86055" name="Group 13">
              <a:extLst>
                <a:ext uri="{FF2B5EF4-FFF2-40B4-BE49-F238E27FC236}">
                  <a16:creationId xmlns:a16="http://schemas.microsoft.com/office/drawing/2014/main" id="{36F60BE1-39FD-FC12-5FFE-A34A26989E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9026" y="1244600"/>
              <a:ext cx="2563813" cy="1570038"/>
              <a:chOff x="9728615" y="4145340"/>
              <a:chExt cx="1384677" cy="1569660"/>
            </a:xfrm>
          </p:grpSpPr>
          <p:sp>
            <p:nvSpPr>
              <p:cNvPr id="86079" name="Double Bracket 14">
                <a:extLst>
                  <a:ext uri="{FF2B5EF4-FFF2-40B4-BE49-F238E27FC236}">
                    <a16:creationId xmlns:a16="http://schemas.microsoft.com/office/drawing/2014/main" id="{9EB296EF-536F-E4D9-954C-786E8D386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>
                  <a:solidFill>
                    <a:srgbClr val="C00000"/>
                  </a:solidFill>
                </a:endParaRPr>
              </a:p>
            </p:txBody>
          </p:sp>
          <p:sp>
            <p:nvSpPr>
              <p:cNvPr id="86080" name="TextBox 15">
                <a:extLst>
                  <a:ext uri="{FF2B5EF4-FFF2-40B4-BE49-F238E27FC236}">
                    <a16:creationId xmlns:a16="http://schemas.microsoft.com/office/drawing/2014/main" id="{4AF43E47-7CEC-2733-8598-320A8602B6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72697" y="4145340"/>
                <a:ext cx="1113078" cy="1569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C00000"/>
                    </a:solidFill>
                  </a:rPr>
                  <a:t>Q</a:t>
                </a:r>
                <a:r>
                  <a:rPr lang="en-US" altLang="en-US" b="0" baseline="-25000">
                    <a:solidFill>
                      <a:srgbClr val="C00000"/>
                    </a:solidFill>
                  </a:rPr>
                  <a:t>00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C00000"/>
                    </a:solidFill>
                  </a:rPr>
                  <a:t>       Q</a:t>
                </a:r>
                <a:r>
                  <a:rPr lang="en-US" altLang="en-US" b="0" baseline="-25000">
                    <a:solidFill>
                      <a:srgbClr val="C00000"/>
                    </a:solidFill>
                  </a:rPr>
                  <a:t>10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C00000"/>
                    </a:solidFill>
                  </a:rPr>
                  <a:t>              Q</a:t>
                </a:r>
                <a:r>
                  <a:rPr lang="en-US" altLang="en-US" b="0" baseline="-25000">
                    <a:solidFill>
                      <a:srgbClr val="C00000"/>
                    </a:solidFill>
                  </a:rPr>
                  <a:t>20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C00000"/>
                    </a:solidFill>
                  </a:rPr>
                  <a:t>                     Q</a:t>
                </a:r>
                <a:r>
                  <a:rPr lang="en-US" altLang="en-US" b="0" baseline="-25000">
                    <a:solidFill>
                      <a:srgbClr val="C00000"/>
                    </a:solidFill>
                  </a:rPr>
                  <a:t>30</a:t>
                </a:r>
              </a:p>
            </p:txBody>
          </p:sp>
        </p:grpSp>
        <p:sp>
          <p:nvSpPr>
            <p:cNvPr id="86056" name="TextBox 17">
              <a:extLst>
                <a:ext uri="{FF2B5EF4-FFF2-40B4-BE49-F238E27FC236}">
                  <a16:creationId xmlns:a16="http://schemas.microsoft.com/office/drawing/2014/main" id="{1A169CDA-51F7-C1AA-0B11-C987702C2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464615" y="1861170"/>
              <a:ext cx="2881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0"/>
                <a:t>=</a:t>
              </a:r>
            </a:p>
          </p:txBody>
        </p:sp>
        <p:sp>
          <p:nvSpPr>
            <p:cNvPr id="86057" name="TextBox 21">
              <a:extLst>
                <a:ext uri="{FF2B5EF4-FFF2-40B4-BE49-F238E27FC236}">
                  <a16:creationId xmlns:a16="http://schemas.microsoft.com/office/drawing/2014/main" id="{DAC6C6D1-FBA3-5F53-FC37-CE136BBFF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267651" y="1875684"/>
              <a:ext cx="2881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0"/>
                <a:t>=</a:t>
              </a:r>
            </a:p>
          </p:txBody>
        </p:sp>
        <p:sp>
          <p:nvSpPr>
            <p:cNvPr id="86058" name="TextBox 22">
              <a:extLst>
                <a:ext uri="{FF2B5EF4-FFF2-40B4-BE49-F238E27FC236}">
                  <a16:creationId xmlns:a16="http://schemas.microsoft.com/office/drawing/2014/main" id="{967EF190-4802-43FC-797A-4DECF3CCB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3465" y="1803114"/>
              <a:ext cx="2551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.</a:t>
              </a:r>
            </a:p>
          </p:txBody>
        </p:sp>
        <p:grpSp>
          <p:nvGrpSpPr>
            <p:cNvPr id="86059" name="Group 50">
              <a:extLst>
                <a:ext uri="{FF2B5EF4-FFF2-40B4-BE49-F238E27FC236}">
                  <a16:creationId xmlns:a16="http://schemas.microsoft.com/office/drawing/2014/main" id="{998C7C61-9525-5F9F-F540-60C43A85D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31125" y="1244600"/>
              <a:ext cx="727075" cy="1570038"/>
              <a:chOff x="7731125" y="1244600"/>
              <a:chExt cx="727075" cy="1570038"/>
            </a:xfrm>
          </p:grpSpPr>
          <p:grpSp>
            <p:nvGrpSpPr>
              <p:cNvPr id="86072" name="Group 10">
                <a:extLst>
                  <a:ext uri="{FF2B5EF4-FFF2-40B4-BE49-F238E27FC236}">
                    <a16:creationId xmlns:a16="http://schemas.microsoft.com/office/drawing/2014/main" id="{A758B4ED-BA6C-4610-EE16-D20072BEF1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31125" y="1244600"/>
                <a:ext cx="727075" cy="1570038"/>
                <a:chOff x="9728615" y="4145340"/>
                <a:chExt cx="1384677" cy="1569660"/>
              </a:xfrm>
            </p:grpSpPr>
            <p:sp>
              <p:nvSpPr>
                <p:cNvPr id="86077" name="Double Bracket 11">
                  <a:extLst>
                    <a:ext uri="{FF2B5EF4-FFF2-40B4-BE49-F238E27FC236}">
                      <a16:creationId xmlns:a16="http://schemas.microsoft.com/office/drawing/2014/main" id="{2995A195-31F4-013B-1339-2238EA583E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28615" y="4145340"/>
                  <a:ext cx="1384677" cy="1569660"/>
                </a:xfrm>
                <a:prstGeom prst="bracketPair">
                  <a:avLst>
                    <a:gd name="adj" fmla="val 16667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75000"/>
                    </a:lnSpc>
                    <a:spcBef>
                      <a:spcPct val="65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40000"/>
                    </a:spcBef>
                    <a:buChar char="-"/>
                    <a:defRPr sz="20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lnSpc>
                      <a:spcPct val="85000"/>
                    </a:lnSpc>
                    <a:spcBef>
                      <a:spcPct val="4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200"/>
                </a:p>
              </p:txBody>
            </p:sp>
            <p:sp>
              <p:nvSpPr>
                <p:cNvPr id="86078" name="TextBox 12">
                  <a:extLst>
                    <a:ext uri="{FF2B5EF4-FFF2-40B4-BE49-F238E27FC236}">
                      <a16:creationId xmlns:a16="http://schemas.microsoft.com/office/drawing/2014/main" id="{3609CA9E-F462-D0FE-95B3-38D875CC2D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66788" y="4145340"/>
                  <a:ext cx="1066051" cy="1569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75000"/>
                    </a:lnSpc>
                    <a:spcBef>
                      <a:spcPct val="65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40000"/>
                    </a:spcBef>
                    <a:buChar char="-"/>
                    <a:defRPr sz="20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lnSpc>
                      <a:spcPct val="85000"/>
                    </a:lnSpc>
                    <a:spcBef>
                      <a:spcPct val="4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00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10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20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30</a:t>
                  </a:r>
                </a:p>
              </p:txBody>
            </p:sp>
          </p:grpSp>
          <p:grpSp>
            <p:nvGrpSpPr>
              <p:cNvPr id="86073" name="Group 29">
                <a:extLst>
                  <a:ext uri="{FF2B5EF4-FFF2-40B4-BE49-F238E27FC236}">
                    <a16:creationId xmlns:a16="http://schemas.microsoft.com/office/drawing/2014/main" id="{EA7353AE-229D-2C66-6F02-BC77BC0BA8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60153" y="1687974"/>
                <a:ext cx="669041" cy="740220"/>
                <a:chOff x="2483520" y="5500914"/>
                <a:chExt cx="669041" cy="740220"/>
              </a:xfrm>
            </p:grpSpPr>
            <p:cxnSp>
              <p:nvCxnSpPr>
                <p:cNvPr id="86074" name="Straight Connector 24">
                  <a:extLst>
                    <a:ext uri="{FF2B5EF4-FFF2-40B4-BE49-F238E27FC236}">
                      <a16:creationId xmlns:a16="http://schemas.microsoft.com/office/drawing/2014/main" id="{850ECC71-DF37-568B-A463-44794B81CC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83520" y="5500914"/>
                  <a:ext cx="65452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6075" name="Straight Connector 27">
                  <a:extLst>
                    <a:ext uri="{FF2B5EF4-FFF2-40B4-BE49-F238E27FC236}">
                      <a16:creationId xmlns:a16="http://schemas.microsoft.com/office/drawing/2014/main" id="{C1CF7BAB-8138-D8E5-8CB6-A3D24D349FB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90780" y="5871024"/>
                  <a:ext cx="65452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6076" name="Straight Connector 28">
                  <a:extLst>
                    <a:ext uri="{FF2B5EF4-FFF2-40B4-BE49-F238E27FC236}">
                      <a16:creationId xmlns:a16="http://schemas.microsoft.com/office/drawing/2014/main" id="{009C8426-6198-6348-34EE-6DEC59E3698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98040" y="6241134"/>
                  <a:ext cx="65452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86060" name="Group 30">
              <a:extLst>
                <a:ext uri="{FF2B5EF4-FFF2-40B4-BE49-F238E27FC236}">
                  <a16:creationId xmlns:a16="http://schemas.microsoft.com/office/drawing/2014/main" id="{ACF75048-986D-33A2-273A-C8A5372BE9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0226" y="1672488"/>
              <a:ext cx="1291319" cy="740220"/>
              <a:chOff x="2483520" y="5500914"/>
              <a:chExt cx="1291319" cy="740220"/>
            </a:xfrm>
          </p:grpSpPr>
          <p:cxnSp>
            <p:nvCxnSpPr>
              <p:cNvPr id="86069" name="Straight Connector 31">
                <a:extLst>
                  <a:ext uri="{FF2B5EF4-FFF2-40B4-BE49-F238E27FC236}">
                    <a16:creationId xmlns:a16="http://schemas.microsoft.com/office/drawing/2014/main" id="{7158377C-E37E-1FCB-6EAB-D6982C3A4F6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483520" y="5500914"/>
                <a:ext cx="129131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070" name="Straight Connector 32">
                <a:extLst>
                  <a:ext uri="{FF2B5EF4-FFF2-40B4-BE49-F238E27FC236}">
                    <a16:creationId xmlns:a16="http://schemas.microsoft.com/office/drawing/2014/main" id="{CAF3DDD5-5AEC-DE35-3442-F0C60FF22A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90780" y="5871024"/>
                <a:ext cx="12840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071" name="Straight Connector 33">
                <a:extLst>
                  <a:ext uri="{FF2B5EF4-FFF2-40B4-BE49-F238E27FC236}">
                    <a16:creationId xmlns:a16="http://schemas.microsoft.com/office/drawing/2014/main" id="{5A5BD3A5-00AB-D14C-A6DE-6A18F6F51D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98040" y="6241134"/>
                <a:ext cx="12767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6061" name="Group 38">
              <a:extLst>
                <a:ext uri="{FF2B5EF4-FFF2-40B4-BE49-F238E27FC236}">
                  <a16:creationId xmlns:a16="http://schemas.microsoft.com/office/drawing/2014/main" id="{2E784E92-F058-9C3F-2C21-324B5E5858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065" y="1672488"/>
              <a:ext cx="2418690" cy="740220"/>
              <a:chOff x="2483520" y="5500914"/>
              <a:chExt cx="2418690" cy="740220"/>
            </a:xfrm>
          </p:grpSpPr>
          <p:cxnSp>
            <p:nvCxnSpPr>
              <p:cNvPr id="86066" name="Straight Connector 39">
                <a:extLst>
                  <a:ext uri="{FF2B5EF4-FFF2-40B4-BE49-F238E27FC236}">
                    <a16:creationId xmlns:a16="http://schemas.microsoft.com/office/drawing/2014/main" id="{D316A822-80F1-35CD-5FC3-776E1CF08DA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483520" y="5500914"/>
                <a:ext cx="2418690" cy="2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067" name="Straight Connector 40">
                <a:extLst>
                  <a:ext uri="{FF2B5EF4-FFF2-40B4-BE49-F238E27FC236}">
                    <a16:creationId xmlns:a16="http://schemas.microsoft.com/office/drawing/2014/main" id="{6896AADB-2484-AC8D-9F32-3D53E56FCE0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490780" y="5871023"/>
                <a:ext cx="2411430" cy="1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068" name="Straight Connector 41">
                <a:extLst>
                  <a:ext uri="{FF2B5EF4-FFF2-40B4-BE49-F238E27FC236}">
                    <a16:creationId xmlns:a16="http://schemas.microsoft.com/office/drawing/2014/main" id="{97BCF415-2298-873A-8519-831BF5A977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98040" y="6241134"/>
                <a:ext cx="2404170" cy="0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6062" name="Group 42">
              <a:extLst>
                <a:ext uri="{FF2B5EF4-FFF2-40B4-BE49-F238E27FC236}">
                  <a16:creationId xmlns:a16="http://schemas.microsoft.com/office/drawing/2014/main" id="{220C8B8F-3FC5-CA85-5DA1-56C2756A0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0191" y="1687002"/>
              <a:ext cx="669041" cy="725706"/>
              <a:chOff x="2483520" y="5500914"/>
              <a:chExt cx="669041" cy="725706"/>
            </a:xfrm>
          </p:grpSpPr>
          <p:cxnSp>
            <p:nvCxnSpPr>
              <p:cNvPr id="86063" name="Straight Connector 43">
                <a:extLst>
                  <a:ext uri="{FF2B5EF4-FFF2-40B4-BE49-F238E27FC236}">
                    <a16:creationId xmlns:a16="http://schemas.microsoft.com/office/drawing/2014/main" id="{7483F248-7DF2-B1C2-F762-76B8473BCC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83520" y="5500914"/>
                <a:ext cx="6545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064" name="Straight Connector 44">
                <a:extLst>
                  <a:ext uri="{FF2B5EF4-FFF2-40B4-BE49-F238E27FC236}">
                    <a16:creationId xmlns:a16="http://schemas.microsoft.com/office/drawing/2014/main" id="{883EB34F-4CA0-F468-D189-31CB13E1930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90780" y="5871024"/>
                <a:ext cx="6545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065" name="Straight Connector 45">
                <a:extLst>
                  <a:ext uri="{FF2B5EF4-FFF2-40B4-BE49-F238E27FC236}">
                    <a16:creationId xmlns:a16="http://schemas.microsoft.com/office/drawing/2014/main" id="{0D14D55C-C24B-73EC-F1F7-FEF6CE69074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98040" y="6226620"/>
                <a:ext cx="6545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86020" name="Group 106">
            <a:extLst>
              <a:ext uri="{FF2B5EF4-FFF2-40B4-BE49-F238E27FC236}">
                <a16:creationId xmlns:a16="http://schemas.microsoft.com/office/drawing/2014/main" id="{8E77F11B-E245-3ADA-994C-66EC3DF218F0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3124200"/>
            <a:ext cx="4979987" cy="1570038"/>
            <a:chOff x="2280278" y="3064409"/>
            <a:chExt cx="4980735" cy="1570038"/>
          </a:xfrm>
        </p:grpSpPr>
        <p:grpSp>
          <p:nvGrpSpPr>
            <p:cNvPr id="86032" name="Group 10">
              <a:extLst>
                <a:ext uri="{FF2B5EF4-FFF2-40B4-BE49-F238E27FC236}">
                  <a16:creationId xmlns:a16="http://schemas.microsoft.com/office/drawing/2014/main" id="{6CAE14A9-716D-5C66-1700-065050A4D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0278" y="3064409"/>
              <a:ext cx="727075" cy="1570038"/>
              <a:chOff x="9728615" y="4145340"/>
              <a:chExt cx="1384677" cy="1569660"/>
            </a:xfrm>
          </p:grpSpPr>
          <p:sp>
            <p:nvSpPr>
              <p:cNvPr id="86050" name="Double Bracket 11">
                <a:extLst>
                  <a:ext uri="{FF2B5EF4-FFF2-40B4-BE49-F238E27FC236}">
                    <a16:creationId xmlns:a16="http://schemas.microsoft.com/office/drawing/2014/main" id="{5F4AB0A2-CD57-F448-CA41-DEA320150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86051" name="TextBox 12">
                <a:extLst>
                  <a:ext uri="{FF2B5EF4-FFF2-40B4-BE49-F238E27FC236}">
                    <a16:creationId xmlns:a16="http://schemas.microsoft.com/office/drawing/2014/main" id="{2D3DC4A5-6046-F56D-46DA-84C787DEC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6790" y="4145340"/>
                <a:ext cx="1066211" cy="1569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R</a:t>
                </a:r>
                <a:r>
                  <a:rPr lang="en-US" altLang="en-US" b="0" baseline="-25000"/>
                  <a:t>00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R</a:t>
                </a:r>
                <a:r>
                  <a:rPr lang="en-US" altLang="en-US" b="0" baseline="-25000"/>
                  <a:t>10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R</a:t>
                </a:r>
                <a:r>
                  <a:rPr lang="en-US" altLang="en-US" b="0" baseline="-25000"/>
                  <a:t>20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R</a:t>
                </a:r>
                <a:r>
                  <a:rPr lang="en-US" altLang="en-US" b="0" baseline="-25000"/>
                  <a:t>30</a:t>
                </a:r>
              </a:p>
            </p:txBody>
          </p:sp>
        </p:grpSp>
        <p:cxnSp>
          <p:nvCxnSpPr>
            <p:cNvPr id="86033" name="Straight Connector 61">
              <a:extLst>
                <a:ext uri="{FF2B5EF4-FFF2-40B4-BE49-F238E27FC236}">
                  <a16:creationId xmlns:a16="http://schemas.microsoft.com/office/drawing/2014/main" id="{C2D4C1D4-A0CB-E110-ADAE-31408B0EC6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28459" y="3859270"/>
              <a:ext cx="635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034" name="TextBox 63">
              <a:extLst>
                <a:ext uri="{FF2B5EF4-FFF2-40B4-BE49-F238E27FC236}">
                  <a16:creationId xmlns:a16="http://schemas.microsoft.com/office/drawing/2014/main" id="{C35FDA84-3B96-48BE-39D8-672E0C633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040194" y="3673729"/>
              <a:ext cx="2881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0"/>
                <a:t>=</a:t>
              </a:r>
            </a:p>
          </p:txBody>
        </p:sp>
        <p:grpSp>
          <p:nvGrpSpPr>
            <p:cNvPr id="86035" name="Group 68">
              <a:extLst>
                <a:ext uri="{FF2B5EF4-FFF2-40B4-BE49-F238E27FC236}">
                  <a16:creationId xmlns:a16="http://schemas.microsoft.com/office/drawing/2014/main" id="{1B011B50-B176-E392-DD18-D59A829D20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623" y="3409336"/>
              <a:ext cx="1234831" cy="914400"/>
              <a:chOff x="2205057" y="4020465"/>
              <a:chExt cx="1234831" cy="914400"/>
            </a:xfrm>
          </p:grpSpPr>
          <p:cxnSp>
            <p:nvCxnSpPr>
              <p:cNvPr id="86047" name="Straight Connector 62">
                <a:extLst>
                  <a:ext uri="{FF2B5EF4-FFF2-40B4-BE49-F238E27FC236}">
                    <a16:creationId xmlns:a16="http://schemas.microsoft.com/office/drawing/2014/main" id="{9A9A843D-7B8B-4681-6CD1-769239FF70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48303" y="4484913"/>
                <a:ext cx="11109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048" name="Double Bracket 64">
                <a:extLst>
                  <a:ext uri="{FF2B5EF4-FFF2-40B4-BE49-F238E27FC236}">
                    <a16:creationId xmlns:a16="http://schemas.microsoft.com/office/drawing/2014/main" id="{EC3EA91D-049F-97BC-5FB7-B765CEEE4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057" y="4020465"/>
                <a:ext cx="1234831" cy="91440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86049" name="TextBox 66">
                <a:extLst>
                  <a:ext uri="{FF2B5EF4-FFF2-40B4-BE49-F238E27FC236}">
                    <a16:creationId xmlns:a16="http://schemas.microsoft.com/office/drawing/2014/main" id="{52E09EFA-EA62-1FB1-4887-E1D4C6DF42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6386" y="4054900"/>
                <a:ext cx="104458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Q</a:t>
                </a:r>
                <a:r>
                  <a:rPr lang="en-US" altLang="en-US" b="0" baseline="-25000"/>
                  <a:t>01</a:t>
                </a:r>
                <a:r>
                  <a:rPr lang="en-US" altLang="en-US" b="0"/>
                  <a:t> R</a:t>
                </a:r>
                <a:r>
                  <a:rPr lang="en-US" altLang="en-US" b="0" baseline="-25000"/>
                  <a:t>01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Q</a:t>
                </a:r>
                <a:r>
                  <a:rPr lang="en-US" altLang="en-US" b="0" baseline="-25000"/>
                  <a:t>11</a:t>
                </a:r>
                <a:r>
                  <a:rPr lang="en-US" altLang="en-US" b="0"/>
                  <a:t> R</a:t>
                </a:r>
                <a:r>
                  <a:rPr lang="en-US" altLang="en-US" b="0" baseline="-25000"/>
                  <a:t>11</a:t>
                </a:r>
              </a:p>
            </p:txBody>
          </p:sp>
        </p:grpSp>
        <p:grpSp>
          <p:nvGrpSpPr>
            <p:cNvPr id="86036" name="Group 69">
              <a:extLst>
                <a:ext uri="{FF2B5EF4-FFF2-40B4-BE49-F238E27FC236}">
                  <a16:creationId xmlns:a16="http://schemas.microsoft.com/office/drawing/2014/main" id="{EC0B0AB4-B483-AA82-BA45-18FA67989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4103" y="3404134"/>
              <a:ext cx="1234831" cy="921436"/>
              <a:chOff x="2205057" y="4013429"/>
              <a:chExt cx="1234831" cy="921436"/>
            </a:xfrm>
          </p:grpSpPr>
          <p:cxnSp>
            <p:nvCxnSpPr>
              <p:cNvPr id="86044" name="Straight Connector 70">
                <a:extLst>
                  <a:ext uri="{FF2B5EF4-FFF2-40B4-BE49-F238E27FC236}">
                    <a16:creationId xmlns:a16="http://schemas.microsoft.com/office/drawing/2014/main" id="{3B434FE8-6681-6BB3-DDD0-23EF28CD74E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48303" y="4484913"/>
                <a:ext cx="1110949" cy="0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045" name="Double Bracket 71">
                <a:extLst>
                  <a:ext uri="{FF2B5EF4-FFF2-40B4-BE49-F238E27FC236}">
                    <a16:creationId xmlns:a16="http://schemas.microsoft.com/office/drawing/2014/main" id="{13B7D02A-3AB3-6887-9771-D591CDF46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057" y="4020465"/>
                <a:ext cx="1234831" cy="91440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86046" name="TextBox 72">
                <a:extLst>
                  <a:ext uri="{FF2B5EF4-FFF2-40B4-BE49-F238E27FC236}">
                    <a16:creationId xmlns:a16="http://schemas.microsoft.com/office/drawing/2014/main" id="{05671179-EEE4-D43B-3922-FBA80862C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6840" y="4013429"/>
                <a:ext cx="101737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C00000"/>
                    </a:solidFill>
                  </a:rPr>
                  <a:t>Q</a:t>
                </a:r>
                <a:r>
                  <a:rPr lang="en-US" altLang="en-US" b="0" baseline="-25000">
                    <a:solidFill>
                      <a:srgbClr val="C00000"/>
                    </a:solidFill>
                  </a:rPr>
                  <a:t>01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      </a:t>
                </a:r>
                <a:r>
                  <a:rPr lang="en-US" altLang="en-US" b="0">
                    <a:solidFill>
                      <a:srgbClr val="C00000"/>
                    </a:solidFill>
                  </a:rPr>
                  <a:t>Q</a:t>
                </a:r>
                <a:r>
                  <a:rPr lang="en-US" altLang="en-US" b="0" baseline="-25000">
                    <a:solidFill>
                      <a:srgbClr val="C00000"/>
                    </a:solidFill>
                  </a:rPr>
                  <a:t>11</a:t>
                </a:r>
              </a:p>
            </p:txBody>
          </p:sp>
        </p:grpSp>
        <p:sp>
          <p:nvSpPr>
            <p:cNvPr id="86037" name="TextBox 73">
              <a:extLst>
                <a:ext uri="{FF2B5EF4-FFF2-40B4-BE49-F238E27FC236}">
                  <a16:creationId xmlns:a16="http://schemas.microsoft.com/office/drawing/2014/main" id="{A659BC01-7DC3-FACE-AC04-D7AE9E4B1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645367" y="3702757"/>
              <a:ext cx="2881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0"/>
                <a:t>=</a:t>
              </a:r>
            </a:p>
          </p:txBody>
        </p:sp>
        <p:sp>
          <p:nvSpPr>
            <p:cNvPr id="86038" name="TextBox 74">
              <a:extLst>
                <a:ext uri="{FF2B5EF4-FFF2-40B4-BE49-F238E27FC236}">
                  <a16:creationId xmlns:a16="http://schemas.microsoft.com/office/drawing/2014/main" id="{8E69E915-333D-2D4B-04C6-3202B4A27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9642" y="3630187"/>
              <a:ext cx="2551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.</a:t>
              </a:r>
            </a:p>
          </p:txBody>
        </p:sp>
        <p:grpSp>
          <p:nvGrpSpPr>
            <p:cNvPr id="86039" name="Group 94">
              <a:extLst>
                <a:ext uri="{FF2B5EF4-FFF2-40B4-BE49-F238E27FC236}">
                  <a16:creationId xmlns:a16="http://schemas.microsoft.com/office/drawing/2014/main" id="{8ED09CE2-B252-8BA3-91DB-580F5CBB93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4840" y="3411595"/>
              <a:ext cx="696173" cy="914400"/>
              <a:chOff x="3625840" y="5421032"/>
              <a:chExt cx="696173" cy="914400"/>
            </a:xfrm>
          </p:grpSpPr>
          <p:sp>
            <p:nvSpPr>
              <p:cNvPr id="86040" name="Double Bracket 78">
                <a:extLst>
                  <a:ext uri="{FF2B5EF4-FFF2-40B4-BE49-F238E27FC236}">
                    <a16:creationId xmlns:a16="http://schemas.microsoft.com/office/drawing/2014/main" id="{EB342A74-9347-BBBE-927E-EFE5EF8BD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5840" y="5421032"/>
                <a:ext cx="696173" cy="91440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grpSp>
            <p:nvGrpSpPr>
              <p:cNvPr id="86041" name="Group 93">
                <a:extLst>
                  <a:ext uri="{FF2B5EF4-FFF2-40B4-BE49-F238E27FC236}">
                    <a16:creationId xmlns:a16="http://schemas.microsoft.com/office/drawing/2014/main" id="{77378C0A-9148-BC1C-FF2B-74AAE60F5F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58086" y="5451901"/>
                <a:ext cx="635352" cy="830997"/>
                <a:chOff x="5692599" y="5421032"/>
                <a:chExt cx="635352" cy="830997"/>
              </a:xfrm>
            </p:grpSpPr>
            <p:sp>
              <p:nvSpPr>
                <p:cNvPr id="86042" name="TextBox 91">
                  <a:extLst>
                    <a:ext uri="{FF2B5EF4-FFF2-40B4-BE49-F238E27FC236}">
                      <a16:creationId xmlns:a16="http://schemas.microsoft.com/office/drawing/2014/main" id="{C4F9DDD8-DA81-E79C-3E38-BEA56F2436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21415" y="5421032"/>
                  <a:ext cx="559853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75000"/>
                    </a:lnSpc>
                    <a:spcBef>
                      <a:spcPct val="65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40000"/>
                    </a:spcBef>
                    <a:buChar char="-"/>
                    <a:defRPr sz="20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lnSpc>
                      <a:spcPct val="85000"/>
                    </a:lnSpc>
                    <a:spcBef>
                      <a:spcPct val="4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01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11</a:t>
                  </a:r>
                </a:p>
              </p:txBody>
            </p:sp>
            <p:cxnSp>
              <p:nvCxnSpPr>
                <p:cNvPr id="86043" name="Straight Connector 92">
                  <a:extLst>
                    <a:ext uri="{FF2B5EF4-FFF2-40B4-BE49-F238E27FC236}">
                      <a16:creationId xmlns:a16="http://schemas.microsoft.com/office/drawing/2014/main" id="{8F6DACC6-A7B1-7308-BB32-AE1BF9EF858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692599" y="5848350"/>
                  <a:ext cx="6353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86021" name="Group 105">
            <a:extLst>
              <a:ext uri="{FF2B5EF4-FFF2-40B4-BE49-F238E27FC236}">
                <a16:creationId xmlns:a16="http://schemas.microsoft.com/office/drawing/2014/main" id="{B0EABC44-0510-6CFC-0828-38825CD44CDE}"/>
              </a:ext>
            </a:extLst>
          </p:cNvPr>
          <p:cNvGrpSpPr>
            <a:grpSpLocks/>
          </p:cNvGrpSpPr>
          <p:nvPr/>
        </p:nvGrpSpPr>
        <p:grpSpPr bwMode="auto">
          <a:xfrm>
            <a:off x="3405188" y="4876800"/>
            <a:ext cx="2333625" cy="914400"/>
            <a:chOff x="2600831" y="5245576"/>
            <a:chExt cx="2332646" cy="914400"/>
          </a:xfrm>
        </p:grpSpPr>
        <p:grpSp>
          <p:nvGrpSpPr>
            <p:cNvPr id="86024" name="Group 96">
              <a:extLst>
                <a:ext uri="{FF2B5EF4-FFF2-40B4-BE49-F238E27FC236}">
                  <a16:creationId xmlns:a16="http://schemas.microsoft.com/office/drawing/2014/main" id="{4E53F621-7846-F4D8-2987-2509B3CD00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0831" y="5245576"/>
              <a:ext cx="696173" cy="914400"/>
              <a:chOff x="3625840" y="5421032"/>
              <a:chExt cx="696173" cy="914400"/>
            </a:xfrm>
          </p:grpSpPr>
          <p:sp>
            <p:nvSpPr>
              <p:cNvPr id="86028" name="Double Bracket 97">
                <a:extLst>
                  <a:ext uri="{FF2B5EF4-FFF2-40B4-BE49-F238E27FC236}">
                    <a16:creationId xmlns:a16="http://schemas.microsoft.com/office/drawing/2014/main" id="{2D73BFE0-E3CB-5A0B-BBEE-C5F753470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5840" y="5421032"/>
                <a:ext cx="696173" cy="914400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grpSp>
            <p:nvGrpSpPr>
              <p:cNvPr id="86029" name="Group 93">
                <a:extLst>
                  <a:ext uri="{FF2B5EF4-FFF2-40B4-BE49-F238E27FC236}">
                    <a16:creationId xmlns:a16="http://schemas.microsoft.com/office/drawing/2014/main" id="{F38E411C-C420-2D5D-DAD2-5D0A1EB64F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58086" y="5451901"/>
                <a:ext cx="635352" cy="830997"/>
                <a:chOff x="5692599" y="5421032"/>
                <a:chExt cx="635352" cy="830997"/>
              </a:xfrm>
            </p:grpSpPr>
            <p:sp>
              <p:nvSpPr>
                <p:cNvPr id="86030" name="TextBox 99">
                  <a:extLst>
                    <a:ext uri="{FF2B5EF4-FFF2-40B4-BE49-F238E27FC236}">
                      <a16:creationId xmlns:a16="http://schemas.microsoft.com/office/drawing/2014/main" id="{734DDA4F-4886-E3B2-A180-43CC217271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21416" y="5421032"/>
                  <a:ext cx="559639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75000"/>
                    </a:lnSpc>
                    <a:spcBef>
                      <a:spcPct val="65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40000"/>
                    </a:spcBef>
                    <a:buChar char="-"/>
                    <a:defRPr sz="20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lnSpc>
                      <a:spcPct val="85000"/>
                    </a:lnSpc>
                    <a:spcBef>
                      <a:spcPct val="4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01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0"/>
                    <a:t>R</a:t>
                  </a:r>
                  <a:r>
                    <a:rPr lang="en-US" altLang="en-US" b="0" baseline="-25000"/>
                    <a:t>11</a:t>
                  </a:r>
                </a:p>
              </p:txBody>
            </p:sp>
            <p:cxnSp>
              <p:nvCxnSpPr>
                <p:cNvPr id="86031" name="Straight Connector 100">
                  <a:extLst>
                    <a:ext uri="{FF2B5EF4-FFF2-40B4-BE49-F238E27FC236}">
                      <a16:creationId xmlns:a16="http://schemas.microsoft.com/office/drawing/2014/main" id="{59F9B39B-A75F-64F4-8F76-953FB04573D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692599" y="5848350"/>
                  <a:ext cx="6353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86025" name="TextBox 101">
              <a:extLst>
                <a:ext uri="{FF2B5EF4-FFF2-40B4-BE49-F238E27FC236}">
                  <a16:creationId xmlns:a16="http://schemas.microsoft.com/office/drawing/2014/main" id="{3C1DD5C0-A6A8-DA6E-06B8-2EB55E59B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355381" y="5518222"/>
              <a:ext cx="2881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0"/>
                <a:t>=</a:t>
              </a:r>
            </a:p>
          </p:txBody>
        </p:sp>
        <p:sp>
          <p:nvSpPr>
            <p:cNvPr id="86026" name="Double Bracket 102">
              <a:extLst>
                <a:ext uri="{FF2B5EF4-FFF2-40B4-BE49-F238E27FC236}">
                  <a16:creationId xmlns:a16="http://schemas.microsoft.com/office/drawing/2014/main" id="{4B484992-093D-C74B-84AC-554321148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396" y="5468380"/>
              <a:ext cx="1162081" cy="449952"/>
            </a:xfrm>
            <a:prstGeom prst="bracketPair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86027" name="TextBox 104">
              <a:extLst>
                <a:ext uri="{FF2B5EF4-FFF2-40B4-BE49-F238E27FC236}">
                  <a16:creationId xmlns:a16="http://schemas.microsoft.com/office/drawing/2014/main" id="{3D2E2AC0-2C86-0592-527B-D7A2BD55F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986" y="5466075"/>
              <a:ext cx="10441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C00000"/>
                  </a:solidFill>
                </a:rPr>
                <a:t>Q</a:t>
              </a:r>
              <a:r>
                <a:rPr lang="en-US" altLang="en-US" b="0" baseline="-25000">
                  <a:solidFill>
                    <a:srgbClr val="C00000"/>
                  </a:solidFill>
                </a:rPr>
                <a:t>02</a:t>
              </a:r>
              <a:r>
                <a:rPr lang="en-US" altLang="en-US" b="0">
                  <a:solidFill>
                    <a:srgbClr val="C00000"/>
                  </a:solidFill>
                </a:rPr>
                <a:t> R</a:t>
              </a:r>
              <a:r>
                <a:rPr lang="en-US" altLang="en-US" b="0" baseline="-25000">
                  <a:solidFill>
                    <a:srgbClr val="C00000"/>
                  </a:solidFill>
                </a:rPr>
                <a:t>02</a:t>
              </a: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DDD40B8-7D59-BC01-9D5D-AABC2BFC25A6}"/>
              </a:ext>
            </a:extLst>
          </p:cNvPr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83269B9-47F9-1ADA-E63F-BE1A0E1EE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5867400"/>
            <a:ext cx="7070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Output =  { </a:t>
            </a:r>
            <a:r>
              <a:rPr lang="en-US" altLang="en-US" sz="2800">
                <a:solidFill>
                  <a:srgbClr val="C00000"/>
                </a:solidFill>
              </a:rPr>
              <a:t>Q</a:t>
            </a:r>
            <a:r>
              <a:rPr lang="en-US" altLang="en-US" sz="2800" baseline="-25000">
                <a:solidFill>
                  <a:srgbClr val="C00000"/>
                </a:solidFill>
              </a:rPr>
              <a:t>00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C00000"/>
                </a:solidFill>
              </a:rPr>
              <a:t>Q</a:t>
            </a:r>
            <a:r>
              <a:rPr lang="en-US" altLang="en-US" sz="2800" baseline="-25000">
                <a:solidFill>
                  <a:srgbClr val="C00000"/>
                </a:solidFill>
              </a:rPr>
              <a:t>10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C00000"/>
                </a:solidFill>
              </a:rPr>
              <a:t>Q</a:t>
            </a:r>
            <a:r>
              <a:rPr lang="en-US" altLang="en-US" sz="2800" baseline="-25000">
                <a:solidFill>
                  <a:srgbClr val="C00000"/>
                </a:solidFill>
              </a:rPr>
              <a:t>20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C00000"/>
                </a:solidFill>
              </a:rPr>
              <a:t>Q</a:t>
            </a:r>
            <a:r>
              <a:rPr lang="en-US" altLang="en-US" sz="2800" baseline="-25000">
                <a:solidFill>
                  <a:srgbClr val="C00000"/>
                </a:solidFill>
              </a:rPr>
              <a:t>30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C00000"/>
                </a:solidFill>
              </a:rPr>
              <a:t>Q</a:t>
            </a:r>
            <a:r>
              <a:rPr lang="en-US" altLang="en-US" sz="2800" baseline="-25000">
                <a:solidFill>
                  <a:srgbClr val="C00000"/>
                </a:solidFill>
              </a:rPr>
              <a:t>01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C00000"/>
                </a:solidFill>
              </a:rPr>
              <a:t>Q</a:t>
            </a:r>
            <a:r>
              <a:rPr lang="en-US" altLang="en-US" sz="2800" baseline="-25000">
                <a:solidFill>
                  <a:srgbClr val="C00000"/>
                </a:solidFill>
              </a:rPr>
              <a:t>11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C00000"/>
                </a:solidFill>
              </a:rPr>
              <a:t>Q</a:t>
            </a:r>
            <a:r>
              <a:rPr lang="en-US" altLang="en-US" sz="2800" baseline="-25000">
                <a:solidFill>
                  <a:srgbClr val="C00000"/>
                </a:solidFill>
              </a:rPr>
              <a:t>02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C00000"/>
                </a:solidFill>
              </a:rPr>
              <a:t>R</a:t>
            </a:r>
            <a:r>
              <a:rPr lang="en-US" altLang="en-US" sz="2800" baseline="-25000">
                <a:solidFill>
                  <a:srgbClr val="C00000"/>
                </a:solidFill>
              </a:rPr>
              <a:t>02</a:t>
            </a:r>
            <a:r>
              <a:rPr lang="en-US" altLang="en-US" sz="2800"/>
              <a:t>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9552F415-58E1-872D-38CB-8D827F57A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894763" cy="479425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TSQR: An Architecture-Dependent Algorithm</a:t>
            </a:r>
          </a:p>
        </p:txBody>
      </p:sp>
      <p:grpSp>
        <p:nvGrpSpPr>
          <p:cNvPr id="87042" name="Group 146">
            <a:extLst>
              <a:ext uri="{FF2B5EF4-FFF2-40B4-BE49-F238E27FC236}">
                <a16:creationId xmlns:a16="http://schemas.microsoft.com/office/drawing/2014/main" id="{76FC67EE-9778-5FAD-C043-46789B8CF18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981075"/>
            <a:ext cx="6084888" cy="1208088"/>
            <a:chOff x="381000" y="1383430"/>
            <a:chExt cx="6085058" cy="1207965"/>
          </a:xfrm>
        </p:grpSpPr>
        <p:sp>
          <p:nvSpPr>
            <p:cNvPr id="87099" name="Text Box 11">
              <a:extLst>
                <a:ext uri="{FF2B5EF4-FFF2-40B4-BE49-F238E27FC236}">
                  <a16:creationId xmlns:a16="http://schemas.microsoft.com/office/drawing/2014/main" id="{BDF97655-34F2-B333-FE65-3CDE33041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599" y="1800225"/>
              <a:ext cx="685799" cy="36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W</a:t>
              </a:r>
              <a:r>
                <a:rPr lang="en-US" altLang="en-US" sz="1800">
                  <a:latin typeface="Calibri" panose="020F0502020204030204" pitchFamily="34" charset="0"/>
                </a:rPr>
                <a:t> = </a:t>
              </a:r>
            </a:p>
          </p:txBody>
        </p:sp>
        <p:sp>
          <p:nvSpPr>
            <p:cNvPr id="87100" name="Text Box 12">
              <a:extLst>
                <a:ext uri="{FF2B5EF4-FFF2-40B4-BE49-F238E27FC236}">
                  <a16:creationId xmlns:a16="http://schemas.microsoft.com/office/drawing/2014/main" id="{6C8B6BC3-64AE-B6FA-B3F0-E922046F9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3324" y="1391368"/>
              <a:ext cx="473260" cy="120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W</a:t>
              </a:r>
              <a:r>
                <a:rPr lang="en-US" altLang="en-US" sz="1800" i="1" baseline="-25000">
                  <a:latin typeface="Calibri" panose="020F0502020204030204" pitchFamily="34" charset="0"/>
                </a:rPr>
                <a:t>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W</a:t>
              </a:r>
              <a:r>
                <a:rPr lang="en-US" altLang="en-US" sz="1800" i="1" baseline="-25000">
                  <a:latin typeface="Calibri" panose="020F0502020204030204" pitchFamily="34" charset="0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W</a:t>
              </a:r>
              <a:r>
                <a:rPr lang="en-US" altLang="en-US" sz="1800" i="1" baseline="-25000">
                  <a:latin typeface="Calibri" panose="020F0502020204030204" pitchFamily="34" charset="0"/>
                </a:rPr>
                <a:t>2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W</a:t>
              </a:r>
              <a:r>
                <a:rPr lang="en-US" altLang="en-US" sz="1800" i="1" baseline="-25000">
                  <a:latin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87101" name="Group 13">
              <a:extLst>
                <a:ext uri="{FF2B5EF4-FFF2-40B4-BE49-F238E27FC236}">
                  <a16:creationId xmlns:a16="http://schemas.microsoft.com/office/drawing/2014/main" id="{C8C6B4E8-CA31-7BFB-8DCF-3A5D3E2593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2999" y="1495425"/>
              <a:ext cx="76200" cy="1066800"/>
              <a:chOff x="960" y="2880"/>
              <a:chExt cx="48" cy="672"/>
            </a:xfrm>
          </p:grpSpPr>
          <p:sp>
            <p:nvSpPr>
              <p:cNvPr id="87121" name="Line 14">
                <a:extLst>
                  <a:ext uri="{FF2B5EF4-FFF2-40B4-BE49-F238E27FC236}">
                    <a16:creationId xmlns:a16="http://schemas.microsoft.com/office/drawing/2014/main" id="{B424FFB6-046E-244F-6369-C85E847888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2" name="Line 15">
                <a:extLst>
                  <a:ext uri="{FF2B5EF4-FFF2-40B4-BE49-F238E27FC236}">
                    <a16:creationId xmlns:a16="http://schemas.microsoft.com/office/drawing/2014/main" id="{8FADDC4A-E0AC-18FE-2D97-CD0E472F4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3" name="Line 16">
                <a:extLst>
                  <a:ext uri="{FF2B5EF4-FFF2-40B4-BE49-F238E27FC236}">
                    <a16:creationId xmlns:a16="http://schemas.microsoft.com/office/drawing/2014/main" id="{A68CFA3C-BE67-14CE-5EBC-652D8683D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102" name="Group 17">
              <a:extLst>
                <a:ext uri="{FF2B5EF4-FFF2-40B4-BE49-F238E27FC236}">
                  <a16:creationId xmlns:a16="http://schemas.microsoft.com/office/drawing/2014/main" id="{962B8F02-DDDA-FA60-02E0-AEFB30F4477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946399" y="1495425"/>
              <a:ext cx="76200" cy="1066800"/>
              <a:chOff x="960" y="2880"/>
              <a:chExt cx="48" cy="672"/>
            </a:xfrm>
          </p:grpSpPr>
          <p:sp>
            <p:nvSpPr>
              <p:cNvPr id="87118" name="Line 18">
                <a:extLst>
                  <a:ext uri="{FF2B5EF4-FFF2-40B4-BE49-F238E27FC236}">
                    <a16:creationId xmlns:a16="http://schemas.microsoft.com/office/drawing/2014/main" id="{6632A458-1E4E-92C6-CE8E-3472136E3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9" name="Line 19">
                <a:extLst>
                  <a:ext uri="{FF2B5EF4-FFF2-40B4-BE49-F238E27FC236}">
                    <a16:creationId xmlns:a16="http://schemas.microsoft.com/office/drawing/2014/main" id="{080C4D24-05EC-B548-0607-2A23A1269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0" name="Line 20">
                <a:extLst>
                  <a:ext uri="{FF2B5EF4-FFF2-40B4-BE49-F238E27FC236}">
                    <a16:creationId xmlns:a16="http://schemas.microsoft.com/office/drawing/2014/main" id="{39F4D488-4D96-4E3C-9C22-0D558871E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03" name="Line 29">
              <a:extLst>
                <a:ext uri="{FF2B5EF4-FFF2-40B4-BE49-F238E27FC236}">
                  <a16:creationId xmlns:a16="http://schemas.microsoft.com/office/drawing/2014/main" id="{958FFCB1-C0D1-F13E-9626-975EE8B96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999" y="16478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4" name="Line 30">
              <a:extLst>
                <a:ext uri="{FF2B5EF4-FFF2-40B4-BE49-F238E27FC236}">
                  <a16:creationId xmlns:a16="http://schemas.microsoft.com/office/drawing/2014/main" id="{275DE0A9-9F9E-75EB-089A-B095CA0A1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999" y="18764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5" name="Line 31">
              <a:extLst>
                <a:ext uri="{FF2B5EF4-FFF2-40B4-BE49-F238E27FC236}">
                  <a16:creationId xmlns:a16="http://schemas.microsoft.com/office/drawing/2014/main" id="{DF01F1D9-C1F7-4B86-5B92-65D41B409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999" y="21812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6" name="Line 32">
              <a:extLst>
                <a:ext uri="{FF2B5EF4-FFF2-40B4-BE49-F238E27FC236}">
                  <a16:creationId xmlns:a16="http://schemas.microsoft.com/office/drawing/2014/main" id="{7A7BC4AB-749C-86DE-40B6-DF6D57655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999" y="24098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7" name="Text Box 33">
              <a:extLst>
                <a:ext uri="{FF2B5EF4-FFF2-40B4-BE49-F238E27FC236}">
                  <a16:creationId xmlns:a16="http://schemas.microsoft.com/office/drawing/2014/main" id="{8ECEF982-A63C-11B7-E2BF-C2B1D9B2B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2199" y="1383430"/>
              <a:ext cx="471657" cy="120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R</a:t>
              </a:r>
              <a:r>
                <a:rPr lang="en-US" altLang="en-US" sz="1800" i="1" baseline="-25000">
                  <a:latin typeface="Calibri" panose="020F0502020204030204" pitchFamily="34" charset="0"/>
                </a:rPr>
                <a:t>00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R</a:t>
              </a:r>
              <a:r>
                <a:rPr lang="en-US" altLang="en-US" sz="1800" i="1" baseline="-25000">
                  <a:latin typeface="Calibri" panose="020F0502020204030204" pitchFamily="34" charset="0"/>
                </a:rPr>
                <a:t>10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R</a:t>
              </a:r>
              <a:r>
                <a:rPr lang="en-US" altLang="en-US" sz="1800" i="1" baseline="-25000">
                  <a:latin typeface="Calibri" panose="020F0502020204030204" pitchFamily="34" charset="0"/>
                </a:rPr>
                <a:t>20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R</a:t>
              </a:r>
              <a:r>
                <a:rPr lang="en-US" altLang="en-US" sz="1800" i="1" baseline="-25000">
                  <a:latin typeface="Calibri" panose="020F0502020204030204" pitchFamily="34" charset="0"/>
                </a:rPr>
                <a:t>30</a:t>
              </a:r>
            </a:p>
          </p:txBody>
        </p:sp>
        <p:sp>
          <p:nvSpPr>
            <p:cNvPr id="87108" name="Line 34">
              <a:extLst>
                <a:ext uri="{FF2B5EF4-FFF2-40B4-BE49-F238E27FC236}">
                  <a16:creationId xmlns:a16="http://schemas.microsoft.com/office/drawing/2014/main" id="{527E1D71-F2AB-BE4E-A22E-7E7F85607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000" y="1571625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9" name="Line 35">
              <a:extLst>
                <a:ext uri="{FF2B5EF4-FFF2-40B4-BE49-F238E27FC236}">
                  <a16:creationId xmlns:a16="http://schemas.microsoft.com/office/drawing/2014/main" id="{7BAC6B93-3057-7130-0019-E7CEF99A6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8000" y="1724025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0" name="Text Box 36">
              <a:extLst>
                <a:ext uri="{FF2B5EF4-FFF2-40B4-BE49-F238E27FC236}">
                  <a16:creationId xmlns:a16="http://schemas.microsoft.com/office/drawing/2014/main" id="{17CA07B7-0C54-A06D-4489-0048E2FFC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000" y="1509713"/>
              <a:ext cx="471657" cy="36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R</a:t>
              </a:r>
              <a:r>
                <a:rPr lang="en-US" altLang="en-US" sz="1800" i="1" baseline="-25000">
                  <a:latin typeface="Calibri" panose="020F0502020204030204" pitchFamily="34" charset="0"/>
                </a:rPr>
                <a:t>01</a:t>
              </a:r>
            </a:p>
          </p:txBody>
        </p:sp>
        <p:sp>
          <p:nvSpPr>
            <p:cNvPr id="87111" name="Text Box 37">
              <a:extLst>
                <a:ext uri="{FF2B5EF4-FFF2-40B4-BE49-F238E27FC236}">
                  <a16:creationId xmlns:a16="http://schemas.microsoft.com/office/drawing/2014/main" id="{6B9F2FC4-E05B-3123-4CAC-C7C80449A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000" y="2105025"/>
              <a:ext cx="471657" cy="36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R</a:t>
              </a:r>
              <a:r>
                <a:rPr lang="en-US" altLang="en-US" sz="1800" i="1" baseline="-25000"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87112" name="Line 38">
              <a:extLst>
                <a:ext uri="{FF2B5EF4-FFF2-40B4-BE49-F238E27FC236}">
                  <a16:creationId xmlns:a16="http://schemas.microsoft.com/office/drawing/2014/main" id="{043B9350-4052-DA4B-E15F-80068A57E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000" y="2181225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3" name="Line 39">
              <a:extLst>
                <a:ext uri="{FF2B5EF4-FFF2-40B4-BE49-F238E27FC236}">
                  <a16:creationId xmlns:a16="http://schemas.microsoft.com/office/drawing/2014/main" id="{40EFC106-71CF-62C4-85D3-AE20A32DAD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8000" y="2333625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4" name="Line 40">
              <a:extLst>
                <a:ext uri="{FF2B5EF4-FFF2-40B4-BE49-F238E27FC236}">
                  <a16:creationId xmlns:a16="http://schemas.microsoft.com/office/drawing/2014/main" id="{E81A39B3-7E7D-9C5C-2315-674F86B4D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400" y="1724025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5" name="Line 41">
              <a:extLst>
                <a:ext uri="{FF2B5EF4-FFF2-40B4-BE49-F238E27FC236}">
                  <a16:creationId xmlns:a16="http://schemas.microsoft.com/office/drawing/2014/main" id="{2D4D3EFF-6248-5ACA-6374-9822C3DDF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400" y="2105025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6" name="Text Box 42">
              <a:extLst>
                <a:ext uri="{FF2B5EF4-FFF2-40B4-BE49-F238E27FC236}">
                  <a16:creationId xmlns:a16="http://schemas.microsoft.com/office/drawing/2014/main" id="{77014E7D-6C7A-58A6-205F-A9C1E81CC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4401" y="1800225"/>
              <a:ext cx="471657" cy="36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Calibri" panose="020F0502020204030204" pitchFamily="34" charset="0"/>
                </a:rPr>
                <a:t>R</a:t>
              </a:r>
              <a:r>
                <a:rPr lang="en-US" altLang="en-US" sz="1800" i="1" baseline="-25000">
                  <a:latin typeface="Calibri" panose="020F0502020204030204" pitchFamily="34" charset="0"/>
                </a:rPr>
                <a:t>02</a:t>
              </a:r>
            </a:p>
          </p:txBody>
        </p:sp>
        <p:sp>
          <p:nvSpPr>
            <p:cNvPr id="87117" name="TextBox 86">
              <a:extLst>
                <a:ext uri="{FF2B5EF4-FFF2-40B4-BE49-F238E27FC236}">
                  <a16:creationId xmlns:a16="http://schemas.microsoft.com/office/drawing/2014/main" id="{8937176B-FEC0-CE49-8678-68200DD4A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1676400"/>
              <a:ext cx="1498599" cy="46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alibri" panose="020F0502020204030204" pitchFamily="34" charset="0"/>
                </a:rPr>
                <a:t>Parallel:</a:t>
              </a:r>
            </a:p>
          </p:txBody>
        </p:sp>
      </p:grpSp>
      <p:grpSp>
        <p:nvGrpSpPr>
          <p:cNvPr id="5" name="Group 147">
            <a:extLst>
              <a:ext uri="{FF2B5EF4-FFF2-40B4-BE49-F238E27FC236}">
                <a16:creationId xmlns:a16="http://schemas.microsoft.com/office/drawing/2014/main" id="{B8CB59CA-E5FE-435A-B1C1-FB385288C0C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517775"/>
            <a:ext cx="7456488" cy="1200150"/>
            <a:chOff x="228600" y="2915294"/>
            <a:chExt cx="7456408" cy="1201462"/>
          </a:xfrm>
        </p:grpSpPr>
        <p:grpSp>
          <p:nvGrpSpPr>
            <p:cNvPr id="87076" name="Group 85">
              <a:extLst>
                <a:ext uri="{FF2B5EF4-FFF2-40B4-BE49-F238E27FC236}">
                  <a16:creationId xmlns:a16="http://schemas.microsoft.com/office/drawing/2014/main" id="{D4E25738-441F-1136-7BAC-3474D66E62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00" y="2915294"/>
              <a:ext cx="5780008" cy="1201462"/>
              <a:chOff x="1447800" y="2991494"/>
              <a:chExt cx="5780008" cy="1201462"/>
            </a:xfrm>
          </p:grpSpPr>
          <p:sp>
            <p:nvSpPr>
              <p:cNvPr id="87078" name="Text Box 11">
                <a:extLst>
                  <a:ext uri="{FF2B5EF4-FFF2-40B4-BE49-F238E27FC236}">
                    <a16:creationId xmlns:a16="http://schemas.microsoft.com/office/drawing/2014/main" id="{E4A82169-25E9-7F8D-F48D-C228B228AC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3400425"/>
                <a:ext cx="685800" cy="369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>
                    <a:latin typeface="Calibri" panose="020F0502020204030204" pitchFamily="34" charset="0"/>
                  </a:rPr>
                  <a:t> = </a:t>
                </a:r>
              </a:p>
            </p:txBody>
          </p:sp>
          <p:sp>
            <p:nvSpPr>
              <p:cNvPr id="87079" name="Text Box 12">
                <a:extLst>
                  <a:ext uri="{FF2B5EF4-FFF2-40B4-BE49-F238E27FC236}">
                    <a16:creationId xmlns:a16="http://schemas.microsoft.com/office/drawing/2014/main" id="{E34FA375-87C4-69AE-027C-4EFBE16A3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1525" y="2991494"/>
                <a:ext cx="473234" cy="120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3</a:t>
                </a:r>
              </a:p>
            </p:txBody>
          </p:sp>
          <p:grpSp>
            <p:nvGrpSpPr>
              <p:cNvPr id="87080" name="Group 13">
                <a:extLst>
                  <a:ext uri="{FF2B5EF4-FFF2-40B4-BE49-F238E27FC236}">
                    <a16:creationId xmlns:a16="http://schemas.microsoft.com/office/drawing/2014/main" id="{0AA28580-662F-6EE9-57F3-63BAB3231E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1200" y="3095625"/>
                <a:ext cx="76200" cy="1066800"/>
                <a:chOff x="960" y="2880"/>
                <a:chExt cx="48" cy="672"/>
              </a:xfrm>
            </p:grpSpPr>
            <p:sp>
              <p:nvSpPr>
                <p:cNvPr id="87096" name="Line 14">
                  <a:extLst>
                    <a:ext uri="{FF2B5EF4-FFF2-40B4-BE49-F238E27FC236}">
                      <a16:creationId xmlns:a16="http://schemas.microsoft.com/office/drawing/2014/main" id="{DE134D67-C65E-6791-0916-1B25D9A647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7" name="Line 15">
                  <a:extLst>
                    <a:ext uri="{FF2B5EF4-FFF2-40B4-BE49-F238E27FC236}">
                      <a16:creationId xmlns:a16="http://schemas.microsoft.com/office/drawing/2014/main" id="{691AAC34-31E2-0DFE-EAD5-B03B22CC44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8" name="Line 16">
                  <a:extLst>
                    <a:ext uri="{FF2B5EF4-FFF2-40B4-BE49-F238E27FC236}">
                      <a16:creationId xmlns:a16="http://schemas.microsoft.com/office/drawing/2014/main" id="{F96D1443-225A-943A-57F8-4D4E120B55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7081" name="Group 17">
                <a:extLst>
                  <a:ext uri="{FF2B5EF4-FFF2-40B4-BE49-F238E27FC236}">
                    <a16:creationId xmlns:a16="http://schemas.microsoft.com/office/drawing/2014/main" id="{1860AA00-A9F0-9E7B-35BF-62A22DC865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514600" y="3095625"/>
                <a:ext cx="76200" cy="1066800"/>
                <a:chOff x="960" y="2880"/>
                <a:chExt cx="48" cy="672"/>
              </a:xfrm>
            </p:grpSpPr>
            <p:sp>
              <p:nvSpPr>
                <p:cNvPr id="87093" name="Line 18">
                  <a:extLst>
                    <a:ext uri="{FF2B5EF4-FFF2-40B4-BE49-F238E27FC236}">
                      <a16:creationId xmlns:a16="http://schemas.microsoft.com/office/drawing/2014/main" id="{EAF9465C-6D6D-ABF3-FDCD-1F20A3FF38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4" name="Line 19">
                  <a:extLst>
                    <a:ext uri="{FF2B5EF4-FFF2-40B4-BE49-F238E27FC236}">
                      <a16:creationId xmlns:a16="http://schemas.microsoft.com/office/drawing/2014/main" id="{EFCB1C61-1C63-ABB8-294A-E74E5ECDC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5" name="Line 20">
                  <a:extLst>
                    <a:ext uri="{FF2B5EF4-FFF2-40B4-BE49-F238E27FC236}">
                      <a16:creationId xmlns:a16="http://schemas.microsoft.com/office/drawing/2014/main" id="{5247E699-CC88-1C38-9FBE-75AEACF6DA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82" name="Line 29">
                <a:extLst>
                  <a:ext uri="{FF2B5EF4-FFF2-40B4-BE49-F238E27FC236}">
                    <a16:creationId xmlns:a16="http://schemas.microsoft.com/office/drawing/2014/main" id="{017ABF83-C0FF-D16E-87FA-C518A885BA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3200" y="32480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3" name="Text Box 36">
                <a:extLst>
                  <a:ext uri="{FF2B5EF4-FFF2-40B4-BE49-F238E27FC236}">
                    <a16:creationId xmlns:a16="http://schemas.microsoft.com/office/drawing/2014/main" id="{78D27D1E-DE0D-38CD-A3DA-F6E5F1E0F9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3200400"/>
                <a:ext cx="471632" cy="369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R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87084" name="Text Box 42">
                <a:extLst>
                  <a:ext uri="{FF2B5EF4-FFF2-40B4-BE49-F238E27FC236}">
                    <a16:creationId xmlns:a16="http://schemas.microsoft.com/office/drawing/2014/main" id="{690F9EB7-504A-F67B-C2CF-8E4940FBD5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1" y="3400425"/>
                <a:ext cx="471632" cy="369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R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02</a:t>
                </a:r>
              </a:p>
            </p:txBody>
          </p:sp>
          <p:sp>
            <p:nvSpPr>
              <p:cNvPr id="87085" name="Text Box 33">
                <a:extLst>
                  <a:ext uri="{FF2B5EF4-FFF2-40B4-BE49-F238E27FC236}">
                    <a16:creationId xmlns:a16="http://schemas.microsoft.com/office/drawing/2014/main" id="{44DC7C2A-B055-B778-57E1-87841B8814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201" y="3048000"/>
                <a:ext cx="471632" cy="369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R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00</a:t>
                </a: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490DABE8-0306-6908-5518-B8C72BCA1AF0}"/>
                  </a:ext>
                </a:extLst>
              </p:cNvPr>
              <p:cNvCxnSpPr/>
              <p:nvPr/>
            </p:nvCxnSpPr>
            <p:spPr>
              <a:xfrm flipV="1">
                <a:off x="2743168" y="3430123"/>
                <a:ext cx="1447784" cy="762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50EC17A6-9401-525C-27DE-43A1B21B4323}"/>
                  </a:ext>
                </a:extLst>
              </p:cNvPr>
              <p:cNvCxnSpPr>
                <a:stCxn id="87085" idx="3"/>
              </p:cNvCxnSpPr>
              <p:nvPr/>
            </p:nvCxnSpPr>
            <p:spPr>
              <a:xfrm>
                <a:off x="3595647" y="3233058"/>
                <a:ext cx="595306" cy="1207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3A5046B5-C6A5-5A72-0910-A138BEAEAE64}"/>
                  </a:ext>
                </a:extLst>
              </p:cNvPr>
              <p:cNvCxnSpPr/>
              <p:nvPr/>
            </p:nvCxnSpPr>
            <p:spPr>
              <a:xfrm>
                <a:off x="4749747" y="3463497"/>
                <a:ext cx="736592" cy="1191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DF03E54C-D467-CBD1-B154-FF18E5A05A69}"/>
                  </a:ext>
                </a:extLst>
              </p:cNvPr>
              <p:cNvCxnSpPr/>
              <p:nvPr/>
            </p:nvCxnSpPr>
            <p:spPr>
              <a:xfrm flipV="1">
                <a:off x="2743168" y="3658973"/>
                <a:ext cx="2743171" cy="1525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090" name="Text Box 42">
                <a:extLst>
                  <a:ext uri="{FF2B5EF4-FFF2-40B4-BE49-F238E27FC236}">
                    <a16:creationId xmlns:a16="http://schemas.microsoft.com/office/drawing/2014/main" id="{56BF52CB-D399-367C-5691-521015CE29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6176" y="3581400"/>
                <a:ext cx="471632" cy="369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R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03</a:t>
                </a:r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6C02B484-B75E-7657-7F74-A1B04ABF5A32}"/>
                  </a:ext>
                </a:extLst>
              </p:cNvPr>
              <p:cNvCxnSpPr/>
              <p:nvPr/>
            </p:nvCxnSpPr>
            <p:spPr>
              <a:xfrm>
                <a:off x="6019733" y="3658973"/>
                <a:ext cx="736592" cy="1191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DABDADBF-63E0-0ADC-23F4-41E8227ABFDC}"/>
                  </a:ext>
                </a:extLst>
              </p:cNvPr>
              <p:cNvCxnSpPr/>
              <p:nvPr/>
            </p:nvCxnSpPr>
            <p:spPr>
              <a:xfrm flipV="1">
                <a:off x="2743168" y="3887823"/>
                <a:ext cx="4038557" cy="1525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077" name="TextBox 87">
              <a:extLst>
                <a:ext uri="{FF2B5EF4-FFF2-40B4-BE49-F238E27FC236}">
                  <a16:creationId xmlns:a16="http://schemas.microsoft.com/office/drawing/2014/main" id="{56FC8106-95E3-35EC-4F3D-590A89252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200400"/>
              <a:ext cx="1828800" cy="46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alibri" panose="020F0502020204030204" pitchFamily="34" charset="0"/>
                </a:rPr>
                <a:t>Sequential:</a:t>
              </a:r>
            </a:p>
          </p:txBody>
        </p:sp>
      </p:grpSp>
      <p:grpSp>
        <p:nvGrpSpPr>
          <p:cNvPr id="9" name="Group 148">
            <a:extLst>
              <a:ext uri="{FF2B5EF4-FFF2-40B4-BE49-F238E27FC236}">
                <a16:creationId xmlns:a16="http://schemas.microsoft.com/office/drawing/2014/main" id="{84B65477-AA27-76AE-2EE5-54F3B3AB5A6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049713"/>
            <a:ext cx="6948488" cy="1263650"/>
            <a:chOff x="304800" y="4515567"/>
            <a:chExt cx="6948650" cy="1264014"/>
          </a:xfrm>
        </p:grpSpPr>
        <p:grpSp>
          <p:nvGrpSpPr>
            <p:cNvPr id="87048" name="Group 145">
              <a:extLst>
                <a:ext uri="{FF2B5EF4-FFF2-40B4-BE49-F238E27FC236}">
                  <a16:creationId xmlns:a16="http://schemas.microsoft.com/office/drawing/2014/main" id="{AC7762DC-5569-ADAF-730B-D25E191331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4515567"/>
              <a:ext cx="5272250" cy="1264014"/>
              <a:chOff x="1981200" y="4515567"/>
              <a:chExt cx="5272250" cy="1264014"/>
            </a:xfrm>
          </p:grpSpPr>
          <p:sp>
            <p:nvSpPr>
              <p:cNvPr id="87050" name="Text Box 11">
                <a:extLst>
                  <a:ext uri="{FF2B5EF4-FFF2-40B4-BE49-F238E27FC236}">
                    <a16:creationId xmlns:a16="http://schemas.microsoft.com/office/drawing/2014/main" id="{F58B8E94-795D-36B1-F757-A7B3EA45D6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200" y="4924425"/>
                <a:ext cx="685801" cy="369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>
                    <a:latin typeface="Calibri" panose="020F0502020204030204" pitchFamily="34" charset="0"/>
                  </a:rPr>
                  <a:t> = </a:t>
                </a:r>
              </a:p>
            </p:txBody>
          </p:sp>
          <p:sp>
            <p:nvSpPr>
              <p:cNvPr id="87051" name="Text Box 12">
                <a:extLst>
                  <a:ext uri="{FF2B5EF4-FFF2-40B4-BE49-F238E27FC236}">
                    <a16:creationId xmlns:a16="http://schemas.microsoft.com/office/drawing/2014/main" id="{FF9B2CA5-883F-4FE5-8532-7CFE51E77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4926" y="4515567"/>
                <a:ext cx="473253" cy="1200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W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3</a:t>
                </a:r>
              </a:p>
            </p:txBody>
          </p:sp>
          <p:grpSp>
            <p:nvGrpSpPr>
              <p:cNvPr id="87052" name="Group 13">
                <a:extLst>
                  <a:ext uri="{FF2B5EF4-FFF2-40B4-BE49-F238E27FC236}">
                    <a16:creationId xmlns:a16="http://schemas.microsoft.com/office/drawing/2014/main" id="{CC9BE6E4-A64B-0181-27E4-F9C8AB728E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4600" y="4619625"/>
                <a:ext cx="76200" cy="1066800"/>
                <a:chOff x="960" y="2880"/>
                <a:chExt cx="48" cy="672"/>
              </a:xfrm>
            </p:grpSpPr>
            <p:sp>
              <p:nvSpPr>
                <p:cNvPr id="87073" name="Line 14">
                  <a:extLst>
                    <a:ext uri="{FF2B5EF4-FFF2-40B4-BE49-F238E27FC236}">
                      <a16:creationId xmlns:a16="http://schemas.microsoft.com/office/drawing/2014/main" id="{EDF0FEE7-AB4E-A36F-0880-D38700C8B7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4" name="Line 15">
                  <a:extLst>
                    <a:ext uri="{FF2B5EF4-FFF2-40B4-BE49-F238E27FC236}">
                      <a16:creationId xmlns:a16="http://schemas.microsoft.com/office/drawing/2014/main" id="{6E06DD30-2F79-1E47-B42F-F8AD6DBAF9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5" name="Line 16">
                  <a:extLst>
                    <a:ext uri="{FF2B5EF4-FFF2-40B4-BE49-F238E27FC236}">
                      <a16:creationId xmlns:a16="http://schemas.microsoft.com/office/drawing/2014/main" id="{397B924E-FBE6-3F4C-764D-3E7F82751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7053" name="Group 17">
                <a:extLst>
                  <a:ext uri="{FF2B5EF4-FFF2-40B4-BE49-F238E27FC236}">
                    <a16:creationId xmlns:a16="http://schemas.microsoft.com/office/drawing/2014/main" id="{11AD6938-6892-C53B-EF02-035B6519E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048000" y="4619625"/>
                <a:ext cx="76200" cy="1066800"/>
                <a:chOff x="960" y="2880"/>
                <a:chExt cx="48" cy="672"/>
              </a:xfrm>
            </p:grpSpPr>
            <p:sp>
              <p:nvSpPr>
                <p:cNvPr id="87070" name="Line 18">
                  <a:extLst>
                    <a:ext uri="{FF2B5EF4-FFF2-40B4-BE49-F238E27FC236}">
                      <a16:creationId xmlns:a16="http://schemas.microsoft.com/office/drawing/2014/main" id="{D3EEB260-DC9C-8A59-C87B-05F7209E2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1" name="Line 19">
                  <a:extLst>
                    <a:ext uri="{FF2B5EF4-FFF2-40B4-BE49-F238E27FC236}">
                      <a16:creationId xmlns:a16="http://schemas.microsoft.com/office/drawing/2014/main" id="{B7F8ECDF-CD23-DF9D-7089-3CB45A45E6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2" name="Line 20">
                  <a:extLst>
                    <a:ext uri="{FF2B5EF4-FFF2-40B4-BE49-F238E27FC236}">
                      <a16:creationId xmlns:a16="http://schemas.microsoft.com/office/drawing/2014/main" id="{7E3C55DE-B899-F791-BBA5-1724F14985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54" name="Line 29">
                <a:extLst>
                  <a:ext uri="{FF2B5EF4-FFF2-40B4-BE49-F238E27FC236}">
                    <a16:creationId xmlns:a16="http://schemas.microsoft.com/office/drawing/2014/main" id="{366DAD2E-61F1-E13A-2865-0D0490469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600" y="47720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5" name="Line 30">
                <a:extLst>
                  <a:ext uri="{FF2B5EF4-FFF2-40B4-BE49-F238E27FC236}">
                    <a16:creationId xmlns:a16="http://schemas.microsoft.com/office/drawing/2014/main" id="{9EF9DFB7-A39D-A0B6-7970-A6A525369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600" y="50006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6" name="Text Box 33">
                <a:extLst>
                  <a:ext uri="{FF2B5EF4-FFF2-40B4-BE49-F238E27FC236}">
                    <a16:creationId xmlns:a16="http://schemas.microsoft.com/office/drawing/2014/main" id="{FB3EBBF7-63E7-5682-2289-A615591BA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3800" y="4572000"/>
                <a:ext cx="471650" cy="646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R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00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R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87057" name="Text Box 36">
                <a:extLst>
                  <a:ext uri="{FF2B5EF4-FFF2-40B4-BE49-F238E27FC236}">
                    <a16:creationId xmlns:a16="http://schemas.microsoft.com/office/drawing/2014/main" id="{F37AE161-0FF4-4B94-1B4B-A76239A14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601" y="4736068"/>
                <a:ext cx="471650" cy="369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R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87058" name="Text Box 37">
                <a:extLst>
                  <a:ext uri="{FF2B5EF4-FFF2-40B4-BE49-F238E27FC236}">
                    <a16:creationId xmlns:a16="http://schemas.microsoft.com/office/drawing/2014/main" id="{3D671630-7423-9AD2-1477-BDA34703A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601" y="5116512"/>
                <a:ext cx="471650" cy="369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R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87059" name="Text Box 42">
                <a:extLst>
                  <a:ext uri="{FF2B5EF4-FFF2-40B4-BE49-F238E27FC236}">
                    <a16:creationId xmlns:a16="http://schemas.microsoft.com/office/drawing/2014/main" id="{A7E9719C-FB1E-8B30-058E-F2E789D2C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7400" y="4953000"/>
                <a:ext cx="471650" cy="369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R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02</a:t>
                </a:r>
              </a:p>
            </p:txBody>
          </p: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2695303B-A091-BFB2-5FC6-D319BAE0AF91}"/>
                  </a:ext>
                </a:extLst>
              </p:cNvPr>
              <p:cNvCxnSpPr>
                <a:endCxn id="87057" idx="1"/>
              </p:cNvCxnSpPr>
              <p:nvPr/>
            </p:nvCxnSpPr>
            <p:spPr>
              <a:xfrm>
                <a:off x="4267292" y="4801399"/>
                <a:ext cx="533412" cy="1190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E3C403EC-6EEB-D011-4FDB-76D940FBD241}"/>
                  </a:ext>
                </a:extLst>
              </p:cNvPr>
              <p:cNvCxnSpPr/>
              <p:nvPr/>
            </p:nvCxnSpPr>
            <p:spPr>
              <a:xfrm flipV="1">
                <a:off x="4267292" y="5030065"/>
                <a:ext cx="533412" cy="762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58F411FC-9BA4-6031-43C0-3472543F594E}"/>
                  </a:ext>
                </a:extLst>
              </p:cNvPr>
              <p:cNvCxnSpPr/>
              <p:nvPr/>
            </p:nvCxnSpPr>
            <p:spPr>
              <a:xfrm>
                <a:off x="5257915" y="4953843"/>
                <a:ext cx="533412" cy="1206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5305DAA6-663E-A64F-E341-BDDED2BD8C8D}"/>
                  </a:ext>
                </a:extLst>
              </p:cNvPr>
              <p:cNvCxnSpPr/>
              <p:nvPr/>
            </p:nvCxnSpPr>
            <p:spPr>
              <a:xfrm flipV="1">
                <a:off x="5257915" y="5182509"/>
                <a:ext cx="533412" cy="762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064" name="Text Box 37">
                <a:extLst>
                  <a:ext uri="{FF2B5EF4-FFF2-40B4-BE49-F238E27FC236}">
                    <a16:creationId xmlns:a16="http://schemas.microsoft.com/office/drawing/2014/main" id="{42B0861C-5FBC-77FC-71AB-CA98344A6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7400" y="5410200"/>
                <a:ext cx="471650" cy="369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R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11</a:t>
                </a:r>
              </a:p>
            </p:txBody>
          </p: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81BC2FEB-5828-C3C4-92FB-5EDACE6DC4DC}"/>
                  </a:ext>
                </a:extLst>
              </p:cNvPr>
              <p:cNvCxnSpPr/>
              <p:nvPr/>
            </p:nvCxnSpPr>
            <p:spPr>
              <a:xfrm>
                <a:off x="3276669" y="5563619"/>
                <a:ext cx="2514659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4758CC2F-D9F0-8D6D-007E-42F324FFCCEB}"/>
                  </a:ext>
                </a:extLst>
              </p:cNvPr>
              <p:cNvCxnSpPr>
                <a:endCxn id="87058" idx="1"/>
              </p:cNvCxnSpPr>
              <p:nvPr/>
            </p:nvCxnSpPr>
            <p:spPr>
              <a:xfrm flipV="1">
                <a:off x="3276669" y="5301605"/>
                <a:ext cx="1524036" cy="333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067" name="Text Box 42">
                <a:extLst>
                  <a:ext uri="{FF2B5EF4-FFF2-40B4-BE49-F238E27FC236}">
                    <a16:creationId xmlns:a16="http://schemas.microsoft.com/office/drawing/2014/main" id="{7D411C1F-98D3-160E-61BC-A63A6EC225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5181600"/>
                <a:ext cx="471650" cy="369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latin typeface="Calibri" panose="020F0502020204030204" pitchFamily="34" charset="0"/>
                  </a:rPr>
                  <a:t>R</a:t>
                </a:r>
                <a:r>
                  <a:rPr lang="en-US" altLang="en-US" sz="1800" i="1" baseline="-25000">
                    <a:latin typeface="Calibri" panose="020F0502020204030204" pitchFamily="34" charset="0"/>
                  </a:rPr>
                  <a:t>03</a:t>
                </a:r>
              </a:p>
            </p:txBody>
          </p: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3A43D8D5-E7AD-B589-0A9B-CD6FEEC4D45A}"/>
                  </a:ext>
                </a:extLst>
              </p:cNvPr>
              <p:cNvCxnSpPr/>
              <p:nvPr/>
            </p:nvCxnSpPr>
            <p:spPr>
              <a:xfrm>
                <a:off x="6324740" y="5258731"/>
                <a:ext cx="533412" cy="1206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4B19E0D2-2AF4-4916-F687-A644F638E82E}"/>
                  </a:ext>
                </a:extLst>
              </p:cNvPr>
              <p:cNvCxnSpPr/>
              <p:nvPr/>
            </p:nvCxnSpPr>
            <p:spPr>
              <a:xfrm flipV="1">
                <a:off x="6324740" y="5487397"/>
                <a:ext cx="533412" cy="762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049" name="TextBox 143">
              <a:extLst>
                <a:ext uri="{FF2B5EF4-FFF2-40B4-BE49-F238E27FC236}">
                  <a16:creationId xmlns:a16="http://schemas.microsoft.com/office/drawing/2014/main" id="{A09CA004-5C8D-5E90-E510-F25EBF744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800600"/>
              <a:ext cx="1905000" cy="461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alibri" panose="020F0502020204030204" pitchFamily="34" charset="0"/>
                </a:rPr>
                <a:t>Dual Core: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EAE5F26C-E535-0EDF-8337-1419ADE4F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5" y="6018213"/>
            <a:ext cx="5045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Can choose reduction tree dynamically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30C4575-38BA-67DF-445D-DF6C3E03F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37200"/>
            <a:ext cx="804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Multicore / Multisocket / Multirack / Multisite / Out-of-core:  ?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42DC85C-E483-7A05-7D80-8C1E77EA7664}"/>
              </a:ext>
            </a:extLst>
          </p:cNvPr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9C8E706F-D4C3-8F65-1DFE-E6CB7378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18063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TSQR Performance Results</a:t>
            </a: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B345555D-E3F3-EC40-C936-55FFD623A7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458200" cy="5638800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altLang="en-US" sz="2000" b="0">
                <a:ea typeface="ＭＳ Ｐゴシック" panose="020B0600070205080204" pitchFamily="34" charset="-128"/>
              </a:rPr>
              <a:t>Parallel</a:t>
            </a:r>
          </a:p>
          <a:p>
            <a:pPr lvl="1" eaLnBrk="1" hangingPunct="1">
              <a:spcBef>
                <a:spcPts val="200"/>
              </a:spcBef>
              <a:buFont typeface="Arial" panose="020B0604020202020204" pitchFamily="34" charset="0"/>
              <a:buChar char="–"/>
            </a:pPr>
            <a:r>
              <a:rPr lang="en-US" altLang="en-US" b="0">
                <a:ea typeface="ＭＳ Ｐゴシック" panose="020B0600070205080204" pitchFamily="34" charset="-128"/>
              </a:rPr>
              <a:t>Intel Clovertown</a:t>
            </a:r>
          </a:p>
          <a:p>
            <a:pPr lvl="2" eaLnBrk="1" hangingPunct="1">
              <a:spcBef>
                <a:spcPts val="2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ea typeface="ＭＳ Ｐゴシック" panose="020B0600070205080204" pitchFamily="34" charset="-128"/>
              </a:rPr>
              <a:t>Up to </a:t>
            </a:r>
            <a:r>
              <a:rPr lang="en-US" altLang="en-US" sz="2000">
                <a:ea typeface="ＭＳ Ｐゴシック" panose="020B0600070205080204" pitchFamily="34" charset="-128"/>
              </a:rPr>
              <a:t>8x</a:t>
            </a:r>
            <a:r>
              <a:rPr lang="en-US" altLang="en-US" sz="2000" b="0">
                <a:ea typeface="ＭＳ Ｐゴシック" panose="020B0600070205080204" pitchFamily="34" charset="-128"/>
              </a:rPr>
              <a:t> speedup (8 core, dual socket, 10M x 10)</a:t>
            </a:r>
          </a:p>
          <a:p>
            <a:pPr lvl="1" eaLnBrk="1" hangingPunct="1">
              <a:spcBef>
                <a:spcPts val="200"/>
              </a:spcBef>
              <a:buFont typeface="Arial" panose="020B0604020202020204" pitchFamily="34" charset="0"/>
              <a:buChar char="–"/>
            </a:pPr>
            <a:r>
              <a:rPr lang="en-US" altLang="en-US" b="0">
                <a:ea typeface="ＭＳ Ｐゴシック" panose="020B0600070205080204" pitchFamily="34" charset="-128"/>
              </a:rPr>
              <a:t>Pentium III cluster, Dolphin Interconnect, MPICH</a:t>
            </a:r>
          </a:p>
          <a:p>
            <a:pPr lvl="2" eaLnBrk="1" hangingPunct="1">
              <a:spcBef>
                <a:spcPts val="200"/>
              </a:spcBef>
            </a:pPr>
            <a:r>
              <a:rPr lang="en-US" altLang="en-US" sz="2000" b="0">
                <a:ea typeface="ＭＳ Ｐゴシック" panose="020B0600070205080204" pitchFamily="34" charset="-128"/>
              </a:rPr>
              <a:t>Up to </a:t>
            </a:r>
            <a:r>
              <a:rPr lang="en-US" altLang="en-US" sz="2000">
                <a:ea typeface="ＭＳ Ｐゴシック" panose="020B0600070205080204" pitchFamily="34" charset="-128"/>
              </a:rPr>
              <a:t>6.7x</a:t>
            </a:r>
            <a:r>
              <a:rPr lang="en-US" altLang="en-US" sz="2000" b="0">
                <a:ea typeface="ＭＳ Ｐゴシック" panose="020B0600070205080204" pitchFamily="34" charset="-128"/>
              </a:rPr>
              <a:t> speedup (16 procs, 100K x 200)</a:t>
            </a:r>
          </a:p>
          <a:p>
            <a:pPr lvl="1" eaLnBrk="1" hangingPunct="1">
              <a:spcBef>
                <a:spcPts val="200"/>
              </a:spcBef>
              <a:buFont typeface="Arial" panose="020B0604020202020204" pitchFamily="34" charset="0"/>
              <a:buChar char="–"/>
            </a:pPr>
            <a:r>
              <a:rPr lang="en-US" altLang="en-US" b="0">
                <a:ea typeface="ＭＳ Ｐゴシック" panose="020B0600070205080204" pitchFamily="34" charset="-128"/>
              </a:rPr>
              <a:t>BlueGene/L</a:t>
            </a:r>
          </a:p>
          <a:p>
            <a:pPr lvl="2" eaLnBrk="1" hangingPunct="1">
              <a:spcBef>
                <a:spcPts val="200"/>
              </a:spcBef>
            </a:pPr>
            <a:r>
              <a:rPr lang="en-US" altLang="en-US" sz="2000" b="0">
                <a:ea typeface="ＭＳ Ｐゴシック" panose="020B0600070205080204" pitchFamily="34" charset="-128"/>
              </a:rPr>
              <a:t>Up to </a:t>
            </a:r>
            <a:r>
              <a:rPr lang="en-US" altLang="en-US" sz="2000">
                <a:ea typeface="ＭＳ Ｐゴシック" panose="020B0600070205080204" pitchFamily="34" charset="-128"/>
              </a:rPr>
              <a:t>4x</a:t>
            </a:r>
            <a:r>
              <a:rPr lang="en-US" altLang="en-US" sz="2000" b="0">
                <a:ea typeface="ＭＳ Ｐゴシック" panose="020B0600070205080204" pitchFamily="34" charset="-128"/>
              </a:rPr>
              <a:t> speedup (32 procs, 1M x 50)</a:t>
            </a:r>
          </a:p>
          <a:p>
            <a:pPr lvl="1">
              <a:spcBef>
                <a:spcPts val="200"/>
              </a:spcBef>
            </a:pPr>
            <a:r>
              <a:rPr lang="en-US" altLang="en-US" b="0">
                <a:ea typeface="ＭＳ Ｐゴシック" panose="020B0600070205080204" pitchFamily="34" charset="-128"/>
              </a:rPr>
              <a:t>Tesla C 2050 / Fermi</a:t>
            </a:r>
          </a:p>
          <a:p>
            <a:pPr lvl="2">
              <a:spcBef>
                <a:spcPts val="200"/>
              </a:spcBef>
            </a:pPr>
            <a:r>
              <a:rPr lang="en-US" altLang="en-US" sz="2000" b="0">
                <a:ea typeface="ＭＳ Ｐゴシック" panose="020B0600070205080204" pitchFamily="34" charset="-128"/>
              </a:rPr>
              <a:t>Up to </a:t>
            </a:r>
            <a:r>
              <a:rPr lang="en-US" altLang="en-US" sz="2000">
                <a:ea typeface="ＭＳ Ｐゴシック" panose="020B0600070205080204" pitchFamily="34" charset="-128"/>
              </a:rPr>
              <a:t>13x</a:t>
            </a:r>
            <a:r>
              <a:rPr lang="en-US" altLang="en-US" sz="2000" b="0">
                <a:ea typeface="ＭＳ Ｐゴシック" panose="020B0600070205080204" pitchFamily="34" charset="-128"/>
              </a:rPr>
              <a:t> (110,592 x 100)</a:t>
            </a:r>
          </a:p>
          <a:p>
            <a:pPr lvl="1" eaLnBrk="1" hangingPunct="1">
              <a:spcBef>
                <a:spcPts val="200"/>
              </a:spcBef>
            </a:pPr>
            <a:r>
              <a:rPr lang="en-US" altLang="en-US" b="0">
                <a:ea typeface="ＭＳ Ｐゴシック" panose="020B0600070205080204" pitchFamily="34" charset="-128"/>
              </a:rPr>
              <a:t>Grid – </a:t>
            </a:r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4x</a:t>
            </a:r>
            <a:r>
              <a:rPr lang="en-US" altLang="en-US" b="0">
                <a:solidFill>
                  <a:schemeClr val="tx1"/>
                </a:solidFill>
                <a:ea typeface="ＭＳ Ｐゴシック" panose="020B0600070205080204" pitchFamily="34" charset="-128"/>
              </a:rPr>
              <a:t> on 4 cities vs 1 city </a:t>
            </a:r>
            <a:r>
              <a:rPr lang="en-US" altLang="en-US" b="0">
                <a:ea typeface="ＭＳ Ｐゴシック" panose="020B0600070205080204" pitchFamily="34" charset="-128"/>
              </a:rPr>
              <a:t>(Dongarra, Langou et al)</a:t>
            </a:r>
          </a:p>
          <a:p>
            <a:pPr lvl="1">
              <a:spcBef>
                <a:spcPts val="200"/>
              </a:spcBef>
            </a:pPr>
            <a:r>
              <a:rPr lang="en-US" altLang="en-US" b="0">
                <a:ea typeface="ＭＳ Ｐゴシック" panose="020B0600070205080204" pitchFamily="34" charset="-128"/>
              </a:rPr>
              <a:t>Cloud – (Gleich and Benson) ~2 map-reduces</a:t>
            </a:r>
          </a:p>
          <a:p>
            <a:pPr lvl="1">
              <a:spcBef>
                <a:spcPts val="200"/>
              </a:spcBef>
            </a:pPr>
            <a:endParaRPr lang="en-US" altLang="en-US" b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200"/>
              </a:spcBef>
            </a:pPr>
            <a:r>
              <a:rPr lang="en-US" altLang="en-US" sz="2000" b="0">
                <a:ea typeface="ＭＳ Ｐゴシック" panose="020B0600070205080204" pitchFamily="34" charset="-128"/>
              </a:rPr>
              <a:t>Sequential  </a:t>
            </a:r>
          </a:p>
          <a:p>
            <a:pPr lvl="1" eaLnBrk="1" hangingPunct="1">
              <a:spcBef>
                <a:spcPts val="200"/>
              </a:spcBef>
              <a:buFont typeface="Arial" panose="020B0604020202020204" pitchFamily="34" charset="0"/>
              <a:buChar char="–"/>
            </a:pPr>
            <a:r>
              <a:rPr lang="en-US" altLang="en-US" b="0">
                <a:ea typeface="ＭＳ Ｐゴシック" panose="020B0600070205080204" pitchFamily="34" charset="-128"/>
              </a:rPr>
              <a:t>“Infinite speedup” for out-of-core on PowerPC laptop</a:t>
            </a:r>
          </a:p>
          <a:p>
            <a:pPr lvl="2" eaLnBrk="1" hangingPunct="1">
              <a:spcBef>
                <a:spcPts val="200"/>
              </a:spcBef>
            </a:pPr>
            <a:r>
              <a:rPr lang="en-US" altLang="en-US" sz="2000" b="0">
                <a:ea typeface="ＭＳ Ｐゴシック" panose="020B0600070205080204" pitchFamily="34" charset="-128"/>
              </a:rPr>
              <a:t>As little as 2x slowdown vs (predicted) infinite DRAM</a:t>
            </a:r>
          </a:p>
          <a:p>
            <a:pPr lvl="2" eaLnBrk="1" hangingPunct="1">
              <a:spcBef>
                <a:spcPts val="200"/>
              </a:spcBef>
            </a:pPr>
            <a:r>
              <a:rPr lang="en-US" altLang="en-US" sz="2000" b="0">
                <a:ea typeface="ＭＳ Ｐゴシック" panose="020B0600070205080204" pitchFamily="34" charset="-128"/>
              </a:rPr>
              <a:t>LAPACK with virtual memory never finished</a:t>
            </a:r>
          </a:p>
          <a:p>
            <a:pPr lvl="2" eaLnBrk="1" hangingPunct="1">
              <a:spcBef>
                <a:spcPts val="200"/>
              </a:spcBef>
              <a:buFontTx/>
              <a:buNone/>
            </a:pPr>
            <a:endParaRPr lang="en-US" altLang="en-US" sz="2000" b="0">
              <a:ea typeface="ＭＳ Ｐゴシック" panose="020B0600070205080204" pitchFamily="34" charset="-128"/>
            </a:endParaRPr>
          </a:p>
          <a:p>
            <a:pPr>
              <a:spcBef>
                <a:spcPts val="200"/>
              </a:spcBef>
            </a:pPr>
            <a:r>
              <a:rPr lang="en-US" altLang="en-US" sz="2000" b="0">
                <a:ea typeface="ＭＳ Ｐゴシック" panose="020B0600070205080204" pitchFamily="34" charset="-128"/>
              </a:rPr>
              <a:t>SVD costs  about the same</a:t>
            </a:r>
          </a:p>
          <a:p>
            <a:pPr>
              <a:spcBef>
                <a:spcPts val="200"/>
              </a:spcBef>
            </a:pPr>
            <a:r>
              <a:rPr lang="en-US" altLang="en-US" sz="2000" b="0">
                <a:ea typeface="ＭＳ Ｐゴシック" panose="020B0600070205080204" pitchFamily="34" charset="-128"/>
              </a:rPr>
              <a:t>Joint work with Grigori, Hoemmen, Langou, Anderson, Ballard, Keutzer, others</a:t>
            </a:r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8176539C-15AC-3DBB-80B4-C20E2F4F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43675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35D2A3C-4427-184C-8EFD-EB5305A0B5F1}" type="slidenum">
              <a:rPr lang="en-US" altLang="en-US" sz="1400" b="0"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89092" name="TextBox 4">
            <a:extLst>
              <a:ext uri="{FF2B5EF4-FFF2-40B4-BE49-F238E27FC236}">
                <a16:creationId xmlns:a16="http://schemas.microsoft.com/office/drawing/2014/main" id="{F22DFE8A-AB8D-C45E-8482-E029E308C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0"/>
            <a:ext cx="8153400" cy="6461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i="1"/>
              <a:t>Data from</a:t>
            </a:r>
            <a:r>
              <a:rPr lang="en-US" altLang="en-US" sz="1800" i="1"/>
              <a:t> Grey Ballard, Mark Hoemmen, Laura Grigori, Julien Langou, Jack Dongarra, Michael Anderson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B17E4D-7FCE-6ED0-EB08-A8D6B224F0CC}"/>
              </a:ext>
            </a:extLst>
          </p:cNvPr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B0BE8069-6C20-CCB3-8513-D9C6B22D37F7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61925" y="2308225"/>
          <a:ext cx="8740775" cy="4237040"/>
        </p:xfrm>
        <a:graphic>
          <a:graphicData uri="http://schemas.openxmlformats.org/drawingml/2006/table">
            <a:tbl>
              <a:tblPr/>
              <a:tblGrid>
                <a:gridCol w="163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93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Computation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2-Level Mem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Multiple Level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7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Min #Words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Min# Messages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Min #Words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Min #Messages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BLAS-3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Cholesky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C0128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LU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Sym Indef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QR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Eig(A=A</a:t>
                      </a:r>
                      <a:r>
                        <a:rPr kumimoji="0" lang="en-US" alt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SVD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,16]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,16]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,16]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,16]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Eig(A)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7">
            <a:extLst>
              <a:ext uri="{FF2B5EF4-FFF2-40B4-BE49-F238E27FC236}">
                <a16:creationId xmlns:a16="http://schemas.microsoft.com/office/drawing/2014/main" id="{CAED660F-5A2B-2E8B-2335-32B138E6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450" y="3413125"/>
            <a:ext cx="7321550" cy="3132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1206" name="Title 1">
            <a:extLst>
              <a:ext uri="{FF2B5EF4-FFF2-40B4-BE49-F238E27FC236}">
                <a16:creationId xmlns:a16="http://schemas.microsoft.com/office/drawing/2014/main" id="{0597B8CD-7E6E-3FF4-5BE0-786685534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2288" cy="8096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 of dense </a:t>
            </a:r>
            <a:r>
              <a:rPr lang="en-US" altLang="en-US" i="1" u="sng">
                <a:ea typeface="ＭＳ Ｐゴシック" panose="020B0600070205080204" pitchFamily="34" charset="-128"/>
              </a:rPr>
              <a:t>sequential</a:t>
            </a:r>
            <a:r>
              <a:rPr lang="en-US" altLang="en-US">
                <a:ea typeface="ＭＳ Ｐゴシック" panose="020B0600070205080204" pitchFamily="34" charset="-128"/>
              </a:rPr>
              <a:t> O(n</a:t>
            </a:r>
            <a:r>
              <a:rPr lang="en-US" altLang="en-US" sz="3200" baseline="30000">
                <a:ea typeface="ＭＳ Ｐゴシック" panose="020B0600070205080204" pitchFamily="34" charset="-128"/>
              </a:rPr>
              <a:t>3</a:t>
            </a:r>
            <a:r>
              <a:rPr lang="en-US" altLang="en-US">
                <a:ea typeface="ＭＳ Ｐゴシック" panose="020B0600070205080204" pitchFamily="34" charset="-128"/>
              </a:rPr>
              <a:t>) algorithms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attaining communication lower bounds</a:t>
            </a:r>
          </a:p>
        </p:txBody>
      </p:sp>
      <p:sp>
        <p:nvSpPr>
          <p:cNvPr id="91207" name="Date Placeholder 3">
            <a:extLst>
              <a:ext uri="{FF2B5EF4-FFF2-40B4-BE49-F238E27FC236}">
                <a16:creationId xmlns:a16="http://schemas.microsoft.com/office/drawing/2014/main" id="{FF1DA0C6-0823-29CB-5CB4-B9D081D8D37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61925" y="6508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CF6C5-43B5-B0B7-F10D-40FA81F6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00813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91209" name="Slide Number Placeholder 5">
            <a:extLst>
              <a:ext uri="{FF2B5EF4-FFF2-40B4-BE49-F238E27FC236}">
                <a16:creationId xmlns:a16="http://schemas.microsoft.com/office/drawing/2014/main" id="{AA7DCA0A-4AC8-FCC5-800E-6EFC8F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1445919-D371-DB43-AA06-7F0229939C0F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91210" name="TextBox 7">
            <a:extLst>
              <a:ext uri="{FF2B5EF4-FFF2-40B4-BE49-F238E27FC236}">
                <a16:creationId xmlns:a16="http://schemas.microsoft.com/office/drawing/2014/main" id="{9E2BBF06-8082-48A5-DB91-EFFDDD856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103313"/>
            <a:ext cx="7840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/>
              <a:t>References are from Table 3.1 in “Communication lower bounds and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optimal algorithms for numerical linear algebra”, Ballard et al, 2014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</a:rPr>
              <a:t> #words moved = Ω(n</a:t>
            </a:r>
            <a:r>
              <a:rPr lang="en-US" altLang="en-US" sz="2400" baseline="30000">
                <a:solidFill>
                  <a:schemeClr val="tx1"/>
                </a:solidFill>
              </a:rPr>
              <a:t>3</a:t>
            </a:r>
            <a:r>
              <a:rPr lang="en-US" altLang="en-US" sz="1800">
                <a:solidFill>
                  <a:schemeClr val="tx1"/>
                </a:solidFill>
              </a:rPr>
              <a:t>/M</a:t>
            </a:r>
            <a:r>
              <a:rPr lang="en-US" altLang="en-US" sz="2400" baseline="30000">
                <a:solidFill>
                  <a:schemeClr val="tx1"/>
                </a:solidFill>
              </a:rPr>
              <a:t>1/2</a:t>
            </a:r>
            <a:r>
              <a:rPr lang="en-US" altLang="en-US" sz="1800">
                <a:solidFill>
                  <a:schemeClr val="tx1"/>
                </a:solidFill>
              </a:rPr>
              <a:t>), #messages = Ω(n</a:t>
            </a:r>
            <a:r>
              <a:rPr lang="en-US" altLang="en-US" sz="2400" baseline="30000">
                <a:solidFill>
                  <a:schemeClr val="tx1"/>
                </a:solidFill>
              </a:rPr>
              <a:t>3</a:t>
            </a:r>
            <a:r>
              <a:rPr lang="en-US" altLang="en-US" sz="1800">
                <a:solidFill>
                  <a:schemeClr val="tx1"/>
                </a:solidFill>
              </a:rPr>
              <a:t>/M</a:t>
            </a:r>
            <a:r>
              <a:rPr lang="en-US" altLang="en-US" sz="2400" baseline="30000">
                <a:solidFill>
                  <a:schemeClr val="tx1"/>
                </a:solidFill>
              </a:rPr>
              <a:t>3/2</a:t>
            </a:r>
            <a:r>
              <a:rPr lang="en-US" altLang="en-US" sz="1800">
                <a:solidFill>
                  <a:schemeClr val="tx1"/>
                </a:solidFill>
              </a:rPr>
              <a:t>)	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u="sng"/>
              <a:t>Cache-oblivious</a:t>
            </a:r>
            <a:r>
              <a:rPr lang="en-US" altLang="en-US" sz="1800"/>
              <a:t>,  </a:t>
            </a:r>
            <a:r>
              <a:rPr lang="en-US" altLang="en-US" sz="1800">
                <a:solidFill>
                  <a:srgbClr val="008000"/>
                </a:solidFill>
              </a:rPr>
              <a:t>Ours</a:t>
            </a:r>
            <a:r>
              <a:rPr lang="en-US" altLang="en-US" sz="1800"/>
              <a:t>,  </a:t>
            </a:r>
            <a:r>
              <a:rPr lang="en-US" altLang="en-US" sz="1800">
                <a:solidFill>
                  <a:schemeClr val="accent1"/>
                </a:solidFill>
              </a:rPr>
              <a:t>LAPACK, </a:t>
            </a:r>
            <a:r>
              <a:rPr lang="en-US" altLang="en-US" sz="1800" i="1"/>
              <a:t>Randomized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CF877CC6-E28C-BC51-10BA-C829485D6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3402012" cy="425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Optimization Goals</a:t>
            </a:r>
          </a:p>
        </p:txBody>
      </p:sp>
      <p:sp>
        <p:nvSpPr>
          <p:cNvPr id="276482" name="Content Placeholder 2">
            <a:extLst>
              <a:ext uri="{FF2B5EF4-FFF2-40B4-BE49-F238E27FC236}">
                <a16:creationId xmlns:a16="http://schemas.microsoft.com/office/drawing/2014/main" id="{FAAA8CD2-21DB-9D0E-C71F-EF3F09A685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731838"/>
            <a:ext cx="8893175" cy="76866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Minimize communication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Do (about) the same number of flops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Get the “right answer” (modulo roundoff)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Sequential communication goals: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#words moved = Θ(n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3</a:t>
            </a:r>
            <a:r>
              <a:rPr lang="en-US" altLang="en-US">
                <a:ea typeface="ＭＳ Ｐゴシック" panose="020B0600070205080204" pitchFamily="34" charset="-128"/>
              </a:rPr>
              <a:t>/M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#messages = Θ(n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3</a:t>
            </a:r>
            <a:r>
              <a:rPr lang="en-US" altLang="en-US">
                <a:ea typeface="ＭＳ Ｐゴシック" panose="020B0600070205080204" pitchFamily="34" charset="-128"/>
              </a:rPr>
              <a:t>/M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3/2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Parallel communication goals, with minimum memory n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/P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#words moved = Θ(n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/P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#messages = Θ(P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Parallel communication goals, with c x minimum memory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#words moved = Θ(n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/(cP)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#messages = Θ(P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 / c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3/2</a:t>
            </a:r>
            <a:r>
              <a:rPr lang="en-US" altLang="en-US">
                <a:ea typeface="ＭＳ Ｐゴシック" panose="020B0600070205080204" pitchFamily="34" charset="-128"/>
              </a:rPr>
              <a:t>) ?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Need to change algorithms (eg replace partial pivoting)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DD136-2723-7ED0-4CF5-14DB2E4C1D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6822F-08D2-32F4-B16F-F428DE0E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35845" name="Slide Number Placeholder 5">
            <a:extLst>
              <a:ext uri="{FF2B5EF4-FFF2-40B4-BE49-F238E27FC236}">
                <a16:creationId xmlns:a16="http://schemas.microsoft.com/office/drawing/2014/main" id="{5E8CDC44-3FAA-B5C8-C678-F5AFD0B9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39AE1E-432E-B543-9E76-6419D8B22285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5846" name="Rectangle 1">
            <a:extLst>
              <a:ext uri="{FF2B5EF4-FFF2-40B4-BE49-F238E27FC236}">
                <a16:creationId xmlns:a16="http://schemas.microsoft.com/office/drawing/2014/main" id="{8DC50F4F-CB6F-7274-F150-E4CB78834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5953125"/>
            <a:ext cx="8207375" cy="447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B0BE8069-6C20-CCB3-8513-D9C6B22D37F7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58724533"/>
              </p:ext>
            </p:extLst>
          </p:nvPr>
        </p:nvGraphicFramePr>
        <p:xfrm>
          <a:off x="161925" y="2308225"/>
          <a:ext cx="8740775" cy="4237040"/>
        </p:xfrm>
        <a:graphic>
          <a:graphicData uri="http://schemas.openxmlformats.org/drawingml/2006/table">
            <a:tbl>
              <a:tblPr/>
              <a:tblGrid>
                <a:gridCol w="163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93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Computation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2-Level Mem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Multiple Level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7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Min #Words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Min# Messages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Min #Words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Min #Messages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BLAS-3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Cholesky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C0128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LU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Sym Indef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QR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Eig(A=A</a:t>
                      </a:r>
                      <a:r>
                        <a:rPr kumimoji="0" lang="en-US" alt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SVD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,16]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,16]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,16]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,16]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7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Eig(A)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14,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17,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A7D3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14,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17,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A7D3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14,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17,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A7D3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ct val="65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ct val="4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ct val="4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altLang="en-US" sz="20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14,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17,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A7D3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1206" name="Title 1">
            <a:extLst>
              <a:ext uri="{FF2B5EF4-FFF2-40B4-BE49-F238E27FC236}">
                <a16:creationId xmlns:a16="http://schemas.microsoft.com/office/drawing/2014/main" id="{0597B8CD-7E6E-3FF4-5BE0-786685534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2288" cy="8096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 of dense </a:t>
            </a:r>
            <a:r>
              <a:rPr lang="en-US" altLang="en-US" i="1" u="sng">
                <a:ea typeface="ＭＳ Ｐゴシック" panose="020B0600070205080204" pitchFamily="34" charset="-128"/>
              </a:rPr>
              <a:t>sequential</a:t>
            </a:r>
            <a:r>
              <a:rPr lang="en-US" altLang="en-US">
                <a:ea typeface="ＭＳ Ｐゴシック" panose="020B0600070205080204" pitchFamily="34" charset="-128"/>
              </a:rPr>
              <a:t> O(n</a:t>
            </a:r>
            <a:r>
              <a:rPr lang="en-US" altLang="en-US" sz="3200" baseline="30000">
                <a:ea typeface="ＭＳ Ｐゴシック" panose="020B0600070205080204" pitchFamily="34" charset="-128"/>
              </a:rPr>
              <a:t>3</a:t>
            </a:r>
            <a:r>
              <a:rPr lang="en-US" altLang="en-US">
                <a:ea typeface="ＭＳ Ｐゴシック" panose="020B0600070205080204" pitchFamily="34" charset="-128"/>
              </a:rPr>
              <a:t>) algorithms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attaining communication lower bounds</a:t>
            </a:r>
          </a:p>
        </p:txBody>
      </p:sp>
      <p:sp>
        <p:nvSpPr>
          <p:cNvPr id="91207" name="Date Placeholder 3">
            <a:extLst>
              <a:ext uri="{FF2B5EF4-FFF2-40B4-BE49-F238E27FC236}">
                <a16:creationId xmlns:a16="http://schemas.microsoft.com/office/drawing/2014/main" id="{FF1DA0C6-0823-29CB-5CB4-B9D081D8D37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61925" y="6508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CF6C5-43B5-B0B7-F10D-40FA81F6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00813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91209" name="Slide Number Placeholder 5">
            <a:extLst>
              <a:ext uri="{FF2B5EF4-FFF2-40B4-BE49-F238E27FC236}">
                <a16:creationId xmlns:a16="http://schemas.microsoft.com/office/drawing/2014/main" id="{AA7DCA0A-4AC8-FCC5-800E-6EFC8F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1445919-D371-DB43-AA06-7F0229939C0F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91210" name="TextBox 7">
            <a:extLst>
              <a:ext uri="{FF2B5EF4-FFF2-40B4-BE49-F238E27FC236}">
                <a16:creationId xmlns:a16="http://schemas.microsoft.com/office/drawing/2014/main" id="{9E2BBF06-8082-48A5-DB91-EFFDDD856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103313"/>
            <a:ext cx="7840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/>
              <a:t>References are from Table 3.1 in “Communication lower bounds and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optimal algorithms for numerical linear algebra”, Ballard et al, 2014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</a:rPr>
              <a:t> #words moved = Ω(n</a:t>
            </a:r>
            <a:r>
              <a:rPr lang="en-US" altLang="en-US" sz="2400" baseline="30000">
                <a:solidFill>
                  <a:schemeClr val="tx1"/>
                </a:solidFill>
              </a:rPr>
              <a:t>3</a:t>
            </a:r>
            <a:r>
              <a:rPr lang="en-US" altLang="en-US" sz="1800">
                <a:solidFill>
                  <a:schemeClr val="tx1"/>
                </a:solidFill>
              </a:rPr>
              <a:t>/M</a:t>
            </a:r>
            <a:r>
              <a:rPr lang="en-US" altLang="en-US" sz="2400" baseline="30000">
                <a:solidFill>
                  <a:schemeClr val="tx1"/>
                </a:solidFill>
              </a:rPr>
              <a:t>1/2</a:t>
            </a:r>
            <a:r>
              <a:rPr lang="en-US" altLang="en-US" sz="1800">
                <a:solidFill>
                  <a:schemeClr val="tx1"/>
                </a:solidFill>
              </a:rPr>
              <a:t>), #messages = Ω(n</a:t>
            </a:r>
            <a:r>
              <a:rPr lang="en-US" altLang="en-US" sz="2400" baseline="30000">
                <a:solidFill>
                  <a:schemeClr val="tx1"/>
                </a:solidFill>
              </a:rPr>
              <a:t>3</a:t>
            </a:r>
            <a:r>
              <a:rPr lang="en-US" altLang="en-US" sz="1800">
                <a:solidFill>
                  <a:schemeClr val="tx1"/>
                </a:solidFill>
              </a:rPr>
              <a:t>/M</a:t>
            </a:r>
            <a:r>
              <a:rPr lang="en-US" altLang="en-US" sz="2400" baseline="30000">
                <a:solidFill>
                  <a:schemeClr val="tx1"/>
                </a:solidFill>
              </a:rPr>
              <a:t>3/2</a:t>
            </a:r>
            <a:r>
              <a:rPr lang="en-US" altLang="en-US" sz="1800">
                <a:solidFill>
                  <a:schemeClr val="tx1"/>
                </a:solidFill>
              </a:rPr>
              <a:t>)	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u="sng"/>
              <a:t>Cache-oblivious</a:t>
            </a:r>
            <a:r>
              <a:rPr lang="en-US" altLang="en-US" sz="1800"/>
              <a:t>,  </a:t>
            </a:r>
            <a:r>
              <a:rPr lang="en-US" altLang="en-US" sz="1800">
                <a:solidFill>
                  <a:srgbClr val="008000"/>
                </a:solidFill>
              </a:rPr>
              <a:t>Ours</a:t>
            </a:r>
            <a:r>
              <a:rPr lang="en-US" altLang="en-US" sz="1800"/>
              <a:t>,  </a:t>
            </a:r>
            <a:r>
              <a:rPr lang="en-US" altLang="en-US" sz="1800">
                <a:solidFill>
                  <a:schemeClr val="accent1"/>
                </a:solidFill>
              </a:rPr>
              <a:t>LAPACK, </a:t>
            </a:r>
            <a:r>
              <a:rPr lang="en-US" altLang="en-US" sz="1800" i="1"/>
              <a:t>Randomized</a:t>
            </a:r>
          </a:p>
        </p:txBody>
      </p:sp>
    </p:spTree>
    <p:extLst>
      <p:ext uri="{BB962C8B-B14F-4D97-AF65-F5344CB8AC3E}">
        <p14:creationId xmlns:p14="http://schemas.microsoft.com/office/powerpoint/2010/main" val="674398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D471881C-B6E5-8A2D-D0D9-C26DDAE1D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42263" cy="8096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 of dense </a:t>
            </a:r>
            <a:r>
              <a:rPr lang="en-US" altLang="en-US" i="1">
                <a:ea typeface="ＭＳ Ｐゴシック" panose="020B0600070205080204" pitchFamily="34" charset="-128"/>
              </a:rPr>
              <a:t>parallel</a:t>
            </a:r>
            <a:r>
              <a:rPr lang="en-US" altLang="en-US">
                <a:ea typeface="ＭＳ Ｐゴシック" panose="020B0600070205080204" pitchFamily="34" charset="-128"/>
              </a:rPr>
              <a:t> O(n</a:t>
            </a:r>
            <a:r>
              <a:rPr lang="en-US" altLang="en-US" sz="3200" baseline="30000">
                <a:ea typeface="ＭＳ Ｐゴシック" panose="020B0600070205080204" pitchFamily="34" charset="-128"/>
              </a:rPr>
              <a:t>3</a:t>
            </a:r>
            <a:r>
              <a:rPr lang="en-US" altLang="en-US">
                <a:ea typeface="ＭＳ Ｐゴシック" panose="020B0600070205080204" pitchFamily="34" charset="-128"/>
              </a:rPr>
              <a:t>/p) algorithms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attaining communication lower bounds</a:t>
            </a:r>
          </a:p>
        </p:txBody>
      </p:sp>
      <p:sp>
        <p:nvSpPr>
          <p:cNvPr id="93186" name="Date Placeholder 3">
            <a:extLst>
              <a:ext uri="{FF2B5EF4-FFF2-40B4-BE49-F238E27FC236}">
                <a16:creationId xmlns:a16="http://schemas.microsoft.com/office/drawing/2014/main" id="{8963B313-56FB-0916-5693-9FCEA721087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8D391-60C3-4C89-B9E1-7561AEF6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93188" name="Slide Number Placeholder 5">
            <a:extLst>
              <a:ext uri="{FF2B5EF4-FFF2-40B4-BE49-F238E27FC236}">
                <a16:creationId xmlns:a16="http://schemas.microsoft.com/office/drawing/2014/main" id="{563DB9EA-619E-B07C-76F7-C0C0B695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BAE9511-A823-E945-B7A6-1814A0886051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93189" name="TextBox 7">
            <a:extLst>
              <a:ext uri="{FF2B5EF4-FFF2-40B4-BE49-F238E27FC236}">
                <a16:creationId xmlns:a16="http://schemas.microsoft.com/office/drawing/2014/main" id="{15BF863E-6227-3838-4A07-B29B555F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103313"/>
            <a:ext cx="88788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/>
              <a:t>References are from Table 3.2 in “Communication lower bounds and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optimal algorithms for numerical linear algebra”, Ballard et al, 2014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/>
              <a:t> Assume nxn matrices on p procs, minimum memory per proc:  M = O(n</a:t>
            </a:r>
            <a:r>
              <a:rPr lang="en-US" altLang="en-US" sz="2000" baseline="30000"/>
              <a:t>2</a:t>
            </a:r>
            <a:r>
              <a:rPr lang="en-US" altLang="en-US" sz="1800"/>
              <a:t>/p)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</a:rPr>
              <a:t>#words moved = Ω(n</a:t>
            </a:r>
            <a:r>
              <a:rPr lang="en-US" altLang="en-US" sz="2400" baseline="30000">
                <a:solidFill>
                  <a:schemeClr val="tx1"/>
                </a:solidFill>
              </a:rPr>
              <a:t>2</a:t>
            </a:r>
            <a:r>
              <a:rPr lang="en-US" altLang="en-US" sz="1800">
                <a:solidFill>
                  <a:schemeClr val="tx1"/>
                </a:solidFill>
              </a:rPr>
              <a:t>/p</a:t>
            </a:r>
            <a:r>
              <a:rPr lang="en-US" altLang="en-US" sz="2400" baseline="30000">
                <a:solidFill>
                  <a:schemeClr val="tx1"/>
                </a:solidFill>
              </a:rPr>
              <a:t>1/2</a:t>
            </a:r>
            <a:r>
              <a:rPr lang="en-US" altLang="en-US" sz="1800">
                <a:solidFill>
                  <a:schemeClr val="tx1"/>
                </a:solidFill>
              </a:rPr>
              <a:t>),  #messages = Ω(p</a:t>
            </a:r>
            <a:r>
              <a:rPr lang="en-US" altLang="en-US" sz="2400" baseline="30000">
                <a:solidFill>
                  <a:schemeClr val="tx1"/>
                </a:solidFill>
              </a:rPr>
              <a:t>1/2</a:t>
            </a:r>
            <a:r>
              <a:rPr lang="en-US" altLang="en-US" sz="1800">
                <a:solidFill>
                  <a:schemeClr val="tx1"/>
                </a:solidFill>
              </a:rPr>
              <a:t>),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solidFill>
                  <a:srgbClr val="008000"/>
                </a:solidFill>
              </a:rPr>
              <a:t>Ours</a:t>
            </a:r>
            <a:r>
              <a:rPr lang="en-US" altLang="en-US" sz="1800"/>
              <a:t>,  </a:t>
            </a:r>
            <a:r>
              <a:rPr lang="en-US" altLang="en-US" sz="1800">
                <a:solidFill>
                  <a:schemeClr val="accent1"/>
                </a:solidFill>
              </a:rPr>
              <a:t>ScaLAPACK, </a:t>
            </a:r>
            <a:r>
              <a:rPr lang="en-US" altLang="en-US" sz="1800" i="1"/>
              <a:t>Randomized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</a:rPr>
              <a:t>ScaLAPACK sends &gt; n/p</a:t>
            </a:r>
            <a:r>
              <a:rPr lang="en-US" altLang="en-US" sz="2400" baseline="30000">
                <a:solidFill>
                  <a:schemeClr val="tx1"/>
                </a:solidFill>
              </a:rPr>
              <a:t>1/2</a:t>
            </a:r>
            <a:r>
              <a:rPr lang="en-US" altLang="en-US" sz="1800">
                <a:solidFill>
                  <a:schemeClr val="tx1"/>
                </a:solidFill>
              </a:rPr>
              <a:t> times too many messages (except Cholesky)</a:t>
            </a:r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20C6F5DF-75BC-D904-77ED-5BF4D5587905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60992366"/>
              </p:ext>
            </p:extLst>
          </p:nvPr>
        </p:nvGraphicFramePr>
        <p:xfrm>
          <a:off x="457200" y="2979738"/>
          <a:ext cx="8229600" cy="3314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330">
                <a:tc>
                  <a:txBody>
                    <a:bodyPr/>
                    <a:lstStyle/>
                    <a:p>
                      <a:r>
                        <a:rPr lang="en-US" sz="2000" dirty="0"/>
                        <a:t>Computation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Minimizes # Words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Minimizes # Messages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sz="2000" dirty="0"/>
                        <a:t>BLAS3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,3,4]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,3,4]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sz="2000" dirty="0" err="1"/>
                        <a:t>Cholesky</a:t>
                      </a:r>
                      <a:endParaRPr lang="en-US" sz="2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sz="2000" dirty="0"/>
                        <a:t>LU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5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10</a:t>
                      </a:r>
                      <a:r>
                        <a:rPr lang="en-US" sz="2000" dirty="0"/>
                        <a:t>,11]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5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10</a:t>
                      </a:r>
                      <a:r>
                        <a:rPr lang="en-US" sz="2000" dirty="0"/>
                        <a:t>,11]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30">
                <a:tc>
                  <a:txBody>
                    <a:bodyPr/>
                    <a:lstStyle/>
                    <a:p>
                      <a:r>
                        <a:rPr lang="en-US" sz="2000" dirty="0"/>
                        <a:t>Symmetric Indefinite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6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9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6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9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sz="2000" dirty="0"/>
                        <a:t>QR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7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7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21">
                <a:tc>
                  <a:txBody>
                    <a:bodyPr/>
                    <a:lstStyle/>
                    <a:p>
                      <a:r>
                        <a:rPr lang="en-US" sz="2000" dirty="0" err="1"/>
                        <a:t>Eig</a:t>
                      </a:r>
                      <a:r>
                        <a:rPr lang="en-US" sz="2000" dirty="0"/>
                        <a:t>(A=A</a:t>
                      </a:r>
                      <a:r>
                        <a:rPr lang="en-US" sz="2400" baseline="30000" dirty="0"/>
                        <a:t>T</a:t>
                      </a:r>
                      <a:r>
                        <a:rPr lang="en-US" sz="2000" dirty="0"/>
                        <a:t>) and SVD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i="1" dirty="0">
                          <a:solidFill>
                            <a:srgbClr val="008000"/>
                          </a:solidFill>
                        </a:rPr>
                        <a:t>8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9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i="1" dirty="0">
                          <a:solidFill>
                            <a:srgbClr val="008000"/>
                          </a:solidFill>
                        </a:rPr>
                        <a:t>8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9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sz="2000" dirty="0" err="1"/>
                        <a:t>Eig</a:t>
                      </a:r>
                      <a:r>
                        <a:rPr lang="en-US" sz="2000" dirty="0"/>
                        <a:t>(A)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i="1" dirty="0">
                          <a:solidFill>
                            <a:srgbClr val="008000"/>
                          </a:solidFill>
                        </a:rPr>
                        <a:t>8</a:t>
                      </a:r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12,</a:t>
                      </a:r>
                      <a:r>
                        <a:rPr lang="en-US" sz="2000" b="1" i="1" dirty="0">
                          <a:solidFill>
                            <a:srgbClr val="0A7D39"/>
                          </a:solidFill>
                        </a:rPr>
                        <a:t>13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i="1" dirty="0">
                          <a:solidFill>
                            <a:srgbClr val="008000"/>
                          </a:solidFill>
                        </a:rPr>
                        <a:t>8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,12,</a:t>
                      </a:r>
                      <a:r>
                        <a:rPr lang="en-US" sz="2000" b="1" i="1" dirty="0">
                          <a:solidFill>
                            <a:srgbClr val="0A7D39"/>
                          </a:solidFill>
                        </a:rPr>
                        <a:t>13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3228" name="Rectangle 7">
            <a:extLst>
              <a:ext uri="{FF2B5EF4-FFF2-40B4-BE49-F238E27FC236}">
                <a16:creationId xmlns:a16="http://schemas.microsoft.com/office/drawing/2014/main" id="{C0DB0E80-D9EC-048D-718C-86DC2BC8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225" y="3309938"/>
            <a:ext cx="9348788" cy="2935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3229" name="Rectangle 10">
            <a:extLst>
              <a:ext uri="{FF2B5EF4-FFF2-40B4-BE49-F238E27FC236}">
                <a16:creationId xmlns:a16="http://schemas.microsoft.com/office/drawing/2014/main" id="{A2853627-300D-E0CB-39EB-558AFCF89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225" y="2687638"/>
            <a:ext cx="8578850" cy="3381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D471881C-B6E5-8A2D-D0D9-C26DDAE1D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42263" cy="8096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 of dense </a:t>
            </a:r>
            <a:r>
              <a:rPr lang="en-US" altLang="en-US" i="1">
                <a:ea typeface="ＭＳ Ｐゴシック" panose="020B0600070205080204" pitchFamily="34" charset="-128"/>
              </a:rPr>
              <a:t>parallel</a:t>
            </a:r>
            <a:r>
              <a:rPr lang="en-US" altLang="en-US">
                <a:ea typeface="ＭＳ Ｐゴシック" panose="020B0600070205080204" pitchFamily="34" charset="-128"/>
              </a:rPr>
              <a:t> O(n</a:t>
            </a:r>
            <a:r>
              <a:rPr lang="en-US" altLang="en-US" sz="3200" baseline="30000">
                <a:ea typeface="ＭＳ Ｐゴシック" panose="020B0600070205080204" pitchFamily="34" charset="-128"/>
              </a:rPr>
              <a:t>3</a:t>
            </a:r>
            <a:r>
              <a:rPr lang="en-US" altLang="en-US">
                <a:ea typeface="ＭＳ Ｐゴシック" panose="020B0600070205080204" pitchFamily="34" charset="-128"/>
              </a:rPr>
              <a:t>/p) algorithms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attaining communication lower bounds</a:t>
            </a:r>
          </a:p>
        </p:txBody>
      </p:sp>
      <p:sp>
        <p:nvSpPr>
          <p:cNvPr id="93186" name="Date Placeholder 3">
            <a:extLst>
              <a:ext uri="{FF2B5EF4-FFF2-40B4-BE49-F238E27FC236}">
                <a16:creationId xmlns:a16="http://schemas.microsoft.com/office/drawing/2014/main" id="{8963B313-56FB-0916-5693-9FCEA721087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8D391-60C3-4C89-B9E1-7561AEF6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93188" name="Slide Number Placeholder 5">
            <a:extLst>
              <a:ext uri="{FF2B5EF4-FFF2-40B4-BE49-F238E27FC236}">
                <a16:creationId xmlns:a16="http://schemas.microsoft.com/office/drawing/2014/main" id="{563DB9EA-619E-B07C-76F7-C0C0B695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BAE9511-A823-E945-B7A6-1814A0886051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93189" name="TextBox 7">
            <a:extLst>
              <a:ext uri="{FF2B5EF4-FFF2-40B4-BE49-F238E27FC236}">
                <a16:creationId xmlns:a16="http://schemas.microsoft.com/office/drawing/2014/main" id="{15BF863E-6227-3838-4A07-B29B555F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103313"/>
            <a:ext cx="88788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/>
              <a:t>References are from Table 3.2 in “Communication lower bounds and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optimal algorithms for numerical linear algebra”, Ballard et al, 2014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/>
              <a:t> Assume nxn matrices on p procs, minimum memory per proc:  M = O(n</a:t>
            </a:r>
            <a:r>
              <a:rPr lang="en-US" altLang="en-US" sz="2000" baseline="30000"/>
              <a:t>2</a:t>
            </a:r>
            <a:r>
              <a:rPr lang="en-US" altLang="en-US" sz="1800"/>
              <a:t>/p)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</a:rPr>
              <a:t>#words moved = Ω(n</a:t>
            </a:r>
            <a:r>
              <a:rPr lang="en-US" altLang="en-US" sz="2400" baseline="30000">
                <a:solidFill>
                  <a:schemeClr val="tx1"/>
                </a:solidFill>
              </a:rPr>
              <a:t>2</a:t>
            </a:r>
            <a:r>
              <a:rPr lang="en-US" altLang="en-US" sz="1800">
                <a:solidFill>
                  <a:schemeClr val="tx1"/>
                </a:solidFill>
              </a:rPr>
              <a:t>/p</a:t>
            </a:r>
            <a:r>
              <a:rPr lang="en-US" altLang="en-US" sz="2400" baseline="30000">
                <a:solidFill>
                  <a:schemeClr val="tx1"/>
                </a:solidFill>
              </a:rPr>
              <a:t>1/2</a:t>
            </a:r>
            <a:r>
              <a:rPr lang="en-US" altLang="en-US" sz="1800">
                <a:solidFill>
                  <a:schemeClr val="tx1"/>
                </a:solidFill>
              </a:rPr>
              <a:t>),  #messages = Ω(p</a:t>
            </a:r>
            <a:r>
              <a:rPr lang="en-US" altLang="en-US" sz="2400" baseline="30000">
                <a:solidFill>
                  <a:schemeClr val="tx1"/>
                </a:solidFill>
              </a:rPr>
              <a:t>1/2</a:t>
            </a:r>
            <a:r>
              <a:rPr lang="en-US" altLang="en-US" sz="1800">
                <a:solidFill>
                  <a:schemeClr val="tx1"/>
                </a:solidFill>
              </a:rPr>
              <a:t>),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solidFill>
                  <a:srgbClr val="008000"/>
                </a:solidFill>
              </a:rPr>
              <a:t>Ours</a:t>
            </a:r>
            <a:r>
              <a:rPr lang="en-US" altLang="en-US" sz="1800"/>
              <a:t>,  </a:t>
            </a:r>
            <a:r>
              <a:rPr lang="en-US" altLang="en-US" sz="1800">
                <a:solidFill>
                  <a:schemeClr val="accent1"/>
                </a:solidFill>
              </a:rPr>
              <a:t>ScaLAPACK, </a:t>
            </a:r>
            <a:r>
              <a:rPr lang="en-US" altLang="en-US" sz="1800" i="1"/>
              <a:t>Randomized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</a:rPr>
              <a:t>ScaLAPACK sends &gt; n/p</a:t>
            </a:r>
            <a:r>
              <a:rPr lang="en-US" altLang="en-US" sz="2400" baseline="30000">
                <a:solidFill>
                  <a:schemeClr val="tx1"/>
                </a:solidFill>
              </a:rPr>
              <a:t>1/2</a:t>
            </a:r>
            <a:r>
              <a:rPr lang="en-US" altLang="en-US" sz="1800">
                <a:solidFill>
                  <a:schemeClr val="tx1"/>
                </a:solidFill>
              </a:rPr>
              <a:t> times too many messages (except Cholesky)</a:t>
            </a:r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20C6F5DF-75BC-D904-77ED-5BF4D5587905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06666501"/>
              </p:ext>
            </p:extLst>
          </p:nvPr>
        </p:nvGraphicFramePr>
        <p:xfrm>
          <a:off x="457200" y="2979738"/>
          <a:ext cx="8229600" cy="3314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330">
                <a:tc>
                  <a:txBody>
                    <a:bodyPr/>
                    <a:lstStyle/>
                    <a:p>
                      <a:r>
                        <a:rPr lang="en-US" sz="2000" dirty="0"/>
                        <a:t>Computation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Minimizes # Words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Minimizes # Messages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sz="2000" dirty="0"/>
                        <a:t>BLAS3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,3,4]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,3,4]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sz="2000" dirty="0" err="1"/>
                        <a:t>Cholesky</a:t>
                      </a:r>
                      <a:endParaRPr lang="en-US" sz="2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sz="2000" dirty="0"/>
                        <a:t>LU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5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10</a:t>
                      </a:r>
                      <a:r>
                        <a:rPr lang="en-US" sz="2000" dirty="0"/>
                        <a:t>,11]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5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10</a:t>
                      </a:r>
                      <a:r>
                        <a:rPr lang="en-US" sz="2000" dirty="0"/>
                        <a:t>,11]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30">
                <a:tc>
                  <a:txBody>
                    <a:bodyPr/>
                    <a:lstStyle/>
                    <a:p>
                      <a:r>
                        <a:rPr lang="en-US" sz="2000" dirty="0"/>
                        <a:t>Symmetric Indefinite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6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9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6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9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sz="2000" dirty="0"/>
                        <a:t>QR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7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7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21">
                <a:tc>
                  <a:txBody>
                    <a:bodyPr/>
                    <a:lstStyle/>
                    <a:p>
                      <a:r>
                        <a:rPr lang="en-US" sz="2000" dirty="0" err="1"/>
                        <a:t>Eig</a:t>
                      </a:r>
                      <a:r>
                        <a:rPr lang="en-US" sz="2000" dirty="0"/>
                        <a:t>(A=A</a:t>
                      </a:r>
                      <a:r>
                        <a:rPr lang="en-US" sz="2400" baseline="30000" dirty="0"/>
                        <a:t>T</a:t>
                      </a:r>
                      <a:r>
                        <a:rPr lang="en-US" sz="2000" dirty="0"/>
                        <a:t>) and SVD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dirty="0">
                          <a:solidFill>
                            <a:srgbClr val="FC0128"/>
                          </a:solidFill>
                        </a:rPr>
                        <a:t>2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i="1" dirty="0">
                          <a:solidFill>
                            <a:srgbClr val="008000"/>
                          </a:solidFill>
                        </a:rPr>
                        <a:t>8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9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i="1" dirty="0">
                          <a:solidFill>
                            <a:srgbClr val="008000"/>
                          </a:solidFill>
                        </a:rPr>
                        <a:t>8</a:t>
                      </a:r>
                      <a:r>
                        <a:rPr lang="en-US" sz="2000" dirty="0"/>
                        <a:t>,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9</a:t>
                      </a:r>
                      <a:r>
                        <a:rPr lang="en-US" sz="2000" dirty="0"/>
                        <a:t>]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44">
                <a:tc>
                  <a:txBody>
                    <a:bodyPr/>
                    <a:lstStyle/>
                    <a:p>
                      <a:r>
                        <a:rPr lang="en-US" sz="2000" dirty="0" err="1"/>
                        <a:t>Eig</a:t>
                      </a:r>
                      <a:r>
                        <a:rPr lang="en-US" sz="2000" dirty="0"/>
                        <a:t>(A)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i="1" dirty="0">
                          <a:solidFill>
                            <a:srgbClr val="008000"/>
                          </a:solidFill>
                        </a:rPr>
                        <a:t>8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,12,</a:t>
                      </a:r>
                      <a:r>
                        <a:rPr lang="en-US" sz="2000" b="1" i="1" dirty="0">
                          <a:solidFill>
                            <a:srgbClr val="0A7D39"/>
                          </a:solidFill>
                        </a:rPr>
                        <a:t>13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</a:t>
                      </a:r>
                      <a:r>
                        <a:rPr lang="en-US" sz="2000" b="1" i="1" dirty="0">
                          <a:solidFill>
                            <a:srgbClr val="008000"/>
                          </a:solidFill>
                        </a:rPr>
                        <a:t>8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,12,</a:t>
                      </a:r>
                      <a:r>
                        <a:rPr lang="en-US" sz="2000" b="1" i="1" dirty="0">
                          <a:solidFill>
                            <a:srgbClr val="0A7D39"/>
                          </a:solidFill>
                        </a:rPr>
                        <a:t>13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3228" name="Rectangle 7">
            <a:extLst>
              <a:ext uri="{FF2B5EF4-FFF2-40B4-BE49-F238E27FC236}">
                <a16:creationId xmlns:a16="http://schemas.microsoft.com/office/drawing/2014/main" id="{C0DB0E80-D9EC-048D-718C-86DC2BC8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225" y="3309938"/>
            <a:ext cx="9348788" cy="2935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3229" name="Rectangle 10">
            <a:extLst>
              <a:ext uri="{FF2B5EF4-FFF2-40B4-BE49-F238E27FC236}">
                <a16:creationId xmlns:a16="http://schemas.microsoft.com/office/drawing/2014/main" id="{A2853627-300D-E0CB-39EB-558AFCF89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225" y="2687638"/>
            <a:ext cx="8578850" cy="3381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2A05CA-7429-9D81-EE00-0FB6C4933897}"/>
              </a:ext>
            </a:extLst>
          </p:cNvPr>
          <p:cNvSpPr txBox="1">
            <a:spLocks noChangeArrowheads="1"/>
          </p:cNvSpPr>
          <p:nvPr/>
        </p:nvSpPr>
        <p:spPr bwMode="auto">
          <a:xfrm rot="-1918973">
            <a:off x="2392363" y="3662363"/>
            <a:ext cx="5295900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C0128"/>
                </a:solidFill>
              </a:rPr>
              <a:t>CLASS PROJECTS</a:t>
            </a:r>
          </a:p>
        </p:txBody>
      </p:sp>
    </p:spTree>
    <p:extLst>
      <p:ext uri="{BB962C8B-B14F-4D97-AF65-F5344CB8AC3E}">
        <p14:creationId xmlns:p14="http://schemas.microsoft.com/office/powerpoint/2010/main" val="2973170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68508A55-199A-EB44-7FF6-98D609419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0575" y="112713"/>
            <a:ext cx="4733925" cy="490537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0824F2"/>
                </a:solidFill>
                <a:ea typeface="ＭＳ Ｐゴシック" panose="020B0600070205080204" pitchFamily="34" charset="-128"/>
              </a:rPr>
              <a:t>Can we do even better?</a:t>
            </a:r>
          </a:p>
        </p:txBody>
      </p:sp>
      <p:sp>
        <p:nvSpPr>
          <p:cNvPr id="95234" name="Slide Number Placeholder 3">
            <a:extLst>
              <a:ext uri="{FF2B5EF4-FFF2-40B4-BE49-F238E27FC236}">
                <a16:creationId xmlns:a16="http://schemas.microsoft.com/office/drawing/2014/main" id="{DD0CD77E-F6BE-CFF6-9D1D-43AD2BBD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2975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0B9ABD-97C1-A842-91F0-DBDE6A2069DD}" type="slidenum">
              <a:rPr lang="en-US" altLang="en-US" sz="1400" b="0">
                <a:latin typeface="Times New Roman" panose="02020603050405020304" pitchFamily="18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95235" name="Rectangle 11">
            <a:extLst>
              <a:ext uri="{FF2B5EF4-FFF2-40B4-BE49-F238E27FC236}">
                <a16:creationId xmlns:a16="http://schemas.microsoft.com/office/drawing/2014/main" id="{3F152DFB-FDC4-B27B-B911-FA5F7630F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088" y="4476750"/>
            <a:ext cx="1843087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5236" name="Rectangle 12">
            <a:extLst>
              <a:ext uri="{FF2B5EF4-FFF2-40B4-BE49-F238E27FC236}">
                <a16:creationId xmlns:a16="http://schemas.microsoft.com/office/drawing/2014/main" id="{8CE8EBFE-F463-9269-561C-FCA7B1905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5313" y="5400675"/>
            <a:ext cx="1843087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5237" name="Rectangle 13">
            <a:extLst>
              <a:ext uri="{FF2B5EF4-FFF2-40B4-BE49-F238E27FC236}">
                <a16:creationId xmlns:a16="http://schemas.microsoft.com/office/drawing/2014/main" id="{B7A67D62-2C33-3246-A952-D0A8A67B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5773738"/>
            <a:ext cx="1843088" cy="280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5238" name="Rectangle 14">
            <a:extLst>
              <a:ext uri="{FF2B5EF4-FFF2-40B4-BE49-F238E27FC236}">
                <a16:creationId xmlns:a16="http://schemas.microsoft.com/office/drawing/2014/main" id="{CC999F75-9ABD-19F6-1DD0-ADB6BF8D6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400800"/>
            <a:ext cx="1843088" cy="280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84999" name="TextBox 7">
            <a:extLst>
              <a:ext uri="{FF2B5EF4-FFF2-40B4-BE49-F238E27FC236}">
                <a16:creationId xmlns:a16="http://schemas.microsoft.com/office/drawing/2014/main" id="{A2243422-40C8-6846-6315-84FB7CA4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803275"/>
            <a:ext cx="90805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 b="0"/>
              <a:t>  </a:t>
            </a:r>
            <a:r>
              <a:rPr lang="en-US" altLang="en-US" b="0"/>
              <a:t>Assume nxn matrices on p processors</a:t>
            </a:r>
            <a:r>
              <a:rPr lang="en-US" altLang="en-US"/>
              <a:t> </a:t>
            </a:r>
            <a:endParaRPr lang="en-US" altLang="en-US" b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/>
              <a:t>  </a:t>
            </a:r>
            <a:r>
              <a:rPr lang="en-US" altLang="en-US">
                <a:solidFill>
                  <a:srgbClr val="0824F2"/>
                </a:solidFill>
              </a:rPr>
              <a:t>Use c copies of data:</a:t>
            </a:r>
            <a:r>
              <a:rPr lang="en-US" altLang="en-US" b="0">
                <a:solidFill>
                  <a:srgbClr val="0824F2"/>
                </a:solidFill>
              </a:rPr>
              <a:t>  M = O(cn</a:t>
            </a:r>
            <a:r>
              <a:rPr lang="en-US" altLang="en-US" b="0" baseline="30000">
                <a:solidFill>
                  <a:srgbClr val="0824F2"/>
                </a:solidFill>
              </a:rPr>
              <a:t>2</a:t>
            </a:r>
            <a:r>
              <a:rPr lang="en-US" altLang="en-US" b="0">
                <a:solidFill>
                  <a:srgbClr val="0824F2"/>
                </a:solidFill>
              </a:rPr>
              <a:t> / p) per processor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0"/>
              <a:t>  </a:t>
            </a:r>
            <a:r>
              <a:rPr lang="en-US" altLang="en-US" b="0">
                <a:solidFill>
                  <a:srgbClr val="0824F2"/>
                </a:solidFill>
              </a:rPr>
              <a:t>Increasing M reduces lower bounds: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#words_moved    =   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( (n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3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/ P)  / M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)  =  ( n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/  (</a:t>
            </a:r>
            <a:r>
              <a:rPr lang="en-US" altLang="en-US" sz="2400" b="0">
                <a:solidFill>
                  <a:srgbClr val="0824F2"/>
                </a:solidFill>
                <a:sym typeface="Symbol" pitchFamily="2" charset="2"/>
              </a:rPr>
              <a:t>c</a:t>
            </a:r>
            <a:r>
              <a:rPr lang="en-US" altLang="en-US" sz="2400" b="0" baseline="30000">
                <a:solidFill>
                  <a:srgbClr val="0824F2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P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) )              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#messages            </a:t>
            </a:r>
            <a:r>
              <a:rPr lang="en-US" altLang="en-US" sz="2400" b="0">
                <a:solidFill>
                  <a:schemeClr val="tx1"/>
                </a:solidFill>
              </a:rPr>
              <a:t>=   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( (n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3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/ P)  / M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3/2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)  =  ( P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/ </a:t>
            </a:r>
            <a:r>
              <a:rPr lang="en-US" altLang="en-US" sz="2400" b="0">
                <a:solidFill>
                  <a:srgbClr val="0824F2"/>
                </a:solidFill>
                <a:sym typeface="Symbol" pitchFamily="2" charset="2"/>
              </a:rPr>
              <a:t>c</a:t>
            </a:r>
            <a:r>
              <a:rPr lang="en-US" altLang="en-US" sz="2400" b="0" baseline="30000">
                <a:solidFill>
                  <a:srgbClr val="0824F2"/>
                </a:solidFill>
                <a:sym typeface="Symbol" pitchFamily="2" charset="2"/>
              </a:rPr>
              <a:t>3/2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 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0">
                <a:sym typeface="Symbol" pitchFamily="2" charset="2"/>
              </a:rPr>
              <a:t>Attainable for Matmul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0" i="1">
                <a:sym typeface="Symbol" pitchFamily="2" charset="2"/>
              </a:rPr>
              <a:t>Not</a:t>
            </a:r>
            <a:r>
              <a:rPr lang="en-US" altLang="en-US" b="0">
                <a:sym typeface="Symbol" pitchFamily="2" charset="2"/>
              </a:rPr>
              <a:t> attainable for LU, Cholesky, QR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0">
                <a:sym typeface="Symbol" pitchFamily="2" charset="2"/>
              </a:rPr>
              <a:t>Thm: #words_moved * #messages = ( n</a:t>
            </a:r>
            <a:r>
              <a:rPr lang="en-US" altLang="en-US" sz="2800" b="0" baseline="30000">
                <a:sym typeface="Symbol" pitchFamily="2" charset="2"/>
              </a:rPr>
              <a:t>2</a:t>
            </a:r>
            <a:r>
              <a:rPr lang="en-US" altLang="en-US" b="0">
                <a:sym typeface="Symbol" pitchFamily="2" charset="2"/>
              </a:rPr>
              <a:t> 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Lowering #words by factor </a:t>
            </a:r>
            <a:r>
              <a:rPr lang="en-US" altLang="en-US" sz="2400" b="0">
                <a:solidFill>
                  <a:srgbClr val="0824F2"/>
                </a:solidFill>
                <a:sym typeface="Symbol" pitchFamily="2" charset="2"/>
              </a:rPr>
              <a:t>c</a:t>
            </a:r>
            <a:r>
              <a:rPr lang="en-US" altLang="en-US" sz="2400" b="0" baseline="30000">
                <a:solidFill>
                  <a:srgbClr val="0824F2"/>
                </a:solidFill>
                <a:sym typeface="Symbol" pitchFamily="2" charset="2"/>
              </a:rPr>
              <a:t>1/2 </a:t>
            </a:r>
            <a:r>
              <a:rPr lang="en-US" altLang="en-US" sz="2400" b="0" i="1">
                <a:solidFill>
                  <a:schemeClr val="tx1"/>
                </a:solidFill>
                <a:sym typeface="Symbol" pitchFamily="2" charset="2"/>
              </a:rPr>
              <a:t>must increase 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#messages by same factor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Cor: Perfect strong scaling impossible for LU, Cholesky,QR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0">
                <a:sym typeface="Symbol" pitchFamily="2" charset="2"/>
              </a:rPr>
              <a:t>Both lower bounds attainable for Cholesky, LU, QR: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#words_moved  =  ( n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/  (</a:t>
            </a:r>
            <a:r>
              <a:rPr lang="en-US" altLang="en-US" sz="2400" b="0">
                <a:solidFill>
                  <a:srgbClr val="0824F2"/>
                </a:solidFill>
                <a:sym typeface="Symbol" pitchFamily="2" charset="2"/>
              </a:rPr>
              <a:t>c</a:t>
            </a:r>
            <a:r>
              <a:rPr lang="en-US" altLang="en-US" sz="2400" b="0" baseline="30000">
                <a:solidFill>
                  <a:srgbClr val="0824F2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P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) )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#messages        =  ( </a:t>
            </a:r>
            <a:r>
              <a:rPr lang="en-US" altLang="en-US" sz="2400" b="0">
                <a:solidFill>
                  <a:srgbClr val="0824F2"/>
                </a:solidFill>
                <a:sym typeface="Symbol" pitchFamily="2" charset="2"/>
              </a:rPr>
              <a:t>c</a:t>
            </a:r>
            <a:r>
              <a:rPr lang="en-US" altLang="en-US" sz="2400" b="0" baseline="30000">
                <a:solidFill>
                  <a:srgbClr val="0824F2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P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) </a:t>
            </a:r>
          </a:p>
        </p:txBody>
      </p:sp>
      <p:sp>
        <p:nvSpPr>
          <p:cNvPr id="95240" name="Rectangle 1">
            <a:extLst>
              <a:ext uri="{FF2B5EF4-FFF2-40B4-BE49-F238E27FC236}">
                <a16:creationId xmlns:a16="http://schemas.microsoft.com/office/drawing/2014/main" id="{266F2DB7-B39F-38DA-8E86-6895B9A88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2975" y="4759325"/>
            <a:ext cx="1241425" cy="2889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5241" name="Rectangle 14">
            <a:extLst>
              <a:ext uri="{FF2B5EF4-FFF2-40B4-BE49-F238E27FC236}">
                <a16:creationId xmlns:a16="http://schemas.microsoft.com/office/drawing/2014/main" id="{284C2830-BA5A-81E2-1473-C4F760545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159375"/>
            <a:ext cx="1241425" cy="2889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5242" name="Rectangle 15">
            <a:extLst>
              <a:ext uri="{FF2B5EF4-FFF2-40B4-BE49-F238E27FC236}">
                <a16:creationId xmlns:a16="http://schemas.microsoft.com/office/drawing/2014/main" id="{667B034D-5E1C-BB3F-D4F5-E3D459C99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5553075"/>
            <a:ext cx="1241425" cy="2889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5243" name="Rectangle 2">
            <a:extLst>
              <a:ext uri="{FF2B5EF4-FFF2-40B4-BE49-F238E27FC236}">
                <a16:creationId xmlns:a16="http://schemas.microsoft.com/office/drawing/2014/main" id="{ECFE6960-1AA1-D237-936B-09BBAC525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5313" y="2727325"/>
            <a:ext cx="6983412" cy="3841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68508A55-199A-EB44-7FF6-98D609419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0575" y="112713"/>
            <a:ext cx="4733925" cy="490537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0824F2"/>
                </a:solidFill>
                <a:ea typeface="ＭＳ Ｐゴシック" panose="020B0600070205080204" pitchFamily="34" charset="-128"/>
              </a:rPr>
              <a:t>Can we do even better?</a:t>
            </a:r>
          </a:p>
        </p:txBody>
      </p:sp>
      <p:sp>
        <p:nvSpPr>
          <p:cNvPr id="95234" name="Slide Number Placeholder 3">
            <a:extLst>
              <a:ext uri="{FF2B5EF4-FFF2-40B4-BE49-F238E27FC236}">
                <a16:creationId xmlns:a16="http://schemas.microsoft.com/office/drawing/2014/main" id="{DD0CD77E-F6BE-CFF6-9D1D-43AD2BBD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2975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0B9ABD-97C1-A842-91F0-DBDE6A2069DD}" type="slidenum">
              <a:rPr lang="en-US" altLang="en-US" sz="1400" b="0">
                <a:latin typeface="Times New Roman" panose="02020603050405020304" pitchFamily="18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95235" name="Rectangle 11">
            <a:extLst>
              <a:ext uri="{FF2B5EF4-FFF2-40B4-BE49-F238E27FC236}">
                <a16:creationId xmlns:a16="http://schemas.microsoft.com/office/drawing/2014/main" id="{3F152DFB-FDC4-B27B-B911-FA5F7630F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088" y="4476750"/>
            <a:ext cx="1843087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5236" name="Rectangle 12">
            <a:extLst>
              <a:ext uri="{FF2B5EF4-FFF2-40B4-BE49-F238E27FC236}">
                <a16:creationId xmlns:a16="http://schemas.microsoft.com/office/drawing/2014/main" id="{8CE8EBFE-F463-9269-561C-FCA7B1905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5313" y="5400675"/>
            <a:ext cx="1843087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5237" name="Rectangle 13">
            <a:extLst>
              <a:ext uri="{FF2B5EF4-FFF2-40B4-BE49-F238E27FC236}">
                <a16:creationId xmlns:a16="http://schemas.microsoft.com/office/drawing/2014/main" id="{B7A67D62-2C33-3246-A952-D0A8A67B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5773738"/>
            <a:ext cx="1843088" cy="280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5238" name="Rectangle 14">
            <a:extLst>
              <a:ext uri="{FF2B5EF4-FFF2-40B4-BE49-F238E27FC236}">
                <a16:creationId xmlns:a16="http://schemas.microsoft.com/office/drawing/2014/main" id="{CC999F75-9ABD-19F6-1DD0-ADB6BF8D6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400800"/>
            <a:ext cx="1843088" cy="280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84999" name="TextBox 7">
            <a:extLst>
              <a:ext uri="{FF2B5EF4-FFF2-40B4-BE49-F238E27FC236}">
                <a16:creationId xmlns:a16="http://schemas.microsoft.com/office/drawing/2014/main" id="{A2243422-40C8-6846-6315-84FB7CA4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803275"/>
            <a:ext cx="90805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 b="0"/>
              <a:t>  </a:t>
            </a:r>
            <a:r>
              <a:rPr lang="en-US" altLang="en-US" b="0"/>
              <a:t>Assume nxn matrices on p processors</a:t>
            </a:r>
            <a:r>
              <a:rPr lang="en-US" altLang="en-US"/>
              <a:t> </a:t>
            </a:r>
            <a:endParaRPr lang="en-US" altLang="en-US" b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/>
              <a:t>  </a:t>
            </a:r>
            <a:r>
              <a:rPr lang="en-US" altLang="en-US">
                <a:solidFill>
                  <a:srgbClr val="0824F2"/>
                </a:solidFill>
              </a:rPr>
              <a:t>Use c copies of data:</a:t>
            </a:r>
            <a:r>
              <a:rPr lang="en-US" altLang="en-US" b="0">
                <a:solidFill>
                  <a:srgbClr val="0824F2"/>
                </a:solidFill>
              </a:rPr>
              <a:t>  M = O(cn</a:t>
            </a:r>
            <a:r>
              <a:rPr lang="en-US" altLang="en-US" b="0" baseline="30000">
                <a:solidFill>
                  <a:srgbClr val="0824F2"/>
                </a:solidFill>
              </a:rPr>
              <a:t>2</a:t>
            </a:r>
            <a:r>
              <a:rPr lang="en-US" altLang="en-US" b="0">
                <a:solidFill>
                  <a:srgbClr val="0824F2"/>
                </a:solidFill>
              </a:rPr>
              <a:t> / p) per processor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0"/>
              <a:t>  </a:t>
            </a:r>
            <a:r>
              <a:rPr lang="en-US" altLang="en-US" b="0">
                <a:solidFill>
                  <a:srgbClr val="0824F2"/>
                </a:solidFill>
              </a:rPr>
              <a:t>Increasing M reduces lower bounds: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#words_moved    =   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( (n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3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/ P)  / M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)  =  ( n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/  (</a:t>
            </a:r>
            <a:r>
              <a:rPr lang="en-US" altLang="en-US" sz="2400" b="0">
                <a:solidFill>
                  <a:srgbClr val="0824F2"/>
                </a:solidFill>
                <a:sym typeface="Symbol" pitchFamily="2" charset="2"/>
              </a:rPr>
              <a:t>c</a:t>
            </a:r>
            <a:r>
              <a:rPr lang="en-US" altLang="en-US" sz="2400" b="0" baseline="30000">
                <a:solidFill>
                  <a:srgbClr val="0824F2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P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) )              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#messages            </a:t>
            </a:r>
            <a:r>
              <a:rPr lang="en-US" altLang="en-US" sz="2400" b="0">
                <a:solidFill>
                  <a:schemeClr val="tx1"/>
                </a:solidFill>
              </a:rPr>
              <a:t>=   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( (n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3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/ P)  / M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3/2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)  =  ( P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/ </a:t>
            </a:r>
            <a:r>
              <a:rPr lang="en-US" altLang="en-US" sz="2400" b="0">
                <a:solidFill>
                  <a:srgbClr val="0824F2"/>
                </a:solidFill>
                <a:sym typeface="Symbol" pitchFamily="2" charset="2"/>
              </a:rPr>
              <a:t>c</a:t>
            </a:r>
            <a:r>
              <a:rPr lang="en-US" altLang="en-US" sz="2400" b="0" baseline="30000">
                <a:solidFill>
                  <a:srgbClr val="0824F2"/>
                </a:solidFill>
                <a:sym typeface="Symbol" pitchFamily="2" charset="2"/>
              </a:rPr>
              <a:t>3/2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 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0">
                <a:sym typeface="Symbol" pitchFamily="2" charset="2"/>
              </a:rPr>
              <a:t>Attainable for Matmul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0" i="1">
                <a:sym typeface="Symbol" pitchFamily="2" charset="2"/>
              </a:rPr>
              <a:t>Not</a:t>
            </a:r>
            <a:r>
              <a:rPr lang="en-US" altLang="en-US" b="0">
                <a:sym typeface="Symbol" pitchFamily="2" charset="2"/>
              </a:rPr>
              <a:t> attainable for LU, Cholesky, QR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0">
                <a:sym typeface="Symbol" pitchFamily="2" charset="2"/>
              </a:rPr>
              <a:t>Thm: #words_moved * #messages = ( n</a:t>
            </a:r>
            <a:r>
              <a:rPr lang="en-US" altLang="en-US" sz="2800" b="0" baseline="30000">
                <a:sym typeface="Symbol" pitchFamily="2" charset="2"/>
              </a:rPr>
              <a:t>2</a:t>
            </a:r>
            <a:r>
              <a:rPr lang="en-US" altLang="en-US" b="0">
                <a:sym typeface="Symbol" pitchFamily="2" charset="2"/>
              </a:rPr>
              <a:t> 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Lowering #words by factor </a:t>
            </a:r>
            <a:r>
              <a:rPr lang="en-US" altLang="en-US" sz="2400" b="0">
                <a:solidFill>
                  <a:srgbClr val="0824F2"/>
                </a:solidFill>
                <a:sym typeface="Symbol" pitchFamily="2" charset="2"/>
              </a:rPr>
              <a:t>c</a:t>
            </a:r>
            <a:r>
              <a:rPr lang="en-US" altLang="en-US" sz="2400" b="0" baseline="30000">
                <a:solidFill>
                  <a:srgbClr val="0824F2"/>
                </a:solidFill>
                <a:sym typeface="Symbol" pitchFamily="2" charset="2"/>
              </a:rPr>
              <a:t>1/2 </a:t>
            </a:r>
            <a:r>
              <a:rPr lang="en-US" altLang="en-US" sz="2400" b="0" i="1">
                <a:solidFill>
                  <a:schemeClr val="tx1"/>
                </a:solidFill>
                <a:sym typeface="Symbol" pitchFamily="2" charset="2"/>
              </a:rPr>
              <a:t>must increase 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#messages by same factor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Cor: Perfect strong scaling impossible for LU, Cholesky,QR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0">
                <a:sym typeface="Symbol" pitchFamily="2" charset="2"/>
              </a:rPr>
              <a:t>Both lower bounds attainable for Cholesky, LU, QR: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#words_moved  =  ( n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/  (</a:t>
            </a:r>
            <a:r>
              <a:rPr lang="en-US" altLang="en-US" sz="2400" b="0">
                <a:solidFill>
                  <a:srgbClr val="0824F2"/>
                </a:solidFill>
                <a:sym typeface="Symbol" pitchFamily="2" charset="2"/>
              </a:rPr>
              <a:t>c</a:t>
            </a:r>
            <a:r>
              <a:rPr lang="en-US" altLang="en-US" sz="2400" b="0" baseline="30000">
                <a:solidFill>
                  <a:srgbClr val="0824F2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P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) )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#messages        =  ( </a:t>
            </a:r>
            <a:r>
              <a:rPr lang="en-US" altLang="en-US" sz="2400" b="0">
                <a:solidFill>
                  <a:srgbClr val="0824F2"/>
                </a:solidFill>
                <a:sym typeface="Symbol" pitchFamily="2" charset="2"/>
              </a:rPr>
              <a:t>c</a:t>
            </a:r>
            <a:r>
              <a:rPr lang="en-US" altLang="en-US" sz="2400" b="0" baseline="30000">
                <a:solidFill>
                  <a:srgbClr val="0824F2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P</a:t>
            </a:r>
            <a:r>
              <a:rPr lang="en-US" altLang="en-US" sz="2400" b="0" baseline="30000">
                <a:solidFill>
                  <a:schemeClr val="tx1"/>
                </a:solidFill>
                <a:sym typeface="Symbol" pitchFamily="2" charset="2"/>
              </a:rPr>
              <a:t>1/2</a:t>
            </a:r>
            <a:r>
              <a:rPr lang="en-US" altLang="en-US" sz="2400" b="0">
                <a:solidFill>
                  <a:schemeClr val="tx1"/>
                </a:solidFill>
                <a:sym typeface="Symbol" pitchFamily="2" charset="2"/>
              </a:rPr>
              <a:t> ) </a:t>
            </a:r>
          </a:p>
        </p:txBody>
      </p:sp>
      <p:sp>
        <p:nvSpPr>
          <p:cNvPr id="95240" name="Rectangle 1">
            <a:extLst>
              <a:ext uri="{FF2B5EF4-FFF2-40B4-BE49-F238E27FC236}">
                <a16:creationId xmlns:a16="http://schemas.microsoft.com/office/drawing/2014/main" id="{266F2DB7-B39F-38DA-8E86-6895B9A88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2975" y="4759325"/>
            <a:ext cx="1241425" cy="2889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5241" name="Rectangle 14">
            <a:extLst>
              <a:ext uri="{FF2B5EF4-FFF2-40B4-BE49-F238E27FC236}">
                <a16:creationId xmlns:a16="http://schemas.microsoft.com/office/drawing/2014/main" id="{284C2830-BA5A-81E2-1473-C4F760545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159375"/>
            <a:ext cx="1241425" cy="2889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5242" name="Rectangle 15">
            <a:extLst>
              <a:ext uri="{FF2B5EF4-FFF2-40B4-BE49-F238E27FC236}">
                <a16:creationId xmlns:a16="http://schemas.microsoft.com/office/drawing/2014/main" id="{667B034D-5E1C-BB3F-D4F5-E3D459C99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5553075"/>
            <a:ext cx="1241425" cy="2889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95243" name="Rectangle 2">
            <a:extLst>
              <a:ext uri="{FF2B5EF4-FFF2-40B4-BE49-F238E27FC236}">
                <a16:creationId xmlns:a16="http://schemas.microsoft.com/office/drawing/2014/main" id="{ECFE6960-1AA1-D237-936B-09BBAC525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5313" y="2727325"/>
            <a:ext cx="6983412" cy="3841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88EA4-CA60-9C7A-6112-6BD9D45AD03D}"/>
              </a:ext>
            </a:extLst>
          </p:cNvPr>
          <p:cNvSpPr txBox="1">
            <a:spLocks noChangeArrowheads="1"/>
          </p:cNvSpPr>
          <p:nvPr/>
        </p:nvSpPr>
        <p:spPr bwMode="auto">
          <a:xfrm rot="-1918973">
            <a:off x="1681163" y="3568700"/>
            <a:ext cx="5295900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C0128"/>
                </a:solidFill>
              </a:rPr>
              <a:t>CLASS PROJECTS</a:t>
            </a:r>
          </a:p>
        </p:txBody>
      </p:sp>
    </p:spTree>
    <p:extLst>
      <p:ext uri="{BB962C8B-B14F-4D97-AF65-F5344CB8AC3E}">
        <p14:creationId xmlns:p14="http://schemas.microsoft.com/office/powerpoint/2010/main" val="3109010002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5C9AB232-AC21-DEBF-BA69-A1BA410D4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LU Speedups from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Tournament Pivoting and 2.5D  </a:t>
            </a:r>
          </a:p>
        </p:txBody>
      </p:sp>
      <p:pic>
        <p:nvPicPr>
          <p:cNvPr id="97282" name="Picture 2" descr="lu_pvt_ss_p2048.pdf">
            <a:extLst>
              <a:ext uri="{FF2B5EF4-FFF2-40B4-BE49-F238E27FC236}">
                <a16:creationId xmlns:a16="http://schemas.microsoft.com/office/drawing/2014/main" id="{A9AEC360-9A31-0949-A4AB-1D873B8A2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18450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1AD2-2B13-0683-4DC3-1D02DD76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2.5D </a:t>
            </a:r>
            <a:r>
              <a:rPr lang="en-US" dirty="0" err="1"/>
              <a:t>vs</a:t>
            </a:r>
            <a:r>
              <a:rPr lang="en-US" dirty="0"/>
              <a:t> 2D LU</a:t>
            </a:r>
            <a:br>
              <a:rPr lang="en-US" dirty="0"/>
            </a:br>
            <a:r>
              <a:rPr lang="en-US" dirty="0"/>
              <a:t>With and Without Pivoting</a:t>
            </a:r>
          </a:p>
        </p:txBody>
      </p:sp>
      <p:pic>
        <p:nvPicPr>
          <p:cNvPr id="98306" name="Content Placeholder 3" descr="lu_pvt_ct.pdf">
            <a:extLst>
              <a:ext uri="{FF2B5EF4-FFF2-40B4-BE49-F238E27FC236}">
                <a16:creationId xmlns:a16="http://schemas.microsoft.com/office/drawing/2014/main" id="{DC7D0532-FC04-481A-EFBB-698227410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44" r="-9644"/>
          <a:stretch>
            <a:fillRect/>
          </a:stretch>
        </p:blipFill>
        <p:spPr>
          <a:xfrm>
            <a:off x="609600" y="914400"/>
            <a:ext cx="8001000" cy="468947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214F333A-0F4A-B8A0-ABF2-D04F2BD2C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840288" cy="42614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Dense Linear Algebra on Other Architectures</a:t>
            </a:r>
          </a:p>
        </p:txBody>
      </p:sp>
      <p:sp>
        <p:nvSpPr>
          <p:cNvPr id="99330" name="Content Placeholder 2">
            <a:extLst>
              <a:ext uri="{FF2B5EF4-FFF2-40B4-BE49-F238E27FC236}">
                <a16:creationId xmlns:a16="http://schemas.microsoft.com/office/drawing/2014/main" id="{37C227B6-2163-FF32-7E04-AEA14010F6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124825" cy="31686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GPUs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Heterogeneous computer: consists of functional units   (CPU and GPU) that are good at different tasks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How do we divide the work between the GPU and CPU to take maximal advantage of both?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Challenging now, will get more so as platforms become more heterogeneous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Multicore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How do we schedule all parallel tasks to minimize idle time?</a:t>
            </a:r>
          </a:p>
        </p:txBody>
      </p:sp>
      <p:sp>
        <p:nvSpPr>
          <p:cNvPr id="99331" name="Date Placeholder 3">
            <a:extLst>
              <a:ext uri="{FF2B5EF4-FFF2-40B4-BE49-F238E27FC236}">
                <a16:creationId xmlns:a16="http://schemas.microsoft.com/office/drawing/2014/main" id="{3F17EEAD-3C1D-BF38-DB4E-05813E2687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99332" name="Footer Placeholder 4">
            <a:extLst>
              <a:ext uri="{FF2B5EF4-FFF2-40B4-BE49-F238E27FC236}">
                <a16:creationId xmlns:a16="http://schemas.microsoft.com/office/drawing/2014/main" id="{E9CDFFEB-60CC-CD53-9160-B8426A16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99333" name="Slide Number Placeholder 5">
            <a:extLst>
              <a:ext uri="{FF2B5EF4-FFF2-40B4-BE49-F238E27FC236}">
                <a16:creationId xmlns:a16="http://schemas.microsoft.com/office/drawing/2014/main" id="{9E9AD699-C278-B6A6-F454-AE425A5A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D3BE5B1-D270-EB45-B709-0430C6009317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1766BAC3-A85C-3C87-E306-49A802073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5435600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Dense Linear Algebra on GPUs</a:t>
            </a:r>
          </a:p>
        </p:txBody>
      </p:sp>
      <p:sp>
        <p:nvSpPr>
          <p:cNvPr id="101378" name="Content Placeholder 2">
            <a:extLst>
              <a:ext uri="{FF2B5EF4-FFF2-40B4-BE49-F238E27FC236}">
                <a16:creationId xmlns:a16="http://schemas.microsoft.com/office/drawing/2014/main" id="{EF0D2EFA-AEAD-8477-D696-4CF937D883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278813" cy="38465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Source: Vasily Volkov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SC08 paper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Best Student Paper Award (over 1100 citations)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Test-of-Time Award at Supercomputing’19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New challenges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More complicated memory hierarchy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Not like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L1 inside L2 inside …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,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Need to choose which memory to use carefully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Need to move data manually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GPU does some operations much faster than CPU, but not all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CPU and GPU fastest using different data layouts</a:t>
            </a:r>
          </a:p>
        </p:txBody>
      </p:sp>
      <p:sp>
        <p:nvSpPr>
          <p:cNvPr id="101379" name="Date Placeholder 3">
            <a:extLst>
              <a:ext uri="{FF2B5EF4-FFF2-40B4-BE49-F238E27FC236}">
                <a16:creationId xmlns:a16="http://schemas.microsoft.com/office/drawing/2014/main" id="{56FC8A0B-42D8-F5CD-17DC-F89759412C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01380" name="Footer Placeholder 4">
            <a:extLst>
              <a:ext uri="{FF2B5EF4-FFF2-40B4-BE49-F238E27FC236}">
                <a16:creationId xmlns:a16="http://schemas.microsoft.com/office/drawing/2014/main" id="{07FD8DF1-EC37-24DE-2830-EBA9CE68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01381" name="Slide Number Placeholder 5">
            <a:extLst>
              <a:ext uri="{FF2B5EF4-FFF2-40B4-BE49-F238E27FC236}">
                <a16:creationId xmlns:a16="http://schemas.microsoft.com/office/drawing/2014/main" id="{A6FE93CE-9256-ED8A-DA7F-A8A5734C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227E5B7-4C1B-5A40-A3AA-C4710977A545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2249108F-0308-361D-3B59-3ADFF10DA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154488" cy="4349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GPU Memory Hierarchy</a:t>
            </a:r>
          </a:p>
        </p:txBody>
      </p:sp>
      <p:sp>
        <p:nvSpPr>
          <p:cNvPr id="103426" name="Slide Number Placeholder 3">
            <a:extLst>
              <a:ext uri="{FF2B5EF4-FFF2-40B4-BE49-F238E27FC236}">
                <a16:creationId xmlns:a16="http://schemas.microsoft.com/office/drawing/2014/main" id="{A6F42D2E-BF7F-E507-3135-D026D2B5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9EF577-7FD9-6646-9432-70F671CC7A4F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03427" name="Content Placeholder 4">
            <a:extLst>
              <a:ext uri="{FF2B5EF4-FFF2-40B4-BE49-F238E27FC236}">
                <a16:creationId xmlns:a16="http://schemas.microsoft.com/office/drawing/2014/main" id="{B10F7B73-ED08-CB82-26DA-205EFF2E52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675" y="3141663"/>
            <a:ext cx="8502650" cy="284321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Register file is the fastest and largest on-chip memory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Constrained to vector operations only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Shared memory permits indexed and shared access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However,  2-4x smaller and 4x lower bandwidth than registers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Only 1 operand in shared memory is allowed versus 4 register operands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 instructions run slower if using shared memory</a:t>
            </a: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872265BD-4863-52D4-425C-3113B37DE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113"/>
            <a:ext cx="184150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FA865251-8683-19A2-5BF2-EF5AE9525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113"/>
            <a:ext cx="184150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03430" name="Rectangle 7">
            <a:extLst>
              <a:ext uri="{FF2B5EF4-FFF2-40B4-BE49-F238E27FC236}">
                <a16:creationId xmlns:a16="http://schemas.microsoft.com/office/drawing/2014/main" id="{4EBCB1FE-3CE0-4992-11D2-480FF2C7D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113"/>
            <a:ext cx="184150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03431" name="Rectangle 9">
            <a:extLst>
              <a:ext uri="{FF2B5EF4-FFF2-40B4-BE49-F238E27FC236}">
                <a16:creationId xmlns:a16="http://schemas.microsoft.com/office/drawing/2014/main" id="{9951CA5F-E59F-6674-95B3-E3462B528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113"/>
            <a:ext cx="184150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03432" name="Rectangle 12">
            <a:extLst>
              <a:ext uri="{FF2B5EF4-FFF2-40B4-BE49-F238E27FC236}">
                <a16:creationId xmlns:a16="http://schemas.microsoft.com/office/drawing/2014/main" id="{631CC988-4B95-5B6A-3F4D-1BB34234E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113"/>
            <a:ext cx="184150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03433" name="Rectangle 14">
            <a:extLst>
              <a:ext uri="{FF2B5EF4-FFF2-40B4-BE49-F238E27FC236}">
                <a16:creationId xmlns:a16="http://schemas.microsoft.com/office/drawing/2014/main" id="{797C69AF-E071-7D75-C7FF-5B69700CF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113"/>
            <a:ext cx="184150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03434" name="Rectangle 16">
            <a:extLst>
              <a:ext uri="{FF2B5EF4-FFF2-40B4-BE49-F238E27FC236}">
                <a16:creationId xmlns:a16="http://schemas.microsoft.com/office/drawing/2014/main" id="{2F1A08B9-0C84-1E3C-3720-6A8362D85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113"/>
            <a:ext cx="184150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Calibri" panose="020F0502020204030204" pitchFamily="34" charset="0"/>
            </a:endParaRPr>
          </a:p>
        </p:txBody>
      </p:sp>
      <p:pic>
        <p:nvPicPr>
          <p:cNvPr id="103435" name="Picture 20" descr="Drawing23.wmf">
            <a:extLst>
              <a:ext uri="{FF2B5EF4-FFF2-40B4-BE49-F238E27FC236}">
                <a16:creationId xmlns:a16="http://schemas.microsoft.com/office/drawing/2014/main" id="{914A69CE-5859-0EB9-CC07-61DA8E060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762000"/>
            <a:ext cx="44291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6" name="Footer Placeholder 4">
            <a:extLst>
              <a:ext uri="{FF2B5EF4-FFF2-40B4-BE49-F238E27FC236}">
                <a16:creationId xmlns:a16="http://schemas.microsoft.com/office/drawing/2014/main" id="{077B67B0-7189-458F-5112-FD5BF668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03437" name="Date Placeholder 1">
            <a:extLst>
              <a:ext uri="{FF2B5EF4-FFF2-40B4-BE49-F238E27FC236}">
                <a16:creationId xmlns:a16="http://schemas.microsoft.com/office/drawing/2014/main" id="{4A8519C3-EB6B-CB21-3D60-608C72CEBB2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17317F7-1FA1-CF8F-39C4-47CC156BC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3402012" cy="425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Optimization Goals</a:t>
            </a:r>
          </a:p>
        </p:txBody>
      </p:sp>
      <p:sp>
        <p:nvSpPr>
          <p:cNvPr id="277506" name="Content Placeholder 2">
            <a:extLst>
              <a:ext uri="{FF2B5EF4-FFF2-40B4-BE49-F238E27FC236}">
                <a16:creationId xmlns:a16="http://schemas.microsoft.com/office/drawing/2014/main" id="{30A6B66D-ECFF-4826-2545-C789A73A32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731838"/>
            <a:ext cx="8893175" cy="7410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Minimize communication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Do (about) the same number of flops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Get the “right answer” (modulo roundoff)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Sequential communication goals: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#words moved = Θ(n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3</a:t>
            </a:r>
            <a:r>
              <a:rPr lang="en-US" altLang="en-US">
                <a:ea typeface="ＭＳ Ｐゴシック" panose="020B0600070205080204" pitchFamily="34" charset="-128"/>
              </a:rPr>
              <a:t>/M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#messages = Θ(n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3</a:t>
            </a:r>
            <a:r>
              <a:rPr lang="en-US" altLang="en-US">
                <a:ea typeface="ＭＳ Ｐゴシック" panose="020B0600070205080204" pitchFamily="34" charset="-128"/>
              </a:rPr>
              <a:t>/M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3/2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Parallel communication goals, with minimum memory n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/P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#words moved = Θ(n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/P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#messages = Θ(P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Parallel communication goals, with c x minimum memory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#words moved = Θ(n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/(cP)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#messages = Θ(P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 / c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3/2</a:t>
            </a:r>
            <a:r>
              <a:rPr lang="en-US" altLang="en-US">
                <a:ea typeface="ＭＳ Ｐゴシック" panose="020B0600070205080204" pitchFamily="34" charset="-128"/>
              </a:rPr>
              <a:t>)    Θ((cP)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1/2</a:t>
            </a:r>
            <a:r>
              <a:rPr lang="en-US" altLang="en-US">
                <a:ea typeface="ＭＳ Ｐゴシック" panose="020B0600070205080204" pitchFamily="34" charset="-128"/>
              </a:rPr>
              <a:t>) for LU and QR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Need to change algorithms (eg replace partial pivoting)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330D7-F9A7-9A00-6E15-8BAFA1A7079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2592F-213E-B4F1-A76B-EFDE14D6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CS267 Lecture 16</a:t>
            </a:r>
          </a:p>
        </p:txBody>
      </p:sp>
      <p:sp>
        <p:nvSpPr>
          <p:cNvPr id="36869" name="Slide Number Placeholder 5">
            <a:extLst>
              <a:ext uri="{FF2B5EF4-FFF2-40B4-BE49-F238E27FC236}">
                <a16:creationId xmlns:a16="http://schemas.microsoft.com/office/drawing/2014/main" id="{D97D8D0A-4C1A-1D15-CE01-63BF4411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3D8D16-D655-CE41-8453-7B089A53AAB7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cxnSp>
        <p:nvCxnSpPr>
          <p:cNvPr id="36870" name="Straight Connector 2">
            <a:extLst>
              <a:ext uri="{FF2B5EF4-FFF2-40B4-BE49-F238E27FC236}">
                <a16:creationId xmlns:a16="http://schemas.microsoft.com/office/drawing/2014/main" id="{0FAD817F-1604-6A8A-E7C9-DE55040B4AE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90800" y="5715000"/>
            <a:ext cx="1646238" cy="20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>
            <a:extLst>
              <a:ext uri="{FF2B5EF4-FFF2-40B4-BE49-F238E27FC236}">
                <a16:creationId xmlns:a16="http://schemas.microsoft.com/office/drawing/2014/main" id="{6B350231-9500-3E65-12FB-C5B925E04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924050" cy="4349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</p:txBody>
      </p:sp>
      <p:sp>
        <p:nvSpPr>
          <p:cNvPr id="105474" name="Content Placeholder 2">
            <a:extLst>
              <a:ext uri="{FF2B5EF4-FFF2-40B4-BE49-F238E27FC236}">
                <a16:creationId xmlns:a16="http://schemas.microsoft.com/office/drawing/2014/main" id="{6ED019B4-8A5A-52BE-BB8A-A654E846D144}"/>
              </a:ext>
            </a:extLst>
          </p:cNvPr>
          <p:cNvSpPr txBox="1">
            <a:spLocks/>
          </p:cNvSpPr>
          <p:nvPr/>
        </p:nvSpPr>
        <p:spPr bwMode="auto">
          <a:xfrm>
            <a:off x="457200" y="49530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en-US" sz="2000">
                <a:latin typeface="Calibri" panose="020F0502020204030204" pitchFamily="34" charset="0"/>
              </a:rPr>
              <a:t>Goal: understand bottlenecks in the dense linear algebra kernels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Requires detailed understanding of the GPU architecture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Result 1: New coding recommendations for high performance on GPUs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Result 2: New , fast variants of LU, QR, Cholesky, other  routines</a:t>
            </a:r>
          </a:p>
        </p:txBody>
      </p:sp>
      <p:sp>
        <p:nvSpPr>
          <p:cNvPr id="105475" name="Content Placeholder 2">
            <a:extLst>
              <a:ext uri="{FF2B5EF4-FFF2-40B4-BE49-F238E27FC236}">
                <a16:creationId xmlns:a16="http://schemas.microsoft.com/office/drawing/2014/main" id="{15F1FA8F-D0E6-976B-634F-EB062E5FD1D8}"/>
              </a:ext>
            </a:extLst>
          </p:cNvPr>
          <p:cNvSpPr txBox="1">
            <a:spLocks/>
          </p:cNvSpPr>
          <p:nvPr/>
        </p:nvSpPr>
        <p:spPr bwMode="auto">
          <a:xfrm>
            <a:off x="381000" y="952500"/>
            <a:ext cx="8229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en-US" sz="2000">
                <a:latin typeface="Calibri" panose="020F0502020204030204" pitchFamily="34" charset="0"/>
              </a:rPr>
              <a:t>NVIDIA released CUBLAS 1.0 in 2007, which is BLAS for GPUs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en-US" sz="2000">
                <a:latin typeface="Calibri" panose="020F0502020204030204" pitchFamily="34" charset="0"/>
              </a:rPr>
              <a:t>This enables a straightforward port of LAPACK to GPU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Consider single precision only</a:t>
            </a:r>
          </a:p>
        </p:txBody>
      </p:sp>
      <p:sp>
        <p:nvSpPr>
          <p:cNvPr id="105476" name="Slide Number Placeholder 6">
            <a:extLst>
              <a:ext uri="{FF2B5EF4-FFF2-40B4-BE49-F238E27FC236}">
                <a16:creationId xmlns:a16="http://schemas.microsoft.com/office/drawing/2014/main" id="{ACAD70F1-B9E4-8A58-3B67-3AC4524C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2D91F7-3573-1543-8670-997DBA295429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55913EE-9EA6-093A-0984-DA05D990E6DF}"/>
              </a:ext>
            </a:extLst>
          </p:cNvPr>
          <p:cNvGraphicFramePr/>
          <p:nvPr/>
        </p:nvGraphicFramePr>
        <p:xfrm>
          <a:off x="190500" y="2019300"/>
          <a:ext cx="86868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5478" name="Date Placeholder 3">
            <a:extLst>
              <a:ext uri="{FF2B5EF4-FFF2-40B4-BE49-F238E27FC236}">
                <a16:creationId xmlns:a16="http://schemas.microsoft.com/office/drawing/2014/main" id="{1EABFD3A-6E19-0455-34F8-1BD182C0E0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05479" name="Footer Placeholder 4">
            <a:extLst>
              <a:ext uri="{FF2B5EF4-FFF2-40B4-BE49-F238E27FC236}">
                <a16:creationId xmlns:a16="http://schemas.microsoft.com/office/drawing/2014/main" id="{193AB9CA-E982-0C64-8839-25515A5B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5CC06FC1-BA41-09BC-BAFA-9878317BC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3" y="274638"/>
            <a:ext cx="7929562" cy="4349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(Some new) NVIDIA coding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0500D-CAE5-F88A-3DD0-FD63EC15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Minimize communication with CPU memory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Keep as much data in registers as possible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Largest, fastest on-GPU memory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Vector-only operations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Use as little shared memory as possible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Smaller, slower than registers; use for communication, sharing only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Speed limit: 66% of peak with one shared </a:t>
            </a:r>
            <a:r>
              <a:rPr lang="en-US" dirty="0" err="1"/>
              <a:t>mem</a:t>
            </a:r>
            <a:r>
              <a:rPr lang="en-US" dirty="0"/>
              <a:t> argument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Use vector length VL=64, not max VL = 512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Strip mine longer vectors into shorter ones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Final </a:t>
            </a:r>
            <a:r>
              <a:rPr lang="en-US" dirty="0" err="1">
                <a:ea typeface="+mn-ea"/>
                <a:cs typeface="+mn-cs"/>
              </a:rPr>
              <a:t>matmul</a:t>
            </a:r>
            <a:r>
              <a:rPr lang="en-US" dirty="0">
                <a:ea typeface="+mn-ea"/>
                <a:cs typeface="+mn-cs"/>
              </a:rPr>
              <a:t> code similar to Cray X1 or IBM 3090 vector codes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7523" name="Slide Number Placeholder 3">
            <a:extLst>
              <a:ext uri="{FF2B5EF4-FFF2-40B4-BE49-F238E27FC236}">
                <a16:creationId xmlns:a16="http://schemas.microsoft.com/office/drawing/2014/main" id="{54CB5BB5-21E1-0991-446E-0D2A7C4D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621F3C-B40D-964B-BFEF-AF75635F8DA1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07524" name="Footer Placeholder 4">
            <a:extLst>
              <a:ext uri="{FF2B5EF4-FFF2-40B4-BE49-F238E27FC236}">
                <a16:creationId xmlns:a16="http://schemas.microsoft.com/office/drawing/2014/main" id="{26484918-6481-7A41-E94D-F6E51DF1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07525" name="Date Placeholder 1">
            <a:extLst>
              <a:ext uri="{FF2B5EF4-FFF2-40B4-BE49-F238E27FC236}">
                <a16:creationId xmlns:a16="http://schemas.microsoft.com/office/drawing/2014/main" id="{8EBB7913-7DD9-32D0-C440-02C7132769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70BB4-5DDA-2C85-FEA6-852CDCC7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17500"/>
            <a:ext cx="8229600" cy="6553200"/>
          </a:xfrm>
        </p:spPr>
        <p:txBody>
          <a:bodyPr rtlCol="0">
            <a:noAutofit/>
          </a:bodyPr>
          <a:lstStyle/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ea typeface="+mn-ea"/>
                <a:cs typeface="+mn-cs"/>
              </a:rPr>
              <a:t>__global__ void </a:t>
            </a:r>
            <a:r>
              <a:rPr lang="en-US" sz="1050" dirty="0" err="1">
                <a:ea typeface="+mn-ea"/>
                <a:cs typeface="+mn-cs"/>
              </a:rPr>
              <a:t>sgemmNN</a:t>
            </a:r>
            <a:r>
              <a:rPr lang="en-US" sz="1050" dirty="0">
                <a:ea typeface="+mn-ea"/>
                <a:cs typeface="+mn-cs"/>
              </a:rPr>
              <a:t>( const float *A, </a:t>
            </a:r>
            <a:r>
              <a:rPr lang="en-US" sz="1050" dirty="0" err="1">
                <a:ea typeface="+mn-ea"/>
                <a:cs typeface="+mn-cs"/>
              </a:rPr>
              <a:t>int</a:t>
            </a:r>
            <a:r>
              <a:rPr lang="en-US" sz="1050" dirty="0">
                <a:ea typeface="+mn-ea"/>
                <a:cs typeface="+mn-cs"/>
              </a:rPr>
              <a:t> </a:t>
            </a:r>
            <a:r>
              <a:rPr lang="en-US" sz="1050" dirty="0" err="1">
                <a:ea typeface="+mn-ea"/>
                <a:cs typeface="+mn-cs"/>
              </a:rPr>
              <a:t>lda</a:t>
            </a:r>
            <a:r>
              <a:rPr lang="en-US" sz="1050" dirty="0">
                <a:ea typeface="+mn-ea"/>
                <a:cs typeface="+mn-cs"/>
              </a:rPr>
              <a:t>, const float *B, </a:t>
            </a:r>
            <a:r>
              <a:rPr lang="en-US" sz="1050" dirty="0" err="1">
                <a:ea typeface="+mn-ea"/>
                <a:cs typeface="+mn-cs"/>
              </a:rPr>
              <a:t>int</a:t>
            </a:r>
            <a:r>
              <a:rPr lang="en-US" sz="1050" dirty="0">
                <a:ea typeface="+mn-ea"/>
                <a:cs typeface="+mn-cs"/>
              </a:rPr>
              <a:t> </a:t>
            </a:r>
            <a:r>
              <a:rPr lang="en-US" sz="1050" dirty="0" err="1">
                <a:ea typeface="+mn-ea"/>
                <a:cs typeface="+mn-cs"/>
              </a:rPr>
              <a:t>ldb</a:t>
            </a:r>
            <a:r>
              <a:rPr lang="en-US" sz="1050" dirty="0">
                <a:ea typeface="+mn-ea"/>
                <a:cs typeface="+mn-cs"/>
              </a:rPr>
              <a:t>, float* C, </a:t>
            </a:r>
            <a:r>
              <a:rPr lang="en-US" sz="1050" dirty="0" err="1">
                <a:ea typeface="+mn-ea"/>
                <a:cs typeface="+mn-cs"/>
              </a:rPr>
              <a:t>int</a:t>
            </a:r>
            <a:r>
              <a:rPr lang="en-US" sz="1050" dirty="0">
                <a:ea typeface="+mn-ea"/>
                <a:cs typeface="+mn-cs"/>
              </a:rPr>
              <a:t> </a:t>
            </a:r>
            <a:r>
              <a:rPr lang="en-US" sz="1050" dirty="0" err="1">
                <a:ea typeface="+mn-ea"/>
                <a:cs typeface="+mn-cs"/>
              </a:rPr>
              <a:t>ldc</a:t>
            </a:r>
            <a:r>
              <a:rPr lang="en-US" sz="1050" dirty="0">
                <a:ea typeface="+mn-ea"/>
                <a:cs typeface="+mn-cs"/>
              </a:rPr>
              <a:t>, </a:t>
            </a:r>
            <a:r>
              <a:rPr lang="en-US" sz="1050" dirty="0" err="1">
                <a:ea typeface="+mn-ea"/>
                <a:cs typeface="+mn-cs"/>
              </a:rPr>
              <a:t>int</a:t>
            </a:r>
            <a:r>
              <a:rPr lang="en-US" sz="1050" dirty="0">
                <a:ea typeface="+mn-ea"/>
                <a:cs typeface="+mn-cs"/>
              </a:rPr>
              <a:t> k, float alpha, float beta )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ea typeface="+mn-ea"/>
                <a:cs typeface="+mn-cs"/>
              </a:rPr>
              <a:t>{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ea typeface="+mn-ea"/>
                <a:cs typeface="+mn-cs"/>
              </a:rPr>
              <a:t>	A += </a:t>
            </a:r>
            <a:r>
              <a:rPr lang="en-US" sz="1050" dirty="0" err="1">
                <a:ea typeface="+mn-ea"/>
                <a:cs typeface="+mn-cs"/>
              </a:rPr>
              <a:t>blockIdx.x</a:t>
            </a:r>
            <a:r>
              <a:rPr lang="en-US" sz="1050" dirty="0">
                <a:ea typeface="+mn-ea"/>
                <a:cs typeface="+mn-cs"/>
              </a:rPr>
              <a:t> * 64 + </a:t>
            </a:r>
            <a:r>
              <a:rPr lang="en-US" sz="1050" dirty="0" err="1">
                <a:ea typeface="+mn-ea"/>
                <a:cs typeface="+mn-cs"/>
              </a:rPr>
              <a:t>threadIdx.x</a:t>
            </a:r>
            <a:r>
              <a:rPr lang="en-US" sz="1050" dirty="0">
                <a:ea typeface="+mn-ea"/>
                <a:cs typeface="+mn-cs"/>
              </a:rPr>
              <a:t> + </a:t>
            </a:r>
            <a:r>
              <a:rPr lang="en-US" sz="1050" dirty="0" err="1">
                <a:ea typeface="+mn-ea"/>
                <a:cs typeface="+mn-cs"/>
              </a:rPr>
              <a:t>threadIdx.y</a:t>
            </a:r>
            <a:r>
              <a:rPr lang="en-US" sz="1050" dirty="0">
                <a:ea typeface="+mn-ea"/>
                <a:cs typeface="+mn-cs"/>
              </a:rPr>
              <a:t>*16;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ea typeface="+mn-ea"/>
                <a:cs typeface="+mn-cs"/>
              </a:rPr>
              <a:t>	B += </a:t>
            </a:r>
            <a:r>
              <a:rPr lang="en-US" sz="1050" dirty="0" err="1">
                <a:ea typeface="+mn-ea"/>
                <a:cs typeface="+mn-cs"/>
              </a:rPr>
              <a:t>threadIdx.x</a:t>
            </a:r>
            <a:r>
              <a:rPr lang="en-US" sz="1050" dirty="0">
                <a:ea typeface="+mn-ea"/>
                <a:cs typeface="+mn-cs"/>
              </a:rPr>
              <a:t> + ( </a:t>
            </a:r>
            <a:r>
              <a:rPr lang="en-US" sz="1050" dirty="0" err="1">
                <a:ea typeface="+mn-ea"/>
                <a:cs typeface="+mn-cs"/>
              </a:rPr>
              <a:t>blockIdx.y</a:t>
            </a:r>
            <a:r>
              <a:rPr lang="en-US" sz="1050" dirty="0">
                <a:ea typeface="+mn-ea"/>
                <a:cs typeface="+mn-cs"/>
              </a:rPr>
              <a:t> * 16 + </a:t>
            </a:r>
            <a:r>
              <a:rPr lang="en-US" sz="1050" dirty="0" err="1">
                <a:ea typeface="+mn-ea"/>
                <a:cs typeface="+mn-cs"/>
              </a:rPr>
              <a:t>threadIdx.y</a:t>
            </a:r>
            <a:r>
              <a:rPr lang="en-US" sz="1050" dirty="0">
                <a:ea typeface="+mn-ea"/>
                <a:cs typeface="+mn-cs"/>
              </a:rPr>
              <a:t> ) * </a:t>
            </a:r>
            <a:r>
              <a:rPr lang="en-US" sz="1050" dirty="0" err="1">
                <a:ea typeface="+mn-ea"/>
                <a:cs typeface="+mn-cs"/>
              </a:rPr>
              <a:t>ldb</a:t>
            </a:r>
            <a:r>
              <a:rPr lang="en-US" sz="1050" dirty="0">
                <a:ea typeface="+mn-ea"/>
                <a:cs typeface="+mn-cs"/>
              </a:rPr>
              <a:t>;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ea typeface="+mn-ea"/>
                <a:cs typeface="+mn-cs"/>
              </a:rPr>
              <a:t>	C += </a:t>
            </a:r>
            <a:r>
              <a:rPr lang="en-US" sz="1050" dirty="0" err="1">
                <a:ea typeface="+mn-ea"/>
                <a:cs typeface="+mn-cs"/>
              </a:rPr>
              <a:t>blockIdx.x</a:t>
            </a:r>
            <a:r>
              <a:rPr lang="en-US" sz="1050" dirty="0">
                <a:ea typeface="+mn-ea"/>
                <a:cs typeface="+mn-cs"/>
              </a:rPr>
              <a:t> * 64 + </a:t>
            </a:r>
            <a:r>
              <a:rPr lang="en-US" sz="1050" dirty="0" err="1">
                <a:ea typeface="+mn-ea"/>
                <a:cs typeface="+mn-cs"/>
              </a:rPr>
              <a:t>threadIdx.x</a:t>
            </a:r>
            <a:r>
              <a:rPr lang="en-US" sz="1050" dirty="0">
                <a:ea typeface="+mn-ea"/>
                <a:cs typeface="+mn-cs"/>
              </a:rPr>
              <a:t> + (</a:t>
            </a:r>
            <a:r>
              <a:rPr lang="en-US" sz="1050" dirty="0" err="1">
                <a:ea typeface="+mn-ea"/>
                <a:cs typeface="+mn-cs"/>
              </a:rPr>
              <a:t>threadIdx.y</a:t>
            </a:r>
            <a:r>
              <a:rPr lang="en-US" sz="1050" dirty="0">
                <a:ea typeface="+mn-ea"/>
                <a:cs typeface="+mn-cs"/>
              </a:rPr>
              <a:t> + </a:t>
            </a:r>
            <a:r>
              <a:rPr lang="en-US" sz="1050" dirty="0" err="1">
                <a:ea typeface="+mn-ea"/>
                <a:cs typeface="+mn-cs"/>
              </a:rPr>
              <a:t>blockIdx.y</a:t>
            </a:r>
            <a:r>
              <a:rPr lang="en-US" sz="1050" dirty="0">
                <a:ea typeface="+mn-ea"/>
                <a:cs typeface="+mn-cs"/>
              </a:rPr>
              <a:t> * </a:t>
            </a:r>
            <a:r>
              <a:rPr lang="en-US" sz="1050" dirty="0" err="1">
                <a:ea typeface="+mn-ea"/>
                <a:cs typeface="+mn-cs"/>
              </a:rPr>
              <a:t>ldc</a:t>
            </a:r>
            <a:r>
              <a:rPr lang="en-US" sz="1050" dirty="0">
                <a:ea typeface="+mn-ea"/>
                <a:cs typeface="+mn-cs"/>
              </a:rPr>
              <a:t> ) * 16;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ea typeface="+mn-ea"/>
                <a:cs typeface="+mn-cs"/>
              </a:rPr>
              <a:t>	</a:t>
            </a:r>
            <a:r>
              <a:rPr lang="en-US" sz="1050" dirty="0">
                <a:solidFill>
                  <a:srgbClr val="00B050"/>
                </a:solidFill>
                <a:ea typeface="+mn-ea"/>
                <a:cs typeface="+mn-cs"/>
              </a:rPr>
              <a:t>__shared__ float </a:t>
            </a:r>
            <a:r>
              <a:rPr lang="en-US" sz="1050" dirty="0" err="1">
                <a:solidFill>
                  <a:srgbClr val="00B05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00B050"/>
                </a:solidFill>
                <a:ea typeface="+mn-ea"/>
                <a:cs typeface="+mn-cs"/>
              </a:rPr>
              <a:t>[16][17];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srgbClr val="00B050"/>
                </a:solidFill>
                <a:ea typeface="+mn-ea"/>
                <a:cs typeface="+mn-cs"/>
              </a:rPr>
              <a:t>	float c[16] = {0,0,0,0,0,0,0,0,0,0,0,0,0,0,0,0};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ea typeface="+mn-ea"/>
                <a:cs typeface="+mn-cs"/>
              </a:rPr>
              <a:t>    	const float *Blast = B + k;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ea typeface="+mn-ea"/>
                <a:cs typeface="+mn-cs"/>
              </a:rPr>
              <a:t>	do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ea typeface="+mn-ea"/>
                <a:cs typeface="+mn-cs"/>
              </a:rPr>
              <a:t>	{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#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pragma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 unroll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		for( 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int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 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 = 0; 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 &lt; 16; 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 += 4 )  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			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threadIdx.x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][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threadIdx.y+i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]  = B[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*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ldb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];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		B += 16;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		__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syncthreads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();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#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pragma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 unroll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n-NO" sz="1050" dirty="0">
                <a:solidFill>
                  <a:srgbClr val="FF0000"/>
                </a:solidFill>
                <a:ea typeface="+mn-ea"/>
                <a:cs typeface="+mn-cs"/>
              </a:rPr>
              <a:t>		for( int i = 0; i &lt; 16; i++, A += lda )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        		{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			c[0]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][0];	c[1]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][1];	c[2]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][2];	c[3]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][3];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			c[4]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][4];	c[5]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][5];	c[6]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][6];	c[7]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][7];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			c[8]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][8];	c[9]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][9];	c[10]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][10];	c[11]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][11];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			c[12]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][12];	c[13]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][13];	c[14]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][14];	c[15] += A[0]*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bs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[</a:t>
            </a:r>
            <a:r>
              <a:rPr lang="en-US" sz="1050" dirty="0" err="1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][15];</a:t>
            </a:r>
          </a:p>
          <a:p>
            <a:pPr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		}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srgbClr val="FF0000"/>
                </a:solidFill>
                <a:ea typeface="+mn-ea"/>
                <a:cs typeface="+mn-cs"/>
              </a:rPr>
              <a:t>		</a:t>
            </a:r>
            <a:r>
              <a:rPr lang="en-US" sz="1050" dirty="0">
                <a:ea typeface="+mn-ea"/>
                <a:cs typeface="+mn-cs"/>
              </a:rPr>
              <a:t>__</a:t>
            </a:r>
            <a:r>
              <a:rPr lang="en-US" sz="1050" dirty="0" err="1">
                <a:ea typeface="+mn-ea"/>
                <a:cs typeface="+mn-cs"/>
              </a:rPr>
              <a:t>syncthreads</a:t>
            </a:r>
            <a:r>
              <a:rPr lang="en-US" sz="1050" dirty="0">
                <a:ea typeface="+mn-ea"/>
                <a:cs typeface="+mn-cs"/>
              </a:rPr>
              <a:t>();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ea typeface="+mn-ea"/>
                <a:cs typeface="+mn-cs"/>
              </a:rPr>
              <a:t>	} while( B &lt; Blast );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ea typeface="+mn-ea"/>
                <a:cs typeface="+mn-cs"/>
              </a:rPr>
              <a:t>	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for( 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int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 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 = 0; 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 &lt; 16; 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++, C += 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ldc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 )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		C[0] = alpha*c[</a:t>
            </a:r>
            <a:r>
              <a:rPr lang="en-US" sz="1050" dirty="0" err="1">
                <a:solidFill>
                  <a:srgbClr val="0070C0"/>
                </a:solidFill>
                <a:ea typeface="+mn-ea"/>
                <a:cs typeface="+mn-cs"/>
              </a:rPr>
              <a:t>i</a:t>
            </a:r>
            <a:r>
              <a:rPr lang="en-US" sz="1050" dirty="0">
                <a:solidFill>
                  <a:srgbClr val="0070C0"/>
                </a:solidFill>
                <a:ea typeface="+mn-ea"/>
                <a:cs typeface="+mn-cs"/>
              </a:rPr>
              <a:t>] + beta*C[0]; 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50" dirty="0">
                <a:ea typeface="+mn-ea"/>
                <a:cs typeface="+mn-cs"/>
              </a:rPr>
              <a:t>}	</a:t>
            </a: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50" dirty="0">
              <a:ea typeface="+mn-ea"/>
              <a:cs typeface="+mn-cs"/>
            </a:endParaRPr>
          </a:p>
          <a:p>
            <a:pPr marL="0" indent="0" defTabSz="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50" dirty="0"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257A5EC-5F67-ED81-2A25-6E791D76627E}"/>
              </a:ext>
            </a:extLst>
          </p:cNvPr>
          <p:cNvSpPr/>
          <p:nvPr/>
        </p:nvSpPr>
        <p:spPr>
          <a:xfrm>
            <a:off x="5334000" y="774700"/>
            <a:ext cx="152400" cy="609600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571" name="TextBox 5">
            <a:extLst>
              <a:ext uri="{FF2B5EF4-FFF2-40B4-BE49-F238E27FC236}">
                <a16:creationId xmlns:a16="http://schemas.microsoft.com/office/drawing/2014/main" id="{6335AC15-2011-4016-BE54-D116A9609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933450"/>
            <a:ext cx="335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</a:rPr>
              <a:t>Compute pointers to the data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2A49DEA-4689-6F29-AB70-67002EB1874C}"/>
              </a:ext>
            </a:extLst>
          </p:cNvPr>
          <p:cNvSpPr/>
          <p:nvPr/>
        </p:nvSpPr>
        <p:spPr>
          <a:xfrm>
            <a:off x="3581400" y="1370013"/>
            <a:ext cx="152400" cy="457200"/>
          </a:xfrm>
          <a:prstGeom prst="rightBrac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573" name="TextBox 7">
            <a:extLst>
              <a:ext uri="{FF2B5EF4-FFF2-40B4-BE49-F238E27FC236}">
                <a16:creationId xmlns:a16="http://schemas.microsoft.com/office/drawing/2014/main" id="{EE732061-56E1-CAC6-C7AB-6B8845D73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1438275"/>
            <a:ext cx="441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B050"/>
                </a:solidFill>
                <a:latin typeface="Calibri" panose="020F0502020204030204" pitchFamily="34" charset="0"/>
              </a:rPr>
              <a:t>Declare the on-chip storage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AEA867B-2312-C1B1-882A-8E79F0C1DFA9}"/>
              </a:ext>
            </a:extLst>
          </p:cNvPr>
          <p:cNvSpPr/>
          <p:nvPr/>
        </p:nvSpPr>
        <p:spPr>
          <a:xfrm>
            <a:off x="3886200" y="2574925"/>
            <a:ext cx="228600" cy="838200"/>
          </a:xfrm>
          <a:prstGeom prst="rightBrac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575" name="TextBox 10">
            <a:extLst>
              <a:ext uri="{FF2B5EF4-FFF2-40B4-BE49-F238E27FC236}">
                <a16:creationId xmlns:a16="http://schemas.microsoft.com/office/drawing/2014/main" id="{FD5E1CA4-C598-66F8-0161-9387FA81E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2847975"/>
            <a:ext cx="327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70C0"/>
                </a:solidFill>
                <a:latin typeface="Calibri" panose="020F0502020204030204" pitchFamily="34" charset="0"/>
              </a:rPr>
              <a:t>Read next B</a:t>
            </a:r>
            <a:r>
              <a:rPr lang="ja-JP" altLang="en-US" sz="1200">
                <a:solidFill>
                  <a:srgbClr val="0070C0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200">
                <a:solidFill>
                  <a:srgbClr val="0070C0"/>
                </a:solidFill>
                <a:latin typeface="Calibri" panose="020F0502020204030204" pitchFamily="34" charset="0"/>
              </a:rPr>
              <a:t>s block</a:t>
            </a:r>
            <a:endParaRPr lang="en-US" altLang="en-US" sz="12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5EF44F79-6648-7968-4D65-7FD61D8234E4}"/>
              </a:ext>
            </a:extLst>
          </p:cNvPr>
          <p:cNvSpPr/>
          <p:nvPr/>
        </p:nvSpPr>
        <p:spPr>
          <a:xfrm>
            <a:off x="3048000" y="5864225"/>
            <a:ext cx="152400" cy="457200"/>
          </a:xfrm>
          <a:prstGeom prst="rightBrac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9577" name="TextBox 12">
            <a:extLst>
              <a:ext uri="{FF2B5EF4-FFF2-40B4-BE49-F238E27FC236}">
                <a16:creationId xmlns:a16="http://schemas.microsoft.com/office/drawing/2014/main" id="{3893356D-9B79-FBD2-0C4D-E48C451FF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907088"/>
            <a:ext cx="335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70C0"/>
                </a:solidFill>
                <a:latin typeface="Calibri" panose="020F0502020204030204" pitchFamily="34" charset="0"/>
              </a:rPr>
              <a:t>Store C</a:t>
            </a:r>
            <a:r>
              <a:rPr lang="ja-JP" altLang="en-US" sz="1200">
                <a:solidFill>
                  <a:srgbClr val="0070C0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200">
                <a:solidFill>
                  <a:srgbClr val="0070C0"/>
                </a:solidFill>
                <a:latin typeface="Calibri" panose="020F0502020204030204" pitchFamily="34" charset="0"/>
              </a:rPr>
              <a:t>s block to memory</a:t>
            </a:r>
            <a:endParaRPr lang="en-US" altLang="en-US" sz="12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D15150BE-B815-483A-D545-343E7BD206D3}"/>
              </a:ext>
            </a:extLst>
          </p:cNvPr>
          <p:cNvSpPr/>
          <p:nvPr/>
        </p:nvSpPr>
        <p:spPr>
          <a:xfrm>
            <a:off x="6934200" y="3654425"/>
            <a:ext cx="152400" cy="1676400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579" name="TextBox 14">
            <a:extLst>
              <a:ext uri="{FF2B5EF4-FFF2-40B4-BE49-F238E27FC236}">
                <a16:creationId xmlns:a16="http://schemas.microsoft.com/office/drawing/2014/main" id="{613FA839-AB06-FD44-ABDC-0362BF47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4183063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Calibri" panose="020F0502020204030204" pitchFamily="34" charset="0"/>
              </a:rPr>
              <a:t>The bottleneck: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Calibri" panose="020F0502020204030204" pitchFamily="34" charset="0"/>
              </a:rPr>
              <a:t>Read A</a:t>
            </a:r>
            <a:r>
              <a:rPr lang="ja-JP" altLang="en-US" sz="1200">
                <a:solidFill>
                  <a:srgbClr val="FF0000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200">
                <a:solidFill>
                  <a:srgbClr val="FF0000"/>
                </a:solidFill>
                <a:latin typeface="Calibri" panose="020F0502020204030204" pitchFamily="34" charset="0"/>
              </a:rPr>
              <a:t>s columns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Calibri" panose="020F0502020204030204" pitchFamily="34" charset="0"/>
              </a:rPr>
              <a:t>Do Rank-1 updates</a:t>
            </a:r>
          </a:p>
        </p:txBody>
      </p:sp>
      <p:sp>
        <p:nvSpPr>
          <p:cNvPr id="109580" name="Slide Number Placeholder 15">
            <a:extLst>
              <a:ext uri="{FF2B5EF4-FFF2-40B4-BE49-F238E27FC236}">
                <a16:creationId xmlns:a16="http://schemas.microsoft.com/office/drawing/2014/main" id="{A75C0882-8EA5-5D59-C1B2-1AB05AE2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75FEDF-495E-AF48-8B45-BE91C05F7DB3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09581" name="Footer Placeholder 4">
            <a:extLst>
              <a:ext uri="{FF2B5EF4-FFF2-40B4-BE49-F238E27FC236}">
                <a16:creationId xmlns:a16="http://schemas.microsoft.com/office/drawing/2014/main" id="{2D75A8B1-3EE9-6A22-3D14-42ADF77C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09582" name="Date Placeholder 1">
            <a:extLst>
              <a:ext uri="{FF2B5EF4-FFF2-40B4-BE49-F238E27FC236}">
                <a16:creationId xmlns:a16="http://schemas.microsoft.com/office/drawing/2014/main" id="{6398800C-0AF9-2972-7B13-6CBD12B769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833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DE277750-B445-DA32-EA36-2BF1D9932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597400" cy="4349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New code vs. CUBLAS 1.1</a:t>
            </a:r>
          </a:p>
        </p:txBody>
      </p:sp>
      <p:sp>
        <p:nvSpPr>
          <p:cNvPr id="110594" name="Slide Number Placeholder 5">
            <a:extLst>
              <a:ext uri="{FF2B5EF4-FFF2-40B4-BE49-F238E27FC236}">
                <a16:creationId xmlns:a16="http://schemas.microsoft.com/office/drawing/2014/main" id="{6A0D70C1-7062-BBA7-1467-515C9989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6AF3C7-FB26-6D4B-9C3C-56A85AC2D454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10595" name="TextBox 13">
            <a:extLst>
              <a:ext uri="{FF2B5EF4-FFF2-40B4-BE49-F238E27FC236}">
                <a16:creationId xmlns:a16="http://schemas.microsoft.com/office/drawing/2014/main" id="{CC1D7E47-9D8B-0DFB-1D13-1E8C72649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952500"/>
            <a:ext cx="82708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Calibri" panose="020F0502020204030204" pitchFamily="34" charset="0"/>
              </a:rPr>
              <a:t>Performance in multiplying two </a:t>
            </a:r>
            <a:r>
              <a:rPr lang="en-US" altLang="en-US" sz="2200" i="1">
                <a:latin typeface="Calibri" panose="020F0502020204030204" pitchFamily="34" charset="0"/>
              </a:rPr>
              <a:t>N</a:t>
            </a:r>
            <a:r>
              <a:rPr lang="en-US" altLang="en-US" sz="2200">
                <a:latin typeface="Calibri" panose="020F0502020204030204" pitchFamily="34" charset="0"/>
              </a:rPr>
              <a:t>x</a:t>
            </a:r>
            <a:r>
              <a:rPr lang="en-US" altLang="en-US" sz="2200" i="1">
                <a:latin typeface="Calibri" panose="020F0502020204030204" pitchFamily="34" charset="0"/>
              </a:rPr>
              <a:t>N</a:t>
            </a:r>
            <a:r>
              <a:rPr lang="en-US" altLang="en-US" sz="2200">
                <a:latin typeface="Calibri" panose="020F0502020204030204" pitchFamily="34" charset="0"/>
              </a:rPr>
              <a:t> matrices on GeForce 8800 GTX: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FCC05F8-5AE4-DDDF-480A-226FE2C77240}"/>
              </a:ext>
            </a:extLst>
          </p:cNvPr>
          <p:cNvGraphicFramePr/>
          <p:nvPr/>
        </p:nvGraphicFramePr>
        <p:xfrm>
          <a:off x="800102" y="1409700"/>
          <a:ext cx="7572375" cy="448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0597" name="Footer Placeholder 4">
            <a:extLst>
              <a:ext uri="{FF2B5EF4-FFF2-40B4-BE49-F238E27FC236}">
                <a16:creationId xmlns:a16="http://schemas.microsoft.com/office/drawing/2014/main" id="{F4626B9C-674C-598C-8ECB-9C4EB21E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10598" name="Date Placeholder 1">
            <a:extLst>
              <a:ext uri="{FF2B5EF4-FFF2-40B4-BE49-F238E27FC236}">
                <a16:creationId xmlns:a16="http://schemas.microsoft.com/office/drawing/2014/main" id="{E0395F73-858A-EBCC-AFB0-8E3F91AEB7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7F14B667-F86B-4327-07F6-82045AFB7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225425"/>
            <a:ext cx="3641725" cy="4349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Progress So Far</a:t>
            </a:r>
          </a:p>
        </p:txBody>
      </p:sp>
      <p:sp>
        <p:nvSpPr>
          <p:cNvPr id="112642" name="Content Placeholder 2">
            <a:extLst>
              <a:ext uri="{FF2B5EF4-FFF2-40B4-BE49-F238E27FC236}">
                <a16:creationId xmlns:a16="http://schemas.microsoft.com/office/drawing/2014/main" id="{0223ADDB-1ABE-9FCC-01EB-83390BE10A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4419600"/>
            <a:ext cx="7620000" cy="175895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Achieved predictable performance in SGEMM</a:t>
            </a: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Which does </a:t>
            </a:r>
            <a:r>
              <a:rPr lang="en-US" altLang="en-US" sz="1800" i="1">
                <a:ea typeface="ＭＳ Ｐゴシック" panose="020B0600070205080204" pitchFamily="34" charset="-128"/>
              </a:rPr>
              <a:t>O</a:t>
            </a:r>
            <a:r>
              <a:rPr lang="en-US" altLang="en-US" sz="1800">
                <a:ea typeface="ＭＳ Ｐゴシック" panose="020B0600070205080204" pitchFamily="34" charset="-128"/>
              </a:rPr>
              <a:t>(</a:t>
            </a:r>
            <a:r>
              <a:rPr lang="en-US" altLang="en-US" sz="1800" i="1">
                <a:ea typeface="ＭＳ Ｐゴシック" panose="020B0600070205080204" pitchFamily="34" charset="-128"/>
              </a:rPr>
              <a:t>N</a:t>
            </a:r>
            <a:r>
              <a:rPr lang="en-US" altLang="en-US" sz="18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1800">
                <a:ea typeface="ＭＳ Ｐゴシック" panose="020B0600070205080204" pitchFamily="34" charset="-128"/>
              </a:rPr>
              <a:t>) work in LU factorization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But LU factorization (naïve SGETRF) still underperforms</a:t>
            </a: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Must be due to the rest </a:t>
            </a:r>
            <a:r>
              <a:rPr lang="en-US" altLang="en-US" sz="1800" i="1">
                <a:ea typeface="ＭＳ Ｐゴシック" panose="020B0600070205080204" pitchFamily="34" charset="-128"/>
              </a:rPr>
              <a:t>O</a:t>
            </a:r>
            <a:r>
              <a:rPr lang="en-US" altLang="en-US" sz="1800">
                <a:ea typeface="ＭＳ Ｐゴシック" panose="020B0600070205080204" pitchFamily="34" charset="-128"/>
              </a:rPr>
              <a:t>(</a:t>
            </a:r>
            <a:r>
              <a:rPr lang="en-US" altLang="en-US" sz="1800" i="1">
                <a:ea typeface="ＭＳ Ｐゴシック" panose="020B0600070205080204" pitchFamily="34" charset="-128"/>
              </a:rPr>
              <a:t>N</a:t>
            </a:r>
            <a:r>
              <a:rPr lang="en-US" altLang="en-US" sz="18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1800">
                <a:ea typeface="ＭＳ Ｐゴシック" panose="020B0600070205080204" pitchFamily="34" charset="-128"/>
              </a:rPr>
              <a:t>) work done in BLAS1 and BLAS2</a:t>
            </a: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Why does </a:t>
            </a:r>
            <a:r>
              <a:rPr lang="en-US" altLang="en-US" sz="1800" i="1">
                <a:ea typeface="ＭＳ Ｐゴシック" panose="020B0600070205080204" pitchFamily="34" charset="-128"/>
              </a:rPr>
              <a:t>O</a:t>
            </a:r>
            <a:r>
              <a:rPr lang="en-US" altLang="en-US" sz="1800">
                <a:ea typeface="ＭＳ Ｐゴシック" panose="020B0600070205080204" pitchFamily="34" charset="-128"/>
              </a:rPr>
              <a:t>(</a:t>
            </a:r>
            <a:r>
              <a:rPr lang="en-US" altLang="en-US" sz="1800" i="1">
                <a:ea typeface="ＭＳ Ｐゴシック" panose="020B0600070205080204" pitchFamily="34" charset="-128"/>
              </a:rPr>
              <a:t>N</a:t>
            </a:r>
            <a:r>
              <a:rPr lang="en-US" altLang="en-US" sz="18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1800">
                <a:ea typeface="ＭＳ Ｐゴシック" panose="020B0600070205080204" pitchFamily="34" charset="-128"/>
              </a:rPr>
              <a:t>) work take so much time?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2643" name="Slide Number Placeholder 5">
            <a:extLst>
              <a:ext uri="{FF2B5EF4-FFF2-40B4-BE49-F238E27FC236}">
                <a16:creationId xmlns:a16="http://schemas.microsoft.com/office/drawing/2014/main" id="{027388C5-0652-ADAF-E7C8-1062B202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A826594-7658-4541-8280-CD60D1E0AEB4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A4E76DA-28B7-7222-D08C-CC57FC2F94DF}"/>
              </a:ext>
            </a:extLst>
          </p:cNvPr>
          <p:cNvGraphicFramePr/>
          <p:nvPr/>
        </p:nvGraphicFramePr>
        <p:xfrm>
          <a:off x="228601" y="838200"/>
          <a:ext cx="84963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45" name="Footer Placeholder 4">
            <a:extLst>
              <a:ext uri="{FF2B5EF4-FFF2-40B4-BE49-F238E27FC236}">
                <a16:creationId xmlns:a16="http://schemas.microsoft.com/office/drawing/2014/main" id="{F7BD7EAE-12B6-1496-773B-D7B89F90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12646" name="Date Placeholder 1">
            <a:extLst>
              <a:ext uri="{FF2B5EF4-FFF2-40B4-BE49-F238E27FC236}">
                <a16:creationId xmlns:a16="http://schemas.microsoft.com/office/drawing/2014/main" id="{A7CEED40-061A-CC20-EF04-14BBD2D8A4B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4">
            <a:extLst>
              <a:ext uri="{FF2B5EF4-FFF2-40B4-BE49-F238E27FC236}">
                <a16:creationId xmlns:a16="http://schemas.microsoft.com/office/drawing/2014/main" id="{08A90D00-7545-0B26-E48C-383424A7D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9713"/>
            <a:ext cx="5753100" cy="4349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Row-Pivoting in LU Factorization</a:t>
            </a:r>
          </a:p>
        </p:txBody>
      </p:sp>
      <p:sp>
        <p:nvSpPr>
          <p:cNvPr id="113666" name="Slide Number Placeholder 5">
            <a:extLst>
              <a:ext uri="{FF2B5EF4-FFF2-40B4-BE49-F238E27FC236}">
                <a16:creationId xmlns:a16="http://schemas.microsoft.com/office/drawing/2014/main" id="{C8D72FC3-E708-2661-9071-B66DD7E0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1D139E-6BC8-6749-913A-4A9387DA1554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13667" name="TextBox 8">
            <a:extLst>
              <a:ext uri="{FF2B5EF4-FFF2-40B4-BE49-F238E27FC236}">
                <a16:creationId xmlns:a16="http://schemas.microsoft.com/office/drawing/2014/main" id="{C3E441B9-0D92-5D1B-21AD-51F40F597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8382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Exchange two rows of an </a:t>
            </a:r>
            <a:r>
              <a:rPr lang="en-US" altLang="en-US" i="1">
                <a:latin typeface="Calibri" panose="020F0502020204030204" pitchFamily="34" charset="0"/>
              </a:rPr>
              <a:t>N</a:t>
            </a:r>
            <a:r>
              <a:rPr lang="en-US" altLang="en-US">
                <a:latin typeface="Calibri" panose="020F0502020204030204" pitchFamily="34" charset="0"/>
              </a:rPr>
              <a:t>x</a:t>
            </a:r>
            <a:r>
              <a:rPr lang="en-US" altLang="en-US" i="1">
                <a:latin typeface="Calibri" panose="020F0502020204030204" pitchFamily="34" charset="0"/>
              </a:rPr>
              <a:t>N</a:t>
            </a:r>
            <a:r>
              <a:rPr lang="en-US" altLang="en-US">
                <a:latin typeface="Calibri" panose="020F0502020204030204" pitchFamily="34" charset="0"/>
              </a:rPr>
              <a:t> matrix (SSWAP in CUBLAS 2.0):</a:t>
            </a:r>
          </a:p>
        </p:txBody>
      </p:sp>
      <p:sp>
        <p:nvSpPr>
          <p:cNvPr id="113668" name="TextBox 13">
            <a:extLst>
              <a:ext uri="{FF2B5EF4-FFF2-40B4-BE49-F238E27FC236}">
                <a16:creationId xmlns:a16="http://schemas.microsoft.com/office/drawing/2014/main" id="{D7F0411A-CB59-BB27-C12D-A7658A34E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6388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Row pivoting in column-major layout on GPU is very slow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This alone consumes half of the runtime in naïve SGETRF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6706152-2257-7872-94EC-704F0288E6EA}"/>
              </a:ext>
            </a:extLst>
          </p:cNvPr>
          <p:cNvGraphicFramePr/>
          <p:nvPr/>
        </p:nvGraphicFramePr>
        <p:xfrm>
          <a:off x="457201" y="1333500"/>
          <a:ext cx="81915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3670" name="Footer Placeholder 4">
            <a:extLst>
              <a:ext uri="{FF2B5EF4-FFF2-40B4-BE49-F238E27FC236}">
                <a16:creationId xmlns:a16="http://schemas.microsoft.com/office/drawing/2014/main" id="{D1B519EB-41C5-7E9E-A454-4B6AC632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6905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13671" name="Date Placeholder 1">
            <a:extLst>
              <a:ext uri="{FF2B5EF4-FFF2-40B4-BE49-F238E27FC236}">
                <a16:creationId xmlns:a16="http://schemas.microsoft.com/office/drawing/2014/main" id="{775B328A-B2D2-4787-1CE6-842900DD82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9762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0DEE5964-04EF-198B-4C48-7E1856D13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9550"/>
            <a:ext cx="3600450" cy="4349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BLAS1 Performance</a:t>
            </a:r>
          </a:p>
        </p:txBody>
      </p:sp>
      <p:sp>
        <p:nvSpPr>
          <p:cNvPr id="115714" name="TextBox 3">
            <a:extLst>
              <a:ext uri="{FF2B5EF4-FFF2-40B4-BE49-F238E27FC236}">
                <a16:creationId xmlns:a16="http://schemas.microsoft.com/office/drawing/2014/main" id="{909FDE84-5094-2884-FA31-FB9E289DD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43500"/>
            <a:ext cx="7694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</a:rPr>
              <a:t>Peak bandwidth of these GPUs differs by a factor of 4.4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</a:rPr>
              <a:t>But runtimes are similar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</a:rPr>
              <a:t>Small tasks on GPU are overhead bound</a:t>
            </a:r>
          </a:p>
        </p:txBody>
      </p:sp>
      <p:sp>
        <p:nvSpPr>
          <p:cNvPr id="115715" name="Slide Number Placeholder 4">
            <a:extLst>
              <a:ext uri="{FF2B5EF4-FFF2-40B4-BE49-F238E27FC236}">
                <a16:creationId xmlns:a16="http://schemas.microsoft.com/office/drawing/2014/main" id="{C5ADC6C7-C86C-B5D4-031D-A7F4B607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09AB660-13C1-7F40-87DA-720924AB6C2E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15716" name="TextBox 9">
            <a:extLst>
              <a:ext uri="{FF2B5EF4-FFF2-40B4-BE49-F238E27FC236}">
                <a16:creationId xmlns:a16="http://schemas.microsoft.com/office/drawing/2014/main" id="{F5BD474D-5932-A897-3345-3E97CD478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8382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Scale a column of an </a:t>
            </a:r>
            <a:r>
              <a:rPr lang="en-US" altLang="en-US" i="1">
                <a:latin typeface="Calibri" panose="020F0502020204030204" pitchFamily="34" charset="0"/>
              </a:rPr>
              <a:t>N</a:t>
            </a:r>
            <a:r>
              <a:rPr lang="en-US" altLang="en-US">
                <a:latin typeface="Calibri" panose="020F0502020204030204" pitchFamily="34" charset="0"/>
              </a:rPr>
              <a:t>x</a:t>
            </a:r>
            <a:r>
              <a:rPr lang="en-US" altLang="en-US" i="1">
                <a:latin typeface="Calibri" panose="020F0502020204030204" pitchFamily="34" charset="0"/>
              </a:rPr>
              <a:t>N</a:t>
            </a:r>
            <a:r>
              <a:rPr lang="en-US" altLang="en-US">
                <a:latin typeface="Calibri" panose="020F0502020204030204" pitchFamily="34" charset="0"/>
              </a:rPr>
              <a:t> matrix that fits in the GPU memory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(assumes aligned, unit-stride access)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BB63064-88BD-EEA1-7290-2739A9F7066E}"/>
              </a:ext>
            </a:extLst>
          </p:cNvPr>
          <p:cNvGraphicFramePr/>
          <p:nvPr/>
        </p:nvGraphicFramePr>
        <p:xfrm>
          <a:off x="685800" y="1657350"/>
          <a:ext cx="7772400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5718" name="Footer Placeholder 4">
            <a:extLst>
              <a:ext uri="{FF2B5EF4-FFF2-40B4-BE49-F238E27FC236}">
                <a16:creationId xmlns:a16="http://schemas.microsoft.com/office/drawing/2014/main" id="{18D23EA6-0E45-0139-A46D-E12D19C4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15719" name="Date Placeholder 1">
            <a:extLst>
              <a:ext uri="{FF2B5EF4-FFF2-40B4-BE49-F238E27FC236}">
                <a16:creationId xmlns:a16="http://schemas.microsoft.com/office/drawing/2014/main" id="{DC09DD96-BD99-CA07-8540-8AF583F6B1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>
            <a:extLst>
              <a:ext uri="{FF2B5EF4-FFF2-40B4-BE49-F238E27FC236}">
                <a16:creationId xmlns:a16="http://schemas.microsoft.com/office/drawing/2014/main" id="{A355BFBA-E471-9137-99CA-E6B1697E4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3421063" cy="4349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Panel Factorization</a:t>
            </a:r>
          </a:p>
        </p:txBody>
      </p:sp>
      <p:sp>
        <p:nvSpPr>
          <p:cNvPr id="117762" name="TextBox 3">
            <a:extLst>
              <a:ext uri="{FF2B5EF4-FFF2-40B4-BE49-F238E27FC236}">
                <a16:creationId xmlns:a16="http://schemas.microsoft.com/office/drawing/2014/main" id="{97A5E227-3871-41DA-5E51-70A20C761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029200"/>
            <a:ext cx="8496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8975" indent="-231775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</a:rPr>
              <a:t>Invoking small BLAS operations on GPU from CPU is slow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</a:rPr>
              <a:t>Can we call a sequence of BLAS operations from GPU?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Requires barrier synchronization after each parallel BLAS operation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Barrier is possible but requires sequential consistency for correctness</a:t>
            </a:r>
          </a:p>
        </p:txBody>
      </p:sp>
      <p:sp>
        <p:nvSpPr>
          <p:cNvPr id="117763" name="Slide Number Placeholder 4">
            <a:extLst>
              <a:ext uri="{FF2B5EF4-FFF2-40B4-BE49-F238E27FC236}">
                <a16:creationId xmlns:a16="http://schemas.microsoft.com/office/drawing/2014/main" id="{52D1AE80-C537-73C7-16A4-BEC7E458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83DBCB-2D56-564B-AE3C-35B097B6B6FF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17764" name="TextBox 9">
            <a:extLst>
              <a:ext uri="{FF2B5EF4-FFF2-40B4-BE49-F238E27FC236}">
                <a16:creationId xmlns:a16="http://schemas.microsoft.com/office/drawing/2014/main" id="{B0B7D6E7-672C-A466-2090-BC5B0C2C4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Factorizing </a:t>
            </a:r>
            <a:r>
              <a:rPr lang="en-US" altLang="en-US" i="1">
                <a:latin typeface="Calibri" panose="020F0502020204030204" pitchFamily="34" charset="0"/>
              </a:rPr>
              <a:t>N</a:t>
            </a:r>
            <a:r>
              <a:rPr lang="en-US" altLang="en-US">
                <a:latin typeface="Calibri" panose="020F0502020204030204" pitchFamily="34" charset="0"/>
              </a:rPr>
              <a:t>x64 matrix in GPU memory using LAPACK</a:t>
            </a:r>
            <a:r>
              <a:rPr lang="ja-JP" altLang="en-US">
                <a:latin typeface="Calibri" panose="020F0502020204030204" pitchFamily="34" charset="0"/>
              </a:rPr>
              <a:t>’</a:t>
            </a:r>
            <a:r>
              <a:rPr lang="en-US" altLang="ja-JP">
                <a:latin typeface="Calibri" panose="020F0502020204030204" pitchFamily="34" charset="0"/>
              </a:rPr>
              <a:t>s SGETF2:</a:t>
            </a:r>
            <a:endParaRPr lang="en-US" altLang="en-US">
              <a:latin typeface="Calibri" panose="020F050202020403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D77EF54-7A81-D317-9C57-EBC42200EAF8}"/>
              </a:ext>
            </a:extLst>
          </p:cNvPr>
          <p:cNvGraphicFramePr/>
          <p:nvPr/>
        </p:nvGraphicFramePr>
        <p:xfrm>
          <a:off x="342900" y="1181100"/>
          <a:ext cx="8391525" cy="387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7766" name="Footer Placeholder 4">
            <a:extLst>
              <a:ext uri="{FF2B5EF4-FFF2-40B4-BE49-F238E27FC236}">
                <a16:creationId xmlns:a16="http://schemas.microsoft.com/office/drawing/2014/main" id="{C124D5CB-BF7C-96FF-5E70-A7FD55D7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135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17767" name="Date Placeholder 1">
            <a:extLst>
              <a:ext uri="{FF2B5EF4-FFF2-40B4-BE49-F238E27FC236}">
                <a16:creationId xmlns:a16="http://schemas.microsoft.com/office/drawing/2014/main" id="{7018F2F6-8145-29D0-E377-5F7E881B1F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833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>
            <a:extLst>
              <a:ext uri="{FF2B5EF4-FFF2-40B4-BE49-F238E27FC236}">
                <a16:creationId xmlns:a16="http://schemas.microsoft.com/office/drawing/2014/main" id="{1DB75537-AA70-C894-971F-9F92A04B0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529512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Design of fast matrix factorizations on GPU</a:t>
            </a:r>
          </a:p>
        </p:txBody>
      </p:sp>
      <p:sp>
        <p:nvSpPr>
          <p:cNvPr id="119810" name="Content Placeholder 2">
            <a:extLst>
              <a:ext uri="{FF2B5EF4-FFF2-40B4-BE49-F238E27FC236}">
                <a16:creationId xmlns:a16="http://schemas.microsoft.com/office/drawing/2014/main" id="{33C4EF4B-7C11-D4B8-3E09-F27335FF27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259763" cy="48625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Use GPU for matmul only, not BLAS2 or BLAS1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Factor panels on CPU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Use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look-ahead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to overlap CPU and GPU work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GPU updates matrix while CPU factoring next panel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Use row-major layout on GPU, column-major on CPU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Convert on the fly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Substitute triangular solves LX= B with multiply by L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-1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 stability CPU needs to check || L</a:t>
            </a:r>
            <a:r>
              <a:rPr lang="en-US" altLang="en-US" baseline="30000">
                <a:ea typeface="ＭＳ Ｐゴシック" panose="020B0600070205080204" pitchFamily="34" charset="-128"/>
              </a:rPr>
              <a:t>-1</a:t>
            </a:r>
            <a:r>
              <a:rPr lang="en-US" altLang="en-US">
                <a:ea typeface="ＭＳ Ｐゴシック" panose="020B0600070205080204" pitchFamily="34" charset="-128"/>
              </a:rPr>
              <a:t> ||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Use variable-sized panels for load balance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 two GPUs with one CPU, use column-cyclic layout on GPUs</a:t>
            </a:r>
          </a:p>
        </p:txBody>
      </p:sp>
      <p:sp>
        <p:nvSpPr>
          <p:cNvPr id="119811" name="Date Placeholder 3">
            <a:extLst>
              <a:ext uri="{FF2B5EF4-FFF2-40B4-BE49-F238E27FC236}">
                <a16:creationId xmlns:a16="http://schemas.microsoft.com/office/drawing/2014/main" id="{95967132-068A-105E-6C8A-401A5A72D2B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19812" name="Footer Placeholder 4">
            <a:extLst>
              <a:ext uri="{FF2B5EF4-FFF2-40B4-BE49-F238E27FC236}">
                <a16:creationId xmlns:a16="http://schemas.microsoft.com/office/drawing/2014/main" id="{6FEFAB0C-13F6-9A23-97BE-C2484A4A1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19813" name="Slide Number Placeholder 5">
            <a:extLst>
              <a:ext uri="{FF2B5EF4-FFF2-40B4-BE49-F238E27FC236}">
                <a16:creationId xmlns:a16="http://schemas.microsoft.com/office/drawing/2014/main" id="{770076D2-E0AC-0F2E-7560-6CF5F813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171299C-3F64-8C4C-9F3E-691C58448E64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>
            <a:extLst>
              <a:ext uri="{FF2B5EF4-FFF2-40B4-BE49-F238E27FC236}">
                <a16:creationId xmlns:a16="http://schemas.microsoft.com/office/drawing/2014/main" id="{A09A3654-7902-6ABC-804E-12DE04C93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550150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Raw Performance of Factorizations on GPU</a:t>
            </a:r>
          </a:p>
        </p:txBody>
      </p:sp>
      <p:sp>
        <p:nvSpPr>
          <p:cNvPr id="121858" name="Content Placeholder 2">
            <a:extLst>
              <a:ext uri="{FF2B5EF4-FFF2-40B4-BE49-F238E27FC236}">
                <a16:creationId xmlns:a16="http://schemas.microsoft.com/office/drawing/2014/main" id="{045B1173-855D-EB85-F1B5-2D81812D9C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001000" cy="3429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1859" name="Date Placeholder 3">
            <a:extLst>
              <a:ext uri="{FF2B5EF4-FFF2-40B4-BE49-F238E27FC236}">
                <a16:creationId xmlns:a16="http://schemas.microsoft.com/office/drawing/2014/main" id="{93E3187B-73BB-2F45-3DCC-C9E64C2E3A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21860" name="Footer Placeholder 4">
            <a:extLst>
              <a:ext uri="{FF2B5EF4-FFF2-40B4-BE49-F238E27FC236}">
                <a16:creationId xmlns:a16="http://schemas.microsoft.com/office/drawing/2014/main" id="{106C7577-7634-DC2C-C4D7-DF2CB436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21861" name="Slide Number Placeholder 5">
            <a:extLst>
              <a:ext uri="{FF2B5EF4-FFF2-40B4-BE49-F238E27FC236}">
                <a16:creationId xmlns:a16="http://schemas.microsoft.com/office/drawing/2014/main" id="{93B8B443-B95A-5DBF-A3EC-AAB2798E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3B1289-D7FB-714A-838C-A602850A3C99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21862" name="Rectangle 2">
            <a:extLst>
              <a:ext uri="{FF2B5EF4-FFF2-40B4-BE49-F238E27FC236}">
                <a16:creationId xmlns:a16="http://schemas.microsoft.com/office/drawing/2014/main" id="{177718FD-459D-A131-1F74-5E93ADDAF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113"/>
            <a:ext cx="184150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aphicFrame>
        <p:nvGraphicFramePr>
          <p:cNvPr id="121863" name="Object 1">
            <a:extLst>
              <a:ext uri="{FF2B5EF4-FFF2-40B4-BE49-F238E27FC236}">
                <a16:creationId xmlns:a16="http://schemas.microsoft.com/office/drawing/2014/main" id="{1C2589F7-0089-E241-78C3-EBE54A2FE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88266"/>
              </p:ext>
            </p:extLst>
          </p:nvPr>
        </p:nvGraphicFramePr>
        <p:xfrm>
          <a:off x="609600" y="1365250"/>
          <a:ext cx="7777163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76800" imgH="3098800" progId="Excel.Sheet.12">
                  <p:embed/>
                </p:oleObj>
              </mc:Choice>
              <mc:Fallback>
                <p:oleObj name="Worksheet" r:id="rId3" imgW="4876800" imgH="30988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65250"/>
                        <a:ext cx="7777163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4" name="Rectangle 3">
            <a:extLst>
              <a:ext uri="{FF2B5EF4-FFF2-40B4-BE49-F238E27FC236}">
                <a16:creationId xmlns:a16="http://schemas.microsoft.com/office/drawing/2014/main" id="{17FCEE77-2CBF-B79F-FFF8-CA1B01F6F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8313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>
            <a:extLst>
              <a:ext uri="{FF2B5EF4-FFF2-40B4-BE49-F238E27FC236}">
                <a16:creationId xmlns:a16="http://schemas.microsoft.com/office/drawing/2014/main" id="{E7501654-CE33-FDB4-AAF1-3BBC74D7804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E3518CEC-0E61-53B4-3AEF-7A17F9AF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682F7745-F236-7508-54EC-9C0E7AA7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6A2C72-8631-AB40-AF62-C906DCCB78CB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46B3097C-790E-81CA-9D5C-002D1F515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559675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Gaussian Elimination (GE) for solving Ax=b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2EB2F664-4BB4-4556-8D6B-E53F53F4F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957263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Add multiples of each row to later rows to make A upper triangular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Solve resulting triangular system Ux = c by substitution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7894" name="Text Box 4">
            <a:extLst>
              <a:ext uri="{FF2B5EF4-FFF2-40B4-BE49-F238E27FC236}">
                <a16:creationId xmlns:a16="http://schemas.microsoft.com/office/drawing/2014/main" id="{1387D849-C58D-4BAD-01E1-B42507F3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81200"/>
            <a:ext cx="7378700" cy="2308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… for each column 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… zero it out below the diagonal by adding multiples of row i to later rows</a:t>
            </a:r>
            <a:endParaRPr lang="en-US" altLang="en-US" sz="1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</a:t>
            </a:r>
            <a:r>
              <a:rPr lang="en-US" altLang="en-US" sz="1600">
                <a:solidFill>
                  <a:schemeClr val="accent2"/>
                </a:solidFill>
              </a:rPr>
              <a:t>… for each row j below row 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for j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</a:t>
            </a:r>
            <a:r>
              <a:rPr lang="en-US" altLang="en-US" sz="1600">
                <a:solidFill>
                  <a:schemeClr val="accent2"/>
                </a:solidFill>
              </a:rPr>
              <a:t>… add a multiple of row i to row j</a:t>
            </a:r>
            <a:endParaRPr lang="en-US" altLang="en-US" sz="1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tmp = A(j,i);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for k = i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 A(j,k) = A(j,k) - (tmp/A(i,i)) * A(i,k)</a:t>
            </a:r>
          </a:p>
        </p:txBody>
      </p:sp>
      <p:sp>
        <p:nvSpPr>
          <p:cNvPr id="37895" name="Rectangle 15">
            <a:extLst>
              <a:ext uri="{FF2B5EF4-FFF2-40B4-BE49-F238E27FC236}">
                <a16:creationId xmlns:a16="http://schemas.microsoft.com/office/drawing/2014/main" id="{710FD3F8-ABFF-6FAE-BE66-73459071B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495800"/>
            <a:ext cx="1371600" cy="1371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37896" name="Rectangle 16">
            <a:extLst>
              <a:ext uri="{FF2B5EF4-FFF2-40B4-BE49-F238E27FC236}">
                <a16:creationId xmlns:a16="http://schemas.microsoft.com/office/drawing/2014/main" id="{3C378319-E4C4-3608-1116-2CBA15ED1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724400"/>
            <a:ext cx="228600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</p:txBody>
      </p:sp>
      <p:sp>
        <p:nvSpPr>
          <p:cNvPr id="37897" name="Rectangle 17">
            <a:extLst>
              <a:ext uri="{FF2B5EF4-FFF2-40B4-BE49-F238E27FC236}">
                <a16:creationId xmlns:a16="http://schemas.microsoft.com/office/drawing/2014/main" id="{E261D849-FB3F-B947-9B0F-BF439952B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953000"/>
            <a:ext cx="2286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</p:txBody>
      </p:sp>
      <p:sp>
        <p:nvSpPr>
          <p:cNvPr id="37898" name="Rectangle 19">
            <a:extLst>
              <a:ext uri="{FF2B5EF4-FFF2-40B4-BE49-F238E27FC236}">
                <a16:creationId xmlns:a16="http://schemas.microsoft.com/office/drawing/2014/main" id="{F6E39B63-1825-5246-7F75-D2BC2D7DF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181600"/>
            <a:ext cx="2286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</p:txBody>
      </p:sp>
      <p:sp>
        <p:nvSpPr>
          <p:cNvPr id="37899" name="Rectangle 20">
            <a:extLst>
              <a:ext uri="{FF2B5EF4-FFF2-40B4-BE49-F238E27FC236}">
                <a16:creationId xmlns:a16="http://schemas.microsoft.com/office/drawing/2014/main" id="{ED4EB84B-A9D0-39E4-7678-86F66CA31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63880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</p:txBody>
      </p:sp>
      <p:sp>
        <p:nvSpPr>
          <p:cNvPr id="37900" name="Rectangle 21">
            <a:extLst>
              <a:ext uri="{FF2B5EF4-FFF2-40B4-BE49-F238E27FC236}">
                <a16:creationId xmlns:a16="http://schemas.microsoft.com/office/drawing/2014/main" id="{37151DB5-7F0A-426E-35A9-38AE51952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410200"/>
            <a:ext cx="228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</p:txBody>
      </p:sp>
      <p:sp>
        <p:nvSpPr>
          <p:cNvPr id="37901" name="Rectangle 22">
            <a:extLst>
              <a:ext uri="{FF2B5EF4-FFF2-40B4-BE49-F238E27FC236}">
                <a16:creationId xmlns:a16="http://schemas.microsoft.com/office/drawing/2014/main" id="{1D6851B0-8D58-768A-B9B5-6D0C0276E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495800"/>
            <a:ext cx="1371600" cy="1371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37902" name="Rectangle 23">
            <a:extLst>
              <a:ext uri="{FF2B5EF4-FFF2-40B4-BE49-F238E27FC236}">
                <a16:creationId xmlns:a16="http://schemas.microsoft.com/office/drawing/2014/main" id="{54DE805C-D38E-1DCB-1038-560296527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724400"/>
            <a:ext cx="228600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</p:txBody>
      </p:sp>
      <p:sp>
        <p:nvSpPr>
          <p:cNvPr id="37903" name="Rectangle 24">
            <a:extLst>
              <a:ext uri="{FF2B5EF4-FFF2-40B4-BE49-F238E27FC236}">
                <a16:creationId xmlns:a16="http://schemas.microsoft.com/office/drawing/2014/main" id="{B2D46C7D-D846-AA67-33C1-54A22BB89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953000"/>
            <a:ext cx="2286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</p:txBody>
      </p:sp>
      <p:sp>
        <p:nvSpPr>
          <p:cNvPr id="37904" name="Rectangle 25">
            <a:extLst>
              <a:ext uri="{FF2B5EF4-FFF2-40B4-BE49-F238E27FC236}">
                <a16:creationId xmlns:a16="http://schemas.microsoft.com/office/drawing/2014/main" id="{A3F621D2-B998-03B7-2F3D-8B9049CAA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181600"/>
            <a:ext cx="2286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</p:txBody>
      </p:sp>
      <p:sp>
        <p:nvSpPr>
          <p:cNvPr id="37905" name="Rectangle 28">
            <a:extLst>
              <a:ext uri="{FF2B5EF4-FFF2-40B4-BE49-F238E27FC236}">
                <a16:creationId xmlns:a16="http://schemas.microsoft.com/office/drawing/2014/main" id="{4BC84C60-96DE-101A-33BC-7A786E94F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495800"/>
            <a:ext cx="1371600" cy="1371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37906" name="Rectangle 29">
            <a:extLst>
              <a:ext uri="{FF2B5EF4-FFF2-40B4-BE49-F238E27FC236}">
                <a16:creationId xmlns:a16="http://schemas.microsoft.com/office/drawing/2014/main" id="{9ED6C811-A2C0-AEC7-DAFA-D3A094BE2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24400"/>
            <a:ext cx="228600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</p:txBody>
      </p:sp>
      <p:sp>
        <p:nvSpPr>
          <p:cNvPr id="37907" name="Rectangle 30">
            <a:extLst>
              <a:ext uri="{FF2B5EF4-FFF2-40B4-BE49-F238E27FC236}">
                <a16:creationId xmlns:a16="http://schemas.microsoft.com/office/drawing/2014/main" id="{566ECDAA-AAA2-1A3E-13B6-0BE56BC3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953000"/>
            <a:ext cx="2286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</p:txBody>
      </p:sp>
      <p:sp>
        <p:nvSpPr>
          <p:cNvPr id="37908" name="Rectangle 34">
            <a:extLst>
              <a:ext uri="{FF2B5EF4-FFF2-40B4-BE49-F238E27FC236}">
                <a16:creationId xmlns:a16="http://schemas.microsoft.com/office/drawing/2014/main" id="{D115F4BF-8C37-209F-3B99-16E3DF2D6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371600" cy="1371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37909" name="Rectangle 35">
            <a:extLst>
              <a:ext uri="{FF2B5EF4-FFF2-40B4-BE49-F238E27FC236}">
                <a16:creationId xmlns:a16="http://schemas.microsoft.com/office/drawing/2014/main" id="{FF9A8825-F4C6-CE1B-1AC9-BC41547C7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724400"/>
            <a:ext cx="228600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</p:txBody>
      </p:sp>
      <p:sp>
        <p:nvSpPr>
          <p:cNvPr id="37910" name="Text Box 40">
            <a:extLst>
              <a:ext uri="{FF2B5EF4-FFF2-40B4-BE49-F238E27FC236}">
                <a16:creationId xmlns:a16="http://schemas.microsoft.com/office/drawing/2014/main" id="{8E78A3A7-568C-6751-2238-F6868BF82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867400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After i=1</a:t>
            </a:r>
          </a:p>
        </p:txBody>
      </p:sp>
      <p:sp>
        <p:nvSpPr>
          <p:cNvPr id="37911" name="Text Box 41">
            <a:extLst>
              <a:ext uri="{FF2B5EF4-FFF2-40B4-BE49-F238E27FC236}">
                <a16:creationId xmlns:a16="http://schemas.microsoft.com/office/drawing/2014/main" id="{26A33AD3-3AF4-8D39-AA79-A61E1F3D0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867400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After i=2</a:t>
            </a:r>
          </a:p>
        </p:txBody>
      </p:sp>
      <p:sp>
        <p:nvSpPr>
          <p:cNvPr id="37912" name="Text Box 42">
            <a:extLst>
              <a:ext uri="{FF2B5EF4-FFF2-40B4-BE49-F238E27FC236}">
                <a16:creationId xmlns:a16="http://schemas.microsoft.com/office/drawing/2014/main" id="{1C5FBC9E-404C-F248-26E0-CB49B442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867400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After i=3</a:t>
            </a:r>
          </a:p>
        </p:txBody>
      </p:sp>
      <p:sp>
        <p:nvSpPr>
          <p:cNvPr id="37913" name="Text Box 43">
            <a:extLst>
              <a:ext uri="{FF2B5EF4-FFF2-40B4-BE49-F238E27FC236}">
                <a16:creationId xmlns:a16="http://schemas.microsoft.com/office/drawing/2014/main" id="{9FC394E7-6C37-7944-96D6-5DC733D4B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867400"/>
            <a:ext cx="962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After i=n-1</a:t>
            </a:r>
          </a:p>
        </p:txBody>
      </p:sp>
      <p:sp>
        <p:nvSpPr>
          <p:cNvPr id="37914" name="Text Box 44">
            <a:extLst>
              <a:ext uri="{FF2B5EF4-FFF2-40B4-BE49-F238E27FC236}">
                <a16:creationId xmlns:a16="http://schemas.microsoft.com/office/drawing/2014/main" id="{43A89247-8A1D-C416-3F91-8F6DD5342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4713288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>
            <a:extLst>
              <a:ext uri="{FF2B5EF4-FFF2-40B4-BE49-F238E27FC236}">
                <a16:creationId xmlns:a16="http://schemas.microsoft.com/office/drawing/2014/main" id="{6FAF8C69-4852-7389-F84C-01AD024EC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750175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Speedup of Factorizations on GPU over CPU</a:t>
            </a:r>
          </a:p>
        </p:txBody>
      </p:sp>
      <p:sp>
        <p:nvSpPr>
          <p:cNvPr id="123906" name="Date Placeholder 2">
            <a:extLst>
              <a:ext uri="{FF2B5EF4-FFF2-40B4-BE49-F238E27FC236}">
                <a16:creationId xmlns:a16="http://schemas.microsoft.com/office/drawing/2014/main" id="{2791790D-90F6-98B0-2036-F2CF7E3FE5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23907" name="Footer Placeholder 3">
            <a:extLst>
              <a:ext uri="{FF2B5EF4-FFF2-40B4-BE49-F238E27FC236}">
                <a16:creationId xmlns:a16="http://schemas.microsoft.com/office/drawing/2014/main" id="{A6730A66-3550-25E8-2918-01A58E1D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23908" name="Slide Number Placeholder 4">
            <a:extLst>
              <a:ext uri="{FF2B5EF4-FFF2-40B4-BE49-F238E27FC236}">
                <a16:creationId xmlns:a16="http://schemas.microsoft.com/office/drawing/2014/main" id="{ABCE44B3-78F1-63FD-E5B2-622CF430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C981BAF-A5BF-5E4E-BF44-866B32EDA0DE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23909" name="Rectangle 2">
            <a:extLst>
              <a:ext uri="{FF2B5EF4-FFF2-40B4-BE49-F238E27FC236}">
                <a16:creationId xmlns:a16="http://schemas.microsoft.com/office/drawing/2014/main" id="{FD0E6770-4429-516D-C7D2-6DC438993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113"/>
            <a:ext cx="184150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aphicFrame>
        <p:nvGraphicFramePr>
          <p:cNvPr id="123910" name="Object 1">
            <a:extLst>
              <a:ext uri="{FF2B5EF4-FFF2-40B4-BE49-F238E27FC236}">
                <a16:creationId xmlns:a16="http://schemas.microsoft.com/office/drawing/2014/main" id="{6E1583DC-E2F2-BCBB-418E-5BF0F126D2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6963" y="1736725"/>
          <a:ext cx="7132637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89500" imgH="3111500" progId="Excel.Sheet.12">
                  <p:embed/>
                </p:oleObj>
              </mc:Choice>
              <mc:Fallback>
                <p:oleObj name="Worksheet" r:id="rId3" imgW="4889500" imgH="31115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1736725"/>
                        <a:ext cx="7132637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1" name="Rectangle 3">
            <a:extLst>
              <a:ext uri="{FF2B5EF4-FFF2-40B4-BE49-F238E27FC236}">
                <a16:creationId xmlns:a16="http://schemas.microsoft.com/office/drawing/2014/main" id="{EAA2FF72-CC9F-DF00-B450-3D6ED228C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7838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23912" name="TextBox 8">
            <a:extLst>
              <a:ext uri="{FF2B5EF4-FFF2-40B4-BE49-F238E27FC236}">
                <a16:creationId xmlns:a16="http://schemas.microsoft.com/office/drawing/2014/main" id="{4B4B0E30-DC0E-A7FF-2458-40A085C9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915988"/>
            <a:ext cx="6561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GPU only useful on large enough matrices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>
            <a:extLst>
              <a:ext uri="{FF2B5EF4-FFF2-40B4-BE49-F238E27FC236}">
                <a16:creationId xmlns:a16="http://schemas.microsoft.com/office/drawing/2014/main" id="{0811F7CA-F2CA-088E-2220-42FA24196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4397375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Where does the time go?</a:t>
            </a:r>
          </a:p>
        </p:txBody>
      </p:sp>
      <p:sp>
        <p:nvSpPr>
          <p:cNvPr id="125954" name="Content Placeholder 2">
            <a:extLst>
              <a:ext uri="{FF2B5EF4-FFF2-40B4-BE49-F238E27FC236}">
                <a16:creationId xmlns:a16="http://schemas.microsoft.com/office/drawing/2014/main" id="{0492700B-30F0-8458-9378-33F0D51D7C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001000" cy="3429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Time breakdown for LU on 8800 GTX</a:t>
            </a:r>
          </a:p>
        </p:txBody>
      </p:sp>
      <p:sp>
        <p:nvSpPr>
          <p:cNvPr id="125955" name="Date Placeholder 3">
            <a:extLst>
              <a:ext uri="{FF2B5EF4-FFF2-40B4-BE49-F238E27FC236}">
                <a16:creationId xmlns:a16="http://schemas.microsoft.com/office/drawing/2014/main" id="{52843B88-E8C4-540D-73D4-C1A00E3D266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25956" name="Footer Placeholder 4">
            <a:extLst>
              <a:ext uri="{FF2B5EF4-FFF2-40B4-BE49-F238E27FC236}">
                <a16:creationId xmlns:a16="http://schemas.microsoft.com/office/drawing/2014/main" id="{787D0F70-3DE0-978E-7E06-73F30A43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25957" name="Slide Number Placeholder 5">
            <a:extLst>
              <a:ext uri="{FF2B5EF4-FFF2-40B4-BE49-F238E27FC236}">
                <a16:creationId xmlns:a16="http://schemas.microsoft.com/office/drawing/2014/main" id="{74C813C9-9745-C411-3A70-B99AAD23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01429B1-DFCC-1342-9839-C28C061FE4F9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25958" name="Rectangle 2">
            <a:extLst>
              <a:ext uri="{FF2B5EF4-FFF2-40B4-BE49-F238E27FC236}">
                <a16:creationId xmlns:a16="http://schemas.microsoft.com/office/drawing/2014/main" id="{DA78E416-C2EC-2DCC-863B-46A99EE93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113"/>
            <a:ext cx="184150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aphicFrame>
        <p:nvGraphicFramePr>
          <p:cNvPr id="125959" name="Object 1">
            <a:extLst>
              <a:ext uri="{FF2B5EF4-FFF2-40B4-BE49-F238E27FC236}">
                <a16:creationId xmlns:a16="http://schemas.microsoft.com/office/drawing/2014/main" id="{757889B2-0DC5-C838-804C-17CB1F1149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2675" y="1423988"/>
          <a:ext cx="7527925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73700" imgH="3505200" progId="Excel.Sheet.12">
                  <p:embed/>
                </p:oleObj>
              </mc:Choice>
              <mc:Fallback>
                <p:oleObj name="Worksheet" r:id="rId2" imgW="5473700" imgH="35052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1423988"/>
                        <a:ext cx="7527925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>
            <a:extLst>
              <a:ext uri="{FF2B5EF4-FFF2-40B4-BE49-F238E27FC236}">
                <a16:creationId xmlns:a16="http://schemas.microsoft.com/office/drawing/2014/main" id="{1C7EC088-8989-159D-0ADD-1F9D1F7AA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708900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Importance of various optimizations on GPU</a:t>
            </a:r>
          </a:p>
        </p:txBody>
      </p:sp>
      <p:sp>
        <p:nvSpPr>
          <p:cNvPr id="126978" name="Content Placeholder 2">
            <a:extLst>
              <a:ext uri="{FF2B5EF4-FFF2-40B4-BE49-F238E27FC236}">
                <a16:creationId xmlns:a16="http://schemas.microsoft.com/office/drawing/2014/main" id="{775AC583-2FED-BD9E-DA24-80944E0EBA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259763" cy="295275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Slowdown when omitting one of the optimizations on GTX 280</a:t>
            </a:r>
          </a:p>
        </p:txBody>
      </p:sp>
      <p:sp>
        <p:nvSpPr>
          <p:cNvPr id="126979" name="Date Placeholder 3">
            <a:extLst>
              <a:ext uri="{FF2B5EF4-FFF2-40B4-BE49-F238E27FC236}">
                <a16:creationId xmlns:a16="http://schemas.microsoft.com/office/drawing/2014/main" id="{4E3B5347-966F-7D0B-69FD-2EE323ACE6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26980" name="Footer Placeholder 4">
            <a:extLst>
              <a:ext uri="{FF2B5EF4-FFF2-40B4-BE49-F238E27FC236}">
                <a16:creationId xmlns:a16="http://schemas.microsoft.com/office/drawing/2014/main" id="{46E0E55D-BCFE-0A9D-13B0-290ED9CC3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26981" name="Slide Number Placeholder 5">
            <a:extLst>
              <a:ext uri="{FF2B5EF4-FFF2-40B4-BE49-F238E27FC236}">
                <a16:creationId xmlns:a16="http://schemas.microsoft.com/office/drawing/2014/main" id="{AF80C3AA-AC6C-150F-86F2-17FE3081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AA8E165-B8B0-FD46-997E-9FF103569B5D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26982" name="Rectangle 2">
            <a:extLst>
              <a:ext uri="{FF2B5EF4-FFF2-40B4-BE49-F238E27FC236}">
                <a16:creationId xmlns:a16="http://schemas.microsoft.com/office/drawing/2014/main" id="{A4B4A5D4-F989-0832-8B97-4E967AC63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113"/>
            <a:ext cx="184150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aphicFrame>
        <p:nvGraphicFramePr>
          <p:cNvPr id="126983" name="Object 1">
            <a:extLst>
              <a:ext uri="{FF2B5EF4-FFF2-40B4-BE49-F238E27FC236}">
                <a16:creationId xmlns:a16="http://schemas.microsoft.com/office/drawing/2014/main" id="{C28E0018-DA8E-E761-6F3A-2085B5527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519238"/>
          <a:ext cx="7473950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89500" imgH="3111500" progId="Excel.Sheet.12">
                  <p:embed/>
                </p:oleObj>
              </mc:Choice>
              <mc:Fallback>
                <p:oleObj name="Worksheet" r:id="rId3" imgW="4889500" imgH="31115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19238"/>
                        <a:ext cx="7473950" cy="472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>
            <a:extLst>
              <a:ext uri="{FF2B5EF4-FFF2-40B4-BE49-F238E27FC236}">
                <a16:creationId xmlns:a16="http://schemas.microsoft.com/office/drawing/2014/main" id="{21E65F59-C289-34C2-F639-0EC944DF6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9388"/>
            <a:ext cx="5913438" cy="4349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Results for matmul, LU on NVIDIA</a:t>
            </a:r>
          </a:p>
        </p:txBody>
      </p:sp>
      <p:sp>
        <p:nvSpPr>
          <p:cNvPr id="129026" name="Content Placeholder 2">
            <a:extLst>
              <a:ext uri="{FF2B5EF4-FFF2-40B4-BE49-F238E27FC236}">
                <a16:creationId xmlns:a16="http://schemas.microsoft.com/office/drawing/2014/main" id="{BF542186-AC36-F797-6A7B-AEAF9B2299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4191000"/>
            <a:ext cx="8648700" cy="17510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we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ve achieved: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Identified realistic peak speed of GPU architecture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Achieved a large fraction of this peak in matrix multiply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Achieved a large fraction of the matrix multiply rate in dense factorizations</a:t>
            </a:r>
          </a:p>
        </p:txBody>
      </p:sp>
      <p:sp>
        <p:nvSpPr>
          <p:cNvPr id="129027" name="Content Placeholder 2">
            <a:extLst>
              <a:ext uri="{FF2B5EF4-FFF2-40B4-BE49-F238E27FC236}">
                <a16:creationId xmlns:a16="http://schemas.microsoft.com/office/drawing/2014/main" id="{BC9E7E9D-D6FF-AA8C-33F6-EDC4DEA81424}"/>
              </a:ext>
            </a:extLst>
          </p:cNvPr>
          <p:cNvSpPr txBox="1">
            <a:spLocks/>
          </p:cNvSpPr>
          <p:nvPr/>
        </p:nvSpPr>
        <p:spPr bwMode="auto">
          <a:xfrm>
            <a:off x="533400" y="914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lang="en-US" altLang="en-US" sz="2800">
              <a:latin typeface="Calibri" panose="020F050202020403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ABDCEE2-C524-745E-EA57-465FB7840ED4}"/>
              </a:ext>
            </a:extLst>
          </p:cNvPr>
          <p:cNvGraphicFramePr/>
          <p:nvPr/>
        </p:nvGraphicFramePr>
        <p:xfrm>
          <a:off x="266701" y="876300"/>
          <a:ext cx="86487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9029" name="Date Placeholder 3">
            <a:extLst>
              <a:ext uri="{FF2B5EF4-FFF2-40B4-BE49-F238E27FC236}">
                <a16:creationId xmlns:a16="http://schemas.microsoft.com/office/drawing/2014/main" id="{9E1E2DC1-39AD-683E-3425-E1377509F5C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29030" name="Footer Placeholder 4">
            <a:extLst>
              <a:ext uri="{FF2B5EF4-FFF2-40B4-BE49-F238E27FC236}">
                <a16:creationId xmlns:a16="http://schemas.microsoft.com/office/drawing/2014/main" id="{1222798A-D9AF-8925-C986-718B0C8D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29031" name="Slide Number Placeholder 5">
            <a:extLst>
              <a:ext uri="{FF2B5EF4-FFF2-40B4-BE49-F238E27FC236}">
                <a16:creationId xmlns:a16="http://schemas.microsoft.com/office/drawing/2014/main" id="{009AEA8B-AAC7-D61A-F7B1-6E8E9F68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087526-A460-EE48-8630-CFCE1F5C94AC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>
            <a:extLst>
              <a:ext uri="{FF2B5EF4-FFF2-40B4-BE49-F238E27FC236}">
                <a16:creationId xmlns:a16="http://schemas.microsoft.com/office/drawing/2014/main" id="{3FDBE7E5-10D6-AB40-9BDB-A0C9A0517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025" y="306388"/>
            <a:ext cx="7989888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Multicore:  Expressing Parallelism with a DAG</a:t>
            </a:r>
          </a:p>
        </p:txBody>
      </p:sp>
      <p:sp>
        <p:nvSpPr>
          <p:cNvPr id="131074" name="Content Placeholder 2">
            <a:extLst>
              <a:ext uri="{FF2B5EF4-FFF2-40B4-BE49-F238E27FC236}">
                <a16:creationId xmlns:a16="http://schemas.microsoft.com/office/drawing/2014/main" id="{F05CCC48-2984-466D-9A25-25E6703BD6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338" y="914400"/>
            <a:ext cx="8720137" cy="23923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DAG = Directed Acyclic Graph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S1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 S2 means statement S2 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“</a:t>
            </a:r>
            <a:r>
              <a:rPr lang="en-US" altLang="ja-JP">
                <a:ea typeface="ＭＳ Ｐゴシック" panose="020B0600070205080204" pitchFamily="34" charset="-128"/>
                <a:sym typeface="Symbol" pitchFamily="2" charset="2"/>
              </a:rPr>
              <a:t>depends on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”</a:t>
            </a:r>
            <a:r>
              <a:rPr lang="en-US" altLang="ja-JP">
                <a:ea typeface="ＭＳ Ｐゴシック" panose="020B0600070205080204" pitchFamily="34" charset="-128"/>
                <a:sym typeface="Symbol" pitchFamily="2" charset="2"/>
              </a:rPr>
              <a:t> statement S1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Can execute in parallel any Si without input dependencies</a:t>
            </a:r>
          </a:p>
          <a:p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For simplicity, consider Cholesky A = LL</a:t>
            </a:r>
            <a:r>
              <a:rPr lang="en-US" altLang="en-US" baseline="30000">
                <a:ea typeface="ＭＳ Ｐゴシック" panose="020B0600070205080204" pitchFamily="34" charset="-128"/>
                <a:sym typeface="Symbol" pitchFamily="2" charset="2"/>
              </a:rPr>
              <a:t>T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, not LU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N by N matrix, numbered from A(0,0) to A(N-1,N-1)</a:t>
            </a:r>
          </a:p>
          <a:p>
            <a:pPr lvl="1"/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“</a:t>
            </a:r>
            <a:r>
              <a:rPr lang="en-US" altLang="ja-JP">
                <a:ea typeface="ＭＳ Ｐゴシック" panose="020B0600070205080204" pitchFamily="34" charset="-128"/>
                <a:sym typeface="Symbol" pitchFamily="2" charset="2"/>
              </a:rPr>
              <a:t>Left looking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”</a:t>
            </a:r>
            <a:r>
              <a:rPr lang="en-US" altLang="ja-JP">
                <a:ea typeface="ＭＳ Ｐゴシック" panose="020B0600070205080204" pitchFamily="34" charset="-128"/>
                <a:sym typeface="Symbol" pitchFamily="2" charset="2"/>
              </a:rPr>
              <a:t> code: at step k, completely compute column k of L</a:t>
            </a:r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131075" name="Date Placeholder 3">
            <a:extLst>
              <a:ext uri="{FF2B5EF4-FFF2-40B4-BE49-F238E27FC236}">
                <a16:creationId xmlns:a16="http://schemas.microsoft.com/office/drawing/2014/main" id="{08421E7E-D1D5-0668-B842-22AEE261B2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858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31076" name="Footer Placeholder 4">
            <a:extLst>
              <a:ext uri="{FF2B5EF4-FFF2-40B4-BE49-F238E27FC236}">
                <a16:creationId xmlns:a16="http://schemas.microsoft.com/office/drawing/2014/main" id="{28D360F4-8161-4215-7959-0ABCDC79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8580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31077" name="Slide Number Placeholder 5">
            <a:extLst>
              <a:ext uri="{FF2B5EF4-FFF2-40B4-BE49-F238E27FC236}">
                <a16:creationId xmlns:a16="http://schemas.microsoft.com/office/drawing/2014/main" id="{1D1C180D-73E1-2A19-2F07-D6921391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24200" y="69215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C4A76CB-1362-8A4E-B532-94C187433F87}" type="slidenum">
              <a:rPr lang="en-US" altLang="en-US" sz="1400" b="0">
                <a:latin typeface="Times New Roman" panose="02020603050405020304" pitchFamily="18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31078" name="TextBox 6">
            <a:extLst>
              <a:ext uri="{FF2B5EF4-FFF2-40B4-BE49-F238E27FC236}">
                <a16:creationId xmlns:a16="http://schemas.microsoft.com/office/drawing/2014/main" id="{CEE02D05-10AA-EE1F-D96E-6190BB31A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3359150"/>
            <a:ext cx="60928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for k = 0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    for n = 0 to k-1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         A(k,k) = A(k,k) – A(k,n)*A(k,n)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    A(k,k) = sqrt(A(k,k))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    for m = k+1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          for n = 0 to k-1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                A(m,k) = A(m,k) – A(m,n)*A(k,n)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          A(m,k) = A(m,k) / A(k,k)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>
            <a:extLst>
              <a:ext uri="{FF2B5EF4-FFF2-40B4-BE49-F238E27FC236}">
                <a16:creationId xmlns:a16="http://schemas.microsoft.com/office/drawing/2014/main" id="{C73C54DA-A227-9390-E54E-98B26F223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8015287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Expressing Parallelism with a DAG - Cholesky</a:t>
            </a:r>
          </a:p>
        </p:txBody>
      </p:sp>
      <p:sp>
        <p:nvSpPr>
          <p:cNvPr id="132098" name="Date Placeholder 3">
            <a:extLst>
              <a:ext uri="{FF2B5EF4-FFF2-40B4-BE49-F238E27FC236}">
                <a16:creationId xmlns:a16="http://schemas.microsoft.com/office/drawing/2014/main" id="{5137ACB8-331C-EDC9-56ED-9164915D582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41313" y="7086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32099" name="Footer Placeholder 4">
            <a:extLst>
              <a:ext uri="{FF2B5EF4-FFF2-40B4-BE49-F238E27FC236}">
                <a16:creationId xmlns:a16="http://schemas.microsoft.com/office/drawing/2014/main" id="{FA948219-DEF1-AB27-B613-13DDB1589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8580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32100" name="Slide Number Placeholder 5">
            <a:extLst>
              <a:ext uri="{FF2B5EF4-FFF2-40B4-BE49-F238E27FC236}">
                <a16:creationId xmlns:a16="http://schemas.microsoft.com/office/drawing/2014/main" id="{DAFA3161-4DA9-EA55-DF3D-D2592E2C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858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A5F3EE1-2215-734C-8898-70CF5151222A}" type="slidenum">
              <a:rPr lang="en-US" altLang="en-US" sz="1400" b="0">
                <a:latin typeface="Times New Roman" panose="02020603050405020304" pitchFamily="18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grpSp>
        <p:nvGrpSpPr>
          <p:cNvPr id="132101" name="Group 9">
            <a:extLst>
              <a:ext uri="{FF2B5EF4-FFF2-40B4-BE49-F238E27FC236}">
                <a16:creationId xmlns:a16="http://schemas.microsoft.com/office/drawing/2014/main" id="{008D73B7-900C-1C9B-EF3E-FEFD220D73B0}"/>
              </a:ext>
            </a:extLst>
          </p:cNvPr>
          <p:cNvGrpSpPr>
            <a:grpSpLocks/>
          </p:cNvGrpSpPr>
          <p:nvPr/>
        </p:nvGrpSpPr>
        <p:grpSpPr bwMode="auto">
          <a:xfrm>
            <a:off x="1566863" y="914400"/>
            <a:ext cx="7294562" cy="3046413"/>
            <a:chOff x="222072" y="2913922"/>
            <a:chExt cx="7294921" cy="3047562"/>
          </a:xfrm>
        </p:grpSpPr>
        <p:sp>
          <p:nvSpPr>
            <p:cNvPr id="132132" name="TextBox 6">
              <a:extLst>
                <a:ext uri="{FF2B5EF4-FFF2-40B4-BE49-F238E27FC236}">
                  <a16:creationId xmlns:a16="http://schemas.microsoft.com/office/drawing/2014/main" id="{D1EB3340-69AD-34A5-537A-F1E4A70B6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066" y="2913922"/>
              <a:ext cx="6092927" cy="304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for k = 0 to N-1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    for n = 0 to k-1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         A(k,k) = A(k,k) – A(k,n)*A(k,n)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    A(k,k) = sqrt(A(k,k))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    for m = k+1 to N-1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          for n = 0 to k-1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                A(m,k) = A(m,k) – A(m,n)*A(k,n)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          A(m,k) = A(m,k) · A(k,k)</a:t>
              </a:r>
              <a:r>
                <a:rPr lang="en-US" altLang="en-US" sz="2800" baseline="30000"/>
                <a:t>-1</a:t>
              </a:r>
              <a:endParaRPr lang="en-US" altLang="en-US" baseline="30000"/>
            </a:p>
          </p:txBody>
        </p:sp>
        <p:sp>
          <p:nvSpPr>
            <p:cNvPr id="132133" name="TextBox 8">
              <a:extLst>
                <a:ext uri="{FF2B5EF4-FFF2-40B4-BE49-F238E27FC236}">
                  <a16:creationId xmlns:a16="http://schemas.microsoft.com/office/drawing/2014/main" id="{0F751584-9585-DAAF-1265-B4D8B9F8A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72" y="3607206"/>
              <a:ext cx="1512927" cy="230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accent2"/>
                  </a:solidFill>
                </a:rPr>
                <a:t>S</a:t>
              </a:r>
              <a:r>
                <a:rPr lang="en-US" altLang="en-US" baseline="-25000">
                  <a:solidFill>
                    <a:schemeClr val="accent2"/>
                  </a:solidFill>
                </a:rPr>
                <a:t>1</a:t>
              </a:r>
              <a:r>
                <a:rPr lang="en-US" altLang="en-US">
                  <a:solidFill>
                    <a:schemeClr val="accent2"/>
                  </a:solidFill>
                </a:rPr>
                <a:t>(k,n)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99"/>
                  </a:solidFill>
                </a:rPr>
                <a:t>S</a:t>
              </a:r>
              <a:r>
                <a:rPr lang="en-US" altLang="en-US" baseline="-25000">
                  <a:solidFill>
                    <a:srgbClr val="000099"/>
                  </a:solidFill>
                </a:rPr>
                <a:t>2</a:t>
              </a:r>
              <a:r>
                <a:rPr lang="en-US" altLang="en-US">
                  <a:solidFill>
                    <a:srgbClr val="000099"/>
                  </a:solidFill>
                </a:rPr>
                <a:t>(k)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2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2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65D618"/>
                  </a:solidFill>
                </a:rPr>
                <a:t>S</a:t>
              </a:r>
              <a:r>
                <a:rPr lang="en-US" altLang="en-US" baseline="-25000">
                  <a:solidFill>
                    <a:srgbClr val="65D618"/>
                  </a:solidFill>
                </a:rPr>
                <a:t>3</a:t>
              </a:r>
              <a:r>
                <a:rPr lang="en-US" altLang="en-US">
                  <a:solidFill>
                    <a:srgbClr val="65D618"/>
                  </a:solidFill>
                </a:rPr>
                <a:t>(k,m,n)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7030A0"/>
                  </a:solidFill>
                </a:rPr>
                <a:t>S</a:t>
              </a:r>
              <a:r>
                <a:rPr lang="en-US" altLang="en-US" baseline="-25000">
                  <a:solidFill>
                    <a:srgbClr val="7030A0"/>
                  </a:solidFill>
                </a:rPr>
                <a:t>4</a:t>
              </a:r>
              <a:r>
                <a:rPr lang="en-US" altLang="en-US">
                  <a:solidFill>
                    <a:srgbClr val="7030A0"/>
                  </a:solidFill>
                </a:rPr>
                <a:t>(k,m)</a:t>
              </a:r>
            </a:p>
          </p:txBody>
        </p:sp>
      </p:grpSp>
      <p:grpSp>
        <p:nvGrpSpPr>
          <p:cNvPr id="132102" name="Group 50">
            <a:extLst>
              <a:ext uri="{FF2B5EF4-FFF2-40B4-BE49-F238E27FC236}">
                <a16:creationId xmlns:a16="http://schemas.microsoft.com/office/drawing/2014/main" id="{0DE12687-3BA1-861B-AFEE-FC36959855D4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4027488"/>
            <a:ext cx="3308350" cy="2325687"/>
            <a:chOff x="1294271" y="3922874"/>
            <a:chExt cx="3307709" cy="2325526"/>
          </a:xfrm>
        </p:grpSpPr>
        <p:sp>
          <p:nvSpPr>
            <p:cNvPr id="132106" name="TextBox 25">
              <a:extLst>
                <a:ext uri="{FF2B5EF4-FFF2-40B4-BE49-F238E27FC236}">
                  <a16:creationId xmlns:a16="http://schemas.microsoft.com/office/drawing/2014/main" id="{037EF07E-3D0F-37B6-7284-5B56890EC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3376" y="3922874"/>
              <a:ext cx="325605" cy="369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n</a:t>
              </a:r>
            </a:p>
          </p:txBody>
        </p:sp>
        <p:grpSp>
          <p:nvGrpSpPr>
            <p:cNvPr id="132107" name="Group 49">
              <a:extLst>
                <a:ext uri="{FF2B5EF4-FFF2-40B4-BE49-F238E27FC236}">
                  <a16:creationId xmlns:a16="http://schemas.microsoft.com/office/drawing/2014/main" id="{FC62509E-F203-FA37-EF6D-29B71FB686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4271" y="3961388"/>
              <a:ext cx="3307709" cy="2287012"/>
              <a:chOff x="1294271" y="3961388"/>
              <a:chExt cx="3307709" cy="2287012"/>
            </a:xfrm>
          </p:grpSpPr>
          <p:sp>
            <p:nvSpPr>
              <p:cNvPr id="132108" name="Right Triangle 10">
                <a:extLst>
                  <a:ext uri="{FF2B5EF4-FFF2-40B4-BE49-F238E27FC236}">
                    <a16:creationId xmlns:a16="http://schemas.microsoft.com/office/drawing/2014/main" id="{5F897A25-36E1-C013-678A-2C027D660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918" y="3961388"/>
                <a:ext cx="2447062" cy="2287012"/>
              </a:xfrm>
              <a:prstGeom prst="rtTriangl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132109" name="Rectangle 11">
                <a:extLst>
                  <a:ext uri="{FF2B5EF4-FFF2-40B4-BE49-F238E27FC236}">
                    <a16:creationId xmlns:a16="http://schemas.microsoft.com/office/drawing/2014/main" id="{BB2C1170-5688-DB6A-215B-919E299A8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918" y="4706911"/>
                <a:ext cx="969282" cy="14990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132110" name="Rectangle 13">
                <a:extLst>
                  <a:ext uri="{FF2B5EF4-FFF2-40B4-BE49-F238E27FC236}">
                    <a16:creationId xmlns:a16="http://schemas.microsoft.com/office/drawing/2014/main" id="{DC02E9A1-8F2B-BBA9-14CE-07210EC6E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918" y="5726242"/>
                <a:ext cx="969282" cy="14990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cxnSp>
            <p:nvCxnSpPr>
              <p:cNvPr id="132111" name="Straight Connector 15">
                <a:extLst>
                  <a:ext uri="{FF2B5EF4-FFF2-40B4-BE49-F238E27FC236}">
                    <a16:creationId xmlns:a16="http://schemas.microsoft.com/office/drawing/2014/main" id="{3AAFBA83-1EA2-BE77-9CA2-1C1CD9F98822}"/>
                  </a:ext>
                </a:extLst>
              </p:cNvPr>
              <p:cNvCxnSpPr>
                <a:cxnSpLocks noChangeShapeType="1"/>
                <a:stCxn id="132109" idx="3"/>
              </p:cNvCxnSpPr>
              <p:nvPr/>
            </p:nvCxnSpPr>
            <p:spPr bwMode="auto">
              <a:xfrm>
                <a:off x="3124200" y="4781862"/>
                <a:ext cx="0" cy="749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12" name="Straight Connector 17">
                <a:extLst>
                  <a:ext uri="{FF2B5EF4-FFF2-40B4-BE49-F238E27FC236}">
                    <a16:creationId xmlns:a16="http://schemas.microsoft.com/office/drawing/2014/main" id="{84BFEDAE-376F-4B35-FE18-4B02B76787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2877799" y="4781862"/>
                <a:ext cx="1499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13" name="TextBox 18">
                <a:extLst>
                  <a:ext uri="{FF2B5EF4-FFF2-40B4-BE49-F238E27FC236}">
                    <a16:creationId xmlns:a16="http://schemas.microsoft.com/office/drawing/2014/main" id="{2E07880B-7426-613A-B225-8A4677267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2126" y="4597196"/>
                <a:ext cx="325667" cy="36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2"/>
                    </a:solidFill>
                  </a:rPr>
                  <a:t>k</a:t>
                </a:r>
              </a:p>
            </p:txBody>
          </p:sp>
          <p:sp>
            <p:nvSpPr>
              <p:cNvPr id="132114" name="TextBox 19">
                <a:extLst>
                  <a:ext uri="{FF2B5EF4-FFF2-40B4-BE49-F238E27FC236}">
                    <a16:creationId xmlns:a16="http://schemas.microsoft.com/office/drawing/2014/main" id="{3263EBF5-8ECE-E176-9DDD-5ECE74E0E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2126" y="5605463"/>
                <a:ext cx="389837" cy="36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2"/>
                    </a:solidFill>
                  </a:rPr>
                  <a:t>m</a:t>
                </a:r>
              </a:p>
            </p:txBody>
          </p:sp>
          <p:cxnSp>
            <p:nvCxnSpPr>
              <p:cNvPr id="132115" name="Straight Connector 21">
                <a:extLst>
                  <a:ext uri="{FF2B5EF4-FFF2-40B4-BE49-F238E27FC236}">
                    <a16:creationId xmlns:a16="http://schemas.microsoft.com/office/drawing/2014/main" id="{ED447F98-15B6-8721-DA67-6385FF28E00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2389925" y="4781862"/>
                <a:ext cx="1499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16" name="Straight Connector 22">
                <a:extLst>
                  <a:ext uri="{FF2B5EF4-FFF2-40B4-BE49-F238E27FC236}">
                    <a16:creationId xmlns:a16="http://schemas.microsoft.com/office/drawing/2014/main" id="{457C8B61-5051-8BB1-1C07-2A1CC7EC55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2542325" y="4781862"/>
                <a:ext cx="1499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17" name="Straight Connector 23">
                <a:extLst>
                  <a:ext uri="{FF2B5EF4-FFF2-40B4-BE49-F238E27FC236}">
                    <a16:creationId xmlns:a16="http://schemas.microsoft.com/office/drawing/2014/main" id="{A0DEF027-9EDE-F1D4-CF36-74A981F1FF7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2542325" y="5801193"/>
                <a:ext cx="1499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18" name="Straight Connector 24">
                <a:extLst>
                  <a:ext uri="{FF2B5EF4-FFF2-40B4-BE49-F238E27FC236}">
                    <a16:creationId xmlns:a16="http://schemas.microsoft.com/office/drawing/2014/main" id="{7E693A2E-FEEC-356D-0DC4-30E0DCB1AB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2389925" y="5803691"/>
                <a:ext cx="1499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19" name="TextBox 26">
                <a:extLst>
                  <a:ext uri="{FF2B5EF4-FFF2-40B4-BE49-F238E27FC236}">
                    <a16:creationId xmlns:a16="http://schemas.microsoft.com/office/drawing/2014/main" id="{C93CDE24-A7CE-A3CF-59DE-AC888435A7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185" y="4057807"/>
                <a:ext cx="911288" cy="36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2"/>
                    </a:solidFill>
                  </a:rPr>
                  <a:t>S</a:t>
                </a:r>
                <a:r>
                  <a:rPr lang="en-US" altLang="en-US" sz="1800" baseline="-2500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(k,n)</a:t>
                </a:r>
              </a:p>
            </p:txBody>
          </p:sp>
          <p:cxnSp>
            <p:nvCxnSpPr>
              <p:cNvPr id="132120" name="Straight Arrow Connector 28">
                <a:extLst>
                  <a:ext uri="{FF2B5EF4-FFF2-40B4-BE49-F238E27FC236}">
                    <a16:creationId xmlns:a16="http://schemas.microsoft.com/office/drawing/2014/main" id="{CBD6E3BD-C9B1-74DB-9D5E-294E3EF4A18B}"/>
                  </a:ext>
                </a:extLst>
              </p:cNvPr>
              <p:cNvCxnSpPr>
                <a:cxnSpLocks noChangeShapeType="1"/>
                <a:stCxn id="132119" idx="1"/>
              </p:cNvCxnSpPr>
              <p:nvPr/>
            </p:nvCxnSpPr>
            <p:spPr bwMode="auto">
              <a:xfrm flipH="1">
                <a:off x="2566988" y="4242461"/>
                <a:ext cx="457197" cy="459686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21" name="Straight Arrow Connector 30">
                <a:extLst>
                  <a:ext uri="{FF2B5EF4-FFF2-40B4-BE49-F238E27FC236}">
                    <a16:creationId xmlns:a16="http://schemas.microsoft.com/office/drawing/2014/main" id="{229F891A-74D0-F214-2112-F8A0BF860F8C}"/>
                  </a:ext>
                </a:extLst>
              </p:cNvPr>
              <p:cNvCxnSpPr>
                <a:cxnSpLocks noChangeShapeType="1"/>
                <a:stCxn id="132119" idx="1"/>
              </p:cNvCxnSpPr>
              <p:nvPr/>
            </p:nvCxnSpPr>
            <p:spPr bwMode="auto">
              <a:xfrm>
                <a:off x="3024185" y="4242461"/>
                <a:ext cx="1" cy="459686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22" name="TextBox 31">
                <a:extLst>
                  <a:ext uri="{FF2B5EF4-FFF2-40B4-BE49-F238E27FC236}">
                    <a16:creationId xmlns:a16="http://schemas.microsoft.com/office/drawing/2014/main" id="{8F4CDDF4-A0FB-167A-46F9-AA37ED5E5B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9598" y="4597196"/>
                <a:ext cx="706194" cy="36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99"/>
                    </a:solidFill>
                  </a:rPr>
                  <a:t>S</a:t>
                </a:r>
                <a:r>
                  <a:rPr lang="en-US" altLang="en-US" sz="1800" baseline="-25000">
                    <a:solidFill>
                      <a:srgbClr val="000099"/>
                    </a:solidFill>
                  </a:rPr>
                  <a:t>2</a:t>
                </a:r>
                <a:r>
                  <a:rPr lang="en-US" altLang="en-US" sz="1800">
                    <a:solidFill>
                      <a:srgbClr val="000099"/>
                    </a:solidFill>
                  </a:rPr>
                  <a:t>(k)</a:t>
                </a:r>
              </a:p>
            </p:txBody>
          </p:sp>
          <p:cxnSp>
            <p:nvCxnSpPr>
              <p:cNvPr id="132123" name="Straight Arrow Connector 33">
                <a:extLst>
                  <a:ext uri="{FF2B5EF4-FFF2-40B4-BE49-F238E27FC236}">
                    <a16:creationId xmlns:a16="http://schemas.microsoft.com/office/drawing/2014/main" id="{6D59CB0C-A8F1-53C7-BADE-5B7BDA4C1D7A}"/>
                  </a:ext>
                </a:extLst>
              </p:cNvPr>
              <p:cNvCxnSpPr>
                <a:cxnSpLocks noChangeShapeType="1"/>
                <a:stCxn id="132122" idx="1"/>
              </p:cNvCxnSpPr>
              <p:nvPr/>
            </p:nvCxnSpPr>
            <p:spPr bwMode="auto">
              <a:xfrm flipH="1">
                <a:off x="3124201" y="4781849"/>
                <a:ext cx="355397" cy="13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24" name="Straight Connector 34">
                <a:extLst>
                  <a:ext uri="{FF2B5EF4-FFF2-40B4-BE49-F238E27FC236}">
                    <a16:creationId xmlns:a16="http://schemas.microsoft.com/office/drawing/2014/main" id="{3E5316D6-C70F-EB89-A3E7-7A42892F70E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2906366" y="5801193"/>
                <a:ext cx="1499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25" name="TextBox 35">
                <a:extLst>
                  <a:ext uri="{FF2B5EF4-FFF2-40B4-BE49-F238E27FC236}">
                    <a16:creationId xmlns:a16="http://schemas.microsoft.com/office/drawing/2014/main" id="{76410A90-0147-F0D9-9EEC-E473F1B06F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4271" y="5069443"/>
                <a:ext cx="1180616" cy="36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65D618"/>
                    </a:solidFill>
                  </a:rPr>
                  <a:t>S</a:t>
                </a:r>
                <a:r>
                  <a:rPr lang="en-US" altLang="en-US" sz="1800" baseline="-25000">
                    <a:solidFill>
                      <a:srgbClr val="65D618"/>
                    </a:solidFill>
                  </a:rPr>
                  <a:t>3</a:t>
                </a:r>
                <a:r>
                  <a:rPr lang="en-US" altLang="en-US" sz="1800">
                    <a:solidFill>
                      <a:srgbClr val="65D618"/>
                    </a:solidFill>
                  </a:rPr>
                  <a:t>(k,m,n)</a:t>
                </a:r>
              </a:p>
            </p:txBody>
          </p:sp>
          <p:cxnSp>
            <p:nvCxnSpPr>
              <p:cNvPr id="132126" name="Straight Arrow Connector 39">
                <a:extLst>
                  <a:ext uri="{FF2B5EF4-FFF2-40B4-BE49-F238E27FC236}">
                    <a16:creationId xmlns:a16="http://schemas.microsoft.com/office/drawing/2014/main" id="{003B06AD-6682-C9C7-E0B1-67B3C9250CA3}"/>
                  </a:ext>
                </a:extLst>
              </p:cNvPr>
              <p:cNvCxnSpPr>
                <a:cxnSpLocks noChangeShapeType="1"/>
                <a:stCxn id="132125" idx="3"/>
              </p:cNvCxnSpPr>
              <p:nvPr/>
            </p:nvCxnSpPr>
            <p:spPr bwMode="auto">
              <a:xfrm flipV="1">
                <a:off x="2474887" y="4856813"/>
                <a:ext cx="92098" cy="397284"/>
              </a:xfrm>
              <a:prstGeom prst="straightConnector1">
                <a:avLst/>
              </a:prstGeom>
              <a:noFill/>
              <a:ln w="12700">
                <a:solidFill>
                  <a:srgbClr val="65D618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27" name="Straight Arrow Connector 41">
                <a:extLst>
                  <a:ext uri="{FF2B5EF4-FFF2-40B4-BE49-F238E27FC236}">
                    <a16:creationId xmlns:a16="http://schemas.microsoft.com/office/drawing/2014/main" id="{399A15B2-E87D-A5EC-4915-2DBD88BD45A3}"/>
                  </a:ext>
                </a:extLst>
              </p:cNvPr>
              <p:cNvCxnSpPr>
                <a:cxnSpLocks noChangeShapeType="1"/>
                <a:stCxn id="132125" idx="3"/>
              </p:cNvCxnSpPr>
              <p:nvPr/>
            </p:nvCxnSpPr>
            <p:spPr bwMode="auto">
              <a:xfrm>
                <a:off x="2474887" y="5254097"/>
                <a:ext cx="92098" cy="472145"/>
              </a:xfrm>
              <a:prstGeom prst="straightConnector1">
                <a:avLst/>
              </a:prstGeom>
              <a:noFill/>
              <a:ln w="12700">
                <a:solidFill>
                  <a:srgbClr val="65D618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28" name="Straight Arrow Connector 43">
                <a:extLst>
                  <a:ext uri="{FF2B5EF4-FFF2-40B4-BE49-F238E27FC236}">
                    <a16:creationId xmlns:a16="http://schemas.microsoft.com/office/drawing/2014/main" id="{73EEE7ED-EC93-1C28-B87B-A36E072F1D6C}"/>
                  </a:ext>
                </a:extLst>
              </p:cNvPr>
              <p:cNvCxnSpPr>
                <a:cxnSpLocks noChangeShapeType="1"/>
                <a:stCxn id="132125" idx="3"/>
              </p:cNvCxnSpPr>
              <p:nvPr/>
            </p:nvCxnSpPr>
            <p:spPr bwMode="auto">
              <a:xfrm>
                <a:off x="2474887" y="5254097"/>
                <a:ext cx="550887" cy="472145"/>
              </a:xfrm>
              <a:prstGeom prst="straightConnector1">
                <a:avLst/>
              </a:prstGeom>
              <a:noFill/>
              <a:ln w="12700">
                <a:solidFill>
                  <a:srgbClr val="65D618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129" name="TextBox 44">
                <a:extLst>
                  <a:ext uri="{FF2B5EF4-FFF2-40B4-BE49-F238E27FC236}">
                    <a16:creationId xmlns:a16="http://schemas.microsoft.com/office/drawing/2014/main" id="{5EDECA46-DF09-9992-DF95-04E459ED99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8796" y="5069443"/>
                <a:ext cx="975521" cy="36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</a:rPr>
                  <a:t>S</a:t>
                </a:r>
                <a:r>
                  <a:rPr lang="en-US" altLang="en-US" sz="1800" baseline="-25000">
                    <a:solidFill>
                      <a:srgbClr val="7030A0"/>
                    </a:solidFill>
                  </a:rPr>
                  <a:t>4</a:t>
                </a:r>
                <a:r>
                  <a:rPr lang="en-US" altLang="en-US" sz="1800">
                    <a:solidFill>
                      <a:srgbClr val="7030A0"/>
                    </a:solidFill>
                  </a:rPr>
                  <a:t>(k,m)</a:t>
                </a:r>
              </a:p>
            </p:txBody>
          </p:sp>
          <p:cxnSp>
            <p:nvCxnSpPr>
              <p:cNvPr id="132130" name="Straight Arrow Connector 46">
                <a:extLst>
                  <a:ext uri="{FF2B5EF4-FFF2-40B4-BE49-F238E27FC236}">
                    <a16:creationId xmlns:a16="http://schemas.microsoft.com/office/drawing/2014/main" id="{9CF75370-7EDD-D9C7-09FA-FC6963A58C46}"/>
                  </a:ext>
                </a:extLst>
              </p:cNvPr>
              <p:cNvCxnSpPr>
                <a:cxnSpLocks noChangeShapeType="1"/>
                <a:stCxn id="132129" idx="1"/>
              </p:cNvCxnSpPr>
              <p:nvPr/>
            </p:nvCxnSpPr>
            <p:spPr bwMode="auto">
              <a:xfrm flipH="1" flipV="1">
                <a:off x="3024190" y="4856813"/>
                <a:ext cx="184606" cy="397284"/>
              </a:xfrm>
              <a:prstGeom prst="straightConnector1">
                <a:avLst/>
              </a:prstGeom>
              <a:noFill/>
              <a:ln w="12700">
                <a:solidFill>
                  <a:srgbClr val="7030A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31" name="Straight Arrow Connector 48">
                <a:extLst>
                  <a:ext uri="{FF2B5EF4-FFF2-40B4-BE49-F238E27FC236}">
                    <a16:creationId xmlns:a16="http://schemas.microsoft.com/office/drawing/2014/main" id="{DDE7995B-C0BB-E923-2303-C355FDF7F845}"/>
                  </a:ext>
                </a:extLst>
              </p:cNvPr>
              <p:cNvCxnSpPr>
                <a:cxnSpLocks noChangeShapeType="1"/>
                <a:stCxn id="132129" idx="1"/>
              </p:cNvCxnSpPr>
              <p:nvPr/>
            </p:nvCxnSpPr>
            <p:spPr bwMode="auto">
              <a:xfrm flipH="1">
                <a:off x="3124205" y="5254097"/>
                <a:ext cx="84592" cy="472144"/>
              </a:xfrm>
              <a:prstGeom prst="straightConnector1">
                <a:avLst/>
              </a:prstGeom>
              <a:noFill/>
              <a:ln w="12700">
                <a:solidFill>
                  <a:srgbClr val="7030A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32103" name="TextBox 51">
            <a:extLst>
              <a:ext uri="{FF2B5EF4-FFF2-40B4-BE49-F238E27FC236}">
                <a16:creationId xmlns:a16="http://schemas.microsoft.com/office/drawing/2014/main" id="{00D40708-6078-9B3D-7314-650B9A1E3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4205288"/>
            <a:ext cx="5035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DAG has </a:t>
            </a:r>
            <a:r>
              <a:rPr lang="en-US" altLang="en-US">
                <a:sym typeface="Symbol" pitchFamily="2" charset="2"/>
              </a:rPr>
              <a:t></a:t>
            </a:r>
            <a:r>
              <a:rPr lang="en-US" altLang="en-US"/>
              <a:t>N</a:t>
            </a:r>
            <a:r>
              <a:rPr lang="en-US" altLang="en-US" sz="2800" baseline="30000"/>
              <a:t>3</a:t>
            </a:r>
            <a:r>
              <a:rPr lang="en-US" altLang="en-US"/>
              <a:t>/6 vertices: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    S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(k,n) </a:t>
            </a:r>
            <a:r>
              <a:rPr lang="en-US" altLang="en-US">
                <a:solidFill>
                  <a:schemeClr val="accent2"/>
                </a:solidFill>
                <a:sym typeface="Symbol" pitchFamily="2" charset="2"/>
              </a:rPr>
              <a:t> </a:t>
            </a:r>
            <a:r>
              <a:rPr lang="en-US" altLang="en-US">
                <a:solidFill>
                  <a:srgbClr val="000099"/>
                </a:solidFill>
              </a:rPr>
              <a:t>S</a:t>
            </a:r>
            <a:r>
              <a:rPr lang="en-US" altLang="en-US" baseline="-25000">
                <a:solidFill>
                  <a:srgbClr val="000099"/>
                </a:solidFill>
              </a:rPr>
              <a:t>2</a:t>
            </a:r>
            <a:r>
              <a:rPr lang="en-US" altLang="en-US">
                <a:solidFill>
                  <a:srgbClr val="000099"/>
                </a:solidFill>
              </a:rPr>
              <a:t>(k)</a:t>
            </a:r>
            <a:r>
              <a:rPr lang="en-US" altLang="en-US">
                <a:solidFill>
                  <a:schemeClr val="accent2"/>
                </a:solidFill>
              </a:rPr>
              <a:t>     </a:t>
            </a:r>
            <a:r>
              <a:rPr lang="en-US" altLang="en-US" sz="1800">
                <a:solidFill>
                  <a:schemeClr val="tx2"/>
                </a:solidFill>
              </a:rPr>
              <a:t>for n=0:k-1</a:t>
            </a:r>
            <a:endParaRPr lang="en-US" altLang="en-US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    </a:t>
            </a:r>
            <a:r>
              <a:rPr lang="en-US" altLang="en-US">
                <a:solidFill>
                  <a:srgbClr val="65D618"/>
                </a:solidFill>
              </a:rPr>
              <a:t>S</a:t>
            </a:r>
            <a:r>
              <a:rPr lang="en-US" altLang="en-US" baseline="-25000">
                <a:solidFill>
                  <a:srgbClr val="65D618"/>
                </a:solidFill>
              </a:rPr>
              <a:t>3</a:t>
            </a:r>
            <a:r>
              <a:rPr lang="en-US" altLang="en-US">
                <a:solidFill>
                  <a:srgbClr val="65D618"/>
                </a:solidFill>
              </a:rPr>
              <a:t>(k,m,n)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  <a:sym typeface="Symbol" pitchFamily="2" charset="2"/>
              </a:rPr>
              <a:t> </a:t>
            </a:r>
            <a:r>
              <a:rPr lang="en-US" altLang="en-US">
                <a:solidFill>
                  <a:srgbClr val="7030A0"/>
                </a:solidFill>
              </a:rPr>
              <a:t>S</a:t>
            </a:r>
            <a:r>
              <a:rPr lang="en-US" altLang="en-US" baseline="-25000">
                <a:solidFill>
                  <a:srgbClr val="7030A0"/>
                </a:solidFill>
              </a:rPr>
              <a:t>4</a:t>
            </a:r>
            <a:r>
              <a:rPr lang="en-US" altLang="en-US">
                <a:solidFill>
                  <a:srgbClr val="7030A0"/>
                </a:solidFill>
              </a:rPr>
              <a:t>(k,m)</a:t>
            </a:r>
            <a:r>
              <a:rPr lang="en-US" altLang="en-US">
                <a:solidFill>
                  <a:schemeClr val="accent2"/>
                </a:solidFill>
              </a:rPr>
              <a:t>     </a:t>
            </a:r>
            <a:r>
              <a:rPr lang="en-US" altLang="en-US" sz="1800">
                <a:solidFill>
                  <a:schemeClr val="tx2"/>
                </a:solidFill>
              </a:rPr>
              <a:t>for n=0:k-1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    </a:t>
            </a:r>
            <a:r>
              <a:rPr lang="en-US" altLang="en-US">
                <a:solidFill>
                  <a:srgbClr val="000099"/>
                </a:solidFill>
              </a:rPr>
              <a:t>S</a:t>
            </a:r>
            <a:r>
              <a:rPr lang="en-US" altLang="en-US" baseline="-25000">
                <a:solidFill>
                  <a:srgbClr val="000099"/>
                </a:solidFill>
              </a:rPr>
              <a:t>2</a:t>
            </a:r>
            <a:r>
              <a:rPr lang="en-US" altLang="en-US">
                <a:solidFill>
                  <a:srgbClr val="000099"/>
                </a:solidFill>
              </a:rPr>
              <a:t>(k)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  <a:sym typeface="Symbol" pitchFamily="2" charset="2"/>
              </a:rPr>
              <a:t> </a:t>
            </a:r>
            <a:r>
              <a:rPr lang="en-US" altLang="en-US">
                <a:solidFill>
                  <a:srgbClr val="7030A0"/>
                </a:solidFill>
              </a:rPr>
              <a:t>S</a:t>
            </a:r>
            <a:r>
              <a:rPr lang="en-US" altLang="en-US" baseline="-25000">
                <a:solidFill>
                  <a:srgbClr val="7030A0"/>
                </a:solidFill>
              </a:rPr>
              <a:t>4</a:t>
            </a:r>
            <a:r>
              <a:rPr lang="en-US" altLang="en-US">
                <a:solidFill>
                  <a:srgbClr val="7030A0"/>
                </a:solidFill>
              </a:rPr>
              <a:t>(k,m)</a:t>
            </a:r>
            <a:r>
              <a:rPr lang="en-US" altLang="en-US">
                <a:solidFill>
                  <a:schemeClr val="accent2"/>
                </a:solidFill>
              </a:rPr>
              <a:t>     </a:t>
            </a:r>
            <a:r>
              <a:rPr lang="en-US" altLang="en-US" sz="1800">
                <a:solidFill>
                  <a:schemeClr val="tx2"/>
                </a:solidFill>
              </a:rPr>
              <a:t>for m=k+1:N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    </a:t>
            </a:r>
            <a:r>
              <a:rPr lang="en-US" altLang="en-US">
                <a:solidFill>
                  <a:srgbClr val="7030A0"/>
                </a:solidFill>
              </a:rPr>
              <a:t>S</a:t>
            </a:r>
            <a:r>
              <a:rPr lang="en-US" altLang="en-US" baseline="-25000">
                <a:solidFill>
                  <a:srgbClr val="7030A0"/>
                </a:solidFill>
              </a:rPr>
              <a:t>4</a:t>
            </a:r>
            <a:r>
              <a:rPr lang="en-US" altLang="en-US">
                <a:solidFill>
                  <a:srgbClr val="7030A0"/>
                </a:solidFill>
              </a:rPr>
              <a:t>(k,m)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  <a:sym typeface="Symbol" pitchFamily="2" charset="2"/>
              </a:rPr>
              <a:t> </a:t>
            </a:r>
            <a:r>
              <a:rPr lang="en-US" altLang="en-US">
                <a:solidFill>
                  <a:srgbClr val="65D618"/>
                </a:solidFill>
              </a:rPr>
              <a:t>S</a:t>
            </a:r>
            <a:r>
              <a:rPr lang="en-US" altLang="en-US" baseline="-25000">
                <a:solidFill>
                  <a:srgbClr val="65D618"/>
                </a:solidFill>
              </a:rPr>
              <a:t>3 </a:t>
            </a:r>
            <a:r>
              <a:rPr lang="en-US" altLang="en-US">
                <a:solidFill>
                  <a:srgbClr val="65D618"/>
                </a:solidFill>
              </a:rPr>
              <a:t>(k</a:t>
            </a:r>
            <a:r>
              <a:rPr lang="ja-JP" altLang="en-US">
                <a:solidFill>
                  <a:srgbClr val="65D618"/>
                </a:solidFill>
              </a:rPr>
              <a:t>’</a:t>
            </a:r>
            <a:r>
              <a:rPr lang="en-US" altLang="ja-JP">
                <a:solidFill>
                  <a:srgbClr val="65D618"/>
                </a:solidFill>
              </a:rPr>
              <a:t>,m,k)</a:t>
            </a:r>
            <a:r>
              <a:rPr lang="en-US" altLang="ja-JP">
                <a:solidFill>
                  <a:schemeClr val="accent2"/>
                </a:solidFill>
              </a:rPr>
              <a:t>     </a:t>
            </a:r>
            <a:r>
              <a:rPr lang="en-US" altLang="ja-JP" sz="1800">
                <a:solidFill>
                  <a:schemeClr val="tx2"/>
                </a:solidFill>
              </a:rPr>
              <a:t>for k</a:t>
            </a:r>
            <a:r>
              <a:rPr lang="ja-JP" altLang="en-US" sz="1800">
                <a:solidFill>
                  <a:schemeClr val="tx2"/>
                </a:solidFill>
              </a:rPr>
              <a:t>’</a:t>
            </a:r>
            <a:r>
              <a:rPr lang="en-US" altLang="ja-JP" sz="1800">
                <a:solidFill>
                  <a:schemeClr val="tx2"/>
                </a:solidFill>
              </a:rPr>
              <a:t>&gt;k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    </a:t>
            </a:r>
            <a:r>
              <a:rPr lang="en-US" altLang="en-US">
                <a:solidFill>
                  <a:srgbClr val="7030A0"/>
                </a:solidFill>
              </a:rPr>
              <a:t>S</a:t>
            </a:r>
            <a:r>
              <a:rPr lang="en-US" altLang="en-US" baseline="-25000">
                <a:solidFill>
                  <a:srgbClr val="7030A0"/>
                </a:solidFill>
              </a:rPr>
              <a:t>4</a:t>
            </a:r>
            <a:r>
              <a:rPr lang="en-US" altLang="en-US">
                <a:solidFill>
                  <a:srgbClr val="7030A0"/>
                </a:solidFill>
              </a:rPr>
              <a:t>(k,m)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  <a:sym typeface="Symbol" pitchFamily="2" charset="2"/>
              </a:rPr>
              <a:t> </a:t>
            </a:r>
            <a:r>
              <a:rPr lang="en-US" altLang="en-US">
                <a:solidFill>
                  <a:srgbClr val="65D618"/>
                </a:solidFill>
              </a:rPr>
              <a:t>S</a:t>
            </a:r>
            <a:r>
              <a:rPr lang="en-US" altLang="en-US" baseline="-25000">
                <a:solidFill>
                  <a:srgbClr val="65D618"/>
                </a:solidFill>
              </a:rPr>
              <a:t>3</a:t>
            </a:r>
            <a:r>
              <a:rPr lang="en-US" altLang="en-US">
                <a:solidFill>
                  <a:srgbClr val="65D618"/>
                </a:solidFill>
              </a:rPr>
              <a:t>(k,m</a:t>
            </a:r>
            <a:r>
              <a:rPr lang="ja-JP" altLang="en-US">
                <a:solidFill>
                  <a:srgbClr val="65D618"/>
                </a:solidFill>
              </a:rPr>
              <a:t>’</a:t>
            </a:r>
            <a:r>
              <a:rPr lang="en-US" altLang="ja-JP">
                <a:solidFill>
                  <a:srgbClr val="65D618"/>
                </a:solidFill>
              </a:rPr>
              <a:t>,k)     </a:t>
            </a:r>
            <a:r>
              <a:rPr lang="en-US" altLang="ja-JP" sz="1800">
                <a:solidFill>
                  <a:schemeClr val="tx2"/>
                </a:solidFill>
              </a:rPr>
              <a:t>for m</a:t>
            </a:r>
            <a:r>
              <a:rPr lang="ja-JP" altLang="en-US" sz="1800">
                <a:solidFill>
                  <a:schemeClr val="tx2"/>
                </a:solidFill>
              </a:rPr>
              <a:t>’</a:t>
            </a:r>
            <a:r>
              <a:rPr lang="en-US" altLang="ja-JP" sz="1800">
                <a:solidFill>
                  <a:schemeClr val="tx2"/>
                </a:solidFill>
              </a:rPr>
              <a:t>&gt;m</a:t>
            </a:r>
            <a:endParaRPr lang="en-US" altLang="en-US">
              <a:solidFill>
                <a:schemeClr val="tx2"/>
              </a:solidFill>
            </a:endParaRPr>
          </a:p>
        </p:txBody>
      </p:sp>
      <p:cxnSp>
        <p:nvCxnSpPr>
          <p:cNvPr id="132104" name="Straight Connector 53">
            <a:extLst>
              <a:ext uri="{FF2B5EF4-FFF2-40B4-BE49-F238E27FC236}">
                <a16:creationId xmlns:a16="http://schemas.microsoft.com/office/drawing/2014/main" id="{5B1D11BC-BEA4-D6AD-709A-6E26434A39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738" y="3960813"/>
            <a:ext cx="8631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05" name="Straight Connector 55">
            <a:extLst>
              <a:ext uri="{FF2B5EF4-FFF2-40B4-BE49-F238E27FC236}">
                <a16:creationId xmlns:a16="http://schemas.microsoft.com/office/drawing/2014/main" id="{C8C42C50-6015-DA35-2F99-E959719EC3F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59075" y="5237163"/>
            <a:ext cx="2552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>
            <a:extLst>
              <a:ext uri="{FF2B5EF4-FFF2-40B4-BE49-F238E27FC236}">
                <a16:creationId xmlns:a16="http://schemas.microsoft.com/office/drawing/2014/main" id="{631C06D7-EEFC-96ED-A8CF-33FF87E2D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088" y="306388"/>
            <a:ext cx="9169400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Expressing Parallelism with a DAG – Block Cholesky</a:t>
            </a:r>
          </a:p>
        </p:txBody>
      </p:sp>
      <p:sp>
        <p:nvSpPr>
          <p:cNvPr id="134146" name="Date Placeholder 3">
            <a:extLst>
              <a:ext uri="{FF2B5EF4-FFF2-40B4-BE49-F238E27FC236}">
                <a16:creationId xmlns:a16="http://schemas.microsoft.com/office/drawing/2014/main" id="{36BFD2D2-500D-371B-A4C7-62FA4CB945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41313" y="7086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34147" name="Footer Placeholder 4">
            <a:extLst>
              <a:ext uri="{FF2B5EF4-FFF2-40B4-BE49-F238E27FC236}">
                <a16:creationId xmlns:a16="http://schemas.microsoft.com/office/drawing/2014/main" id="{E42B932C-8C5A-4673-CC10-B776F1E9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8580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34148" name="Slide Number Placeholder 5">
            <a:extLst>
              <a:ext uri="{FF2B5EF4-FFF2-40B4-BE49-F238E27FC236}">
                <a16:creationId xmlns:a16="http://schemas.microsoft.com/office/drawing/2014/main" id="{56259AE9-C2EF-AE24-F7B3-1FF33833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858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741867C-D41D-754C-B32F-FAC8DBF569E2}" type="slidenum">
              <a:rPr lang="en-US" altLang="en-US" sz="1400" b="0">
                <a:latin typeface="Times New Roman" panose="02020603050405020304" pitchFamily="18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grpSp>
        <p:nvGrpSpPr>
          <p:cNvPr id="134149" name="Group 9">
            <a:extLst>
              <a:ext uri="{FF2B5EF4-FFF2-40B4-BE49-F238E27FC236}">
                <a16:creationId xmlns:a16="http://schemas.microsoft.com/office/drawing/2014/main" id="{DBB81278-87AA-D3C1-65EE-36F0BFFD3D7B}"/>
              </a:ext>
            </a:extLst>
          </p:cNvPr>
          <p:cNvGrpSpPr>
            <a:grpSpLocks/>
          </p:cNvGrpSpPr>
          <p:nvPr/>
        </p:nvGrpSpPr>
        <p:grpSpPr bwMode="auto">
          <a:xfrm>
            <a:off x="1681163" y="1154113"/>
            <a:ext cx="7426325" cy="3046412"/>
            <a:chOff x="222072" y="2913922"/>
            <a:chExt cx="7426552" cy="3047202"/>
          </a:xfrm>
        </p:grpSpPr>
        <p:sp>
          <p:nvSpPr>
            <p:cNvPr id="134183" name="TextBox 6">
              <a:extLst>
                <a:ext uri="{FF2B5EF4-FFF2-40B4-BE49-F238E27FC236}">
                  <a16:creationId xmlns:a16="http://schemas.microsoft.com/office/drawing/2014/main" id="{3133E9BA-C34D-29A3-4EAE-07F973A17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066" y="2913922"/>
              <a:ext cx="6224558" cy="304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for k = 0 to N</a:t>
              </a:r>
              <a:r>
                <a:rPr lang="en-US" altLang="en-US">
                  <a:solidFill>
                    <a:schemeClr val="accent1"/>
                  </a:solidFill>
                </a:rPr>
                <a:t>/b</a:t>
              </a:r>
              <a:r>
                <a:rPr lang="en-US" altLang="en-US"/>
                <a:t>-1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    for n = 0 to k-1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         A[k,k] = A[k,k] – A[k,n]*A[k,n]</a:t>
              </a:r>
              <a:r>
                <a:rPr lang="en-US" altLang="en-US" baseline="30000">
                  <a:solidFill>
                    <a:schemeClr val="accent1"/>
                  </a:solidFill>
                </a:rPr>
                <a:t>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    A[k,k] = </a:t>
              </a:r>
              <a:r>
                <a:rPr lang="en-US" altLang="en-US">
                  <a:solidFill>
                    <a:schemeClr val="accent1"/>
                  </a:solidFill>
                </a:rPr>
                <a:t>unblocked_Cholesky</a:t>
              </a:r>
              <a:r>
                <a:rPr lang="en-US" altLang="en-US"/>
                <a:t>(A[k,k])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    for m = k+1 to N</a:t>
              </a:r>
              <a:r>
                <a:rPr lang="en-US" altLang="en-US">
                  <a:solidFill>
                    <a:srgbClr val="FF0000"/>
                  </a:solidFill>
                </a:rPr>
                <a:t>/b</a:t>
              </a:r>
              <a:r>
                <a:rPr lang="en-US" altLang="en-US"/>
                <a:t>-1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          for n = 0 to k-1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                A[m,k] = A[m,k] – A[m,n]*A[k,n]</a:t>
              </a:r>
              <a:r>
                <a:rPr lang="en-US" altLang="en-US" baseline="30000">
                  <a:solidFill>
                    <a:schemeClr val="accent1"/>
                  </a:solidFill>
                </a:rPr>
                <a:t>T</a:t>
              </a:r>
              <a:endParaRPr lang="en-US" altLang="en-US"/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          A[m,k] = A[m,k] · A[k,k]</a:t>
              </a:r>
              <a:r>
                <a:rPr lang="en-US" altLang="en-US" sz="2800" baseline="30000"/>
                <a:t>-1</a:t>
              </a:r>
              <a:endParaRPr lang="en-US" altLang="en-US"/>
            </a:p>
          </p:txBody>
        </p:sp>
        <p:sp>
          <p:nvSpPr>
            <p:cNvPr id="134184" name="TextBox 8">
              <a:extLst>
                <a:ext uri="{FF2B5EF4-FFF2-40B4-BE49-F238E27FC236}">
                  <a16:creationId xmlns:a16="http://schemas.microsoft.com/office/drawing/2014/main" id="{564140F2-D3DE-9A42-AF12-2CB562F8E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72" y="3607206"/>
              <a:ext cx="1512850" cy="2308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accent2"/>
                  </a:solidFill>
                </a:rPr>
                <a:t>S</a:t>
              </a:r>
              <a:r>
                <a:rPr lang="en-US" altLang="en-US" baseline="-25000">
                  <a:solidFill>
                    <a:schemeClr val="accent2"/>
                  </a:solidFill>
                </a:rPr>
                <a:t>1</a:t>
              </a:r>
              <a:r>
                <a:rPr lang="en-US" altLang="en-US">
                  <a:solidFill>
                    <a:schemeClr val="accent2"/>
                  </a:solidFill>
                </a:rPr>
                <a:t>(k,n)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99"/>
                  </a:solidFill>
                </a:rPr>
                <a:t>S</a:t>
              </a:r>
              <a:r>
                <a:rPr lang="en-US" altLang="en-US" baseline="-25000">
                  <a:solidFill>
                    <a:srgbClr val="000099"/>
                  </a:solidFill>
                </a:rPr>
                <a:t>2</a:t>
              </a:r>
              <a:r>
                <a:rPr lang="en-US" altLang="en-US">
                  <a:solidFill>
                    <a:srgbClr val="000099"/>
                  </a:solidFill>
                </a:rPr>
                <a:t>(k)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2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2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65D618"/>
                  </a:solidFill>
                </a:rPr>
                <a:t>S</a:t>
              </a:r>
              <a:r>
                <a:rPr lang="en-US" altLang="en-US" baseline="-25000">
                  <a:solidFill>
                    <a:srgbClr val="65D618"/>
                  </a:solidFill>
                </a:rPr>
                <a:t>3</a:t>
              </a:r>
              <a:r>
                <a:rPr lang="en-US" altLang="en-US">
                  <a:solidFill>
                    <a:srgbClr val="65D618"/>
                  </a:solidFill>
                </a:rPr>
                <a:t>(k,m,n)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7030A0"/>
                  </a:solidFill>
                </a:rPr>
                <a:t>S</a:t>
              </a:r>
              <a:r>
                <a:rPr lang="en-US" altLang="en-US" baseline="-25000">
                  <a:solidFill>
                    <a:srgbClr val="7030A0"/>
                  </a:solidFill>
                </a:rPr>
                <a:t>4</a:t>
              </a:r>
              <a:r>
                <a:rPr lang="en-US" altLang="en-US">
                  <a:solidFill>
                    <a:srgbClr val="7030A0"/>
                  </a:solidFill>
                </a:rPr>
                <a:t>(k,m)</a:t>
              </a:r>
            </a:p>
          </p:txBody>
        </p:sp>
      </p:grpSp>
      <p:grpSp>
        <p:nvGrpSpPr>
          <p:cNvPr id="134150" name="Group 50">
            <a:extLst>
              <a:ext uri="{FF2B5EF4-FFF2-40B4-BE49-F238E27FC236}">
                <a16:creationId xmlns:a16="http://schemas.microsoft.com/office/drawing/2014/main" id="{55BF92B9-05E3-9C3B-1DB2-21D6DF1B3CE0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4297363"/>
            <a:ext cx="3308350" cy="2325687"/>
            <a:chOff x="1294271" y="3922874"/>
            <a:chExt cx="3307709" cy="2325526"/>
          </a:xfrm>
        </p:grpSpPr>
        <p:sp>
          <p:nvSpPr>
            <p:cNvPr id="134157" name="TextBox 25">
              <a:extLst>
                <a:ext uri="{FF2B5EF4-FFF2-40B4-BE49-F238E27FC236}">
                  <a16:creationId xmlns:a16="http://schemas.microsoft.com/office/drawing/2014/main" id="{5EF4E026-7258-7EE7-2CE6-6912AE375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3376" y="3922874"/>
              <a:ext cx="325605" cy="369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n</a:t>
              </a:r>
            </a:p>
          </p:txBody>
        </p:sp>
        <p:grpSp>
          <p:nvGrpSpPr>
            <p:cNvPr id="134158" name="Group 49">
              <a:extLst>
                <a:ext uri="{FF2B5EF4-FFF2-40B4-BE49-F238E27FC236}">
                  <a16:creationId xmlns:a16="http://schemas.microsoft.com/office/drawing/2014/main" id="{A2AE79C8-EE16-E8D0-A002-B6B5E160D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4271" y="3961388"/>
              <a:ext cx="3307709" cy="2287012"/>
              <a:chOff x="1294271" y="3961388"/>
              <a:chExt cx="3307709" cy="2287012"/>
            </a:xfrm>
          </p:grpSpPr>
          <p:sp>
            <p:nvSpPr>
              <p:cNvPr id="134159" name="Right Triangle 10">
                <a:extLst>
                  <a:ext uri="{FF2B5EF4-FFF2-40B4-BE49-F238E27FC236}">
                    <a16:creationId xmlns:a16="http://schemas.microsoft.com/office/drawing/2014/main" id="{22B07479-74C3-6231-DD5F-FC99B407B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918" y="3961388"/>
                <a:ext cx="2447062" cy="2287012"/>
              </a:xfrm>
              <a:prstGeom prst="rtTriangl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134160" name="Rectangle 11">
                <a:extLst>
                  <a:ext uri="{FF2B5EF4-FFF2-40B4-BE49-F238E27FC236}">
                    <a16:creationId xmlns:a16="http://schemas.microsoft.com/office/drawing/2014/main" id="{FAD25F0F-3E31-0D21-4F4A-3C4EC9BF5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918" y="4706911"/>
                <a:ext cx="969282" cy="14990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134161" name="Rectangle 13">
                <a:extLst>
                  <a:ext uri="{FF2B5EF4-FFF2-40B4-BE49-F238E27FC236}">
                    <a16:creationId xmlns:a16="http://schemas.microsoft.com/office/drawing/2014/main" id="{99AAB86D-102E-DC70-0FB9-2A01ACCFD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918" y="5726242"/>
                <a:ext cx="969282" cy="14990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/>
              </a:p>
            </p:txBody>
          </p:sp>
          <p:cxnSp>
            <p:nvCxnSpPr>
              <p:cNvPr id="134162" name="Straight Connector 15">
                <a:extLst>
                  <a:ext uri="{FF2B5EF4-FFF2-40B4-BE49-F238E27FC236}">
                    <a16:creationId xmlns:a16="http://schemas.microsoft.com/office/drawing/2014/main" id="{1F0AC0A4-880E-DE06-B9FD-E9879577757B}"/>
                  </a:ext>
                </a:extLst>
              </p:cNvPr>
              <p:cNvCxnSpPr>
                <a:cxnSpLocks noChangeShapeType="1"/>
                <a:stCxn id="134160" idx="3"/>
              </p:cNvCxnSpPr>
              <p:nvPr/>
            </p:nvCxnSpPr>
            <p:spPr bwMode="auto">
              <a:xfrm>
                <a:off x="3124200" y="4781862"/>
                <a:ext cx="0" cy="749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163" name="Straight Connector 17">
                <a:extLst>
                  <a:ext uri="{FF2B5EF4-FFF2-40B4-BE49-F238E27FC236}">
                    <a16:creationId xmlns:a16="http://schemas.microsoft.com/office/drawing/2014/main" id="{BA9BD542-0636-1F8A-115E-D744CCFA95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2877799" y="4781862"/>
                <a:ext cx="1499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4164" name="TextBox 18">
                <a:extLst>
                  <a:ext uri="{FF2B5EF4-FFF2-40B4-BE49-F238E27FC236}">
                    <a16:creationId xmlns:a16="http://schemas.microsoft.com/office/drawing/2014/main" id="{FD1C1E28-8EBC-B6DA-B178-7FF9F52E35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2126" y="4597196"/>
                <a:ext cx="325667" cy="36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2"/>
                    </a:solidFill>
                  </a:rPr>
                  <a:t>k</a:t>
                </a:r>
              </a:p>
            </p:txBody>
          </p:sp>
          <p:sp>
            <p:nvSpPr>
              <p:cNvPr id="134165" name="TextBox 19">
                <a:extLst>
                  <a:ext uri="{FF2B5EF4-FFF2-40B4-BE49-F238E27FC236}">
                    <a16:creationId xmlns:a16="http://schemas.microsoft.com/office/drawing/2014/main" id="{D2CBAA30-A50F-3BA6-F056-D205FF895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2126" y="5605463"/>
                <a:ext cx="389837" cy="36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2"/>
                    </a:solidFill>
                  </a:rPr>
                  <a:t>m</a:t>
                </a:r>
              </a:p>
            </p:txBody>
          </p:sp>
          <p:cxnSp>
            <p:nvCxnSpPr>
              <p:cNvPr id="134166" name="Straight Connector 21">
                <a:extLst>
                  <a:ext uri="{FF2B5EF4-FFF2-40B4-BE49-F238E27FC236}">
                    <a16:creationId xmlns:a16="http://schemas.microsoft.com/office/drawing/2014/main" id="{38788C12-BA4C-D582-F659-DC46969936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2389925" y="4781862"/>
                <a:ext cx="1499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167" name="Straight Connector 22">
                <a:extLst>
                  <a:ext uri="{FF2B5EF4-FFF2-40B4-BE49-F238E27FC236}">
                    <a16:creationId xmlns:a16="http://schemas.microsoft.com/office/drawing/2014/main" id="{2567ACA2-D22F-F6AB-3E98-2E8F673328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2542325" y="4781862"/>
                <a:ext cx="1499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168" name="Straight Connector 23">
                <a:extLst>
                  <a:ext uri="{FF2B5EF4-FFF2-40B4-BE49-F238E27FC236}">
                    <a16:creationId xmlns:a16="http://schemas.microsoft.com/office/drawing/2014/main" id="{20FB3860-BB59-44BE-7FAF-6497C5A253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2542325" y="5801193"/>
                <a:ext cx="1499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169" name="Straight Connector 24">
                <a:extLst>
                  <a:ext uri="{FF2B5EF4-FFF2-40B4-BE49-F238E27FC236}">
                    <a16:creationId xmlns:a16="http://schemas.microsoft.com/office/drawing/2014/main" id="{0EC8F26F-7619-7591-682B-765203B9DF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2389925" y="5803691"/>
                <a:ext cx="1499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4170" name="TextBox 26">
                <a:extLst>
                  <a:ext uri="{FF2B5EF4-FFF2-40B4-BE49-F238E27FC236}">
                    <a16:creationId xmlns:a16="http://schemas.microsoft.com/office/drawing/2014/main" id="{DBEC78E1-4027-0979-161E-1BFFFF2A61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185" y="4057807"/>
                <a:ext cx="911288" cy="36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2"/>
                    </a:solidFill>
                  </a:rPr>
                  <a:t>S</a:t>
                </a:r>
                <a:r>
                  <a:rPr lang="en-US" altLang="en-US" sz="1800" baseline="-2500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(k,n)</a:t>
                </a:r>
              </a:p>
            </p:txBody>
          </p:sp>
          <p:cxnSp>
            <p:nvCxnSpPr>
              <p:cNvPr id="134171" name="Straight Arrow Connector 28">
                <a:extLst>
                  <a:ext uri="{FF2B5EF4-FFF2-40B4-BE49-F238E27FC236}">
                    <a16:creationId xmlns:a16="http://schemas.microsoft.com/office/drawing/2014/main" id="{5938C037-0647-F37B-ADD9-666EC7C0C853}"/>
                  </a:ext>
                </a:extLst>
              </p:cNvPr>
              <p:cNvCxnSpPr>
                <a:cxnSpLocks noChangeShapeType="1"/>
                <a:stCxn id="134170" idx="1"/>
              </p:cNvCxnSpPr>
              <p:nvPr/>
            </p:nvCxnSpPr>
            <p:spPr bwMode="auto">
              <a:xfrm flipH="1">
                <a:off x="2566988" y="4242461"/>
                <a:ext cx="457197" cy="459686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172" name="Straight Arrow Connector 30">
                <a:extLst>
                  <a:ext uri="{FF2B5EF4-FFF2-40B4-BE49-F238E27FC236}">
                    <a16:creationId xmlns:a16="http://schemas.microsoft.com/office/drawing/2014/main" id="{381857F9-A227-0A51-FA01-63624D54F370}"/>
                  </a:ext>
                </a:extLst>
              </p:cNvPr>
              <p:cNvCxnSpPr>
                <a:cxnSpLocks noChangeShapeType="1"/>
                <a:stCxn id="134170" idx="1"/>
              </p:cNvCxnSpPr>
              <p:nvPr/>
            </p:nvCxnSpPr>
            <p:spPr bwMode="auto">
              <a:xfrm>
                <a:off x="3024185" y="4242461"/>
                <a:ext cx="1" cy="459686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4173" name="TextBox 31">
                <a:extLst>
                  <a:ext uri="{FF2B5EF4-FFF2-40B4-BE49-F238E27FC236}">
                    <a16:creationId xmlns:a16="http://schemas.microsoft.com/office/drawing/2014/main" id="{6A8F30F3-DC13-D58E-CB3B-DDC1549C0D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9598" y="4597196"/>
                <a:ext cx="706194" cy="36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99"/>
                    </a:solidFill>
                  </a:rPr>
                  <a:t>S</a:t>
                </a:r>
                <a:r>
                  <a:rPr lang="en-US" altLang="en-US" sz="1800" baseline="-25000">
                    <a:solidFill>
                      <a:srgbClr val="000099"/>
                    </a:solidFill>
                  </a:rPr>
                  <a:t>2</a:t>
                </a:r>
                <a:r>
                  <a:rPr lang="en-US" altLang="en-US" sz="1800">
                    <a:solidFill>
                      <a:srgbClr val="000099"/>
                    </a:solidFill>
                  </a:rPr>
                  <a:t>(k)</a:t>
                </a:r>
              </a:p>
            </p:txBody>
          </p:sp>
          <p:cxnSp>
            <p:nvCxnSpPr>
              <p:cNvPr id="134174" name="Straight Arrow Connector 33">
                <a:extLst>
                  <a:ext uri="{FF2B5EF4-FFF2-40B4-BE49-F238E27FC236}">
                    <a16:creationId xmlns:a16="http://schemas.microsoft.com/office/drawing/2014/main" id="{C6680110-11EE-8CEB-9387-C734F1C3BF5C}"/>
                  </a:ext>
                </a:extLst>
              </p:cNvPr>
              <p:cNvCxnSpPr>
                <a:cxnSpLocks noChangeShapeType="1"/>
                <a:stCxn id="134173" idx="1"/>
              </p:cNvCxnSpPr>
              <p:nvPr/>
            </p:nvCxnSpPr>
            <p:spPr bwMode="auto">
              <a:xfrm flipH="1">
                <a:off x="3124201" y="4781849"/>
                <a:ext cx="355397" cy="13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175" name="Straight Connector 34">
                <a:extLst>
                  <a:ext uri="{FF2B5EF4-FFF2-40B4-BE49-F238E27FC236}">
                    <a16:creationId xmlns:a16="http://schemas.microsoft.com/office/drawing/2014/main" id="{BC805437-2356-3A9A-FA28-87AF9AEEF8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2906366" y="5801193"/>
                <a:ext cx="1499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4176" name="TextBox 35">
                <a:extLst>
                  <a:ext uri="{FF2B5EF4-FFF2-40B4-BE49-F238E27FC236}">
                    <a16:creationId xmlns:a16="http://schemas.microsoft.com/office/drawing/2014/main" id="{48945449-35BA-34CA-C264-76B33CD94F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4271" y="5069443"/>
                <a:ext cx="1180616" cy="36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65D618"/>
                    </a:solidFill>
                  </a:rPr>
                  <a:t>S</a:t>
                </a:r>
                <a:r>
                  <a:rPr lang="en-US" altLang="en-US" sz="1800" baseline="-25000">
                    <a:solidFill>
                      <a:srgbClr val="65D618"/>
                    </a:solidFill>
                  </a:rPr>
                  <a:t>3</a:t>
                </a:r>
                <a:r>
                  <a:rPr lang="en-US" altLang="en-US" sz="1800">
                    <a:solidFill>
                      <a:srgbClr val="65D618"/>
                    </a:solidFill>
                  </a:rPr>
                  <a:t>(k,m,n)</a:t>
                </a:r>
              </a:p>
            </p:txBody>
          </p:sp>
          <p:cxnSp>
            <p:nvCxnSpPr>
              <p:cNvPr id="134177" name="Straight Arrow Connector 39">
                <a:extLst>
                  <a:ext uri="{FF2B5EF4-FFF2-40B4-BE49-F238E27FC236}">
                    <a16:creationId xmlns:a16="http://schemas.microsoft.com/office/drawing/2014/main" id="{7512F65F-34C2-4739-60C6-A35117563153}"/>
                  </a:ext>
                </a:extLst>
              </p:cNvPr>
              <p:cNvCxnSpPr>
                <a:cxnSpLocks noChangeShapeType="1"/>
                <a:stCxn id="134176" idx="3"/>
              </p:cNvCxnSpPr>
              <p:nvPr/>
            </p:nvCxnSpPr>
            <p:spPr bwMode="auto">
              <a:xfrm flipV="1">
                <a:off x="2474887" y="4856813"/>
                <a:ext cx="92098" cy="397284"/>
              </a:xfrm>
              <a:prstGeom prst="straightConnector1">
                <a:avLst/>
              </a:prstGeom>
              <a:noFill/>
              <a:ln w="12700">
                <a:solidFill>
                  <a:srgbClr val="65D618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178" name="Straight Arrow Connector 41">
                <a:extLst>
                  <a:ext uri="{FF2B5EF4-FFF2-40B4-BE49-F238E27FC236}">
                    <a16:creationId xmlns:a16="http://schemas.microsoft.com/office/drawing/2014/main" id="{97F8B298-C566-86D4-1CFC-6E785555D9C5}"/>
                  </a:ext>
                </a:extLst>
              </p:cNvPr>
              <p:cNvCxnSpPr>
                <a:cxnSpLocks noChangeShapeType="1"/>
                <a:stCxn id="134176" idx="3"/>
              </p:cNvCxnSpPr>
              <p:nvPr/>
            </p:nvCxnSpPr>
            <p:spPr bwMode="auto">
              <a:xfrm>
                <a:off x="2474887" y="5254097"/>
                <a:ext cx="92098" cy="472145"/>
              </a:xfrm>
              <a:prstGeom prst="straightConnector1">
                <a:avLst/>
              </a:prstGeom>
              <a:noFill/>
              <a:ln w="12700">
                <a:solidFill>
                  <a:srgbClr val="65D618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179" name="Straight Arrow Connector 43">
                <a:extLst>
                  <a:ext uri="{FF2B5EF4-FFF2-40B4-BE49-F238E27FC236}">
                    <a16:creationId xmlns:a16="http://schemas.microsoft.com/office/drawing/2014/main" id="{3557CF3A-7171-4C9E-98F5-82B37C67DF9E}"/>
                  </a:ext>
                </a:extLst>
              </p:cNvPr>
              <p:cNvCxnSpPr>
                <a:cxnSpLocks noChangeShapeType="1"/>
                <a:stCxn id="134176" idx="3"/>
              </p:cNvCxnSpPr>
              <p:nvPr/>
            </p:nvCxnSpPr>
            <p:spPr bwMode="auto">
              <a:xfrm>
                <a:off x="2474887" y="5254097"/>
                <a:ext cx="550887" cy="472145"/>
              </a:xfrm>
              <a:prstGeom prst="straightConnector1">
                <a:avLst/>
              </a:prstGeom>
              <a:noFill/>
              <a:ln w="12700">
                <a:solidFill>
                  <a:srgbClr val="65D618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4180" name="TextBox 44">
                <a:extLst>
                  <a:ext uri="{FF2B5EF4-FFF2-40B4-BE49-F238E27FC236}">
                    <a16:creationId xmlns:a16="http://schemas.microsoft.com/office/drawing/2014/main" id="{A82DFE1D-BA1C-6D1D-85F7-C5A757071F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8796" y="5069443"/>
                <a:ext cx="975521" cy="36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75000"/>
                  </a:lnSpc>
                  <a:spcBef>
                    <a:spcPct val="65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har char="-"/>
                  <a:defRPr sz="20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</a:rPr>
                  <a:t>S</a:t>
                </a:r>
                <a:r>
                  <a:rPr lang="en-US" altLang="en-US" sz="1800" baseline="-25000">
                    <a:solidFill>
                      <a:srgbClr val="7030A0"/>
                    </a:solidFill>
                  </a:rPr>
                  <a:t>4</a:t>
                </a:r>
                <a:r>
                  <a:rPr lang="en-US" altLang="en-US" sz="1800">
                    <a:solidFill>
                      <a:srgbClr val="7030A0"/>
                    </a:solidFill>
                  </a:rPr>
                  <a:t>(k,m)</a:t>
                </a:r>
              </a:p>
            </p:txBody>
          </p:sp>
          <p:cxnSp>
            <p:nvCxnSpPr>
              <p:cNvPr id="134181" name="Straight Arrow Connector 46">
                <a:extLst>
                  <a:ext uri="{FF2B5EF4-FFF2-40B4-BE49-F238E27FC236}">
                    <a16:creationId xmlns:a16="http://schemas.microsoft.com/office/drawing/2014/main" id="{EB4AE51E-16CE-8823-8BF8-AC97AC3E23F6}"/>
                  </a:ext>
                </a:extLst>
              </p:cNvPr>
              <p:cNvCxnSpPr>
                <a:cxnSpLocks noChangeShapeType="1"/>
                <a:stCxn id="134180" idx="1"/>
              </p:cNvCxnSpPr>
              <p:nvPr/>
            </p:nvCxnSpPr>
            <p:spPr bwMode="auto">
              <a:xfrm flipH="1" flipV="1">
                <a:off x="3024190" y="4856813"/>
                <a:ext cx="184606" cy="397284"/>
              </a:xfrm>
              <a:prstGeom prst="straightConnector1">
                <a:avLst/>
              </a:prstGeom>
              <a:noFill/>
              <a:ln w="12700">
                <a:solidFill>
                  <a:srgbClr val="7030A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182" name="Straight Arrow Connector 48">
                <a:extLst>
                  <a:ext uri="{FF2B5EF4-FFF2-40B4-BE49-F238E27FC236}">
                    <a16:creationId xmlns:a16="http://schemas.microsoft.com/office/drawing/2014/main" id="{7BF90446-FFB2-D5B6-AD92-9133F169BBF2}"/>
                  </a:ext>
                </a:extLst>
              </p:cNvPr>
              <p:cNvCxnSpPr>
                <a:cxnSpLocks noChangeShapeType="1"/>
                <a:stCxn id="134180" idx="1"/>
              </p:cNvCxnSpPr>
              <p:nvPr/>
            </p:nvCxnSpPr>
            <p:spPr bwMode="auto">
              <a:xfrm flipH="1">
                <a:off x="3124205" y="5254097"/>
                <a:ext cx="84592" cy="472144"/>
              </a:xfrm>
              <a:prstGeom prst="straightConnector1">
                <a:avLst/>
              </a:prstGeom>
              <a:noFill/>
              <a:ln w="12700">
                <a:solidFill>
                  <a:srgbClr val="7030A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34151" name="TextBox 51">
            <a:extLst>
              <a:ext uri="{FF2B5EF4-FFF2-40B4-BE49-F238E27FC236}">
                <a16:creationId xmlns:a16="http://schemas.microsoft.com/office/drawing/2014/main" id="{4181547F-DC77-229B-50F6-D4B9A42BF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4616450"/>
            <a:ext cx="31559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Same DAG, but only </a:t>
            </a:r>
            <a:r>
              <a:rPr lang="en-US" altLang="en-US">
                <a:sym typeface="Symbol" pitchFamily="2" charset="2"/>
              </a:rPr>
              <a:t></a:t>
            </a:r>
            <a:r>
              <a:rPr lang="en-US" altLang="en-US"/>
              <a:t>(N/b)</a:t>
            </a:r>
            <a:r>
              <a:rPr lang="en-US" altLang="en-US" sz="2800" baseline="30000"/>
              <a:t>3</a:t>
            </a:r>
            <a:r>
              <a:rPr lang="en-US" altLang="en-US"/>
              <a:t>/6 vertices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    </a:t>
            </a:r>
            <a:endParaRPr lang="en-US" altLang="en-US">
              <a:solidFill>
                <a:schemeClr val="tx2"/>
              </a:solidFill>
            </a:endParaRPr>
          </a:p>
        </p:txBody>
      </p:sp>
      <p:cxnSp>
        <p:nvCxnSpPr>
          <p:cNvPr id="134152" name="Straight Connector 53">
            <a:extLst>
              <a:ext uri="{FF2B5EF4-FFF2-40B4-BE49-F238E27FC236}">
                <a16:creationId xmlns:a16="http://schemas.microsoft.com/office/drawing/2014/main" id="{CF6E6A51-2EE0-70C2-6FC6-CB2CE91F07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738" y="4200525"/>
            <a:ext cx="8631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3" name="Straight Connector 55">
            <a:extLst>
              <a:ext uri="{FF2B5EF4-FFF2-40B4-BE49-F238E27FC236}">
                <a16:creationId xmlns:a16="http://schemas.microsoft.com/office/drawing/2014/main" id="{D6894498-37A8-CF2B-82CC-CC3BC149A54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59868" y="5491957"/>
            <a:ext cx="25511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4" name="TextBox 38">
            <a:extLst>
              <a:ext uri="{FF2B5EF4-FFF2-40B4-BE49-F238E27FC236}">
                <a16:creationId xmlns:a16="http://schemas.microsoft.com/office/drawing/2014/main" id="{C22973AD-AB3E-64AB-7FF4-22B7B4B8D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31838"/>
            <a:ext cx="437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/>
              <a:t> Each A[i,j] is a b-by-b block</a:t>
            </a:r>
          </a:p>
        </p:txBody>
      </p:sp>
      <p:cxnSp>
        <p:nvCxnSpPr>
          <p:cNvPr id="134155" name="Straight Connector 40">
            <a:extLst>
              <a:ext uri="{FF2B5EF4-FFF2-40B4-BE49-F238E27FC236}">
                <a16:creationId xmlns:a16="http://schemas.microsoft.com/office/drawing/2014/main" id="{6C66DD95-D319-F685-A4DF-2A4DEA7C47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2763" y="1154113"/>
            <a:ext cx="8631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6" name="TextBox 49">
            <a:extLst>
              <a:ext uri="{FF2B5EF4-FFF2-40B4-BE49-F238E27FC236}">
                <a16:creationId xmlns:a16="http://schemas.microsoft.com/office/drawing/2014/main" id="{43FBB3C3-2AEF-D7E6-AE5D-D750FF8C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1847850"/>
            <a:ext cx="1330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SYRK: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POTRF: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65D618"/>
                </a:solidFill>
              </a:rPr>
              <a:t>GEMM: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</a:rPr>
              <a:t>TRSM: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Content Placeholder 2">
            <a:extLst>
              <a:ext uri="{FF2B5EF4-FFF2-40B4-BE49-F238E27FC236}">
                <a16:creationId xmlns:a16="http://schemas.microsoft.com/office/drawing/2014/main" id="{144E05ED-A862-DD59-59EA-787D29A6D4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0288" y="1562100"/>
            <a:ext cx="3589337" cy="331628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Note implied order of summation from left to right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Not necessary for correctness, but it does reflect what the sequential code does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Can process DAG in any order respecting dependences</a:t>
            </a:r>
          </a:p>
        </p:txBody>
      </p:sp>
      <p:sp>
        <p:nvSpPr>
          <p:cNvPr id="136194" name="Date Placeholder 3">
            <a:extLst>
              <a:ext uri="{FF2B5EF4-FFF2-40B4-BE49-F238E27FC236}">
                <a16:creationId xmlns:a16="http://schemas.microsoft.com/office/drawing/2014/main" id="{6D88274C-A4D8-873F-940C-2D228718C4E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36195" name="Footer Placeholder 4">
            <a:extLst>
              <a:ext uri="{FF2B5EF4-FFF2-40B4-BE49-F238E27FC236}">
                <a16:creationId xmlns:a16="http://schemas.microsoft.com/office/drawing/2014/main" id="{2DFAF420-B2C6-7AB0-2A90-C9B151D4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3588" y="68580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36196" name="Slide Number Placeholder 5">
            <a:extLst>
              <a:ext uri="{FF2B5EF4-FFF2-40B4-BE49-F238E27FC236}">
                <a16:creationId xmlns:a16="http://schemas.microsoft.com/office/drawing/2014/main" id="{535E6DFC-2F1A-9E6D-F9EB-E76E837F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D0EAD03-8A5A-D546-B927-A3C34A797264}" type="slidenum">
              <a:rPr lang="en-US" altLang="en-US" sz="1400" b="0">
                <a:latin typeface="Times New Roman" panose="02020603050405020304" pitchFamily="18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pic>
        <p:nvPicPr>
          <p:cNvPr id="136197" name="Picture 5">
            <a:extLst>
              <a:ext uri="{FF2B5EF4-FFF2-40B4-BE49-F238E27FC236}">
                <a16:creationId xmlns:a16="http://schemas.microsoft.com/office/drawing/2014/main" id="{C3CAAC1F-DB58-5D00-CE5D-1F1430525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8575"/>
            <a:ext cx="4154488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3F1D072-923D-D005-49E0-37AD54DD5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1379538"/>
            <a:ext cx="735013" cy="509587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206CF6D-A194-8FD2-E57E-5A65F6DFF912}"/>
              </a:ext>
            </a:extLst>
          </p:cNvPr>
          <p:cNvSpPr>
            <a:spLocks/>
          </p:cNvSpPr>
          <p:nvPr/>
        </p:nvSpPr>
        <p:spPr bwMode="auto">
          <a:xfrm>
            <a:off x="1319213" y="1892300"/>
            <a:ext cx="2833687" cy="785813"/>
          </a:xfrm>
          <a:custGeom>
            <a:avLst/>
            <a:gdLst>
              <a:gd name="T0" fmla="*/ 0 w 2833141"/>
              <a:gd name="T1" fmla="*/ 521170 h 785827"/>
              <a:gd name="T2" fmla="*/ 15066 w 2833141"/>
              <a:gd name="T3" fmla="*/ 641041 h 785827"/>
              <a:gd name="T4" fmla="*/ 75305 w 2833141"/>
              <a:gd name="T5" fmla="*/ 715942 h 785827"/>
              <a:gd name="T6" fmla="*/ 210884 w 2833141"/>
              <a:gd name="T7" fmla="*/ 730932 h 785827"/>
              <a:gd name="T8" fmla="*/ 256058 w 2833141"/>
              <a:gd name="T9" fmla="*/ 745923 h 785827"/>
              <a:gd name="T10" fmla="*/ 421750 w 2833141"/>
              <a:gd name="T11" fmla="*/ 775878 h 785827"/>
              <a:gd name="T12" fmla="*/ 1114631 w 2833141"/>
              <a:gd name="T13" fmla="*/ 760888 h 785827"/>
              <a:gd name="T14" fmla="*/ 1159819 w 2833141"/>
              <a:gd name="T15" fmla="*/ 670997 h 785827"/>
              <a:gd name="T16" fmla="*/ 1265257 w 2833141"/>
              <a:gd name="T17" fmla="*/ 566116 h 785827"/>
              <a:gd name="T18" fmla="*/ 1295384 w 2833141"/>
              <a:gd name="T19" fmla="*/ 536139 h 785827"/>
              <a:gd name="T20" fmla="*/ 1310446 w 2833141"/>
              <a:gd name="T21" fmla="*/ 491190 h 785827"/>
              <a:gd name="T22" fmla="*/ 1340572 w 2833141"/>
              <a:gd name="T23" fmla="*/ 461234 h 785827"/>
              <a:gd name="T24" fmla="*/ 1430947 w 2833141"/>
              <a:gd name="T25" fmla="*/ 416289 h 785827"/>
              <a:gd name="T26" fmla="*/ 1807508 w 2833141"/>
              <a:gd name="T27" fmla="*/ 431254 h 785827"/>
              <a:gd name="T28" fmla="*/ 2003325 w 2833141"/>
              <a:gd name="T29" fmla="*/ 446244 h 785827"/>
              <a:gd name="T30" fmla="*/ 2048510 w 2833141"/>
              <a:gd name="T31" fmla="*/ 476221 h 785827"/>
              <a:gd name="T32" fmla="*/ 2093696 w 2833141"/>
              <a:gd name="T33" fmla="*/ 491190 h 785827"/>
              <a:gd name="T34" fmla="*/ 2184075 w 2833141"/>
              <a:gd name="T35" fmla="*/ 551125 h 785827"/>
              <a:gd name="T36" fmla="*/ 2259386 w 2833141"/>
              <a:gd name="T37" fmla="*/ 611061 h 785827"/>
              <a:gd name="T38" fmla="*/ 2289511 w 2833141"/>
              <a:gd name="T39" fmla="*/ 656007 h 785827"/>
              <a:gd name="T40" fmla="*/ 2349763 w 2833141"/>
              <a:gd name="T41" fmla="*/ 670997 h 785827"/>
              <a:gd name="T42" fmla="*/ 2440134 w 2833141"/>
              <a:gd name="T43" fmla="*/ 700977 h 785827"/>
              <a:gd name="T44" fmla="*/ 2500387 w 2833141"/>
              <a:gd name="T45" fmla="*/ 730932 h 785827"/>
              <a:gd name="T46" fmla="*/ 2666075 w 2833141"/>
              <a:gd name="T47" fmla="*/ 775878 h 785827"/>
              <a:gd name="T48" fmla="*/ 2816698 w 2833141"/>
              <a:gd name="T49" fmla="*/ 730932 h 785827"/>
              <a:gd name="T50" fmla="*/ 2846822 w 2833141"/>
              <a:gd name="T51" fmla="*/ 641041 h 785827"/>
              <a:gd name="T52" fmla="*/ 2831763 w 2833141"/>
              <a:gd name="T53" fmla="*/ 491190 h 785827"/>
              <a:gd name="T54" fmla="*/ 2816698 w 2833141"/>
              <a:gd name="T55" fmla="*/ 446244 h 785827"/>
              <a:gd name="T56" fmla="*/ 2771512 w 2833141"/>
              <a:gd name="T57" fmla="*/ 416289 h 785827"/>
              <a:gd name="T58" fmla="*/ 2726326 w 2833141"/>
              <a:gd name="T59" fmla="*/ 401299 h 785827"/>
              <a:gd name="T60" fmla="*/ 2696202 w 2833141"/>
              <a:gd name="T61" fmla="*/ 371318 h 785827"/>
              <a:gd name="T62" fmla="*/ 2651013 w 2833141"/>
              <a:gd name="T63" fmla="*/ 356353 h 785827"/>
              <a:gd name="T64" fmla="*/ 2515450 w 2833141"/>
              <a:gd name="T65" fmla="*/ 326373 h 785827"/>
              <a:gd name="T66" fmla="*/ 2379887 w 2833141"/>
              <a:gd name="T67" fmla="*/ 296418 h 785827"/>
              <a:gd name="T68" fmla="*/ 2289511 w 2833141"/>
              <a:gd name="T69" fmla="*/ 281427 h 785827"/>
              <a:gd name="T70" fmla="*/ 2244323 w 2833141"/>
              <a:gd name="T71" fmla="*/ 266437 h 785827"/>
              <a:gd name="T72" fmla="*/ 2123825 w 2833141"/>
              <a:gd name="T73" fmla="*/ 236482 h 785827"/>
              <a:gd name="T74" fmla="*/ 2048510 w 2833141"/>
              <a:gd name="T75" fmla="*/ 221492 h 785827"/>
              <a:gd name="T76" fmla="*/ 2003325 w 2833141"/>
              <a:gd name="T77" fmla="*/ 206502 h 785827"/>
              <a:gd name="T78" fmla="*/ 1943071 w 2833141"/>
              <a:gd name="T79" fmla="*/ 191536 h 785827"/>
              <a:gd name="T80" fmla="*/ 1897886 w 2833141"/>
              <a:gd name="T81" fmla="*/ 176546 h 785827"/>
              <a:gd name="T82" fmla="*/ 1837635 w 2833141"/>
              <a:gd name="T83" fmla="*/ 161556 h 785827"/>
              <a:gd name="T84" fmla="*/ 1702073 w 2833141"/>
              <a:gd name="T85" fmla="*/ 116611 h 785827"/>
              <a:gd name="T86" fmla="*/ 1656882 w 2833141"/>
              <a:gd name="T87" fmla="*/ 101620 h 785827"/>
              <a:gd name="T88" fmla="*/ 1581574 w 2833141"/>
              <a:gd name="T89" fmla="*/ 86630 h 785827"/>
              <a:gd name="T90" fmla="*/ 1521320 w 2833141"/>
              <a:gd name="T91" fmla="*/ 71665 h 785827"/>
              <a:gd name="T92" fmla="*/ 1325509 w 2833141"/>
              <a:gd name="T93" fmla="*/ 56675 h 785827"/>
              <a:gd name="T94" fmla="*/ 873630 w 2833141"/>
              <a:gd name="T95" fmla="*/ 56675 h 785827"/>
              <a:gd name="T96" fmla="*/ 783257 w 2833141"/>
              <a:gd name="T97" fmla="*/ 71665 h 785827"/>
              <a:gd name="T98" fmla="*/ 572377 w 2833141"/>
              <a:gd name="T99" fmla="*/ 116611 h 785827"/>
              <a:gd name="T100" fmla="*/ 482011 w 2833141"/>
              <a:gd name="T101" fmla="*/ 146566 h 785827"/>
              <a:gd name="T102" fmla="*/ 436815 w 2833141"/>
              <a:gd name="T103" fmla="*/ 161556 h 785827"/>
              <a:gd name="T104" fmla="*/ 271123 w 2833141"/>
              <a:gd name="T105" fmla="*/ 176546 h 785827"/>
              <a:gd name="T106" fmla="*/ 150627 w 2833141"/>
              <a:gd name="T107" fmla="*/ 206502 h 785827"/>
              <a:gd name="T108" fmla="*/ 105432 w 2833141"/>
              <a:gd name="T109" fmla="*/ 236482 h 785827"/>
              <a:gd name="T110" fmla="*/ 45196 w 2833141"/>
              <a:gd name="T111" fmla="*/ 296418 h 785827"/>
              <a:gd name="T112" fmla="*/ 30131 w 2833141"/>
              <a:gd name="T113" fmla="*/ 356353 h 785827"/>
              <a:gd name="T114" fmla="*/ 15066 w 2833141"/>
              <a:gd name="T115" fmla="*/ 446244 h 785827"/>
              <a:gd name="T116" fmla="*/ 0 w 2833141"/>
              <a:gd name="T117" fmla="*/ 521170 h 78582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33141"/>
              <a:gd name="T178" fmla="*/ 0 h 785827"/>
              <a:gd name="T179" fmla="*/ 2833141 w 2833141"/>
              <a:gd name="T180" fmla="*/ 785827 h 78582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33141" h="785827">
                <a:moveTo>
                  <a:pt x="0" y="521395"/>
                </a:moveTo>
                <a:cubicBezTo>
                  <a:pt x="0" y="553874"/>
                  <a:pt x="7784" y="601681"/>
                  <a:pt x="14991" y="641316"/>
                </a:cubicBezTo>
                <a:cubicBezTo>
                  <a:pt x="21782" y="678665"/>
                  <a:pt x="32677" y="705699"/>
                  <a:pt x="74951" y="716267"/>
                </a:cubicBezTo>
                <a:cubicBezTo>
                  <a:pt x="118847" y="727241"/>
                  <a:pt x="164892" y="726260"/>
                  <a:pt x="209863" y="731257"/>
                </a:cubicBezTo>
                <a:cubicBezTo>
                  <a:pt x="224853" y="736254"/>
                  <a:pt x="239287" y="743421"/>
                  <a:pt x="254833" y="746248"/>
                </a:cubicBezTo>
                <a:cubicBezTo>
                  <a:pt x="441291" y="780150"/>
                  <a:pt x="316590" y="741850"/>
                  <a:pt x="419725" y="776228"/>
                </a:cubicBezTo>
                <a:cubicBezTo>
                  <a:pt x="649574" y="771231"/>
                  <a:pt x="880164" y="780331"/>
                  <a:pt x="1109273" y="761238"/>
                </a:cubicBezTo>
                <a:cubicBezTo>
                  <a:pt x="1134993" y="759095"/>
                  <a:pt x="1144979" y="684266"/>
                  <a:pt x="1154243" y="671297"/>
                </a:cubicBezTo>
                <a:lnTo>
                  <a:pt x="1259174" y="566366"/>
                </a:lnTo>
                <a:lnTo>
                  <a:pt x="1289155" y="536385"/>
                </a:lnTo>
                <a:cubicBezTo>
                  <a:pt x="1294152" y="521395"/>
                  <a:pt x="1296016" y="504964"/>
                  <a:pt x="1304145" y="491415"/>
                </a:cubicBezTo>
                <a:cubicBezTo>
                  <a:pt x="1311416" y="479296"/>
                  <a:pt x="1323089" y="470263"/>
                  <a:pt x="1334125" y="461434"/>
                </a:cubicBezTo>
                <a:cubicBezTo>
                  <a:pt x="1375636" y="428225"/>
                  <a:pt x="1376570" y="432296"/>
                  <a:pt x="1424066" y="416464"/>
                </a:cubicBezTo>
                <a:lnTo>
                  <a:pt x="1798820" y="431454"/>
                </a:lnTo>
                <a:cubicBezTo>
                  <a:pt x="1863879" y="434878"/>
                  <a:pt x="1929659" y="434438"/>
                  <a:pt x="1993692" y="446444"/>
                </a:cubicBezTo>
                <a:cubicBezTo>
                  <a:pt x="2011400" y="449764"/>
                  <a:pt x="2022549" y="468368"/>
                  <a:pt x="2038663" y="476425"/>
                </a:cubicBezTo>
                <a:cubicBezTo>
                  <a:pt x="2052796" y="483491"/>
                  <a:pt x="2069821" y="483741"/>
                  <a:pt x="2083633" y="491415"/>
                </a:cubicBezTo>
                <a:cubicBezTo>
                  <a:pt x="2115130" y="508913"/>
                  <a:pt x="2173574" y="551375"/>
                  <a:pt x="2173574" y="551375"/>
                </a:cubicBezTo>
                <a:cubicBezTo>
                  <a:pt x="2259499" y="680260"/>
                  <a:pt x="2145086" y="528583"/>
                  <a:pt x="2248525" y="611336"/>
                </a:cubicBezTo>
                <a:cubicBezTo>
                  <a:pt x="2262593" y="622591"/>
                  <a:pt x="2263515" y="646313"/>
                  <a:pt x="2278505" y="656307"/>
                </a:cubicBezTo>
                <a:cubicBezTo>
                  <a:pt x="2295647" y="667735"/>
                  <a:pt x="2318733" y="665377"/>
                  <a:pt x="2338466" y="671297"/>
                </a:cubicBezTo>
                <a:cubicBezTo>
                  <a:pt x="2368735" y="680378"/>
                  <a:pt x="2400141" y="687144"/>
                  <a:pt x="2428407" y="701277"/>
                </a:cubicBezTo>
                <a:cubicBezTo>
                  <a:pt x="2448394" y="711270"/>
                  <a:pt x="2467620" y="722958"/>
                  <a:pt x="2488368" y="731257"/>
                </a:cubicBezTo>
                <a:cubicBezTo>
                  <a:pt x="2564446" y="761688"/>
                  <a:pt x="2577984" y="761173"/>
                  <a:pt x="2653259" y="776228"/>
                </a:cubicBezTo>
                <a:cubicBezTo>
                  <a:pt x="2698325" y="770595"/>
                  <a:pt x="2775877" y="785827"/>
                  <a:pt x="2803161" y="731257"/>
                </a:cubicBezTo>
                <a:cubicBezTo>
                  <a:pt x="2817294" y="702991"/>
                  <a:pt x="2833141" y="641316"/>
                  <a:pt x="2833141" y="641316"/>
                </a:cubicBezTo>
                <a:cubicBezTo>
                  <a:pt x="2828144" y="591349"/>
                  <a:pt x="2825787" y="541047"/>
                  <a:pt x="2818151" y="491415"/>
                </a:cubicBezTo>
                <a:cubicBezTo>
                  <a:pt x="2815748" y="475798"/>
                  <a:pt x="2813032" y="458783"/>
                  <a:pt x="2803161" y="446444"/>
                </a:cubicBezTo>
                <a:cubicBezTo>
                  <a:pt x="2791907" y="432376"/>
                  <a:pt x="2774305" y="424521"/>
                  <a:pt x="2758191" y="416464"/>
                </a:cubicBezTo>
                <a:cubicBezTo>
                  <a:pt x="2744058" y="409398"/>
                  <a:pt x="2728210" y="406471"/>
                  <a:pt x="2713220" y="401474"/>
                </a:cubicBezTo>
                <a:cubicBezTo>
                  <a:pt x="2703227" y="391480"/>
                  <a:pt x="2695359" y="378764"/>
                  <a:pt x="2683240" y="371493"/>
                </a:cubicBezTo>
                <a:cubicBezTo>
                  <a:pt x="2669691" y="363363"/>
                  <a:pt x="2653462" y="360844"/>
                  <a:pt x="2638269" y="356503"/>
                </a:cubicBezTo>
                <a:cubicBezTo>
                  <a:pt x="2574290" y="338224"/>
                  <a:pt x="2572912" y="341979"/>
                  <a:pt x="2503358" y="326523"/>
                </a:cubicBezTo>
                <a:cubicBezTo>
                  <a:pt x="2395072" y="302460"/>
                  <a:pt x="2492794" y="319152"/>
                  <a:pt x="2368446" y="296543"/>
                </a:cubicBezTo>
                <a:cubicBezTo>
                  <a:pt x="2338542" y="291106"/>
                  <a:pt x="2308175" y="288146"/>
                  <a:pt x="2278505" y="281552"/>
                </a:cubicBezTo>
                <a:cubicBezTo>
                  <a:pt x="2263080" y="278124"/>
                  <a:pt x="2248779" y="270719"/>
                  <a:pt x="2233535" y="266562"/>
                </a:cubicBezTo>
                <a:cubicBezTo>
                  <a:pt x="2193783" y="255721"/>
                  <a:pt x="2154018" y="244663"/>
                  <a:pt x="2113614" y="236582"/>
                </a:cubicBezTo>
                <a:cubicBezTo>
                  <a:pt x="2088630" y="231585"/>
                  <a:pt x="2063381" y="227771"/>
                  <a:pt x="2038663" y="221592"/>
                </a:cubicBezTo>
                <a:cubicBezTo>
                  <a:pt x="2023334" y="217760"/>
                  <a:pt x="2008885" y="210943"/>
                  <a:pt x="1993692" y="206602"/>
                </a:cubicBezTo>
                <a:cubicBezTo>
                  <a:pt x="1973883" y="200942"/>
                  <a:pt x="1953541" y="197271"/>
                  <a:pt x="1933732" y="191611"/>
                </a:cubicBezTo>
                <a:cubicBezTo>
                  <a:pt x="1918539" y="187270"/>
                  <a:pt x="1903954" y="180962"/>
                  <a:pt x="1888761" y="176621"/>
                </a:cubicBezTo>
                <a:cubicBezTo>
                  <a:pt x="1868952" y="170961"/>
                  <a:pt x="1848533" y="167551"/>
                  <a:pt x="1828800" y="161631"/>
                </a:cubicBezTo>
                <a:cubicBezTo>
                  <a:pt x="1828798" y="161631"/>
                  <a:pt x="1716375" y="124157"/>
                  <a:pt x="1693889" y="116661"/>
                </a:cubicBezTo>
                <a:cubicBezTo>
                  <a:pt x="1678899" y="111664"/>
                  <a:pt x="1664412" y="104769"/>
                  <a:pt x="1648918" y="101670"/>
                </a:cubicBezTo>
                <a:cubicBezTo>
                  <a:pt x="1623935" y="96673"/>
                  <a:pt x="1598839" y="92207"/>
                  <a:pt x="1573968" y="86680"/>
                </a:cubicBezTo>
                <a:cubicBezTo>
                  <a:pt x="1553856" y="82211"/>
                  <a:pt x="1534468" y="74097"/>
                  <a:pt x="1514007" y="71690"/>
                </a:cubicBezTo>
                <a:cubicBezTo>
                  <a:pt x="1449304" y="64078"/>
                  <a:pt x="1384092" y="61697"/>
                  <a:pt x="1319135" y="56700"/>
                </a:cubicBezTo>
                <a:cubicBezTo>
                  <a:pt x="1149033" y="0"/>
                  <a:pt x="1264795" y="32739"/>
                  <a:pt x="869430" y="56700"/>
                </a:cubicBezTo>
                <a:cubicBezTo>
                  <a:pt x="839092" y="58539"/>
                  <a:pt x="809362" y="66089"/>
                  <a:pt x="779489" y="71690"/>
                </a:cubicBezTo>
                <a:cubicBezTo>
                  <a:pt x="748505" y="77499"/>
                  <a:pt x="622776" y="100716"/>
                  <a:pt x="569627" y="116661"/>
                </a:cubicBezTo>
                <a:cubicBezTo>
                  <a:pt x="539358" y="125742"/>
                  <a:pt x="509666" y="136648"/>
                  <a:pt x="479686" y="146641"/>
                </a:cubicBezTo>
                <a:cubicBezTo>
                  <a:pt x="464696" y="151638"/>
                  <a:pt x="450451" y="160200"/>
                  <a:pt x="434715" y="161631"/>
                </a:cubicBezTo>
                <a:lnTo>
                  <a:pt x="269823" y="176621"/>
                </a:lnTo>
                <a:cubicBezTo>
                  <a:pt x="241310" y="182324"/>
                  <a:pt x="180634" y="191236"/>
                  <a:pt x="149902" y="206602"/>
                </a:cubicBezTo>
                <a:cubicBezTo>
                  <a:pt x="133788" y="214659"/>
                  <a:pt x="118611" y="224858"/>
                  <a:pt x="104932" y="236582"/>
                </a:cubicBezTo>
                <a:cubicBezTo>
                  <a:pt x="83471" y="254977"/>
                  <a:pt x="44971" y="296543"/>
                  <a:pt x="44971" y="296543"/>
                </a:cubicBezTo>
                <a:cubicBezTo>
                  <a:pt x="39974" y="316530"/>
                  <a:pt x="34021" y="336301"/>
                  <a:pt x="29981" y="356503"/>
                </a:cubicBezTo>
                <a:cubicBezTo>
                  <a:pt x="24020" y="386307"/>
                  <a:pt x="21584" y="416774"/>
                  <a:pt x="14991" y="446444"/>
                </a:cubicBezTo>
                <a:cubicBezTo>
                  <a:pt x="7582" y="479784"/>
                  <a:pt x="0" y="488916"/>
                  <a:pt x="0" y="521395"/>
                </a:cubicBezTo>
                <a:close/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0ECD00F-6BF6-B45A-5FB3-5557D944DC58}"/>
              </a:ext>
            </a:extLst>
          </p:cNvPr>
          <p:cNvSpPr>
            <a:spLocks/>
          </p:cNvSpPr>
          <p:nvPr/>
        </p:nvSpPr>
        <p:spPr bwMode="auto">
          <a:xfrm>
            <a:off x="715963" y="2338388"/>
            <a:ext cx="4035425" cy="1208087"/>
          </a:xfrm>
          <a:custGeom>
            <a:avLst/>
            <a:gdLst>
              <a:gd name="T0" fmla="*/ 197951 w 4035364"/>
              <a:gd name="T1" fmla="*/ 1116795 h 1207732"/>
              <a:gd name="T2" fmla="*/ 617814 w 4035364"/>
              <a:gd name="T3" fmla="*/ 965876 h 1207732"/>
              <a:gd name="T4" fmla="*/ 662807 w 4035364"/>
              <a:gd name="T5" fmla="*/ 814956 h 1207732"/>
              <a:gd name="T6" fmla="*/ 1397578 w 4035364"/>
              <a:gd name="T7" fmla="*/ 754592 h 1207732"/>
              <a:gd name="T8" fmla="*/ 1472552 w 4035364"/>
              <a:gd name="T9" fmla="*/ 814956 h 1207732"/>
              <a:gd name="T10" fmla="*/ 1562539 w 4035364"/>
              <a:gd name="T11" fmla="*/ 1101705 h 1207732"/>
              <a:gd name="T12" fmla="*/ 1832454 w 4035364"/>
              <a:gd name="T13" fmla="*/ 1177163 h 1207732"/>
              <a:gd name="T14" fmla="*/ 1937408 w 4035364"/>
              <a:gd name="T15" fmla="*/ 1146979 h 1207732"/>
              <a:gd name="T16" fmla="*/ 1967411 w 4035364"/>
              <a:gd name="T17" fmla="*/ 814956 h 1207732"/>
              <a:gd name="T18" fmla="*/ 1997392 w 4035364"/>
              <a:gd name="T19" fmla="*/ 407478 h 1207732"/>
              <a:gd name="T20" fmla="*/ 2312298 w 4035364"/>
              <a:gd name="T21" fmla="*/ 377296 h 1207732"/>
              <a:gd name="T22" fmla="*/ 2387274 w 4035364"/>
              <a:gd name="T23" fmla="*/ 437661 h 1207732"/>
              <a:gd name="T24" fmla="*/ 2477239 w 4035364"/>
              <a:gd name="T25" fmla="*/ 603672 h 1207732"/>
              <a:gd name="T26" fmla="*/ 2537223 w 4035364"/>
              <a:gd name="T27" fmla="*/ 679132 h 1207732"/>
              <a:gd name="T28" fmla="*/ 2687190 w 4035364"/>
              <a:gd name="T29" fmla="*/ 724408 h 1207732"/>
              <a:gd name="T30" fmla="*/ 3331977 w 4035364"/>
              <a:gd name="T31" fmla="*/ 769684 h 1207732"/>
              <a:gd name="T32" fmla="*/ 3481946 w 4035364"/>
              <a:gd name="T33" fmla="*/ 935694 h 1207732"/>
              <a:gd name="T34" fmla="*/ 3586900 w 4035364"/>
              <a:gd name="T35" fmla="*/ 1056428 h 1207732"/>
              <a:gd name="T36" fmla="*/ 3886818 w 4035364"/>
              <a:gd name="T37" fmla="*/ 1086611 h 1207732"/>
              <a:gd name="T38" fmla="*/ 3976782 w 4035364"/>
              <a:gd name="T39" fmla="*/ 1041336 h 1207732"/>
              <a:gd name="T40" fmla="*/ 4036766 w 4035364"/>
              <a:gd name="T41" fmla="*/ 905510 h 1207732"/>
              <a:gd name="T42" fmla="*/ 4006786 w 4035364"/>
              <a:gd name="T43" fmla="*/ 513122 h 1207732"/>
              <a:gd name="T44" fmla="*/ 3856816 w 4035364"/>
              <a:gd name="T45" fmla="*/ 392389 h 1207732"/>
              <a:gd name="T46" fmla="*/ 2657188 w 4035364"/>
              <a:gd name="T47" fmla="*/ 286745 h 1207732"/>
              <a:gd name="T48" fmla="*/ 2477239 w 4035364"/>
              <a:gd name="T49" fmla="*/ 196192 h 1207732"/>
              <a:gd name="T50" fmla="*/ 2342281 w 4035364"/>
              <a:gd name="T51" fmla="*/ 75456 h 1207732"/>
              <a:gd name="T52" fmla="*/ 2222336 w 4035364"/>
              <a:gd name="T53" fmla="*/ 0 h 1207732"/>
              <a:gd name="T54" fmla="*/ 1967411 w 4035364"/>
              <a:gd name="T55" fmla="*/ 45269 h 1207732"/>
              <a:gd name="T56" fmla="*/ 1862434 w 4035364"/>
              <a:gd name="T57" fmla="*/ 196192 h 1207732"/>
              <a:gd name="T58" fmla="*/ 1802451 w 4035364"/>
              <a:gd name="T59" fmla="*/ 271654 h 1207732"/>
              <a:gd name="T60" fmla="*/ 1697496 w 4035364"/>
              <a:gd name="T61" fmla="*/ 362202 h 1207732"/>
              <a:gd name="T62" fmla="*/ 1382588 w 4035364"/>
              <a:gd name="T63" fmla="*/ 407478 h 1207732"/>
              <a:gd name="T64" fmla="*/ 257935 w 4035364"/>
              <a:gd name="T65" fmla="*/ 407478 h 1207732"/>
              <a:gd name="T66" fmla="*/ 107987 w 4035364"/>
              <a:gd name="T67" fmla="*/ 528213 h 1207732"/>
              <a:gd name="T68" fmla="*/ 18000 w 4035364"/>
              <a:gd name="T69" fmla="*/ 679132 h 1207732"/>
              <a:gd name="T70" fmla="*/ 18000 w 4035364"/>
              <a:gd name="T71" fmla="*/ 1041336 h 1207732"/>
              <a:gd name="T72" fmla="*/ 152958 w 4035364"/>
              <a:gd name="T73" fmla="*/ 1131888 h 120773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35364"/>
              <a:gd name="T112" fmla="*/ 0 h 1207732"/>
              <a:gd name="T113" fmla="*/ 4035364 w 4035364"/>
              <a:gd name="T114" fmla="*/ 1207732 h 120773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35364" h="1207732">
                <a:moveTo>
                  <a:pt x="152912" y="1094282"/>
                </a:moveTo>
                <a:cubicBezTo>
                  <a:pt x="167902" y="1099279"/>
                  <a:pt x="182081" y="1109272"/>
                  <a:pt x="197882" y="1109272"/>
                </a:cubicBezTo>
                <a:cubicBezTo>
                  <a:pt x="511416" y="1109272"/>
                  <a:pt x="439986" y="1128508"/>
                  <a:pt x="587626" y="1079291"/>
                </a:cubicBezTo>
                <a:cubicBezTo>
                  <a:pt x="606933" y="1021371"/>
                  <a:pt x="605548" y="1031722"/>
                  <a:pt x="617607" y="959370"/>
                </a:cubicBezTo>
                <a:cubicBezTo>
                  <a:pt x="623416" y="924519"/>
                  <a:pt x="622445" y="888281"/>
                  <a:pt x="632597" y="854439"/>
                </a:cubicBezTo>
                <a:cubicBezTo>
                  <a:pt x="637774" y="837183"/>
                  <a:pt x="654520" y="825582"/>
                  <a:pt x="662577" y="809468"/>
                </a:cubicBezTo>
                <a:cubicBezTo>
                  <a:pt x="701494" y="731633"/>
                  <a:pt x="648990" y="793074"/>
                  <a:pt x="707548" y="734518"/>
                </a:cubicBezTo>
                <a:cubicBezTo>
                  <a:pt x="937397" y="739515"/>
                  <a:pt x="1167986" y="730416"/>
                  <a:pt x="1397095" y="749508"/>
                </a:cubicBezTo>
                <a:cubicBezTo>
                  <a:pt x="1415049" y="751004"/>
                  <a:pt x="1413007" y="783224"/>
                  <a:pt x="1427075" y="794478"/>
                </a:cubicBezTo>
                <a:cubicBezTo>
                  <a:pt x="1439414" y="804349"/>
                  <a:pt x="1457056" y="804471"/>
                  <a:pt x="1472046" y="809468"/>
                </a:cubicBezTo>
                <a:cubicBezTo>
                  <a:pt x="1482039" y="839448"/>
                  <a:pt x="1495828" y="868421"/>
                  <a:pt x="1502026" y="899409"/>
                </a:cubicBezTo>
                <a:cubicBezTo>
                  <a:pt x="1514946" y="964008"/>
                  <a:pt x="1511023" y="1043317"/>
                  <a:pt x="1561987" y="1094282"/>
                </a:cubicBezTo>
                <a:cubicBezTo>
                  <a:pt x="1609839" y="1142135"/>
                  <a:pt x="1641126" y="1125100"/>
                  <a:pt x="1711889" y="1139252"/>
                </a:cubicBezTo>
                <a:cubicBezTo>
                  <a:pt x="1752293" y="1147333"/>
                  <a:pt x="1831810" y="1169232"/>
                  <a:pt x="1831810" y="1169232"/>
                </a:cubicBezTo>
                <a:cubicBezTo>
                  <a:pt x="1841803" y="1179226"/>
                  <a:pt x="1847932" y="1196441"/>
                  <a:pt x="1861790" y="1199213"/>
                </a:cubicBezTo>
                <a:cubicBezTo>
                  <a:pt x="1904382" y="1207732"/>
                  <a:pt x="1920196" y="1164071"/>
                  <a:pt x="1936741" y="1139252"/>
                </a:cubicBezTo>
                <a:cubicBezTo>
                  <a:pt x="1941738" y="1044314"/>
                  <a:pt x="1943124" y="949118"/>
                  <a:pt x="1951731" y="854439"/>
                </a:cubicBezTo>
                <a:cubicBezTo>
                  <a:pt x="1953162" y="838703"/>
                  <a:pt x="1965554" y="825226"/>
                  <a:pt x="1966721" y="809468"/>
                </a:cubicBezTo>
                <a:cubicBezTo>
                  <a:pt x="1975588" y="689771"/>
                  <a:pt x="1972845" y="569401"/>
                  <a:pt x="1981712" y="449704"/>
                </a:cubicBezTo>
                <a:cubicBezTo>
                  <a:pt x="1982879" y="433946"/>
                  <a:pt x="1986831" y="417072"/>
                  <a:pt x="1996702" y="404734"/>
                </a:cubicBezTo>
                <a:cubicBezTo>
                  <a:pt x="2017836" y="378317"/>
                  <a:pt x="2057018" y="369639"/>
                  <a:pt x="2086643" y="359764"/>
                </a:cubicBezTo>
                <a:cubicBezTo>
                  <a:pt x="2161594" y="364761"/>
                  <a:pt x="2236837" y="366459"/>
                  <a:pt x="2311495" y="374754"/>
                </a:cubicBezTo>
                <a:cubicBezTo>
                  <a:pt x="2327200" y="376499"/>
                  <a:pt x="2344127" y="379873"/>
                  <a:pt x="2356466" y="389744"/>
                </a:cubicBezTo>
                <a:cubicBezTo>
                  <a:pt x="2370534" y="400998"/>
                  <a:pt x="2376453" y="419724"/>
                  <a:pt x="2386446" y="434714"/>
                </a:cubicBezTo>
                <a:cubicBezTo>
                  <a:pt x="2396439" y="464694"/>
                  <a:pt x="2394080" y="502309"/>
                  <a:pt x="2416426" y="524655"/>
                </a:cubicBezTo>
                <a:cubicBezTo>
                  <a:pt x="2459146" y="567375"/>
                  <a:pt x="2438567" y="542876"/>
                  <a:pt x="2476387" y="599606"/>
                </a:cubicBezTo>
                <a:cubicBezTo>
                  <a:pt x="2481384" y="614596"/>
                  <a:pt x="2481506" y="632238"/>
                  <a:pt x="2491377" y="644577"/>
                </a:cubicBezTo>
                <a:cubicBezTo>
                  <a:pt x="2502632" y="658645"/>
                  <a:pt x="2520234" y="666500"/>
                  <a:pt x="2536348" y="674557"/>
                </a:cubicBezTo>
                <a:cubicBezTo>
                  <a:pt x="2560310" y="686538"/>
                  <a:pt x="2618864" y="698133"/>
                  <a:pt x="2641279" y="704537"/>
                </a:cubicBezTo>
                <a:cubicBezTo>
                  <a:pt x="2656472" y="708878"/>
                  <a:pt x="2670471" y="718674"/>
                  <a:pt x="2686249" y="719527"/>
                </a:cubicBezTo>
                <a:cubicBezTo>
                  <a:pt x="2855963" y="728701"/>
                  <a:pt x="3026026" y="729521"/>
                  <a:pt x="3195915" y="734518"/>
                </a:cubicBezTo>
                <a:cubicBezTo>
                  <a:pt x="3202683" y="735646"/>
                  <a:pt x="3308364" y="748454"/>
                  <a:pt x="3330826" y="764498"/>
                </a:cubicBezTo>
                <a:cubicBezTo>
                  <a:pt x="3410396" y="821334"/>
                  <a:pt x="3370729" y="811052"/>
                  <a:pt x="3420767" y="869429"/>
                </a:cubicBezTo>
                <a:cubicBezTo>
                  <a:pt x="3439162" y="890890"/>
                  <a:pt x="3465049" y="905871"/>
                  <a:pt x="3480728" y="929390"/>
                </a:cubicBezTo>
                <a:cubicBezTo>
                  <a:pt x="3500715" y="959370"/>
                  <a:pt x="3510709" y="999344"/>
                  <a:pt x="3540689" y="1019331"/>
                </a:cubicBezTo>
                <a:cubicBezTo>
                  <a:pt x="3555679" y="1029324"/>
                  <a:pt x="3569196" y="1041994"/>
                  <a:pt x="3585659" y="1049311"/>
                </a:cubicBezTo>
                <a:cubicBezTo>
                  <a:pt x="3647899" y="1076973"/>
                  <a:pt x="3686433" y="1081458"/>
                  <a:pt x="3750551" y="1094282"/>
                </a:cubicBezTo>
                <a:cubicBezTo>
                  <a:pt x="3795521" y="1089285"/>
                  <a:pt x="3841566" y="1090265"/>
                  <a:pt x="3885462" y="1079291"/>
                </a:cubicBezTo>
                <a:cubicBezTo>
                  <a:pt x="3902940" y="1074921"/>
                  <a:pt x="3914319" y="1057368"/>
                  <a:pt x="3930433" y="1049311"/>
                </a:cubicBezTo>
                <a:cubicBezTo>
                  <a:pt x="3944566" y="1042245"/>
                  <a:pt x="3960413" y="1039318"/>
                  <a:pt x="3975403" y="1034321"/>
                </a:cubicBezTo>
                <a:cubicBezTo>
                  <a:pt x="4013081" y="921285"/>
                  <a:pt x="3962255" y="1060616"/>
                  <a:pt x="4020374" y="944380"/>
                </a:cubicBezTo>
                <a:cubicBezTo>
                  <a:pt x="4027441" y="930247"/>
                  <a:pt x="4030367" y="914399"/>
                  <a:pt x="4035364" y="899409"/>
                </a:cubicBezTo>
                <a:cubicBezTo>
                  <a:pt x="4030367" y="789481"/>
                  <a:pt x="4028814" y="679343"/>
                  <a:pt x="4020374" y="569626"/>
                </a:cubicBezTo>
                <a:cubicBezTo>
                  <a:pt x="4018794" y="549085"/>
                  <a:pt x="4016303" y="527136"/>
                  <a:pt x="4005384" y="509665"/>
                </a:cubicBezTo>
                <a:cubicBezTo>
                  <a:pt x="3990403" y="485696"/>
                  <a:pt x="3968942" y="465383"/>
                  <a:pt x="3945423" y="449704"/>
                </a:cubicBezTo>
                <a:lnTo>
                  <a:pt x="3855482" y="389744"/>
                </a:lnTo>
                <a:cubicBezTo>
                  <a:pt x="3515296" y="162955"/>
                  <a:pt x="3828577" y="360018"/>
                  <a:pt x="2746210" y="344773"/>
                </a:cubicBezTo>
                <a:cubicBezTo>
                  <a:pt x="2716230" y="324786"/>
                  <a:pt x="2690452" y="296207"/>
                  <a:pt x="2656269" y="284813"/>
                </a:cubicBezTo>
                <a:cubicBezTo>
                  <a:pt x="2626289" y="274819"/>
                  <a:pt x="2592623" y="272362"/>
                  <a:pt x="2566328" y="254832"/>
                </a:cubicBezTo>
                <a:cubicBezTo>
                  <a:pt x="2536348" y="234845"/>
                  <a:pt x="2501865" y="220350"/>
                  <a:pt x="2476387" y="194872"/>
                </a:cubicBezTo>
                <a:cubicBezTo>
                  <a:pt x="2456400" y="174885"/>
                  <a:pt x="2439945" y="150590"/>
                  <a:pt x="2416426" y="134911"/>
                </a:cubicBezTo>
                <a:cubicBezTo>
                  <a:pt x="2383034" y="112650"/>
                  <a:pt x="2365887" y="105464"/>
                  <a:pt x="2341475" y="74950"/>
                </a:cubicBezTo>
                <a:cubicBezTo>
                  <a:pt x="2330221" y="60882"/>
                  <a:pt x="2326772" y="39528"/>
                  <a:pt x="2311495" y="29980"/>
                </a:cubicBezTo>
                <a:cubicBezTo>
                  <a:pt x="2284696" y="13231"/>
                  <a:pt x="2221554" y="0"/>
                  <a:pt x="2221554" y="0"/>
                </a:cubicBezTo>
                <a:cubicBezTo>
                  <a:pt x="2146603" y="4997"/>
                  <a:pt x="2070676" y="1936"/>
                  <a:pt x="1996702" y="14990"/>
                </a:cubicBezTo>
                <a:cubicBezTo>
                  <a:pt x="1982784" y="17446"/>
                  <a:pt x="1977757" y="36141"/>
                  <a:pt x="1966721" y="44970"/>
                </a:cubicBezTo>
                <a:cubicBezTo>
                  <a:pt x="1872183" y="120599"/>
                  <a:pt x="1964150" y="32550"/>
                  <a:pt x="1891771" y="104931"/>
                </a:cubicBezTo>
                <a:lnTo>
                  <a:pt x="1861790" y="194872"/>
                </a:lnTo>
                <a:cubicBezTo>
                  <a:pt x="1856793" y="209862"/>
                  <a:pt x="1859947" y="231077"/>
                  <a:pt x="1846800" y="239842"/>
                </a:cubicBezTo>
                <a:lnTo>
                  <a:pt x="1801830" y="269823"/>
                </a:lnTo>
                <a:cubicBezTo>
                  <a:pt x="1742116" y="359391"/>
                  <a:pt x="1807330" y="281512"/>
                  <a:pt x="1726879" y="329783"/>
                </a:cubicBezTo>
                <a:cubicBezTo>
                  <a:pt x="1714760" y="337055"/>
                  <a:pt x="1709017" y="352492"/>
                  <a:pt x="1696898" y="359764"/>
                </a:cubicBezTo>
                <a:cubicBezTo>
                  <a:pt x="1650521" y="387590"/>
                  <a:pt x="1489695" y="389449"/>
                  <a:pt x="1487036" y="389744"/>
                </a:cubicBezTo>
                <a:cubicBezTo>
                  <a:pt x="1451920" y="393646"/>
                  <a:pt x="1417082" y="399737"/>
                  <a:pt x="1382105" y="404734"/>
                </a:cubicBezTo>
                <a:lnTo>
                  <a:pt x="542656" y="389744"/>
                </a:lnTo>
                <a:cubicBezTo>
                  <a:pt x="447587" y="389744"/>
                  <a:pt x="352235" y="393407"/>
                  <a:pt x="257843" y="404734"/>
                </a:cubicBezTo>
                <a:cubicBezTo>
                  <a:pt x="226466" y="408499"/>
                  <a:pt x="167902" y="434714"/>
                  <a:pt x="167902" y="434714"/>
                </a:cubicBezTo>
                <a:cubicBezTo>
                  <a:pt x="147915" y="464694"/>
                  <a:pt x="133419" y="499177"/>
                  <a:pt x="107941" y="524655"/>
                </a:cubicBezTo>
                <a:lnTo>
                  <a:pt x="47980" y="584616"/>
                </a:lnTo>
                <a:lnTo>
                  <a:pt x="18000" y="674557"/>
                </a:lnTo>
                <a:lnTo>
                  <a:pt x="3010" y="719527"/>
                </a:lnTo>
                <a:cubicBezTo>
                  <a:pt x="8007" y="824458"/>
                  <a:pt x="0" y="930824"/>
                  <a:pt x="18000" y="1034321"/>
                </a:cubicBezTo>
                <a:cubicBezTo>
                  <a:pt x="21087" y="1052071"/>
                  <a:pt x="48903" y="1053046"/>
                  <a:pt x="62971" y="1064301"/>
                </a:cubicBezTo>
                <a:cubicBezTo>
                  <a:pt x="124577" y="1113586"/>
                  <a:pt x="55289" y="1082424"/>
                  <a:pt x="152912" y="1124262"/>
                </a:cubicBezTo>
                <a:cubicBezTo>
                  <a:pt x="202622" y="1145566"/>
                  <a:pt x="197882" y="1153556"/>
                  <a:pt x="197882" y="1124262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77C1C3-6E3D-344A-46E8-1D2D54F8411F}"/>
              </a:ext>
            </a:extLst>
          </p:cNvPr>
          <p:cNvSpPr txBox="1">
            <a:spLocks/>
          </p:cNvSpPr>
          <p:nvPr/>
        </p:nvSpPr>
        <p:spPr bwMode="auto">
          <a:xfrm>
            <a:off x="1033463" y="333375"/>
            <a:ext cx="67722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7000"/>
              </a:lnSpc>
              <a:defRPr/>
            </a:pPr>
            <a:r>
              <a:rPr lang="en-US" sz="2800" kern="0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Sample </a:t>
            </a:r>
            <a:r>
              <a:rPr lang="en-US" sz="2800" kern="0" dirty="0" err="1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Cholesky</a:t>
            </a:r>
            <a:r>
              <a:rPr lang="en-US" sz="2800" kern="0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 DAG with </a:t>
            </a:r>
            <a:br>
              <a:rPr lang="en-US" sz="2800" kern="0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</a:br>
            <a:r>
              <a:rPr lang="en-US" sz="2800" kern="0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#blocks in any row or column = N/b = 5</a:t>
            </a:r>
          </a:p>
        </p:txBody>
      </p:sp>
      <p:sp>
        <p:nvSpPr>
          <p:cNvPr id="136202" name="TextBox 15">
            <a:extLst>
              <a:ext uri="{FF2B5EF4-FFF2-40B4-BE49-F238E27FC236}">
                <a16:creationId xmlns:a16="http://schemas.microsoft.com/office/drawing/2014/main" id="{6CD2BEA2-49CA-0E0F-2879-97D309E0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5846763"/>
            <a:ext cx="287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Slide courtesy of Jakub Kurzak, UTK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>
            <a:extLst>
              <a:ext uri="{FF2B5EF4-FFF2-40B4-BE49-F238E27FC236}">
                <a16:creationId xmlns:a16="http://schemas.microsoft.com/office/drawing/2014/main" id="{256F8331-B77D-D77D-02BA-BFCE4DBC5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3459162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Scheduling options</a:t>
            </a:r>
          </a:p>
        </p:txBody>
      </p:sp>
      <p:sp>
        <p:nvSpPr>
          <p:cNvPr id="137218" name="Content Placeholder 2">
            <a:extLst>
              <a:ext uri="{FF2B5EF4-FFF2-40B4-BE49-F238E27FC236}">
                <a16:creationId xmlns:a16="http://schemas.microsoft.com/office/drawing/2014/main" id="{9F7E71DF-8C56-BB08-F61A-D380761386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988" y="914400"/>
            <a:ext cx="9331325" cy="5472113"/>
          </a:xfrm>
        </p:spPr>
        <p:txBody>
          <a:bodyPr/>
          <a:lstStyle/>
          <a:p>
            <a:r>
              <a:rPr lang="en-US" altLang="en-US" i="1">
                <a:ea typeface="ＭＳ Ｐゴシック" panose="020B0600070205080204" pitchFamily="34" charset="-128"/>
              </a:rPr>
              <a:t>Static</a:t>
            </a:r>
            <a:r>
              <a:rPr lang="en-US" altLang="en-US">
                <a:ea typeface="ＭＳ Ｐゴシック" panose="020B0600070205080204" pitchFamily="34" charset="-128"/>
              </a:rPr>
              <a:t> (pre-assign tasks to processors) vs                     </a:t>
            </a:r>
            <a:r>
              <a:rPr lang="en-US" altLang="en-US" i="1">
                <a:ea typeface="ＭＳ Ｐゴシック" panose="020B0600070205080204" pitchFamily="34" charset="-128"/>
              </a:rPr>
              <a:t>Dynamic</a:t>
            </a:r>
            <a:r>
              <a:rPr lang="en-US" altLang="en-US">
                <a:ea typeface="ＭＳ Ｐゴシック" panose="020B0600070205080204" pitchFamily="34" charset="-128"/>
              </a:rPr>
              <a:t> (idle processors grab ready jobs from work-queue)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dynamic, does scheduler take user hints/priorities?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Respect locality (eg processor must have some task data in its cache) vs not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Build and store entire DAG to schedule it (which may be   very large, (N/b)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3</a:t>
            </a:r>
            <a:r>
              <a:rPr lang="en-US" altLang="en-US">
                <a:ea typeface="ＭＳ Ｐゴシック" panose="020B0600070205080204" pitchFamily="34" charset="-128"/>
              </a:rPr>
              <a:t> ), vs                                                              Build just the next few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levels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at a  time (smaller, but less information for scheduler)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Programmer builds DAG &amp; schedule vs                           Depend on compiler or run-time system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Ease of programming, vs not exploiting user knowledge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compiler, how conservative is detection of parallelism?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Generally useful, not just linear algebra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7219" name="Date Placeholder 2">
            <a:extLst>
              <a:ext uri="{FF2B5EF4-FFF2-40B4-BE49-F238E27FC236}">
                <a16:creationId xmlns:a16="http://schemas.microsoft.com/office/drawing/2014/main" id="{1B5EFE57-A892-ACA0-A59A-DEC2151F71D1}"/>
              </a:ext>
            </a:extLst>
          </p:cNvPr>
          <p:cNvSpPr txBox="1">
            <a:spLocks/>
          </p:cNvSpPr>
          <p:nvPr/>
        </p:nvSpPr>
        <p:spPr bwMode="auto">
          <a:xfrm>
            <a:off x="838200" y="6280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37220" name="Footer Placeholder 3">
            <a:extLst>
              <a:ext uri="{FF2B5EF4-FFF2-40B4-BE49-F238E27FC236}">
                <a16:creationId xmlns:a16="http://schemas.microsoft.com/office/drawing/2014/main" id="{325C320B-B54F-99C9-D8B0-4ABCEBBE74EC}"/>
              </a:ext>
            </a:extLst>
          </p:cNvPr>
          <p:cNvSpPr txBox="1">
            <a:spLocks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37221" name="Slide Number Placeholder 4">
            <a:extLst>
              <a:ext uri="{FF2B5EF4-FFF2-40B4-BE49-F238E27FC236}">
                <a16:creationId xmlns:a16="http://schemas.microsoft.com/office/drawing/2014/main" id="{5D3C9976-C870-1C13-CD4A-349ACBF6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D4DEA62-68A0-8049-9CD0-BA4254BD3401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>
            <a:extLst>
              <a:ext uri="{FF2B5EF4-FFF2-40B4-BE49-F238E27FC236}">
                <a16:creationId xmlns:a16="http://schemas.microsoft.com/office/drawing/2014/main" id="{F0BCB014-7354-8932-86BD-8D4CDB2B1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3221037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Schedulers tested</a:t>
            </a:r>
          </a:p>
        </p:txBody>
      </p:sp>
      <p:sp>
        <p:nvSpPr>
          <p:cNvPr id="105474" name="Text Box 2">
            <a:extLst>
              <a:ext uri="{FF2B5EF4-FFF2-40B4-BE49-F238E27FC236}">
                <a16:creationId xmlns:a16="http://schemas.microsoft.com/office/drawing/2014/main" id="{56A3A0AF-C023-E7DA-9861-0D5199985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828675"/>
            <a:ext cx="7999413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47688" indent="-273050">
              <a:lnSpc>
                <a:spcPct val="75000"/>
              </a:lnSpc>
              <a:spcBef>
                <a:spcPct val="65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22325" indent="-273050">
              <a:lnSpc>
                <a:spcPct val="85000"/>
              </a:lnSpc>
              <a:spcBef>
                <a:spcPct val="40000"/>
              </a:spcBef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4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</a:pPr>
            <a:r>
              <a:rPr lang="en-US" altLang="en-US" sz="2800"/>
              <a:t>Cilk</a:t>
            </a:r>
          </a:p>
          <a:p>
            <a:pPr lvl="1">
              <a:lnSpc>
                <a:spcPct val="104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</a:rPr>
              <a:t>programmer-defined parallelism</a:t>
            </a:r>
          </a:p>
          <a:p>
            <a:pPr lvl="1">
              <a:lnSpc>
                <a:spcPct val="104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</a:rPr>
              <a:t>spawn – creates independent tasks</a:t>
            </a:r>
          </a:p>
          <a:p>
            <a:pPr lvl="1">
              <a:lnSpc>
                <a:spcPct val="104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</a:rPr>
              <a:t>sync – synchronizes a sub-branch of the tree</a:t>
            </a:r>
          </a:p>
          <a:p>
            <a:pPr>
              <a:lnSpc>
                <a:spcPct val="104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</a:pPr>
            <a:r>
              <a:rPr lang="en-US" altLang="en-US" sz="2800"/>
              <a:t>SMPSs</a:t>
            </a:r>
          </a:p>
          <a:p>
            <a:pPr lvl="1">
              <a:lnSpc>
                <a:spcPct val="104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</a:rPr>
              <a:t>dependency-defined parallelism</a:t>
            </a:r>
          </a:p>
          <a:p>
            <a:pPr lvl="1">
              <a:lnSpc>
                <a:spcPct val="104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</a:rPr>
              <a:t>pragma-based annotation of tasks (directionality of the parameters)</a:t>
            </a:r>
          </a:p>
          <a:p>
            <a:pPr>
              <a:lnSpc>
                <a:spcPct val="104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</a:pPr>
            <a:r>
              <a:rPr lang="en-US" altLang="en-US" sz="2800"/>
              <a:t>PLASMA (Static Pipeline)</a:t>
            </a:r>
          </a:p>
          <a:p>
            <a:pPr lvl="1">
              <a:lnSpc>
                <a:spcPct val="104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</a:rPr>
              <a:t>programmer-defined (hard-coded)</a:t>
            </a:r>
          </a:p>
          <a:p>
            <a:pPr lvl="1">
              <a:lnSpc>
                <a:spcPct val="104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</a:rPr>
              <a:t>apriori processing order</a:t>
            </a:r>
          </a:p>
          <a:p>
            <a:pPr lvl="1">
              <a:lnSpc>
                <a:spcPct val="104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</a:rPr>
              <a:t>stalling on dependencies</a:t>
            </a:r>
          </a:p>
          <a:p>
            <a:pPr>
              <a:lnSpc>
                <a:spcPct val="104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</a:pPr>
            <a:r>
              <a:rPr lang="en-US" altLang="en-US" sz="2600"/>
              <a:t>OpenMP 4.0</a:t>
            </a:r>
          </a:p>
        </p:txBody>
      </p:sp>
      <p:sp>
        <p:nvSpPr>
          <p:cNvPr id="138243" name="TextBox 6">
            <a:extLst>
              <a:ext uri="{FF2B5EF4-FFF2-40B4-BE49-F238E27FC236}">
                <a16:creationId xmlns:a16="http://schemas.microsoft.com/office/drawing/2014/main" id="{167DC5F1-9130-D77F-45B9-E346FCA02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013" y="5972175"/>
            <a:ext cx="287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Slide courtesy of Jakub Kurzak, UTK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>
            <a:extLst>
              <a:ext uri="{FF2B5EF4-FFF2-40B4-BE49-F238E27FC236}">
                <a16:creationId xmlns:a16="http://schemas.microsoft.com/office/drawing/2014/main" id="{B53F12ED-F5E9-4F2F-39D4-1344B3E0430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BEE3EA3A-6FAC-B2C4-007D-6419CE2F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EB935B6D-EA23-66BE-46B1-7D2F9D5C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4851442-15A5-464F-8CDD-8F0C0BC70BF4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E8C24C90-4E02-D74C-EE4B-9262695B9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4479925" cy="425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Refine GE Algorithm (1/5)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28A98799-473C-4E03-BB37-27C7912A6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372268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Initial Version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Remove computation of constant tmp/A(i,i) from inner loop. </a:t>
            </a:r>
          </a:p>
        </p:txBody>
      </p:sp>
      <p:sp>
        <p:nvSpPr>
          <p:cNvPr id="39942" name="Text Box 4">
            <a:extLst>
              <a:ext uri="{FF2B5EF4-FFF2-40B4-BE49-F238E27FC236}">
                <a16:creationId xmlns:a16="http://schemas.microsoft.com/office/drawing/2014/main" id="{DD9A2BA6-86C8-7101-E2B4-0D0398FBA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371600"/>
            <a:ext cx="7378700" cy="2308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… for each column 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… zero it out below the diagonal by adding multiples of row i to later rows</a:t>
            </a:r>
            <a:endParaRPr lang="en-US" altLang="en-US" sz="1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</a:t>
            </a:r>
            <a:r>
              <a:rPr lang="en-US" altLang="en-US" sz="1600">
                <a:solidFill>
                  <a:schemeClr val="accent2"/>
                </a:solidFill>
              </a:rPr>
              <a:t>… for each row j below row 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for j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</a:t>
            </a:r>
            <a:r>
              <a:rPr lang="en-US" altLang="en-US" sz="1600">
                <a:solidFill>
                  <a:schemeClr val="accent2"/>
                </a:solidFill>
              </a:rPr>
              <a:t>… add a multiple of row i to row j</a:t>
            </a:r>
            <a:endParaRPr lang="en-US" altLang="en-US" sz="1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tmp = A(j,i);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for k = i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 A(j,k) = A(j,k) - (tmp/A(i,i)) * A(i,k)</a:t>
            </a:r>
          </a:p>
        </p:txBody>
      </p:sp>
      <p:sp>
        <p:nvSpPr>
          <p:cNvPr id="39943" name="Text Box 6">
            <a:extLst>
              <a:ext uri="{FF2B5EF4-FFF2-40B4-BE49-F238E27FC236}">
                <a16:creationId xmlns:a16="http://schemas.microsoft.com/office/drawing/2014/main" id="{C831E3E0-D0B7-CF1D-FEEB-D0831AEFE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24400"/>
            <a:ext cx="3348038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for j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</a:t>
            </a:r>
            <a:r>
              <a:rPr lang="en-US" altLang="en-US" sz="1600">
                <a:solidFill>
                  <a:schemeClr val="accent1"/>
                </a:solidFill>
              </a:rPr>
              <a:t>m = A(j,i)/A(i,i)</a:t>
            </a:r>
            <a:endParaRPr lang="en-US" altLang="en-US" sz="1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for k = i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 A(j,k) = A(j,k) - </a:t>
            </a:r>
            <a:r>
              <a:rPr lang="en-US" altLang="en-US" sz="1600">
                <a:solidFill>
                  <a:schemeClr val="accent1"/>
                </a:solidFill>
              </a:rPr>
              <a:t>m</a:t>
            </a:r>
            <a:r>
              <a:rPr lang="en-US" altLang="en-US" sz="1600"/>
              <a:t> * A(i,k)</a:t>
            </a:r>
          </a:p>
        </p:txBody>
      </p:sp>
      <p:sp>
        <p:nvSpPr>
          <p:cNvPr id="39944" name="Rectangle 7">
            <a:extLst>
              <a:ext uri="{FF2B5EF4-FFF2-40B4-BE49-F238E27FC236}">
                <a16:creationId xmlns:a16="http://schemas.microsoft.com/office/drawing/2014/main" id="{7772579E-897C-7333-7A3A-A1E9A3E17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876800"/>
            <a:ext cx="1371600" cy="1371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39945" name="Rectangle 8">
            <a:extLst>
              <a:ext uri="{FF2B5EF4-FFF2-40B4-BE49-F238E27FC236}">
                <a16:creationId xmlns:a16="http://schemas.microsoft.com/office/drawing/2014/main" id="{F560FD7D-5AC7-AABC-73B2-AD17C7569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105400"/>
            <a:ext cx="228600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39946" name="Rectangle 9">
            <a:extLst>
              <a:ext uri="{FF2B5EF4-FFF2-40B4-BE49-F238E27FC236}">
                <a16:creationId xmlns:a16="http://schemas.microsoft.com/office/drawing/2014/main" id="{A540AF2E-9F26-7601-424A-6CE1B8618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334000"/>
            <a:ext cx="228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39947" name="Rectangle 12">
            <a:extLst>
              <a:ext uri="{FF2B5EF4-FFF2-40B4-BE49-F238E27FC236}">
                <a16:creationId xmlns:a16="http://schemas.microsoft.com/office/drawing/2014/main" id="{BF5C711A-3317-012C-1F60-D6C0322A0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105400"/>
            <a:ext cx="228600" cy="228600"/>
          </a:xfrm>
          <a:prstGeom prst="rect">
            <a:avLst/>
          </a:prstGeom>
          <a:solidFill>
            <a:srgbClr val="0099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39948" name="Rectangle 13">
            <a:extLst>
              <a:ext uri="{FF2B5EF4-FFF2-40B4-BE49-F238E27FC236}">
                <a16:creationId xmlns:a16="http://schemas.microsoft.com/office/drawing/2014/main" id="{F9787161-E7B7-837D-CDCE-DAF324BEC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05400"/>
            <a:ext cx="914400" cy="228600"/>
          </a:xfrm>
          <a:prstGeom prst="rect">
            <a:avLst/>
          </a:prstGeom>
          <a:solidFill>
            <a:srgbClr val="A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39949" name="Rectangle 14">
            <a:extLst>
              <a:ext uri="{FF2B5EF4-FFF2-40B4-BE49-F238E27FC236}">
                <a16:creationId xmlns:a16="http://schemas.microsoft.com/office/drawing/2014/main" id="{35759AF1-A772-E1D0-6D7E-EE5553ED0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79120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39950" name="Rectangle 15">
            <a:extLst>
              <a:ext uri="{FF2B5EF4-FFF2-40B4-BE49-F238E27FC236}">
                <a16:creationId xmlns:a16="http://schemas.microsoft.com/office/drawing/2014/main" id="{FB43F508-B5D0-E89D-384A-25CDF4C78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791200"/>
            <a:ext cx="914400" cy="228600"/>
          </a:xfrm>
          <a:prstGeom prst="rect">
            <a:avLst/>
          </a:prstGeom>
          <a:solidFill>
            <a:srgbClr val="00C3B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39951" name="Line 16">
            <a:extLst>
              <a:ext uri="{FF2B5EF4-FFF2-40B4-BE49-F238E27FC236}">
                <a16:creationId xmlns:a16="http://schemas.microsoft.com/office/drawing/2014/main" id="{D0733FC9-060C-08DA-AACB-C1DA9D44DF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5181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7">
            <a:extLst>
              <a:ext uri="{FF2B5EF4-FFF2-40B4-BE49-F238E27FC236}">
                <a16:creationId xmlns:a16="http://schemas.microsoft.com/office/drawing/2014/main" id="{212287DF-FD37-A1F9-0DC3-BB8182FF0BD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57150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Rectangle 19">
            <a:extLst>
              <a:ext uri="{FF2B5EF4-FFF2-40B4-BE49-F238E27FC236}">
                <a16:creationId xmlns:a16="http://schemas.microsoft.com/office/drawing/2014/main" id="{F9462474-632D-EACE-974B-B26B8AD9C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486400"/>
            <a:ext cx="228600" cy="2286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m</a:t>
            </a:r>
          </a:p>
        </p:txBody>
      </p:sp>
      <p:grpSp>
        <p:nvGrpSpPr>
          <p:cNvPr id="39954" name="Group 21">
            <a:extLst>
              <a:ext uri="{FF2B5EF4-FFF2-40B4-BE49-F238E27FC236}">
                <a16:creationId xmlns:a16="http://schemas.microsoft.com/office/drawing/2014/main" id="{A4906A27-2680-8EBC-612C-6460362F991A}"/>
              </a:ext>
            </a:extLst>
          </p:cNvPr>
          <p:cNvGrpSpPr>
            <a:grpSpLocks/>
          </p:cNvGrpSpPr>
          <p:nvPr/>
        </p:nvGrpSpPr>
        <p:grpSpPr bwMode="auto">
          <a:xfrm>
            <a:off x="7119938" y="5078413"/>
            <a:ext cx="271462" cy="1031875"/>
            <a:chOff x="7120330" y="5079170"/>
            <a:chExt cx="271511" cy="1030174"/>
          </a:xfrm>
        </p:grpSpPr>
        <p:sp>
          <p:nvSpPr>
            <p:cNvPr id="39955" name="TextBox 18">
              <a:extLst>
                <a:ext uri="{FF2B5EF4-FFF2-40B4-BE49-F238E27FC236}">
                  <a16:creationId xmlns:a16="http://schemas.microsoft.com/office/drawing/2014/main" id="{42A9D10A-7D9E-C112-E20A-1214EE249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0330" y="5079170"/>
              <a:ext cx="241221" cy="33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i</a:t>
              </a:r>
            </a:p>
          </p:txBody>
        </p:sp>
        <p:sp>
          <p:nvSpPr>
            <p:cNvPr id="39956" name="TextBox 20">
              <a:extLst>
                <a:ext uri="{FF2B5EF4-FFF2-40B4-BE49-F238E27FC236}">
                  <a16:creationId xmlns:a16="http://schemas.microsoft.com/office/drawing/2014/main" id="{59A4E594-DDEF-3336-9446-2950A270D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820" y="5771210"/>
              <a:ext cx="254021" cy="33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j</a:t>
              </a: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>
            <a:extLst>
              <a:ext uri="{FF2B5EF4-FFF2-40B4-BE49-F238E27FC236}">
                <a16:creationId xmlns:a16="http://schemas.microsoft.com/office/drawing/2014/main" id="{485D33AA-75F9-41D1-4690-9FC07A0B7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438" y="306388"/>
            <a:ext cx="6437312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Measured Results for Tiled Cholesky</a:t>
            </a:r>
          </a:p>
        </p:txBody>
      </p:sp>
      <p:grpSp>
        <p:nvGrpSpPr>
          <p:cNvPr id="140290" name="Group 7">
            <a:extLst>
              <a:ext uri="{FF2B5EF4-FFF2-40B4-BE49-F238E27FC236}">
                <a16:creationId xmlns:a16="http://schemas.microsoft.com/office/drawing/2014/main" id="{5AEB9B46-7326-3C32-E715-3BFF500BE1E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735013"/>
            <a:ext cx="8229600" cy="4243387"/>
            <a:chOff x="457200" y="914400"/>
            <a:chExt cx="8229600" cy="4243388"/>
          </a:xfrm>
        </p:grpSpPr>
        <p:pic>
          <p:nvPicPr>
            <p:cNvPr id="140293" name="Picture 1">
              <a:extLst>
                <a:ext uri="{FF2B5EF4-FFF2-40B4-BE49-F238E27FC236}">
                  <a16:creationId xmlns:a16="http://schemas.microsoft.com/office/drawing/2014/main" id="{C4F7A83F-8C53-340E-64C3-A3ED6663B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14400"/>
              <a:ext cx="8229600" cy="424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40294" name="TextBox 6">
              <a:extLst>
                <a:ext uri="{FF2B5EF4-FFF2-40B4-BE49-F238E27FC236}">
                  <a16:creationId xmlns:a16="http://schemas.microsoft.com/office/drawing/2014/main" id="{31128A38-D535-458C-3281-C53DBAD18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4047346"/>
              <a:ext cx="8856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PLASMA:</a:t>
              </a:r>
            </a:p>
          </p:txBody>
        </p:sp>
      </p:grpSp>
      <p:sp>
        <p:nvSpPr>
          <p:cNvPr id="140291" name="TextBox 8">
            <a:extLst>
              <a:ext uri="{FF2B5EF4-FFF2-40B4-BE49-F238E27FC236}">
                <a16:creationId xmlns:a16="http://schemas.microsoft.com/office/drawing/2014/main" id="{ED8D617E-849E-1E4C-29D8-57522444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6429375"/>
            <a:ext cx="287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Slide courtesy of Jakub Kurzak, UTK</a:t>
            </a:r>
          </a:p>
        </p:txBody>
      </p:sp>
      <p:sp>
        <p:nvSpPr>
          <p:cNvPr id="140292" name="TextBox 9">
            <a:extLst>
              <a:ext uri="{FF2B5EF4-FFF2-40B4-BE49-F238E27FC236}">
                <a16:creationId xmlns:a16="http://schemas.microsoft.com/office/drawing/2014/main" id="{E68018C1-883D-9BE1-19A9-FD5AC1F2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978400"/>
            <a:ext cx="7827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/>
              <a:t> Measured on Intel Tigerton 2.4 GHz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/>
              <a:t> Cilk 1D: one task is whole panel, but with </a:t>
            </a:r>
            <a:r>
              <a:rPr lang="ja-JP" altLang="en-US" sz="2000"/>
              <a:t>“</a:t>
            </a:r>
            <a:r>
              <a:rPr lang="en-US" altLang="ja-JP" sz="2000"/>
              <a:t>look ahead</a:t>
            </a:r>
            <a:r>
              <a:rPr lang="ja-JP" altLang="en-US" sz="2000"/>
              <a:t>”</a:t>
            </a:r>
            <a:endParaRPr lang="en-US" altLang="ja-JP" sz="200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/>
              <a:t> Cilk 2D: tasks are blocks, scheduler steals work, little locality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/>
              <a:t> PLASMA works best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41A0C59F-1299-B508-A8DD-B0A75CE5E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" y="1984375"/>
            <a:ext cx="8113713" cy="1035050"/>
          </a:xfrm>
          <a:prstGeom prst="rect">
            <a:avLst/>
          </a:prstGeom>
          <a:noFill/>
          <a:ln>
            <a:noFill/>
          </a:ln>
          <a:effectLst>
            <a:outerShdw blurRad="63500" dist="155281" dir="2700000" algn="ctr" rotWithShape="0">
              <a:srgbClr val="000000">
                <a:alpha val="35036"/>
              </a:srgbClr>
            </a:outerShdw>
          </a:effec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99E98FBC-3748-0208-18E4-AE8E1BF6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163" y="3454400"/>
            <a:ext cx="4024312" cy="1036638"/>
          </a:xfrm>
          <a:prstGeom prst="rect">
            <a:avLst/>
          </a:prstGeom>
          <a:noFill/>
          <a:ln>
            <a:noFill/>
          </a:ln>
          <a:effectLst>
            <a:outerShdw blurRad="63500" dist="155281" dir="2700000" algn="ctr" rotWithShape="0">
              <a:srgbClr val="000000">
                <a:alpha val="35036"/>
              </a:srgbClr>
            </a:outerShdw>
          </a:effec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E74098CA-0577-BA3D-5B5E-901CF2F4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450" y="4975225"/>
            <a:ext cx="3019425" cy="1036638"/>
          </a:xfrm>
          <a:prstGeom prst="rect">
            <a:avLst/>
          </a:prstGeom>
          <a:noFill/>
          <a:ln>
            <a:noFill/>
          </a:ln>
          <a:effectLst>
            <a:outerShdw blurRad="63500" dist="155281" dir="2700000" algn="ctr" rotWithShape="0">
              <a:srgbClr val="000000">
                <a:alpha val="35036"/>
              </a:srgbClr>
            </a:outerShdw>
          </a:effectLst>
        </p:spPr>
      </p:pic>
      <p:sp>
        <p:nvSpPr>
          <p:cNvPr id="141316" name="Text Box 4">
            <a:extLst>
              <a:ext uri="{FF2B5EF4-FFF2-40B4-BE49-F238E27FC236}">
                <a16:creationId xmlns:a16="http://schemas.microsoft.com/office/drawing/2014/main" id="{8F16C76C-D637-11DE-7DE9-650D6708C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485900"/>
            <a:ext cx="484028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4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Cilk</a:t>
            </a:r>
          </a:p>
        </p:txBody>
      </p:sp>
      <p:sp>
        <p:nvSpPr>
          <p:cNvPr id="141317" name="Text Box 5">
            <a:extLst>
              <a:ext uri="{FF2B5EF4-FFF2-40B4-BE49-F238E27FC236}">
                <a16:creationId xmlns:a16="http://schemas.microsoft.com/office/drawing/2014/main" id="{19EE9570-1340-B73A-C6E1-6CBE1B0F4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3454400"/>
            <a:ext cx="383698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4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SMPSs</a:t>
            </a:r>
          </a:p>
        </p:txBody>
      </p:sp>
      <p:sp>
        <p:nvSpPr>
          <p:cNvPr id="141318" name="Text Box 6">
            <a:extLst>
              <a:ext uri="{FF2B5EF4-FFF2-40B4-BE49-F238E27FC236}">
                <a16:creationId xmlns:a16="http://schemas.microsoft.com/office/drawing/2014/main" id="{261D8B94-6D7E-CD29-887A-8FC3ADD4A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5" y="5043488"/>
            <a:ext cx="50815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4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PLASMA (Static Pipeline)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D1786A-4459-7603-023F-F5E56704F5DE}"/>
              </a:ext>
            </a:extLst>
          </p:cNvPr>
          <p:cNvSpPr txBox="1">
            <a:spLocks/>
          </p:cNvSpPr>
          <p:nvPr/>
        </p:nvSpPr>
        <p:spPr>
          <a:xfrm>
            <a:off x="390525" y="225425"/>
            <a:ext cx="8459788" cy="4254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7000"/>
              </a:lnSpc>
              <a:defRPr/>
            </a:pPr>
            <a:r>
              <a:rPr lang="en-US" sz="2800" kern="0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More Measured Results for Tiled </a:t>
            </a:r>
            <a:r>
              <a:rPr lang="en-US" sz="2800" kern="0" dirty="0" err="1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Cholesky</a:t>
            </a:r>
            <a:endParaRPr lang="en-US" sz="2800" kern="0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1320" name="TextBox 9">
            <a:extLst>
              <a:ext uri="{FF2B5EF4-FFF2-40B4-BE49-F238E27FC236}">
                <a16:creationId xmlns:a16="http://schemas.microsoft.com/office/drawing/2014/main" id="{85EE5DFC-C9A7-D7DB-BFB2-B0612777D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839788"/>
            <a:ext cx="462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/>
              <a:t> Measured on Intel Tigerton 2.4 GHz </a:t>
            </a:r>
          </a:p>
        </p:txBody>
      </p:sp>
      <p:sp>
        <p:nvSpPr>
          <p:cNvPr id="141321" name="TextBox 10">
            <a:extLst>
              <a:ext uri="{FF2B5EF4-FFF2-40B4-BE49-F238E27FC236}">
                <a16:creationId xmlns:a16="http://schemas.microsoft.com/office/drawing/2014/main" id="{CAD56261-E57C-BB18-8327-469BDEB7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6429375"/>
            <a:ext cx="287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Slide courtesy of Jakub Kurzak, UTK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>
            <a:extLst>
              <a:ext uri="{FF2B5EF4-FFF2-40B4-BE49-F238E27FC236}">
                <a16:creationId xmlns:a16="http://schemas.microsoft.com/office/drawing/2014/main" id="{87CB1FA3-27F3-EC5A-49D1-DA2251C48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243013"/>
            <a:ext cx="49784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62" name="Text Box 2">
            <a:extLst>
              <a:ext uri="{FF2B5EF4-FFF2-40B4-BE49-F238E27FC236}">
                <a16:creationId xmlns:a16="http://schemas.microsoft.com/office/drawing/2014/main" id="{79CF6AB3-022C-45A8-F2CF-3C0E637A0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588"/>
            <a:ext cx="85915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4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Still More Measured Results for Tiled Cholesky</a:t>
            </a:r>
            <a:endParaRPr lang="en-US" altLang="en-US" sz="2800" i="1">
              <a:solidFill>
                <a:srgbClr val="FFFFFF"/>
              </a:solidFill>
            </a:endParaRP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80BC1F25-91F0-CE52-1D56-59C904083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5908675"/>
            <a:ext cx="751998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4000"/>
              </a:lnSpc>
              <a:spcBef>
                <a:spcPct val="0"/>
              </a:spcBef>
              <a:spcAft>
                <a:spcPts val="663"/>
              </a:spcAft>
              <a:buFontTx/>
              <a:buNone/>
            </a:pPr>
            <a:r>
              <a:rPr lang="en-US" altLang="en-US" sz="2000"/>
              <a:t>quad-socket, quad-core (16 cores total) Intel Tigerton 2.4 GHz</a:t>
            </a:r>
          </a:p>
        </p:txBody>
      </p:sp>
      <p:sp>
        <p:nvSpPr>
          <p:cNvPr id="143364" name="Text Box 4">
            <a:extLst>
              <a:ext uri="{FF2B5EF4-FFF2-40B4-BE49-F238E27FC236}">
                <a16:creationId xmlns:a16="http://schemas.microsoft.com/office/drawing/2014/main" id="{BB17CA0D-4EBB-C8FA-578C-DAA180CD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8" y="1243013"/>
            <a:ext cx="375126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95300" indent="-247650">
              <a:lnSpc>
                <a:spcPct val="75000"/>
              </a:lnSpc>
              <a:spcBef>
                <a:spcPct val="65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4000"/>
              </a:lnSpc>
              <a:spcBef>
                <a:spcPct val="0"/>
              </a:spcBef>
              <a:spcAft>
                <a:spcPts val="663"/>
              </a:spcAft>
            </a:pPr>
            <a:r>
              <a:rPr lang="en-US" altLang="en-US" sz="2000">
                <a:solidFill>
                  <a:schemeClr val="tx2"/>
                </a:solidFill>
              </a:rPr>
              <a:t>PLASMA (static pipeline) – best</a:t>
            </a:r>
          </a:p>
          <a:p>
            <a:pPr>
              <a:lnSpc>
                <a:spcPct val="104000"/>
              </a:lnSpc>
              <a:spcBef>
                <a:spcPct val="0"/>
              </a:spcBef>
              <a:spcAft>
                <a:spcPts val="663"/>
              </a:spcAft>
            </a:pPr>
            <a:r>
              <a:rPr lang="en-US" altLang="en-US" sz="2000">
                <a:solidFill>
                  <a:schemeClr val="tx2"/>
                </a:solidFill>
              </a:rPr>
              <a:t>SMPSs – somewhat worse</a:t>
            </a:r>
          </a:p>
          <a:p>
            <a:pPr>
              <a:lnSpc>
                <a:spcPct val="104000"/>
              </a:lnSpc>
              <a:spcBef>
                <a:spcPct val="0"/>
              </a:spcBef>
              <a:spcAft>
                <a:spcPts val="663"/>
              </a:spcAft>
            </a:pPr>
            <a:r>
              <a:rPr lang="en-US" altLang="en-US" sz="2000">
                <a:solidFill>
                  <a:schemeClr val="tx2"/>
                </a:solidFill>
              </a:rPr>
              <a:t>Cilk 2D – inferior</a:t>
            </a:r>
          </a:p>
          <a:p>
            <a:pPr>
              <a:lnSpc>
                <a:spcPct val="104000"/>
              </a:lnSpc>
              <a:spcBef>
                <a:spcPct val="0"/>
              </a:spcBef>
              <a:spcAft>
                <a:spcPts val="663"/>
              </a:spcAft>
            </a:pPr>
            <a:r>
              <a:rPr lang="en-US" altLang="en-US" sz="2000">
                <a:solidFill>
                  <a:schemeClr val="tx2"/>
                </a:solidFill>
              </a:rPr>
              <a:t>Cilk 1D – still worse</a:t>
            </a:r>
          </a:p>
        </p:txBody>
      </p:sp>
      <p:sp>
        <p:nvSpPr>
          <p:cNvPr id="143365" name="TextBox 5">
            <a:extLst>
              <a:ext uri="{FF2B5EF4-FFF2-40B4-BE49-F238E27FC236}">
                <a16:creationId xmlns:a16="http://schemas.microsoft.com/office/drawing/2014/main" id="{36C4A334-EA7F-D2E4-8306-42DE02F4C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6429375"/>
            <a:ext cx="287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Slide courtesy of Jakub Kurzak, UTK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Number Placeholder 3">
            <a:extLst>
              <a:ext uri="{FF2B5EF4-FFF2-40B4-BE49-F238E27FC236}">
                <a16:creationId xmlns:a16="http://schemas.microsoft.com/office/drawing/2014/main" id="{25A35414-2F59-C94A-9773-245358DD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242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060D556-ED40-3D41-B40B-7EAB255FEDCF}" type="slidenum">
              <a:rPr lang="en-US" altLang="en-US" sz="1400" b="0">
                <a:latin typeface="Tech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400" b="0">
              <a:latin typeface="Tech" pitchFamily="34" charset="0"/>
            </a:endParaRPr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97AEC526-ECF8-EB56-227A-1BEDE4FB5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84163"/>
            <a:ext cx="5235575" cy="4349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Intel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Clovertown Quad Core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45411" name="Object 2">
            <a:extLst>
              <a:ext uri="{FF2B5EF4-FFF2-40B4-BE49-F238E27FC236}">
                <a16:creationId xmlns:a16="http://schemas.microsoft.com/office/drawing/2014/main" id="{D33D1555-A7E0-3F8B-967A-2CC14767996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8575" y="1062038"/>
          <a:ext cx="8172450" cy="569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718300" imgH="4686300" progId="Excel.Sheet.8">
                  <p:embed/>
                </p:oleObj>
              </mc:Choice>
              <mc:Fallback>
                <p:oleObj name="Worksheet" r:id="rId3" imgW="6718300" imgH="4686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1062038"/>
                        <a:ext cx="8172450" cy="569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07763" dir="18900000" algn="ctr" rotWithShape="0">
                                <a:srgbClr val="868686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2" name="Text Box 4">
            <a:extLst>
              <a:ext uri="{FF2B5EF4-FFF2-40B4-BE49-F238E27FC236}">
                <a16:creationId xmlns:a16="http://schemas.microsoft.com/office/drawing/2014/main" id="{5543DA8A-5981-B6C4-B689-A64A25580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886200"/>
            <a:ext cx="269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1. </a:t>
            </a:r>
            <a:r>
              <a:rPr lang="en-US" altLang="en-US" sz="1200">
                <a:latin typeface="Calibri" panose="020F0502020204030204" pitchFamily="34" charset="0"/>
              </a:rPr>
              <a:t>LAPACK (BLAS Fork-Join Parallelism)</a:t>
            </a:r>
          </a:p>
        </p:txBody>
      </p:sp>
      <p:sp>
        <p:nvSpPr>
          <p:cNvPr id="145413" name="Text Box 5">
            <a:extLst>
              <a:ext uri="{FF2B5EF4-FFF2-40B4-BE49-F238E27FC236}">
                <a16:creationId xmlns:a16="http://schemas.microsoft.com/office/drawing/2014/main" id="{7F8C8FA5-9842-7A3A-849A-A854F487B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76600"/>
            <a:ext cx="2903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3300"/>
                </a:solidFill>
                <a:latin typeface="Calibri" panose="020F0502020204030204" pitchFamily="34" charset="0"/>
              </a:rPr>
              <a:t>2. ScaLAPACK (Mess Pass using mem copy)</a:t>
            </a:r>
          </a:p>
        </p:txBody>
      </p:sp>
      <p:sp>
        <p:nvSpPr>
          <p:cNvPr id="145414" name="Text Box 6">
            <a:extLst>
              <a:ext uri="{FF2B5EF4-FFF2-40B4-BE49-F238E27FC236}">
                <a16:creationId xmlns:a16="http://schemas.microsoft.com/office/drawing/2014/main" id="{67597454-0503-337A-3BF3-7C73818B2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133600"/>
            <a:ext cx="2466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33CC"/>
                </a:solidFill>
                <a:latin typeface="Calibri" panose="020F0502020204030204" pitchFamily="34" charset="0"/>
              </a:rPr>
              <a:t>3. DAG Based (Dynamic Scheduling)</a:t>
            </a:r>
          </a:p>
        </p:txBody>
      </p:sp>
      <p:sp>
        <p:nvSpPr>
          <p:cNvPr id="396295" name="Text Box 7">
            <a:extLst>
              <a:ext uri="{FF2B5EF4-FFF2-40B4-BE49-F238E27FC236}">
                <a16:creationId xmlns:a16="http://schemas.microsoft.com/office/drawing/2014/main" id="{97686134-99E5-821C-52EE-F08DE1CE1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008063"/>
            <a:ext cx="5915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2000"/>
              <a:t>3 Implementations of LU factorization </a:t>
            </a:r>
          </a:p>
          <a:p>
            <a:pPr>
              <a:defRPr/>
            </a:pPr>
            <a:r>
              <a:rPr lang="en-US" altLang="en-US" sz="2000"/>
              <a:t>Quad core w/2 sockets per board, w/ 8 Threads</a:t>
            </a:r>
            <a:b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5416" name="Text Box 8">
            <a:extLst>
              <a:ext uri="{FF2B5EF4-FFF2-40B4-BE49-F238E27FC236}">
                <a16:creationId xmlns:a16="http://schemas.microsoft.com/office/drawing/2014/main" id="{A0534C51-3CC2-DE02-5C6A-4A1705977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572000"/>
            <a:ext cx="308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8 Core Experiments</a:t>
            </a:r>
          </a:p>
        </p:txBody>
      </p:sp>
      <p:grpSp>
        <p:nvGrpSpPr>
          <p:cNvPr id="145417" name="Group 9">
            <a:extLst>
              <a:ext uri="{FF2B5EF4-FFF2-40B4-BE49-F238E27FC236}">
                <a16:creationId xmlns:a16="http://schemas.microsoft.com/office/drawing/2014/main" id="{70B76FDC-1118-F5E6-8735-B00CFA110106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5211763"/>
            <a:ext cx="2133600" cy="1646237"/>
            <a:chOff x="0" y="3283"/>
            <a:chExt cx="1344" cy="1037"/>
          </a:xfrm>
        </p:grpSpPr>
        <p:pic>
          <p:nvPicPr>
            <p:cNvPr id="145419" name="Picture 10">
              <a:extLst>
                <a:ext uri="{FF2B5EF4-FFF2-40B4-BE49-F238E27FC236}">
                  <a16:creationId xmlns:a16="http://schemas.microsoft.com/office/drawing/2014/main" id="{68C4D3EC-10AF-CD89-F1D3-310955FBC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83"/>
              <a:ext cx="1344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20" name="Picture 11">
              <a:extLst>
                <a:ext uri="{FF2B5EF4-FFF2-40B4-BE49-F238E27FC236}">
                  <a16:creationId xmlns:a16="http://schemas.microsoft.com/office/drawing/2014/main" id="{0BA83E83-F9C7-FE00-A169-BEA0D9136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10"/>
              <a:ext cx="588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21" name="Picture 12">
              <a:extLst>
                <a:ext uri="{FF2B5EF4-FFF2-40B4-BE49-F238E27FC236}">
                  <a16:creationId xmlns:a16="http://schemas.microsoft.com/office/drawing/2014/main" id="{D222FAA7-EFA8-A484-2E44-9AF2D6BDE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825"/>
              <a:ext cx="588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5418" name="TextBox 13">
            <a:extLst>
              <a:ext uri="{FF2B5EF4-FFF2-40B4-BE49-F238E27FC236}">
                <a16:creationId xmlns:a16="http://schemas.microsoft.com/office/drawing/2014/main" id="{C9082ECB-A19C-8002-7B04-B2C444DF2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59513"/>
            <a:ext cx="1593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</a:rPr>
              <a:t>Source: Jack Dongarra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>
            <a:extLst>
              <a:ext uri="{FF2B5EF4-FFF2-40B4-BE49-F238E27FC236}">
                <a16:creationId xmlns:a16="http://schemas.microsoft.com/office/drawing/2014/main" id="{7A44D367-79D5-0355-E959-8F0E1F041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2603500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Class Projects</a:t>
            </a:r>
          </a:p>
        </p:txBody>
      </p:sp>
      <p:sp>
        <p:nvSpPr>
          <p:cNvPr id="176130" name="Content Placeholder 2">
            <a:extLst>
              <a:ext uri="{FF2B5EF4-FFF2-40B4-BE49-F238E27FC236}">
                <a16:creationId xmlns:a16="http://schemas.microsoft.com/office/drawing/2014/main" id="{704185A8-11EB-7481-8FBE-9784177BB4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4650" y="735013"/>
            <a:ext cx="8513763" cy="489585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Pick one (of many) functions/algorithms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Pick a target parallel platform (TPU, …)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Pick a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parallel programming framework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LAPACK – all parallelism in BLAS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ScaLAPACK</a:t>
            </a:r>
            <a:r>
              <a:rPr lang="en-US" altLang="en-US" dirty="0">
                <a:ea typeface="ＭＳ Ｐゴシック" panose="020B0600070205080204" pitchFamily="34" charset="-128"/>
              </a:rPr>
              <a:t> or SLATE – distributed memory using MPI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Spark, Ray, …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Design, implement, measure, model and/or compare performance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Can be missing entirely on target platform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May exist, but with a different programming framework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For information about recent related NSF project: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http://</a:t>
            </a:r>
            <a:r>
              <a:rPr lang="en-US" altLang="en-US" dirty="0" err="1">
                <a:ea typeface="ＭＳ Ｐゴシック" panose="020B0600070205080204" pitchFamily="34" charset="-128"/>
              </a:rPr>
              <a:t>www.netlib.org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lapack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lawnspdf</a:t>
            </a:r>
            <a:r>
              <a:rPr lang="en-US" altLang="en-US" dirty="0">
                <a:ea typeface="ＭＳ Ｐゴシック" panose="020B0600070205080204" pitchFamily="34" charset="-128"/>
              </a:rPr>
              <a:t>/lawn297.pdf</a:t>
            </a:r>
          </a:p>
        </p:txBody>
      </p:sp>
      <p:sp>
        <p:nvSpPr>
          <p:cNvPr id="176131" name="Slide Number Placeholder 5">
            <a:extLst>
              <a:ext uri="{FF2B5EF4-FFF2-40B4-BE49-F238E27FC236}">
                <a16:creationId xmlns:a16="http://schemas.microsoft.com/office/drawing/2014/main" id="{CC75492C-05CE-E629-3926-B31BC653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484872-A9C0-4642-A68E-97380A6295E1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>
            <a:extLst>
              <a:ext uri="{FF2B5EF4-FFF2-40B4-BE49-F238E27FC236}">
                <a16:creationId xmlns:a16="http://schemas.microsoft.com/office/drawing/2014/main" id="{5649BD11-E779-D16E-A128-914FB86F4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2603500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Class Projects</a:t>
            </a:r>
          </a:p>
        </p:txBody>
      </p:sp>
      <p:sp>
        <p:nvSpPr>
          <p:cNvPr id="147458" name="Content Placeholder 2">
            <a:extLst>
              <a:ext uri="{FF2B5EF4-FFF2-40B4-BE49-F238E27FC236}">
                <a16:creationId xmlns:a16="http://schemas.microsoft.com/office/drawing/2014/main" id="{1CD5A623-32E1-34C5-D0B2-CD710C517C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4650" y="735013"/>
            <a:ext cx="8513763" cy="5661025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Pick one (of many) functions/algorithms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Pick a target parallel platform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Pick a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parallel programming framework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LAPACK – all parallelism in BLAS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ScaLAPACK</a:t>
            </a:r>
            <a:r>
              <a:rPr lang="en-US" altLang="en-US" dirty="0">
                <a:ea typeface="ＭＳ Ｐゴシック" panose="020B0600070205080204" pitchFamily="34" charset="-128"/>
              </a:rPr>
              <a:t> – distributed memory using MPI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DPLASMA – DAG scheduling distributed parallel systems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Parallel Linear Algebra for Scalable Multi-core Architectures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http://</a:t>
            </a:r>
            <a:r>
              <a:rPr lang="en-US" altLang="en-US" dirty="0" err="1">
                <a:ea typeface="ＭＳ Ｐゴシック" panose="020B0600070205080204" pitchFamily="34" charset="-128"/>
              </a:rPr>
              <a:t>icl.cs.utk.edu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dplasma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MAGMA – DAG scheduling for heterogeneous platforms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Matrix Algebra on GPU and Multicore Architectures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http://icl.cs.utk.edu/magma/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Spark, SLATE, Elemental, …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Design, implement, measure, model and/or compare performance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Can be missing entirely on target platform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May exist, but with a different programming framework</a:t>
            </a:r>
          </a:p>
        </p:txBody>
      </p:sp>
      <p:sp>
        <p:nvSpPr>
          <p:cNvPr id="147459" name="Slide Number Placeholder 5">
            <a:extLst>
              <a:ext uri="{FF2B5EF4-FFF2-40B4-BE49-F238E27FC236}">
                <a16:creationId xmlns:a16="http://schemas.microsoft.com/office/drawing/2014/main" id="{DC061D58-4B18-40CE-8659-11D02F2C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5DA47A-FF31-D641-9975-91519B10BEF7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>
            <a:extLst>
              <a:ext uri="{FF2B5EF4-FFF2-40B4-BE49-F238E27FC236}">
                <a16:creationId xmlns:a16="http://schemas.microsoft.com/office/drawing/2014/main" id="{C152E214-B585-36F8-18CA-D20AFABA3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6553200" cy="4349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Scheduling on Multicore – Next Steps</a:t>
            </a:r>
          </a:p>
        </p:txBody>
      </p:sp>
      <p:sp>
        <p:nvSpPr>
          <p:cNvPr id="149506" name="Content Placeholder 2">
            <a:extLst>
              <a:ext uri="{FF2B5EF4-FFF2-40B4-BE49-F238E27FC236}">
                <a16:creationId xmlns:a16="http://schemas.microsoft.com/office/drawing/2014/main" id="{5D547DCD-AA98-05A2-3C50-F92C6797BA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4163" y="776288"/>
            <a:ext cx="8664575" cy="57308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PLASMA 2.8.0 released 12/2015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Includes BLAS, Cholesky, QR, LU, LDL</a:t>
            </a:r>
            <a:r>
              <a:rPr lang="en-US" altLang="en-US" baseline="30000">
                <a:ea typeface="ＭＳ Ｐゴシック" panose="020B0600070205080204" pitchFamily="34" charset="-128"/>
              </a:rPr>
              <a:t>T</a:t>
            </a:r>
            <a:r>
              <a:rPr lang="en-US" altLang="en-US">
                <a:ea typeface="ＭＳ Ｐゴシック" panose="020B0600070205080204" pitchFamily="34" charset="-128"/>
              </a:rPr>
              <a:t>, eig, svd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hlinkClick r:id="rId2"/>
              </a:rPr>
              <a:t>icl.cs.utk.edu/plasma/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Future of PLASMA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Continue adding functions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Add dynamic scheduling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QUARK dynamic scheduler released 12/2011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DAGs for eigenproblems are too complicated to do by hand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Plan to adopt OPenMP4.0 DAG scheduling features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Still assume homogeneity of available cores</a:t>
            </a:r>
          </a:p>
          <a:p>
            <a:pPr lvl="2"/>
            <a:r>
              <a:rPr lang="en-US" altLang="en-US" sz="2000">
                <a:ea typeface="ＭＳ Ｐゴシック" panose="020B0600070205080204" pitchFamily="34" charset="-128"/>
              </a:rPr>
              <a:t>What about GPUs, or mixtures of CPUs and GPUs?</a:t>
            </a:r>
          </a:p>
          <a:p>
            <a:pPr lvl="1"/>
            <a:r>
              <a:rPr lang="en-US" altLang="en-US" sz="2200">
                <a:ea typeface="ＭＳ Ｐゴシック" panose="020B0600070205080204" pitchFamily="34" charset="-128"/>
              </a:rPr>
              <a:t>MAGMA for GPUs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icl.cs.utk.edu/magma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DPLASMA for distributed memory heterogeneous systems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icl.cs.utk.edu/dplasma</a:t>
            </a:r>
          </a:p>
        </p:txBody>
      </p:sp>
      <p:sp>
        <p:nvSpPr>
          <p:cNvPr id="149507" name="Date Placeholder 2">
            <a:extLst>
              <a:ext uri="{FF2B5EF4-FFF2-40B4-BE49-F238E27FC236}">
                <a16:creationId xmlns:a16="http://schemas.microsoft.com/office/drawing/2014/main" id="{9C9FBAE2-0FC6-A903-B657-B4B5376EFD16}"/>
              </a:ext>
            </a:extLst>
          </p:cNvPr>
          <p:cNvSpPr txBox="1">
            <a:spLocks/>
          </p:cNvSpPr>
          <p:nvPr/>
        </p:nvSpPr>
        <p:spPr bwMode="auto">
          <a:xfrm>
            <a:off x="838200" y="6280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49508" name="Footer Placeholder 3">
            <a:extLst>
              <a:ext uri="{FF2B5EF4-FFF2-40B4-BE49-F238E27FC236}">
                <a16:creationId xmlns:a16="http://schemas.microsoft.com/office/drawing/2014/main" id="{89B2BF91-5211-CB39-E8E5-F53FEF50F537}"/>
              </a:ext>
            </a:extLst>
          </p:cNvPr>
          <p:cNvSpPr txBox="1">
            <a:spLocks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149509" name="Slide Number Placeholder 4">
            <a:extLst>
              <a:ext uri="{FF2B5EF4-FFF2-40B4-BE49-F238E27FC236}">
                <a16:creationId xmlns:a16="http://schemas.microsoft.com/office/drawing/2014/main" id="{3C56EB7A-9470-7A7D-5575-954446BC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75D069-C2F1-4942-A01D-DFA73D6A540E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9097A0-5D67-0B51-9B12-37749B08D6D5}"/>
              </a:ext>
            </a:extLst>
          </p:cNvPr>
          <p:cNvSpPr txBox="1">
            <a:spLocks noChangeArrowheads="1"/>
          </p:cNvSpPr>
          <p:nvPr/>
        </p:nvSpPr>
        <p:spPr bwMode="auto">
          <a:xfrm rot="-1918973">
            <a:off x="1763713" y="3116263"/>
            <a:ext cx="5295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C0128"/>
                </a:solidFill>
              </a:rPr>
              <a:t>CLASS PROJECTS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>
            <a:extLst>
              <a:ext uri="{FF2B5EF4-FFF2-40B4-BE49-F238E27FC236}">
                <a16:creationId xmlns:a16="http://schemas.microsoft.com/office/drawing/2014/main" id="{E346D25C-F8F1-C68E-3194-FFEAC42B58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0962" name="Footer Placeholder 4">
            <a:extLst>
              <a:ext uri="{FF2B5EF4-FFF2-40B4-BE49-F238E27FC236}">
                <a16:creationId xmlns:a16="http://schemas.microsoft.com/office/drawing/2014/main" id="{7B5F1C0F-8404-2457-8453-ACAD09545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7AE22765-1F15-39F8-F436-7F835A7B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FDDE1C2-E0B2-9347-A894-EF7F6B6F2450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B795EA11-555C-FA16-0DDF-366622B6A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4479925" cy="425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Refine GE Algorithm (2/5)</a:t>
            </a: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38AE42D2-0723-3C2F-6F6C-68C10F81E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32067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Last version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Don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compute what we already know:                    zeros below diagonal in column i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6" name="Text Box 5">
            <a:extLst>
              <a:ext uri="{FF2B5EF4-FFF2-40B4-BE49-F238E27FC236}">
                <a16:creationId xmlns:a16="http://schemas.microsoft.com/office/drawing/2014/main" id="{43777289-122C-0955-23AD-F2A040E55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343400"/>
            <a:ext cx="3348038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for j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m = A(j,i)/A(i,i)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for k = i</a:t>
            </a:r>
            <a:r>
              <a:rPr lang="en-US" altLang="en-US" sz="1600">
                <a:solidFill>
                  <a:schemeClr val="accent1"/>
                </a:solidFill>
              </a:rPr>
              <a:t>+1</a:t>
            </a:r>
            <a:r>
              <a:rPr lang="en-US" altLang="en-US" sz="1600"/>
              <a:t>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 A(j,k) = A(j,k) - m * A(i,k)</a:t>
            </a:r>
          </a:p>
        </p:txBody>
      </p:sp>
      <p:sp>
        <p:nvSpPr>
          <p:cNvPr id="40967" name="Text Box 6">
            <a:extLst>
              <a:ext uri="{FF2B5EF4-FFF2-40B4-BE49-F238E27FC236}">
                <a16:creationId xmlns:a16="http://schemas.microsoft.com/office/drawing/2014/main" id="{819C1008-92CB-24B7-441A-2C2B3B87E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3348038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for j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m = A(j,i)/A(i,i)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for k = i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 A(j,k) = A(j,k) - m * A(i,k)</a:t>
            </a:r>
          </a:p>
        </p:txBody>
      </p:sp>
      <p:sp>
        <p:nvSpPr>
          <p:cNvPr id="40968" name="Rectangle 7">
            <a:extLst>
              <a:ext uri="{FF2B5EF4-FFF2-40B4-BE49-F238E27FC236}">
                <a16:creationId xmlns:a16="http://schemas.microsoft.com/office/drawing/2014/main" id="{E35611CB-8F6D-3FBD-43B5-2F312C893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95800"/>
            <a:ext cx="1371600" cy="1371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0969" name="Rectangle 8">
            <a:extLst>
              <a:ext uri="{FF2B5EF4-FFF2-40B4-BE49-F238E27FC236}">
                <a16:creationId xmlns:a16="http://schemas.microsoft.com/office/drawing/2014/main" id="{D2D2133F-BA9C-62F5-6DB7-49141A7A3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24400"/>
            <a:ext cx="228600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0970" name="Rectangle 9">
            <a:extLst>
              <a:ext uri="{FF2B5EF4-FFF2-40B4-BE49-F238E27FC236}">
                <a16:creationId xmlns:a16="http://schemas.microsoft.com/office/drawing/2014/main" id="{4823ACE4-C6D2-3425-6ABD-1DD379BD3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953000"/>
            <a:ext cx="228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0971" name="Rectangle 10">
            <a:extLst>
              <a:ext uri="{FF2B5EF4-FFF2-40B4-BE49-F238E27FC236}">
                <a16:creationId xmlns:a16="http://schemas.microsoft.com/office/drawing/2014/main" id="{0A31A042-964E-B108-97D3-9D27D070F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724400"/>
            <a:ext cx="228600" cy="228600"/>
          </a:xfrm>
          <a:prstGeom prst="rect">
            <a:avLst/>
          </a:prstGeom>
          <a:solidFill>
            <a:srgbClr val="0099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0972" name="Rectangle 11">
            <a:extLst>
              <a:ext uri="{FF2B5EF4-FFF2-40B4-BE49-F238E27FC236}">
                <a16:creationId xmlns:a16="http://schemas.microsoft.com/office/drawing/2014/main" id="{FC1D511E-5CCA-4C2E-58AF-06F26EF77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724400"/>
            <a:ext cx="914400" cy="228600"/>
          </a:xfrm>
          <a:prstGeom prst="rect">
            <a:avLst/>
          </a:prstGeom>
          <a:solidFill>
            <a:srgbClr val="A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0973" name="Rectangle 13">
            <a:extLst>
              <a:ext uri="{FF2B5EF4-FFF2-40B4-BE49-F238E27FC236}">
                <a16:creationId xmlns:a16="http://schemas.microsoft.com/office/drawing/2014/main" id="{332EEF2A-0422-146C-EE24-C7541E6FA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10200"/>
            <a:ext cx="914400" cy="228600"/>
          </a:xfrm>
          <a:prstGeom prst="rect">
            <a:avLst/>
          </a:prstGeom>
          <a:solidFill>
            <a:srgbClr val="00C3B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0974" name="Line 14">
            <a:extLst>
              <a:ext uri="{FF2B5EF4-FFF2-40B4-BE49-F238E27FC236}">
                <a16:creationId xmlns:a16="http://schemas.microsoft.com/office/drawing/2014/main" id="{C699C19D-FF89-99D5-463F-30FAF47CF8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4800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Line 15">
            <a:extLst>
              <a:ext uri="{FF2B5EF4-FFF2-40B4-BE49-F238E27FC236}">
                <a16:creationId xmlns:a16="http://schemas.microsoft.com/office/drawing/2014/main" id="{90F219A3-704C-7CB0-8A98-1F64214B12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53340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17">
            <a:extLst>
              <a:ext uri="{FF2B5EF4-FFF2-40B4-BE49-F238E27FC236}">
                <a16:creationId xmlns:a16="http://schemas.microsoft.com/office/drawing/2014/main" id="{36E9DDFB-25C3-AF98-52BB-A669CA911D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5562600"/>
            <a:ext cx="304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Text Box 18">
            <a:extLst>
              <a:ext uri="{FF2B5EF4-FFF2-40B4-BE49-F238E27FC236}">
                <a16:creationId xmlns:a16="http://schemas.microsoft.com/office/drawing/2014/main" id="{55616646-5AE4-1F13-2E1F-19B386B5D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6129338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Do not compute zeros</a:t>
            </a:r>
          </a:p>
        </p:txBody>
      </p:sp>
      <p:sp>
        <p:nvSpPr>
          <p:cNvPr id="40978" name="Rectangle 19">
            <a:extLst>
              <a:ext uri="{FF2B5EF4-FFF2-40B4-BE49-F238E27FC236}">
                <a16:creationId xmlns:a16="http://schemas.microsoft.com/office/drawing/2014/main" id="{B6331E74-00A9-7748-C601-EF27ABD0F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105400"/>
            <a:ext cx="228600" cy="2286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m</a:t>
            </a:r>
          </a:p>
        </p:txBody>
      </p:sp>
      <p:grpSp>
        <p:nvGrpSpPr>
          <p:cNvPr id="40979" name="Group 19">
            <a:extLst>
              <a:ext uri="{FF2B5EF4-FFF2-40B4-BE49-F238E27FC236}">
                <a16:creationId xmlns:a16="http://schemas.microsoft.com/office/drawing/2014/main" id="{2001D574-210F-4FA5-7C96-9A73A2F7C78C}"/>
              </a:ext>
            </a:extLst>
          </p:cNvPr>
          <p:cNvGrpSpPr>
            <a:grpSpLocks/>
          </p:cNvGrpSpPr>
          <p:nvPr/>
        </p:nvGrpSpPr>
        <p:grpSpPr bwMode="auto">
          <a:xfrm>
            <a:off x="7119938" y="4659313"/>
            <a:ext cx="271462" cy="1030287"/>
            <a:chOff x="7120330" y="5079170"/>
            <a:chExt cx="271511" cy="1030695"/>
          </a:xfrm>
        </p:grpSpPr>
        <p:sp>
          <p:nvSpPr>
            <p:cNvPr id="40980" name="TextBox 20">
              <a:extLst>
                <a:ext uri="{FF2B5EF4-FFF2-40B4-BE49-F238E27FC236}">
                  <a16:creationId xmlns:a16="http://schemas.microsoft.com/office/drawing/2014/main" id="{4962F816-7321-7689-88F1-97D0E4C3D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0330" y="5079170"/>
              <a:ext cx="241221" cy="33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i</a:t>
              </a:r>
            </a:p>
          </p:txBody>
        </p:sp>
        <p:sp>
          <p:nvSpPr>
            <p:cNvPr id="40981" name="TextBox 21">
              <a:extLst>
                <a:ext uri="{FF2B5EF4-FFF2-40B4-BE49-F238E27FC236}">
                  <a16:creationId xmlns:a16="http://schemas.microsoft.com/office/drawing/2014/main" id="{CE726AB0-0D21-EA44-C6B4-391F7B971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820" y="5771210"/>
              <a:ext cx="254021" cy="33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j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>
            <a:extLst>
              <a:ext uri="{FF2B5EF4-FFF2-40B4-BE49-F238E27FC236}">
                <a16:creationId xmlns:a16="http://schemas.microsoft.com/office/drawing/2014/main" id="{8F1ACA43-1990-8C40-AC7B-4BC14D7EA6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64AC5D4D-0F10-A503-CC49-3F838DEA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</a:rPr>
              <a:t>CS267 Lecture 16</a:t>
            </a: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28073641-4130-EAD4-1D4B-2E0DD9AF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7AB663-540C-0044-AC29-87620E2F3F48}" type="slidenum">
              <a:rPr lang="en-US" altLang="en-US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666AD45-CFF1-120B-41A1-8F070FD07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4479925" cy="425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Refine GE Algorithm (3/5)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F5D9A681-39C1-170E-0149-D0CBD66DB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32067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Last version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Store multipliers m below diagonal in zeroed entries for later use</a:t>
            </a:r>
          </a:p>
        </p:txBody>
      </p:sp>
      <p:sp>
        <p:nvSpPr>
          <p:cNvPr id="41990" name="Text Box 4">
            <a:extLst>
              <a:ext uri="{FF2B5EF4-FFF2-40B4-BE49-F238E27FC236}">
                <a16:creationId xmlns:a16="http://schemas.microsoft.com/office/drawing/2014/main" id="{FEF03CC7-52AB-C478-D3BD-61BC10AC7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3348038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for j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m = A(j,i)/A(i,i)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for k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 A(j,k) = A(j,k) - m * A(i,k)</a:t>
            </a:r>
          </a:p>
        </p:txBody>
      </p:sp>
      <p:sp>
        <p:nvSpPr>
          <p:cNvPr id="41991" name="Text Box 6">
            <a:extLst>
              <a:ext uri="{FF2B5EF4-FFF2-40B4-BE49-F238E27FC236}">
                <a16:creationId xmlns:a16="http://schemas.microsoft.com/office/drawing/2014/main" id="{266DD5B6-A23D-B80D-9A49-CC93D0E29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3614738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for i = 1 to 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for j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</a:t>
            </a:r>
            <a:r>
              <a:rPr lang="en-US" altLang="en-US" sz="1600">
                <a:solidFill>
                  <a:schemeClr val="accent1"/>
                </a:solidFill>
              </a:rPr>
              <a:t>A(j,i)</a:t>
            </a:r>
            <a:r>
              <a:rPr lang="en-US" altLang="en-US" sz="1600"/>
              <a:t> = A(j,i)/A(i,i)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for k = i+1 to 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               A(j,k) = A(j,k) - </a:t>
            </a:r>
            <a:r>
              <a:rPr lang="en-US" altLang="en-US" sz="1600">
                <a:solidFill>
                  <a:schemeClr val="accent1"/>
                </a:solidFill>
              </a:rPr>
              <a:t>A(j,i)</a:t>
            </a:r>
            <a:r>
              <a:rPr lang="en-US" altLang="en-US" sz="1600"/>
              <a:t> * A(i,k)</a:t>
            </a:r>
          </a:p>
        </p:txBody>
      </p:sp>
      <p:sp>
        <p:nvSpPr>
          <p:cNvPr id="41992" name="Rectangle 7">
            <a:extLst>
              <a:ext uri="{FF2B5EF4-FFF2-40B4-BE49-F238E27FC236}">
                <a16:creationId xmlns:a16="http://schemas.microsoft.com/office/drawing/2014/main" id="{B55ACFCC-486C-8D3C-C057-EED2D18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95800"/>
            <a:ext cx="1371600" cy="1371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1993" name="Rectangle 8">
            <a:extLst>
              <a:ext uri="{FF2B5EF4-FFF2-40B4-BE49-F238E27FC236}">
                <a16:creationId xmlns:a16="http://schemas.microsoft.com/office/drawing/2014/main" id="{615EF0AA-7057-662E-B953-0439281D3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24400"/>
            <a:ext cx="228600" cy="11430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1994" name="Rectangle 9">
            <a:extLst>
              <a:ext uri="{FF2B5EF4-FFF2-40B4-BE49-F238E27FC236}">
                <a16:creationId xmlns:a16="http://schemas.microsoft.com/office/drawing/2014/main" id="{3EB1A8B4-9F16-4A8C-2A15-976C920DB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953000"/>
            <a:ext cx="228600" cy="4572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1995" name="Rectangle 10">
            <a:extLst>
              <a:ext uri="{FF2B5EF4-FFF2-40B4-BE49-F238E27FC236}">
                <a16:creationId xmlns:a16="http://schemas.microsoft.com/office/drawing/2014/main" id="{117F9416-F7E0-6867-8C54-50A01AEC8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724400"/>
            <a:ext cx="228600" cy="228600"/>
          </a:xfrm>
          <a:prstGeom prst="rect">
            <a:avLst/>
          </a:prstGeom>
          <a:solidFill>
            <a:srgbClr val="0099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1996" name="Rectangle 11">
            <a:extLst>
              <a:ext uri="{FF2B5EF4-FFF2-40B4-BE49-F238E27FC236}">
                <a16:creationId xmlns:a16="http://schemas.microsoft.com/office/drawing/2014/main" id="{8460984B-27A4-2AE9-1332-3B9A03010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724400"/>
            <a:ext cx="914400" cy="228600"/>
          </a:xfrm>
          <a:prstGeom prst="rect">
            <a:avLst/>
          </a:prstGeom>
          <a:solidFill>
            <a:srgbClr val="A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1997" name="Rectangle 12">
            <a:extLst>
              <a:ext uri="{FF2B5EF4-FFF2-40B4-BE49-F238E27FC236}">
                <a16:creationId xmlns:a16="http://schemas.microsoft.com/office/drawing/2014/main" id="{BB2486F9-811C-9A81-2122-6DF6C4C1E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10200"/>
            <a:ext cx="914400" cy="228600"/>
          </a:xfrm>
          <a:prstGeom prst="rect">
            <a:avLst/>
          </a:prstGeom>
          <a:solidFill>
            <a:srgbClr val="00C3B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1998" name="Line 13">
            <a:extLst>
              <a:ext uri="{FF2B5EF4-FFF2-40B4-BE49-F238E27FC236}">
                <a16:creationId xmlns:a16="http://schemas.microsoft.com/office/drawing/2014/main" id="{33A4836D-DECB-0C09-B6C9-97D0E86E03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4800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4">
            <a:extLst>
              <a:ext uri="{FF2B5EF4-FFF2-40B4-BE49-F238E27FC236}">
                <a16:creationId xmlns:a16="http://schemas.microsoft.com/office/drawing/2014/main" id="{9317AC7D-04C9-9CED-9B53-F052097B4A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53340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Text Box 17">
            <a:extLst>
              <a:ext uri="{FF2B5EF4-FFF2-40B4-BE49-F238E27FC236}">
                <a16:creationId xmlns:a16="http://schemas.microsoft.com/office/drawing/2014/main" id="{CDF9F899-D5D8-866A-6896-DBC5AD495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6129338"/>
            <a:ext cx="1125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Store m here</a:t>
            </a:r>
          </a:p>
        </p:txBody>
      </p:sp>
      <p:sp>
        <p:nvSpPr>
          <p:cNvPr id="42001" name="Rectangle 18">
            <a:extLst>
              <a:ext uri="{FF2B5EF4-FFF2-40B4-BE49-F238E27FC236}">
                <a16:creationId xmlns:a16="http://schemas.microsoft.com/office/drawing/2014/main" id="{C7D933FE-AE54-2AEA-032A-C143AE060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410200"/>
            <a:ext cx="228600" cy="2286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2002" name="Line 16">
            <a:extLst>
              <a:ext uri="{FF2B5EF4-FFF2-40B4-BE49-F238E27FC236}">
                <a16:creationId xmlns:a16="http://schemas.microsoft.com/office/drawing/2014/main" id="{77C06960-517A-A8F4-45CE-2899AE4064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56260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Rectangle 19">
            <a:extLst>
              <a:ext uri="{FF2B5EF4-FFF2-40B4-BE49-F238E27FC236}">
                <a16:creationId xmlns:a16="http://schemas.microsoft.com/office/drawing/2014/main" id="{DE3EDC94-61C6-0671-09FC-FBBDA9AD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105400"/>
            <a:ext cx="228600" cy="2286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75000"/>
              </a:lnSpc>
              <a:spcBef>
                <a:spcPct val="6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har char="-"/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m</a:t>
            </a:r>
          </a:p>
        </p:txBody>
      </p:sp>
      <p:grpSp>
        <p:nvGrpSpPr>
          <p:cNvPr id="42004" name="Group 20">
            <a:extLst>
              <a:ext uri="{FF2B5EF4-FFF2-40B4-BE49-F238E27FC236}">
                <a16:creationId xmlns:a16="http://schemas.microsoft.com/office/drawing/2014/main" id="{FFF3E080-6B4B-EF7E-2B52-F7965EE965A5}"/>
              </a:ext>
            </a:extLst>
          </p:cNvPr>
          <p:cNvGrpSpPr>
            <a:grpSpLocks/>
          </p:cNvGrpSpPr>
          <p:nvPr/>
        </p:nvGrpSpPr>
        <p:grpSpPr bwMode="auto">
          <a:xfrm>
            <a:off x="7119938" y="4659313"/>
            <a:ext cx="271462" cy="1030287"/>
            <a:chOff x="7120330" y="5079170"/>
            <a:chExt cx="271511" cy="1030695"/>
          </a:xfrm>
        </p:grpSpPr>
        <p:sp>
          <p:nvSpPr>
            <p:cNvPr id="42005" name="TextBox 21">
              <a:extLst>
                <a:ext uri="{FF2B5EF4-FFF2-40B4-BE49-F238E27FC236}">
                  <a16:creationId xmlns:a16="http://schemas.microsoft.com/office/drawing/2014/main" id="{8CB396D7-2F9F-77EA-29D6-07F315280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0330" y="5079170"/>
              <a:ext cx="241221" cy="33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i</a:t>
              </a:r>
            </a:p>
          </p:txBody>
        </p:sp>
        <p:sp>
          <p:nvSpPr>
            <p:cNvPr id="42006" name="TextBox 22">
              <a:extLst>
                <a:ext uri="{FF2B5EF4-FFF2-40B4-BE49-F238E27FC236}">
                  <a16:creationId xmlns:a16="http://schemas.microsoft.com/office/drawing/2014/main" id="{CE8C0CA7-B2AD-A80C-0125-E23F4F2E5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820" y="5771210"/>
              <a:ext cx="254021" cy="33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75000"/>
                </a:lnSpc>
                <a:spcBef>
                  <a:spcPct val="65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har char="-"/>
                <a:defRPr sz="20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j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uller97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00CC"/>
      </a:hlink>
      <a:folHlink>
        <a:srgbClr val="EAEC5E"/>
      </a:folHlink>
    </a:clrScheme>
    <a:fontScheme name="Culler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ller97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ller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ller97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ller97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ller97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ller97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ller97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11914</TotalTime>
  <Pages>27</Pages>
  <Words>12788</Words>
  <Application>Microsoft Macintosh PowerPoint</Application>
  <PresentationFormat>Letter Paper (8.5x11 in)</PresentationFormat>
  <Paragraphs>1876</Paragraphs>
  <Slides>76</Slides>
  <Notes>60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88" baseType="lpstr">
      <vt:lpstr>ＭＳ Ｐゴシック</vt:lpstr>
      <vt:lpstr>Arial</vt:lpstr>
      <vt:lpstr>Calibri</vt:lpstr>
      <vt:lpstr>Symbol</vt:lpstr>
      <vt:lpstr>Tahoma</vt:lpstr>
      <vt:lpstr>Tech</vt:lpstr>
      <vt:lpstr>Times New Roman</vt:lpstr>
      <vt:lpstr>Culler97</vt:lpstr>
      <vt:lpstr>Custom Design</vt:lpstr>
      <vt:lpstr>Chart</vt:lpstr>
      <vt:lpstr>Equation</vt:lpstr>
      <vt:lpstr>Worksheet</vt:lpstr>
      <vt:lpstr>CS 267  Dense Linear Algebra: Parallel Gaussian Elimination and QR</vt:lpstr>
      <vt:lpstr>Outline</vt:lpstr>
      <vt:lpstr>Outline</vt:lpstr>
      <vt:lpstr>Optimization Goals</vt:lpstr>
      <vt:lpstr>Optimization Goals</vt:lpstr>
      <vt:lpstr>Gaussian Elimination (GE) for solving Ax=b</vt:lpstr>
      <vt:lpstr>Refine GE Algorithm (1/5)</vt:lpstr>
      <vt:lpstr>Refine GE Algorithm (2/5)</vt:lpstr>
      <vt:lpstr>Refine GE Algorithm (3/5)</vt:lpstr>
      <vt:lpstr>Refine GE Algorithm (4/5)</vt:lpstr>
      <vt:lpstr>Refine GE Algorithm (5/5)</vt:lpstr>
      <vt:lpstr>What GE really computes</vt:lpstr>
      <vt:lpstr>Problems with basic GE algorithm</vt:lpstr>
      <vt:lpstr>Pivoting in Gaussian Elimination</vt:lpstr>
      <vt:lpstr>Gaussian Elimination with Partial Pivoting (GEPP)</vt:lpstr>
      <vt:lpstr>Problems with basic GE algorithm</vt:lpstr>
      <vt:lpstr>Converting BLAS2 to BLAS3 in GEPP</vt:lpstr>
      <vt:lpstr>Blocked GEPP   (www.netlib.org/lapack/single/sgetrf.f)</vt:lpstr>
      <vt:lpstr>Efficiency of Blocked GEPP  (all parallelism “hidden” inside the BLAS)</vt:lpstr>
      <vt:lpstr>Communication Lower Bound for GE</vt:lpstr>
      <vt:lpstr>Does LAPACK’s GEPP Minimize Communication? </vt:lpstr>
      <vt:lpstr>Alternative cache-oblivious GE formulation (1/2)</vt:lpstr>
      <vt:lpstr>Alternative cache-oblivious GE formulation (2/2)</vt:lpstr>
      <vt:lpstr>Explicitly Parallelizing Gaussian Elimination</vt:lpstr>
      <vt:lpstr>Different Data Layouts for Parallel GE</vt:lpstr>
      <vt:lpstr>PowerPoint Presentation</vt:lpstr>
      <vt:lpstr>PowerPoint Presentation</vt:lpstr>
      <vt:lpstr>PowerPoint Presentation</vt:lpstr>
      <vt:lpstr>PowerPoint Presentation</vt:lpstr>
      <vt:lpstr>Does ScaLAPACK Minimize Communication?</vt:lpstr>
      <vt:lpstr>Choosing Rows by “Tournament Pivoting”</vt:lpstr>
      <vt:lpstr>Minimizing Communication in TSLU</vt:lpstr>
      <vt:lpstr>Performance vs ScaLAPACK or SLATE LU</vt:lpstr>
      <vt:lpstr>CALU speedup prediction for a Petascale machine - up to 81x faster</vt:lpstr>
      <vt:lpstr>Same idea for TSQR: QR of a Tall, Skinny matrix</vt:lpstr>
      <vt:lpstr>Same idea for TSQR: QR of a Tall, Skinny matrix</vt:lpstr>
      <vt:lpstr>TSQR: An Architecture-Dependent Algorithm</vt:lpstr>
      <vt:lpstr>TSQR Performance Results</vt:lpstr>
      <vt:lpstr>Summary of dense sequential O(n3) algorithms  attaining communication lower bounds</vt:lpstr>
      <vt:lpstr>Summary of dense sequential O(n3) algorithms  attaining communication lower bounds</vt:lpstr>
      <vt:lpstr>Summary of dense parallel O(n3/p) algorithms  attaining communication lower bounds</vt:lpstr>
      <vt:lpstr>Summary of dense parallel O(n3/p) algorithms  attaining communication lower bounds</vt:lpstr>
      <vt:lpstr>Can we do even better?</vt:lpstr>
      <vt:lpstr>Can we do even better?</vt:lpstr>
      <vt:lpstr>LU Speedups from  Tournament Pivoting and 2.5D  </vt:lpstr>
      <vt:lpstr>2.5D vs 2D LU With and Without Pivoting</vt:lpstr>
      <vt:lpstr>Dense Linear Algebra on Other Architectures</vt:lpstr>
      <vt:lpstr>Dense Linear Algebra on GPUs</vt:lpstr>
      <vt:lpstr>GPU Memory Hierarchy</vt:lpstr>
      <vt:lpstr>Motivation</vt:lpstr>
      <vt:lpstr>(Some new) NVIDIA coding recommendations</vt:lpstr>
      <vt:lpstr>PowerPoint Presentation</vt:lpstr>
      <vt:lpstr>New code vs. CUBLAS 1.1</vt:lpstr>
      <vt:lpstr>The Progress So Far</vt:lpstr>
      <vt:lpstr>Row-Pivoting in LU Factorization</vt:lpstr>
      <vt:lpstr>BLAS1 Performance</vt:lpstr>
      <vt:lpstr>Panel Factorization</vt:lpstr>
      <vt:lpstr>Design of fast matrix factorizations on GPU</vt:lpstr>
      <vt:lpstr>Raw Performance of Factorizations on GPU</vt:lpstr>
      <vt:lpstr>Speedup of Factorizations on GPU over CPU</vt:lpstr>
      <vt:lpstr>Where does the time go?</vt:lpstr>
      <vt:lpstr>Importance of various optimizations on GPU</vt:lpstr>
      <vt:lpstr>Results for matmul, LU on NVIDIA</vt:lpstr>
      <vt:lpstr>Multicore:  Expressing Parallelism with a DAG</vt:lpstr>
      <vt:lpstr>Expressing Parallelism with a DAG - Cholesky</vt:lpstr>
      <vt:lpstr>Expressing Parallelism with a DAG – Block Cholesky</vt:lpstr>
      <vt:lpstr>PowerPoint Presentation</vt:lpstr>
      <vt:lpstr>Scheduling options</vt:lpstr>
      <vt:lpstr>Schedulers tested</vt:lpstr>
      <vt:lpstr>Measured Results for Tiled Cholesky</vt:lpstr>
      <vt:lpstr>PowerPoint Presentation</vt:lpstr>
      <vt:lpstr>PowerPoint Presentation</vt:lpstr>
      <vt:lpstr>Intel’s Clovertown Quad Core</vt:lpstr>
      <vt:lpstr>Class Projects</vt:lpstr>
      <vt:lpstr>Class Projects</vt:lpstr>
      <vt:lpstr>Scheduling on Multicore –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267  Dense Linear Algebra: Parallel Gaussian Elimination</dc:title>
  <dc:subject/>
  <dc:creator>Microsoft Office User</dc:creator>
  <cp:keywords/>
  <dc:description/>
  <cp:lastModifiedBy>James Demmel</cp:lastModifiedBy>
  <cp:revision>80</cp:revision>
  <cp:lastPrinted>2024-03-07T03:10:20Z</cp:lastPrinted>
  <dcterms:created xsi:type="dcterms:W3CDTF">2018-03-01T14:05:36Z</dcterms:created>
  <dcterms:modified xsi:type="dcterms:W3CDTF">2025-03-12T04:08:13Z</dcterms:modified>
</cp:coreProperties>
</file>