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4" r:id="rId28"/>
    <p:sldId id="283" r:id="rId29"/>
    <p:sldId id="282" r:id="rId3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-184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2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717" y="0"/>
            <a:ext cx="12321117" cy="6858000"/>
            <a:chOff x="0" y="0"/>
            <a:chExt cx="5821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32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65" y="1074"/>
              <a:ext cx="4756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58"/>
              <a:ext cx="1109" cy="2003"/>
              <a:chOff x="0" y="658"/>
              <a:chExt cx="1109" cy="2003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378" y="1064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740" y="658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734" y="1064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372" y="1457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177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743201" y="1828800"/>
            <a:ext cx="92329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dirty="0" smtClean="0"/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22406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47E62-CBF2-41AD-8249-57E95116B32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1E65E-3AEB-4B54-A350-EC97E36DABB5}" type="datetimeFigureOut">
              <a:rPr lang="en-US" smtClean="0"/>
              <a:t>11/25/2019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81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47E62-CBF2-41AD-8249-57E95116B32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1E65E-3AEB-4B54-A350-EC97E36DABB5}" type="datetimeFigureOut">
              <a:rPr lang="en-US" smtClean="0"/>
              <a:t>11/25/2019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42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47E62-CBF2-41AD-8249-57E95116B32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1E65E-3AEB-4B54-A350-EC97E36DABB5}" type="datetimeFigureOut">
              <a:rPr lang="en-US" smtClean="0"/>
              <a:t>11/25/2019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16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47E62-CBF2-41AD-8249-57E95116B32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1E65E-3AEB-4B54-A350-EC97E36DABB5}" type="datetimeFigureOut">
              <a:rPr lang="en-US" smtClean="0"/>
              <a:t>11/25/2019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43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47E62-CBF2-41AD-8249-57E95116B32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1E65E-3AEB-4B54-A350-EC97E36DABB5}" type="datetimeFigureOut">
              <a:rPr lang="en-US" smtClean="0"/>
              <a:t>11/25/2019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19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47E62-CBF2-41AD-8249-57E95116B32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1E65E-3AEB-4B54-A350-EC97E36DABB5}" type="datetimeFigureOut">
              <a:rPr lang="en-US" smtClean="0"/>
              <a:t>11/25/2019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38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47E62-CBF2-41AD-8249-57E95116B32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1E65E-3AEB-4B54-A350-EC97E36DABB5}" type="datetimeFigureOut">
              <a:rPr lang="en-US" smtClean="0"/>
              <a:t>11/25/2019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52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47E62-CBF2-41AD-8249-57E95116B32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1E65E-3AEB-4B54-A350-EC97E36DABB5}" type="datetimeFigureOut">
              <a:rPr lang="en-US" smtClean="0"/>
              <a:t>11/25/2019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44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47E62-CBF2-41AD-8249-57E95116B32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1E65E-3AEB-4B54-A350-EC97E36DABB5}" type="datetimeFigureOut">
              <a:rPr lang="en-US" smtClean="0"/>
              <a:t>11/25/2019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60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47E62-CBF2-41AD-8249-57E95116B32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1E65E-3AEB-4B54-A350-EC97E36DABB5}" type="datetimeFigureOut">
              <a:rPr lang="en-US" smtClean="0"/>
              <a:t>11/25/2019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34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BC347E62-CBF2-41AD-8249-57E95116B32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fld id="{B0D1E65E-3AEB-4B54-A350-EC97E36DABB5}" type="datetimeFigureOut">
              <a:rPr lang="en-US" smtClean="0"/>
              <a:t>11/25/2019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963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AEGEAN:</a:t>
            </a:r>
            <a:br>
              <a:rPr lang="en-US" b="1" dirty="0" smtClean="0"/>
            </a:br>
            <a:r>
              <a:rPr lang="en-US" b="1" dirty="0" smtClean="0"/>
              <a:t>REPLICATION BEYOND THE CLIENT-SERVER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8068" y="4857919"/>
            <a:ext cx="8026400" cy="1752600"/>
          </a:xfrm>
        </p:spPr>
        <p:txBody>
          <a:bodyPr/>
          <a:lstStyle/>
          <a:p>
            <a:pPr algn="l"/>
            <a:r>
              <a:rPr lang="en-US" dirty="0" smtClean="0"/>
              <a:t>Remzi</a:t>
            </a:r>
            <a:r>
              <a:rPr lang="en-US" dirty="0" smtClean="0"/>
              <a:t> Can </a:t>
            </a:r>
            <a:r>
              <a:rPr lang="en-US" dirty="0" smtClean="0"/>
              <a:t>Aksoy</a:t>
            </a:r>
            <a:r>
              <a:rPr lang="en-US" dirty="0" smtClean="0"/>
              <a:t>, Manos </a:t>
            </a:r>
            <a:r>
              <a:rPr lang="en-US" dirty="0" smtClean="0"/>
              <a:t>Kapritsos</a:t>
            </a:r>
            <a:endParaRPr lang="en-US" dirty="0" smtClean="0"/>
          </a:p>
          <a:p>
            <a:pPr algn="r"/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SOSP</a:t>
            </a:r>
            <a:r>
              <a:rPr lang="en-US" b="1" u="sng" dirty="0" smtClean="0"/>
              <a:t> 2019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4630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Replicated requests should </a:t>
            </a:r>
            <a:r>
              <a:rPr lang="en-US" dirty="0" smtClean="0"/>
              <a:t>be treated as </a:t>
            </a:r>
            <a:r>
              <a:rPr lang="en-US" dirty="0" smtClean="0"/>
              <a:t>a</a:t>
            </a:r>
            <a:br>
              <a:rPr lang="en-US" dirty="0" smtClean="0"/>
            </a:br>
            <a:r>
              <a:rPr lang="en-US" b="1" i="1" dirty="0" smtClean="0"/>
              <a:t>single </a:t>
            </a:r>
            <a:r>
              <a:rPr lang="en-US" b="1" i="1" dirty="0" smtClean="0"/>
              <a:t>logical request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Replicas cannot finalize execution of backend </a:t>
            </a:r>
            <a:r>
              <a:rPr lang="en-US" dirty="0" smtClean="0"/>
              <a:t>responses </a:t>
            </a:r>
            <a:r>
              <a:rPr lang="en-US" dirty="0" smtClean="0"/>
              <a:t>before </a:t>
            </a:r>
            <a:r>
              <a:rPr lang="en-US" dirty="0" smtClean="0"/>
              <a:t>obtaining a </a:t>
            </a:r>
            <a:r>
              <a:rPr lang="en-US" dirty="0" smtClean="0"/>
              <a:t>consensus </a:t>
            </a:r>
            <a:r>
              <a:rPr lang="en-US" dirty="0" smtClean="0"/>
              <a:t>from a </a:t>
            </a:r>
            <a:r>
              <a:rPr lang="en-US" dirty="0" smtClean="0"/>
              <a:t>quorum of </a:t>
            </a:r>
            <a:r>
              <a:rPr lang="en-US" dirty="0" smtClean="0"/>
              <a:t>their </a:t>
            </a:r>
            <a:r>
              <a:rPr lang="en-US" dirty="0" smtClean="0"/>
              <a:t>peers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Nested request should never be </a:t>
            </a:r>
            <a:r>
              <a:rPr lang="en-US" dirty="0" smtClean="0"/>
              <a:t>based on </a:t>
            </a:r>
            <a:r>
              <a:rPr lang="en-US" dirty="0" smtClean="0"/>
              <a:t>a speculative </a:t>
            </a:r>
            <a:r>
              <a:rPr lang="en-US" dirty="0" smtClean="0"/>
              <a:t>state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008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alternative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the middle service</a:t>
            </a:r>
          </a:p>
          <a:p>
            <a:pPr lvl="1"/>
            <a:r>
              <a:rPr lang="en-US" dirty="0" smtClean="0"/>
              <a:t>Unreplicated</a:t>
            </a:r>
          </a:p>
          <a:p>
            <a:pPr lvl="1"/>
            <a:r>
              <a:rPr lang="en-US" dirty="0" smtClean="0"/>
              <a:t>Stateless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In case of crashes, can restart another instance of the server</a:t>
            </a:r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dirty="0" smtClean="0"/>
              <a:t>Typically combined </a:t>
            </a:r>
            <a:r>
              <a:rPr lang="en-US" dirty="0" smtClean="0"/>
              <a:t>it with a </a:t>
            </a:r>
            <a:r>
              <a:rPr lang="en-US" dirty="0" smtClean="0"/>
              <a:t>fault-tolerant </a:t>
            </a:r>
            <a:r>
              <a:rPr lang="en-US" dirty="0" smtClean="0"/>
              <a:t>backend store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3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model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Middle servers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be synchronous or asynchronous</a:t>
            </a:r>
          </a:p>
          <a:p>
            <a:pPr lvl="1">
              <a:spcBef>
                <a:spcPts val="2400"/>
              </a:spcBef>
            </a:pPr>
            <a:r>
              <a:rPr lang="en-US" dirty="0" smtClean="0"/>
              <a:t>Can be designed to tolerate all kind of failures</a:t>
            </a:r>
          </a:p>
          <a:p>
            <a:pPr lvl="2"/>
            <a:r>
              <a:rPr lang="en-US" dirty="0" smtClean="0"/>
              <a:t>Including Byzantine failures</a:t>
            </a:r>
          </a:p>
          <a:p>
            <a:pPr lvl="1">
              <a:spcBef>
                <a:spcPts val="2400"/>
              </a:spcBef>
            </a:pPr>
            <a:r>
              <a:rPr lang="en-US" dirty="0" smtClean="0"/>
              <a:t>We </a:t>
            </a:r>
            <a:r>
              <a:rPr lang="en-US" dirty="0" smtClean="0"/>
              <a:t>assume synchronous </a:t>
            </a:r>
            <a:r>
              <a:rPr lang="en-US" dirty="0" smtClean="0"/>
              <a:t>intervals during which messages </a:t>
            </a:r>
            <a:r>
              <a:rPr lang="en-US" dirty="0" smtClean="0"/>
              <a:t>sent </a:t>
            </a:r>
            <a:r>
              <a:rPr lang="en-US" dirty="0" smtClean="0"/>
              <a:t>by correct nodes are received and </a:t>
            </a:r>
            <a:r>
              <a:rPr lang="en-US" dirty="0" smtClean="0"/>
              <a:t>processed</a:t>
            </a:r>
            <a:endParaRPr lang="en-US" dirty="0" smtClean="0"/>
          </a:p>
          <a:p>
            <a:pPr lvl="2"/>
            <a:r>
              <a:rPr lang="en-US" dirty="0" smtClean="0"/>
              <a:t>Required for </a:t>
            </a:r>
            <a:r>
              <a:rPr lang="en-US" dirty="0" smtClean="0"/>
              <a:t>liveness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40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Refresher</a:t>
            </a:r>
          </a:p>
        </p:txBody>
      </p:sp>
      <p:sp>
        <p:nvSpPr>
          <p:cNvPr id="12291" name="Rectangle 8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b="1" i="1" u="sng" dirty="0" smtClean="0"/>
              <a:t>Non-Byzantine</a:t>
            </a:r>
          </a:p>
          <a:p>
            <a:pPr marL="798513" lvl="1" indent="-341313"/>
            <a:r>
              <a:rPr lang="en-US" altLang="en-US" dirty="0" smtClean="0"/>
              <a:t>Failed nodes stop communicating with other nodes</a:t>
            </a:r>
          </a:p>
          <a:p>
            <a:pPr lvl="2"/>
            <a:r>
              <a:rPr lang="en-US" altLang="en-US" b="1" i="1" dirty="0" smtClean="0"/>
              <a:t>Omission failures</a:t>
            </a:r>
            <a:endParaRPr lang="en-US" altLang="en-US" dirty="0" smtClean="0"/>
          </a:p>
          <a:p>
            <a:pPr lvl="2" eaLnBrk="1" hangingPunct="1"/>
            <a:r>
              <a:rPr lang="en-US" altLang="en-US" b="1" i="1" dirty="0" smtClean="0"/>
              <a:t>Fail-stop</a:t>
            </a:r>
            <a:r>
              <a:rPr lang="en-US" altLang="en-US" dirty="0" smtClean="0"/>
              <a:t> </a:t>
            </a:r>
            <a:r>
              <a:rPr lang="en-US" altLang="en-US" dirty="0" smtClean="0"/>
              <a:t>behavior</a:t>
            </a:r>
            <a:endParaRPr lang="en-US" altLang="en-US" dirty="0" smtClean="0"/>
          </a:p>
        </p:txBody>
      </p:sp>
      <p:sp>
        <p:nvSpPr>
          <p:cNvPr id="12292" name="Rectangle 9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altLang="en-US" b="1" i="1" u="sng" dirty="0" smtClean="0"/>
              <a:t>Byzantine</a:t>
            </a:r>
          </a:p>
          <a:p>
            <a:pPr marL="914400" lvl="1" indent="-457200"/>
            <a:r>
              <a:rPr lang="en-US" altLang="en-US" dirty="0" smtClean="0"/>
              <a:t>Failed nodes will keep sending messages </a:t>
            </a:r>
          </a:p>
          <a:p>
            <a:pPr marL="1257300" lvl="2"/>
            <a:r>
              <a:rPr lang="en-US" altLang="en-US" dirty="0" smtClean="0"/>
              <a:t>Incorrect and potentially misleading</a:t>
            </a:r>
          </a:p>
          <a:p>
            <a:pPr marL="1257300" lvl="2"/>
            <a:r>
              <a:rPr lang="en-US" altLang="en-US" dirty="0" smtClean="0"/>
              <a:t>Failed node becomes a</a:t>
            </a:r>
            <a:r>
              <a:rPr lang="en-US" altLang="en-US" b="1" i="1" u="sng" dirty="0" smtClean="0"/>
              <a:t> </a:t>
            </a:r>
            <a:r>
              <a:rPr lang="en-US" altLang="en-US" b="1" i="1" dirty="0" smtClean="0"/>
              <a:t>traitor </a:t>
            </a:r>
          </a:p>
        </p:txBody>
      </p:sp>
    </p:spTree>
    <p:extLst>
      <p:ext uri="{BB962C8B-B14F-4D97-AF65-F5344CB8AC3E}">
        <p14:creationId xmlns:p14="http://schemas.microsoft.com/office/powerpoint/2010/main" val="155684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model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Backend service</a:t>
            </a:r>
          </a:p>
          <a:p>
            <a:pPr lvl="1"/>
            <a:r>
              <a:rPr lang="en-US" dirty="0" smtClean="0"/>
              <a:t>Can be replicated or unreplicated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92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model (III)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Failure model</a:t>
            </a:r>
          </a:p>
          <a:p>
            <a:pPr lvl="1"/>
            <a:r>
              <a:rPr lang="en-US" dirty="0" smtClean="0"/>
              <a:t>System will remain </a:t>
            </a:r>
            <a:r>
              <a:rPr lang="en-US" b="1" i="1" dirty="0" smtClean="0"/>
              <a:t>live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Provide replies to client requests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In the presence of up </a:t>
            </a:r>
            <a:r>
              <a:rPr lang="en-US" dirty="0" smtClean="0"/>
              <a:t>to </a:t>
            </a:r>
            <a:r>
              <a:rPr lang="en-US" b="1" i="1" dirty="0" smtClean="0"/>
              <a:t>u</a:t>
            </a:r>
            <a:r>
              <a:rPr lang="en-US" dirty="0" smtClean="0"/>
              <a:t> simultaneous failures of any kind</a:t>
            </a:r>
          </a:p>
          <a:p>
            <a:pPr lvl="1">
              <a:spcBef>
                <a:spcPts val="2400"/>
              </a:spcBef>
            </a:pPr>
            <a:r>
              <a:rPr lang="en-US" dirty="0"/>
              <a:t>System will </a:t>
            </a:r>
            <a:r>
              <a:rPr lang="en-US" dirty="0" smtClean="0"/>
              <a:t>remain </a:t>
            </a:r>
            <a:r>
              <a:rPr lang="en-US" b="1" i="1" dirty="0" smtClean="0"/>
              <a:t>safe</a:t>
            </a:r>
            <a:r>
              <a:rPr lang="en-US" dirty="0" smtClean="0"/>
              <a:t> (</a:t>
            </a:r>
            <a:r>
              <a:rPr lang="en-US" dirty="0" smtClean="0"/>
              <a:t>but not necessarily live)</a:t>
            </a:r>
            <a:endParaRPr lang="en-US" dirty="0"/>
          </a:p>
          <a:p>
            <a:pPr lvl="2"/>
            <a:r>
              <a:rPr lang="en-US" dirty="0" smtClean="0"/>
              <a:t>Not provide incorrect replies to its clients</a:t>
            </a:r>
            <a:endParaRPr lang="en-US" dirty="0"/>
          </a:p>
          <a:p>
            <a:pPr lvl="2"/>
            <a:r>
              <a:rPr lang="en-US" dirty="0"/>
              <a:t> </a:t>
            </a:r>
            <a:r>
              <a:rPr lang="en-US" dirty="0" smtClean="0"/>
              <a:t>In the presence of up </a:t>
            </a:r>
            <a:r>
              <a:rPr lang="en-US" dirty="0" smtClean="0"/>
              <a:t>to </a:t>
            </a:r>
            <a:r>
              <a:rPr lang="en-US" b="1" i="1" dirty="0" smtClean="0"/>
              <a:t>r</a:t>
            </a:r>
            <a:r>
              <a:rPr lang="en-US" dirty="0" smtClean="0"/>
              <a:t> simultaneous Byzantine </a:t>
            </a:r>
            <a:r>
              <a:rPr lang="en-US" dirty="0"/>
              <a:t>failures </a:t>
            </a:r>
            <a:r>
              <a:rPr lang="en-US" dirty="0" smtClean="0"/>
              <a:t>and an arbitrary number of omission failures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41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model (IVI)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Correctness</a:t>
            </a:r>
          </a:p>
          <a:p>
            <a:pPr lvl="1"/>
            <a:r>
              <a:rPr lang="en-US" dirty="0" smtClean="0"/>
              <a:t>Does not want to use serial execution</a:t>
            </a:r>
          </a:p>
          <a:p>
            <a:pPr lvl="2"/>
            <a:r>
              <a:rPr lang="en-US" dirty="0" smtClean="0"/>
              <a:t>Too limiting</a:t>
            </a:r>
          </a:p>
          <a:p>
            <a:pPr lvl="1">
              <a:spcBef>
                <a:spcPts val="2400"/>
              </a:spcBef>
            </a:pPr>
            <a:r>
              <a:rPr lang="en-US" b="1" i="1" dirty="0" smtClean="0"/>
              <a:t>Undistinguishability </a:t>
            </a:r>
          </a:p>
          <a:p>
            <a:pPr lvl="2"/>
            <a:r>
              <a:rPr lang="en-US" dirty="0" smtClean="0"/>
              <a:t>A replicated </a:t>
            </a:r>
            <a:r>
              <a:rPr lang="en-US" dirty="0" smtClean="0"/>
              <a:t>service is correct </a:t>
            </a:r>
            <a:r>
              <a:rPr lang="en-US" dirty="0" smtClean="0"/>
              <a:t>if its </a:t>
            </a:r>
            <a:r>
              <a:rPr lang="en-US" dirty="0" smtClean="0"/>
              <a:t>outcomes are undistinguishable from those of an unreplicated service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32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shim (</a:t>
            </a:r>
            <a:r>
              <a:rPr lang="en-US" dirty="0" smtClean="0"/>
              <a:t>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Interposed between middle service and backend service</a:t>
            </a:r>
          </a:p>
          <a:p>
            <a:r>
              <a:rPr lang="en-US" dirty="0" smtClean="0"/>
              <a:t>When </a:t>
            </a:r>
            <a:r>
              <a:rPr lang="en-US" dirty="0" smtClean="0"/>
              <a:t>middle service issue a request</a:t>
            </a:r>
          </a:p>
          <a:p>
            <a:pPr lvl="1"/>
            <a:r>
              <a:rPr lang="en-US" dirty="0" smtClean="0"/>
              <a:t> Server shim authenticates the request</a:t>
            </a:r>
            <a:endParaRPr lang="en-US" dirty="0" smtClean="0"/>
          </a:p>
          <a:p>
            <a:pPr lvl="1"/>
            <a:r>
              <a:rPr lang="en-US" dirty="0" smtClean="0"/>
              <a:t>Waits until request </a:t>
            </a:r>
            <a:r>
              <a:rPr lang="en-US" dirty="0" smtClean="0"/>
              <a:t>gets a quorum of matching requests before forwarding </a:t>
            </a:r>
            <a:r>
              <a:rPr lang="en-US" dirty="0" smtClean="0"/>
              <a:t>it  </a:t>
            </a:r>
            <a:r>
              <a:rPr lang="en-US" dirty="0" smtClean="0"/>
              <a:t>to the backend service</a:t>
            </a:r>
          </a:p>
          <a:p>
            <a:pPr lvl="1"/>
            <a:r>
              <a:rPr lang="en-US" dirty="0" smtClean="0"/>
              <a:t>Discards </a:t>
            </a:r>
            <a:r>
              <a:rPr lang="en-US" dirty="0" smtClean="0"/>
              <a:t>request copies </a:t>
            </a:r>
            <a:r>
              <a:rPr lang="en-US" dirty="0" smtClean="0"/>
              <a:t>sent after </a:t>
            </a:r>
            <a:r>
              <a:rPr lang="en-US" dirty="0" smtClean="0"/>
              <a:t>that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shim (</a:t>
            </a:r>
            <a:r>
              <a:rPr lang="en-US" dirty="0" smtClean="0"/>
              <a:t>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it gets a response from the backend service,</a:t>
            </a:r>
            <a:br>
              <a:rPr lang="en-US" dirty="0" smtClean="0"/>
            </a:br>
            <a:r>
              <a:rPr lang="en-US" dirty="0" smtClean="0"/>
              <a:t>shim broadcasts it to all replicas</a:t>
            </a:r>
          </a:p>
          <a:p>
            <a:pPr lvl="1"/>
            <a:r>
              <a:rPr lang="en-US" dirty="0" smtClean="0"/>
              <a:t>Must ensure that no message is lost in the network</a:t>
            </a:r>
          </a:p>
          <a:p>
            <a:pPr lvl="2"/>
            <a:r>
              <a:rPr lang="en-US" dirty="0" smtClean="0"/>
              <a:t>Maintains a per-client-thread reply cache</a:t>
            </a:r>
          </a:p>
          <a:p>
            <a:pPr lvl="2"/>
            <a:r>
              <a:rPr lang="en-US" dirty="0" smtClean="0"/>
              <a:t>Resends response if needed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73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Durability of nested responses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Must ensure these are durably logged before </a:t>
                </a:r>
                <a:r>
                  <a:rPr lang="en-US" dirty="0" smtClean="0"/>
                  <a:t>performing an </a:t>
                </a:r>
                <a:r>
                  <a:rPr lang="en-US" dirty="0" smtClean="0"/>
                  <a:t>input commit</a:t>
                </a:r>
              </a:p>
              <a:p>
                <a:pPr lvl="1"/>
                <a:r>
                  <a:rPr lang="en-US" dirty="0" smtClean="0"/>
                  <a:t>To the client</a:t>
                </a:r>
              </a:p>
              <a:p>
                <a:pPr lvl="1"/>
                <a:r>
                  <a:rPr lang="en-US" dirty="0" smtClean="0"/>
                  <a:t>To the backend service</a:t>
                </a:r>
              </a:p>
              <a:p>
                <a:r>
                  <a:rPr lang="en-US" dirty="0" smtClean="0"/>
                  <a:t>In Aegean</a:t>
                </a:r>
              </a:p>
              <a:p>
                <a:pPr lvl="1"/>
                <a:r>
                  <a:rPr lang="en-US" dirty="0" smtClean="0"/>
                  <a:t>A middle </a:t>
                </a:r>
                <a:r>
                  <a:rPr lang="en-US" dirty="0" smtClean="0"/>
                  <a:t>service replica that receives a reply from a nested query forwards it to all other replicas </a:t>
                </a:r>
              </a:p>
              <a:p>
                <a:pPr lvl="1"/>
                <a:r>
                  <a:rPr lang="en-US" dirty="0" smtClean="0"/>
                  <a:t>Waits until it gets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+1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ACKs—including its own—to make the reply durable and </a:t>
                </a:r>
                <a:r>
                  <a:rPr lang="en-US" dirty="0" smtClean="0"/>
                  <a:t>committing </a:t>
                </a:r>
                <a:r>
                  <a:rPr lang="en-US" dirty="0" smtClean="0"/>
                  <a:t>it.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6" t="-1567" r="-333" b="-16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682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consistency </a:t>
            </a:r>
            <a:r>
              <a:rPr lang="en-US" dirty="0" smtClean="0"/>
              <a:t>models for replicated data fail when transactions </a:t>
            </a:r>
            <a:r>
              <a:rPr lang="en-US" dirty="0" smtClean="0"/>
              <a:t>involve non-replicated </a:t>
            </a:r>
            <a:r>
              <a:rPr lang="en-US" dirty="0" smtClean="0"/>
              <a:t>third parties</a:t>
            </a:r>
          </a:p>
          <a:p>
            <a:pPr lvl="1"/>
            <a:r>
              <a:rPr lang="en-US" dirty="0" smtClean="0"/>
              <a:t>Credit card payment subsystem</a:t>
            </a:r>
          </a:p>
          <a:p>
            <a:pPr>
              <a:spcBef>
                <a:spcPts val="2400"/>
              </a:spcBef>
            </a:pPr>
            <a:r>
              <a:rPr lang="en-US" b="1" i="1" dirty="0" smtClean="0"/>
              <a:t>Server-shim</a:t>
            </a:r>
            <a:r>
              <a:rPr lang="en-US" dirty="0" smtClean="0"/>
              <a:t>, </a:t>
            </a:r>
            <a:r>
              <a:rPr lang="en-US" b="1" i="1" dirty="0" smtClean="0"/>
              <a:t>response-durability</a:t>
            </a:r>
            <a:r>
              <a:rPr lang="en-US" dirty="0" smtClean="0"/>
              <a:t> and </a:t>
            </a:r>
            <a:r>
              <a:rPr lang="en-US" b="1" i="1" dirty="0" smtClean="0"/>
              <a:t>spec-tame</a:t>
            </a:r>
          </a:p>
          <a:p>
            <a:pPr lvl="1"/>
            <a:r>
              <a:rPr lang="en-US" dirty="0" smtClean="0"/>
              <a:t>Contribute to provide a </a:t>
            </a:r>
            <a:r>
              <a:rPr lang="en-US" b="1" i="1" dirty="0" smtClean="0"/>
              <a:t>single </a:t>
            </a:r>
            <a:r>
              <a:rPr lang="en-US" b="1" i="1" dirty="0"/>
              <a:t>correct </a:t>
            </a:r>
            <a:r>
              <a:rPr lang="en-US" b="1" i="1" dirty="0" smtClean="0"/>
              <a:t>machine</a:t>
            </a:r>
            <a:r>
              <a:rPr lang="en-US" dirty="0" smtClean="0"/>
              <a:t> abstraction</a:t>
            </a:r>
          </a:p>
          <a:p>
            <a:pPr>
              <a:spcBef>
                <a:spcPts val="2400"/>
              </a:spcBef>
            </a:pPr>
            <a:r>
              <a:rPr lang="en-US" b="1" i="1" dirty="0" smtClean="0"/>
              <a:t>Request pipelining</a:t>
            </a:r>
          </a:p>
          <a:p>
            <a:pPr lvl="1"/>
            <a:r>
              <a:rPr lang="en-US" dirty="0" smtClean="0"/>
              <a:t>Achieves </a:t>
            </a:r>
            <a:r>
              <a:rPr lang="en-US" dirty="0"/>
              <a:t>replica </a:t>
            </a:r>
            <a:r>
              <a:rPr lang="en-US" dirty="0" smtClean="0"/>
              <a:t>consistency </a:t>
            </a:r>
            <a:r>
              <a:rPr lang="en-US" dirty="0"/>
              <a:t>without </a:t>
            </a:r>
            <a:r>
              <a:rPr lang="en-US" dirty="0" smtClean="0"/>
              <a:t>sequential </a:t>
            </a:r>
            <a:r>
              <a:rPr lang="en-US" dirty="0"/>
              <a:t>execution</a:t>
            </a:r>
          </a:p>
        </p:txBody>
      </p:sp>
    </p:spTree>
    <p:extLst>
      <p:ext uri="{BB962C8B-B14F-4D97-AF65-F5344CB8AC3E}">
        <p14:creationId xmlns:p14="http://schemas.microsoft.com/office/powerpoint/2010/main" val="353646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Spec-tame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</a:t>
            </a:r>
            <a:r>
              <a:rPr lang="en-US" dirty="0" smtClean="0"/>
              <a:t>replicated services to use speculation while still providing single correct machine abstraction to all backend </a:t>
            </a:r>
            <a:r>
              <a:rPr lang="en-US" dirty="0" smtClean="0"/>
              <a:t>service</a:t>
            </a:r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dirty="0" smtClean="0"/>
              <a:t>Key </a:t>
            </a:r>
            <a:r>
              <a:rPr lang="en-US" dirty="0" smtClean="0"/>
              <a:t>idea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N</a:t>
            </a:r>
            <a:r>
              <a:rPr lang="en-US" dirty="0" smtClean="0"/>
              <a:t>ot </a:t>
            </a:r>
            <a:r>
              <a:rPr lang="en-US" dirty="0" smtClean="0"/>
              <a:t>to perform any output commit until </a:t>
            </a:r>
            <a:r>
              <a:rPr lang="en-US" dirty="0" smtClean="0"/>
              <a:t>speculation </a:t>
            </a:r>
            <a:r>
              <a:rPr lang="en-US" dirty="0" smtClean="0"/>
              <a:t>is resolved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08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taming Eve’s speculation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covered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62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Agree-execute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by most replication protocols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Replicas </a:t>
            </a:r>
            <a:r>
              <a:rPr lang="en-US" b="1" i="1" dirty="0" smtClean="0"/>
              <a:t>first agree </a:t>
            </a:r>
            <a:r>
              <a:rPr lang="en-US" dirty="0" smtClean="0"/>
              <a:t>on ordering of requests, </a:t>
            </a:r>
            <a:br>
              <a:rPr lang="en-US" dirty="0" smtClean="0"/>
            </a:br>
            <a:r>
              <a:rPr lang="en-US" b="1" i="1" dirty="0" smtClean="0"/>
              <a:t>then execute </a:t>
            </a:r>
            <a:r>
              <a:rPr lang="en-US" dirty="0" smtClean="0"/>
              <a:t>them sequentially in that order</a:t>
            </a:r>
            <a:endParaRPr lang="en-US" dirty="0"/>
          </a:p>
          <a:p>
            <a:pPr>
              <a:spcBef>
                <a:spcPts val="2400"/>
              </a:spcBef>
            </a:pPr>
            <a:r>
              <a:rPr lang="en-US" dirty="0" smtClean="0"/>
              <a:t>Forces middle service </a:t>
            </a:r>
            <a:r>
              <a:rPr lang="en-US" dirty="0" smtClean="0"/>
              <a:t>to remain </a:t>
            </a:r>
            <a:r>
              <a:rPr lang="en-US" dirty="0" smtClean="0"/>
              <a:t>idle while its nested transactions</a:t>
            </a:r>
            <a:br>
              <a:rPr lang="en-US" dirty="0" smtClean="0"/>
            </a:br>
            <a:r>
              <a:rPr lang="en-US" dirty="0" smtClean="0"/>
              <a:t>are forwarded to and processed by backend service</a:t>
            </a:r>
          </a:p>
          <a:p>
            <a:pPr lvl="1"/>
            <a:r>
              <a:rPr lang="en-US" i="1" dirty="0"/>
              <a:t> </a:t>
            </a:r>
            <a:r>
              <a:rPr lang="en-US" i="1" dirty="0" smtClean="0"/>
              <a:t>Single-threaded </a:t>
            </a:r>
            <a:r>
              <a:rPr lang="en-US" i="1" dirty="0" smtClean="0"/>
              <a:t>servers performing </a:t>
            </a:r>
            <a:r>
              <a:rPr lang="en-US" i="1" dirty="0" smtClean="0"/>
              <a:t>physical I/Os have the same issue</a:t>
            </a:r>
          </a:p>
          <a:p>
            <a:pPr lvl="2"/>
            <a:r>
              <a:rPr lang="en-US" i="1" dirty="0" smtClean="0"/>
              <a:t>Main motivation for </a:t>
            </a:r>
            <a:r>
              <a:rPr lang="en-US" i="1" dirty="0" smtClean="0"/>
              <a:t>multithreaded servers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14385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849" y="2238400"/>
            <a:ext cx="10339326" cy="366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25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00" y="457200"/>
            <a:ext cx="11036300" cy="1371600"/>
          </a:xfrm>
        </p:spPr>
        <p:txBody>
          <a:bodyPr/>
          <a:lstStyle/>
          <a:p>
            <a:r>
              <a:rPr lang="en-US" dirty="0" smtClean="0"/>
              <a:t>Request pipelining (I)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Allows a service to keep </a:t>
                </a:r>
                <a:r>
                  <a:rPr lang="en-US" dirty="0" smtClean="0"/>
                  <a:t>processing </a:t>
                </a:r>
                <a:r>
                  <a:rPr lang="en-US" dirty="0" smtClean="0"/>
                  <a:t>requests while its nested requests are being transmitted and processed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Service will execute requests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 smtClean="0"/>
                  <a:t>, …,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baseline="-25000" dirty="0" err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for a given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 in sequence until either</a:t>
                </a:r>
              </a:p>
              <a:p>
                <a:pPr lvl="1"/>
                <a:r>
                  <a:rPr lang="en-US" dirty="0" smtClean="0"/>
                  <a:t>Request completes</a:t>
                </a:r>
              </a:p>
              <a:p>
                <a:pPr lvl="1"/>
                <a:r>
                  <a:rPr lang="en-US" dirty="0" smtClean="0"/>
                  <a:t>Request needs to make a nested request</a:t>
                </a:r>
              </a:p>
              <a:p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is the depth of the pipeline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6" t="-1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907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00" y="457200"/>
            <a:ext cx="11036300" cy="1371600"/>
          </a:xfrm>
        </p:spPr>
        <p:txBody>
          <a:bodyPr/>
          <a:lstStyle/>
          <a:p>
            <a:r>
              <a:rPr lang="en-US" dirty="0" smtClean="0"/>
              <a:t>Request pipelining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</a:t>
            </a:r>
            <a:r>
              <a:rPr lang="en-US" dirty="0" smtClean="0"/>
              <a:t>replies to the nested </a:t>
            </a:r>
            <a:r>
              <a:rPr lang="en-US" dirty="0" smtClean="0"/>
              <a:t>requests have </a:t>
            </a:r>
            <a:r>
              <a:rPr lang="en-US" dirty="0" smtClean="0"/>
              <a:t>arrived, the requests that were waiting are processed in the pipeline order</a:t>
            </a:r>
          </a:p>
          <a:p>
            <a:pPr lvl="1"/>
            <a:r>
              <a:rPr lang="en-US" dirty="0" smtClean="0"/>
              <a:t>Not in </a:t>
            </a:r>
            <a:r>
              <a:rPr lang="en-US" dirty="0" smtClean="0"/>
              <a:t>the order the nested replies have arrived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58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259" y="1828800"/>
            <a:ext cx="10600743" cy="40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85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covered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9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99" y="1981200"/>
            <a:ext cx="3199075" cy="3886200"/>
          </a:xfrm>
        </p:spPr>
        <p:txBody>
          <a:bodyPr/>
          <a:lstStyle/>
          <a:p>
            <a:r>
              <a:rPr lang="en-US" dirty="0" smtClean="0"/>
              <a:t>Multithreading works!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8343" y="1630324"/>
            <a:ext cx="6311251" cy="491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63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paper</a:t>
            </a:r>
          </a:p>
          <a:p>
            <a:endParaRPr lang="en-US" dirty="0"/>
          </a:p>
          <a:p>
            <a:pPr lvl="1"/>
            <a:r>
              <a:rPr lang="en-US" dirty="0"/>
              <a:t>In a world of large-scale systems and microservices, it </a:t>
            </a:r>
            <a:r>
              <a:rPr lang="en-US" dirty="0" smtClean="0"/>
              <a:t>becomes imperative </a:t>
            </a:r>
            <a:r>
              <a:rPr lang="en-US" dirty="0"/>
              <a:t>to rethink our replication protocols </a:t>
            </a:r>
            <a:r>
              <a:rPr lang="en-US" dirty="0" smtClean="0"/>
              <a:t>to allow </a:t>
            </a:r>
            <a:r>
              <a:rPr lang="en-US" dirty="0"/>
              <a:t>for interactions between multiple components.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8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377" y="2041498"/>
            <a:ext cx="10972800" cy="3886200"/>
          </a:xfrm>
        </p:spPr>
        <p:txBody>
          <a:bodyPr/>
          <a:lstStyle/>
          <a:p>
            <a:r>
              <a:rPr lang="en-US" dirty="0" smtClean="0"/>
              <a:t>Many replicated services interact with non-replicated services</a:t>
            </a:r>
          </a:p>
          <a:p>
            <a:pPr lvl="1"/>
            <a:r>
              <a:rPr lang="en-US" dirty="0" smtClean="0"/>
              <a:t>Nested transaction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Current protocols are both inefficient and incorrect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2274072" y="3691394"/>
            <a:ext cx="1518700" cy="586408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124831" y="3429000"/>
            <a:ext cx="2172648" cy="945535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898003" y="3594567"/>
            <a:ext cx="2172648" cy="945535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Replicated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i="1" dirty="0" smtClean="0"/>
              <a:t>service</a:t>
            </a:r>
            <a:endParaRPr kumimoji="0" lang="en-US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Left-Right Arrow 7"/>
          <p:cNvSpPr/>
          <p:nvPr/>
        </p:nvSpPr>
        <p:spPr bwMode="auto">
          <a:xfrm flipV="1">
            <a:off x="7070651" y="3818615"/>
            <a:ext cx="1243947" cy="409108"/>
          </a:xfrm>
          <a:prstGeom prst="leftRightArrow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eft-Right Arrow 9"/>
          <p:cNvSpPr/>
          <p:nvPr/>
        </p:nvSpPr>
        <p:spPr bwMode="auto">
          <a:xfrm flipV="1">
            <a:off x="3679358" y="3818615"/>
            <a:ext cx="1243947" cy="409108"/>
          </a:xfrm>
          <a:prstGeom prst="leftRightArrow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8288048" y="3429000"/>
            <a:ext cx="3182679" cy="1211349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Credit card svc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(non-replicated)</a:t>
            </a:r>
          </a:p>
        </p:txBody>
      </p:sp>
    </p:spTree>
    <p:extLst>
      <p:ext uri="{BB962C8B-B14F-4D97-AF65-F5344CB8AC3E}">
        <p14:creationId xmlns:p14="http://schemas.microsoft.com/office/powerpoint/2010/main" val="197784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Extant replication protocols </a:t>
            </a:r>
          </a:p>
          <a:p>
            <a:pPr lvl="1"/>
            <a:r>
              <a:rPr lang="en-US" dirty="0" smtClean="0"/>
              <a:t>Use </a:t>
            </a:r>
            <a:r>
              <a:rPr lang="en-US" b="1" i="1" dirty="0" smtClean="0"/>
              <a:t>State Machine Replication</a:t>
            </a:r>
            <a:r>
              <a:rPr lang="en-US" dirty="0" smtClean="0"/>
              <a:t> model</a:t>
            </a:r>
          </a:p>
          <a:p>
            <a:pPr lvl="1"/>
            <a:r>
              <a:rPr lang="en-US" dirty="0" smtClean="0"/>
              <a:t>Provide clients with the illusion they are interacting with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b="1" i="1" dirty="0" smtClean="0"/>
              <a:t>single correct </a:t>
            </a:r>
            <a:r>
              <a:rPr lang="en-US" b="1" i="1" dirty="0" smtClean="0"/>
              <a:t>machine</a:t>
            </a:r>
            <a:r>
              <a:rPr lang="en-US" dirty="0" smtClean="0"/>
              <a:t> (</a:t>
            </a:r>
            <a:r>
              <a:rPr lang="en-US" b="1" i="1" dirty="0" smtClean="0"/>
              <a:t>SCM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Do not provide same abstraction to other external entities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51998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Extant replication protocols require requests to be executed in a well-defined order</a:t>
            </a:r>
          </a:p>
          <a:p>
            <a:pPr lvl="1"/>
            <a:r>
              <a:rPr lang="en-US" dirty="0" smtClean="0"/>
              <a:t>Each request must finish executing before the next request can start</a:t>
            </a:r>
          </a:p>
          <a:p>
            <a:r>
              <a:rPr lang="en-US" dirty="0" smtClean="0"/>
              <a:t>Servers must remain </a:t>
            </a:r>
            <a:r>
              <a:rPr lang="en-US" b="1" i="1" dirty="0" smtClean="0"/>
              <a:t>idle</a:t>
            </a:r>
            <a:r>
              <a:rPr lang="en-US" dirty="0" smtClean="0"/>
              <a:t> </a:t>
            </a:r>
            <a:r>
              <a:rPr lang="en-US" dirty="0" smtClean="0"/>
              <a:t>while one </a:t>
            </a:r>
            <a:r>
              <a:rPr lang="en-US" dirty="0" smtClean="0"/>
              <a:t>of their </a:t>
            </a:r>
            <a:r>
              <a:rPr lang="en-US" dirty="0" smtClean="0"/>
              <a:t>requests is </a:t>
            </a:r>
            <a:r>
              <a:rPr lang="en-US" dirty="0" smtClean="0"/>
              <a:t>processed by another service</a:t>
            </a:r>
          </a:p>
          <a:p>
            <a:pPr lvl="1"/>
            <a:r>
              <a:rPr lang="en-US" dirty="0" smtClean="0"/>
              <a:t>Limits throughput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89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Client-middle-backend model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2274072" y="3691394"/>
            <a:ext cx="1518700" cy="586408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4898003" y="3471531"/>
            <a:ext cx="2172648" cy="110389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Middl</a:t>
            </a:r>
            <a:r>
              <a:rPr lang="en-US" sz="2800" b="1" i="1" dirty="0" smtClean="0"/>
              <a:t>e</a:t>
            </a:r>
            <a:endParaRPr kumimoji="0" lang="en-US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Left-Right Arrow 5"/>
          <p:cNvSpPr/>
          <p:nvPr/>
        </p:nvSpPr>
        <p:spPr bwMode="auto">
          <a:xfrm flipV="1">
            <a:off x="7070651" y="3818615"/>
            <a:ext cx="1243947" cy="409108"/>
          </a:xfrm>
          <a:prstGeom prst="leftRightArrow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eft-Right Arrow 6"/>
          <p:cNvSpPr/>
          <p:nvPr/>
        </p:nvSpPr>
        <p:spPr bwMode="auto">
          <a:xfrm flipV="1">
            <a:off x="3679358" y="3818615"/>
            <a:ext cx="1243947" cy="409108"/>
          </a:xfrm>
          <a:prstGeom prst="leftRightArrow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8288048" y="3429000"/>
            <a:ext cx="3182679" cy="1146421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Backend</a:t>
            </a:r>
            <a:endParaRPr kumimoji="0" lang="en-US" sz="2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9330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service replicated with</a:t>
            </a:r>
            <a:br>
              <a:rPr lang="en-US" dirty="0" smtClean="0"/>
            </a:br>
            <a:r>
              <a:rPr lang="en-US" dirty="0" smtClean="0"/>
              <a:t>primary-backup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primary </a:t>
            </a:r>
            <a:r>
              <a:rPr lang="en-US" dirty="0" smtClean="0"/>
              <a:t>sends a </a:t>
            </a:r>
            <a:r>
              <a:rPr lang="en-US" dirty="0" smtClean="0"/>
              <a:t>nested payment request then crashes?</a:t>
            </a:r>
          </a:p>
          <a:p>
            <a:pPr lvl="1"/>
            <a:r>
              <a:rPr lang="en-US" dirty="0" smtClean="0"/>
              <a:t>Backend service will process the request</a:t>
            </a:r>
          </a:p>
          <a:p>
            <a:pPr lvl="2"/>
            <a:r>
              <a:rPr lang="en-US" dirty="0" smtClean="0"/>
              <a:t>Not reflected in the state of the middle service</a:t>
            </a:r>
          </a:p>
          <a:p>
            <a:pPr lvl="1"/>
            <a:r>
              <a:rPr lang="en-US" dirty="0" smtClean="0"/>
              <a:t>When backup copy becomes the new primary</a:t>
            </a:r>
          </a:p>
          <a:p>
            <a:pPr lvl="2"/>
            <a:r>
              <a:rPr lang="en-US" dirty="0" smtClean="0"/>
              <a:t>Will not know that the request was sent and processed</a:t>
            </a:r>
          </a:p>
          <a:p>
            <a:pPr lvl="2"/>
            <a:r>
              <a:rPr lang="en-US" dirty="0" smtClean="0"/>
              <a:t>Will reissue it!</a:t>
            </a:r>
          </a:p>
          <a:p>
            <a:r>
              <a:rPr lang="en-US" dirty="0" smtClean="0"/>
              <a:t>Problem is that primary performs an OUTPUT </a:t>
            </a:r>
            <a:r>
              <a:rPr lang="en-US" dirty="0" smtClean="0"/>
              <a:t>commit without </a:t>
            </a:r>
            <a:r>
              <a:rPr lang="en-US" dirty="0" smtClean="0"/>
              <a:t>first ensuring that </a:t>
            </a:r>
            <a:r>
              <a:rPr lang="en-US" dirty="0" smtClean="0"/>
              <a:t>request was </a:t>
            </a:r>
            <a:r>
              <a:rPr lang="en-US" dirty="0" smtClean="0"/>
              <a:t>propagated o the backup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4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service replicated with</a:t>
            </a:r>
            <a:br>
              <a:rPr lang="en-US" dirty="0" smtClean="0"/>
            </a:br>
            <a:r>
              <a:rPr lang="en-US" dirty="0" smtClean="0"/>
              <a:t>Paxos</a:t>
            </a:r>
            <a:r>
              <a:rPr lang="en-US" dirty="0" smtClean="0"/>
              <a:t>-like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Paxos</a:t>
            </a:r>
            <a:r>
              <a:rPr lang="en-US" dirty="0" smtClean="0"/>
              <a:t>, Raft and many others</a:t>
            </a:r>
          </a:p>
          <a:p>
            <a:r>
              <a:rPr lang="en-US" dirty="0" smtClean="0"/>
              <a:t>All </a:t>
            </a:r>
            <a:r>
              <a:rPr lang="en-US" dirty="0" smtClean="0"/>
              <a:t>replicas execute </a:t>
            </a:r>
            <a:r>
              <a:rPr lang="en-US" dirty="0" smtClean="0"/>
              <a:t>all requests</a:t>
            </a:r>
          </a:p>
          <a:p>
            <a:pPr lvl="1"/>
            <a:r>
              <a:rPr lang="en-US" dirty="0" smtClean="0"/>
              <a:t>Backend may end receiving and executing multiple copies of each nested request</a:t>
            </a:r>
          </a:p>
          <a:p>
            <a:pPr lvl="2"/>
            <a:r>
              <a:rPr lang="en-US" dirty="0" smtClean="0"/>
              <a:t>Will be identical</a:t>
            </a:r>
          </a:p>
          <a:p>
            <a:pPr lvl="2"/>
            <a:r>
              <a:rPr lang="en-US" dirty="0" smtClean="0"/>
              <a:t>Duplicate detection </a:t>
            </a:r>
            <a:r>
              <a:rPr lang="en-US" dirty="0" smtClean="0"/>
              <a:t>will work</a:t>
            </a:r>
          </a:p>
          <a:p>
            <a:pPr lvl="2"/>
            <a:r>
              <a:rPr lang="en-US" dirty="0" smtClean="0"/>
              <a:t>Problem still remain                                                                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74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service replicated with</a:t>
            </a:r>
            <a:br>
              <a:rPr lang="en-US" dirty="0" smtClean="0"/>
            </a:br>
            <a:r>
              <a:rPr lang="en-US" dirty="0" smtClean="0"/>
              <a:t>speculative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replicated services execute requests before an agreement is reached</a:t>
            </a:r>
          </a:p>
          <a:p>
            <a:pPr lvl="1"/>
            <a:r>
              <a:rPr lang="en-US" dirty="0" smtClean="0"/>
              <a:t>Faster</a:t>
            </a:r>
          </a:p>
          <a:p>
            <a:pPr lvl="1"/>
            <a:r>
              <a:rPr lang="en-US" dirty="0" smtClean="0"/>
              <a:t>Roll back if agreement cannot be reached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Works well as long as the </a:t>
            </a:r>
            <a:r>
              <a:rPr lang="en-US" dirty="0" smtClean="0"/>
              <a:t>client is </a:t>
            </a:r>
            <a:r>
              <a:rPr lang="en-US" dirty="0" smtClean="0"/>
              <a:t>not exposed to inconsistent states resulting from speculations that failed</a:t>
            </a:r>
          </a:p>
          <a:p>
            <a:pPr lvl="1"/>
            <a:r>
              <a:rPr lang="en-US" dirty="0" smtClean="0"/>
              <a:t>What about backend services?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95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g Red.potx" id="{EBCEDBF8-14FC-4D88-9493-EA513EFDC7AB}" vid="{B0349334-2143-47CE-BD31-6393ED92AF4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Big Red</Template>
  <TotalTime>205</TotalTime>
  <Words>816</Words>
  <Application>Microsoft Office PowerPoint</Application>
  <PresentationFormat>Widescreen</PresentationFormat>
  <Paragraphs>152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Arial Black</vt:lpstr>
      <vt:lpstr>Cambria Math</vt:lpstr>
      <vt:lpstr>Times New Roman</vt:lpstr>
      <vt:lpstr>Wingdings</vt:lpstr>
      <vt:lpstr>Pixel</vt:lpstr>
      <vt:lpstr>AEGEAN: REPLICATION BEYOND THE CLIENT-SERVER </vt:lpstr>
      <vt:lpstr>Paper contributions</vt:lpstr>
      <vt:lpstr>The problem</vt:lpstr>
      <vt:lpstr>Why?</vt:lpstr>
      <vt:lpstr>Performance issues</vt:lpstr>
      <vt:lpstr>Client-middle-backend model</vt:lpstr>
      <vt:lpstr>Middle service replicated with primary-backup</vt:lpstr>
      <vt:lpstr>Middle service replicated with Paxos-like protocols</vt:lpstr>
      <vt:lpstr>Middle service replicated with speculative execution</vt:lpstr>
      <vt:lpstr>The issues</vt:lpstr>
      <vt:lpstr>An alternative solution</vt:lpstr>
      <vt:lpstr>System model (I)</vt:lpstr>
      <vt:lpstr>Refresher</vt:lpstr>
      <vt:lpstr>System model (II)</vt:lpstr>
      <vt:lpstr>System model (III)</vt:lpstr>
      <vt:lpstr>System model (IVI)</vt:lpstr>
      <vt:lpstr>Server shim (I)</vt:lpstr>
      <vt:lpstr>Server shim (II)</vt:lpstr>
      <vt:lpstr>Durability of nested responses</vt:lpstr>
      <vt:lpstr>Spec-tame</vt:lpstr>
      <vt:lpstr>Case study: taming Eve’s speculation</vt:lpstr>
      <vt:lpstr>Agree-execute architecture</vt:lpstr>
      <vt:lpstr>An example</vt:lpstr>
      <vt:lpstr>Request pipelining (I)</vt:lpstr>
      <vt:lpstr>Request pipelining (II)</vt:lpstr>
      <vt:lpstr>Example</vt:lpstr>
      <vt:lpstr>Implementation</vt:lpstr>
      <vt:lpstr>Experimental results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Jehan-Francois Paris</dc:creator>
  <cp:lastModifiedBy>Jehan-Francois Paris</cp:lastModifiedBy>
  <cp:revision>29</cp:revision>
  <dcterms:created xsi:type="dcterms:W3CDTF">2019-11-24T15:02:30Z</dcterms:created>
  <dcterms:modified xsi:type="dcterms:W3CDTF">2019-11-26T05:09:04Z</dcterms:modified>
</cp:coreProperties>
</file>