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7DBE-7758-4069-B18F-A9950F1672BD}" type="datetimeFigureOut">
              <a:rPr lang="en-US" altLang="en-US"/>
              <a:pPr>
                <a:defRPr/>
              </a:pPr>
              <a:t>9/29/2020</a:t>
            </a:fld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25F2-6433-4144-B162-EF7374ECDE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030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6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1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7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2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5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8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ED9D179E-8F3A-4442-B29D-F0A217BAB23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8BAB782B-832E-487E-B280-92AC4BDF98C2}" type="datetimeFigureOut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4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PERSPECTIVES ON THE CAP THEOREM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838700"/>
            <a:ext cx="8026400" cy="1181100"/>
          </a:xfrm>
        </p:spPr>
        <p:txBody>
          <a:bodyPr/>
          <a:lstStyle/>
          <a:p>
            <a:r>
              <a:rPr lang="en-US" dirty="0"/>
              <a:t>Seth </a:t>
            </a:r>
            <a:r>
              <a:rPr lang="en-US" dirty="0" smtClean="0"/>
              <a:t>Gilbert, National U of Singapore</a:t>
            </a:r>
            <a:br>
              <a:rPr lang="en-US" dirty="0" smtClean="0"/>
            </a:br>
            <a:r>
              <a:rPr lang="en-US" dirty="0" smtClean="0"/>
              <a:t>Nancy </a:t>
            </a:r>
            <a:r>
              <a:rPr lang="en-US" dirty="0"/>
              <a:t>A. </a:t>
            </a:r>
            <a:r>
              <a:rPr lang="en-US" dirty="0" smtClean="0"/>
              <a:t>Lynch, 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 that is consistent and</a:t>
            </a:r>
            <a:br>
              <a:rPr lang="en-US" dirty="0" smtClean="0"/>
            </a:br>
            <a:r>
              <a:rPr lang="en-US" dirty="0" smtClean="0"/>
              <a:t>tolerates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5" y="2024923"/>
            <a:ext cx="10972800" cy="3886200"/>
          </a:xfrm>
        </p:spPr>
        <p:txBody>
          <a:bodyPr/>
          <a:lstStyle/>
          <a:p>
            <a:r>
              <a:rPr lang="en-US" dirty="0" smtClean="0"/>
              <a:t>Require all read and writes to involve a majority of the servers</a:t>
            </a:r>
          </a:p>
          <a:p>
            <a:pPr lvl="1"/>
            <a:r>
              <a:rPr lang="en-US" i="1" dirty="0" smtClean="0"/>
              <a:t>Majority consensus voting </a:t>
            </a:r>
            <a:r>
              <a:rPr lang="en-US" dirty="0" smtClean="0"/>
              <a:t>(MCV)</a:t>
            </a:r>
          </a:p>
          <a:p>
            <a:r>
              <a:rPr lang="en-US" dirty="0" smtClean="0"/>
              <a:t>System with </a:t>
            </a:r>
            <a:r>
              <a:rPr lang="en-US" b="1" dirty="0" smtClean="0"/>
              <a:t>2</a:t>
            </a:r>
            <a:r>
              <a:rPr lang="en-US" b="1" i="1" dirty="0" smtClean="0"/>
              <a:t>k </a:t>
            </a:r>
            <a:r>
              <a:rPr lang="en-US" b="1" dirty="0" smtClean="0"/>
              <a:t>+ 1 </a:t>
            </a:r>
            <a:r>
              <a:rPr lang="en-US" dirty="0" smtClean="0"/>
              <a:t>servers can tolerate the failure or the isolation of up to </a:t>
            </a:r>
            <a:r>
              <a:rPr lang="en-US" b="1" i="1" dirty="0" smtClean="0"/>
              <a:t>k</a:t>
            </a:r>
            <a:r>
              <a:rPr lang="en-US" dirty="0" smtClean="0"/>
              <a:t> of its servers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847641" y="4789917"/>
            <a:ext cx="1426588" cy="1565726"/>
            <a:chOff x="1820356" y="4393647"/>
            <a:chExt cx="1426588" cy="15657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618198" y="4789917"/>
            <a:ext cx="1426588" cy="1565726"/>
            <a:chOff x="1820356" y="4393647"/>
            <a:chExt cx="1426588" cy="156572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388755" y="4789917"/>
            <a:ext cx="1426588" cy="1565726"/>
            <a:chOff x="1820356" y="4393647"/>
            <a:chExt cx="1426588" cy="1565726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371725" y="5436153"/>
              <a:ext cx="5501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3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760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 that is highly available and</a:t>
            </a:r>
            <a:br>
              <a:rPr lang="en-US" dirty="0" smtClean="0"/>
            </a:br>
            <a:r>
              <a:rPr lang="en-US" dirty="0" smtClean="0"/>
              <a:t>tolerates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5" y="2024923"/>
            <a:ext cx="10972800" cy="3886200"/>
          </a:xfrm>
        </p:spPr>
        <p:txBody>
          <a:bodyPr/>
          <a:lstStyle/>
          <a:p>
            <a:r>
              <a:rPr lang="en-US" dirty="0" smtClean="0"/>
              <a:t>Distribute the seats among the servers according to expected demand</a:t>
            </a:r>
          </a:p>
          <a:p>
            <a:pPr lvl="1"/>
            <a:r>
              <a:rPr lang="en-US" dirty="0" smtClean="0"/>
              <a:t>Tolerates partitions</a:t>
            </a:r>
          </a:p>
          <a:p>
            <a:pPr lvl="1"/>
            <a:r>
              <a:rPr lang="en-US" dirty="0" smtClean="0"/>
              <a:t>No coherent global state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847641" y="4789917"/>
            <a:ext cx="1426588" cy="1565726"/>
            <a:chOff x="1820356" y="4393647"/>
            <a:chExt cx="1426588" cy="15657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67458" y="4718797"/>
            <a:ext cx="1426588" cy="1565726"/>
            <a:chOff x="1820356" y="4393647"/>
            <a:chExt cx="1426588" cy="156572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91644" y="4718797"/>
            <a:ext cx="1426588" cy="1565726"/>
            <a:chOff x="1820356" y="4393647"/>
            <a:chExt cx="1426588" cy="1565726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371725" y="5436153"/>
              <a:ext cx="5501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3</a:t>
              </a:r>
              <a:endParaRPr lang="en-US" sz="2800" b="1" dirty="0"/>
            </a:p>
          </p:txBody>
        </p:sp>
      </p:grpSp>
      <p:cxnSp>
        <p:nvCxnSpPr>
          <p:cNvPr id="13" name="Straight Connector 12"/>
          <p:cNvCxnSpPr/>
          <p:nvPr/>
        </p:nvCxnSpPr>
        <p:spPr bwMode="auto">
          <a:xfrm flipH="1">
            <a:off x="4690936" y="4547295"/>
            <a:ext cx="28575" cy="181599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7241994" y="4539645"/>
            <a:ext cx="28575" cy="181599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22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theorem states that we have to choose between </a:t>
            </a:r>
            <a:r>
              <a:rPr lang="en-US" b="1" i="1" dirty="0" smtClean="0"/>
              <a:t>consistency</a:t>
            </a:r>
            <a:r>
              <a:rPr lang="en-US" dirty="0" smtClean="0"/>
              <a:t> and </a:t>
            </a:r>
            <a:r>
              <a:rPr lang="en-US" b="1" i="1" dirty="0" smtClean="0"/>
              <a:t>availability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only in the </a:t>
            </a:r>
            <a:r>
              <a:rPr lang="en-US" b="1" i="1" dirty="0" smtClean="0"/>
              <a:t>presence of network partitions.</a:t>
            </a:r>
          </a:p>
          <a:p>
            <a:pPr lvl="1"/>
            <a:r>
              <a:rPr lang="en-US" dirty="0" smtClean="0"/>
              <a:t>Otherwise we can have </a:t>
            </a:r>
            <a:r>
              <a:rPr lang="en-US" b="1" i="1" dirty="0" smtClean="0"/>
              <a:t>both.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447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safety property</a:t>
            </a:r>
          </a:p>
          <a:p>
            <a:pPr lvl="1"/>
            <a:r>
              <a:rPr lang="en-US" dirty="0" smtClean="0"/>
              <a:t>Must </a:t>
            </a:r>
            <a:r>
              <a:rPr lang="en-US" b="1" i="1" dirty="0" smtClean="0"/>
              <a:t>always hold</a:t>
            </a:r>
          </a:p>
          <a:p>
            <a:pPr lvl="1"/>
            <a:r>
              <a:rPr lang="en-US" b="1" i="1" dirty="0"/>
              <a:t> </a:t>
            </a:r>
            <a:r>
              <a:rPr lang="en-US" dirty="0" smtClean="0"/>
              <a:t>Such as </a:t>
            </a:r>
            <a:r>
              <a:rPr lang="en-US" b="1" i="1" dirty="0" smtClean="0"/>
              <a:t>consistency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</a:t>
            </a:r>
            <a:r>
              <a:rPr lang="en-US" b="1" i="1" dirty="0" smtClean="0"/>
              <a:t> liveness  property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Means that the system will make progress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CAP theorem states we cannot guarantee both safety and liveness in the presence of network partitions 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999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systems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characteristics</a:t>
            </a:r>
          </a:p>
          <a:p>
            <a:pPr lvl="1"/>
            <a:r>
              <a:rPr lang="en-US" b="1" i="1" dirty="0" smtClean="0"/>
              <a:t>Non-blocking</a:t>
            </a:r>
            <a:r>
              <a:rPr lang="en-US" dirty="0" smtClean="0"/>
              <a:t> sends and receive </a:t>
            </a:r>
            <a:endParaRPr lang="en-US" dirty="0"/>
          </a:p>
          <a:p>
            <a:pPr lvl="1"/>
            <a:r>
              <a:rPr lang="en-US" b="1" i="1" dirty="0" smtClean="0"/>
              <a:t>Unbounded</a:t>
            </a:r>
            <a:r>
              <a:rPr lang="en-US" dirty="0" smtClean="0"/>
              <a:t> message transmission times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Define consensus as</a:t>
            </a:r>
          </a:p>
          <a:p>
            <a:pPr lvl="1"/>
            <a:r>
              <a:rPr lang="en-US" b="1" i="1" dirty="0" smtClean="0"/>
              <a:t>Agreement</a:t>
            </a:r>
            <a:r>
              <a:rPr lang="en-US" dirty="0" smtClean="0"/>
              <a:t> among all processes on a single output value</a:t>
            </a:r>
          </a:p>
          <a:p>
            <a:pPr lvl="1"/>
            <a:r>
              <a:rPr lang="en-US" b="1" i="1" dirty="0" smtClean="0"/>
              <a:t>Validity</a:t>
            </a:r>
            <a:r>
              <a:rPr lang="en-US" dirty="0" smtClean="0"/>
              <a:t>: That </a:t>
            </a:r>
            <a:r>
              <a:rPr lang="en-US" dirty="0"/>
              <a:t>value </a:t>
            </a:r>
            <a:r>
              <a:rPr lang="en-US" dirty="0" smtClean="0"/>
              <a:t>must </a:t>
            </a:r>
            <a:r>
              <a:rPr lang="en-US" dirty="0"/>
              <a:t>have proposed by some </a:t>
            </a:r>
            <a:r>
              <a:rPr lang="en-US" dirty="0" smtClean="0"/>
              <a:t>process</a:t>
            </a:r>
          </a:p>
          <a:p>
            <a:pPr lvl="1"/>
            <a:r>
              <a:rPr lang="en-US" b="1" i="1" dirty="0" smtClean="0"/>
              <a:t>Termination</a:t>
            </a:r>
            <a:r>
              <a:rPr lang="en-US" dirty="0" smtClean="0"/>
              <a:t>: That value will eventually be output by all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systems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Fischer, Lynch and Paterson (1985)</a:t>
            </a:r>
          </a:p>
          <a:p>
            <a:pPr lvl="1"/>
            <a:r>
              <a:rPr lang="en-US" i="1" dirty="0"/>
              <a:t>No consensus protocol is totally correct in spite of one fault</a:t>
            </a:r>
            <a:r>
              <a:rPr lang="en-US" i="1" dirty="0" smtClean="0"/>
              <a:t>.</a:t>
            </a:r>
          </a:p>
          <a:p>
            <a:pPr lvl="2"/>
            <a:r>
              <a:rPr lang="en-US" dirty="0" smtClean="0"/>
              <a:t>There will always be</a:t>
            </a:r>
            <a:r>
              <a:rPr lang="en-US" i="1" dirty="0" smtClean="0"/>
              <a:t> </a:t>
            </a:r>
            <a:r>
              <a:rPr lang="en-US" dirty="0" smtClean="0"/>
              <a:t>circumstances </a:t>
            </a:r>
            <a:r>
              <a:rPr lang="en-US" dirty="0"/>
              <a:t>under which the protocol </a:t>
            </a:r>
            <a:r>
              <a:rPr lang="en-US" dirty="0" smtClean="0"/>
              <a:t>remains forever </a:t>
            </a:r>
            <a:r>
              <a:rPr lang="en-US" dirty="0"/>
              <a:t>indecisive.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03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systems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conditions</a:t>
            </a:r>
          </a:p>
          <a:p>
            <a:pPr lvl="1"/>
            <a:r>
              <a:rPr lang="en-US" dirty="0" smtClean="0"/>
              <a:t>Every process has a clock and all clocks are synchronized</a:t>
            </a:r>
          </a:p>
          <a:p>
            <a:pPr lvl="1"/>
            <a:r>
              <a:rPr lang="en-US" dirty="0" smtClean="0"/>
              <a:t>Every message is delivered within a fixed and known amount of time</a:t>
            </a:r>
          </a:p>
          <a:p>
            <a:pPr lvl="1"/>
            <a:r>
              <a:rPr lang="en-US" dirty="0" smtClean="0"/>
              <a:t>Every process takes steps at a fixed and known rate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Can </a:t>
            </a:r>
            <a:r>
              <a:rPr lang="en-US" dirty="0"/>
              <a:t>assume </a:t>
            </a:r>
            <a:r>
              <a:rPr lang="en-US" dirty="0" smtClean="0"/>
              <a:t>that </a:t>
            </a:r>
            <a:r>
              <a:rPr lang="en-US" dirty="0"/>
              <a:t>all communications proceed in </a:t>
            </a:r>
            <a:r>
              <a:rPr lang="en-US" b="1" i="1" dirty="0" smtClean="0"/>
              <a:t>rounds</a:t>
            </a:r>
            <a:endParaRPr lang="en-US" dirty="0" smtClean="0"/>
          </a:p>
          <a:p>
            <a:pPr lvl="1"/>
            <a:r>
              <a:rPr lang="en-US" dirty="0" smtClean="0"/>
              <a:t>In each </a:t>
            </a:r>
            <a:r>
              <a:rPr lang="en-US" b="1" i="1" dirty="0"/>
              <a:t>round</a:t>
            </a:r>
            <a:r>
              <a:rPr lang="en-US" dirty="0"/>
              <a:t> a process may </a:t>
            </a:r>
            <a:r>
              <a:rPr lang="en-US" b="1" i="1" dirty="0"/>
              <a:t>send</a:t>
            </a:r>
            <a:r>
              <a:rPr lang="en-US" dirty="0"/>
              <a:t> all the messages it requires while </a:t>
            </a:r>
            <a:r>
              <a:rPr lang="en-US" b="1" i="1" dirty="0" smtClean="0"/>
              <a:t>receiving</a:t>
            </a:r>
            <a:r>
              <a:rPr lang="en-US" dirty="0" smtClean="0"/>
              <a:t> </a:t>
            </a:r>
            <a:r>
              <a:rPr lang="en-US" dirty="0"/>
              <a:t>all messages </a:t>
            </a:r>
            <a:r>
              <a:rPr lang="en-US" dirty="0" smtClean="0"/>
              <a:t>that were sent to it in that 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systems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Lamport and Fischer (1984); Lynch (1996)</a:t>
            </a:r>
          </a:p>
          <a:p>
            <a:pPr lvl="1"/>
            <a:r>
              <a:rPr lang="en-US" dirty="0" smtClean="0"/>
              <a:t>Consensus </a:t>
            </a:r>
            <a:r>
              <a:rPr lang="en-US" dirty="0"/>
              <a:t>requires 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rounds, if up to </a:t>
            </a:r>
            <a:r>
              <a:rPr lang="en-US" b="1" i="1" dirty="0"/>
              <a:t>f</a:t>
            </a:r>
            <a:r>
              <a:rPr lang="en-US" i="1" dirty="0"/>
              <a:t> </a:t>
            </a:r>
            <a:r>
              <a:rPr lang="en-US" dirty="0"/>
              <a:t>servers can crash</a:t>
            </a:r>
            <a:r>
              <a:rPr lang="en-US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Dwork, Lynch and </a:t>
            </a:r>
            <a:r>
              <a:rPr lang="en-US" dirty="0" smtClean="0"/>
              <a:t>Stockmeyer</a:t>
            </a:r>
            <a:r>
              <a:rPr lang="en-US" dirty="0" smtClean="0"/>
              <a:t>  (1988)</a:t>
            </a:r>
          </a:p>
          <a:p>
            <a:pPr lvl="1"/>
            <a:r>
              <a:rPr lang="en-US" b="1" i="1" dirty="0" smtClean="0"/>
              <a:t>Eventual synchrony</a:t>
            </a:r>
          </a:p>
          <a:p>
            <a:pPr lvl="2"/>
            <a:r>
              <a:rPr lang="en-US" dirty="0" smtClean="0"/>
              <a:t>System can experience periods of asynchrony but will eventually maintain synchrony long enough to achieve consensus</a:t>
            </a:r>
          </a:p>
          <a:p>
            <a:pPr lvl="1"/>
            <a:r>
              <a:rPr lang="en-US" dirty="0"/>
              <a:t>Consensus requires </a:t>
            </a:r>
            <a:r>
              <a:rPr lang="en-US" b="1" i="1" dirty="0"/>
              <a:t>f </a:t>
            </a:r>
            <a:r>
              <a:rPr lang="en-US" b="1" dirty="0"/>
              <a:t>+ </a:t>
            </a:r>
            <a:r>
              <a:rPr lang="en-US" b="1" dirty="0" smtClean="0"/>
              <a:t>2</a:t>
            </a:r>
            <a:r>
              <a:rPr lang="en-US" dirty="0" smtClean="0"/>
              <a:t> rounds of synchrony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69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systems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limited by partitioning risk</a:t>
            </a:r>
          </a:p>
          <a:p>
            <a:pPr lvl="1"/>
            <a:r>
              <a:rPr lang="en-US" dirty="0" smtClean="0"/>
              <a:t>System with </a:t>
            </a:r>
            <a:r>
              <a:rPr lang="en-US" b="1" i="1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nodes can tolerate </a:t>
            </a:r>
            <a:r>
              <a:rPr lang="en-US" b="1" i="1" dirty="0" smtClean="0"/>
              <a:t>&lt; n/</a:t>
            </a:r>
            <a:r>
              <a:rPr lang="en-US" b="1" dirty="0" smtClean="0"/>
              <a:t>2</a:t>
            </a:r>
            <a:r>
              <a:rPr lang="en-US" dirty="0" smtClean="0"/>
              <a:t> crash failures</a:t>
            </a:r>
          </a:p>
          <a:p>
            <a:pPr marL="0" indent="0">
              <a:spcBef>
                <a:spcPts val="2400"/>
              </a:spcBef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8503920" y="1168400"/>
            <a:ext cx="3159760" cy="812800"/>
          </a:xfrm>
          <a:prstGeom prst="wedgeRoundRectCallout">
            <a:avLst>
              <a:gd name="adj1" fmla="val -84189"/>
              <a:gd name="adj2" fmla="val 122262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Assuming no tie-breaking rule.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899449" y="4481670"/>
            <a:ext cx="8393102" cy="15381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With  a tie-breaking rule, 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system with 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nodes</a:t>
            </a:r>
            <a:b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can tolerate </a:t>
            </a:r>
            <a:r>
              <a:rPr lang="en-US" sz="2800" b="1" i="1" baseline="0" dirty="0" smtClean="0"/>
              <a:t>n</a:t>
            </a:r>
            <a:r>
              <a:rPr lang="en-US" sz="2800" b="1" baseline="0" dirty="0" smtClean="0"/>
              <a:t> - 1</a:t>
            </a:r>
            <a:r>
              <a:rPr lang="en-US" sz="2800" baseline="0" dirty="0" smtClean="0"/>
              <a:t> crash failures and 50 percent of</a:t>
            </a:r>
            <a:br>
              <a:rPr lang="en-US" sz="2800" baseline="0" dirty="0" smtClean="0"/>
            </a:br>
            <a:r>
              <a:rPr lang="en-US" sz="2800" b="1" i="1" baseline="0" dirty="0" smtClean="0"/>
              <a:t> n</a:t>
            </a:r>
            <a:r>
              <a:rPr lang="en-US" sz="2800" baseline="0" dirty="0" smtClean="0"/>
              <a:t> crash failures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1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Chandra et al. (1996)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Detect node failure and crashes</a:t>
            </a:r>
          </a:p>
          <a:p>
            <a:pPr lvl="1"/>
            <a:r>
              <a:rPr lang="en-US" dirty="0" smtClean="0"/>
              <a:t>Hello protocol, exchanging heartbeats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Allow consensus in asynchronous failure-prone systems</a:t>
            </a:r>
          </a:p>
          <a:p>
            <a:pPr lvl="1"/>
            <a:r>
              <a:rPr lang="en-US" i="1" dirty="0" smtClean="0"/>
              <a:t>Raft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5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CAP </a:t>
            </a:r>
            <a:r>
              <a:rPr lang="en-US" dirty="0" smtClean="0"/>
              <a:t>theorem as a negative result</a:t>
            </a:r>
          </a:p>
          <a:p>
            <a:pPr lvl="1"/>
            <a:r>
              <a:rPr lang="en-US" dirty="0" smtClean="0"/>
              <a:t>Cannot have Consistency + Availability + Partition Tolerance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Tradeoffs </a:t>
            </a:r>
            <a:r>
              <a:rPr lang="en-US" dirty="0"/>
              <a:t>between safety and liveness in unreliable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Asynchronous systems</a:t>
            </a:r>
          </a:p>
          <a:p>
            <a:pPr lvl="1"/>
            <a:r>
              <a:rPr lang="en-US" dirty="0" smtClean="0"/>
              <a:t>Synchronous systems</a:t>
            </a:r>
          </a:p>
          <a:p>
            <a:pPr lvl="1"/>
            <a:r>
              <a:rPr lang="en-US" dirty="0" smtClean="0"/>
              <a:t>Asynchronous systems with failure detectors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Some practical compromises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have up to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dirty="0" smtClean="0"/>
              <a:t>distinct correct outputs</a:t>
            </a:r>
          </a:p>
          <a:p>
            <a:pPr lvl="1"/>
            <a:r>
              <a:rPr lang="en-US" b="1" i="1" dirty="0" smtClean="0"/>
              <a:t>k-set</a:t>
            </a:r>
            <a:r>
              <a:rPr lang="en-US" i="1" dirty="0" smtClean="0"/>
              <a:t> </a:t>
            </a:r>
            <a:r>
              <a:rPr lang="en-US" dirty="0" smtClean="0"/>
              <a:t>agreement</a:t>
            </a:r>
          </a:p>
          <a:p>
            <a:pPr lvl="1"/>
            <a:endParaRPr lang="en-US" dirty="0"/>
          </a:p>
          <a:p>
            <a:r>
              <a:rPr lang="en-US" dirty="0" smtClean="0"/>
              <a:t>Not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consistency ahead of availability</a:t>
            </a:r>
          </a:p>
          <a:p>
            <a:pPr>
              <a:spcBef>
                <a:spcPts val="2400"/>
              </a:spcBef>
            </a:pPr>
            <a:r>
              <a:rPr lang="en-US" b="1" i="1" dirty="0" smtClean="0"/>
              <a:t>Chubby</a:t>
            </a:r>
          </a:p>
          <a:p>
            <a:pPr lvl="1"/>
            <a:r>
              <a:rPr lang="en-US" dirty="0" smtClean="0"/>
              <a:t>Distributed database with primary + backup design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Based on Lamport’s Paxos protocol</a:t>
            </a:r>
          </a:p>
          <a:p>
            <a:pPr lvl="1"/>
            <a:r>
              <a:rPr lang="en-US" dirty="0" smtClean="0"/>
              <a:t>Provides strong consistency among the servers using a </a:t>
            </a:r>
            <a:r>
              <a:rPr lang="en-US" b="1" i="1" dirty="0" smtClean="0"/>
              <a:t>replicated state machine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operate as long as </a:t>
            </a:r>
            <a:r>
              <a:rPr lang="en-US" b="1" i="1" dirty="0" smtClean="0"/>
              <a:t>half</a:t>
            </a:r>
            <a:r>
              <a:rPr lang="en-US" dirty="0" smtClean="0"/>
              <a:t> the servers remain available and the network is reliable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consistency to maintain availability</a:t>
            </a:r>
          </a:p>
          <a:p>
            <a:pPr>
              <a:spcBef>
                <a:spcPts val="2400"/>
              </a:spcBef>
            </a:pPr>
            <a:r>
              <a:rPr lang="en-US" b="1" i="1" dirty="0" smtClean="0"/>
              <a:t>Akamai</a:t>
            </a:r>
            <a:endParaRPr lang="en-US" dirty="0" smtClean="0"/>
          </a:p>
          <a:p>
            <a:pPr lvl="1"/>
            <a:r>
              <a:rPr lang="en-US" dirty="0" smtClean="0"/>
              <a:t>System of distributed web caches</a:t>
            </a:r>
          </a:p>
          <a:p>
            <a:pPr lvl="2"/>
            <a:r>
              <a:rPr lang="en-US" dirty="0" smtClean="0"/>
              <a:t>Store images and videos contained in web pages</a:t>
            </a:r>
          </a:p>
          <a:p>
            <a:pPr lvl="2"/>
            <a:r>
              <a:rPr lang="en-US" dirty="0" smtClean="0"/>
              <a:t>Cache updates are not instantaneous</a:t>
            </a:r>
          </a:p>
          <a:p>
            <a:pPr lvl="2"/>
            <a:r>
              <a:rPr lang="en-US" dirty="0" smtClean="0"/>
              <a:t>Service does its best to provide up-to-date contents</a:t>
            </a:r>
          </a:p>
          <a:p>
            <a:pPr lvl="3"/>
            <a:r>
              <a:rPr lang="en-US" dirty="0" smtClean="0"/>
              <a:t>Does not guarantee all users will always get the same version of the cached data</a:t>
            </a:r>
          </a:p>
          <a:p>
            <a:pPr lvl="1"/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consistency and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</a:t>
            </a:r>
            <a:r>
              <a:rPr lang="en-US" b="1" i="1" dirty="0" smtClean="0"/>
              <a:t>limits </a:t>
            </a:r>
            <a:r>
              <a:rPr lang="en-US" dirty="0" smtClean="0"/>
              <a:t>on how out-of-date some data may be</a:t>
            </a:r>
          </a:p>
          <a:p>
            <a:r>
              <a:rPr lang="en-US" dirty="0" smtClean="0"/>
              <a:t>Can make the constraint </a:t>
            </a:r>
            <a:r>
              <a:rPr lang="en-US" b="1" i="1" dirty="0" smtClean="0"/>
              <a:t>tunable</a:t>
            </a:r>
            <a:endParaRPr lang="en-US" dirty="0" smtClean="0"/>
          </a:p>
          <a:p>
            <a:r>
              <a:rPr lang="en-US" b="1" i="1" dirty="0" smtClean="0"/>
              <a:t>TACT</a:t>
            </a:r>
          </a:p>
          <a:p>
            <a:pPr lvl="1"/>
            <a:r>
              <a:rPr lang="en-US" dirty="0" smtClean="0"/>
              <a:t>Yu and Vadat (2006)</a:t>
            </a:r>
          </a:p>
          <a:p>
            <a:pPr lvl="1"/>
            <a:r>
              <a:rPr lang="en-US" dirty="0" smtClean="0"/>
              <a:t>Airline reservation system</a:t>
            </a:r>
          </a:p>
          <a:p>
            <a:pPr lvl="2"/>
            <a:r>
              <a:rPr lang="en-US" dirty="0" smtClean="0"/>
              <a:t>Can rely on slightly out-of-date data as long as there are enough empty seats</a:t>
            </a:r>
          </a:p>
          <a:p>
            <a:pPr lvl="2"/>
            <a:r>
              <a:rPr lang="en-US" dirty="0" smtClean="0"/>
              <a:t>Not so true otherwise </a:t>
            </a:r>
          </a:p>
        </p:txBody>
      </p:sp>
    </p:spTree>
    <p:extLst>
      <p:ext uri="{BB962C8B-B14F-4D97-AF65-F5344CB8AC3E}">
        <p14:creationId xmlns:p14="http://schemas.microsoft.com/office/powerpoint/2010/main" val="19459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Segmenting consistency and availability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Data partitioning </a:t>
            </a:r>
          </a:p>
          <a:p>
            <a:pPr lvl="1"/>
            <a:r>
              <a:rPr lang="en-US" dirty="0" smtClean="0"/>
              <a:t>Some data must be kept more consistent than others</a:t>
            </a:r>
          </a:p>
          <a:p>
            <a:pPr lvl="1"/>
            <a:r>
              <a:rPr lang="en-US" dirty="0" smtClean="0"/>
              <a:t>In an online shopping service</a:t>
            </a:r>
          </a:p>
          <a:p>
            <a:pPr lvl="2"/>
            <a:r>
              <a:rPr lang="en-US" dirty="0" smtClean="0"/>
              <a:t>User can tolerate slightly inconsistent inventory data</a:t>
            </a:r>
          </a:p>
          <a:p>
            <a:pPr lvl="2"/>
            <a:r>
              <a:rPr lang="en-US" dirty="0" smtClean="0"/>
              <a:t>Not true for checkout, billing and shipping records!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Segmenting consistency and availability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Operational partitioning </a:t>
            </a:r>
          </a:p>
          <a:p>
            <a:pPr lvl="1"/>
            <a:r>
              <a:rPr lang="en-US" dirty="0" smtClean="0"/>
              <a:t>Maintain read access while preventing updates during a network partition</a:t>
            </a:r>
          </a:p>
          <a:p>
            <a:pPr lvl="2"/>
            <a:r>
              <a:rPr lang="en-US" dirty="0" smtClean="0"/>
              <a:t>Write all/read any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1226800" cy="1371600"/>
          </a:xfrm>
        </p:spPr>
        <p:txBody>
          <a:bodyPr/>
          <a:lstStyle/>
          <a:p>
            <a:r>
              <a:rPr lang="en-US" dirty="0" smtClean="0"/>
              <a:t>Segmenting consistency and availability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Functional partitioning </a:t>
            </a:r>
          </a:p>
          <a:p>
            <a:pPr lvl="1"/>
            <a:r>
              <a:rPr lang="en-US" dirty="0" smtClean="0"/>
              <a:t>Have different requirements for different subservices</a:t>
            </a:r>
          </a:p>
          <a:p>
            <a:pPr lvl="1"/>
            <a:r>
              <a:rPr lang="en-US" b="1" i="1" dirty="0" smtClean="0"/>
              <a:t>Chubby</a:t>
            </a:r>
          </a:p>
          <a:p>
            <a:pPr lvl="2"/>
            <a:r>
              <a:rPr lang="en-US" dirty="0" smtClean="0"/>
              <a:t>Strong consistency for coarse-grained locks</a:t>
            </a:r>
          </a:p>
          <a:p>
            <a:pPr lvl="2"/>
            <a:r>
              <a:rPr lang="en-US" dirty="0" smtClean="0"/>
              <a:t>Weaker consistency for DNS requests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1226800" cy="1371600"/>
          </a:xfrm>
        </p:spPr>
        <p:txBody>
          <a:bodyPr/>
          <a:lstStyle/>
          <a:p>
            <a:r>
              <a:rPr lang="en-US" dirty="0" smtClean="0"/>
              <a:t>Segmenting consistency and availability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User partitioning </a:t>
            </a:r>
          </a:p>
          <a:p>
            <a:pPr lvl="1"/>
            <a:r>
              <a:rPr lang="en-US" dirty="0" smtClean="0"/>
              <a:t>Not covered</a:t>
            </a:r>
          </a:p>
          <a:p>
            <a:pPr>
              <a:spcBef>
                <a:spcPts val="3000"/>
              </a:spcBef>
            </a:pPr>
            <a:r>
              <a:rPr lang="en-US" b="1" i="1" dirty="0" smtClean="0"/>
              <a:t>Hierarchical partitioning</a:t>
            </a:r>
          </a:p>
          <a:p>
            <a:pPr lvl="1"/>
            <a:r>
              <a:rPr lang="en-US" dirty="0" smtClean="0"/>
              <a:t>Not covered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b="1" i="1" u="sng" dirty="0" smtClean="0"/>
              <a:t>Consistency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Distributed system operates as if it was </a:t>
            </a:r>
            <a:r>
              <a:rPr lang="en-US" b="1" i="1" dirty="0" smtClean="0"/>
              <a:t>fully centralized</a:t>
            </a:r>
            <a:r>
              <a:rPr lang="en-US" dirty="0" smtClean="0"/>
              <a:t>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 One single view of the state of the system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 </a:t>
            </a:r>
            <a:r>
              <a:rPr lang="en-US" b="1" i="1" u="sng" dirty="0" smtClean="0"/>
              <a:t>Availability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</a:t>
            </a:r>
            <a:r>
              <a:rPr lang="en-US" dirty="0" smtClean="0"/>
              <a:t>ystem remains able to process requests in the presence of partial failures</a:t>
            </a:r>
          </a:p>
          <a:p>
            <a:pPr>
              <a:spcBef>
                <a:spcPts val="1800"/>
              </a:spcBef>
            </a:pPr>
            <a:r>
              <a:rPr lang="en-US" b="1" u="sng" dirty="0" smtClean="0"/>
              <a:t>Partition tolerance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System remains able to process requests in the presence of communication failures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service </a:t>
            </a:r>
            <a:r>
              <a:rPr lang="en-US" b="1" i="1" dirty="0" smtClean="0"/>
              <a:t>cannot provide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 smtClean="0"/>
              <a:t>Availability</a:t>
            </a:r>
            <a:endParaRPr lang="en-US" dirty="0"/>
          </a:p>
          <a:p>
            <a:pPr lvl="1"/>
            <a:r>
              <a:rPr lang="en-US" dirty="0" smtClean="0"/>
              <a:t>Partition tolerance</a:t>
            </a:r>
          </a:p>
          <a:p>
            <a:pPr marL="400050" lvl="1" indent="0">
              <a:buNone/>
            </a:pPr>
            <a:r>
              <a:rPr lang="en-US" b="1" i="1" dirty="0" smtClean="0"/>
              <a:t>at the same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the service consists of servers </a:t>
            </a:r>
            <a:r>
              <a:rPr lang="en-US" i="1" dirty="0"/>
              <a:t>p</a:t>
            </a:r>
            <a:r>
              <a:rPr lang="en-US" dirty="0"/>
              <a:t>1, </a:t>
            </a:r>
            <a:r>
              <a:rPr lang="en-US" i="1" dirty="0"/>
              <a:t>p</a:t>
            </a:r>
            <a:r>
              <a:rPr lang="en-US" dirty="0"/>
              <a:t>2, ..., </a:t>
            </a:r>
            <a:r>
              <a:rPr lang="en-US" i="1" dirty="0"/>
              <a:t>p</a:t>
            </a:r>
            <a:r>
              <a:rPr lang="en-US" i="1" baseline="-25000" dirty="0"/>
              <a:t>n</a:t>
            </a:r>
            <a:r>
              <a:rPr lang="en-US" dirty="0"/>
              <a:t>, along with an arbitrary set of clients. 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an execution in which the servers are partitioned into two disjoint </a:t>
            </a:r>
            <a:r>
              <a:rPr lang="en-US" dirty="0" smtClean="0"/>
              <a:t>sets</a:t>
            </a:r>
            <a:r>
              <a:rPr lang="en-US" dirty="0"/>
              <a:t>: </a:t>
            </a:r>
            <a:r>
              <a:rPr lang="en-US" b="1" dirty="0"/>
              <a:t>{</a:t>
            </a:r>
            <a:r>
              <a:rPr lang="en-US" b="1" i="1" dirty="0"/>
              <a:t>p</a:t>
            </a:r>
            <a:r>
              <a:rPr lang="en-US" b="1" baseline="-25000" dirty="0"/>
              <a:t>1</a:t>
            </a:r>
            <a:r>
              <a:rPr lang="en-US" b="1" dirty="0"/>
              <a:t>} </a:t>
            </a:r>
            <a:r>
              <a:rPr lang="en-US" dirty="0"/>
              <a:t>and </a:t>
            </a:r>
            <a:r>
              <a:rPr lang="en-US" b="1" dirty="0"/>
              <a:t>{</a:t>
            </a:r>
            <a:r>
              <a:rPr lang="en-US" b="1" i="1" dirty="0"/>
              <a:t>p</a:t>
            </a:r>
            <a:r>
              <a:rPr lang="en-US" b="1" baseline="-25000" dirty="0"/>
              <a:t>2</a:t>
            </a:r>
            <a:r>
              <a:rPr lang="en-US" b="1" dirty="0"/>
              <a:t>, ..., </a:t>
            </a:r>
            <a:r>
              <a:rPr lang="en-US" b="1" i="1" dirty="0"/>
              <a:t>p</a:t>
            </a:r>
            <a:r>
              <a:rPr lang="en-US" b="1" i="1" baseline="-25000" dirty="0"/>
              <a:t>n</a:t>
            </a:r>
            <a:r>
              <a:rPr lang="en-US" dirty="0"/>
              <a:t>}. 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820356" y="4393647"/>
            <a:ext cx="1426588" cy="1565726"/>
            <a:chOff x="1820356" y="4393647"/>
            <a:chExt cx="1426588" cy="156572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96469" y="4530274"/>
            <a:ext cx="1426588" cy="1565726"/>
            <a:chOff x="1820356" y="4393647"/>
            <a:chExt cx="1426588" cy="156572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37618" y="4420106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…</a:t>
            </a:r>
            <a:endParaRPr lang="en-US" sz="6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310474" y="4454074"/>
            <a:ext cx="1426588" cy="1565726"/>
            <a:chOff x="1820356" y="4393647"/>
            <a:chExt cx="1426588" cy="156572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371725" y="5436153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 flipH="1">
            <a:off x="2371725" y="4975327"/>
            <a:ext cx="85725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4028844" y="4165702"/>
            <a:ext cx="28575" cy="181599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15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client sends a </a:t>
            </a:r>
            <a:r>
              <a:rPr lang="en-US" b="1" i="1" dirty="0"/>
              <a:t>read request </a:t>
            </a:r>
            <a:r>
              <a:rPr lang="en-US" dirty="0"/>
              <a:t>to server </a:t>
            </a:r>
            <a:r>
              <a:rPr lang="en-US" b="1" i="1" dirty="0" smtClean="0"/>
              <a:t>p</a:t>
            </a:r>
            <a:r>
              <a:rPr lang="en-US" b="1" dirty="0" smtClean="0"/>
              <a:t>2</a:t>
            </a:r>
          </a:p>
          <a:p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/>
              <a:t>the following two cases: </a:t>
            </a:r>
          </a:p>
          <a:p>
            <a:pPr marL="91440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previous </a:t>
            </a:r>
            <a:r>
              <a:rPr lang="en-US" b="1" i="1" dirty="0"/>
              <a:t>write</a:t>
            </a:r>
            <a:r>
              <a:rPr lang="en-US" dirty="0"/>
              <a:t> of value </a:t>
            </a:r>
            <a:r>
              <a:rPr lang="en-US" b="1" i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has been requested of </a:t>
            </a:r>
            <a:r>
              <a:rPr lang="en-US" b="1" i="1" dirty="0"/>
              <a:t>p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b="1" i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 has </a:t>
            </a:r>
            <a:r>
              <a:rPr lang="en-US" dirty="0"/>
              <a:t>sent an </a:t>
            </a:r>
            <a:r>
              <a:rPr lang="en-US" b="1" i="1" dirty="0"/>
              <a:t>ok</a:t>
            </a:r>
            <a:r>
              <a:rPr lang="en-US" i="1" dirty="0"/>
              <a:t> </a:t>
            </a:r>
            <a:r>
              <a:rPr lang="en-US" dirty="0"/>
              <a:t>response. </a:t>
            </a:r>
          </a:p>
          <a:p>
            <a:pPr marL="91440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previous </a:t>
            </a:r>
            <a:r>
              <a:rPr lang="en-US" b="1" i="1" dirty="0"/>
              <a:t>write</a:t>
            </a:r>
            <a:r>
              <a:rPr lang="en-US" dirty="0"/>
              <a:t> of value </a:t>
            </a:r>
            <a:r>
              <a:rPr lang="en-US" b="1" i="1" dirty="0" smtClean="0"/>
              <a:t>v</a:t>
            </a:r>
            <a:r>
              <a:rPr lang="en-US" b="1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has been requested of </a:t>
            </a:r>
            <a:r>
              <a:rPr lang="en-US" b="1" i="1" dirty="0"/>
              <a:t>p</a:t>
            </a:r>
            <a:r>
              <a:rPr lang="en-US" b="1" baseline="-25000" dirty="0"/>
              <a:t>1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b="1" i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 has </a:t>
            </a:r>
            <a:r>
              <a:rPr lang="en-US" dirty="0"/>
              <a:t>sent an </a:t>
            </a:r>
            <a:r>
              <a:rPr lang="en-US" b="1" i="1" dirty="0"/>
              <a:t>ok</a:t>
            </a:r>
            <a:r>
              <a:rPr lang="en-US" i="1" dirty="0"/>
              <a:t> </a:t>
            </a:r>
            <a:r>
              <a:rPr lang="en-US" dirty="0"/>
              <a:t>response </a:t>
            </a:r>
            <a:endParaRPr lang="en-US" dirty="0" smtClean="0"/>
          </a:p>
          <a:p>
            <a:pPr>
              <a:buClrTx/>
              <a:buSzPct val="100000"/>
            </a:pPr>
            <a:r>
              <a:rPr lang="en-US" dirty="0"/>
              <a:t>No matter how long </a:t>
            </a:r>
            <a:r>
              <a:rPr lang="en-US" b="1" i="1" dirty="0"/>
              <a:t>p</a:t>
            </a:r>
            <a:r>
              <a:rPr lang="en-US" b="1" baseline="-25000" dirty="0"/>
              <a:t>2</a:t>
            </a:r>
            <a:r>
              <a:rPr lang="en-US" dirty="0"/>
              <a:t> waits, it cannot distinguish these two </a:t>
            </a:r>
            <a:r>
              <a:rPr lang="en-US" dirty="0" smtClean="0"/>
              <a:t>cases</a:t>
            </a:r>
          </a:p>
          <a:p>
            <a:pPr lvl="1">
              <a:buClrTx/>
              <a:buSzPct val="100000"/>
            </a:pPr>
            <a:r>
              <a:rPr lang="en-US" dirty="0"/>
              <a:t> </a:t>
            </a:r>
            <a:r>
              <a:rPr lang="en-US" dirty="0" smtClean="0"/>
              <a:t>It </a:t>
            </a:r>
            <a:r>
              <a:rPr lang="en-US" dirty="0"/>
              <a:t>cannot determine whether to return response </a:t>
            </a:r>
            <a:r>
              <a:rPr lang="en-US" b="1" i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or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8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19" y="598676"/>
            <a:ext cx="10972800" cy="1371600"/>
          </a:xfrm>
        </p:spPr>
        <p:txBody>
          <a:bodyPr/>
          <a:lstStyle/>
          <a:p>
            <a:r>
              <a:rPr lang="en-US" dirty="0" smtClean="0"/>
              <a:t>The triangle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609600" y="3322320"/>
            <a:ext cx="45719" cy="4571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4124960" y="2062480"/>
            <a:ext cx="3799840" cy="358648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1280" y="5223748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Consistency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39760" y="5223748"/>
            <a:ext cx="232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Availability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04697" y="1539260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Partition tolerance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23967" y="34290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yes</a:t>
            </a:r>
            <a:endParaRPr lang="en-US" sz="2800" dirty="0">
              <a:latin typeface="Forte" panose="0306090204050207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4462" y="574116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yes</a:t>
            </a:r>
            <a:endParaRPr lang="en-US" sz="2800" dirty="0">
              <a:latin typeface="Forte" panose="0306090204050207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4960" y="34290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yes</a:t>
            </a:r>
            <a:endParaRPr lang="en-US" sz="28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reservations for a concert </a:t>
            </a:r>
          </a:p>
          <a:p>
            <a:pPr lvl="1"/>
            <a:r>
              <a:rPr lang="en-US" dirty="0" smtClean="0"/>
              <a:t>Distributed system</a:t>
            </a:r>
          </a:p>
          <a:p>
            <a:pPr lvl="1"/>
            <a:r>
              <a:rPr lang="en-US" dirty="0" smtClean="0"/>
              <a:t>Clients send to local server a reservation request</a:t>
            </a:r>
          </a:p>
          <a:p>
            <a:pPr lvl="1"/>
            <a:r>
              <a:rPr lang="en-US" dirty="0" smtClean="0"/>
              <a:t>Server returns the reserved seat(s).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 that is consistent and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6223"/>
            <a:ext cx="10972800" cy="38862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i="1" dirty="0" smtClean="0"/>
              <a:t>write all available/read any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All operational servers are always up to date</a:t>
            </a:r>
          </a:p>
          <a:p>
            <a:r>
              <a:rPr lang="en-US" dirty="0" smtClean="0"/>
              <a:t>When a site crashes, it does no process requests until it has uploaded the state of the system from one of the running servers</a:t>
            </a:r>
          </a:p>
          <a:p>
            <a:r>
              <a:rPr lang="en-US" dirty="0" smtClean="0"/>
              <a:t>Works very well as long as there are </a:t>
            </a:r>
            <a:r>
              <a:rPr lang="en-US" b="1" i="1" dirty="0" smtClean="0"/>
              <a:t>no network partitions </a:t>
            </a:r>
            <a:endParaRPr lang="en-US" b="1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2847641" y="4789917"/>
            <a:ext cx="1426588" cy="1565726"/>
            <a:chOff x="1820356" y="4393647"/>
            <a:chExt cx="1426588" cy="15657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1</a:t>
              </a:r>
              <a:endParaRPr lang="en-US" sz="28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618198" y="4789917"/>
            <a:ext cx="1426588" cy="1565726"/>
            <a:chOff x="1820356" y="4393647"/>
            <a:chExt cx="1426588" cy="156572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71725" y="5436153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498688" y="4789917"/>
            <a:ext cx="1426588" cy="1565726"/>
            <a:chOff x="1820356" y="4393647"/>
            <a:chExt cx="1426588" cy="1565726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0356" y="4393647"/>
              <a:ext cx="1426588" cy="104250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371725" y="5436153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p</a:t>
              </a:r>
              <a:r>
                <a:rPr lang="en-US" sz="2800" b="1" baseline="-25000" dirty="0" smtClean="0"/>
                <a:t>3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0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963</TotalTime>
  <Words>1065</Words>
  <Application>Microsoft Office PowerPoint</Application>
  <PresentationFormat>Widescreen</PresentationFormat>
  <Paragraphs>170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Forte</vt:lpstr>
      <vt:lpstr>Times New Roman</vt:lpstr>
      <vt:lpstr>Wingdings</vt:lpstr>
      <vt:lpstr>Pixel</vt:lpstr>
      <vt:lpstr>PERSPECTIVES ON THE CAP THEOREM</vt:lpstr>
      <vt:lpstr>Paper highlights</vt:lpstr>
      <vt:lpstr>Redefining the terms</vt:lpstr>
      <vt:lpstr>The CAP theorem</vt:lpstr>
      <vt:lpstr>Proof (I)</vt:lpstr>
      <vt:lpstr>Proof (II)</vt:lpstr>
      <vt:lpstr>The triangle</vt:lpstr>
      <vt:lpstr> An example</vt:lpstr>
      <vt:lpstr>A system that is consistent and available</vt:lpstr>
      <vt:lpstr>A system that is consistent and tolerates partitions</vt:lpstr>
      <vt:lpstr>A system that is highly available and tolerates partitions</vt:lpstr>
      <vt:lpstr>Comments</vt:lpstr>
      <vt:lpstr>Generalization</vt:lpstr>
      <vt:lpstr>Asynchronous systems (I)</vt:lpstr>
      <vt:lpstr>Asynchronous systems (II)</vt:lpstr>
      <vt:lpstr>Synchronous systems (I)</vt:lpstr>
      <vt:lpstr>Synchronous systems (II)</vt:lpstr>
      <vt:lpstr>Synchronous systems (III)</vt:lpstr>
      <vt:lpstr>Failure detectors</vt:lpstr>
      <vt:lpstr>Set agreement</vt:lpstr>
      <vt:lpstr>Practical implications</vt:lpstr>
      <vt:lpstr>Best effort availability</vt:lpstr>
      <vt:lpstr>Best effort consistency</vt:lpstr>
      <vt:lpstr>Balancing consistency and availability</vt:lpstr>
      <vt:lpstr>Segmenting consistency and availability (I)</vt:lpstr>
      <vt:lpstr>Segmenting consistency and availability (II)</vt:lpstr>
      <vt:lpstr>Segmenting consistency and availability (III)</vt:lpstr>
      <vt:lpstr>Segmenting consistency and availability (IV)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THE CAP THEOREM</dc:title>
  <dc:creator>Jehan-Francois Paris</dc:creator>
  <cp:lastModifiedBy>Jehan-Francois Paris</cp:lastModifiedBy>
  <cp:revision>39</cp:revision>
  <cp:lastPrinted>2018-10-03T05:20:16Z</cp:lastPrinted>
  <dcterms:created xsi:type="dcterms:W3CDTF">2018-10-02T15:03:53Z</dcterms:created>
  <dcterms:modified xsi:type="dcterms:W3CDTF">2020-09-29T20:41:01Z</dcterms:modified>
</cp:coreProperties>
</file>