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44"/>
  </p:notesMasterIdLst>
  <p:handoutMasterIdLst>
    <p:handoutMasterId r:id="rId45"/>
  </p:handoutMasterIdLst>
  <p:sldIdLst>
    <p:sldId id="261" r:id="rId2"/>
    <p:sldId id="314" r:id="rId3"/>
    <p:sldId id="305" r:id="rId4"/>
    <p:sldId id="306" r:id="rId5"/>
    <p:sldId id="320" r:id="rId6"/>
    <p:sldId id="295" r:id="rId7"/>
    <p:sldId id="307" r:id="rId8"/>
    <p:sldId id="311" r:id="rId9"/>
    <p:sldId id="308" r:id="rId10"/>
    <p:sldId id="332" r:id="rId11"/>
    <p:sldId id="334" r:id="rId12"/>
    <p:sldId id="333" r:id="rId13"/>
    <p:sldId id="309" r:id="rId14"/>
    <p:sldId id="310" r:id="rId15"/>
    <p:sldId id="321" r:id="rId16"/>
    <p:sldId id="312" r:id="rId17"/>
    <p:sldId id="313" r:id="rId18"/>
    <p:sldId id="315" r:id="rId19"/>
    <p:sldId id="316" r:id="rId20"/>
    <p:sldId id="322" r:id="rId21"/>
    <p:sldId id="317" r:id="rId22"/>
    <p:sldId id="318" r:id="rId23"/>
    <p:sldId id="296" r:id="rId24"/>
    <p:sldId id="335" r:id="rId25"/>
    <p:sldId id="319" r:id="rId26"/>
    <p:sldId id="323" r:id="rId27"/>
    <p:sldId id="325" r:id="rId28"/>
    <p:sldId id="297" r:id="rId29"/>
    <p:sldId id="326" r:id="rId30"/>
    <p:sldId id="327" r:id="rId31"/>
    <p:sldId id="298" r:id="rId32"/>
    <p:sldId id="328" r:id="rId33"/>
    <p:sldId id="329" r:id="rId34"/>
    <p:sldId id="331" r:id="rId35"/>
    <p:sldId id="330" r:id="rId36"/>
    <p:sldId id="299" r:id="rId37"/>
    <p:sldId id="300" r:id="rId38"/>
    <p:sldId id="301" r:id="rId39"/>
    <p:sldId id="302" r:id="rId40"/>
    <p:sldId id="303" r:id="rId41"/>
    <p:sldId id="294" r:id="rId42"/>
    <p:sldId id="336" r:id="rId43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91" userDrawn="1">
          <p15:clr>
            <a:srgbClr val="A4A3A4"/>
          </p15:clr>
        </p15:guide>
        <p15:guide id="2" pos="65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C82"/>
    <a:srgbClr val="070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74" autoAdjust="0"/>
    <p:restoredTop sz="99810" autoAdjust="0"/>
  </p:normalViewPr>
  <p:slideViewPr>
    <p:cSldViewPr showGuides="1">
      <p:cViewPr varScale="1">
        <p:scale>
          <a:sx n="64" d="100"/>
          <a:sy n="64" d="100"/>
        </p:scale>
        <p:origin x="44" y="104"/>
      </p:cViewPr>
      <p:guideLst>
        <p:guide orient="horz" pos="1491"/>
        <p:guide pos="65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"/>
    </p:cViewPr>
  </p:sorterViewPr>
  <p:notesViewPr>
    <p:cSldViewPr showGuides="1">
      <p:cViewPr varScale="1">
        <p:scale>
          <a:sx n="40" d="100"/>
          <a:sy n="40" d="100"/>
        </p:scale>
        <p:origin x="-2366" y="-86"/>
      </p:cViewPr>
      <p:guideLst>
        <p:guide orient="horz" pos="2928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330CC5-8D77-44A1-89F4-38ED9ACD9B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478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EE0E71-E0F6-41F7-A746-04E70BC197C8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C078BB-B206-4F64-A4D8-6851A81FA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795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02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267302-AB7B-4A0E-A3B7-8EFC26E2A7C0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50534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02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6CB9CC-87D6-47C4-8820-6A5B6EE985D6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803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02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228D07-49E9-4A76-AC63-2E32637415D8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12444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02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BB76E2-4E09-4383-BA79-2F11FF80436A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3049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02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05ECC9-C847-43AA-BF68-52E2B388C54B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05881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02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E8A17F-D31A-46A7-AC4B-DF377A451B89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870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6114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A43F1-C77E-4205-A746-6CA8F58F1A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12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7057E-2793-469B-9899-8EE6FA6910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75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C6154-7062-497A-9013-1EF7C2DBD1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62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6169F-A871-4F4F-B379-C61FEDA194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44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6E40C-59D2-4090-8F8E-F37F3BC337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25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C209C-9D18-4D6C-867C-D7AA9A6296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1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8BE13-AD6D-4B1E-A4CB-BCB53021C3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8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BFE83-2104-4853-B8A2-80761E970D2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85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B14A-476A-4FAB-AE04-3C1F81C90F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3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1EA55-9A9B-4FA3-A30F-1FEF9EA6D2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74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1D5C801-1DD7-4AB2-AB17-184C52D960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6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80724" y="1607520"/>
            <a:ext cx="9410981" cy="2656325"/>
          </a:xfrm>
          <a:noFill/>
        </p:spPr>
        <p:txBody>
          <a:bodyPr/>
          <a:lstStyle/>
          <a:p>
            <a:r>
              <a:rPr lang="en-US" altLang="en-US" sz="4200" b="1" dirty="0"/>
              <a:t>CEPH: </a:t>
            </a:r>
            <a:br>
              <a:rPr lang="en-US" altLang="en-US" sz="4200" b="1" dirty="0"/>
            </a:br>
            <a:r>
              <a:rPr lang="en-US" altLang="en-US" sz="4200" b="1" dirty="0"/>
              <a:t>A SCALABLE</a:t>
            </a:r>
            <a:r>
              <a:rPr lang="en-US" altLang="en-US" sz="4200" b="1" dirty="0" smtClean="0"/>
              <a:t>,</a:t>
            </a:r>
            <a:br>
              <a:rPr lang="en-US" altLang="en-US" sz="4200" b="1" dirty="0" smtClean="0"/>
            </a:br>
            <a:r>
              <a:rPr lang="en-US" altLang="en-US" sz="4200" b="1" dirty="0" smtClean="0"/>
              <a:t>HIGH-PERFORMANCE</a:t>
            </a:r>
            <a:r>
              <a:rPr lang="en-US" altLang="en-US" sz="4200" b="1" dirty="0"/>
              <a:t/>
            </a:r>
            <a:br>
              <a:rPr lang="en-US" altLang="en-US" sz="4200" b="1" dirty="0"/>
            </a:br>
            <a:r>
              <a:rPr lang="en-US" altLang="en-US" sz="4200" b="1" dirty="0"/>
              <a:t>DISTRIBUTED FILE SYSTEM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39676" y="4430712"/>
            <a:ext cx="6451075" cy="2185878"/>
          </a:xfrm>
        </p:spPr>
        <p:txBody>
          <a:bodyPr/>
          <a:lstStyle/>
          <a:p>
            <a:r>
              <a:rPr lang="en-US" altLang="en-US" sz="2800" dirty="0"/>
              <a:t>S. A. Weil,  S. A. Brandt,   E. L. Miller</a:t>
            </a:r>
            <a:br>
              <a:rPr lang="en-US" altLang="en-US" sz="2800" dirty="0"/>
            </a:br>
            <a:r>
              <a:rPr lang="en-US" altLang="en-US" sz="2800" dirty="0"/>
              <a:t>D. D. E. Long,  C. </a:t>
            </a:r>
            <a:r>
              <a:rPr lang="en-US" altLang="en-US" sz="2800" dirty="0" err="1"/>
              <a:t>Maltzahn</a:t>
            </a:r>
            <a:endParaRPr lang="en-US" altLang="en-US" sz="2800" dirty="0"/>
          </a:p>
          <a:p>
            <a:r>
              <a:rPr lang="en-US" altLang="en-US" sz="2800" i="1" dirty="0"/>
              <a:t>U. C. Santa Cruz </a:t>
            </a:r>
          </a:p>
          <a:p>
            <a:pPr algn="r">
              <a:spcBef>
                <a:spcPct val="75000"/>
              </a:spcBef>
            </a:pPr>
            <a:r>
              <a:rPr lang="en-US" altLang="en-US" sz="2800" b="1" dirty="0" err="1"/>
              <a:t>OSDI</a:t>
            </a:r>
            <a:r>
              <a:rPr lang="en-US" altLang="en-US" sz="2800" b="1" dirty="0"/>
              <a:t>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Old School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8445500" y="1987550"/>
            <a:ext cx="1828800" cy="125888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Metadata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server</a:t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>cluster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6289676" y="4335464"/>
            <a:ext cx="3490913" cy="547687"/>
            <a:chOff x="3002" y="2731"/>
            <a:chExt cx="2199" cy="345"/>
          </a:xfrm>
        </p:grpSpPr>
        <p:sp>
          <p:nvSpPr>
            <p:cNvPr id="20500" name="AutoShape 5"/>
            <p:cNvSpPr>
              <a:spLocks noChangeArrowheads="1"/>
            </p:cNvSpPr>
            <p:nvPr/>
          </p:nvSpPr>
          <p:spPr bwMode="auto">
            <a:xfrm>
              <a:off x="3002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1" name="AutoShape 6"/>
            <p:cNvSpPr>
              <a:spLocks noChangeArrowheads="1"/>
            </p:cNvSpPr>
            <p:nvPr/>
          </p:nvSpPr>
          <p:spPr bwMode="auto">
            <a:xfrm>
              <a:off x="4740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2" name="AutoShape 7"/>
            <p:cNvSpPr>
              <a:spLocks noChangeArrowheads="1"/>
            </p:cNvSpPr>
            <p:nvPr/>
          </p:nvSpPr>
          <p:spPr bwMode="auto">
            <a:xfrm>
              <a:off x="4138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03" name="AutoShape 8"/>
            <p:cNvSpPr>
              <a:spLocks noChangeArrowheads="1"/>
            </p:cNvSpPr>
            <p:nvPr/>
          </p:nvSpPr>
          <p:spPr bwMode="auto">
            <a:xfrm>
              <a:off x="3572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0485" name="Group 9"/>
          <p:cNvGrpSpPr>
            <a:grpSpLocks/>
          </p:cNvGrpSpPr>
          <p:nvPr/>
        </p:nvGrpSpPr>
        <p:grpSpPr bwMode="auto">
          <a:xfrm>
            <a:off x="6289676" y="5035550"/>
            <a:ext cx="3490913" cy="547688"/>
            <a:chOff x="3002" y="3172"/>
            <a:chExt cx="2199" cy="345"/>
          </a:xfrm>
        </p:grpSpPr>
        <p:sp>
          <p:nvSpPr>
            <p:cNvPr id="20496" name="AutoShape 10"/>
            <p:cNvSpPr>
              <a:spLocks noChangeArrowheads="1"/>
            </p:cNvSpPr>
            <p:nvPr/>
          </p:nvSpPr>
          <p:spPr bwMode="auto">
            <a:xfrm>
              <a:off x="300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7" name="AutoShape 11"/>
            <p:cNvSpPr>
              <a:spLocks noChangeArrowheads="1"/>
            </p:cNvSpPr>
            <p:nvPr/>
          </p:nvSpPr>
          <p:spPr bwMode="auto">
            <a:xfrm>
              <a:off x="4740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8" name="AutoShape 12"/>
            <p:cNvSpPr>
              <a:spLocks noChangeArrowheads="1"/>
            </p:cNvSpPr>
            <p:nvPr/>
          </p:nvSpPr>
          <p:spPr bwMode="auto">
            <a:xfrm>
              <a:off x="4138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9" name="AutoShape 13"/>
            <p:cNvSpPr>
              <a:spLocks noChangeArrowheads="1"/>
            </p:cNvSpPr>
            <p:nvPr/>
          </p:nvSpPr>
          <p:spPr bwMode="auto">
            <a:xfrm>
              <a:off x="357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0486" name="Group 14"/>
          <p:cNvGrpSpPr>
            <a:grpSpLocks/>
          </p:cNvGrpSpPr>
          <p:nvPr/>
        </p:nvGrpSpPr>
        <p:grpSpPr bwMode="auto">
          <a:xfrm>
            <a:off x="6308726" y="5735639"/>
            <a:ext cx="3490913" cy="547687"/>
            <a:chOff x="3002" y="3172"/>
            <a:chExt cx="2199" cy="345"/>
          </a:xfrm>
        </p:grpSpPr>
        <p:sp>
          <p:nvSpPr>
            <p:cNvPr id="20492" name="AutoShape 15"/>
            <p:cNvSpPr>
              <a:spLocks noChangeArrowheads="1"/>
            </p:cNvSpPr>
            <p:nvPr/>
          </p:nvSpPr>
          <p:spPr bwMode="auto">
            <a:xfrm>
              <a:off x="300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3" name="AutoShape 16"/>
            <p:cNvSpPr>
              <a:spLocks noChangeArrowheads="1"/>
            </p:cNvSpPr>
            <p:nvPr/>
          </p:nvSpPr>
          <p:spPr bwMode="auto">
            <a:xfrm>
              <a:off x="4740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4" name="AutoShape 17"/>
            <p:cNvSpPr>
              <a:spLocks noChangeArrowheads="1"/>
            </p:cNvSpPr>
            <p:nvPr/>
          </p:nvSpPr>
          <p:spPr bwMode="auto">
            <a:xfrm>
              <a:off x="4138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5" name="AutoShape 18"/>
            <p:cNvSpPr>
              <a:spLocks noChangeArrowheads="1"/>
            </p:cNvSpPr>
            <p:nvPr/>
          </p:nvSpPr>
          <p:spPr bwMode="auto">
            <a:xfrm>
              <a:off x="357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0487" name="AutoShape 19"/>
          <p:cNvSpPr>
            <a:spLocks noChangeArrowheads="1"/>
          </p:cNvSpPr>
          <p:nvPr/>
        </p:nvSpPr>
        <p:spPr bwMode="auto">
          <a:xfrm>
            <a:off x="1997075" y="2214563"/>
            <a:ext cx="1341438" cy="595312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Client</a:t>
            </a:r>
          </a:p>
        </p:txBody>
      </p:sp>
      <p:sp>
        <p:nvSpPr>
          <p:cNvPr id="20488" name="Line 20"/>
          <p:cNvSpPr>
            <a:spLocks noChangeShapeType="1"/>
          </p:cNvSpPr>
          <p:nvPr/>
        </p:nvSpPr>
        <p:spPr bwMode="auto">
          <a:xfrm>
            <a:off x="3743325" y="2366963"/>
            <a:ext cx="44783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21"/>
          <p:cNvSpPr>
            <a:spLocks noChangeShapeType="1"/>
          </p:cNvSpPr>
          <p:nvPr/>
        </p:nvSpPr>
        <p:spPr bwMode="auto">
          <a:xfrm flipV="1">
            <a:off x="3819525" y="2670175"/>
            <a:ext cx="42306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22"/>
          <p:cNvSpPr txBox="1">
            <a:spLocks noChangeArrowheads="1"/>
          </p:cNvSpPr>
          <p:nvPr/>
        </p:nvSpPr>
        <p:spPr bwMode="auto">
          <a:xfrm>
            <a:off x="5033964" y="16081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Arial" panose="020B0604020202020204" pitchFamily="34" charset="0"/>
              </a:rPr>
              <a:t>File xyz?</a:t>
            </a:r>
          </a:p>
        </p:txBody>
      </p:sp>
      <p:sp>
        <p:nvSpPr>
          <p:cNvPr id="20491" name="Rectangle 24"/>
          <p:cNvSpPr>
            <a:spLocks noChangeArrowheads="1"/>
          </p:cNvSpPr>
          <p:nvPr/>
        </p:nvSpPr>
        <p:spPr bwMode="auto">
          <a:xfrm>
            <a:off x="4502151" y="2897189"/>
            <a:ext cx="28178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>
                <a:latin typeface="Arial" panose="020B0604020202020204" pitchFamily="34" charset="0"/>
              </a:rPr>
              <a:t>Where</a:t>
            </a:r>
            <a:r>
              <a:rPr lang="en-US" altLang="en-US" b="1">
                <a:latin typeface="Arial" panose="020B0604020202020204" pitchFamily="34" charset="0"/>
              </a:rPr>
              <a:t> to find the</a:t>
            </a:r>
            <a:br>
              <a:rPr lang="en-US" altLang="en-US" b="1">
                <a:latin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</a:rPr>
              <a:t>container objects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3350" y="4212413"/>
            <a:ext cx="4098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Metadata server keeps track of the locations</a:t>
            </a:r>
            <a:br>
              <a:rPr lang="en-US" sz="2400" b="1" dirty="0" smtClean="0"/>
            </a:br>
            <a:r>
              <a:rPr lang="en-US" sz="2400" b="1" dirty="0" smtClean="0"/>
              <a:t>of all containers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Ceph with CRUSH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8445500" y="1987550"/>
            <a:ext cx="1828800" cy="125888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Metadata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server</a:t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>cluster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6289676" y="4335464"/>
            <a:ext cx="3490913" cy="547687"/>
            <a:chOff x="3002" y="2731"/>
            <a:chExt cx="2199" cy="345"/>
          </a:xfrm>
        </p:grpSpPr>
        <p:sp>
          <p:nvSpPr>
            <p:cNvPr id="21525" name="AutoShape 5"/>
            <p:cNvSpPr>
              <a:spLocks noChangeArrowheads="1"/>
            </p:cNvSpPr>
            <p:nvPr/>
          </p:nvSpPr>
          <p:spPr bwMode="auto">
            <a:xfrm>
              <a:off x="3002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6" name="AutoShape 6"/>
            <p:cNvSpPr>
              <a:spLocks noChangeArrowheads="1"/>
            </p:cNvSpPr>
            <p:nvPr/>
          </p:nvSpPr>
          <p:spPr bwMode="auto">
            <a:xfrm>
              <a:off x="4740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7" name="AutoShape 7"/>
            <p:cNvSpPr>
              <a:spLocks noChangeArrowheads="1"/>
            </p:cNvSpPr>
            <p:nvPr/>
          </p:nvSpPr>
          <p:spPr bwMode="auto">
            <a:xfrm>
              <a:off x="4138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8" name="AutoShape 8"/>
            <p:cNvSpPr>
              <a:spLocks noChangeArrowheads="1"/>
            </p:cNvSpPr>
            <p:nvPr/>
          </p:nvSpPr>
          <p:spPr bwMode="auto">
            <a:xfrm>
              <a:off x="3572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1509" name="Group 9"/>
          <p:cNvGrpSpPr>
            <a:grpSpLocks/>
          </p:cNvGrpSpPr>
          <p:nvPr/>
        </p:nvGrpSpPr>
        <p:grpSpPr bwMode="auto">
          <a:xfrm>
            <a:off x="6289676" y="5035550"/>
            <a:ext cx="3490913" cy="547688"/>
            <a:chOff x="3002" y="3172"/>
            <a:chExt cx="2199" cy="345"/>
          </a:xfrm>
        </p:grpSpPr>
        <p:sp>
          <p:nvSpPr>
            <p:cNvPr id="21521" name="AutoShape 10"/>
            <p:cNvSpPr>
              <a:spLocks noChangeArrowheads="1"/>
            </p:cNvSpPr>
            <p:nvPr/>
          </p:nvSpPr>
          <p:spPr bwMode="auto">
            <a:xfrm>
              <a:off x="300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2" name="AutoShape 11"/>
            <p:cNvSpPr>
              <a:spLocks noChangeArrowheads="1"/>
            </p:cNvSpPr>
            <p:nvPr/>
          </p:nvSpPr>
          <p:spPr bwMode="auto">
            <a:xfrm>
              <a:off x="4740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3" name="AutoShape 12"/>
            <p:cNvSpPr>
              <a:spLocks noChangeArrowheads="1"/>
            </p:cNvSpPr>
            <p:nvPr/>
          </p:nvSpPr>
          <p:spPr bwMode="auto">
            <a:xfrm>
              <a:off x="4138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4" name="AutoShape 13"/>
            <p:cNvSpPr>
              <a:spLocks noChangeArrowheads="1"/>
            </p:cNvSpPr>
            <p:nvPr/>
          </p:nvSpPr>
          <p:spPr bwMode="auto">
            <a:xfrm>
              <a:off x="357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1510" name="Group 14"/>
          <p:cNvGrpSpPr>
            <a:grpSpLocks/>
          </p:cNvGrpSpPr>
          <p:nvPr/>
        </p:nvGrpSpPr>
        <p:grpSpPr bwMode="auto">
          <a:xfrm>
            <a:off x="6308726" y="5735639"/>
            <a:ext cx="3490913" cy="547687"/>
            <a:chOff x="3002" y="3172"/>
            <a:chExt cx="2199" cy="345"/>
          </a:xfrm>
        </p:grpSpPr>
        <p:sp>
          <p:nvSpPr>
            <p:cNvPr id="21517" name="AutoShape 15"/>
            <p:cNvSpPr>
              <a:spLocks noChangeArrowheads="1"/>
            </p:cNvSpPr>
            <p:nvPr/>
          </p:nvSpPr>
          <p:spPr bwMode="auto">
            <a:xfrm>
              <a:off x="300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8" name="AutoShape 16"/>
            <p:cNvSpPr>
              <a:spLocks noChangeArrowheads="1"/>
            </p:cNvSpPr>
            <p:nvPr/>
          </p:nvSpPr>
          <p:spPr bwMode="auto">
            <a:xfrm>
              <a:off x="4740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9" name="AutoShape 17"/>
            <p:cNvSpPr>
              <a:spLocks noChangeArrowheads="1"/>
            </p:cNvSpPr>
            <p:nvPr/>
          </p:nvSpPr>
          <p:spPr bwMode="auto">
            <a:xfrm>
              <a:off x="4138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0" name="AutoShape 18"/>
            <p:cNvSpPr>
              <a:spLocks noChangeArrowheads="1"/>
            </p:cNvSpPr>
            <p:nvPr/>
          </p:nvSpPr>
          <p:spPr bwMode="auto">
            <a:xfrm>
              <a:off x="357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1511" name="AutoShape 19"/>
          <p:cNvSpPr>
            <a:spLocks noChangeArrowheads="1"/>
          </p:cNvSpPr>
          <p:nvPr/>
        </p:nvSpPr>
        <p:spPr bwMode="auto">
          <a:xfrm>
            <a:off x="1997075" y="2214563"/>
            <a:ext cx="1341438" cy="595312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Client</a:t>
            </a:r>
          </a:p>
        </p:txBody>
      </p:sp>
      <p:sp>
        <p:nvSpPr>
          <p:cNvPr id="21512" name="Line 20"/>
          <p:cNvSpPr>
            <a:spLocks noChangeShapeType="1"/>
          </p:cNvSpPr>
          <p:nvPr/>
        </p:nvSpPr>
        <p:spPr bwMode="auto">
          <a:xfrm>
            <a:off x="3743325" y="2366963"/>
            <a:ext cx="44783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21"/>
          <p:cNvSpPr>
            <a:spLocks noChangeShapeType="1"/>
          </p:cNvSpPr>
          <p:nvPr/>
        </p:nvSpPr>
        <p:spPr bwMode="auto">
          <a:xfrm flipV="1">
            <a:off x="3819525" y="2670175"/>
            <a:ext cx="42306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22"/>
          <p:cNvSpPr txBox="1">
            <a:spLocks noChangeArrowheads="1"/>
          </p:cNvSpPr>
          <p:nvPr/>
        </p:nvSpPr>
        <p:spPr bwMode="auto">
          <a:xfrm>
            <a:off x="5033964" y="16081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Arial" panose="020B0604020202020204" pitchFamily="34" charset="0"/>
              </a:rPr>
              <a:t>File xyz?</a:t>
            </a:r>
          </a:p>
        </p:txBody>
      </p:sp>
      <p:sp>
        <p:nvSpPr>
          <p:cNvPr id="21515" name="Rectangle 24"/>
          <p:cNvSpPr>
            <a:spLocks noChangeArrowheads="1"/>
          </p:cNvSpPr>
          <p:nvPr/>
        </p:nvSpPr>
        <p:spPr bwMode="auto">
          <a:xfrm>
            <a:off x="4502151" y="2897189"/>
            <a:ext cx="28178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>
                <a:latin typeface="Arial" panose="020B0604020202020204" pitchFamily="34" charset="0"/>
              </a:rPr>
              <a:t>How</a:t>
            </a:r>
            <a:r>
              <a:rPr lang="en-US" altLang="en-US" b="1">
                <a:latin typeface="Arial" panose="020B0604020202020204" pitchFamily="34" charset="0"/>
              </a:rPr>
              <a:t> to find the</a:t>
            </a:r>
            <a:br>
              <a:rPr lang="en-US" altLang="en-US" b="1">
                <a:latin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</a:rPr>
              <a:t>container objects</a:t>
            </a:r>
          </a:p>
        </p:txBody>
      </p: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1238720" y="4356234"/>
            <a:ext cx="36391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Client uses CRUSH and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data provided  by MDS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cluster to find the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Ceph with CRUSH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7219950" y="1198564"/>
            <a:ext cx="1828800" cy="125888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Arial" panose="020B0604020202020204" pitchFamily="34" charset="0"/>
              </a:rPr>
              <a:t>Metadata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Arial" panose="020B0604020202020204" pitchFamily="34" charset="0"/>
              </a:rPr>
              <a:t>server</a:t>
            </a:r>
            <a:br>
              <a:rPr lang="en-US" altLang="en-US" b="1">
                <a:latin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</a:rPr>
              <a:t>cluster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6289676" y="4335464"/>
            <a:ext cx="3490913" cy="547687"/>
            <a:chOff x="3002" y="2731"/>
            <a:chExt cx="2199" cy="345"/>
          </a:xfrm>
        </p:grpSpPr>
        <p:sp>
          <p:nvSpPr>
            <p:cNvPr id="22549" name="AutoShape 5"/>
            <p:cNvSpPr>
              <a:spLocks noChangeArrowheads="1"/>
            </p:cNvSpPr>
            <p:nvPr/>
          </p:nvSpPr>
          <p:spPr bwMode="auto">
            <a:xfrm>
              <a:off x="3002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0" name="AutoShape 6"/>
            <p:cNvSpPr>
              <a:spLocks noChangeArrowheads="1"/>
            </p:cNvSpPr>
            <p:nvPr/>
          </p:nvSpPr>
          <p:spPr bwMode="auto">
            <a:xfrm>
              <a:off x="4740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1" name="AutoShape 7"/>
            <p:cNvSpPr>
              <a:spLocks noChangeArrowheads="1"/>
            </p:cNvSpPr>
            <p:nvPr/>
          </p:nvSpPr>
          <p:spPr bwMode="auto">
            <a:xfrm>
              <a:off x="4138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2" name="AutoShape 8"/>
            <p:cNvSpPr>
              <a:spLocks noChangeArrowheads="1"/>
            </p:cNvSpPr>
            <p:nvPr/>
          </p:nvSpPr>
          <p:spPr bwMode="auto">
            <a:xfrm>
              <a:off x="3572" y="2731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2533" name="Group 9"/>
          <p:cNvGrpSpPr>
            <a:grpSpLocks/>
          </p:cNvGrpSpPr>
          <p:nvPr/>
        </p:nvGrpSpPr>
        <p:grpSpPr bwMode="auto">
          <a:xfrm>
            <a:off x="6289676" y="5035550"/>
            <a:ext cx="3490913" cy="547688"/>
            <a:chOff x="3002" y="3172"/>
            <a:chExt cx="2199" cy="345"/>
          </a:xfrm>
        </p:grpSpPr>
        <p:sp>
          <p:nvSpPr>
            <p:cNvPr id="22545" name="AutoShape 10"/>
            <p:cNvSpPr>
              <a:spLocks noChangeArrowheads="1"/>
            </p:cNvSpPr>
            <p:nvPr/>
          </p:nvSpPr>
          <p:spPr bwMode="auto">
            <a:xfrm>
              <a:off x="300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6" name="AutoShape 11"/>
            <p:cNvSpPr>
              <a:spLocks noChangeArrowheads="1"/>
            </p:cNvSpPr>
            <p:nvPr/>
          </p:nvSpPr>
          <p:spPr bwMode="auto">
            <a:xfrm>
              <a:off x="4740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7" name="AutoShape 12"/>
            <p:cNvSpPr>
              <a:spLocks noChangeArrowheads="1"/>
            </p:cNvSpPr>
            <p:nvPr/>
          </p:nvSpPr>
          <p:spPr bwMode="auto">
            <a:xfrm>
              <a:off x="4138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8" name="AutoShape 13"/>
            <p:cNvSpPr>
              <a:spLocks noChangeArrowheads="1"/>
            </p:cNvSpPr>
            <p:nvPr/>
          </p:nvSpPr>
          <p:spPr bwMode="auto">
            <a:xfrm>
              <a:off x="357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2534" name="Group 14"/>
          <p:cNvGrpSpPr>
            <a:grpSpLocks/>
          </p:cNvGrpSpPr>
          <p:nvPr/>
        </p:nvGrpSpPr>
        <p:grpSpPr bwMode="auto">
          <a:xfrm>
            <a:off x="6308726" y="5735639"/>
            <a:ext cx="3490913" cy="547687"/>
            <a:chOff x="3002" y="3172"/>
            <a:chExt cx="2199" cy="345"/>
          </a:xfrm>
        </p:grpSpPr>
        <p:sp>
          <p:nvSpPr>
            <p:cNvPr id="22541" name="AutoShape 15"/>
            <p:cNvSpPr>
              <a:spLocks noChangeArrowheads="1"/>
            </p:cNvSpPr>
            <p:nvPr/>
          </p:nvSpPr>
          <p:spPr bwMode="auto">
            <a:xfrm>
              <a:off x="300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2" name="AutoShape 16"/>
            <p:cNvSpPr>
              <a:spLocks noChangeArrowheads="1"/>
            </p:cNvSpPr>
            <p:nvPr/>
          </p:nvSpPr>
          <p:spPr bwMode="auto">
            <a:xfrm>
              <a:off x="4740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3" name="AutoShape 17"/>
            <p:cNvSpPr>
              <a:spLocks noChangeArrowheads="1"/>
            </p:cNvSpPr>
            <p:nvPr/>
          </p:nvSpPr>
          <p:spPr bwMode="auto">
            <a:xfrm>
              <a:off x="4138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4" name="AutoShape 18"/>
            <p:cNvSpPr>
              <a:spLocks noChangeArrowheads="1"/>
            </p:cNvSpPr>
            <p:nvPr/>
          </p:nvSpPr>
          <p:spPr bwMode="auto">
            <a:xfrm>
              <a:off x="3572" y="3172"/>
              <a:ext cx="461" cy="345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2535" name="AutoShape 19"/>
          <p:cNvSpPr>
            <a:spLocks noChangeArrowheads="1"/>
          </p:cNvSpPr>
          <p:nvPr/>
        </p:nvSpPr>
        <p:spPr bwMode="auto">
          <a:xfrm>
            <a:off x="1981200" y="3357563"/>
            <a:ext cx="1341438" cy="595312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Client</a:t>
            </a:r>
          </a:p>
        </p:txBody>
      </p:sp>
      <p:sp>
        <p:nvSpPr>
          <p:cNvPr id="22536" name="Line 20"/>
          <p:cNvSpPr>
            <a:spLocks noChangeShapeType="1"/>
          </p:cNvSpPr>
          <p:nvPr/>
        </p:nvSpPr>
        <p:spPr bwMode="auto">
          <a:xfrm flipV="1">
            <a:off x="3341689" y="2112963"/>
            <a:ext cx="3698875" cy="1244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21"/>
          <p:cNvSpPr>
            <a:spLocks noChangeShapeType="1"/>
          </p:cNvSpPr>
          <p:nvPr/>
        </p:nvSpPr>
        <p:spPr bwMode="auto">
          <a:xfrm flipV="1">
            <a:off x="3475039" y="2457450"/>
            <a:ext cx="3698875" cy="1244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ext Box 22"/>
          <p:cNvSpPr txBox="1">
            <a:spLocks noChangeArrowheads="1"/>
          </p:cNvSpPr>
          <p:nvPr/>
        </p:nvSpPr>
        <p:spPr bwMode="auto">
          <a:xfrm>
            <a:off x="3935414" y="21161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Arial" panose="020B0604020202020204" pitchFamily="34" charset="0"/>
              </a:rPr>
              <a:t>File xyz?</a:t>
            </a:r>
          </a:p>
        </p:txBody>
      </p:sp>
      <p:sp>
        <p:nvSpPr>
          <p:cNvPr id="22539" name="Text Box 23"/>
          <p:cNvSpPr txBox="1">
            <a:spLocks noChangeArrowheads="1"/>
          </p:cNvSpPr>
          <p:nvPr/>
        </p:nvSpPr>
        <p:spPr bwMode="auto">
          <a:xfrm>
            <a:off x="6438901" y="2900364"/>
            <a:ext cx="38234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Arial" panose="020B0604020202020204" pitchFamily="34" charset="0"/>
              </a:rPr>
              <a:t>Here is how to find these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Arial" panose="020B0604020202020204" pitchFamily="34" charset="0"/>
              </a:rPr>
              <a:t> container objects</a:t>
            </a:r>
          </a:p>
        </p:txBody>
      </p:sp>
      <p:sp>
        <p:nvSpPr>
          <p:cNvPr id="22540" name="Text Box 24"/>
          <p:cNvSpPr txBox="1">
            <a:spLocks noChangeArrowheads="1"/>
          </p:cNvSpPr>
          <p:nvPr/>
        </p:nvSpPr>
        <p:spPr bwMode="auto">
          <a:xfrm>
            <a:off x="2197100" y="4305301"/>
            <a:ext cx="36391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Arial" panose="020B0604020202020204" pitchFamily="34" charset="0"/>
              </a:rPr>
              <a:t>Client uses CRUSH and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Arial" panose="020B0604020202020204" pitchFamily="34" charset="0"/>
              </a:rPr>
              <a:t>data provided  by MDS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Arial" panose="020B0604020202020204" pitchFamily="34" charset="0"/>
              </a:rPr>
              <a:t>cluster to find the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Metadata management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smtClean="0"/>
              <a:t>Dynamic Subtree Partitioning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smtClean="0"/>
              <a:t>Lets Ceph dynamically share metadata  workload among tens or hundreds of metadata servers (MDSs)</a:t>
            </a:r>
          </a:p>
          <a:p>
            <a:pPr lvl="1"/>
            <a:r>
              <a:rPr lang="en-US" altLang="en-US" smtClean="0"/>
              <a:t>Sharing is dynamic and based on current access patterns</a:t>
            </a:r>
          </a:p>
          <a:p>
            <a:r>
              <a:rPr lang="en-US" altLang="en-US" smtClean="0"/>
              <a:t>Results in near-linear performance scaling in the number of MDSs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Autonomic distributed object storage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Distributed storage handles data migration and data replication 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Leverages the computational resources of </a:t>
            </a:r>
            <a:r>
              <a:rPr lang="en-US" altLang="en-US" dirty="0" err="1" smtClean="0"/>
              <a:t>OSDs</a:t>
            </a:r>
            <a:endParaRPr lang="en-US" altLang="en-US" dirty="0" smtClean="0"/>
          </a:p>
          <a:p>
            <a:pPr>
              <a:spcBef>
                <a:spcPts val="1800"/>
              </a:spcBef>
            </a:pPr>
            <a:r>
              <a:rPr lang="en-US" altLang="en-US" dirty="0" smtClean="0"/>
              <a:t>Achieves reliable highly-available scalable object storage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21775" y="4657280"/>
            <a:ext cx="7210425" cy="1384995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2075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795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3515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kumimoji="1" lang="en-US" altLang="en-US" sz="2800" b="1" dirty="0">
                <a:latin typeface="+mj-lt"/>
              </a:rPr>
              <a:t>Reliable</a:t>
            </a:r>
            <a:r>
              <a:rPr kumimoji="1" lang="en-US" altLang="en-US" sz="2800" dirty="0">
                <a:latin typeface="+mj-lt"/>
              </a:rPr>
              <a:t> implies </a:t>
            </a:r>
            <a:r>
              <a:rPr kumimoji="1" lang="en-US" altLang="en-US" sz="2800" b="1" dirty="0">
                <a:latin typeface="+mj-lt"/>
              </a:rPr>
              <a:t>no data losses</a:t>
            </a:r>
          </a:p>
          <a:p>
            <a:pPr>
              <a:buFontTx/>
              <a:buChar char="•"/>
            </a:pPr>
            <a:r>
              <a:rPr kumimoji="1" lang="en-US" altLang="en-US" sz="2800" b="1" dirty="0">
                <a:latin typeface="+mj-lt"/>
              </a:rPr>
              <a:t>Highly available</a:t>
            </a:r>
            <a:r>
              <a:rPr kumimoji="1" lang="en-US" altLang="en-US" sz="2800" dirty="0">
                <a:latin typeface="+mj-lt"/>
              </a:rPr>
              <a:t> implies being accessible </a:t>
            </a:r>
            <a:r>
              <a:rPr kumimoji="1" lang="en-US" altLang="en-US" sz="2800" b="1" dirty="0">
                <a:latin typeface="+mj-lt"/>
              </a:rPr>
              <a:t>almost all the time</a:t>
            </a:r>
            <a:endParaRPr lang="en-US" altLang="en-US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CLIENT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 smtClean="0"/>
              <a:t>Performing an I/O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Client synchronization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Namespace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Performing an I/O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client opens a file</a:t>
            </a:r>
          </a:p>
          <a:p>
            <a:pPr lvl="1">
              <a:spcBef>
                <a:spcPts val="900"/>
              </a:spcBef>
            </a:pPr>
            <a:r>
              <a:rPr lang="en-US" altLang="en-US" dirty="0" smtClean="0"/>
              <a:t>Sends a request to the MDS cluster</a:t>
            </a:r>
          </a:p>
          <a:p>
            <a:pPr lvl="1">
              <a:spcBef>
                <a:spcPts val="900"/>
              </a:spcBef>
            </a:pPr>
            <a:r>
              <a:rPr lang="en-US" altLang="en-US" dirty="0" smtClean="0"/>
              <a:t>Receives an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-node number, information about file size and striping strategy and a capability</a:t>
            </a:r>
          </a:p>
          <a:p>
            <a:pPr lvl="2"/>
            <a:r>
              <a:rPr lang="en-US" altLang="en-US" dirty="0" smtClean="0"/>
              <a:t>Capability specifies authorized operations on file</a:t>
            </a:r>
          </a:p>
          <a:p>
            <a:pPr lvl="3"/>
            <a:r>
              <a:rPr lang="en-US" altLang="en-US" b="1" dirty="0" smtClean="0"/>
              <a:t>Not yet encrypted</a:t>
            </a:r>
            <a:endParaRPr lang="en-US" altLang="en-US" dirty="0" smtClean="0"/>
          </a:p>
          <a:p>
            <a:pPr lvl="1">
              <a:spcBef>
                <a:spcPts val="900"/>
              </a:spcBef>
            </a:pPr>
            <a:r>
              <a:rPr lang="en-US" altLang="en-US" dirty="0" smtClean="0"/>
              <a:t>Client uses CRUSH to locate object replicas</a:t>
            </a:r>
          </a:p>
          <a:p>
            <a:pPr lvl="1">
              <a:spcBef>
                <a:spcPts val="900"/>
              </a:spcBef>
            </a:pPr>
            <a:r>
              <a:rPr lang="en-US" altLang="en-US" dirty="0" smtClean="0"/>
              <a:t>Client releases capability at close time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Client synchronization (I)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POSIX requires</a:t>
            </a:r>
          </a:p>
          <a:p>
            <a:pPr lvl="1"/>
            <a:r>
              <a:rPr lang="en-US" altLang="en-US" dirty="0" smtClean="0"/>
              <a:t>One-copy </a:t>
            </a:r>
            <a:r>
              <a:rPr lang="en-US" altLang="en-US" dirty="0" err="1" smtClean="0"/>
              <a:t>serializability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Atomicity of writes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When MDS detects conflicting accesses by different clients</a:t>
            </a:r>
            <a:br>
              <a:rPr lang="en-US" altLang="en-US" dirty="0" smtClean="0"/>
            </a:br>
            <a:r>
              <a:rPr lang="en-US" altLang="en-US" dirty="0" smtClean="0"/>
              <a:t>to the same file</a:t>
            </a:r>
          </a:p>
          <a:p>
            <a:pPr lvl="1"/>
            <a:r>
              <a:rPr lang="en-US" altLang="en-US" dirty="0" smtClean="0"/>
              <a:t>Revokes all caching and buffering permissions for that file</a:t>
            </a:r>
          </a:p>
          <a:p>
            <a:pPr lvl="1"/>
            <a:r>
              <a:rPr lang="en-US" altLang="en-US" dirty="0" smtClean="0"/>
              <a:t>Requires </a:t>
            </a:r>
            <a:r>
              <a:rPr lang="en-US" altLang="en-US" b="1" i="1" dirty="0" smtClean="0"/>
              <a:t>synchronous I/O</a:t>
            </a:r>
            <a:r>
              <a:rPr lang="en-US" altLang="en-US" dirty="0" smtClean="0"/>
              <a:t> to the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Client synchronization (II)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Synchronization handled by </a:t>
            </a:r>
            <a:r>
              <a:rPr lang="en-US" altLang="en-US" dirty="0" err="1" smtClean="0"/>
              <a:t>OSDs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Locks can be used for writes spanning object boundaries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Synchronous I/O operations have huge latencies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Many scientific workloads do significant amount of read-write sharing</a:t>
            </a:r>
          </a:p>
          <a:p>
            <a:pPr lvl="1"/>
            <a:r>
              <a:rPr lang="en-US" altLang="en-US" b="1" dirty="0" smtClean="0"/>
              <a:t>POSIX extension</a:t>
            </a:r>
            <a:r>
              <a:rPr lang="en-US" altLang="en-US" dirty="0" smtClean="0"/>
              <a:t> lets applications synchronize their concurrent accesses to a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Namespace operations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Managed by the </a:t>
            </a:r>
            <a:r>
              <a:rPr lang="en-US" altLang="en-US" dirty="0" err="1" smtClean="0"/>
              <a:t>MDSs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Read and update operations are all synchronously applied to the metadata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Optimized for common case</a:t>
            </a:r>
          </a:p>
          <a:p>
            <a:pPr lvl="1"/>
            <a:r>
              <a:rPr lang="en-US" altLang="en-US" b="1" dirty="0" err="1" smtClean="0"/>
              <a:t>readdir</a:t>
            </a:r>
            <a:r>
              <a:rPr lang="en-US" altLang="en-US" dirty="0" smtClean="0"/>
              <a:t> returns contents of whole directory (as NFS </a:t>
            </a:r>
            <a:r>
              <a:rPr lang="en-US" altLang="en-US" dirty="0" err="1" smtClean="0"/>
              <a:t>readdirplus</a:t>
            </a:r>
            <a:r>
              <a:rPr lang="en-US" altLang="en-US" dirty="0" smtClean="0"/>
              <a:t> does)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Guarantees </a:t>
            </a:r>
            <a:r>
              <a:rPr lang="en-US" altLang="en-US" dirty="0" err="1" smtClean="0"/>
              <a:t>serializability</a:t>
            </a:r>
            <a:r>
              <a:rPr lang="en-US" altLang="en-US" dirty="0" smtClean="0"/>
              <a:t> of all operations</a:t>
            </a:r>
          </a:p>
          <a:p>
            <a:pPr lvl="1"/>
            <a:r>
              <a:rPr lang="en-US" altLang="en-US" dirty="0" smtClean="0"/>
              <a:t>Can be relaxed by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Paper highlights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en-US" dirty="0" smtClean="0"/>
              <a:t>Yet another distributed file system using </a:t>
            </a:r>
            <a:br>
              <a:rPr lang="en-US" altLang="en-US" dirty="0" smtClean="0"/>
            </a:br>
            <a:r>
              <a:rPr lang="en-US" altLang="en-US" dirty="0" smtClean="0"/>
              <a:t>object storage devices</a:t>
            </a:r>
          </a:p>
          <a:p>
            <a:pPr marL="609600" indent="-609600"/>
            <a:r>
              <a:rPr lang="en-US" altLang="en-US" dirty="0" smtClean="0"/>
              <a:t>Designed for </a:t>
            </a:r>
            <a:r>
              <a:rPr lang="en-US" altLang="en-US" b="1" dirty="0" smtClean="0"/>
              <a:t>scalability</a:t>
            </a:r>
          </a:p>
          <a:p>
            <a:pPr marL="609600" indent="-609600"/>
            <a:r>
              <a:rPr lang="en-US" altLang="en-US" dirty="0" smtClean="0"/>
              <a:t>Main contributions</a:t>
            </a:r>
          </a:p>
          <a:p>
            <a:pPr marL="1066800" lvl="1" indent="-609600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altLang="en-US" b="1" dirty="0" smtClean="0"/>
              <a:t>Distributed dynamic metadata management </a:t>
            </a:r>
            <a:r>
              <a:rPr lang="en-US" altLang="en-US" dirty="0" smtClean="0"/>
              <a:t>through</a:t>
            </a:r>
            <a:r>
              <a:rPr lang="en-US" altLang="en-US" b="1" dirty="0" smtClean="0"/>
              <a:t> hashing</a:t>
            </a:r>
          </a:p>
          <a:p>
            <a:pPr marL="1066800" lvl="1" indent="-609600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altLang="en-US" b="1" dirty="0" smtClean="0"/>
              <a:t>Pseudo-random data distribution function </a:t>
            </a:r>
            <a:r>
              <a:rPr lang="en-US" altLang="en-US" dirty="0" smtClean="0"/>
              <a:t>replaces</a:t>
            </a:r>
            <a:br>
              <a:rPr lang="en-US" altLang="en-US" dirty="0" smtClean="0"/>
            </a:br>
            <a:r>
              <a:rPr lang="en-US" altLang="en-US" dirty="0" smtClean="0"/>
              <a:t> object lists</a:t>
            </a:r>
          </a:p>
          <a:p>
            <a:pPr marL="609600" indent="-609600"/>
            <a:endParaRPr lang="en-US" altLang="en-US" dirty="0" smtClean="0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H="1">
            <a:off x="10823575" y="4263845"/>
            <a:ext cx="758825" cy="0"/>
          </a:xfrm>
          <a:prstGeom prst="line">
            <a:avLst/>
          </a:prstGeom>
          <a:noFill/>
          <a:ln w="254000" cap="sq">
            <a:solidFill>
              <a:srgbClr val="FF0000"/>
            </a:solidFill>
            <a:miter lim="800000"/>
            <a:headEnd type="none" w="sm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 flipH="1">
            <a:off x="10725595" y="5098690"/>
            <a:ext cx="781050" cy="0"/>
          </a:xfrm>
          <a:prstGeom prst="line">
            <a:avLst/>
          </a:prstGeom>
          <a:noFill/>
          <a:ln w="254000" cap="sq">
            <a:solidFill>
              <a:srgbClr val="FF0000"/>
            </a:solidFill>
            <a:miter lim="800000"/>
            <a:headEnd type="none" w="sm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MDS cluster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 smtClean="0"/>
              <a:t>Storing metadata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Dynamic subtree partitioning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Mapping subdirectories to </a:t>
            </a:r>
            <a:r>
              <a:rPr lang="en-US" altLang="en-US" dirty="0" err="1" smtClean="0"/>
              <a:t>MDSs</a:t>
            </a:r>
            <a:r>
              <a:rPr lang="en-US" altLang="en-US" dirty="0" smtClean="0"/>
              <a:t> 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Storing metadata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Most requests likely to be satisfied from MDS in-memory cache</a:t>
            </a:r>
          </a:p>
          <a:p>
            <a:pPr>
              <a:spcBef>
                <a:spcPct val="30000"/>
              </a:spcBef>
            </a:pPr>
            <a:r>
              <a:rPr lang="en-US" altLang="en-US" smtClean="0"/>
              <a:t>Each MDS lodges its update operations in lazily-flushed journal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Facilitates recovery</a:t>
            </a:r>
          </a:p>
          <a:p>
            <a:pPr>
              <a:spcBef>
                <a:spcPct val="30000"/>
              </a:spcBef>
            </a:pPr>
            <a:r>
              <a:rPr lang="en-US" altLang="en-US" smtClean="0"/>
              <a:t>Directories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Include i-nodes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Stored on a OSD cluster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Dynamic subtree partitioning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 err="1" smtClean="0"/>
              <a:t>Ceph</a:t>
            </a:r>
            <a:r>
              <a:rPr lang="en-US" altLang="en-US" dirty="0" smtClean="0"/>
              <a:t> uses primary copy approach to cached metadata management</a:t>
            </a:r>
          </a:p>
          <a:p>
            <a:pPr>
              <a:spcBef>
                <a:spcPts val="1800"/>
              </a:spcBef>
            </a:pPr>
            <a:r>
              <a:rPr lang="en-US" altLang="en-US" dirty="0" err="1" smtClean="0"/>
              <a:t>Ceph</a:t>
            </a:r>
            <a:r>
              <a:rPr lang="en-US" altLang="en-US" dirty="0" smtClean="0"/>
              <a:t> adaptively distributes cached metadata across MDS nodes</a:t>
            </a:r>
          </a:p>
          <a:p>
            <a:pPr lvl="1"/>
            <a:r>
              <a:rPr lang="en-US" altLang="en-US" dirty="0" smtClean="0"/>
              <a:t> Each MDS measures popularity of data within a directory</a:t>
            </a:r>
          </a:p>
          <a:p>
            <a:pPr lvl="1"/>
            <a:r>
              <a:rPr lang="en-US" altLang="en-US" dirty="0" err="1" smtClean="0"/>
              <a:t>Ceph</a:t>
            </a:r>
            <a:r>
              <a:rPr lang="en-US" altLang="en-US" dirty="0" smtClean="0"/>
              <a:t> migrates and/or replicates hot spots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Mapping subdirectories to MDSs </a:t>
            </a:r>
          </a:p>
        </p:txBody>
      </p:sp>
      <p:pic>
        <p:nvPicPr>
          <p:cNvPr id="337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775" y="2518261"/>
            <a:ext cx="8319159" cy="32217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Replicating “hot”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Heavily read directories</a:t>
            </a:r>
          </a:p>
          <a:p>
            <a:pPr lvl="1"/>
            <a:r>
              <a:rPr lang="en-US" dirty="0" smtClean="0"/>
              <a:t>Many  file accesses</a:t>
            </a:r>
          </a:p>
          <a:p>
            <a:pPr lvl="1"/>
            <a:r>
              <a:rPr lang="en-US" dirty="0" smtClean="0"/>
              <a:t>Selectively replicated over different nodes</a:t>
            </a:r>
          </a:p>
          <a:p>
            <a:pPr lvl="1"/>
            <a:endParaRPr lang="en-US" dirty="0"/>
          </a:p>
          <a:p>
            <a:r>
              <a:rPr lang="en-US" dirty="0" smtClean="0"/>
              <a:t>Heavily written directories</a:t>
            </a:r>
          </a:p>
          <a:p>
            <a:pPr lvl="1"/>
            <a:r>
              <a:rPr lang="en-US" dirty="0" smtClean="0"/>
              <a:t>Many file creations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Hashed across the cluster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5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Distributed object storage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 smtClean="0"/>
              <a:t>Data distribution with CRUSH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Replication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Data safety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Recovery and cluster updates</a:t>
            </a:r>
          </a:p>
          <a:p>
            <a:pPr>
              <a:spcBef>
                <a:spcPts val="1800"/>
              </a:spcBef>
            </a:pPr>
            <a:r>
              <a:rPr lang="en-US" altLang="en-US" dirty="0" err="1" smtClean="0"/>
              <a:t>EBOFS</a:t>
            </a: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distribution with CRUSH (I)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Wanted to avoid storing object addresses in MDS cluster</a:t>
            </a:r>
          </a:p>
          <a:p>
            <a:pPr>
              <a:spcBef>
                <a:spcPts val="1800"/>
              </a:spcBef>
            </a:pPr>
            <a:r>
              <a:rPr lang="en-US" altLang="en-US" dirty="0" err="1" smtClean="0"/>
              <a:t>Ceph</a:t>
            </a:r>
            <a:r>
              <a:rPr lang="en-US" altLang="en-US" dirty="0" smtClean="0"/>
              <a:t> firsts maps objects into placement groups (PG) using a </a:t>
            </a:r>
            <a:r>
              <a:rPr lang="en-US" altLang="en-US" b="1" dirty="0" smtClean="0"/>
              <a:t>hash function</a:t>
            </a:r>
            <a:endParaRPr lang="en-US" altLang="en-US" dirty="0" smtClean="0"/>
          </a:p>
          <a:p>
            <a:pPr>
              <a:spcBef>
                <a:spcPts val="1800"/>
              </a:spcBef>
            </a:pPr>
            <a:r>
              <a:rPr lang="en-US" altLang="en-US" dirty="0" smtClean="0"/>
              <a:t>Placement groups are then assigned to </a:t>
            </a:r>
            <a:r>
              <a:rPr lang="en-US" altLang="en-US" dirty="0" err="1" smtClean="0"/>
              <a:t>OSDs</a:t>
            </a:r>
            <a:r>
              <a:rPr lang="en-US" altLang="en-US" dirty="0" smtClean="0"/>
              <a:t> using a</a:t>
            </a:r>
            <a:br>
              <a:rPr lang="en-US" altLang="en-US" dirty="0" smtClean="0"/>
            </a:br>
            <a:r>
              <a:rPr lang="en-US" altLang="en-US" dirty="0" smtClean="0"/>
              <a:t>pseudo-random function (CRUSH)</a:t>
            </a:r>
          </a:p>
          <a:p>
            <a:pPr lvl="1"/>
            <a:r>
              <a:rPr lang="en-US" altLang="en-US" dirty="0" smtClean="0"/>
              <a:t>Clients know that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distribution with CRUSH (II)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access an object, client needs to know</a:t>
            </a:r>
          </a:p>
          <a:p>
            <a:pPr lvl="1"/>
            <a:r>
              <a:rPr lang="en-US" altLang="en-US" dirty="0" smtClean="0"/>
              <a:t>Its placement group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 err="1" smtClean="0"/>
              <a:t>OSD</a:t>
            </a:r>
            <a:r>
              <a:rPr lang="en-US" altLang="en-US" dirty="0" smtClean="0"/>
              <a:t> cluster map</a:t>
            </a:r>
          </a:p>
          <a:p>
            <a:pPr lvl="1"/>
            <a:r>
              <a:rPr lang="en-US" altLang="en-US" dirty="0" smtClean="0"/>
              <a:t>The object placement rules used by CRUSH</a:t>
            </a:r>
          </a:p>
          <a:p>
            <a:pPr lvl="2"/>
            <a:r>
              <a:rPr lang="en-US" altLang="en-US" dirty="0" smtClean="0"/>
              <a:t>Replication level</a:t>
            </a:r>
          </a:p>
          <a:p>
            <a:pPr lvl="2"/>
            <a:r>
              <a:rPr lang="en-US" altLang="en-US" smtClean="0"/>
              <a:t>Placement </a:t>
            </a:r>
            <a:r>
              <a:rPr lang="en-US" altLang="en-US" smtClean="0"/>
              <a:t>constraints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files are striped</a:t>
            </a:r>
          </a:p>
        </p:txBody>
      </p:sp>
      <p:pic>
        <p:nvPicPr>
          <p:cNvPr id="378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2300" y="1986995"/>
            <a:ext cx="8537992" cy="440831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Replication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Ceph’s Reliable Autonomic Data Object Store autonomously manages object replication</a:t>
            </a:r>
          </a:p>
          <a:p>
            <a:r>
              <a:rPr lang="en-US" altLang="en-US" smtClean="0"/>
              <a:t>First non-failed OSD in object’s replication list acts as a primary copy</a:t>
            </a:r>
          </a:p>
          <a:p>
            <a:pPr lvl="1"/>
            <a:r>
              <a:rPr lang="en-US" altLang="en-US" smtClean="0"/>
              <a:t>Applies each update locally</a:t>
            </a:r>
          </a:p>
          <a:p>
            <a:pPr lvl="1"/>
            <a:r>
              <a:rPr lang="en-US" altLang="en-US" smtClean="0"/>
              <a:t>Increments object’s version number</a:t>
            </a:r>
          </a:p>
          <a:p>
            <a:pPr lvl="1"/>
            <a:r>
              <a:rPr lang="en-US" altLang="en-US" smtClean="0"/>
              <a:t>Propagates the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Excellent performance and reliability</a:t>
            </a:r>
          </a:p>
          <a:p>
            <a:r>
              <a:rPr lang="en-US" altLang="en-US" b="1" i="1" dirty="0" err="1" smtClean="0"/>
              <a:t>Unparallel</a:t>
            </a:r>
            <a:r>
              <a:rPr lang="en-US" altLang="en-US" b="1" i="1" dirty="0" smtClean="0"/>
              <a:t> scalability</a:t>
            </a:r>
            <a:r>
              <a:rPr lang="en-US" altLang="en-US" dirty="0" smtClean="0"/>
              <a:t> thanks to</a:t>
            </a:r>
          </a:p>
          <a:p>
            <a:pPr lvl="1"/>
            <a:r>
              <a:rPr lang="en-US" altLang="en-US" dirty="0" smtClean="0"/>
              <a:t>Distribution of metadata workload inside metadata cluster</a:t>
            </a:r>
          </a:p>
          <a:p>
            <a:pPr lvl="1"/>
            <a:r>
              <a:rPr lang="en-US" altLang="en-US" dirty="0" smtClean="0"/>
              <a:t>Use of object storage devices (</a:t>
            </a:r>
            <a:r>
              <a:rPr lang="en-US" altLang="en-US" dirty="0" err="1" smtClean="0"/>
              <a:t>OSDs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Designed for very large systems</a:t>
            </a:r>
          </a:p>
          <a:p>
            <a:pPr lvl="1"/>
            <a:r>
              <a:rPr lang="en-US" altLang="en-US" dirty="0" smtClean="0"/>
              <a:t>Petabyte scale (10</a:t>
            </a:r>
            <a:r>
              <a:rPr lang="en-US" altLang="en-US" baseline="30000" dirty="0" smtClean="0"/>
              <a:t>6</a:t>
            </a:r>
            <a:r>
              <a:rPr lang="en-US" altLang="en-US" dirty="0" smtClean="0"/>
              <a:t> gigabytes)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safety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en-US" dirty="0" smtClean="0"/>
              <a:t>Achieved by update process</a:t>
            </a:r>
          </a:p>
          <a:p>
            <a:pPr marL="1066800" lvl="1" indent="-609600">
              <a:buClrTx/>
              <a:buSzPct val="100000"/>
              <a:buFont typeface="+mj-lt"/>
              <a:buAutoNum type="arabicPeriod"/>
            </a:pPr>
            <a:r>
              <a:rPr lang="en-US" altLang="en-US" dirty="0" smtClean="0"/>
              <a:t>Primary forwards updates to other replicas </a:t>
            </a:r>
          </a:p>
          <a:p>
            <a:pPr marL="1066800" lvl="1" indent="-609600">
              <a:buClrTx/>
              <a:buSzPct val="100000"/>
              <a:buFont typeface="+mj-lt"/>
              <a:buAutoNum type="arabicPeriod"/>
            </a:pPr>
            <a:r>
              <a:rPr lang="en-US" altLang="en-US" dirty="0" smtClean="0"/>
              <a:t>Sends </a:t>
            </a:r>
            <a:r>
              <a:rPr lang="en-US" altLang="en-US" dirty="0" err="1" smtClean="0"/>
              <a:t>ACK</a:t>
            </a:r>
            <a:r>
              <a:rPr lang="en-US" altLang="en-US" dirty="0" smtClean="0"/>
              <a:t> to client once all replicas have received the update</a:t>
            </a:r>
          </a:p>
          <a:p>
            <a:pPr lvl="3">
              <a:buClr>
                <a:schemeClr val="bg2"/>
              </a:buClr>
            </a:pPr>
            <a:r>
              <a:rPr lang="en-US" altLang="en-US" b="1" i="1" dirty="0" smtClean="0"/>
              <a:t>Slower but safer</a:t>
            </a:r>
          </a:p>
          <a:p>
            <a:pPr marL="1066800" lvl="1" indent="-609600">
              <a:buClrTx/>
              <a:buSzPct val="100000"/>
              <a:buFont typeface="+mj-lt"/>
              <a:buAutoNum type="arabicPeriod"/>
            </a:pPr>
            <a:r>
              <a:rPr lang="en-US" altLang="en-US" dirty="0" smtClean="0"/>
              <a:t>Replicas send final commit once they have committed update to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Committing writes</a:t>
            </a:r>
          </a:p>
        </p:txBody>
      </p:sp>
      <p:pic>
        <p:nvPicPr>
          <p:cNvPr id="4096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963" y="2138786"/>
            <a:ext cx="8446075" cy="3567065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Recovery and cluster updates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RADOS</a:t>
            </a:r>
            <a:r>
              <a:rPr lang="en-US" altLang="en-US" dirty="0" smtClean="0"/>
              <a:t> (Reliable and Autonomous Distributed Object Store) monitors </a:t>
            </a:r>
            <a:r>
              <a:rPr lang="en-US" altLang="en-US" dirty="0" err="1" smtClean="0"/>
              <a:t>OSDs</a:t>
            </a:r>
            <a:r>
              <a:rPr lang="en-US" altLang="en-US" dirty="0" smtClean="0"/>
              <a:t> to detect failures</a:t>
            </a:r>
          </a:p>
          <a:p>
            <a:pPr>
              <a:spcBef>
                <a:spcPts val="3000"/>
              </a:spcBef>
            </a:pPr>
            <a:r>
              <a:rPr lang="en-US" altLang="en-US" dirty="0" smtClean="0"/>
              <a:t>Recovery handled by same mechanism as deployment of new storage</a:t>
            </a:r>
          </a:p>
          <a:p>
            <a:pPr lvl="1"/>
            <a:r>
              <a:rPr lang="en-US" altLang="en-US" dirty="0" smtClean="0"/>
              <a:t>Entirely driven by individual </a:t>
            </a:r>
            <a:r>
              <a:rPr lang="en-US" altLang="en-US" dirty="0" err="1" smtClean="0"/>
              <a:t>OSDs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Low-level storage management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Most DFS use an existing local file system to manage</a:t>
            </a:r>
            <a:br>
              <a:rPr lang="en-US" altLang="en-US" dirty="0" smtClean="0"/>
            </a:br>
            <a:r>
              <a:rPr lang="en-US" altLang="en-US" dirty="0" smtClean="0"/>
              <a:t>low-level storage</a:t>
            </a:r>
          </a:p>
          <a:p>
            <a:pPr lvl="1">
              <a:spcBef>
                <a:spcPts val="1200"/>
              </a:spcBef>
              <a:defRPr/>
            </a:pPr>
            <a:r>
              <a:rPr lang="en-US" altLang="en-US" dirty="0" smtClean="0"/>
              <a:t>Hard to understand when object updates are safely committed on disk 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 smtClean="0"/>
              <a:t>Could use journaling or synchronous writes</a:t>
            </a:r>
          </a:p>
          <a:p>
            <a:pPr lvl="2">
              <a:defRPr/>
            </a:pPr>
            <a:r>
              <a:rPr lang="en-US" altLang="en-US" dirty="0" smtClean="0"/>
              <a:t>Big performance penalty</a:t>
            </a:r>
          </a:p>
          <a:p>
            <a:pPr marL="457200" lvl="1" indent="0"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Low-level storage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Each </a:t>
            </a:r>
            <a:r>
              <a:rPr lang="en-US" altLang="en-US" dirty="0" err="1" smtClean="0"/>
              <a:t>Ceph</a:t>
            </a:r>
            <a:r>
              <a:rPr lang="en-US" altLang="en-US" dirty="0" smtClean="0"/>
              <a:t> OSD manages its local object storage with </a:t>
            </a:r>
            <a:r>
              <a:rPr lang="en-US" altLang="en-US" dirty="0" err="1" smtClean="0"/>
              <a:t>EBOFS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(Extent and B-Tree based Object File System)		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B-Tree service locates objects on disk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Block allocation is conducted in term of extents to keep data compact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Well-defined update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Performance and scalability</a:t>
            </a:r>
            <a:endParaRPr lang="en-US" altLang="en-US" sz="40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Want to measure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/>
              <a:t>Cost of updating replicated data</a:t>
            </a:r>
          </a:p>
          <a:p>
            <a:pPr lvl="2"/>
            <a:r>
              <a:rPr lang="en-US" altLang="en-US" dirty="0" smtClean="0"/>
              <a:t>Throughput  and latency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/>
              <a:t>Overall system performance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/>
              <a:t>Scalability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/>
              <a:t>Impact of MDS cluster size on latency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Impact of replication (I)</a:t>
            </a:r>
          </a:p>
        </p:txBody>
      </p:sp>
      <p:pic>
        <p:nvPicPr>
          <p:cNvPr id="46083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730" y="1986995"/>
            <a:ext cx="8602541" cy="3946540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Impact of replication (II)</a:t>
            </a:r>
          </a:p>
        </p:txBody>
      </p:sp>
      <p:pic>
        <p:nvPicPr>
          <p:cNvPr id="4710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2116" y="1759311"/>
            <a:ext cx="8665885" cy="4238265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8" name="Text Box 7"/>
          <p:cNvSpPr txBox="1">
            <a:spLocks noChangeArrowheads="1"/>
          </p:cNvSpPr>
          <p:nvPr/>
        </p:nvSpPr>
        <p:spPr bwMode="auto">
          <a:xfrm>
            <a:off x="2149461" y="6085326"/>
            <a:ext cx="81850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dirty="0">
                <a:latin typeface="+mn-lt"/>
              </a:rPr>
              <a:t>Transmission times dominate for large synchronized writes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system performance</a:t>
            </a:r>
          </a:p>
        </p:txBody>
      </p:sp>
      <p:pic>
        <p:nvPicPr>
          <p:cNvPr id="481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54" y="1828800"/>
            <a:ext cx="7825506" cy="4763352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Scalability</a:t>
            </a:r>
          </a:p>
        </p:txBody>
      </p:sp>
      <p:pic>
        <p:nvPicPr>
          <p:cNvPr id="491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2326" y="1682751"/>
            <a:ext cx="8575675" cy="4092575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6" name="Rectangle 9"/>
          <p:cNvSpPr>
            <a:spLocks noChangeArrowheads="1"/>
          </p:cNvSpPr>
          <p:nvPr/>
        </p:nvSpPr>
        <p:spPr bwMode="auto">
          <a:xfrm>
            <a:off x="3895726" y="5934076"/>
            <a:ext cx="4221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/>
              <a:t>Switch is saturated at 24 OSDs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Characteristics of very large systems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pPr>
              <a:spcBef>
                <a:spcPts val="1800"/>
              </a:spcBef>
            </a:pPr>
            <a:r>
              <a:rPr lang="en-US" altLang="en-US" dirty="0" smtClean="0"/>
              <a:t>Built incrementally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Node failures are the norm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Quality and character of workload changes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Impact of MDS cluster size on latency</a:t>
            </a:r>
          </a:p>
        </p:txBody>
      </p:sp>
      <p:pic>
        <p:nvPicPr>
          <p:cNvPr id="501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095" y="1911101"/>
            <a:ext cx="7864137" cy="4629595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Conclusion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Ceph</a:t>
            </a:r>
            <a:r>
              <a:rPr lang="en-US" altLang="en-US" dirty="0" smtClean="0"/>
              <a:t> addresses three critical challenges of modern DFS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Scalability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Performance 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Reliability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Achieved though reducing the workload of MDS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CRUSH 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Autonomous repairs of </a:t>
            </a:r>
            <a:r>
              <a:rPr lang="en-US" altLang="en-US" dirty="0" err="1" smtClean="0"/>
              <a:t>OSD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Why this strange </a:t>
            </a:r>
            <a:r>
              <a:rPr lang="en-US" dirty="0" smtClean="0"/>
              <a:t>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200" y="1981200"/>
            <a:ext cx="10972800" cy="3886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Ceph</a:t>
            </a:r>
            <a:r>
              <a:rPr lang="en-US" dirty="0" smtClean="0"/>
              <a:t> stands </a:t>
            </a:r>
            <a:r>
              <a:rPr lang="en-US" dirty="0" smtClean="0"/>
              <a:t>for </a:t>
            </a:r>
            <a:r>
              <a:rPr lang="en-US" b="1" i="1" dirty="0" smtClean="0"/>
              <a:t>cephalopod</a:t>
            </a:r>
            <a:endParaRPr lang="en-US" b="1" i="1" dirty="0" smtClean="0"/>
          </a:p>
          <a:p>
            <a:endParaRPr lang="en-US" dirty="0"/>
          </a:p>
          <a:p>
            <a:r>
              <a:rPr lang="en-US" dirty="0" smtClean="0"/>
              <a:t>Reminds of </a:t>
            </a:r>
          </a:p>
          <a:p>
            <a:pPr lvl="1"/>
            <a:r>
              <a:rPr lang="en-US" dirty="0" smtClean="0"/>
              <a:t>Multitasking of </a:t>
            </a:r>
            <a:r>
              <a:rPr lang="en-US" b="1" i="1" dirty="0" smtClean="0"/>
              <a:t>octopus</a:t>
            </a:r>
          </a:p>
          <a:p>
            <a:pPr lvl="1"/>
            <a:r>
              <a:rPr lang="en-US" b="1" i="1" dirty="0" smtClean="0"/>
              <a:t>Banana slug</a:t>
            </a:r>
            <a:r>
              <a:rPr lang="en-US" dirty="0" smtClean="0"/>
              <a:t>, the official </a:t>
            </a:r>
            <a:r>
              <a:rPr lang="en-US" dirty="0" err="1" smtClean="0"/>
              <a:t>UCSC</a:t>
            </a:r>
            <a:r>
              <a:rPr lang="en-US" dirty="0" smtClean="0"/>
              <a:t> mascot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8405" r="9226" b="12588"/>
          <a:stretch/>
        </p:blipFill>
        <p:spPr>
          <a:xfrm>
            <a:off x="7993375" y="2140767"/>
            <a:ext cx="3491170" cy="356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22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System overview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 smtClean="0"/>
              <a:t>System architecture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Key ideas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Decoupling data and metadata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Metadata management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Autonomic distributed object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Architecture (I)</a:t>
            </a:r>
          </a:p>
        </p:txBody>
      </p:sp>
      <p:pic>
        <p:nvPicPr>
          <p:cNvPr id="1536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613" y="2062891"/>
            <a:ext cx="8412774" cy="3718855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Architecture (II)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Clients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Export a near-POSIX file system interface</a:t>
            </a:r>
          </a:p>
          <a:p>
            <a:pPr>
              <a:spcBef>
                <a:spcPct val="50000"/>
              </a:spcBef>
            </a:pPr>
            <a:r>
              <a:rPr lang="en-US" altLang="en-US" b="1" i="1" dirty="0" smtClean="0"/>
              <a:t>Cluster of </a:t>
            </a:r>
            <a:r>
              <a:rPr lang="en-US" altLang="en-US" b="1" i="1" dirty="0" err="1" smtClean="0"/>
              <a:t>OSDs</a:t>
            </a:r>
            <a:endParaRPr lang="en-US" altLang="en-US" b="1" i="1" dirty="0" smtClean="0"/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Store all data and metadata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Communicate directly with clients</a:t>
            </a:r>
          </a:p>
          <a:p>
            <a:pPr>
              <a:spcBef>
                <a:spcPct val="50000"/>
              </a:spcBef>
            </a:pPr>
            <a:r>
              <a:rPr lang="en-US" altLang="en-US" b="1" i="1" dirty="0" smtClean="0"/>
              <a:t>Metadata server cluster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Manages the </a:t>
            </a:r>
            <a:r>
              <a:rPr lang="en-US" altLang="en-US" b="1" dirty="0" smtClean="0"/>
              <a:t>namespace </a:t>
            </a:r>
            <a:r>
              <a:rPr lang="en-US" altLang="en-US" dirty="0" smtClean="0"/>
              <a:t>(files and directories)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Security, consistency and coherence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ideas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Separate data and metadata management tasks</a:t>
            </a:r>
          </a:p>
          <a:p>
            <a:pPr lvl="1">
              <a:buFontTx/>
              <a:buNone/>
            </a:pPr>
            <a:r>
              <a:rPr lang="en-US" altLang="en-US" dirty="0" smtClean="0"/>
              <a:t>- Metadata cluster does not have object lists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Dynamic partitioning of metadata data tasks inside</a:t>
            </a:r>
            <a:br>
              <a:rPr lang="en-US" altLang="en-US" dirty="0" smtClean="0"/>
            </a:br>
            <a:r>
              <a:rPr lang="en-US" altLang="en-US" dirty="0" smtClean="0"/>
              <a:t>metadata cluster</a:t>
            </a:r>
          </a:p>
          <a:p>
            <a:pPr lvl="1"/>
            <a:r>
              <a:rPr lang="en-US" altLang="en-US" dirty="0" smtClean="0"/>
              <a:t>Avoids</a:t>
            </a:r>
            <a:r>
              <a:rPr lang="en-US" altLang="en-US" b="1" dirty="0" smtClean="0"/>
              <a:t> hot spots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Let </a:t>
            </a:r>
            <a:r>
              <a:rPr lang="en-US" altLang="en-US" dirty="0" err="1" smtClean="0"/>
              <a:t>OSDs</a:t>
            </a:r>
            <a:r>
              <a:rPr lang="en-US" altLang="en-US" dirty="0" smtClean="0"/>
              <a:t> handle file migration and replication tasks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Decoupling data and metadata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 smtClean="0"/>
              <a:t>Metadata cluster handles metadata  operations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Clients interact directly with </a:t>
            </a:r>
            <a:r>
              <a:rPr lang="en-US" altLang="en-US" dirty="0" err="1" smtClean="0"/>
              <a:t>OSD</a:t>
            </a:r>
            <a:r>
              <a:rPr lang="en-US" altLang="en-US" dirty="0" smtClean="0"/>
              <a:t> for all file I/O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Low-level bloc allocation is delegated to </a:t>
            </a:r>
            <a:r>
              <a:rPr lang="en-US" altLang="en-US" dirty="0" err="1" smtClean="0"/>
              <a:t>OSDs</a:t>
            </a:r>
            <a:endParaRPr lang="en-US" altLang="en-US" dirty="0" smtClean="0"/>
          </a:p>
          <a:p>
            <a:pPr>
              <a:spcBef>
                <a:spcPts val="1800"/>
              </a:spcBef>
            </a:pPr>
            <a:r>
              <a:rPr lang="en-US" altLang="en-US" dirty="0" smtClean="0"/>
              <a:t>Other </a:t>
            </a:r>
            <a:r>
              <a:rPr lang="en-US" altLang="en-US" dirty="0" err="1" smtClean="0"/>
              <a:t>OSD</a:t>
            </a:r>
            <a:r>
              <a:rPr lang="en-US" altLang="en-US" dirty="0" smtClean="0"/>
              <a:t> still require metadata cluster to hold object lists</a:t>
            </a:r>
          </a:p>
          <a:p>
            <a:pPr lvl="1"/>
            <a:r>
              <a:rPr lang="en-US" altLang="en-US" b="1" i="1" dirty="0" err="1" smtClean="0"/>
              <a:t>Ceph</a:t>
            </a:r>
            <a:r>
              <a:rPr lang="en-US" altLang="en-US" b="1" i="1" dirty="0" smtClean="0"/>
              <a:t> uses a special pseudo-random data distribution function (CRUSH)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Big Red</Template>
  <TotalTime>1198</TotalTime>
  <Words>1152</Words>
  <Application>Microsoft Office PowerPoint</Application>
  <PresentationFormat>Widescreen</PresentationFormat>
  <Paragraphs>224</Paragraphs>
  <Slides>42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Arial Black</vt:lpstr>
      <vt:lpstr>Arial Narrow</vt:lpstr>
      <vt:lpstr>Calibri</vt:lpstr>
      <vt:lpstr>Times New Roman</vt:lpstr>
      <vt:lpstr>Wingdings</vt:lpstr>
      <vt:lpstr>Pixel</vt:lpstr>
      <vt:lpstr>CEPH:  A SCALABLE, HIGH-PERFORMANCE DISTRIBUTED FILE SYSTEM</vt:lpstr>
      <vt:lpstr>Paper highlights </vt:lpstr>
      <vt:lpstr>System objectives</vt:lpstr>
      <vt:lpstr>Characteristics of very large systems</vt:lpstr>
      <vt:lpstr>System overview</vt:lpstr>
      <vt:lpstr>System Architecture (I)</vt:lpstr>
      <vt:lpstr>System Architecture (II)</vt:lpstr>
      <vt:lpstr>Key ideas</vt:lpstr>
      <vt:lpstr>Decoupling data and metadata</vt:lpstr>
      <vt:lpstr>Old School</vt:lpstr>
      <vt:lpstr>Ceph with CRUSH</vt:lpstr>
      <vt:lpstr>Ceph with CRUSH</vt:lpstr>
      <vt:lpstr>Metadata management</vt:lpstr>
      <vt:lpstr>Autonomic distributed object storage</vt:lpstr>
      <vt:lpstr>THE CLIENT</vt:lpstr>
      <vt:lpstr>Performing an I/O</vt:lpstr>
      <vt:lpstr>Client synchronization (I)</vt:lpstr>
      <vt:lpstr>Client synchronization (II)</vt:lpstr>
      <vt:lpstr>Namespace operations</vt:lpstr>
      <vt:lpstr>The MDS cluster</vt:lpstr>
      <vt:lpstr>Storing metadata</vt:lpstr>
      <vt:lpstr>Dynamic subtree partitioning</vt:lpstr>
      <vt:lpstr>Mapping subdirectories to MDSs </vt:lpstr>
      <vt:lpstr>Replicating “hot” directories</vt:lpstr>
      <vt:lpstr>Distributed object storage</vt:lpstr>
      <vt:lpstr>Data distribution with CRUSH (I)</vt:lpstr>
      <vt:lpstr>Data distribution with CRUSH (II)</vt:lpstr>
      <vt:lpstr>How files are striped</vt:lpstr>
      <vt:lpstr>Replication</vt:lpstr>
      <vt:lpstr>Data safety</vt:lpstr>
      <vt:lpstr>Committing writes</vt:lpstr>
      <vt:lpstr>Recovery and cluster updates</vt:lpstr>
      <vt:lpstr>Low-level storage management</vt:lpstr>
      <vt:lpstr>Low-level storage management</vt:lpstr>
      <vt:lpstr>Performance and scalability</vt:lpstr>
      <vt:lpstr>Impact of replication (I)</vt:lpstr>
      <vt:lpstr>Impact of replication (II)</vt:lpstr>
      <vt:lpstr>File system performance</vt:lpstr>
      <vt:lpstr>Scalability</vt:lpstr>
      <vt:lpstr>Impact of MDS cluster size on latency</vt:lpstr>
      <vt:lpstr>Conclusion</vt:lpstr>
      <vt:lpstr>Why this strange name?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Ceph</dc:title>
  <dc:creator>Jehan-François Pâris</dc:creator>
  <cp:lastModifiedBy>Jehan-Francois Paris</cp:lastModifiedBy>
  <cp:revision>58</cp:revision>
  <cp:lastPrinted>2013-11-25T22:46:37Z</cp:lastPrinted>
  <dcterms:created xsi:type="dcterms:W3CDTF">2005-09-12T00:27:23Z</dcterms:created>
  <dcterms:modified xsi:type="dcterms:W3CDTF">2020-11-12T01:50:38Z</dcterms:modified>
</cp:coreProperties>
</file>