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5"/>
  </p:notesMasterIdLst>
  <p:sldIdLst>
    <p:sldId id="256" r:id="rId2"/>
    <p:sldId id="257" r:id="rId3"/>
    <p:sldId id="268" r:id="rId4"/>
    <p:sldId id="258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71" r:id="rId13"/>
    <p:sldId id="265" r:id="rId14"/>
    <p:sldId id="266" r:id="rId15"/>
    <p:sldId id="267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74" autoAdjust="0"/>
    <p:restoredTop sz="94585" autoAdjust="0"/>
  </p:normalViewPr>
  <p:slideViewPr>
    <p:cSldViewPr showGuides="1">
      <p:cViewPr varScale="1">
        <p:scale>
          <a:sx n="47" d="100"/>
          <a:sy n="47" d="100"/>
        </p:scale>
        <p:origin x="1104" y="38"/>
      </p:cViewPr>
      <p:guideLst>
        <p:guide orient="horz" pos="2160"/>
        <p:guide pos="1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022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FB8E2-281C-4435-A51D-80F270D89377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025A1-7070-4586-91CD-20087F0A4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1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D637A-3085-499D-BE89-0EA45D3708F9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138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1751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44C80-47D8-4C3C-8CAD-99ED35B5C84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3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88590-E1A3-4015-B58A-85281AB37FA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12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668E7-28B1-494A-89D8-0D9A58A16BC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43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4802F1-DA4C-4CBA-86FC-5BCAFC5E252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51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DAB5F-22A8-48C8-9E0D-1FCE918C6E0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10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13A1A-45F0-4394-9538-DD3CC537774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83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85540-D43A-4891-BAF5-B020D88824A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1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175C8-D72B-42AE-B362-5E76CC2780A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2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E8544-9C34-4024-81B5-C6FB61459FC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79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23331-A7C2-4643-A48C-F73CC7E471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14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EBB6DB08-281C-4041-B156-B51CE7CFD2E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85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28936" y="1683415"/>
            <a:ext cx="8139064" cy="2580430"/>
          </a:xfrm>
          <a:solidFill>
            <a:schemeClr val="bg2"/>
          </a:solidFill>
        </p:spPr>
        <p:txBody>
          <a:bodyPr/>
          <a:lstStyle/>
          <a:p>
            <a:pPr marL="228600">
              <a:lnSpc>
                <a:spcPct val="95000"/>
              </a:lnSpc>
            </a:pPr>
            <a:r>
              <a:rPr lang="en-US" altLang="en-US" sz="4400" b="1" dirty="0">
                <a:solidFill>
                  <a:schemeClr val="bg1"/>
                </a:solidFill>
              </a:rPr>
              <a:t>TIME, CLOCKS AND THE ORDERING OF EVENTS</a:t>
            </a:r>
            <a:br>
              <a:rPr lang="en-US" altLang="en-US" sz="4400" b="1" dirty="0">
                <a:solidFill>
                  <a:schemeClr val="bg1"/>
                </a:solidFill>
              </a:rPr>
            </a:br>
            <a:r>
              <a:rPr lang="en-US" altLang="en-US" sz="4400" b="1" dirty="0">
                <a:solidFill>
                  <a:schemeClr val="bg1"/>
                </a:solidFill>
              </a:rPr>
              <a:t> IN A DISTRIBUTED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7885" y="4719215"/>
            <a:ext cx="6400800" cy="1752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L. </a:t>
            </a:r>
            <a:r>
              <a:rPr lang="en-US" altLang="en-US" dirty="0" err="1"/>
              <a:t>Lamport</a:t>
            </a:r>
            <a:endParaRPr lang="en-US" alt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Computer Science Laboratory</a:t>
            </a:r>
            <a:br>
              <a:rPr lang="en-US" altLang="en-US" dirty="0"/>
            </a:br>
            <a:r>
              <a:rPr lang="en-US" altLang="en-US" dirty="0"/>
              <a:t>SRI International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folHlink"/>
                </a:solidFill>
              </a:rPr>
              <a:t>Defining a total order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We </a:t>
            </a:r>
            <a:r>
              <a:rPr lang="en-US" altLang="en-US" dirty="0" smtClean="0"/>
              <a:t>can define </a:t>
            </a:r>
            <a:r>
              <a:rPr lang="en-US" altLang="en-US" dirty="0"/>
              <a:t>a total ordering on the set of all system events</a:t>
            </a:r>
          </a:p>
          <a:p>
            <a:pPr marL="576263" lvl="1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b="1" i="1" dirty="0"/>
              <a:t>a </a:t>
            </a:r>
            <a:r>
              <a:rPr lang="en-US" altLang="en-US" b="1" dirty="0">
                <a:sym typeface="Symbol" panose="05050102010706020507" pitchFamily="18" charset="2"/>
              </a:rPr>
              <a:t></a:t>
            </a:r>
            <a:r>
              <a:rPr lang="en-US" altLang="en-US" b="1" dirty="0"/>
              <a:t> </a:t>
            </a:r>
            <a:r>
              <a:rPr lang="en-US" altLang="en-US" b="1" i="1" dirty="0" smtClean="0"/>
              <a:t>b</a:t>
            </a:r>
            <a:endParaRPr lang="en-US" altLang="en-US" sz="3600" b="1" i="1" dirty="0"/>
          </a:p>
          <a:p>
            <a:pPr marL="576263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 smtClean="0"/>
              <a:t>if </a:t>
            </a:r>
            <a:r>
              <a:rPr lang="en-US" altLang="en-US" dirty="0"/>
              <a:t>either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i</a:t>
            </a:r>
            <a:r>
              <a:rPr lang="en-US" altLang="en-US" b="1" i="1" dirty="0"/>
              <a:t>&lt;a&gt; &lt; </a:t>
            </a:r>
            <a:r>
              <a:rPr lang="en-US" altLang="en-US" b="1" i="1" dirty="0" err="1"/>
              <a:t>C</a:t>
            </a:r>
            <a:r>
              <a:rPr lang="en-US" altLang="en-US" b="1" i="1" baseline="-25000" dirty="0" err="1"/>
              <a:t>j</a:t>
            </a:r>
            <a:r>
              <a:rPr lang="en-US" altLang="en-US" b="1" i="1" dirty="0"/>
              <a:t>&lt;b</a:t>
            </a:r>
            <a:r>
              <a:rPr lang="en-US" altLang="en-US" b="1" i="1" dirty="0" smtClean="0"/>
              <a:t>&gt;</a:t>
            </a:r>
          </a:p>
          <a:p>
            <a:pPr marL="576263" lvl="1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 smtClean="0"/>
              <a:t>or</a:t>
            </a:r>
            <a:r>
              <a:rPr lang="en-US" altLang="en-US" i="1" dirty="0" smtClean="0"/>
              <a:t>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i</a:t>
            </a:r>
            <a:r>
              <a:rPr lang="en-US" altLang="en-US" b="1" i="1" dirty="0"/>
              <a:t>&lt;a&gt; = </a:t>
            </a:r>
            <a:r>
              <a:rPr lang="en-US" altLang="en-US" b="1" i="1" dirty="0" err="1"/>
              <a:t>C</a:t>
            </a:r>
            <a:r>
              <a:rPr lang="en-US" altLang="en-US" b="1" i="1" baseline="-25000" dirty="0" err="1"/>
              <a:t>j</a:t>
            </a:r>
            <a:r>
              <a:rPr lang="en-US" altLang="en-US" b="1" i="1" dirty="0"/>
              <a:t>&lt;b&gt; </a:t>
            </a:r>
            <a:r>
              <a:rPr lang="en-US" altLang="en-US" b="1" dirty="0"/>
              <a:t>and</a:t>
            </a:r>
            <a:r>
              <a:rPr lang="en-US" altLang="en-US" b="1" i="1" dirty="0"/>
              <a:t> P</a:t>
            </a:r>
            <a:r>
              <a:rPr lang="en-US" altLang="en-US" b="1" i="1" baseline="-25000" dirty="0"/>
              <a:t>i</a:t>
            </a:r>
            <a:r>
              <a:rPr lang="en-US" altLang="en-US" b="1" i="1" dirty="0"/>
              <a:t> &lt; </a:t>
            </a:r>
            <a:r>
              <a:rPr lang="en-US" altLang="en-US" b="1" i="1" dirty="0" err="1"/>
              <a:t>P</a:t>
            </a:r>
            <a:r>
              <a:rPr lang="en-US" altLang="en-US" b="1" i="1" baseline="-25000" dirty="0" err="1"/>
              <a:t>j</a:t>
            </a:r>
            <a:endParaRPr lang="en-US" altLang="en-US" b="1" i="1" dirty="0"/>
          </a:p>
          <a:p>
            <a:pPr marL="461963" indent="-461963">
              <a:spcBef>
                <a:spcPct val="50000"/>
              </a:spcBef>
              <a:spcAft>
                <a:spcPts val="300"/>
              </a:spcAft>
            </a:pPr>
            <a:r>
              <a:rPr lang="en-US" altLang="en-US" dirty="0"/>
              <a:t>This ordering is</a:t>
            </a:r>
            <a:r>
              <a:rPr lang="en-US" altLang="en-US" i="1" dirty="0"/>
              <a:t> not unique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Anomalous behaviors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Logical clocks have </a:t>
            </a:r>
            <a:r>
              <a:rPr lang="en-US" altLang="en-US" b="1" i="1" dirty="0"/>
              <a:t>anomalous behaviors</a:t>
            </a:r>
            <a:r>
              <a:rPr lang="en-US" altLang="en-US" i="1" dirty="0"/>
              <a:t> </a:t>
            </a:r>
            <a:r>
              <a:rPr lang="en-US" altLang="en-US" dirty="0"/>
              <a:t>in the presence of </a:t>
            </a:r>
            <a:r>
              <a:rPr lang="en-US" altLang="en-US" b="1" i="1" dirty="0"/>
              <a:t>outside interactions</a:t>
            </a:r>
          </a:p>
          <a:p>
            <a:pPr marL="923925" lvl="1" indent="-347663"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Carrying a flash drive from one machine to another</a:t>
            </a:r>
          </a:p>
          <a:p>
            <a:pPr marL="923925" lvl="1" indent="-347663"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Dictating file changes over the phone</a:t>
            </a:r>
            <a:endParaRPr lang="en-US" altLang="en-US" sz="3600" dirty="0"/>
          </a:p>
          <a:p>
            <a:pPr marL="461963" indent="-461963">
              <a:spcBef>
                <a:spcPts val="2400"/>
              </a:spcBef>
              <a:spcAft>
                <a:spcPts val="300"/>
              </a:spcAft>
            </a:pPr>
            <a:r>
              <a:rPr lang="en-US" altLang="en-US" dirty="0"/>
              <a:t>Must use </a:t>
            </a:r>
            <a:r>
              <a:rPr lang="en-US" altLang="en-US" b="1" i="1" dirty="0"/>
              <a:t>physical clocks</a:t>
            </a:r>
          </a:p>
          <a:p>
            <a:pPr marL="923925" lvl="1" indent="-347663">
              <a:spcBef>
                <a:spcPts val="1200"/>
              </a:spcBef>
              <a:spcAft>
                <a:spcPts val="300"/>
              </a:spcAf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2286001" y="1905000"/>
            <a:ext cx="8016875" cy="1004888"/>
            <a:chOff x="230" y="1527"/>
            <a:chExt cx="5050" cy="633"/>
          </a:xfrm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230" y="1527"/>
              <a:ext cx="9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Arial Narrow" panose="020B0606020202030204" pitchFamily="34" charset="0"/>
                </a:rPr>
                <a:t>Process </a:t>
              </a:r>
              <a:r>
                <a:rPr lang="en-US" altLang="en-US" sz="2800" b="1" i="1">
                  <a:latin typeface="Arial Narrow" panose="020B0606020202030204" pitchFamily="34" charset="0"/>
                </a:rPr>
                <a:t>i</a:t>
              </a:r>
              <a:endParaRPr lang="en-US" altLang="en-US" sz="2800" b="1">
                <a:latin typeface="Arial Narrow" panose="020B0606020202030204" pitchFamily="34" charset="0"/>
              </a:endParaRP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384" y="2160"/>
              <a:ext cx="4896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2286001" y="5181600"/>
            <a:ext cx="8016875" cy="1004888"/>
            <a:chOff x="230" y="1527"/>
            <a:chExt cx="5050" cy="633"/>
          </a:xfrm>
        </p:grpSpPr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230" y="1527"/>
              <a:ext cx="9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Arial Narrow" panose="020B0606020202030204" pitchFamily="34" charset="0"/>
                </a:rPr>
                <a:t>Process </a:t>
              </a:r>
              <a:r>
                <a:rPr lang="en-US" altLang="en-US" sz="2800" b="1" i="1">
                  <a:latin typeface="Arial Narrow" panose="020B0606020202030204" pitchFamily="34" charset="0"/>
                </a:rPr>
                <a:t>k</a:t>
              </a:r>
              <a:endParaRPr lang="en-US" altLang="en-US" sz="2800" b="1">
                <a:latin typeface="Arial Narrow" panose="020B0606020202030204" pitchFamily="34" charset="0"/>
              </a:endParaRPr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384" y="2160"/>
              <a:ext cx="4896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2250106" y="3647420"/>
            <a:ext cx="8016875" cy="1004888"/>
            <a:chOff x="230" y="1527"/>
            <a:chExt cx="5050" cy="633"/>
          </a:xfrm>
        </p:grpSpPr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230" y="1527"/>
              <a:ext cx="9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Arial Narrow" panose="020B0606020202030204" pitchFamily="34" charset="0"/>
                </a:rPr>
                <a:t>Process </a:t>
              </a:r>
              <a:r>
                <a:rPr lang="en-US" altLang="en-US" sz="2800" b="1" i="1">
                  <a:latin typeface="Arial Narrow" panose="020B0606020202030204" pitchFamily="34" charset="0"/>
                </a:rPr>
                <a:t>j</a:t>
              </a:r>
              <a:endParaRPr lang="en-US" altLang="en-US" sz="2800" b="1">
                <a:latin typeface="Arial Narrow" panose="020B0606020202030204" pitchFamily="34" charset="0"/>
              </a:endParaRP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384" y="2160"/>
              <a:ext cx="4896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657600" y="26670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562600" y="43434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724400" y="59436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7467600" y="26670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8991600" y="43434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403725" y="2971800"/>
            <a:ext cx="838200" cy="1524000"/>
          </a:xfrm>
          <a:prstGeom prst="line">
            <a:avLst/>
          </a:prstGeom>
          <a:noFill/>
          <a:ln w="76200" cap="sq">
            <a:solidFill>
              <a:srgbClr val="66FF33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6096000" y="4648200"/>
            <a:ext cx="2209800" cy="1447800"/>
          </a:xfrm>
          <a:prstGeom prst="line">
            <a:avLst/>
          </a:prstGeom>
          <a:noFill/>
          <a:ln w="76200" cap="sq">
            <a:solidFill>
              <a:srgbClr val="66FF33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038600" y="23622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a</a:t>
            </a:r>
            <a:endParaRPr lang="en-US" alt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943600" y="39624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c</a:t>
            </a:r>
            <a:endParaRPr lang="en-US" alt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5105400" y="55626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b</a:t>
            </a:r>
            <a:endParaRPr lang="en-US" alt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7848600" y="22098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d</a:t>
            </a:r>
            <a:endParaRPr lang="en-US" altLang="en-US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9448800" y="40386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e</a:t>
            </a:r>
            <a:endParaRPr lang="en-US" alt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6248400" y="2971800"/>
            <a:ext cx="914400" cy="16002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7010400" y="3429001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outside</a:t>
            </a:r>
            <a:r>
              <a:rPr lang="en-US" altLang="en-US" sz="2800" b="1" dirty="0">
                <a:solidFill>
                  <a:srgbClr val="66FF33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interaction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Strong clock condition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Let </a:t>
            </a:r>
            <a:r>
              <a:rPr lang="en-US" altLang="en-US" i="1" dirty="0" err="1" smtClean="0">
                <a:latin typeface="Comic Sans MS" panose="030F0702030302020204" pitchFamily="66" charset="0"/>
              </a:rPr>
              <a:t>S</a:t>
            </a:r>
            <a:r>
              <a:rPr lang="en-US" altLang="en-US" smtClean="0"/>
              <a:t> be </a:t>
            </a:r>
            <a:r>
              <a:rPr lang="en-US" altLang="en-US" dirty="0"/>
              <a:t>set of all systems events plus the relevant external events</a:t>
            </a:r>
          </a:p>
          <a:p>
            <a:pPr>
              <a:spcBef>
                <a:spcPct val="60000"/>
              </a:spcBef>
              <a:spcAft>
                <a:spcPts val="300"/>
              </a:spcAft>
            </a:pPr>
            <a:r>
              <a:rPr lang="en-US" altLang="en-US" dirty="0"/>
              <a:t>For all events a, </a:t>
            </a:r>
            <a:r>
              <a:rPr lang="en-US" altLang="en-US" i="1" dirty="0"/>
              <a:t>b</a:t>
            </a:r>
            <a:r>
              <a:rPr lang="en-US" altLang="en-US" dirty="0"/>
              <a:t> in</a:t>
            </a:r>
            <a:r>
              <a:rPr lang="en-US" altLang="en-US" i="1" dirty="0"/>
              <a:t> </a:t>
            </a:r>
            <a:r>
              <a:rPr lang="en-US" altLang="en-US" dirty="0">
                <a:latin typeface="Comic Sans MS" panose="030F0702030302020204" pitchFamily="66" charset="0"/>
              </a:rPr>
              <a:t>S</a:t>
            </a:r>
            <a:r>
              <a:rPr lang="en-US" altLang="en-US" dirty="0"/>
              <a:t>,</a:t>
            </a:r>
          </a:p>
          <a:p>
            <a:pPr lvl="1" algn="ctr">
              <a:spcBef>
                <a:spcPct val="0"/>
              </a:spcBef>
              <a:spcAft>
                <a:spcPts val="300"/>
              </a:spcAft>
              <a:buNone/>
            </a:pPr>
            <a:r>
              <a:rPr lang="en-US" altLang="en-US" dirty="0"/>
              <a:t>if </a:t>
            </a:r>
            <a:r>
              <a:rPr lang="en-US" altLang="en-US" b="1" i="1" dirty="0"/>
              <a:t>a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b</a:t>
            </a:r>
            <a:r>
              <a:rPr lang="en-US" altLang="en-US" dirty="0"/>
              <a:t> then </a:t>
            </a:r>
            <a:r>
              <a:rPr lang="en-US" altLang="en-US" b="1" i="1" dirty="0"/>
              <a:t>C</a:t>
            </a:r>
            <a:r>
              <a:rPr lang="en-US" altLang="en-US" b="1" dirty="0"/>
              <a:t>(</a:t>
            </a:r>
            <a:r>
              <a:rPr lang="en-US" altLang="en-US" b="1" i="1" dirty="0"/>
              <a:t>a</a:t>
            </a:r>
            <a:r>
              <a:rPr lang="en-US" altLang="en-US" b="1" dirty="0"/>
              <a:t>) &lt; </a:t>
            </a:r>
            <a:r>
              <a:rPr lang="en-US" altLang="en-US" b="1" i="1" dirty="0"/>
              <a:t>C</a:t>
            </a:r>
            <a:r>
              <a:rPr lang="en-US" altLang="en-US" b="1" dirty="0"/>
              <a:t>(</a:t>
            </a:r>
            <a:r>
              <a:rPr lang="en-US" altLang="en-US" b="1" i="1" dirty="0"/>
              <a:t>b</a:t>
            </a:r>
            <a:r>
              <a:rPr lang="en-US" altLang="en-US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clock conditions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There is a constant </a:t>
            </a:r>
            <a:r>
              <a:rPr lang="en-US" altLang="en-US" dirty="0">
                <a:sym typeface="Symbol" panose="05050102010706020507" pitchFamily="18" charset="2"/>
              </a:rPr>
              <a:t></a:t>
            </a:r>
            <a:r>
              <a:rPr lang="en-US" altLang="en-US" dirty="0"/>
              <a:t> &lt;&lt; 1 such that for all </a:t>
            </a:r>
            <a:r>
              <a:rPr lang="en-US" altLang="en-US" i="1" dirty="0"/>
              <a:t>i</a:t>
            </a:r>
            <a:r>
              <a:rPr lang="en-US" altLang="en-US" dirty="0"/>
              <a:t>:</a:t>
            </a:r>
          </a:p>
          <a:p>
            <a:pPr algn="ctr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altLang="en-US" b="1" dirty="0"/>
              <a:t>|</a:t>
            </a:r>
            <a:r>
              <a:rPr lang="en-US" altLang="en-US" sz="1200" b="1" i="1" dirty="0"/>
              <a:t> </a:t>
            </a:r>
            <a:r>
              <a:rPr lang="en-US" altLang="en-US" b="1" i="1" dirty="0"/>
              <a:t>d C</a:t>
            </a:r>
            <a:r>
              <a:rPr lang="en-US" altLang="en-US" b="1" i="1" baseline="-25000" dirty="0"/>
              <a:t>i</a:t>
            </a:r>
            <a:r>
              <a:rPr lang="en-US" altLang="en-US" b="1" i="1" dirty="0"/>
              <a:t>(t)</a:t>
            </a:r>
            <a:r>
              <a:rPr lang="en-US" altLang="en-US" sz="1200" b="1" i="1" dirty="0"/>
              <a:t> </a:t>
            </a:r>
            <a:r>
              <a:rPr lang="en-US" altLang="en-US" b="1" i="1" dirty="0"/>
              <a:t>/</a:t>
            </a:r>
            <a:r>
              <a:rPr lang="en-US" altLang="en-US" sz="1200" b="1" i="1" dirty="0"/>
              <a:t> </a:t>
            </a:r>
            <a:r>
              <a:rPr lang="en-US" altLang="en-US" b="1" i="1" dirty="0" err="1"/>
              <a:t>dt</a:t>
            </a:r>
            <a:r>
              <a:rPr lang="en-US" altLang="en-US" b="1" dirty="0"/>
              <a:t> - 1</a:t>
            </a:r>
            <a:r>
              <a:rPr lang="en-US" altLang="en-US" sz="1200" b="1" i="1" dirty="0"/>
              <a:t> </a:t>
            </a:r>
            <a:r>
              <a:rPr lang="en-US" altLang="en-US" b="1" dirty="0"/>
              <a:t>| &lt; </a:t>
            </a:r>
            <a:r>
              <a:rPr lang="en-US" altLang="en-US" sz="3600" b="1" dirty="0">
                <a:sym typeface="Symbol" panose="05050102010706020507" pitchFamily="18" charset="2"/>
              </a:rPr>
              <a:t></a:t>
            </a:r>
          </a:p>
          <a:p>
            <a:pPr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The clock is neither too fast nor too slow</a:t>
            </a:r>
          </a:p>
          <a:p>
            <a:pPr algn="just">
              <a:spcBef>
                <a:spcPts val="2400"/>
              </a:spcBef>
              <a:spcAft>
                <a:spcPts val="300"/>
              </a:spcAft>
            </a:pPr>
            <a:r>
              <a:rPr lang="en-US" altLang="en-US" dirty="0"/>
              <a:t>There is a constant </a:t>
            </a:r>
            <a:r>
              <a:rPr lang="en-US" altLang="en-US" dirty="0">
                <a:sym typeface="Symbol" panose="05050102010706020507" pitchFamily="18" charset="2"/>
              </a:rPr>
              <a:t></a:t>
            </a:r>
            <a:r>
              <a:rPr lang="en-US" altLang="en-US" dirty="0"/>
              <a:t> such that for all </a:t>
            </a:r>
            <a:r>
              <a:rPr lang="en-US" altLang="en-US" i="1" dirty="0" err="1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j</a:t>
            </a:r>
            <a:r>
              <a:rPr lang="en-US" altLang="en-US" dirty="0"/>
              <a:t>:</a:t>
            </a:r>
          </a:p>
          <a:p>
            <a:pPr algn="ctr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altLang="en-US" b="1" dirty="0"/>
              <a:t>|</a:t>
            </a:r>
            <a:r>
              <a:rPr lang="en-US" altLang="en-US" sz="1200" b="1" i="1" dirty="0"/>
              <a:t>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i</a:t>
            </a:r>
            <a:r>
              <a:rPr lang="en-US" altLang="en-US" b="1" i="1" dirty="0"/>
              <a:t>(t)</a:t>
            </a:r>
            <a:r>
              <a:rPr lang="en-US" altLang="en-US" b="1" dirty="0"/>
              <a:t> - </a:t>
            </a:r>
            <a:r>
              <a:rPr lang="en-US" altLang="en-US" b="1" i="1" dirty="0" err="1"/>
              <a:t>C</a:t>
            </a:r>
            <a:r>
              <a:rPr lang="en-US" altLang="en-US" b="1" i="1" baseline="-25000" dirty="0" err="1"/>
              <a:t>j</a:t>
            </a:r>
            <a:r>
              <a:rPr lang="en-US" altLang="en-US" b="1" i="1" dirty="0"/>
              <a:t>(t)</a:t>
            </a:r>
            <a:r>
              <a:rPr lang="en-US" altLang="en-US" sz="1200" b="1" i="1" dirty="0"/>
              <a:t> </a:t>
            </a:r>
            <a:r>
              <a:rPr lang="en-US" altLang="en-US" b="1" dirty="0"/>
              <a:t>| &lt; </a:t>
            </a:r>
            <a:r>
              <a:rPr lang="en-US" altLang="en-US" b="1" dirty="0">
                <a:sym typeface="Symbol" panose="05050102010706020507" pitchFamily="18" charset="2"/>
              </a:rPr>
              <a:t></a:t>
            </a:r>
            <a:endParaRPr lang="en-US" altLang="en-US" b="1" dirty="0"/>
          </a:p>
          <a:p>
            <a:pPr lvl="1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altLang="en-US" i="1" dirty="0"/>
              <a:t>The clocks are more or less synchronized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 rules</a:t>
            </a:r>
            <a:r>
              <a:rPr lang="en-US" altLang="en-US" b="0">
                <a:solidFill>
                  <a:schemeClr val="tx1"/>
                </a:solidFill>
              </a:rPr>
              <a:t> 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If </a:t>
            </a:r>
            <a:r>
              <a:rPr lang="en-US" altLang="en-US" b="1" i="1" dirty="0"/>
              <a:t>P</a:t>
            </a:r>
            <a:r>
              <a:rPr lang="en-US" altLang="en-US" b="1" i="1" baseline="-25000" dirty="0"/>
              <a:t>i</a:t>
            </a:r>
            <a:r>
              <a:rPr lang="en-US" altLang="en-US" dirty="0"/>
              <a:t> does not receive a message at time </a:t>
            </a:r>
            <a:r>
              <a:rPr lang="en-US" altLang="en-US" i="1" dirty="0"/>
              <a:t>t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then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i</a:t>
            </a:r>
            <a:r>
              <a:rPr lang="en-US" altLang="en-US" b="1" i="1" dirty="0"/>
              <a:t>(t)</a:t>
            </a:r>
            <a:r>
              <a:rPr lang="en-US" altLang="en-US" dirty="0"/>
              <a:t> is differentiable and </a:t>
            </a:r>
            <a:r>
              <a:rPr lang="en-US" altLang="en-US" b="1" i="1" dirty="0" err="1"/>
              <a:t>dC</a:t>
            </a:r>
            <a:r>
              <a:rPr lang="en-US" altLang="en-US" b="1" i="1" baseline="-25000" dirty="0" err="1"/>
              <a:t>i</a:t>
            </a:r>
            <a:r>
              <a:rPr lang="en-US" altLang="en-US" b="1" i="1" dirty="0"/>
              <a:t>(t)/</a:t>
            </a:r>
            <a:r>
              <a:rPr lang="en-US" altLang="en-US" b="1" i="1" dirty="0" err="1"/>
              <a:t>dt</a:t>
            </a:r>
            <a:r>
              <a:rPr lang="en-US" altLang="en-US" b="1" dirty="0"/>
              <a:t> &gt; 0</a:t>
            </a:r>
          </a:p>
          <a:p>
            <a:pPr>
              <a:spcBef>
                <a:spcPts val="2400"/>
              </a:spcBef>
              <a:spcAft>
                <a:spcPts val="300"/>
              </a:spcAft>
            </a:pPr>
            <a:r>
              <a:rPr lang="en-US" altLang="en-US" dirty="0"/>
              <a:t>If </a:t>
            </a:r>
            <a:r>
              <a:rPr lang="en-US" altLang="en-US" b="1" i="1" dirty="0"/>
              <a:t>P</a:t>
            </a:r>
            <a:r>
              <a:rPr lang="en-US" altLang="en-US" b="1" i="1" baseline="-25000" dirty="0"/>
              <a:t>i</a:t>
            </a:r>
            <a:r>
              <a:rPr lang="en-US" altLang="en-US" dirty="0"/>
              <a:t> sends </a:t>
            </a:r>
            <a:r>
              <a:rPr lang="en-US" altLang="en-US" dirty="0" smtClean="0"/>
              <a:t>message </a:t>
            </a:r>
            <a:r>
              <a:rPr lang="en-US" altLang="en-US" b="1" i="1" dirty="0" err="1"/>
              <a:t>m</a:t>
            </a:r>
            <a:r>
              <a:rPr lang="en-US" altLang="en-US" dirty="0" err="1"/>
              <a:t> at</a:t>
            </a:r>
            <a:r>
              <a:rPr lang="en-US" altLang="en-US" dirty="0"/>
              <a:t> time </a:t>
            </a:r>
            <a:r>
              <a:rPr lang="en-US" altLang="en-US" b="1" i="1" dirty="0"/>
              <a:t>t</a:t>
            </a:r>
            <a:r>
              <a:rPr lang="en-US" altLang="en-US" b="1" dirty="0"/>
              <a:t>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then </a:t>
            </a:r>
            <a:r>
              <a:rPr lang="en-US" altLang="en-US" b="1" i="1" dirty="0"/>
              <a:t>m</a:t>
            </a:r>
            <a:r>
              <a:rPr lang="en-US" altLang="en-US" dirty="0"/>
              <a:t> includes a timestamp </a:t>
            </a:r>
            <a:r>
              <a:rPr lang="en-US" altLang="en-US" b="1" i="1" dirty="0"/>
              <a:t>T</a:t>
            </a:r>
            <a:r>
              <a:rPr lang="en-US" altLang="en-US" b="1" i="1" baseline="-25000" dirty="0"/>
              <a:t>m</a:t>
            </a:r>
            <a:r>
              <a:rPr lang="en-US" altLang="en-US" b="1" dirty="0"/>
              <a:t> =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i</a:t>
            </a:r>
            <a:r>
              <a:rPr lang="en-US" altLang="en-US" b="1" i="1" dirty="0"/>
              <a:t>(t)</a:t>
            </a:r>
            <a:endParaRPr lang="en-US" altLang="en-US" b="1" dirty="0"/>
          </a:p>
          <a:p>
            <a:pPr>
              <a:spcBef>
                <a:spcPts val="2400"/>
              </a:spcBef>
              <a:spcAft>
                <a:spcPts val="300"/>
              </a:spcAft>
              <a:buNone/>
            </a:pPr>
            <a:r>
              <a:rPr lang="en-US" altLang="en-US" dirty="0"/>
              <a:t>	When </a:t>
            </a:r>
            <a:r>
              <a:rPr lang="en-US" altLang="en-US" b="1" i="1" dirty="0" err="1"/>
              <a:t>P</a:t>
            </a:r>
            <a:r>
              <a:rPr lang="en-US" altLang="en-US" b="1" i="1" baseline="-25000" dirty="0" err="1"/>
              <a:t>j</a:t>
            </a:r>
            <a:r>
              <a:rPr lang="en-US" altLang="en-US" dirty="0"/>
              <a:t> receives </a:t>
            </a:r>
            <a:r>
              <a:rPr lang="en-US" altLang="en-US" b="1" i="1" dirty="0" err="1"/>
              <a:t>m </a:t>
            </a:r>
            <a:r>
              <a:rPr lang="en-US" altLang="en-US" dirty="0" err="1"/>
              <a:t>at</a:t>
            </a:r>
            <a:r>
              <a:rPr lang="en-US" altLang="en-US" dirty="0"/>
              <a:t> time</a:t>
            </a:r>
            <a:r>
              <a:rPr lang="en-US" altLang="en-US" i="1" dirty="0"/>
              <a:t> </a:t>
            </a:r>
            <a:r>
              <a:rPr lang="en-US" altLang="en-US" b="1" i="1" dirty="0"/>
              <a:t>t’</a:t>
            </a:r>
            <a:r>
              <a:rPr lang="en-US" altLang="en-US" dirty="0"/>
              <a:t>,</a:t>
            </a:r>
            <a:br>
              <a:rPr lang="en-US" altLang="en-US" dirty="0"/>
            </a:br>
            <a:r>
              <a:rPr lang="en-US" altLang="en-US" dirty="0"/>
              <a:t>it sets</a:t>
            </a:r>
            <a:r>
              <a:rPr lang="en-US" altLang="en-US" i="1" dirty="0"/>
              <a:t> </a:t>
            </a:r>
            <a:r>
              <a:rPr lang="en-US" altLang="en-US" b="1" i="1" dirty="0" err="1"/>
              <a:t>C</a:t>
            </a:r>
            <a:r>
              <a:rPr lang="en-US" altLang="en-US" b="1" i="1" baseline="-25000" dirty="0" err="1"/>
              <a:t>j</a:t>
            </a:r>
            <a:r>
              <a:rPr lang="en-US" altLang="en-US" b="1" i="1" dirty="0"/>
              <a:t>(t’)</a:t>
            </a:r>
            <a:r>
              <a:rPr lang="en-US" altLang="en-US" dirty="0"/>
              <a:t> to </a:t>
            </a:r>
            <a:r>
              <a:rPr lang="en-US" altLang="en-US" b="1" i="1" dirty="0"/>
              <a:t>maximum</a:t>
            </a:r>
            <a:r>
              <a:rPr lang="en-US" altLang="en-US" dirty="0"/>
              <a:t> of </a:t>
            </a:r>
            <a:r>
              <a:rPr lang="en-US" altLang="en-US" b="1" i="1" dirty="0" err="1"/>
              <a:t>C</a:t>
            </a:r>
            <a:r>
              <a:rPr lang="en-US" altLang="en-US" b="1" i="1" baseline="-25000" dirty="0" err="1"/>
              <a:t>j</a:t>
            </a:r>
            <a:r>
              <a:rPr lang="en-US" altLang="en-US" b="1" i="1" dirty="0"/>
              <a:t>(t’</a:t>
            </a:r>
            <a:r>
              <a:rPr lang="en-US" altLang="en-US" b="1" dirty="0"/>
              <a:t>-0</a:t>
            </a:r>
            <a:r>
              <a:rPr lang="en-US" altLang="en-US" b="1" i="1" dirty="0"/>
              <a:t>)</a:t>
            </a:r>
            <a:r>
              <a:rPr lang="en-US" altLang="en-US" dirty="0"/>
              <a:t> and </a:t>
            </a:r>
            <a:r>
              <a:rPr lang="en-US" altLang="en-US" i="1" dirty="0"/>
              <a:t>T</a:t>
            </a:r>
            <a:r>
              <a:rPr lang="en-US" altLang="en-US" b="1" i="1" baseline="-25000" dirty="0"/>
              <a:t>m</a:t>
            </a:r>
            <a:r>
              <a:rPr lang="en-US" altLang="en-US" b="1" i="1" dirty="0"/>
              <a:t>+</a:t>
            </a:r>
            <a:r>
              <a:rPr lang="en-US" altLang="en-US" b="1" i="1" dirty="0">
                <a:sym typeface="Symbol" panose="05050102010706020507" pitchFamily="18" charset="2"/>
              </a:rPr>
              <a:t></a:t>
            </a:r>
            <a:r>
              <a:rPr lang="en-US" altLang="en-US" b="1" i="1" baseline="-25000" dirty="0"/>
              <a:t>m</a:t>
            </a:r>
            <a:r>
              <a:rPr lang="en-US" altLang="en-US" b="1" i="1" dirty="0"/>
              <a:t>,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dirty="0"/>
              <a:t>where </a:t>
            </a:r>
            <a:r>
              <a:rPr lang="en-US" altLang="en-US" b="1" i="1" dirty="0">
                <a:sym typeface="Symbol" panose="05050102010706020507" pitchFamily="18" charset="2"/>
              </a:rPr>
              <a:t></a:t>
            </a:r>
            <a:r>
              <a:rPr lang="en-US" altLang="en-US" b="1" i="1" baseline="-25000" dirty="0"/>
              <a:t>m</a:t>
            </a:r>
            <a:r>
              <a:rPr lang="en-US" altLang="en-US" dirty="0"/>
              <a:t> is the minimum transmission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Observations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/>
              <a:t>Like logical clocks, physical clocks cannot be rolled back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Required accuracy of a given physical clock depends on the minimum transmission delay of outside interactions</a:t>
            </a:r>
          </a:p>
          <a:p>
            <a:pPr lvl="1">
              <a:spcBef>
                <a:spcPts val="1800"/>
              </a:spcBef>
            </a:pPr>
            <a:r>
              <a:rPr lang="en-US" altLang="en-US" dirty="0"/>
              <a:t>If it takes 20 minutes to carry a flash drive between two machines, their clocks can </a:t>
            </a:r>
            <a:r>
              <a:rPr lang="en-US" altLang="en-US" dirty="0" smtClean="0"/>
              <a:t>be off </a:t>
            </a:r>
            <a:r>
              <a:rPr lang="en-US" altLang="en-US" dirty="0"/>
              <a:t>by up to 20 minutes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2286001" y="1905000"/>
            <a:ext cx="8016875" cy="1004888"/>
            <a:chOff x="230" y="1527"/>
            <a:chExt cx="5050" cy="633"/>
          </a:xfrm>
        </p:grpSpPr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230" y="1527"/>
              <a:ext cx="9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Arial Narrow" panose="020B0606020202030204" pitchFamily="34" charset="0"/>
                </a:rPr>
                <a:t>Process </a:t>
              </a:r>
              <a:r>
                <a:rPr lang="en-US" altLang="en-US" sz="2800" b="1" i="1">
                  <a:latin typeface="Arial Narrow" panose="020B0606020202030204" pitchFamily="34" charset="0"/>
                </a:rPr>
                <a:t>i</a:t>
              </a:r>
              <a:endParaRPr lang="en-US" altLang="en-US" sz="2800" b="1">
                <a:latin typeface="Arial Narrow" panose="020B0606020202030204" pitchFamily="34" charset="0"/>
              </a:endParaRPr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384" y="2160"/>
              <a:ext cx="4896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2286001" y="4724400"/>
            <a:ext cx="8016875" cy="1004888"/>
            <a:chOff x="230" y="1527"/>
            <a:chExt cx="5050" cy="633"/>
          </a:xfrm>
        </p:grpSpPr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230" y="1527"/>
              <a:ext cx="9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Arial Narrow" panose="020B0606020202030204" pitchFamily="34" charset="0"/>
                </a:rPr>
                <a:t>Process </a:t>
              </a:r>
              <a:r>
                <a:rPr lang="en-US" altLang="en-US" sz="2800" b="1" i="1">
                  <a:latin typeface="Arial Narrow" panose="020B0606020202030204" pitchFamily="34" charset="0"/>
                </a:rPr>
                <a:t>j</a:t>
              </a:r>
              <a:endParaRPr lang="en-US" altLang="en-US" sz="2800" b="1">
                <a:latin typeface="Arial Narrow" panose="020B0606020202030204" pitchFamily="34" charset="0"/>
              </a:endParaRP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384" y="2160"/>
              <a:ext cx="4896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657600" y="26670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657600" y="54864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467600" y="26670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886200" y="2362201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11:30 am</a:t>
            </a:r>
            <a:endParaRPr lang="en-US" alt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7848600" y="22098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d</a:t>
            </a:r>
            <a:endParaRPr lang="en-US" alt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4038600" y="2971800"/>
            <a:ext cx="2895600" cy="2743200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7162800" y="38100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66FF33"/>
                </a:solidFill>
                <a:latin typeface="Arial Narrow" panose="020B0606020202030204" pitchFamily="34" charset="0"/>
              </a:rPr>
              <a:t>OK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886200" y="5181601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11:15 am</a:t>
            </a:r>
            <a:endParaRPr lang="en-US" altLang="en-US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7391400" y="54864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7620000" y="5181601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11:30 am</a:t>
            </a:r>
            <a:endParaRPr lang="en-US" alt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4114800" y="3048000"/>
            <a:ext cx="5791200" cy="2590800"/>
          </a:xfrm>
          <a:prstGeom prst="line">
            <a:avLst/>
          </a:prstGeom>
          <a:noFill/>
          <a:ln w="76200">
            <a:solidFill>
              <a:srgbClr val="66FF33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4419600" y="42672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 Narrow" panose="020B0606020202030204" pitchFamily="34" charset="0"/>
              </a:rPr>
              <a:t>NO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last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Skip the proof in the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93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5000"/>
              </a:lnSpc>
            </a:pPr>
            <a:r>
              <a:rPr lang="en-US" sz="2400" dirty="0"/>
              <a:t>A </a:t>
            </a:r>
            <a:r>
              <a:rPr lang="en-US" sz="2400" dirty="0"/>
              <a:t>system of physical clocks consists of two clocks, namely, one that is fast and gains five minutes every hour and another that slow and loses five minutes every hour</a:t>
            </a:r>
            <a:r>
              <a:rPr lang="en-US" sz="2400" dirty="0"/>
              <a:t>.</a:t>
            </a:r>
          </a:p>
          <a:p>
            <a:pPr lvl="0">
              <a:lnSpc>
                <a:spcPct val="95000"/>
              </a:lnSpc>
            </a:pPr>
            <a:r>
              <a:rPr lang="en-US" sz="2400" dirty="0"/>
              <a:t> </a:t>
            </a:r>
            <a:r>
              <a:rPr lang="en-US" sz="2400" dirty="0"/>
              <a:t>Assuming that the clocks are managed by </a:t>
            </a:r>
            <a:r>
              <a:rPr lang="en-US" sz="2400" dirty="0" err="1"/>
              <a:t>Lamport’s</a:t>
            </a:r>
            <a:r>
              <a:rPr lang="en-US" sz="2400" dirty="0"/>
              <a:t> physical clock protocol, what will be the time marked by each clock at 4 pm given that:</a:t>
            </a:r>
          </a:p>
          <a:p>
            <a:pPr lvl="0">
              <a:lnSpc>
                <a:spcPct val="95000"/>
              </a:lnSpc>
            </a:pPr>
            <a:r>
              <a:rPr lang="en-US" sz="2400" dirty="0"/>
              <a:t>Both </a:t>
            </a:r>
            <a:r>
              <a:rPr lang="en-US" sz="2400" dirty="0"/>
              <a:t>clocks indicated the correct time at noon;</a:t>
            </a:r>
          </a:p>
          <a:p>
            <a:pPr lvl="0">
              <a:lnSpc>
                <a:spcPct val="95000"/>
              </a:lnSpc>
            </a:pPr>
            <a:r>
              <a:rPr lang="en-US" sz="2400" dirty="0"/>
              <a:t>The </a:t>
            </a:r>
            <a:r>
              <a:rPr lang="en-US" sz="2400" dirty="0"/>
              <a:t>processor on which the fast clock resides received at 2 pm a message from the other processor;</a:t>
            </a:r>
          </a:p>
          <a:p>
            <a:pPr lvl="0">
              <a:lnSpc>
                <a:spcPct val="95000"/>
              </a:lnSpc>
            </a:pPr>
            <a:r>
              <a:rPr lang="en-US" sz="2400" dirty="0"/>
              <a:t>No </a:t>
            </a:r>
            <a:r>
              <a:rPr lang="en-US" sz="2400" dirty="0"/>
              <a:t>other messages were exchanged between the two processors; and </a:t>
            </a:r>
          </a:p>
          <a:p>
            <a:pPr lvl="0">
              <a:lnSpc>
                <a:spcPct val="95000"/>
              </a:lnSpc>
            </a:pPr>
            <a:r>
              <a:rPr lang="en-US" sz="2400" dirty="0"/>
              <a:t>Message </a:t>
            </a:r>
            <a:r>
              <a:rPr lang="en-US" sz="2400" dirty="0"/>
              <a:t>transmission delays are </a:t>
            </a:r>
            <a:r>
              <a:rPr lang="en-US" sz="2400" dirty="0"/>
              <a:t>negligible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50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PAPER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Addresses the problem of clock drift in distributed systems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Identify main function of computer </a:t>
            </a:r>
            <a:r>
              <a:rPr lang="en-US" altLang="en-US" dirty="0" smtClean="0"/>
              <a:t>clocks: </a:t>
            </a:r>
            <a:r>
              <a:rPr lang="en-US" altLang="en-US" b="1" i="1" dirty="0" smtClean="0"/>
              <a:t>to </a:t>
            </a:r>
            <a:r>
              <a:rPr lang="en-US" altLang="en-US" b="1" i="1" dirty="0"/>
              <a:t>order events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Indicates which conditions clocks must satisfy to fulfill their role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Introduces </a:t>
            </a:r>
            <a:r>
              <a:rPr lang="en-US" altLang="en-US" b="1" i="1" dirty="0"/>
              <a:t>logical clocks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condition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25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Fast clock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Slow</a:t>
                      </a:r>
                      <a:r>
                        <a:rPr lang="en-US" sz="2800" baseline="0" dirty="0" smtClean="0"/>
                        <a:t> clock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r>
                        <a:rPr lang="en-US" sz="2800" baseline="0" dirty="0" smtClean="0"/>
                        <a:t>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 pm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0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processes do not communicate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981200"/>
          <a:ext cx="8229600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25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Fast clock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Slow</a:t>
                      </a:r>
                      <a:r>
                        <a:rPr lang="en-US" sz="2800" baseline="0" dirty="0" smtClean="0"/>
                        <a:t> clock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r>
                        <a:rPr lang="en-US" sz="2800" baseline="0" dirty="0" smtClean="0"/>
                        <a:t>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 pm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1:05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12:55 pm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8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message is exchanged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981200"/>
          <a:ext cx="8229600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25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Fast clock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Slow</a:t>
                      </a:r>
                      <a:r>
                        <a:rPr lang="en-US" sz="2800" baseline="0" dirty="0" smtClean="0"/>
                        <a:t> clock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r>
                        <a:rPr lang="en-US" sz="2800" baseline="0" dirty="0" smtClean="0"/>
                        <a:t>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 pm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1:05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12:55 pm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2:10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1:50 pm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401065" y="5334000"/>
            <a:ext cx="3389870" cy="135636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Message does not affect the fast clock</a:t>
            </a:r>
            <a:endParaRPr lang="en-US" sz="2800" b="1" dirty="0"/>
          </a:p>
        </p:txBody>
      </p:sp>
      <p:sp>
        <p:nvSpPr>
          <p:cNvPr id="6" name="Right Arrow 5"/>
          <p:cNvSpPr/>
          <p:nvPr/>
        </p:nvSpPr>
        <p:spPr>
          <a:xfrm flipH="1">
            <a:off x="6882878" y="3535680"/>
            <a:ext cx="926592" cy="5334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9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answer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981200"/>
          <a:ext cx="8229600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25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Fast clock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Slow</a:t>
                      </a:r>
                      <a:r>
                        <a:rPr lang="en-US" sz="2800" baseline="0" dirty="0" smtClean="0"/>
                        <a:t> clock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r>
                        <a:rPr lang="en-US" sz="2800" baseline="0" dirty="0" smtClean="0"/>
                        <a:t>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 pm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1:05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12:55 pm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2:10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1:50 pm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3:15 pm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2:45 pm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2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 pm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4:20 pm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3:40 pm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flipH="1">
            <a:off x="6882878" y="3535680"/>
            <a:ext cx="926592" cy="5334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ORDERING EVENTS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Event ordering linked with concept of </a:t>
            </a:r>
            <a:r>
              <a:rPr lang="en-US" altLang="en-US" b="1" i="1" dirty="0"/>
              <a:t>causality</a:t>
            </a:r>
            <a:r>
              <a:rPr lang="en-US" altLang="en-US" dirty="0"/>
              <a:t>:</a:t>
            </a:r>
          </a:p>
          <a:p>
            <a:pPr lvl="1">
              <a:spcBef>
                <a:spcPct val="60000"/>
              </a:spcBef>
            </a:pPr>
            <a:r>
              <a:rPr lang="en-US" altLang="en-US" dirty="0"/>
              <a:t>Saying that </a:t>
            </a:r>
            <a:r>
              <a:rPr lang="en-US" altLang="en-US" dirty="0" smtClean="0"/>
              <a:t>event </a:t>
            </a:r>
            <a:r>
              <a:rPr lang="en-US" altLang="en-US" b="1" i="1" dirty="0"/>
              <a:t>a</a:t>
            </a:r>
            <a:r>
              <a:rPr lang="en-US" altLang="en-US" i="1" dirty="0"/>
              <a:t> </a:t>
            </a:r>
            <a:r>
              <a:rPr lang="en-US" altLang="en-US" dirty="0" smtClean="0"/>
              <a:t>happened </a:t>
            </a:r>
            <a:r>
              <a:rPr lang="en-US" altLang="en-US" dirty="0"/>
              <a:t>before event </a:t>
            </a:r>
            <a:r>
              <a:rPr lang="en-US" altLang="en-US" b="1" i="1" dirty="0"/>
              <a:t>b</a:t>
            </a:r>
            <a:r>
              <a:rPr lang="en-US" altLang="en-US" dirty="0"/>
              <a:t> is same as saying that </a:t>
            </a:r>
            <a:r>
              <a:rPr lang="en-US" altLang="en-US" dirty="0" smtClean="0"/>
              <a:t>event </a:t>
            </a:r>
            <a:r>
              <a:rPr lang="en-US" altLang="en-US" b="1" i="1" dirty="0" smtClean="0"/>
              <a:t>a</a:t>
            </a:r>
            <a:r>
              <a:rPr lang="en-US" altLang="en-US" i="1" dirty="0" smtClean="0"/>
              <a:t> c</a:t>
            </a:r>
            <a:r>
              <a:rPr lang="en-US" altLang="en-US" dirty="0" smtClean="0"/>
              <a:t>ould </a:t>
            </a:r>
            <a:r>
              <a:rPr lang="en-US" altLang="en-US" dirty="0"/>
              <a:t>have affected the outcome of event </a:t>
            </a:r>
            <a:r>
              <a:rPr lang="en-US" altLang="en-US" b="1" i="1" dirty="0"/>
              <a:t>b</a:t>
            </a:r>
          </a:p>
          <a:p>
            <a:pPr lvl="1">
              <a:spcBef>
                <a:spcPct val="60000"/>
              </a:spcBef>
            </a:pPr>
            <a:r>
              <a:rPr lang="en-US" altLang="en-US" dirty="0"/>
              <a:t>If events</a:t>
            </a:r>
            <a:r>
              <a:rPr lang="en-US" altLang="en-US" i="1" dirty="0"/>
              <a:t> </a:t>
            </a:r>
            <a:r>
              <a:rPr lang="en-US" altLang="en-US" b="1" i="1" dirty="0"/>
              <a:t>a</a:t>
            </a:r>
            <a:r>
              <a:rPr lang="en-US" altLang="en-US" i="1" dirty="0"/>
              <a:t> </a:t>
            </a:r>
            <a:r>
              <a:rPr lang="en-US" altLang="en-US" dirty="0"/>
              <a:t>and</a:t>
            </a:r>
            <a:r>
              <a:rPr lang="en-US" altLang="en-US" i="1" dirty="0"/>
              <a:t> </a:t>
            </a:r>
            <a:r>
              <a:rPr lang="en-US" altLang="en-US" b="1" i="1" dirty="0"/>
              <a:t>b</a:t>
            </a:r>
            <a:r>
              <a:rPr lang="en-US" altLang="en-US" dirty="0"/>
              <a:t> occur on processes that do not exchange any data, their exact ordering is </a:t>
            </a:r>
            <a:r>
              <a:rPr lang="en-US" altLang="en-US" dirty="0" smtClean="0"/>
              <a:t>irrelevant</a:t>
            </a:r>
            <a:endParaRPr lang="en-US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 “has happened before” (I)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dirty="0"/>
              <a:t>Smallest relation satisfying the three conditions:</a:t>
            </a:r>
          </a:p>
          <a:p>
            <a:pPr lvl="1">
              <a:spcBef>
                <a:spcPct val="40000"/>
              </a:spcBef>
              <a:spcAft>
                <a:spcPts val="300"/>
              </a:spcAft>
            </a:pPr>
            <a:r>
              <a:rPr lang="en-US" altLang="en-US" dirty="0"/>
              <a:t>If </a:t>
            </a:r>
            <a:r>
              <a:rPr lang="en-US" altLang="en-US" b="1" i="1" dirty="0"/>
              <a:t>a</a:t>
            </a:r>
            <a:r>
              <a:rPr lang="en-US" altLang="en-US" dirty="0"/>
              <a:t> and </a:t>
            </a:r>
            <a:r>
              <a:rPr lang="en-US" altLang="en-US" b="1" i="1" dirty="0"/>
              <a:t>b</a:t>
            </a:r>
            <a:r>
              <a:rPr lang="en-US" altLang="en-US" dirty="0"/>
              <a:t> are events in the same process </a:t>
            </a:r>
            <a:r>
              <a:rPr lang="en-US" altLang="en-US" dirty="0" smtClean="0"/>
              <a:t>and</a:t>
            </a:r>
            <a:br>
              <a:rPr lang="en-US" altLang="en-US" dirty="0" smtClean="0"/>
            </a:br>
            <a:r>
              <a:rPr lang="en-US" altLang="en-US" b="1" i="1" dirty="0" smtClean="0"/>
              <a:t>a</a:t>
            </a:r>
            <a:r>
              <a:rPr lang="en-US" altLang="en-US" dirty="0" smtClean="0"/>
              <a:t> </a:t>
            </a:r>
            <a:r>
              <a:rPr lang="en-US" altLang="en-US" dirty="0"/>
              <a:t>comes before </a:t>
            </a:r>
            <a:r>
              <a:rPr lang="en-US" altLang="en-US" b="1" i="1" dirty="0"/>
              <a:t>b</a:t>
            </a:r>
            <a:r>
              <a:rPr lang="en-US" altLang="en-US" dirty="0"/>
              <a:t>, then </a:t>
            </a:r>
            <a:r>
              <a:rPr lang="en-US" altLang="en-US" b="1" i="1" dirty="0"/>
              <a:t>a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b</a:t>
            </a:r>
            <a:endParaRPr lang="en-US" altLang="en-US" b="1" dirty="0"/>
          </a:p>
          <a:p>
            <a:pPr lvl="1">
              <a:spcBef>
                <a:spcPct val="40000"/>
              </a:spcBef>
              <a:spcAft>
                <a:spcPts val="300"/>
              </a:spcAft>
            </a:pPr>
            <a:r>
              <a:rPr lang="en-US" altLang="en-US" dirty="0"/>
              <a:t>If </a:t>
            </a:r>
            <a:r>
              <a:rPr lang="en-US" altLang="en-US" b="1" i="1" dirty="0"/>
              <a:t>a</a:t>
            </a:r>
            <a:r>
              <a:rPr lang="en-US" altLang="en-US" dirty="0"/>
              <a:t> is the sending of a message by a process </a:t>
            </a:r>
            <a:r>
              <a:rPr lang="en-US" altLang="en-US" dirty="0" smtClean="0"/>
              <a:t>and</a:t>
            </a:r>
            <a:br>
              <a:rPr lang="en-US" altLang="en-US" dirty="0" smtClean="0"/>
            </a:br>
            <a:r>
              <a:rPr lang="en-US" altLang="en-US" b="1" i="1" dirty="0" smtClean="0"/>
              <a:t>b</a:t>
            </a:r>
            <a:r>
              <a:rPr lang="en-US" altLang="en-US" dirty="0" smtClean="0"/>
              <a:t> </a:t>
            </a:r>
            <a:r>
              <a:rPr lang="en-US" altLang="en-US" dirty="0"/>
              <a:t>its receipt by another </a:t>
            </a:r>
            <a:r>
              <a:rPr lang="en-US" altLang="en-US" dirty="0" smtClean="0"/>
              <a:t>process, </a:t>
            </a:r>
            <a:r>
              <a:rPr lang="en-US" altLang="en-US" dirty="0"/>
              <a:t>then </a:t>
            </a:r>
            <a:br>
              <a:rPr lang="en-US" altLang="en-US" dirty="0"/>
            </a:br>
            <a:r>
              <a:rPr lang="en-US" altLang="en-US" b="1" i="1" dirty="0"/>
              <a:t>a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b</a:t>
            </a:r>
            <a:endParaRPr lang="en-US" altLang="en-US" b="1" dirty="0"/>
          </a:p>
          <a:p>
            <a:pPr lvl="1">
              <a:spcBef>
                <a:spcPct val="40000"/>
              </a:spcBef>
              <a:spcAft>
                <a:spcPts val="300"/>
              </a:spcAft>
            </a:pPr>
            <a:r>
              <a:rPr lang="en-US" altLang="en-US" dirty="0"/>
              <a:t>If </a:t>
            </a:r>
            <a:r>
              <a:rPr lang="en-US" altLang="en-US" b="1" i="1" dirty="0"/>
              <a:t>a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b</a:t>
            </a:r>
            <a:r>
              <a:rPr lang="en-US" altLang="en-US" dirty="0"/>
              <a:t> and </a:t>
            </a:r>
            <a:r>
              <a:rPr lang="en-US" altLang="en-US" b="1" dirty="0"/>
              <a:t>b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i="1" dirty="0"/>
              <a:t>c</a:t>
            </a:r>
            <a:r>
              <a:rPr lang="en-US" altLang="en-US" dirty="0"/>
              <a:t> then </a:t>
            </a:r>
            <a:r>
              <a:rPr lang="en-US" altLang="en-US" b="1" i="1" dirty="0"/>
              <a:t>a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c</a:t>
            </a:r>
            <a:endParaRPr lang="en-US" altLang="en-US" b="1" dirty="0"/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(I)</a:t>
            </a: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2286001" y="1904344"/>
            <a:ext cx="8016875" cy="1004888"/>
            <a:chOff x="230" y="1527"/>
            <a:chExt cx="5050" cy="633"/>
          </a:xfrm>
        </p:grpSpPr>
        <p:sp>
          <p:nvSpPr>
            <p:cNvPr id="17411" name="Text Box 3"/>
            <p:cNvSpPr txBox="1">
              <a:spLocks noChangeArrowheads="1"/>
            </p:cNvSpPr>
            <p:nvPr/>
          </p:nvSpPr>
          <p:spPr bwMode="auto">
            <a:xfrm>
              <a:off x="230" y="1527"/>
              <a:ext cx="9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latin typeface="Arial Narrow" panose="020B0606020202030204" pitchFamily="34" charset="0"/>
                </a:rPr>
                <a:t>Process </a:t>
              </a:r>
              <a:r>
                <a:rPr lang="en-US" altLang="en-US" sz="2800" b="1" i="1" dirty="0" err="1">
                  <a:latin typeface="Arial Narrow" panose="020B0606020202030204" pitchFamily="34" charset="0"/>
                </a:rPr>
                <a:t>i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384" y="2160"/>
              <a:ext cx="4896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2286001" y="5181600"/>
            <a:ext cx="8016875" cy="1004888"/>
            <a:chOff x="230" y="1527"/>
            <a:chExt cx="5050" cy="633"/>
          </a:xfrm>
        </p:grpSpPr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230" y="1527"/>
              <a:ext cx="9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Arial Narrow" panose="020B0606020202030204" pitchFamily="34" charset="0"/>
                </a:rPr>
                <a:t>Process </a:t>
              </a:r>
              <a:r>
                <a:rPr lang="en-US" altLang="en-US" sz="2800" b="1" i="1">
                  <a:latin typeface="Arial Narrow" panose="020B0606020202030204" pitchFamily="34" charset="0"/>
                </a:rPr>
                <a:t>k</a:t>
              </a:r>
              <a:endParaRPr lang="en-US" altLang="en-US" sz="2800" b="1">
                <a:latin typeface="Arial Narrow" panose="020B0606020202030204" pitchFamily="34" charset="0"/>
              </a:endParaRPr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384" y="2160"/>
              <a:ext cx="4896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2286001" y="3581400"/>
            <a:ext cx="8016875" cy="1004888"/>
            <a:chOff x="230" y="1527"/>
            <a:chExt cx="5050" cy="633"/>
          </a:xfrm>
        </p:grpSpPr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230" y="1527"/>
              <a:ext cx="9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Arial Narrow" panose="020B0606020202030204" pitchFamily="34" charset="0"/>
                </a:rPr>
                <a:t>Process </a:t>
              </a:r>
              <a:r>
                <a:rPr lang="en-US" altLang="en-US" sz="2800" b="1" i="1">
                  <a:latin typeface="Arial Narrow" panose="020B0606020202030204" pitchFamily="34" charset="0"/>
                </a:rPr>
                <a:t>j</a:t>
              </a:r>
              <a:endParaRPr lang="en-US" altLang="en-US" sz="2800" b="1">
                <a:latin typeface="Arial Narrow" panose="020B0606020202030204" pitchFamily="34" charset="0"/>
              </a:endParaRPr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384" y="2160"/>
              <a:ext cx="4896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657600" y="25908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248400" y="42672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724400" y="58674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467600" y="25908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8991600" y="42672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5029200" y="2971800"/>
            <a:ext cx="838200" cy="1524000"/>
          </a:xfrm>
          <a:prstGeom prst="line">
            <a:avLst/>
          </a:prstGeom>
          <a:noFill/>
          <a:ln w="76200" cap="sq">
            <a:solidFill>
              <a:srgbClr val="92D05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V="1">
            <a:off x="6096000" y="4648200"/>
            <a:ext cx="2209800" cy="1447800"/>
          </a:xfrm>
          <a:prstGeom prst="line">
            <a:avLst/>
          </a:prstGeom>
          <a:noFill/>
          <a:ln w="76200" cap="sq">
            <a:solidFill>
              <a:srgbClr val="92D05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4038600" y="23622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a</a:t>
            </a:r>
            <a:endParaRPr lang="en-US" altLang="en-US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629400" y="39624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c</a:t>
            </a:r>
            <a:endParaRPr lang="en-US" altLang="en-US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105400" y="55626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b</a:t>
            </a:r>
            <a:endParaRPr lang="en-US" alt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848600" y="22098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d</a:t>
            </a:r>
            <a:endParaRPr lang="en-US" altLang="en-US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9448800" y="40386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Arial Narrow" panose="020B0606020202030204" pitchFamily="34" charset="0"/>
              </a:rPr>
              <a:t>e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(II)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From first condition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b="1" i="1" dirty="0"/>
              <a:t>a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d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b="1" i="1" dirty="0"/>
              <a:t>c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e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From second condition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b="1" i="1" dirty="0"/>
              <a:t>a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c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b="1" i="1" dirty="0"/>
              <a:t>b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e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From third condition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b="1" i="1" dirty="0"/>
              <a:t>a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e</a:t>
            </a:r>
            <a:endParaRPr lang="en-US" altLang="en-US" b="1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 “has happened before” (II)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/>
              <a:t>We cannot always order events: relation “has happened” before is only a </a:t>
            </a:r>
            <a:r>
              <a:rPr lang="en-US" altLang="en-US" b="1" i="1"/>
              <a:t>preorder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/>
              <a:t>If </a:t>
            </a:r>
            <a:r>
              <a:rPr lang="en-US" altLang="en-US" i="1"/>
              <a:t>a</a:t>
            </a:r>
            <a:r>
              <a:rPr lang="en-US" altLang="en-US"/>
              <a:t> did not happen before </a:t>
            </a:r>
            <a:r>
              <a:rPr lang="en-US" altLang="en-US" i="1"/>
              <a:t>b</a:t>
            </a:r>
            <a:r>
              <a:rPr lang="en-US" altLang="en-US"/>
              <a:t>, it cannot causally affect </a:t>
            </a:r>
            <a:r>
              <a:rPr lang="en-US" altLang="en-US" i="1"/>
              <a:t>b</a:t>
            </a:r>
            <a:r>
              <a:rPr lang="en-US" altLang="en-US"/>
              <a:t> 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Verify the </a:t>
            </a:r>
            <a:r>
              <a:rPr lang="en-US" altLang="en-US" i="1" dirty="0"/>
              <a:t>clock condition</a:t>
            </a:r>
            <a:r>
              <a:rPr lang="en-US" altLang="en-US" dirty="0"/>
              <a:t>:</a:t>
            </a:r>
          </a:p>
          <a:p>
            <a:pPr algn="ctr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altLang="en-US" b="1" dirty="0"/>
              <a:t>if </a:t>
            </a:r>
            <a:r>
              <a:rPr lang="en-US" altLang="en-US" b="1" i="1" dirty="0"/>
              <a:t>a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anose="05050102010706020507" pitchFamily="18" charset="2"/>
              </a:rPr>
              <a:t></a:t>
            </a:r>
            <a:r>
              <a:rPr lang="en-US" altLang="en-US" b="1" dirty="0"/>
              <a:t> </a:t>
            </a:r>
            <a:r>
              <a:rPr lang="en-US" altLang="en-US" b="1" i="1" dirty="0"/>
              <a:t>b</a:t>
            </a:r>
            <a:r>
              <a:rPr lang="en-US" altLang="en-US" b="1" dirty="0"/>
              <a:t> then </a:t>
            </a:r>
            <a:r>
              <a:rPr lang="en-US" altLang="en-US" b="1" i="1" dirty="0"/>
              <a:t>C</a:t>
            </a:r>
            <a:r>
              <a:rPr lang="en-US" altLang="en-US" b="1" dirty="0"/>
              <a:t>&lt;</a:t>
            </a:r>
            <a:r>
              <a:rPr lang="en-US" altLang="en-US" b="1" i="1" dirty="0"/>
              <a:t>a</a:t>
            </a:r>
            <a:r>
              <a:rPr lang="en-US" altLang="en-US" b="1" dirty="0"/>
              <a:t>&gt; &lt; </a:t>
            </a:r>
            <a:r>
              <a:rPr lang="en-US" altLang="en-US" b="1" i="1" dirty="0"/>
              <a:t>C</a:t>
            </a:r>
            <a:r>
              <a:rPr lang="en-US" altLang="en-US" b="1" dirty="0"/>
              <a:t>&lt;</a:t>
            </a:r>
            <a:r>
              <a:rPr lang="en-US" altLang="en-US" b="1" i="1" dirty="0"/>
              <a:t>b</a:t>
            </a:r>
            <a:r>
              <a:rPr lang="en-US" altLang="en-US" b="1" dirty="0"/>
              <a:t>&gt;</a:t>
            </a:r>
          </a:p>
          <a:p>
            <a:pPr lvl="1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altLang="en-US" dirty="0"/>
              <a:t>and the two </a:t>
            </a:r>
            <a:r>
              <a:rPr lang="en-US" altLang="en-US" dirty="0" err="1"/>
              <a:t>subconditions</a:t>
            </a:r>
            <a:r>
              <a:rPr lang="en-US" altLang="en-US" dirty="0"/>
              <a:t>:</a:t>
            </a:r>
          </a:p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if </a:t>
            </a:r>
            <a:r>
              <a:rPr lang="en-US" altLang="en-US" b="1" i="1" dirty="0"/>
              <a:t>a</a:t>
            </a:r>
            <a:r>
              <a:rPr lang="en-US" altLang="en-US" dirty="0"/>
              <a:t> and </a:t>
            </a:r>
            <a:r>
              <a:rPr lang="en-US" altLang="en-US" b="1" i="1" dirty="0"/>
              <a:t>b</a:t>
            </a:r>
            <a:r>
              <a:rPr lang="en-US" altLang="en-US" dirty="0"/>
              <a:t> are events in process</a:t>
            </a:r>
            <a:r>
              <a:rPr lang="en-US" altLang="en-US" b="1" dirty="0"/>
              <a:t> </a:t>
            </a:r>
            <a:r>
              <a:rPr lang="en-US" altLang="en-US" b="1" i="1" dirty="0"/>
              <a:t>P</a:t>
            </a:r>
            <a:r>
              <a:rPr lang="en-US" altLang="en-US" b="1" i="1" baseline="-25000" dirty="0"/>
              <a:t>i</a:t>
            </a:r>
            <a:r>
              <a:rPr lang="en-US" altLang="en-US" b="1" dirty="0"/>
              <a:t> </a:t>
            </a:r>
            <a:r>
              <a:rPr lang="en-US" altLang="en-US" dirty="0"/>
              <a:t>and </a:t>
            </a:r>
            <a:r>
              <a:rPr lang="en-US" altLang="en-US" i="1" dirty="0"/>
              <a:t>a</a:t>
            </a:r>
            <a:r>
              <a:rPr lang="en-US" altLang="en-US" dirty="0"/>
              <a:t> comes before </a:t>
            </a:r>
            <a:r>
              <a:rPr lang="en-US" altLang="en-US" b="1" i="1" dirty="0"/>
              <a:t>b</a:t>
            </a:r>
            <a:r>
              <a:rPr lang="en-US" altLang="en-US" dirty="0"/>
              <a:t>, then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i</a:t>
            </a:r>
            <a:r>
              <a:rPr lang="en-US" altLang="en-US" b="1" dirty="0"/>
              <a:t>&lt;</a:t>
            </a:r>
            <a:r>
              <a:rPr lang="en-US" altLang="en-US" b="1" i="1" dirty="0"/>
              <a:t>a</a:t>
            </a:r>
            <a:r>
              <a:rPr lang="en-US" altLang="en-US" b="1" dirty="0"/>
              <a:t>&gt; &lt;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i</a:t>
            </a:r>
            <a:r>
              <a:rPr lang="en-US" altLang="en-US" b="1" dirty="0"/>
              <a:t>&lt;</a:t>
            </a:r>
            <a:r>
              <a:rPr lang="en-US" altLang="en-US" b="1" i="1" dirty="0"/>
              <a:t>b</a:t>
            </a:r>
            <a:r>
              <a:rPr lang="en-US" altLang="en-US" b="1" dirty="0"/>
              <a:t>&gt;</a:t>
            </a:r>
          </a:p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if </a:t>
            </a:r>
            <a:r>
              <a:rPr lang="en-US" altLang="en-US" b="1" i="1" dirty="0"/>
              <a:t>a</a:t>
            </a:r>
            <a:r>
              <a:rPr lang="en-US" altLang="en-US" dirty="0"/>
              <a:t> is the sending of a message by </a:t>
            </a:r>
            <a:r>
              <a:rPr lang="en-US" altLang="en-US" dirty="0" smtClean="0"/>
              <a:t>process </a:t>
            </a:r>
            <a:r>
              <a:rPr lang="en-US" altLang="en-US" b="1" i="1" dirty="0" smtClean="0"/>
              <a:t>P</a:t>
            </a:r>
            <a:r>
              <a:rPr lang="en-US" altLang="en-US" b="1" i="1" baseline="-25000" dirty="0" smtClean="0"/>
              <a:t>i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b="1" i="1" dirty="0"/>
              <a:t>b</a:t>
            </a:r>
            <a:r>
              <a:rPr lang="en-US" altLang="en-US" dirty="0"/>
              <a:t> its receipt by </a:t>
            </a:r>
            <a:r>
              <a:rPr lang="en-US" altLang="en-US" dirty="0" smtClean="0"/>
              <a:t>process </a:t>
            </a:r>
            <a:r>
              <a:rPr lang="en-US" altLang="en-US" b="1" i="1" dirty="0" err="1" smtClean="0"/>
              <a:t>P</a:t>
            </a:r>
            <a:r>
              <a:rPr lang="en-US" altLang="en-US" b="1" i="1" baseline="-25000" dirty="0" err="1" smtClean="0"/>
              <a:t>j</a:t>
            </a:r>
            <a:r>
              <a:rPr lang="en-US" altLang="en-US" b="1" dirty="0" smtClean="0"/>
              <a:t> </a:t>
            </a:r>
            <a:r>
              <a:rPr lang="en-US" altLang="en-US" dirty="0"/>
              <a:t>then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i</a:t>
            </a:r>
            <a:r>
              <a:rPr lang="en-US" altLang="en-US" b="1" dirty="0"/>
              <a:t>&lt;</a:t>
            </a:r>
            <a:r>
              <a:rPr lang="en-US" altLang="en-US" b="1" i="1" dirty="0"/>
              <a:t>a</a:t>
            </a:r>
            <a:r>
              <a:rPr lang="en-US" altLang="en-US" b="1" dirty="0"/>
              <a:t>&gt; &lt; </a:t>
            </a:r>
            <a:r>
              <a:rPr lang="en-US" altLang="en-US" b="1" i="1" dirty="0" err="1"/>
              <a:t>C</a:t>
            </a:r>
            <a:r>
              <a:rPr lang="en-US" altLang="en-US" b="1" i="1" baseline="-25000" dirty="0" err="1"/>
              <a:t>j</a:t>
            </a:r>
            <a:r>
              <a:rPr lang="en-US" altLang="en-US" b="1" dirty="0"/>
              <a:t>&lt;</a:t>
            </a:r>
            <a:r>
              <a:rPr lang="en-US" altLang="en-US" b="1" i="1" dirty="0"/>
              <a:t>b</a:t>
            </a:r>
            <a:r>
              <a:rPr lang="en-US" altLang="en-US" b="1" dirty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folHlink"/>
                </a:solidFill>
              </a:rPr>
              <a:t>Implementation rules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endParaRPr lang="en-US" altLang="en-US" b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altLang="en-US" dirty="0"/>
              <a:t>Each process </a:t>
            </a:r>
            <a:r>
              <a:rPr lang="en-US" altLang="en-US" b="1" i="1" dirty="0"/>
              <a:t>P</a:t>
            </a:r>
            <a:r>
              <a:rPr lang="en-US" altLang="en-US" b="1" i="1" baseline="-25000" dirty="0"/>
              <a:t>i</a:t>
            </a:r>
            <a:r>
              <a:rPr lang="en-US" altLang="en-US" dirty="0"/>
              <a:t> increments its clock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i</a:t>
            </a:r>
            <a:r>
              <a:rPr lang="en-US" altLang="en-US" dirty="0"/>
              <a:t> between two consecutive events,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dirty="0"/>
              <a:t>If </a:t>
            </a:r>
            <a:r>
              <a:rPr lang="en-US" altLang="en-US" i="1" dirty="0"/>
              <a:t>a</a:t>
            </a:r>
            <a:r>
              <a:rPr lang="en-US" altLang="en-US" dirty="0"/>
              <a:t> is the sending of a message </a:t>
            </a:r>
            <a:r>
              <a:rPr lang="en-US" altLang="en-US" b="1" i="1" dirty="0"/>
              <a:t>m</a:t>
            </a:r>
            <a:r>
              <a:rPr lang="en-US" altLang="en-US" dirty="0"/>
              <a:t> by </a:t>
            </a:r>
            <a:r>
              <a:rPr lang="en-US" altLang="en-US" b="1" i="1" dirty="0"/>
              <a:t>P</a:t>
            </a:r>
            <a:r>
              <a:rPr lang="en-US" altLang="en-US" b="1" i="1" baseline="-25000" dirty="0"/>
              <a:t>i</a:t>
            </a:r>
            <a:r>
              <a:rPr lang="en-US" altLang="en-US" dirty="0"/>
              <a:t> then </a:t>
            </a:r>
            <a:r>
              <a:rPr lang="en-US" altLang="en-US" b="1" i="1" dirty="0"/>
              <a:t>m</a:t>
            </a:r>
            <a:r>
              <a:rPr lang="en-US" altLang="en-US" dirty="0"/>
              <a:t> includes a timestamp </a:t>
            </a:r>
            <a:r>
              <a:rPr lang="en-US" altLang="en-US" b="1" i="1" dirty="0"/>
              <a:t>T</a:t>
            </a:r>
            <a:r>
              <a:rPr lang="en-US" altLang="en-US" b="1" i="1" baseline="-25000" dirty="0"/>
              <a:t>m</a:t>
            </a:r>
            <a:r>
              <a:rPr lang="en-US" altLang="en-US" b="1" dirty="0"/>
              <a:t> = </a:t>
            </a:r>
            <a:r>
              <a:rPr lang="en-US" altLang="en-US" b="1" i="1" dirty="0"/>
              <a:t>C</a:t>
            </a:r>
            <a:r>
              <a:rPr lang="en-US" altLang="en-US" b="1" i="1" baseline="-25000" dirty="0"/>
              <a:t>i</a:t>
            </a:r>
            <a:r>
              <a:rPr lang="en-US" altLang="en-US" b="1" dirty="0"/>
              <a:t>&lt;</a:t>
            </a:r>
            <a:r>
              <a:rPr lang="en-US" altLang="en-US" b="1" i="1" dirty="0"/>
              <a:t>a</a:t>
            </a:r>
            <a:r>
              <a:rPr lang="en-US" altLang="en-US" b="1" dirty="0"/>
              <a:t>&gt;</a:t>
            </a:r>
          </a:p>
          <a:p>
            <a:pPr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When </a:t>
            </a:r>
            <a:r>
              <a:rPr lang="en-US" altLang="en-US" b="1" i="1" dirty="0" err="1"/>
              <a:t>P</a:t>
            </a:r>
            <a:r>
              <a:rPr lang="en-US" altLang="en-US" b="1" i="1" baseline="-25000" dirty="0" err="1"/>
              <a:t>j</a:t>
            </a:r>
            <a:r>
              <a:rPr lang="en-US" altLang="en-US" b="1" i="1" baseline="-25000" dirty="0"/>
              <a:t> </a:t>
            </a:r>
            <a:r>
              <a:rPr lang="en-US" altLang="en-US" dirty="0"/>
              <a:t>receives </a:t>
            </a:r>
            <a:r>
              <a:rPr lang="en-US" altLang="en-US" b="1" i="1" dirty="0"/>
              <a:t>m</a:t>
            </a:r>
            <a:r>
              <a:rPr lang="en-US" altLang="en-US" dirty="0"/>
              <a:t>, it sets its clock to a value greater than or equal to its present value and greater than </a:t>
            </a:r>
            <a:r>
              <a:rPr lang="en-US" altLang="en-US" b="1" i="1" dirty="0"/>
              <a:t>T</a:t>
            </a:r>
            <a:r>
              <a:rPr lang="en-US" altLang="en-US" b="1" i="1" baseline="-25000" dirty="0"/>
              <a:t>m</a:t>
            </a:r>
            <a:endParaRPr lang="en-US" altLang="en-US" b="1" dirty="0"/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Big Red</Template>
  <TotalTime>1483</TotalTime>
  <Words>990</Words>
  <Application>Microsoft Office PowerPoint</Application>
  <PresentationFormat>Widescreen</PresentationFormat>
  <Paragraphs>180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Arial Narrow</vt:lpstr>
      <vt:lpstr>Calibri</vt:lpstr>
      <vt:lpstr>Comic Sans MS</vt:lpstr>
      <vt:lpstr>Symbol</vt:lpstr>
      <vt:lpstr>Times New Roman</vt:lpstr>
      <vt:lpstr>Wingdings</vt:lpstr>
      <vt:lpstr>Pixel</vt:lpstr>
      <vt:lpstr>TIME, CLOCKS AND THE ORDERING OF EVENTS  IN A DISTRIBUTED SYSTEM</vt:lpstr>
      <vt:lpstr>THE PAPER</vt:lpstr>
      <vt:lpstr>ORDERING EVENTS</vt:lpstr>
      <vt:lpstr>Relation “has happened before” (I)</vt:lpstr>
      <vt:lpstr>Example (I)</vt:lpstr>
      <vt:lpstr>Example (II)</vt:lpstr>
      <vt:lpstr>Relation “has happened before” (II)</vt:lpstr>
      <vt:lpstr>Logical clocks</vt:lpstr>
      <vt:lpstr>Implementation rules </vt:lpstr>
      <vt:lpstr>Defining a total order</vt:lpstr>
      <vt:lpstr>Anomalous behaviors</vt:lpstr>
      <vt:lpstr>Example </vt:lpstr>
      <vt:lpstr>Strong clock condition</vt:lpstr>
      <vt:lpstr>Physical clock conditions</vt:lpstr>
      <vt:lpstr>Implementation rules </vt:lpstr>
      <vt:lpstr>Observations</vt:lpstr>
      <vt:lpstr>Example </vt:lpstr>
      <vt:lpstr>A last word</vt:lpstr>
      <vt:lpstr>A problem</vt:lpstr>
      <vt:lpstr>The initial condition</vt:lpstr>
      <vt:lpstr>The processes do not communicate</vt:lpstr>
      <vt:lpstr>A message is exchanged</vt:lpstr>
      <vt:lpstr>The final answer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Time, clocks and the ordering of events in a distributed system</dc:title>
  <dc:creator>Jehan-Francois Pâriis</dc:creator>
  <cp:lastModifiedBy>Jehan-Francois Paris</cp:lastModifiedBy>
  <cp:revision>25</cp:revision>
  <dcterms:created xsi:type="dcterms:W3CDTF">2001-03-05T19:26:54Z</dcterms:created>
  <dcterms:modified xsi:type="dcterms:W3CDTF">2020-10-07T20:00:59Z</dcterms:modified>
</cp:coreProperties>
</file>