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18" y="72"/>
      </p:cViewPr>
      <p:guideLst>
        <p:guide orient="horz" pos="6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0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3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0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8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8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8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C871A87E-F2F3-4B11-9159-C211C6FA3AF8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03AC115A-33C6-4912-8B7D-73B2437298C3}" type="datetimeFigureOut">
              <a:rPr lang="en-US" smtClean="0"/>
              <a:t>11/26/2017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2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1035" y="1067379"/>
            <a:ext cx="8390965" cy="3155576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marL="461963"/>
            <a:r>
              <a:rPr lang="en-US" dirty="0" err="1"/>
              <a:t>DeepXplore</a:t>
            </a:r>
            <a:r>
              <a:rPr lang="en-US" dirty="0"/>
              <a:t>: Automated </a:t>
            </a:r>
            <a:r>
              <a:rPr lang="en-US" dirty="0" err="1"/>
              <a:t>Whitebox</a:t>
            </a:r>
            <a:r>
              <a:rPr lang="en-US" dirty="0"/>
              <a:t> Testing</a:t>
            </a:r>
            <a:br>
              <a:rPr lang="en-US" dirty="0"/>
            </a:br>
            <a:r>
              <a:rPr lang="en-US" dirty="0"/>
              <a:t>of Deep Learning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3461" y="4975121"/>
            <a:ext cx="5185648" cy="1229033"/>
          </a:xfrm>
        </p:spPr>
        <p:txBody>
          <a:bodyPr/>
          <a:lstStyle/>
          <a:p>
            <a:r>
              <a:rPr lang="en-US" dirty="0" err="1"/>
              <a:t>Kexin</a:t>
            </a:r>
            <a:r>
              <a:rPr lang="en-US" dirty="0"/>
              <a:t> </a:t>
            </a:r>
            <a:r>
              <a:rPr lang="en-US" dirty="0" smtClean="0"/>
              <a:t>Pei		</a:t>
            </a:r>
            <a:r>
              <a:rPr lang="en-US" dirty="0" err="1" smtClean="0"/>
              <a:t>Yinzhi</a:t>
            </a:r>
            <a:r>
              <a:rPr lang="en-US" dirty="0" smtClean="0"/>
              <a:t> Cao</a:t>
            </a:r>
          </a:p>
          <a:p>
            <a:r>
              <a:rPr lang="en-US" dirty="0" err="1" smtClean="0"/>
              <a:t>Junfeng</a:t>
            </a:r>
            <a:r>
              <a:rPr lang="en-US" dirty="0" smtClean="0"/>
              <a:t> Yang	Suman </a:t>
            </a:r>
            <a:r>
              <a:rPr lang="en-US" dirty="0"/>
              <a:t>Jana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91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existing DNN testing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Low test coverage</a:t>
            </a:r>
          </a:p>
          <a:p>
            <a:pPr lvl="1"/>
            <a:r>
              <a:rPr lang="en-US" dirty="0" smtClean="0"/>
              <a:t>No attempt to try to cover the rules</a:t>
            </a:r>
          </a:p>
          <a:p>
            <a:pPr lvl="1"/>
            <a:r>
              <a:rPr lang="en-US" dirty="0" smtClean="0"/>
              <a:t>Standard procedure is to divide the whole data set randomly into a training part and a testing part</a:t>
            </a:r>
          </a:p>
          <a:p>
            <a:pPr lvl="1"/>
            <a:r>
              <a:rPr lang="en-US" dirty="0" smtClean="0"/>
              <a:t>Sometimes include adversarial input</a:t>
            </a:r>
          </a:p>
          <a:p>
            <a:pPr lvl="2"/>
            <a:r>
              <a:rPr lang="en-US" dirty="0" smtClean="0"/>
              <a:t>Not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51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existing DNN testing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Problems with low-coverage DNN tests</a:t>
            </a:r>
          </a:p>
          <a:p>
            <a:pPr lvl="1"/>
            <a:r>
              <a:rPr lang="en-US" dirty="0" smtClean="0"/>
              <a:t>Same as low-coverage tests of conventional software</a:t>
            </a:r>
          </a:p>
          <a:p>
            <a:pPr lvl="2"/>
            <a:r>
              <a:rPr lang="en-US" dirty="0" smtClean="0"/>
              <a:t>Software is not tested for rare conditions</a:t>
            </a:r>
          </a:p>
          <a:p>
            <a:pPr lvl="1"/>
            <a:r>
              <a:rPr lang="en-US" dirty="0" smtClean="0"/>
              <a:t>Some behaviors of DNN are left unexplored</a:t>
            </a:r>
          </a:p>
          <a:p>
            <a:pPr lvl="2"/>
            <a:r>
              <a:rPr lang="en-US" dirty="0" smtClean="0"/>
              <a:t>What if a nose is detected and its dominant color is 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67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DeepXplore</a:t>
            </a:r>
            <a:r>
              <a:rPr lang="en-US" smtClean="0"/>
              <a:t> workflow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32" y="2330048"/>
            <a:ext cx="10731536" cy="382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learning (DL) techniques are now deployed in</a:t>
            </a:r>
            <a:br>
              <a:rPr lang="en-US" dirty="0" smtClean="0"/>
            </a:br>
            <a:r>
              <a:rPr lang="en-US" b="1" i="1" dirty="0" smtClean="0"/>
              <a:t>safety-critical</a:t>
            </a:r>
            <a:r>
              <a:rPr lang="en-US" dirty="0" smtClean="0"/>
              <a:t> and </a:t>
            </a:r>
            <a:r>
              <a:rPr lang="en-US" b="1" i="1" dirty="0" smtClean="0"/>
              <a:t>time-critical</a:t>
            </a:r>
            <a:r>
              <a:rPr lang="en-US" dirty="0" smtClean="0"/>
              <a:t> domains</a:t>
            </a:r>
          </a:p>
          <a:p>
            <a:pPr lvl="1"/>
            <a:r>
              <a:rPr lang="en-US" dirty="0" smtClean="0"/>
              <a:t>Self-driving cars, malware detection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Existing DL testing</a:t>
            </a:r>
            <a:r>
              <a:rPr lang="en-US" b="1" i="1" dirty="0" smtClean="0"/>
              <a:t> fails</a:t>
            </a:r>
            <a:r>
              <a:rPr lang="en-US" dirty="0" smtClean="0"/>
              <a:t> to expose erroneous behaviors for</a:t>
            </a:r>
            <a:br>
              <a:rPr lang="en-US" dirty="0" smtClean="0"/>
            </a:br>
            <a:r>
              <a:rPr lang="en-US" b="1" i="1" dirty="0" smtClean="0"/>
              <a:t>rare inputs</a:t>
            </a:r>
          </a:p>
          <a:p>
            <a:pPr lvl="1"/>
            <a:r>
              <a:rPr lang="en-US" dirty="0" smtClean="0"/>
              <a:t>Google self-driving car crashed into a bus that "should" have yielded</a:t>
            </a:r>
          </a:p>
          <a:p>
            <a:pPr lvl="1"/>
            <a:r>
              <a:rPr lang="en-US" dirty="0" smtClean="0"/>
              <a:t>Tesla car in autopilot did not recognize a trailer as an obstacle due to its "white color over bright sky" and "high ride height"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7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Adversarial testing</a:t>
            </a:r>
          </a:p>
          <a:p>
            <a:pPr lvl="1"/>
            <a:r>
              <a:rPr lang="en-US" dirty="0" smtClean="0"/>
              <a:t>Start with an existing image </a:t>
            </a:r>
          </a:p>
          <a:p>
            <a:pPr lvl="1"/>
            <a:r>
              <a:rPr lang="en-US" dirty="0" smtClean="0"/>
              <a:t>Add minor changes that would fool the DL models but not the human eye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681" y="3729099"/>
            <a:ext cx="6061662" cy="30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i="1" dirty="0" smtClean="0"/>
              <a:t>neuron coverage</a:t>
            </a:r>
            <a:r>
              <a:rPr lang="en-US" dirty="0" smtClean="0"/>
              <a:t> to measure the </a:t>
            </a:r>
            <a:r>
              <a:rPr lang="en-US" dirty="0"/>
              <a:t>parts of a DL system exercised by </a:t>
            </a:r>
            <a:r>
              <a:rPr lang="en-US" dirty="0" smtClean="0"/>
              <a:t>test inputs</a:t>
            </a:r>
          </a:p>
          <a:p>
            <a:pPr lvl="1"/>
            <a:r>
              <a:rPr lang="en-US" dirty="0" smtClean="0"/>
              <a:t>Code coverage does not work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 multiple DL systems over the same images to detect</a:t>
            </a:r>
            <a:br>
              <a:rPr lang="en-US" dirty="0" smtClean="0"/>
            </a:br>
            <a:r>
              <a:rPr lang="en-US" dirty="0" smtClean="0"/>
              <a:t>odd behaviors</a:t>
            </a:r>
          </a:p>
          <a:p>
            <a:pPr lvl="1"/>
            <a:r>
              <a:rPr lang="en-US" dirty="0" smtClean="0"/>
              <a:t>Most likely to be incorrect</a:t>
            </a:r>
          </a:p>
          <a:p>
            <a:pPr lvl="2"/>
            <a:r>
              <a:rPr lang="en-US" dirty="0" smtClean="0"/>
              <a:t>(Condorcet's jury theorem)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3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test </a:t>
            </a:r>
            <a:r>
              <a:rPr lang="en-US" dirty="0"/>
              <a:t>inputs </a:t>
            </a:r>
            <a:r>
              <a:rPr lang="en-US" dirty="0" smtClean="0"/>
              <a:t>for DL system</a:t>
            </a:r>
          </a:p>
          <a:p>
            <a:pPr lvl="1"/>
            <a:r>
              <a:rPr lang="en-US" dirty="0" smtClean="0"/>
              <a:t>Trigger </a:t>
            </a:r>
            <a:r>
              <a:rPr lang="en-US" dirty="0"/>
              <a:t>many differential behaviors </a:t>
            </a:r>
            <a:r>
              <a:rPr lang="en-US" b="1" i="1" dirty="0" smtClean="0"/>
              <a:t>and</a:t>
            </a:r>
            <a:r>
              <a:rPr lang="en-US" dirty="0" smtClean="0"/>
              <a:t> achieve </a:t>
            </a:r>
            <a:r>
              <a:rPr lang="en-US" dirty="0"/>
              <a:t>high neuron </a:t>
            </a:r>
            <a:r>
              <a:rPr lang="en-US" dirty="0" smtClean="0"/>
              <a:t>coverage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Selecting them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represented as a </a:t>
            </a:r>
            <a:r>
              <a:rPr lang="en-US" dirty="0" smtClean="0"/>
              <a:t>joint optimization problem</a:t>
            </a:r>
          </a:p>
          <a:p>
            <a:pPr lvl="1"/>
            <a:r>
              <a:rPr lang="en-US" dirty="0" smtClean="0"/>
              <a:t>Can use gradient-based search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179" y="3467191"/>
            <a:ext cx="6960086" cy="29041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at least one Deep Neural Network (DNN) component</a:t>
            </a:r>
          </a:p>
          <a:p>
            <a:r>
              <a:rPr lang="en-US" dirty="0" smtClean="0"/>
              <a:t>DNN components learn their rules directly from data</a:t>
            </a:r>
          </a:p>
          <a:p>
            <a:pPr lvl="1"/>
            <a:r>
              <a:rPr lang="en-US" dirty="0"/>
              <a:t>DNN’s rules are mostly </a:t>
            </a:r>
            <a:r>
              <a:rPr lang="en-US" dirty="0" smtClean="0"/>
              <a:t>unknown to </a:t>
            </a:r>
            <a:r>
              <a:rPr lang="en-US" dirty="0"/>
              <a:t>its </a:t>
            </a:r>
            <a:r>
              <a:rPr lang="en-US" dirty="0" smtClean="0"/>
              <a:t>developers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5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91" y="2677363"/>
            <a:ext cx="6686644" cy="38758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layers of neurons</a:t>
            </a:r>
          </a:p>
          <a:p>
            <a:pPr lvl="1"/>
            <a:r>
              <a:rPr lang="en-US" dirty="0" smtClean="0"/>
              <a:t>Input layer</a:t>
            </a:r>
          </a:p>
          <a:p>
            <a:pPr lvl="1"/>
            <a:r>
              <a:rPr lang="en-US" dirty="0" smtClean="0"/>
              <a:t>One or more hidden layers</a:t>
            </a:r>
          </a:p>
          <a:p>
            <a:pPr lvl="1"/>
            <a:r>
              <a:rPr lang="en-US" dirty="0" smtClean="0"/>
              <a:t>Output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98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computing unit/mathematical function</a:t>
            </a:r>
          </a:p>
          <a:p>
            <a:r>
              <a:rPr lang="en-US" dirty="0" smtClean="0"/>
              <a:t>Multiple inputs 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I</a:t>
            </a:r>
            <a:r>
              <a:rPr lang="en-US" baseline="-25000" dirty="0" smtClean="0"/>
              <a:t>2</a:t>
            </a:r>
            <a:r>
              <a:rPr lang="en-US" dirty="0" smtClean="0"/>
              <a:t>, … with distinct weights 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Output is a function of weighted sum of inputs</a:t>
            </a:r>
          </a:p>
          <a:p>
            <a:pPr lvl="1"/>
            <a:r>
              <a:rPr lang="en-US" i="1" dirty="0" smtClean="0"/>
              <a:t>O </a:t>
            </a:r>
            <a:r>
              <a:rPr lang="en-US" dirty="0" smtClean="0"/>
              <a:t>= </a:t>
            </a:r>
            <a:r>
              <a:rPr lang="el-GR" dirty="0" smtClean="0"/>
              <a:t>σ</a:t>
            </a:r>
            <a:r>
              <a:rPr lang="en-US" dirty="0" smtClean="0"/>
              <a:t>(</a:t>
            </a:r>
            <a:r>
              <a:rPr lang="el-GR" sz="3200" dirty="0" smtClean="0"/>
              <a:t>Σ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Often a</a:t>
            </a:r>
            <a:br>
              <a:rPr lang="en-US" i="1" dirty="0" smtClean="0"/>
            </a:br>
            <a:r>
              <a:rPr lang="en-US" i="1" dirty="0" smtClean="0"/>
              <a:t>step function</a:t>
            </a:r>
            <a:endParaRPr lang="en-US" i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499" y="3806312"/>
            <a:ext cx="2828313" cy="288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8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layers work together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11200" y="3160853"/>
            <a:ext cx="5384800" cy="1901529"/>
          </a:xfrm>
        </p:spPr>
        <p:txBody>
          <a:bodyPr/>
          <a:lstStyle/>
          <a:p>
            <a:r>
              <a:rPr lang="en-US" dirty="0" smtClean="0"/>
              <a:t>Each layer transforms the information contained in its input into a higher-level representation of the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668" y="1902540"/>
            <a:ext cx="4429602" cy="441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1123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708</TotalTime>
  <Words>311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Pixel</vt:lpstr>
      <vt:lpstr>DeepXplore: Automated Whitebox Testing of Deep Learning Systems</vt:lpstr>
      <vt:lpstr>Motivation</vt:lpstr>
      <vt:lpstr>Proposed solution (I)</vt:lpstr>
      <vt:lpstr>Proposed solution (II)</vt:lpstr>
      <vt:lpstr>Proposed solution (III)</vt:lpstr>
      <vt:lpstr>DL Systems</vt:lpstr>
      <vt:lpstr>DNN architecture</vt:lpstr>
      <vt:lpstr>The neuron</vt:lpstr>
      <vt:lpstr>How the layers work together </vt:lpstr>
      <vt:lpstr>Limitations of existing DNN testing (I)</vt:lpstr>
      <vt:lpstr>Limitations of existing DNN testing (II)</vt:lpstr>
      <vt:lpstr>DeepXplore workflow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DeepXplore: Automated Whitebox Testing of Deep Learning Systems</dc:title>
  <dc:creator>Jehan-Francois Paris</dc:creator>
  <cp:lastModifiedBy>Jehan-Francois Paris</cp:lastModifiedBy>
  <cp:revision>28</cp:revision>
  <dcterms:created xsi:type="dcterms:W3CDTF">2017-11-25T17:20:11Z</dcterms:created>
  <dcterms:modified xsi:type="dcterms:W3CDTF">2017-11-26T06:16:19Z</dcterms:modified>
</cp:coreProperties>
</file>