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5" r:id="rId1"/>
  </p:sldMasterIdLst>
  <p:notesMasterIdLst>
    <p:notesMasterId r:id="rId42"/>
  </p:notesMasterIdLst>
  <p:handoutMasterIdLst>
    <p:handoutMasterId r:id="rId43"/>
  </p:handoutMasterIdLst>
  <p:sldIdLst>
    <p:sldId id="343" r:id="rId2"/>
    <p:sldId id="344" r:id="rId3"/>
    <p:sldId id="345" r:id="rId4"/>
    <p:sldId id="381" r:id="rId5"/>
    <p:sldId id="346" r:id="rId6"/>
    <p:sldId id="347" r:id="rId7"/>
    <p:sldId id="348" r:id="rId8"/>
    <p:sldId id="349" r:id="rId9"/>
    <p:sldId id="350" r:id="rId10"/>
    <p:sldId id="351" r:id="rId11"/>
    <p:sldId id="352" r:id="rId12"/>
    <p:sldId id="353" r:id="rId13"/>
    <p:sldId id="354" r:id="rId14"/>
    <p:sldId id="355" r:id="rId15"/>
    <p:sldId id="356" r:id="rId16"/>
    <p:sldId id="357" r:id="rId17"/>
    <p:sldId id="358" r:id="rId18"/>
    <p:sldId id="359" r:id="rId19"/>
    <p:sldId id="360" r:id="rId20"/>
    <p:sldId id="361" r:id="rId21"/>
    <p:sldId id="362" r:id="rId22"/>
    <p:sldId id="363" r:id="rId23"/>
    <p:sldId id="364" r:id="rId24"/>
    <p:sldId id="365" r:id="rId25"/>
    <p:sldId id="366" r:id="rId26"/>
    <p:sldId id="382" r:id="rId27"/>
    <p:sldId id="367" r:id="rId28"/>
    <p:sldId id="368" r:id="rId29"/>
    <p:sldId id="369" r:id="rId30"/>
    <p:sldId id="370" r:id="rId31"/>
    <p:sldId id="371" r:id="rId32"/>
    <p:sldId id="372" r:id="rId33"/>
    <p:sldId id="373" r:id="rId34"/>
    <p:sldId id="374" r:id="rId35"/>
    <p:sldId id="375" r:id="rId36"/>
    <p:sldId id="376" r:id="rId37"/>
    <p:sldId id="378" r:id="rId38"/>
    <p:sldId id="377" r:id="rId39"/>
    <p:sldId id="379" r:id="rId40"/>
    <p:sldId id="380" r:id="rId41"/>
  </p:sldIdLst>
  <p:sldSz cx="9144000" cy="6858000" type="screen4x3"/>
  <p:notesSz cx="6896100" cy="9182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52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6" autoAdjust="0"/>
    <p:restoredTop sz="92323" autoAdjust="0"/>
  </p:normalViewPr>
  <p:slideViewPr>
    <p:cSldViewPr showGuides="1">
      <p:cViewPr varScale="1">
        <p:scale>
          <a:sx n="46" d="100"/>
          <a:sy n="46" d="100"/>
        </p:scale>
        <p:origin x="1421" y="106"/>
      </p:cViewPr>
      <p:guideLst>
        <p:guide orient="horz" pos="2352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888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76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0" tIns="45935" rIns="91870" bIns="45935" numCol="1" anchor="t" anchorCtr="0" compatLnSpc="1">
            <a:prstTxWarp prst="textNoShape">
              <a:avLst/>
            </a:prstTxWarp>
          </a:bodyPr>
          <a:lstStyle>
            <a:lvl1pPr defTabSz="919163" eaLnBrk="1" hangingPunct="1">
              <a:defRPr sz="1200" smtClean="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8425" y="0"/>
            <a:ext cx="29876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0" tIns="45935" rIns="91870" bIns="45935" numCol="1" anchor="t" anchorCtr="0" compatLnSpc="1">
            <a:prstTxWarp prst="textNoShape">
              <a:avLst/>
            </a:prstTxWarp>
          </a:bodyPr>
          <a:lstStyle>
            <a:lvl1pPr algn="r" defTabSz="919163" eaLnBrk="1" hangingPunct="1">
              <a:defRPr sz="1200" smtClean="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3313"/>
            <a:ext cx="2987675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0" tIns="45935" rIns="91870" bIns="45935" numCol="1" anchor="b" anchorCtr="0" compatLnSpc="1">
            <a:prstTxWarp prst="textNoShape">
              <a:avLst/>
            </a:prstTxWarp>
          </a:bodyPr>
          <a:lstStyle>
            <a:lvl1pPr defTabSz="919163" eaLnBrk="1" hangingPunct="1">
              <a:defRPr sz="1200" smtClean="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8425" y="8723313"/>
            <a:ext cx="2987675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0" tIns="45935" rIns="91870" bIns="45935" numCol="1" anchor="b" anchorCtr="0" compatLnSpc="1">
            <a:prstTxWarp prst="textNoShape">
              <a:avLst/>
            </a:prstTxWarp>
          </a:bodyPr>
          <a:lstStyle>
            <a:lvl1pPr algn="r" defTabSz="919163" eaLnBrk="1" hangingPunct="1">
              <a:defRPr sz="1200" smtClean="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EAE80FAB-7C0C-45D0-8019-179E0989C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7675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6838" y="0"/>
            <a:ext cx="2987675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553B0F-DCA3-4C5B-9828-D169A587717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82713" y="1147763"/>
            <a:ext cx="4130675" cy="3098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9600"/>
            <a:ext cx="5518150" cy="36147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21725"/>
            <a:ext cx="2987675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6838" y="8721725"/>
            <a:ext cx="2987675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FECA6-7B3A-4D58-BAC8-497D292C1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267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96838" y="-283780"/>
            <a:ext cx="9240838" cy="6858000"/>
            <a:chOff x="0" y="0"/>
            <a:chExt cx="5821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32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 dirty="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65" y="1074"/>
              <a:ext cx="4756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dirty="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58"/>
              <a:ext cx="1109" cy="2003"/>
              <a:chOff x="0" y="658"/>
              <a:chExt cx="1109" cy="2003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18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378" y="1064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18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740" y="658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18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18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734" y="1064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18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18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18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372" y="1457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18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18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1800" dirty="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177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057401" y="1828800"/>
            <a:ext cx="6924675" cy="2209800"/>
          </a:xfrm>
        </p:spPr>
        <p:txBody>
          <a:bodyPr/>
          <a:lstStyle>
            <a:lvl1pPr>
              <a:defRPr sz="375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US" altLang="en-US" noProof="0" dirty="0"/>
          </a:p>
        </p:txBody>
      </p:sp>
      <p:sp>
        <p:nvSpPr>
          <p:cNvPr id="1177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250"/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US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540375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3E3CCB-A34F-486A-ABEF-F0C5A5F0536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9CE7EF-F5AC-451D-AD3D-9A4794882A6E}" type="datetimeFigureOut">
              <a:rPr lang="en-US" smtClean="0"/>
              <a:t>11/18/2020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415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3E3CCB-A34F-486A-ABEF-F0C5A5F0536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9CE7EF-F5AC-451D-AD3D-9A4794882A6E}" type="datetimeFigureOut">
              <a:rPr lang="en-US" smtClean="0"/>
              <a:t>11/18/2020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242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3E3CCB-A34F-486A-ABEF-F0C5A5F0536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9CE7EF-F5AC-451D-AD3D-9A4794882A6E}" type="datetimeFigureOut">
              <a:rPr lang="en-US" smtClean="0"/>
              <a:t>11/18/2020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211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3E3CCB-A34F-486A-ABEF-F0C5A5F0536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9CE7EF-F5AC-451D-AD3D-9A4794882A6E}" type="datetimeFigureOut">
              <a:rPr lang="en-US" smtClean="0"/>
              <a:t>11/18/2020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725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3E3CCB-A34F-486A-ABEF-F0C5A5F0536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9CE7EF-F5AC-451D-AD3D-9A4794882A6E}" type="datetimeFigureOut">
              <a:rPr lang="en-US" smtClean="0"/>
              <a:t>11/18/2020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967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3E3CCB-A34F-486A-ABEF-F0C5A5F0536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9CE7EF-F5AC-451D-AD3D-9A4794882A6E}" type="datetimeFigureOut">
              <a:rPr lang="en-US" smtClean="0"/>
              <a:t>11/18/2020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291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3E3CCB-A34F-486A-ABEF-F0C5A5F0536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9CE7EF-F5AC-451D-AD3D-9A4794882A6E}" type="datetimeFigureOut">
              <a:rPr lang="en-US" smtClean="0"/>
              <a:t>11/18/2020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059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3E3CCB-A34F-486A-ABEF-F0C5A5F0536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9CE7EF-F5AC-451D-AD3D-9A4794882A6E}" type="datetimeFigureOut">
              <a:rPr lang="en-US" smtClean="0"/>
              <a:t>11/18/2020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022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3E3CCB-A34F-486A-ABEF-F0C5A5F0536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9CE7EF-F5AC-451D-AD3D-9A4794882A6E}" type="datetimeFigureOut">
              <a:rPr lang="en-US" smtClean="0"/>
              <a:t>11/18/2020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953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3E3CCB-A34F-486A-ABEF-F0C5A5F0536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9CE7EF-F5AC-451D-AD3D-9A4794882A6E}" type="datetimeFigureOut">
              <a:rPr lang="en-US" smtClean="0"/>
              <a:t>11/18/2020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852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900"/>
            </a:lvl1pPr>
          </a:lstStyle>
          <a:p>
            <a:endParaRPr lang="en-US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latin typeface="Arial Black" panose="020B0A04020102020204" pitchFamily="34" charset="0"/>
              </a:defRPr>
            </a:lvl1pPr>
          </a:lstStyle>
          <a:p>
            <a:fld id="{EB3E3CCB-A34F-486A-ABEF-F0C5A5F05362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 dirty="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dirty="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350" dirty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350" dirty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350" dirty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350" dirty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dirty="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350" dirty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350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67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900"/>
            </a:lvl1pPr>
          </a:lstStyle>
          <a:p>
            <a:fld id="{3C9CE7EF-F5AC-451D-AD3D-9A4794882A6E}" type="datetimeFigureOut">
              <a:rPr lang="en-US" smtClean="0"/>
              <a:t>11/18/2020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952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0206" y="1914525"/>
            <a:ext cx="7493794" cy="1890877"/>
          </a:xfrm>
          <a:solidFill>
            <a:srgbClr val="CC3300"/>
          </a:solidFill>
        </p:spPr>
        <p:txBody>
          <a:bodyPr/>
          <a:lstStyle/>
          <a:p>
            <a:pPr marL="346472"/>
            <a:br>
              <a:rPr lang="en-US" dirty="0"/>
            </a:br>
            <a:r>
              <a:rPr lang="en-US" sz="3300" b="1" dirty="0"/>
              <a:t>DYNAMO: AMAZON'S HIGHLY AVAILABLE KEY-VALUE STORE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21706" y="4057650"/>
            <a:ext cx="6769894" cy="1314450"/>
          </a:xfrm>
        </p:spPr>
        <p:txBody>
          <a:bodyPr/>
          <a:lstStyle/>
          <a:p>
            <a:r>
              <a:rPr lang="en-US" sz="2100" dirty="0"/>
              <a:t>G. DeCandia, D. Hastorun, M. Jampani, G. Kakulapati, A. Lakshman, A. Pilchin, S. Sivasubramanian,</a:t>
            </a:r>
            <a:br>
              <a:rPr lang="en-US" sz="2100" dirty="0"/>
            </a:br>
            <a:r>
              <a:rPr lang="en-US" sz="2100" dirty="0"/>
              <a:t>P. Vosshall, W. Vogels</a:t>
            </a:r>
          </a:p>
          <a:p>
            <a:r>
              <a:rPr lang="en-US" sz="2100" i="1" dirty="0"/>
              <a:t>Amazon.com</a:t>
            </a:r>
          </a:p>
        </p:txBody>
      </p:sp>
    </p:spTree>
    <p:extLst>
      <p:ext uri="{BB962C8B-B14F-4D97-AF65-F5344CB8AC3E}">
        <p14:creationId xmlns:p14="http://schemas.microsoft.com/office/powerpoint/2010/main" val="858319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considerations (III)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should resolve update conflicts</a:t>
            </a:r>
          </a:p>
          <a:p>
            <a:pPr lvl="1"/>
            <a:r>
              <a:rPr lang="en-US" b="1" i="1" dirty="0"/>
              <a:t>Data store</a:t>
            </a:r>
          </a:p>
          <a:p>
            <a:pPr lvl="2"/>
            <a:r>
              <a:rPr lang="en-US" dirty="0"/>
              <a:t>Limited to crude policies</a:t>
            </a:r>
          </a:p>
          <a:p>
            <a:pPr lvl="3"/>
            <a:r>
              <a:rPr lang="en-US" i="1" dirty="0"/>
              <a:t>Latest write wins</a:t>
            </a:r>
          </a:p>
          <a:p>
            <a:pPr lvl="1">
              <a:spcBef>
                <a:spcPts val="1800"/>
              </a:spcBef>
            </a:pPr>
            <a:r>
              <a:rPr lang="en-US" b="1" i="1" dirty="0"/>
              <a:t>Application</a:t>
            </a:r>
          </a:p>
          <a:p>
            <a:pPr lvl="2"/>
            <a:r>
              <a:rPr lang="en-US" dirty="0"/>
              <a:t>Knowns semantics of operations</a:t>
            </a:r>
          </a:p>
          <a:p>
            <a:pPr lvl="3"/>
            <a:r>
              <a:rPr lang="en-US" dirty="0"/>
              <a:t>Can merge conflicting shopping carts</a:t>
            </a:r>
          </a:p>
          <a:p>
            <a:pPr lvl="2"/>
            <a:r>
              <a:rPr lang="en-US" dirty="0"/>
              <a:t>Not always wanted by the application</a:t>
            </a:r>
          </a:p>
        </p:txBody>
      </p:sp>
    </p:spTree>
    <p:extLst>
      <p:ext uri="{BB962C8B-B14F-4D97-AF65-F5344CB8AC3E}">
        <p14:creationId xmlns:p14="http://schemas.microsoft.com/office/powerpoint/2010/main" val="503156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considerations (IV)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Other key principles</a:t>
            </a:r>
          </a:p>
          <a:p>
            <a:pPr lvl="1"/>
            <a:r>
              <a:rPr lang="en-US" b="1" i="1" dirty="0"/>
              <a:t>Incremental scalability</a:t>
            </a:r>
          </a:p>
          <a:p>
            <a:pPr lvl="2"/>
            <a:r>
              <a:rPr lang="en-US" dirty="0"/>
              <a:t>One storage node at a time</a:t>
            </a:r>
          </a:p>
          <a:p>
            <a:pPr lvl="1"/>
            <a:r>
              <a:rPr lang="en-US" b="1" i="1" dirty="0"/>
              <a:t>Symmetry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All nodes share same responsibilities </a:t>
            </a:r>
          </a:p>
          <a:p>
            <a:pPr lvl="1"/>
            <a:r>
              <a:rPr lang="en-US" b="1" i="1" dirty="0"/>
              <a:t>Decentralization of contro</a:t>
            </a:r>
            <a:r>
              <a:rPr lang="en-US" dirty="0"/>
              <a:t>l</a:t>
            </a:r>
          </a:p>
          <a:p>
            <a:pPr lvl="1"/>
            <a:r>
              <a:rPr lang="en-US" b="1" i="1" dirty="0"/>
              <a:t>Heterogeneity</a:t>
            </a:r>
          </a:p>
          <a:p>
            <a:pPr lvl="2"/>
            <a:r>
              <a:rPr lang="en-US" dirty="0"/>
              <a:t>Can handle nodes with different capacities</a:t>
            </a:r>
          </a:p>
        </p:txBody>
      </p:sp>
    </p:spTree>
    <p:extLst>
      <p:ext uri="{BB962C8B-B14F-4D97-AF65-F5344CB8AC3E}">
        <p14:creationId xmlns:p14="http://schemas.microsoft.com/office/powerpoint/2010/main" val="3374258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work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93144"/>
            <a:ext cx="8229600" cy="2914650"/>
          </a:xfrm>
        </p:spPr>
        <p:txBody>
          <a:bodyPr/>
          <a:lstStyle/>
          <a:p>
            <a:r>
              <a:rPr lang="en-US" b="1" i="1" dirty="0"/>
              <a:t>Peer-to-Peer Systems</a:t>
            </a:r>
          </a:p>
          <a:p>
            <a:pPr lvl="1"/>
            <a:r>
              <a:rPr lang="en-US" dirty="0"/>
              <a:t>Routing mechanisms</a:t>
            </a:r>
          </a:p>
          <a:p>
            <a:pPr lvl="1"/>
            <a:r>
              <a:rPr lang="en-US" dirty="0"/>
              <a:t>Conflict resolution</a:t>
            </a:r>
          </a:p>
          <a:p>
            <a:pPr>
              <a:spcBef>
                <a:spcPts val="900"/>
              </a:spcBef>
            </a:pPr>
            <a:r>
              <a:rPr lang="en-US" b="1" i="1" dirty="0"/>
              <a:t>Distributed File Systems and Databases</a:t>
            </a:r>
          </a:p>
          <a:p>
            <a:pPr lvl="1"/>
            <a:r>
              <a:rPr lang="en-US" dirty="0"/>
              <a:t>Farsite was totally decentralized</a:t>
            </a:r>
          </a:p>
          <a:p>
            <a:pPr lvl="1"/>
            <a:r>
              <a:rPr lang="en-US" dirty="0"/>
              <a:t>Coda, Bayou and Ficus allow disconnected operations</a:t>
            </a:r>
          </a:p>
          <a:p>
            <a:pPr lvl="2"/>
            <a:r>
              <a:rPr lang="en-US" dirty="0"/>
              <a:t>Coda and Ficus perform system-level conflict resolution</a:t>
            </a:r>
          </a:p>
          <a:p>
            <a:pPr lvl="2"/>
            <a:r>
              <a:rPr lang="en-US" dirty="0"/>
              <a:t>Bayou lets applications perform conflict resolution</a:t>
            </a:r>
          </a:p>
        </p:txBody>
      </p:sp>
    </p:spTree>
    <p:extLst>
      <p:ext uri="{BB962C8B-B14F-4D97-AF65-F5344CB8AC3E}">
        <p14:creationId xmlns:p14="http://schemas.microsoft.com/office/powerpoint/2010/main" val="4254916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Dynamo specificity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writable storage system</a:t>
            </a:r>
          </a:p>
          <a:p>
            <a:r>
              <a:rPr lang="en-US" dirty="0"/>
              <a:t>No security concerns</a:t>
            </a:r>
          </a:p>
          <a:p>
            <a:pPr lvl="1"/>
            <a:r>
              <a:rPr lang="en-US" dirty="0"/>
              <a:t>In-house use</a:t>
            </a:r>
          </a:p>
          <a:p>
            <a:r>
              <a:rPr lang="en-US" dirty="0"/>
              <a:t>No need for hierarchical name spaces</a:t>
            </a:r>
          </a:p>
          <a:p>
            <a:r>
              <a:rPr lang="en-US" dirty="0"/>
              <a:t>Stringent latency requirements</a:t>
            </a:r>
          </a:p>
          <a:p>
            <a:pPr lvl="1"/>
            <a:r>
              <a:rPr lang="en-US" dirty="0"/>
              <a:t>Cannot route requests through multiple nodes</a:t>
            </a:r>
          </a:p>
          <a:p>
            <a:r>
              <a:rPr lang="en-US" dirty="0"/>
              <a:t>Dynamo is a </a:t>
            </a:r>
            <a:r>
              <a:rPr lang="en-US" b="1" i="1" dirty="0"/>
              <a:t>zero-hop distributed hash table</a:t>
            </a:r>
          </a:p>
        </p:txBody>
      </p:sp>
    </p:spTree>
    <p:extLst>
      <p:ext uri="{BB962C8B-B14F-4D97-AF65-F5344CB8AC3E}">
        <p14:creationId xmlns:p14="http://schemas.microsoft.com/office/powerpoint/2010/main" val="3321629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Distributed hashing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171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2315347"/>
                <a:ext cx="8229600" cy="2914650"/>
              </a:xfrm>
            </p:spPr>
            <p:txBody>
              <a:bodyPr/>
              <a:lstStyle/>
              <a:p>
                <a:r>
                  <a:rPr lang="en-US" altLang="en-US" dirty="0"/>
                  <a:t>Organize storage nodes into a ring</a:t>
                </a:r>
              </a:p>
              <a:p>
                <a:r>
                  <a:rPr lang="en-US" altLang="en-US" dirty="0"/>
                  <a:t>Let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𝑚𝑎𝑥</m:t>
                    </m:r>
                    <m:r>
                      <a:rPr lang="en-US" altLang="en-US" i="1" baseline="-25000" dirty="0" err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altLang="en-US" dirty="0"/>
                  <a:t> be the key value associated with the position of node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en-US" dirty="0"/>
                  <a:t> on the ring</a:t>
                </a:r>
              </a:p>
              <a:p>
                <a:pPr lvl="1"/>
                <a:r>
                  <a:rPr lang="en-US" altLang="en-US" dirty="0"/>
                  <a:t>Node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en-US" dirty="0"/>
                  <a:t> handles keys greater than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𝑚𝑎𝑥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altLang="en-US" dirty="0"/>
                  <a:t> </a:t>
                </a:r>
                <a:br>
                  <a:rPr lang="en-US" altLang="en-US" dirty="0"/>
                </a:br>
                <a:r>
                  <a:rPr lang="en-US" altLang="en-US" dirty="0"/>
                  <a:t>and lesser than or equal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</a:rPr>
                          <m:t>𝑚𝑎𝑥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en-US" altLang="en-US" dirty="0"/>
              </a:p>
              <a:p>
                <a:pPr lvl="1"/>
                <a:r>
                  <a:rPr lang="en-US" altLang="en-US" dirty="0"/>
                  <a:t>Node </a:t>
                </a:r>
                <a14:m>
                  <m:oMath xmlns:m="http://schemas.openxmlformats.org/officeDocument/2006/math">
                    <m:r>
                      <a:rPr lang="en-US" altLang="en-US" i="1" dirty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en-US" b="0" i="1" dirty="0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altLang="en-US" dirty="0"/>
                  <a:t> handles keys greater than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</a:rPr>
                          <m:t>𝑚𝑎𝑥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en-US" dirty="0"/>
                  <a:t> </a:t>
                </a:r>
                <a:br>
                  <a:rPr lang="en-US" altLang="en-US" dirty="0"/>
                </a:br>
                <a:r>
                  <a:rPr lang="en-US" altLang="en-US" dirty="0"/>
                  <a:t>and lesser than or equal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</a:rPr>
                          <m:t>𝑚𝑎𝑥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endParaRPr lang="en-US" altLang="en-US" dirty="0"/>
              </a:p>
              <a:p>
                <a:pPr lvl="1"/>
                <a:r>
                  <a:rPr lang="en-US" altLang="en-US" dirty="0"/>
                  <a:t>…</a:t>
                </a:r>
              </a:p>
            </p:txBody>
          </p:sp>
        </mc:Choice>
        <mc:Fallback>
          <p:sp>
            <p:nvSpPr>
              <p:cNvPr id="717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315347"/>
                <a:ext cx="8229600" cy="2914650"/>
              </a:xfrm>
              <a:blipFill>
                <a:blip r:embed="rId2"/>
                <a:stretch>
                  <a:fillRect l="-741" t="-2301" b="-378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/>
          <p:cNvGrpSpPr/>
          <p:nvPr/>
        </p:nvGrpSpPr>
        <p:grpSpPr>
          <a:xfrm>
            <a:off x="6165795" y="457200"/>
            <a:ext cx="2664618" cy="2002037"/>
            <a:chOff x="6721476" y="3679031"/>
            <a:chExt cx="3552824" cy="2669382"/>
          </a:xfrm>
        </p:grpSpPr>
        <p:grpSp>
          <p:nvGrpSpPr>
            <p:cNvPr id="7172" name="Group 9"/>
            <p:cNvGrpSpPr>
              <a:grpSpLocks/>
            </p:cNvGrpSpPr>
            <p:nvPr/>
          </p:nvGrpSpPr>
          <p:grpSpPr bwMode="auto">
            <a:xfrm>
              <a:off x="6835775" y="3679031"/>
              <a:ext cx="3438525" cy="2576513"/>
              <a:chOff x="3645" y="2169"/>
              <a:chExt cx="2166" cy="1623"/>
            </a:xfrm>
          </p:grpSpPr>
          <p:sp>
            <p:nvSpPr>
              <p:cNvPr id="7173" name="Oval 4"/>
              <p:cNvSpPr>
                <a:spLocks noChangeArrowheads="1"/>
              </p:cNvSpPr>
              <p:nvPr/>
            </p:nvSpPr>
            <p:spPr bwMode="auto">
              <a:xfrm>
                <a:off x="3645" y="2352"/>
                <a:ext cx="1440" cy="1440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685800"/>
                <a:endParaRPr lang="en-US" altLang="en-US" sz="1800" dirty="0">
                  <a:solidFill>
                    <a:srgbClr val="FFFFFF"/>
                  </a:solidFill>
                  <a:cs typeface="Arial"/>
                </a:endParaRPr>
              </a:p>
            </p:txBody>
          </p:sp>
          <p:sp>
            <p:nvSpPr>
              <p:cNvPr id="7176" name="Oval 7"/>
              <p:cNvSpPr>
                <a:spLocks noChangeArrowheads="1"/>
              </p:cNvSpPr>
              <p:nvPr/>
            </p:nvSpPr>
            <p:spPr bwMode="auto">
              <a:xfrm>
                <a:off x="4792" y="2495"/>
                <a:ext cx="144" cy="144"/>
              </a:xfrm>
              <a:prstGeom prst="ellipse">
                <a:avLst/>
              </a:prstGeom>
              <a:solidFill>
                <a:srgbClr val="FF0000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685800"/>
                <a:endParaRPr lang="en-US" altLang="en-US" sz="1800" dirty="0">
                  <a:solidFill>
                    <a:srgbClr val="FFFFFF"/>
                  </a:solidFill>
                  <a:cs typeface="Arial"/>
                </a:endParaRPr>
              </a:p>
            </p:txBody>
          </p:sp>
          <p:sp>
            <p:nvSpPr>
              <p:cNvPr id="7177" name="Text Box 8"/>
              <p:cNvSpPr txBox="1">
                <a:spLocks noChangeArrowheads="1"/>
              </p:cNvSpPr>
              <p:nvPr/>
            </p:nvSpPr>
            <p:spPr bwMode="auto">
              <a:xfrm>
                <a:off x="4851" y="2169"/>
                <a:ext cx="960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685800"/>
                <a:r>
                  <a:rPr lang="en-US" altLang="en-US" dirty="0">
                    <a:solidFill>
                      <a:srgbClr val="FFFFFF"/>
                    </a:solidFill>
                    <a:latin typeface="Arial Narrow" panose="020B0606020202030204" pitchFamily="34" charset="0"/>
                    <a:cs typeface="Arial"/>
                  </a:rPr>
                  <a:t>Go next!</a:t>
                </a:r>
              </a:p>
            </p:txBody>
          </p:sp>
        </p:grp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9007476" y="4896647"/>
              <a:ext cx="228600" cy="228600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685800"/>
              <a:endParaRPr lang="en-US" altLang="en-US" sz="1800" dirty="0">
                <a:solidFill>
                  <a:srgbClr val="FFFFFF"/>
                </a:solidFill>
                <a:cs typeface="Arial"/>
              </a:endParaRPr>
            </a:p>
          </p:txBody>
        </p:sp>
        <p:sp>
          <p:nvSpPr>
            <p:cNvPr id="11" name="Oval 7"/>
            <p:cNvSpPr>
              <a:spLocks noChangeArrowheads="1"/>
            </p:cNvSpPr>
            <p:nvPr/>
          </p:nvSpPr>
          <p:spPr bwMode="auto">
            <a:xfrm>
              <a:off x="8770939" y="5684044"/>
              <a:ext cx="228600" cy="228600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685800"/>
              <a:endParaRPr lang="en-US" altLang="en-US" sz="1800" dirty="0">
                <a:solidFill>
                  <a:srgbClr val="FFFFFF"/>
                </a:solidFill>
                <a:cs typeface="Arial"/>
              </a:endParaRPr>
            </a:p>
          </p:txBody>
        </p:sp>
        <p:sp>
          <p:nvSpPr>
            <p:cNvPr id="12" name="Oval 7"/>
            <p:cNvSpPr>
              <a:spLocks noChangeArrowheads="1"/>
            </p:cNvSpPr>
            <p:nvPr/>
          </p:nvSpPr>
          <p:spPr bwMode="auto">
            <a:xfrm>
              <a:off x="8013702" y="6119813"/>
              <a:ext cx="228600" cy="228600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685800"/>
              <a:endParaRPr lang="en-US" altLang="en-US" sz="1800" dirty="0">
                <a:solidFill>
                  <a:srgbClr val="FFFFFF"/>
                </a:solidFill>
                <a:cs typeface="Arial"/>
              </a:endParaRPr>
            </a:p>
          </p:txBody>
        </p:sp>
        <p:sp>
          <p:nvSpPr>
            <p:cNvPr id="13" name="Oval 7"/>
            <p:cNvSpPr>
              <a:spLocks noChangeArrowheads="1"/>
            </p:cNvSpPr>
            <p:nvPr/>
          </p:nvSpPr>
          <p:spPr bwMode="auto">
            <a:xfrm>
              <a:off x="7196139" y="5968604"/>
              <a:ext cx="228600" cy="228600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685800"/>
              <a:endParaRPr lang="en-US" altLang="en-US" sz="1800" dirty="0">
                <a:solidFill>
                  <a:srgbClr val="FFFFFF"/>
                </a:solidFill>
                <a:cs typeface="Arial"/>
              </a:endParaRPr>
            </a:p>
          </p:txBody>
        </p:sp>
        <p:sp>
          <p:nvSpPr>
            <p:cNvPr id="14" name="Oval 7"/>
            <p:cNvSpPr>
              <a:spLocks noChangeArrowheads="1"/>
            </p:cNvSpPr>
            <p:nvPr/>
          </p:nvSpPr>
          <p:spPr bwMode="auto">
            <a:xfrm>
              <a:off x="6784977" y="5455444"/>
              <a:ext cx="228600" cy="228600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685800"/>
              <a:endParaRPr lang="en-US" altLang="en-US" sz="1800" dirty="0">
                <a:solidFill>
                  <a:srgbClr val="FFFFFF"/>
                </a:solidFill>
                <a:cs typeface="Arial"/>
              </a:endParaRPr>
            </a:p>
          </p:txBody>
        </p:sp>
        <p:sp>
          <p:nvSpPr>
            <p:cNvPr id="15" name="Oval 7"/>
            <p:cNvSpPr>
              <a:spLocks noChangeArrowheads="1"/>
            </p:cNvSpPr>
            <p:nvPr/>
          </p:nvSpPr>
          <p:spPr bwMode="auto">
            <a:xfrm>
              <a:off x="6721476" y="4967288"/>
              <a:ext cx="228600" cy="228600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685800"/>
              <a:endParaRPr lang="en-US" altLang="en-US" sz="1800" dirty="0">
                <a:solidFill>
                  <a:srgbClr val="FFFFFF"/>
                </a:solidFill>
                <a:cs typeface="Arial"/>
              </a:endParaRPr>
            </a:p>
          </p:txBody>
        </p:sp>
        <p:sp>
          <p:nvSpPr>
            <p:cNvPr id="16" name="Oval 7"/>
            <p:cNvSpPr>
              <a:spLocks noChangeArrowheads="1"/>
            </p:cNvSpPr>
            <p:nvPr/>
          </p:nvSpPr>
          <p:spPr bwMode="auto">
            <a:xfrm>
              <a:off x="6973890" y="4316016"/>
              <a:ext cx="228600" cy="228600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685800"/>
              <a:endParaRPr lang="en-US" altLang="en-US" sz="1800" dirty="0">
                <a:solidFill>
                  <a:srgbClr val="FFFFFF"/>
                </a:solidFill>
                <a:cs typeface="Arial"/>
              </a:endParaRPr>
            </a:p>
          </p:txBody>
        </p:sp>
        <p:sp>
          <p:nvSpPr>
            <p:cNvPr id="17" name="Oval 7"/>
            <p:cNvSpPr>
              <a:spLocks noChangeArrowheads="1"/>
            </p:cNvSpPr>
            <p:nvPr/>
          </p:nvSpPr>
          <p:spPr bwMode="auto">
            <a:xfrm>
              <a:off x="7412040" y="3985420"/>
              <a:ext cx="228600" cy="228600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685800"/>
              <a:endParaRPr lang="en-US" altLang="en-US" sz="1800" dirty="0">
                <a:solidFill>
                  <a:srgbClr val="FFFFFF"/>
                </a:solidFill>
                <a:cs typeface="Arial"/>
              </a:endParaRPr>
            </a:p>
          </p:txBody>
        </p:sp>
        <p:sp>
          <p:nvSpPr>
            <p:cNvPr id="18" name="Oval 7"/>
            <p:cNvSpPr>
              <a:spLocks noChangeArrowheads="1"/>
            </p:cNvSpPr>
            <p:nvPr/>
          </p:nvSpPr>
          <p:spPr bwMode="auto">
            <a:xfrm>
              <a:off x="7920039" y="3910015"/>
              <a:ext cx="228600" cy="228600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685800"/>
              <a:endParaRPr lang="en-US" altLang="en-US" sz="1800" dirty="0">
                <a:solidFill>
                  <a:srgbClr val="FFFFFF"/>
                </a:solidFill>
                <a:cs typeface="Arial"/>
              </a:endParaRPr>
            </a:p>
          </p:txBody>
        </p:sp>
      </p:grpSp>
      <p:sp>
        <p:nvSpPr>
          <p:cNvPr id="3" name="Left Arrow 2"/>
          <p:cNvSpPr/>
          <p:nvPr/>
        </p:nvSpPr>
        <p:spPr bwMode="auto">
          <a:xfrm rot="18157874">
            <a:off x="7880114" y="1004850"/>
            <a:ext cx="333137" cy="203362"/>
          </a:xfrm>
          <a:prstGeom prst="left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 eaLnBrk="1" hangingPunct="1"/>
            <a:endParaRPr lang="en-US" sz="135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01468" y="454851"/>
            <a:ext cx="67678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100" b="1" i="1" u="sng" dirty="0">
                <a:solidFill>
                  <a:srgbClr val="000000"/>
                </a:solidFill>
                <a:latin typeface="Arial"/>
                <a:cs typeface="Arial"/>
              </a:rPr>
              <a:t>Key</a:t>
            </a:r>
          </a:p>
        </p:txBody>
      </p:sp>
    </p:spTree>
    <p:extLst>
      <p:ext uri="{BB962C8B-B14F-4D97-AF65-F5344CB8AC3E}">
        <p14:creationId xmlns:p14="http://schemas.microsoft.com/office/powerpoint/2010/main" val="30355063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Consistent hashing (I)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Used in distributed hashing schemes to eliminate hot spots</a:t>
            </a:r>
          </a:p>
          <a:p>
            <a:pPr>
              <a:spcBef>
                <a:spcPts val="1800"/>
              </a:spcBef>
            </a:pPr>
            <a:r>
              <a:rPr lang="en-US" altLang="en-US" b="1" i="1" dirty="0"/>
              <a:t>Traditional approach:</a:t>
            </a:r>
          </a:p>
          <a:p>
            <a:pPr lvl="1"/>
            <a:r>
              <a:rPr lang="en-US" altLang="en-US" dirty="0"/>
              <a:t>Each node corresponds to a single bucket</a:t>
            </a:r>
          </a:p>
          <a:p>
            <a:pPr lvl="1"/>
            <a:r>
              <a:rPr lang="en-US" altLang="en-US" dirty="0"/>
              <a:t>If a node fails, all its workload is transferred to its successor</a:t>
            </a:r>
          </a:p>
          <a:p>
            <a:pPr lvl="2"/>
            <a:r>
              <a:rPr lang="en-US" altLang="en-US" dirty="0"/>
              <a:t>Will often overload it</a:t>
            </a:r>
          </a:p>
        </p:txBody>
      </p:sp>
    </p:spTree>
    <p:extLst>
      <p:ext uri="{BB962C8B-B14F-4D97-AF65-F5344CB8AC3E}">
        <p14:creationId xmlns:p14="http://schemas.microsoft.com/office/powerpoint/2010/main" val="385431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Consistent hashing (II)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We associate with each</a:t>
            </a:r>
            <a:r>
              <a:rPr lang="en-US" altLang="en-US" b="1" i="1" dirty="0"/>
              <a:t> physical node</a:t>
            </a:r>
            <a:r>
              <a:rPr lang="en-US" altLang="en-US" dirty="0"/>
              <a:t> a set of random disjoint buckets:</a:t>
            </a:r>
          </a:p>
          <a:p>
            <a:pPr lvl="1"/>
            <a:r>
              <a:rPr lang="en-US" altLang="en-US" b="1" i="1" dirty="0"/>
              <a:t>Virtual nodes</a:t>
            </a:r>
          </a:p>
          <a:p>
            <a:pPr>
              <a:spcBef>
                <a:spcPts val="1350"/>
              </a:spcBef>
            </a:pPr>
            <a:r>
              <a:rPr lang="en-US" altLang="en-US" dirty="0"/>
              <a:t>Spreads better the workload</a:t>
            </a:r>
          </a:p>
          <a:p>
            <a:pPr>
              <a:spcBef>
                <a:spcPts val="1350"/>
              </a:spcBef>
            </a:pPr>
            <a:r>
              <a:rPr lang="en-US" altLang="en-US" dirty="0"/>
              <a:t>Number of virtual nodes assigned to each physical node depends on its capacity</a:t>
            </a:r>
          </a:p>
          <a:p>
            <a:pPr lvl="1"/>
            <a:r>
              <a:rPr lang="en-US" altLang="en-US" dirty="0"/>
              <a:t>Additional benefit of node virtualization</a:t>
            </a:r>
          </a:p>
        </p:txBody>
      </p:sp>
    </p:spTree>
    <p:extLst>
      <p:ext uri="{BB962C8B-B14F-4D97-AF65-F5344CB8AC3E}">
        <p14:creationId xmlns:p14="http://schemas.microsoft.com/office/powerpoint/2010/main" val="1731931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replication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Each data item is replicated at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𝑵</m:t>
                    </m:r>
                  </m:oMath>
                </a14:m>
                <a:r>
                  <a:rPr lang="en-US" dirty="0"/>
                  <a:t> virtual nodes</a:t>
                </a:r>
              </a:p>
              <a:p>
                <a:r>
                  <a:rPr lang="en-US" dirty="0"/>
                  <a:t>Each key is assigned a coordinator node</a:t>
                </a:r>
              </a:p>
              <a:p>
                <a:pPr lvl="1"/>
                <a:r>
                  <a:rPr lang="en-US" dirty="0"/>
                  <a:t>Holds a replica</a:t>
                </a:r>
              </a:p>
              <a:p>
                <a:pPr lvl="1"/>
                <a:r>
                  <a:rPr lang="en-US" dirty="0"/>
                  <a:t>In charge of replication</a:t>
                </a:r>
              </a:p>
              <a:p>
                <a:pPr lvl="1"/>
                <a:r>
                  <a:rPr lang="en-US" dirty="0"/>
                  <a:t>Replicates the key at its </a:t>
                </a:r>
                <a14:m>
                  <m:oMath xmlns:m="http://schemas.openxmlformats.org/officeDocument/2006/math">
                    <m:r>
                      <a:rPr lang="en-US" b="1" i="1" dirty="0" smtClean="0"/>
                      <m:t>𝑵</m:t>
                    </m:r>
                    <m:r>
                      <a:rPr lang="en-US" b="1" i="1" dirty="0" smtClean="0"/>
                      <m:t>−</m:t>
                    </m:r>
                    <m:r>
                      <a:rPr lang="en-US" b="1" i="1" dirty="0" smtClean="0"/>
                      <m:t>𝟏</m:t>
                    </m:r>
                  </m:oMath>
                </a14:m>
                <a:r>
                  <a:rPr lang="en-US" dirty="0"/>
                  <a:t> clockwise successors on the ring</a:t>
                </a:r>
              </a:p>
              <a:p>
                <a:pPr lvl="2"/>
                <a:r>
                  <a:rPr lang="en-US" b="1" i="1" dirty="0"/>
                  <a:t>Preference list</a:t>
                </a:r>
              </a:p>
              <a:p>
                <a:r>
                  <a:rPr lang="en-US" dirty="0"/>
                  <a:t>Must check that the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𝑵</m:t>
                    </m:r>
                  </m:oMath>
                </a14:m>
                <a:r>
                  <a:rPr lang="en-US" dirty="0"/>
                  <a:t> virtual nodes correspond to distinct physical nodes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41" t="-1567" b="-18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44196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304" y="1379235"/>
            <a:ext cx="6018545" cy="43471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00662" y="4916059"/>
            <a:ext cx="25860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Nodes B, C and D define a 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preference list</a:t>
            </a: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keys in range 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(A, B)</a:t>
            </a:r>
          </a:p>
        </p:txBody>
      </p:sp>
    </p:spTree>
    <p:extLst>
      <p:ext uri="{BB962C8B-B14F-4D97-AF65-F5344CB8AC3E}">
        <p14:creationId xmlns:p14="http://schemas.microsoft.com/office/powerpoint/2010/main" val="23844539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everything together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physical node hosts several virtual nodes</a:t>
            </a:r>
          </a:p>
          <a:p>
            <a:pPr>
              <a:spcBef>
                <a:spcPts val="1350"/>
              </a:spcBef>
            </a:pPr>
            <a:r>
              <a:rPr lang="en-US" dirty="0"/>
              <a:t>Each of these virtual nodes has different successors</a:t>
            </a:r>
          </a:p>
          <a:p>
            <a:pPr lvl="1"/>
            <a:r>
              <a:rPr lang="en-US" dirty="0"/>
              <a:t>Hosted on separate physical nodes</a:t>
            </a:r>
          </a:p>
          <a:p>
            <a:pPr>
              <a:spcBef>
                <a:spcPts val="1350"/>
              </a:spcBef>
            </a:pPr>
            <a:r>
              <a:rPr lang="en-US" dirty="0"/>
              <a:t>When a physical node </a:t>
            </a:r>
            <a:r>
              <a:rPr lang="en-US" b="1" i="1" dirty="0"/>
              <a:t>fails</a:t>
            </a:r>
          </a:p>
          <a:p>
            <a:pPr lvl="1"/>
            <a:r>
              <a:rPr lang="en-US" dirty="0"/>
              <a:t>The workload of all its virtual nodes is taken by their successors</a:t>
            </a:r>
          </a:p>
          <a:p>
            <a:pPr lvl="1"/>
            <a:r>
              <a:rPr lang="en-US" dirty="0"/>
              <a:t>Extra burden is shared by several physical nodes</a:t>
            </a:r>
          </a:p>
        </p:txBody>
      </p:sp>
    </p:spTree>
    <p:extLst>
      <p:ext uri="{BB962C8B-B14F-4D97-AF65-F5344CB8AC3E}">
        <p14:creationId xmlns:p14="http://schemas.microsoft.com/office/powerpoint/2010/main" val="812840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highly-available massive </a:t>
            </a:r>
            <a:r>
              <a:rPr lang="en-US" b="1" i="1" dirty="0"/>
              <a:t>key-value store</a:t>
            </a:r>
          </a:p>
          <a:p>
            <a:pPr lvl="2"/>
            <a:r>
              <a:rPr lang="en-US" dirty="0">
                <a:latin typeface="+mj-lt"/>
              </a:rPr>
              <a:t>Emphasis on </a:t>
            </a:r>
            <a:r>
              <a:rPr lang="en-US" b="1" i="1" dirty="0">
                <a:latin typeface="+mj-lt"/>
              </a:rPr>
              <a:t>reliability</a:t>
            </a:r>
            <a:r>
              <a:rPr lang="en-US" dirty="0">
                <a:latin typeface="+mj-lt"/>
              </a:rPr>
              <a:t> and </a:t>
            </a:r>
            <a:r>
              <a:rPr lang="en-US" b="1" i="1" dirty="0">
                <a:latin typeface="+mj-lt"/>
              </a:rPr>
              <a:t>scaling needs</a:t>
            </a:r>
          </a:p>
          <a:p>
            <a:pPr marL="685800" lvl="2" indent="0">
              <a:buNone/>
            </a:pPr>
            <a:endParaRPr lang="en-US" b="1" i="1" dirty="0">
              <a:latin typeface="+mj-lt"/>
            </a:endParaRPr>
          </a:p>
          <a:p>
            <a:r>
              <a:rPr lang="en-US" b="1" i="1" dirty="0">
                <a:latin typeface="+mj-lt"/>
              </a:rPr>
              <a:t>Dynamo</a:t>
            </a:r>
            <a:r>
              <a:rPr lang="en-US" dirty="0">
                <a:latin typeface="+mj-lt"/>
              </a:rPr>
              <a:t> uses</a:t>
            </a:r>
          </a:p>
          <a:p>
            <a:pPr lvl="1"/>
            <a:r>
              <a:rPr lang="en-US" b="1" i="1" dirty="0">
                <a:latin typeface="+mj-lt"/>
              </a:rPr>
              <a:t>Write always </a:t>
            </a:r>
            <a:r>
              <a:rPr lang="en-US" dirty="0">
                <a:latin typeface="+mj-lt"/>
              </a:rPr>
              <a:t>approach</a:t>
            </a:r>
          </a:p>
          <a:p>
            <a:pPr lvl="1"/>
            <a:r>
              <a:rPr lang="en-US" dirty="0">
                <a:latin typeface="+mj-lt"/>
              </a:rPr>
              <a:t>Consistent hashing for distributing workload</a:t>
            </a:r>
          </a:p>
          <a:p>
            <a:pPr lvl="1"/>
            <a:endParaRPr lang="en-US" dirty="0">
              <a:latin typeface="+mj-lt"/>
            </a:endParaRPr>
          </a:p>
          <a:p>
            <a:pPr lvl="1"/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565678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versioning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Dynamo provides </a:t>
            </a:r>
            <a:r>
              <a:rPr lang="en-US" b="1" i="1" dirty="0"/>
              <a:t>eventual consistency</a:t>
            </a:r>
          </a:p>
          <a:p>
            <a:pPr lvl="1"/>
            <a:r>
              <a:rPr lang="en-US" dirty="0"/>
              <a:t>Can have temporary inconsistencies</a:t>
            </a:r>
          </a:p>
          <a:p>
            <a:r>
              <a:rPr lang="en-US" dirty="0"/>
              <a:t>Some applications can tolerate inconsistencies</a:t>
            </a:r>
          </a:p>
          <a:p>
            <a:pPr lvl="1"/>
            <a:r>
              <a:rPr lang="en-US" dirty="0"/>
              <a:t>Add to cart operations can never be forgotten</a:t>
            </a:r>
          </a:p>
          <a:p>
            <a:pPr lvl="1"/>
            <a:r>
              <a:rPr lang="en-US" dirty="0"/>
              <a:t>Inconsistent carts can late be merged</a:t>
            </a:r>
          </a:p>
          <a:p>
            <a:r>
              <a:rPr lang="en-US" dirty="0"/>
              <a:t>Dynamo treats each update as a new immutable version of the object</a:t>
            </a:r>
          </a:p>
          <a:p>
            <a:pPr lvl="1"/>
            <a:r>
              <a:rPr lang="en-US" dirty="0"/>
              <a:t>Syntactic reconciliation when each new version </a:t>
            </a:r>
            <a:r>
              <a:rPr lang="en-US" i="1" dirty="0"/>
              <a:t>subsumes</a:t>
            </a:r>
            <a:r>
              <a:rPr lang="en-US" dirty="0"/>
              <a:t> the previous ones</a:t>
            </a:r>
          </a:p>
        </p:txBody>
      </p:sp>
    </p:spTree>
    <p:extLst>
      <p:ext uri="{BB962C8B-B14F-4D97-AF65-F5344CB8AC3E}">
        <p14:creationId xmlns:p14="http://schemas.microsoft.com/office/powerpoint/2010/main" val="32928474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version branching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Updates can never be lost</a:t>
            </a:r>
          </a:p>
          <a:p>
            <a:r>
              <a:rPr lang="en-US" dirty="0"/>
              <a:t>Dynamo uses vector clocks</a:t>
            </a:r>
          </a:p>
          <a:p>
            <a:pPr lvl="1"/>
            <a:r>
              <a:rPr lang="en-US" dirty="0"/>
              <a:t>Can find out whether two versions of an object are on parallel branches or have causal ordering</a:t>
            </a:r>
          </a:p>
          <a:p>
            <a:r>
              <a:rPr lang="en-US" dirty="0"/>
              <a:t>Clients that want to update an object must specify which version they are updating</a:t>
            </a:r>
          </a:p>
        </p:txBody>
      </p:sp>
    </p:spTree>
    <p:extLst>
      <p:ext uri="{BB962C8B-B14F-4D97-AF65-F5344CB8AC3E}">
        <p14:creationId xmlns:p14="http://schemas.microsoft.com/office/powerpoint/2010/main" val="15095512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clocks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343150"/>
                <a:ext cx="7916418" cy="2914650"/>
              </a:xfrm>
            </p:spPr>
            <p:txBody>
              <a:bodyPr/>
              <a:lstStyle/>
              <a:p>
                <a:pPr>
                  <a:spcBef>
                    <a:spcPts val="900"/>
                  </a:spcBef>
                </a:pPr>
                <a:r>
                  <a:rPr lang="en-US" dirty="0"/>
                  <a:t>Each process maintains a vector of clock counters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[1….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dirty="0"/>
              </a:p>
              <a:p>
                <a:pPr lvl="1">
                  <a:spcBef>
                    <a:spcPts val="1350"/>
                  </a:spcBef>
                </a:pPr>
                <a:r>
                  <a:rPr lang="en-US" dirty="0"/>
                  <a:t>For process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i="1" dirty="0"/>
                  <a:t>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𝑉𝑖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represents the number of local events at process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itself</a:t>
                </a:r>
              </a:p>
              <a:p>
                <a:pPr lvl="2"/>
                <a:r>
                  <a:rPr lang="en-US" i="1" dirty="0"/>
                  <a:t> </a:t>
                </a:r>
                <a:r>
                  <a:rPr lang="en-US" dirty="0"/>
                  <a:t>Local logical time</a:t>
                </a:r>
              </a:p>
              <a:p>
                <a:pPr lvl="1">
                  <a:spcBef>
                    <a:spcPts val="1350"/>
                  </a:spcBef>
                </a:pPr>
                <a:r>
                  <a:rPr lang="en-US" dirty="0"/>
                  <a:t>For process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i="1" dirty="0"/>
                  <a:t>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𝑉𝑖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represents process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s estimate of the number of events at process</a:t>
                </a:r>
                <a:r>
                  <a:rPr lang="en-US" i="1" dirty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endParaRPr lang="en-US" b="0" i="1" dirty="0"/>
              </a:p>
              <a:p>
                <a:pPr lvl="2"/>
                <a:r>
                  <a:rPr lang="en-US" dirty="0"/>
                  <a:t>What process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believes to be the value of process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dirty="0"/>
                  <a:t>’s local clock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343150"/>
                <a:ext cx="7916418" cy="2914650"/>
              </a:xfrm>
              <a:blipFill>
                <a:blip r:embed="rId2"/>
                <a:stretch>
                  <a:fillRect l="-308" t="-1253" b="-114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56814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clock update rules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Process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𝑃𝑖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increments its local clock on all internal events</a:t>
                </a:r>
              </a:p>
              <a:p>
                <a:r>
                  <a:rPr lang="en-US" dirty="0"/>
                  <a:t>Process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𝑃𝑖</m:t>
                    </m:r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increments its local clock on a send event and piggybacks its vector clock on to the message</a:t>
                </a:r>
              </a:p>
              <a:p>
                <a:r>
                  <a:rPr lang="en-US" dirty="0"/>
                  <a:t>When </a:t>
                </a:r>
                <a:r>
                  <a:rPr lang="en-US" i="1" dirty="0"/>
                  <a:t>Pi </a:t>
                </a:r>
                <a:r>
                  <a:rPr lang="en-US" dirty="0"/>
                  <a:t>receives a message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, it increments :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𝑉𝑖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] =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𝑉𝑖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] +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𝑉𝑖</m:t>
                    </m:r>
                    <m:d>
                      <m:dPr>
                        <m:begChr m:val="["/>
                        <m:endChr m:val="]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dirty="0" smtClean="0">
                            <a:latin typeface="Cambria Math" panose="02040503050406030204" pitchFamily="18" charset="0"/>
                          </a:rPr>
                          <m:t>max</m:t>
                        </m:r>
                      </m:fName>
                      <m:e>
                        <m:d>
                          <m:d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𝑉𝑖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</m:d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i="1" dirty="0" err="1">
                                <a:latin typeface="Cambria Math" panose="02040503050406030204" pitchFamily="18" charset="0"/>
                              </a:rPr>
                              <m:t>𝑉𝑚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</m:d>
                          </m:e>
                        </m:d>
                      </m:e>
                    </m:func>
                  </m:oMath>
                </a14:m>
                <a:r>
                  <a:rPr lang="en-US" dirty="0"/>
                  <a:t> for any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≠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41" t="-1567" b="-3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7F9639B9-02C5-4477-887A-55FB1BE74596}"/>
              </a:ext>
            </a:extLst>
          </p:cNvPr>
          <p:cNvSpPr/>
          <p:nvPr/>
        </p:nvSpPr>
        <p:spPr>
          <a:xfrm>
            <a:off x="41984" y="593197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 </a:t>
            </a:r>
          </a:p>
        </p:txBody>
      </p:sp>
    </p:spTree>
    <p:extLst>
      <p:ext uri="{BB962C8B-B14F-4D97-AF65-F5344CB8AC3E}">
        <p14:creationId xmlns:p14="http://schemas.microsoft.com/office/powerpoint/2010/main" val="18811374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2265" y="1239065"/>
            <a:ext cx="5194268" cy="4624525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 bwMode="auto">
          <a:xfrm>
            <a:off x="6048756" y="2043684"/>
            <a:ext cx="2756916" cy="1152144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 eaLnBrk="1" hangingPunct="1"/>
            <a:r>
              <a:rPr lang="en-US" sz="2100" dirty="0">
                <a:solidFill>
                  <a:srgbClr val="000000"/>
                </a:solidFill>
              </a:rPr>
              <a:t>Updates D1 and D2 are subsumed by following updates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6540246" y="4078224"/>
            <a:ext cx="2347722" cy="797814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 eaLnBrk="1" hangingPunct="1"/>
            <a:r>
              <a:rPr lang="en-US" sz="2100" dirty="0">
                <a:solidFill>
                  <a:srgbClr val="000000"/>
                </a:solidFill>
              </a:rPr>
              <a:t> D3 and D4 are inconsistent</a:t>
            </a:r>
          </a:p>
        </p:txBody>
      </p:sp>
    </p:spTree>
    <p:extLst>
      <p:ext uri="{BB962C8B-B14F-4D97-AF65-F5344CB8AC3E}">
        <p14:creationId xmlns:p14="http://schemas.microsoft.com/office/powerpoint/2010/main" val="6593051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Explanations (I)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343150"/>
                <a:ext cx="8229600" cy="3506724"/>
              </a:xfrm>
            </p:spPr>
            <p:txBody>
              <a:bodyPr/>
              <a:lstStyle/>
              <a:p>
                <a:pPr>
                  <a:tabLst>
                    <a:tab pos="5531644" algn="l"/>
                  </a:tabLst>
                </a:pPr>
                <a:r>
                  <a:rPr lang="en-US" dirty="0"/>
                  <a:t>Node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𝑆𝑥</m:t>
                    </m:r>
                  </m:oMath>
                </a14:m>
                <a:r>
                  <a:rPr lang="en-US" dirty="0"/>
                  <a:t> handles the first update: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1([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𝑆𝑥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1])</m:t>
                    </m:r>
                  </m:oMath>
                </a14:m>
                <a:endParaRPr lang="en-US" dirty="0"/>
              </a:p>
              <a:p>
                <a:pPr>
                  <a:spcBef>
                    <a:spcPts val="3000"/>
                  </a:spcBef>
                </a:pPr>
                <a:r>
                  <a:rPr lang="en-US" dirty="0"/>
                  <a:t>Same node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𝑆𝑥</m:t>
                    </m:r>
                  </m:oMath>
                </a14:m>
                <a:r>
                  <a:rPr lang="en-US" dirty="0"/>
                  <a:t> handles the second update: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2([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𝑆𝑥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2])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Everything is fine</a:t>
                </a:r>
              </a:p>
              <a:p>
                <a:pPr>
                  <a:spcBef>
                    <a:spcPts val="3000"/>
                  </a:spcBef>
                  <a:tabLst>
                    <a:tab pos="5357813" algn="l"/>
                  </a:tabLst>
                </a:pPr>
                <a:r>
                  <a:rPr lang="en-US" dirty="0"/>
                  <a:t>Node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𝑆𝑦</m:t>
                    </m:r>
                  </m:oMath>
                </a14:m>
                <a:r>
                  <a:rPr lang="en-US" dirty="0"/>
                  <a:t> handles third update: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3([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𝑆𝑥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2], [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𝑆𝑦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1])</m:t>
                    </m:r>
                  </m:oMath>
                </a14:m>
                <a:endParaRPr lang="en-US" dirty="0"/>
              </a:p>
              <a:p>
                <a:pPr lvl="1">
                  <a:tabLst>
                    <a:tab pos="5357813" algn="l"/>
                  </a:tabLst>
                </a:pPr>
                <a:r>
                  <a:rPr lang="en-US" dirty="0"/>
                  <a:t>Still fine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343150"/>
                <a:ext cx="8229600" cy="3506724"/>
              </a:xfrm>
              <a:blipFill>
                <a:blip r:embed="rId2"/>
                <a:stretch>
                  <a:fillRect l="-741" t="-1736" b="-69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39709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Explanations (I)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343150"/>
                <a:ext cx="8229600" cy="3506724"/>
              </a:xfrm>
            </p:spPr>
            <p:txBody>
              <a:bodyPr/>
              <a:lstStyle/>
              <a:p>
                <a:pPr>
                  <a:tabLst>
                    <a:tab pos="5357813" algn="l"/>
                  </a:tabLst>
                </a:pPr>
                <a:r>
                  <a:rPr lang="en-US" dirty="0"/>
                  <a:t>Node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dirty="0"/>
                  <a:t> handles fourth update: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([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𝑆𝑥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, 2], </m:t>
                    </m:r>
                    <m:d>
                      <m:dPr>
                        <m:begChr m:val="["/>
                        <m:endChr m:val="]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, 1</m:t>
                        </m:r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>
                  <a:tabLst>
                    <a:tab pos="5357813" algn="l"/>
                  </a:tabLst>
                </a:pPr>
                <a:r>
                  <a:rPr lang="en-US" dirty="0"/>
                  <a:t>Two conflicting versions</a:t>
                </a:r>
              </a:p>
              <a:p>
                <a:pPr>
                  <a:spcBef>
                    <a:spcPts val="3000"/>
                  </a:spcBef>
                  <a:tabLst>
                    <a:tab pos="5357813" algn="l"/>
                  </a:tabLst>
                </a:pPr>
                <a:r>
                  <a:rPr lang="en-US" dirty="0"/>
                  <a:t>Node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𝑆𝑥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reconciles the two versions:</a:t>
                </a:r>
              </a:p>
              <a:p>
                <a:pPr lvl="1">
                  <a:tabLst>
                    <a:tab pos="5357813" algn="l"/>
                  </a:tabLst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5([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𝑆𝑋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 3] </m:t>
                    </m:r>
                    <m:d>
                      <m:dPr>
                        <m:begChr m:val="["/>
                        <m:endChr m:val="]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𝑆𝑦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, 1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begChr m:val="["/>
                        <m:endChr m:val="]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, 1</m:t>
                        </m:r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>
                  <a:tabLst>
                    <a:tab pos="5357813" algn="l"/>
                  </a:tabLst>
                </a:pPr>
                <a:endParaRPr lang="en-US" dirty="0"/>
              </a:p>
              <a:p>
                <a:pPr>
                  <a:tabLst>
                    <a:tab pos="5357813" algn="l"/>
                  </a:tabLst>
                </a:pPr>
                <a:endParaRPr lang="en-US" dirty="0"/>
              </a:p>
              <a:p>
                <a:pPr lvl="1"/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343150"/>
                <a:ext cx="8229600" cy="3506724"/>
              </a:xfrm>
              <a:blipFill>
                <a:blip r:embed="rId2"/>
                <a:stretch>
                  <a:fillRect l="-741" t="-17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61398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Clock truncation scheme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Vector clocks could become too big</a:t>
            </a:r>
          </a:p>
          <a:p>
            <a:pPr lvl="1"/>
            <a:r>
              <a:rPr lang="en-US" dirty="0"/>
              <a:t>Not likely       </a:t>
            </a:r>
          </a:p>
          <a:p>
            <a:pPr>
              <a:spcBef>
                <a:spcPts val="1800"/>
              </a:spcBef>
            </a:pPr>
            <a:r>
              <a:rPr lang="en-US" dirty="0"/>
              <a:t>Remove oldest pair when </a:t>
            </a:r>
          </a:p>
          <a:p>
            <a:pPr lvl="1"/>
            <a:r>
              <a:rPr lang="en-US" dirty="0"/>
              <a:t>Number of (node, counter) pairs exceeds a threshold</a:t>
            </a:r>
          </a:p>
          <a:p>
            <a:pPr>
              <a:spcBef>
                <a:spcPts val="1800"/>
              </a:spcBef>
            </a:pPr>
            <a:r>
              <a:rPr lang="en-US" dirty="0"/>
              <a:t>Could lead to inefficient reconciliations</a:t>
            </a:r>
          </a:p>
          <a:p>
            <a:pPr lvl="1"/>
            <a:r>
              <a:rPr lang="en-US" dirty="0"/>
              <a:t>Did not happen yet</a:t>
            </a:r>
          </a:p>
        </p:txBody>
      </p:sp>
    </p:spTree>
    <p:extLst>
      <p:ext uri="{BB962C8B-B14F-4D97-AF65-F5344CB8AC3E}">
        <p14:creationId xmlns:p14="http://schemas.microsoft.com/office/powerpoint/2010/main" val="4994598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get() and put() operations (I)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343150"/>
                <a:ext cx="8013357" cy="3407376"/>
              </a:xfrm>
              <a:solidFill>
                <a:schemeClr val="bg1"/>
              </a:solidFill>
            </p:spPr>
            <p:txBody>
              <a:bodyPr/>
              <a:lstStyle/>
              <a:p>
                <a:r>
                  <a:rPr lang="en-US" dirty="0"/>
                  <a:t>Pick first a coordinator</a:t>
                </a:r>
              </a:p>
              <a:p>
                <a:pPr>
                  <a:spcBef>
                    <a:spcPts val="1800"/>
                  </a:spcBef>
                </a:pPr>
                <a:r>
                  <a:rPr lang="en-US" dirty="0"/>
                  <a:t>Involve first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/>
                  <a:t> healthy nodes in preference list</a:t>
                </a:r>
              </a:p>
              <a:p>
                <a:pPr>
                  <a:spcBef>
                    <a:spcPts val="1800"/>
                  </a:spcBef>
                </a:pPr>
                <a:r>
                  <a:rPr lang="en-US" dirty="0"/>
                  <a:t>Have read (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dirty="0"/>
                  <a:t>) and write (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dirty="0"/>
                  <a:t>) quorums</a:t>
                </a:r>
              </a:p>
              <a:p>
                <a:pPr lvl="1"/>
                <a:r>
                  <a:rPr lang="en-US" dirty="0"/>
                  <a:t>Intersecting quorums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+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&gt;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are safest</a:t>
                </a:r>
              </a:p>
              <a:p>
                <a:pPr lvl="1"/>
                <a:r>
                  <a:rPr lang="en-US" dirty="0"/>
                  <a:t>Want also to keep quorums small to provide better latency</a:t>
                </a:r>
              </a:p>
              <a:p>
                <a:pPr lvl="2"/>
                <a:r>
                  <a:rPr lang="en-US" dirty="0"/>
                  <a:t>Pick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+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/>
                  <a:t> for lower latency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343150"/>
                <a:ext cx="8013357" cy="3407376"/>
              </a:xfrm>
              <a:blipFill>
                <a:blip r:embed="rId2"/>
                <a:stretch>
                  <a:fillRect l="-760" t="-1789" b="-16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59566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get() and put() operations (II)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When coordinator receives a </a:t>
                </a:r>
                <a:r>
                  <a:rPr lang="en-US" b="1" dirty="0">
                    <a:latin typeface="Consolas" panose="020B0609020204030204" pitchFamily="49" charset="0"/>
                  </a:rPr>
                  <a:t>put()</a:t>
                </a:r>
                <a:r>
                  <a:rPr lang="en-US" dirty="0"/>
                  <a:t> request </a:t>
                </a:r>
              </a:p>
              <a:p>
                <a:pPr lvl="1"/>
                <a:r>
                  <a:rPr lang="en-US" dirty="0"/>
                  <a:t>Generates the </a:t>
                </a:r>
                <a:r>
                  <a:rPr lang="en-US" b="1" i="1" dirty="0"/>
                  <a:t>vector clock</a:t>
                </a:r>
                <a:r>
                  <a:rPr lang="en-US" dirty="0"/>
                  <a:t> for the new version of the object</a:t>
                </a:r>
              </a:p>
              <a:p>
                <a:pPr lvl="1"/>
                <a:r>
                  <a:rPr lang="en-US" dirty="0"/>
                  <a:t>Writes it locally</a:t>
                </a:r>
              </a:p>
              <a:p>
                <a:pPr lvl="1"/>
                <a:r>
                  <a:rPr lang="en-US" dirty="0"/>
                  <a:t>Sends it to the first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/>
                  <a:t> healthy nodes in preference list</a:t>
                </a:r>
              </a:p>
              <a:p>
                <a:pPr lvl="1"/>
                <a:r>
                  <a:rPr lang="en-US" dirty="0"/>
                  <a:t>Waits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dirty="0"/>
                  <a:t> replies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41" t="-1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1933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requirements (I)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Query Model:</a:t>
            </a:r>
            <a:r>
              <a:rPr lang="en-US" dirty="0"/>
              <a:t> Reading and updating </a:t>
            </a:r>
            <a:r>
              <a:rPr lang="en-US" b="1" i="1" dirty="0"/>
              <a:t>single data items</a:t>
            </a:r>
            <a:r>
              <a:rPr lang="en-US" dirty="0"/>
              <a:t> identified by their </a:t>
            </a:r>
            <a:r>
              <a:rPr lang="en-US" b="1" i="1" dirty="0"/>
              <a:t>unique key</a:t>
            </a:r>
          </a:p>
          <a:p>
            <a:endParaRPr lang="en-US" b="1" i="1" dirty="0"/>
          </a:p>
          <a:p>
            <a:pPr>
              <a:spcBef>
                <a:spcPts val="900"/>
              </a:spcBef>
            </a:pPr>
            <a:r>
              <a:rPr lang="en-US" b="1" i="1" dirty="0"/>
              <a:t>ACID Properties</a:t>
            </a:r>
            <a:r>
              <a:rPr lang="en-US" dirty="0"/>
              <a:t>:</a:t>
            </a:r>
            <a:r>
              <a:rPr lang="en-US" b="1" i="1" dirty="0"/>
              <a:t> </a:t>
            </a:r>
            <a:r>
              <a:rPr lang="en-US" i="1" dirty="0"/>
              <a:t>(Atomicity, Consistency, Isolation, Durability)</a:t>
            </a:r>
          </a:p>
          <a:p>
            <a:pPr lvl="1"/>
            <a:r>
              <a:rPr lang="en-US" dirty="0"/>
              <a:t>Ready to trade weaker consistency for higher availability</a:t>
            </a:r>
          </a:p>
          <a:p>
            <a:pPr lvl="1"/>
            <a:r>
              <a:rPr lang="en-US" dirty="0"/>
              <a:t>Isolation is a non-issue </a:t>
            </a:r>
          </a:p>
        </p:txBody>
      </p:sp>
    </p:spTree>
    <p:extLst>
      <p:ext uri="{BB962C8B-B14F-4D97-AF65-F5344CB8AC3E}">
        <p14:creationId xmlns:p14="http://schemas.microsoft.com/office/powerpoint/2010/main" val="22987840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get() and put() operations (III)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When coordinator receives a </a:t>
                </a:r>
                <a:r>
                  <a:rPr lang="en-US" b="1" dirty="0">
                    <a:latin typeface="Consolas" panose="020B0609020204030204" pitchFamily="49" charset="0"/>
                  </a:rPr>
                  <a:t>get()</a:t>
                </a:r>
                <a:r>
                  <a:rPr lang="en-US" dirty="0"/>
                  <a:t> request </a:t>
                </a:r>
              </a:p>
              <a:p>
                <a:pPr lvl="1"/>
                <a:r>
                  <a:rPr lang="en-US" dirty="0"/>
                  <a:t>Requests all versions of the object from the first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/>
                  <a:t> healthy nodes in preference list</a:t>
                </a:r>
              </a:p>
              <a:p>
                <a:pPr lvl="1"/>
                <a:r>
                  <a:rPr lang="en-US" dirty="0"/>
                  <a:t>Waits for R replies</a:t>
                </a:r>
              </a:p>
              <a:p>
                <a:pPr lvl="1"/>
                <a:r>
                  <a:rPr lang="en-US" dirty="0"/>
                  <a:t>If it ends with multiple versions of the data</a:t>
                </a:r>
              </a:p>
              <a:p>
                <a:pPr lvl="2"/>
                <a:r>
                  <a:rPr lang="en-US" dirty="0"/>
                  <a:t>Returns all the versions it deems causally unrelated</a:t>
                </a:r>
              </a:p>
              <a:p>
                <a:pPr lvl="3"/>
                <a:r>
                  <a:rPr lang="en-US" dirty="0"/>
                  <a:t>Conflicting versions</a:t>
                </a:r>
              </a:p>
              <a:p>
                <a:pPr lvl="2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96" t="-10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le 3"/>
          <p:cNvSpPr/>
          <p:nvPr/>
        </p:nvSpPr>
        <p:spPr bwMode="auto">
          <a:xfrm>
            <a:off x="5330950" y="5506559"/>
            <a:ext cx="3038094" cy="54864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 eaLnBrk="1" hangingPunct="1"/>
            <a:r>
              <a:rPr lang="en-US" sz="2400" b="1" dirty="0">
                <a:solidFill>
                  <a:srgbClr val="000000"/>
                </a:solidFill>
              </a:rPr>
              <a:t>“Sloppy quorums”</a:t>
            </a:r>
          </a:p>
        </p:txBody>
      </p:sp>
    </p:spTree>
    <p:extLst>
      <p:ext uri="{BB962C8B-B14F-4D97-AF65-F5344CB8AC3E}">
        <p14:creationId xmlns:p14="http://schemas.microsoft.com/office/powerpoint/2010/main" val="34657685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 dirty="0"/>
              <a:t>Not covered</a:t>
            </a:r>
          </a:p>
          <a:p>
            <a:r>
              <a:rPr lang="en-US" dirty="0"/>
              <a:t>Each storage node has three components</a:t>
            </a:r>
          </a:p>
          <a:p>
            <a:pPr lvl="1"/>
            <a:r>
              <a:rPr lang="en-US" dirty="0"/>
              <a:t>Request coordination</a:t>
            </a:r>
          </a:p>
          <a:p>
            <a:pPr lvl="1"/>
            <a:r>
              <a:rPr lang="en-US" dirty="0"/>
              <a:t>Membership</a:t>
            </a:r>
          </a:p>
          <a:p>
            <a:pPr lvl="1"/>
            <a:r>
              <a:rPr lang="en-US" dirty="0"/>
              <a:t>Failure detection</a:t>
            </a:r>
          </a:p>
          <a:p>
            <a:pPr marL="342900" lvl="1" indent="0">
              <a:buNone/>
            </a:pPr>
            <a:r>
              <a:rPr lang="en-US" dirty="0"/>
              <a:t>All written in Java</a:t>
            </a:r>
          </a:p>
          <a:p>
            <a:pPr>
              <a:spcBef>
                <a:spcPts val="900"/>
              </a:spcBef>
            </a:pPr>
            <a:r>
              <a:rPr lang="en-US" dirty="0"/>
              <a:t>Read operations can be require syntactic reconciliation</a:t>
            </a:r>
          </a:p>
          <a:p>
            <a:pPr lvl="1"/>
            <a:r>
              <a:rPr lang="en-US" dirty="0"/>
              <a:t>More complex</a:t>
            </a:r>
          </a:p>
        </p:txBody>
      </p:sp>
    </p:spTree>
    <p:extLst>
      <p:ext uri="{BB962C8B-B14F-4D97-AF65-F5344CB8AC3E}">
        <p14:creationId xmlns:p14="http://schemas.microsoft.com/office/powerpoint/2010/main" val="31377999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Balancing performance and durability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214680"/>
            <a:ext cx="8229600" cy="3886200"/>
          </a:xfrm>
        </p:spPr>
        <p:txBody>
          <a:bodyPr/>
          <a:lstStyle/>
          <a:p>
            <a:r>
              <a:rPr lang="en-US" dirty="0"/>
              <a:t>A non-trivial task</a:t>
            </a:r>
          </a:p>
          <a:p>
            <a:r>
              <a:rPr lang="en-US" dirty="0"/>
              <a:t>A few customer-facing services require high level of performance</a:t>
            </a:r>
          </a:p>
          <a:p>
            <a:pPr lvl="1"/>
            <a:r>
              <a:rPr lang="en-US" dirty="0"/>
              <a:t>Use </a:t>
            </a:r>
            <a:r>
              <a:rPr lang="en-US" b="1" i="1" dirty="0"/>
              <a:t>buffered writes</a:t>
            </a:r>
          </a:p>
          <a:p>
            <a:pPr lvl="2"/>
            <a:r>
              <a:rPr lang="en-US" dirty="0"/>
              <a:t>Writes are stored in a buffer</a:t>
            </a:r>
          </a:p>
          <a:p>
            <a:pPr lvl="2"/>
            <a:r>
              <a:rPr lang="en-US" dirty="0"/>
              <a:t>Periodically written to storage by a writer thread</a:t>
            </a:r>
          </a:p>
        </p:txBody>
      </p:sp>
    </p:spTree>
    <p:extLst>
      <p:ext uri="{BB962C8B-B14F-4D97-AF65-F5344CB8AC3E}">
        <p14:creationId xmlns:p14="http://schemas.microsoft.com/office/powerpoint/2010/main" val="16966175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278" y="1158447"/>
            <a:ext cx="7043351" cy="484230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00202" y="2978876"/>
            <a:ext cx="13437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Arial"/>
                <a:cs typeface="Arial"/>
              </a:rPr>
              <a:t>One tick</a:t>
            </a:r>
            <a:br>
              <a:rPr lang="en-US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b="1" dirty="0">
                <a:solidFill>
                  <a:srgbClr val="000000"/>
                </a:solidFill>
                <a:latin typeface="Arial"/>
                <a:cs typeface="Arial"/>
              </a:rPr>
              <a:t>each</a:t>
            </a: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Arial"/>
                <a:cs typeface="Arial"/>
              </a:rPr>
              <a:t>12 hours</a:t>
            </a:r>
          </a:p>
        </p:txBody>
      </p:sp>
    </p:spTree>
    <p:extLst>
      <p:ext uri="{BB962C8B-B14F-4D97-AF65-F5344CB8AC3E}">
        <p14:creationId xmlns:p14="http://schemas.microsoft.com/office/powerpoint/2010/main" val="38297520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244" r="1839"/>
          <a:stretch/>
        </p:blipFill>
        <p:spPr>
          <a:xfrm>
            <a:off x="1232586" y="1932868"/>
            <a:ext cx="7061887" cy="3900488"/>
          </a:xfrm>
          <a:prstGeom prst="rect">
            <a:avLst/>
          </a:prstGeom>
          <a:ln w="47625">
            <a:solidFill>
              <a:schemeClr val="bg1"/>
            </a:solidFill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Buffered writes are essential</a:t>
            </a:r>
          </a:p>
        </p:txBody>
      </p:sp>
    </p:spTree>
    <p:extLst>
      <p:ext uri="{BB962C8B-B14F-4D97-AF65-F5344CB8AC3E}">
        <p14:creationId xmlns:p14="http://schemas.microsoft.com/office/powerpoint/2010/main" val="18446233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Ensuring uniform load distribution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87290" y="2510702"/>
            <a:ext cx="8229600" cy="3886200"/>
          </a:xfrm>
        </p:spPr>
        <p:txBody>
          <a:bodyPr/>
          <a:lstStyle/>
          <a:p>
            <a:r>
              <a:rPr lang="en-US" b="1" i="1" u="sng" dirty="0"/>
              <a:t>Not covered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1081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Divergent versions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that frequent</a:t>
            </a:r>
          </a:p>
          <a:p>
            <a:pPr lvl="1"/>
            <a:r>
              <a:rPr lang="en-US" dirty="0"/>
              <a:t>99.94% of requests saw exactly one version</a:t>
            </a:r>
          </a:p>
          <a:p>
            <a:pPr lvl="1"/>
            <a:r>
              <a:rPr lang="en-US" dirty="0"/>
              <a:t>0.00057% saw two versions</a:t>
            </a:r>
          </a:p>
          <a:p>
            <a:pPr lvl="1"/>
            <a:r>
              <a:rPr lang="en-US" dirty="0"/>
              <a:t>0.00047% saw three versions</a:t>
            </a:r>
          </a:p>
          <a:p>
            <a:pPr lvl="1"/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8027268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Client-driven or server-driven coordination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Dynamo has a request coordination component</a:t>
            </a:r>
          </a:p>
          <a:p>
            <a:pPr lvl="1"/>
            <a:r>
              <a:rPr lang="en-US" dirty="0"/>
              <a:t>Any Dynamo node can coordinate read requests</a:t>
            </a:r>
          </a:p>
          <a:p>
            <a:pPr lvl="1"/>
            <a:r>
              <a:rPr lang="en-US" dirty="0"/>
              <a:t>Write requests must be coordinated by a node in the key’s current preference list </a:t>
            </a:r>
          </a:p>
          <a:p>
            <a:pPr lvl="2"/>
            <a:r>
              <a:rPr lang="en-US" dirty="0"/>
              <a:t>Because we use version numbers (logical time stamps)</a:t>
            </a:r>
          </a:p>
          <a:p>
            <a:r>
              <a:rPr lang="en-US" dirty="0"/>
              <a:t>Or let </a:t>
            </a:r>
            <a:r>
              <a:rPr lang="en-US" b="1" i="1" dirty="0"/>
              <a:t>client coordinate </a:t>
            </a:r>
            <a:r>
              <a:rPr lang="en-US" dirty="0"/>
              <a:t>requests</a:t>
            </a:r>
          </a:p>
        </p:txBody>
      </p:sp>
    </p:spTree>
    <p:extLst>
      <p:ext uri="{BB962C8B-B14F-4D97-AF65-F5344CB8AC3E}">
        <p14:creationId xmlns:p14="http://schemas.microsoft.com/office/powerpoint/2010/main" val="42525032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Client-driven or server-driven coordination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343150"/>
            <a:ext cx="8229600" cy="498348"/>
          </a:xfrm>
        </p:spPr>
        <p:txBody>
          <a:bodyPr/>
          <a:lstStyle/>
          <a:p>
            <a:r>
              <a:rPr lang="en-US" dirty="0"/>
              <a:t>Client-driven coordination is clearly better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19" y="2975905"/>
            <a:ext cx="7252757" cy="2951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6923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use for two years</a:t>
            </a:r>
          </a:p>
          <a:p>
            <a:endParaRPr lang="en-US" dirty="0"/>
          </a:p>
          <a:p>
            <a:r>
              <a:rPr lang="en-US" dirty="0"/>
              <a:t>Main advantage is providing R, W and N tuning parameters</a:t>
            </a:r>
          </a:p>
          <a:p>
            <a:endParaRPr lang="en-US" dirty="0"/>
          </a:p>
          <a:p>
            <a:r>
              <a:rPr lang="en-US" dirty="0"/>
              <a:t>Maintaining routing tables is not a trivial task </a:t>
            </a:r>
          </a:p>
          <a:p>
            <a:pPr lvl="1"/>
            <a:r>
              <a:rPr lang="en-US" dirty="0"/>
              <a:t>Gossiping overhead increase with scale of system</a:t>
            </a:r>
          </a:p>
        </p:txBody>
      </p:sp>
    </p:spTree>
    <p:extLst>
      <p:ext uri="{BB962C8B-B14F-4D97-AF65-F5344CB8AC3E}">
        <p14:creationId xmlns:p14="http://schemas.microsoft.com/office/powerpoint/2010/main" val="1087702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requirements (II)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900"/>
              </a:spcBef>
            </a:pPr>
            <a:r>
              <a:rPr lang="en-US" b="1" i="1" dirty="0"/>
              <a:t>Efficiency: </a:t>
            </a:r>
            <a:r>
              <a:rPr lang="en-US" dirty="0"/>
              <a:t>stringent latency requirements </a:t>
            </a:r>
          </a:p>
          <a:p>
            <a:pPr lvl="1"/>
            <a:r>
              <a:rPr lang="en-US" dirty="0"/>
              <a:t>Measured at 99.9</a:t>
            </a:r>
            <a:r>
              <a:rPr lang="en-US" baseline="30000" dirty="0"/>
              <a:t>th</a:t>
            </a:r>
            <a:r>
              <a:rPr lang="en-US" dirty="0"/>
              <a:t> percentile</a:t>
            </a:r>
          </a:p>
          <a:p>
            <a:pPr lvl="1"/>
            <a:endParaRPr lang="en-US" dirty="0"/>
          </a:p>
          <a:p>
            <a:pPr>
              <a:spcBef>
                <a:spcPts val="900"/>
              </a:spcBef>
            </a:pPr>
            <a:r>
              <a:rPr lang="en-US" b="1" i="1" dirty="0"/>
              <a:t>Other:</a:t>
            </a:r>
            <a:r>
              <a:rPr lang="en-US" dirty="0"/>
              <a:t> internal non-hostile environment</a:t>
            </a:r>
          </a:p>
        </p:txBody>
      </p:sp>
    </p:spTree>
    <p:extLst>
      <p:ext uri="{BB962C8B-B14F-4D97-AF65-F5344CB8AC3E}">
        <p14:creationId xmlns:p14="http://schemas.microsoft.com/office/powerpoint/2010/main" val="35688281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73" y="2352418"/>
            <a:ext cx="8229600" cy="2914650"/>
          </a:xfrm>
        </p:spPr>
        <p:txBody>
          <a:bodyPr/>
          <a:lstStyle/>
          <a:p>
            <a:r>
              <a:rPr lang="en-US" dirty="0"/>
              <a:t>Dynamo</a:t>
            </a:r>
          </a:p>
          <a:p>
            <a:pPr lvl="1"/>
            <a:r>
              <a:rPr lang="en-US" dirty="0"/>
              <a:t>Can provide desired levels of availability and performance</a:t>
            </a:r>
          </a:p>
          <a:p>
            <a:pPr lvl="1"/>
            <a:r>
              <a:rPr lang="en-US" dirty="0"/>
              <a:t>Can handle</a:t>
            </a:r>
          </a:p>
          <a:p>
            <a:pPr lvl="2">
              <a:spcBef>
                <a:spcPts val="0"/>
              </a:spcBef>
            </a:pPr>
            <a:r>
              <a:rPr lang="en-US" dirty="0"/>
              <a:t>server failures</a:t>
            </a:r>
          </a:p>
          <a:p>
            <a:pPr lvl="2">
              <a:spcBef>
                <a:spcPts val="0"/>
              </a:spcBef>
            </a:pPr>
            <a:r>
              <a:rPr lang="en-US" dirty="0"/>
              <a:t>data center failures</a:t>
            </a:r>
          </a:p>
          <a:p>
            <a:pPr lvl="2">
              <a:spcBef>
                <a:spcPts val="0"/>
              </a:spcBef>
            </a:pPr>
            <a:r>
              <a:rPr lang="en-US" dirty="0"/>
              <a:t>network partitions</a:t>
            </a:r>
          </a:p>
          <a:p>
            <a:pPr lvl="1"/>
            <a:r>
              <a:rPr lang="en-US" dirty="0"/>
              <a:t>Both incrementally scalable and customizable</a:t>
            </a:r>
          </a:p>
        </p:txBody>
      </p:sp>
    </p:spTree>
    <p:extLst>
      <p:ext uri="{BB962C8B-B14F-4D97-AF65-F5344CB8AC3E}">
        <p14:creationId xmlns:p14="http://schemas.microsoft.com/office/powerpoint/2010/main" val="501008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Service-Level Agreement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Formally negotiated agreement where a client and a service agree on several parameters of the service</a:t>
            </a:r>
          </a:p>
          <a:p>
            <a:pPr lvl="1"/>
            <a:r>
              <a:rPr lang="en-US" dirty="0"/>
              <a:t>Client expected request rate distribution for a given API</a:t>
            </a:r>
            <a:endParaRPr lang="en-US" i="1" dirty="0"/>
          </a:p>
          <a:p>
            <a:pPr lvl="1"/>
            <a:r>
              <a:rPr lang="en-US" dirty="0"/>
              <a:t>Expected service latency</a:t>
            </a:r>
          </a:p>
          <a:p>
            <a:pPr>
              <a:spcBef>
                <a:spcPts val="1800"/>
              </a:spcBef>
            </a:pPr>
            <a:r>
              <a:rPr lang="en-US" b="1" i="1" dirty="0"/>
              <a:t>Example:</a:t>
            </a:r>
          </a:p>
          <a:p>
            <a:pPr lvl="1"/>
            <a:r>
              <a:rPr lang="en-US" dirty="0"/>
              <a:t>Response within 300ms for </a:t>
            </a:r>
            <a:r>
              <a:rPr lang="en-US" b="1" u="sng" dirty="0"/>
              <a:t>99.9</a:t>
            </a:r>
            <a:r>
              <a:rPr lang="en-US" dirty="0"/>
              <a:t>% of requests for a peak client load of 500 requests/second. </a:t>
            </a:r>
          </a:p>
        </p:txBody>
      </p:sp>
    </p:spTree>
    <p:extLst>
      <p:ext uri="{BB962C8B-B14F-4D97-AF65-F5344CB8AC3E}">
        <p14:creationId xmlns:p14="http://schemas.microsoft.com/office/powerpoint/2010/main" val="231276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percentiles?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Performance SLAs  often specified in terms of</a:t>
            </a:r>
          </a:p>
          <a:p>
            <a:pPr lvl="1"/>
            <a:r>
              <a:rPr lang="en-US" sz="2800" dirty="0"/>
              <a:t>Average and standard deviation</a:t>
            </a:r>
          </a:p>
          <a:p>
            <a:pPr lvl="1"/>
            <a:r>
              <a:rPr lang="en-US" sz="2800" dirty="0"/>
              <a:t>Median</a:t>
            </a:r>
          </a:p>
          <a:p>
            <a:pPr marL="342900" lvl="1" indent="0">
              <a:buNone/>
            </a:pPr>
            <a:r>
              <a:rPr lang="en-US" sz="2800" dirty="0"/>
              <a:t>of response time</a:t>
            </a:r>
          </a:p>
          <a:p>
            <a:pPr marL="385763" indent="-342900">
              <a:spcBef>
                <a:spcPts val="1200"/>
              </a:spcBef>
            </a:pPr>
            <a:r>
              <a:rPr lang="en-US" sz="2800" dirty="0"/>
              <a:t>Not enough if goal is to build a system where </a:t>
            </a:r>
            <a:r>
              <a:rPr lang="en-US" sz="2800" b="1" i="1" dirty="0"/>
              <a:t>all</a:t>
            </a:r>
            <a:r>
              <a:rPr lang="en-US" sz="2800" dirty="0"/>
              <a:t> customers have a good experience</a:t>
            </a:r>
          </a:p>
          <a:p>
            <a:pPr marL="685800" lvl="1" indent="-342900"/>
            <a:r>
              <a:rPr lang="en-US" sz="2800" dirty="0"/>
              <a:t>Choice of 99.9 percent based on a cost-benefit analysis</a:t>
            </a:r>
          </a:p>
        </p:txBody>
      </p:sp>
    </p:spTree>
    <p:extLst>
      <p:ext uri="{BB962C8B-B14F-4D97-AF65-F5344CB8AC3E}">
        <p14:creationId xmlns:p14="http://schemas.microsoft.com/office/powerpoint/2010/main" val="630142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2425" y="1193007"/>
            <a:ext cx="4852306" cy="4807744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 bwMode="auto">
          <a:xfrm>
            <a:off x="1343026" y="5122069"/>
            <a:ext cx="1078706" cy="39290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 eaLnBrk="1" hangingPunct="1"/>
            <a:endParaRPr lang="en-US" sz="1350" dirty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79431" y="3082752"/>
            <a:ext cx="16716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solidFill>
                  <a:srgbClr val="000000"/>
                </a:solidFill>
                <a:latin typeface="Arial"/>
                <a:cs typeface="Arial"/>
              </a:rPr>
              <a:t>Combine outputs</a:t>
            </a:r>
            <a:br>
              <a:rPr lang="en-US" sz="135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350" dirty="0">
                <a:solidFill>
                  <a:srgbClr val="000000"/>
                </a:solidFill>
                <a:latin typeface="Arial"/>
                <a:cs typeface="Arial"/>
              </a:rPr>
              <a:t>of multiple services</a:t>
            </a: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solidFill>
                  <a:srgbClr val="000000"/>
                </a:solidFill>
                <a:latin typeface="Arial"/>
                <a:cs typeface="Arial"/>
              </a:rPr>
              <a:t>(typically  stateless)</a:t>
            </a:r>
          </a:p>
        </p:txBody>
      </p:sp>
    </p:spTree>
    <p:extLst>
      <p:ext uri="{BB962C8B-B14F-4D97-AF65-F5344CB8AC3E}">
        <p14:creationId xmlns:p14="http://schemas.microsoft.com/office/powerpoint/2010/main" val="3978061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considerations (I)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Choosing between</a:t>
            </a:r>
          </a:p>
          <a:p>
            <a:pPr lvl="1"/>
            <a:r>
              <a:rPr lang="en-US" b="1" i="1" dirty="0"/>
              <a:t>Strong consistency</a:t>
            </a:r>
            <a:r>
              <a:rPr lang="en-US" dirty="0"/>
              <a:t> (and poor availability)</a:t>
            </a:r>
          </a:p>
          <a:p>
            <a:pPr lvl="1">
              <a:spcBef>
                <a:spcPts val="1800"/>
              </a:spcBef>
            </a:pPr>
            <a:r>
              <a:rPr lang="en-US" b="1" i="1" dirty="0"/>
              <a:t>Optimistic replication techniques</a:t>
            </a:r>
          </a:p>
          <a:p>
            <a:pPr lvl="2"/>
            <a:r>
              <a:rPr lang="en-US" dirty="0"/>
              <a:t>Background propagation of updates</a:t>
            </a:r>
          </a:p>
          <a:p>
            <a:pPr lvl="2"/>
            <a:r>
              <a:rPr lang="en-US" dirty="0"/>
              <a:t>Occasional concurrent disconnected work</a:t>
            </a:r>
          </a:p>
          <a:p>
            <a:pPr lvl="2"/>
            <a:r>
              <a:rPr lang="en-US" dirty="0"/>
              <a:t>Conflicting updates can lead to inconsistencies</a:t>
            </a:r>
          </a:p>
          <a:p>
            <a:pPr lvl="3"/>
            <a:r>
              <a:rPr lang="en-US" dirty="0"/>
              <a:t>Problem is when to resolve them and who should do it</a:t>
            </a:r>
          </a:p>
        </p:txBody>
      </p:sp>
    </p:spTree>
    <p:extLst>
      <p:ext uri="{BB962C8B-B14F-4D97-AF65-F5344CB8AC3E}">
        <p14:creationId xmlns:p14="http://schemas.microsoft.com/office/powerpoint/2010/main" val="1943278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considerations (II)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to resolve update conflicts</a:t>
            </a:r>
          </a:p>
          <a:p>
            <a:pPr lvl="1"/>
            <a:r>
              <a:rPr lang="en-US" b="1" i="1" dirty="0"/>
              <a:t>Traditional approach</a:t>
            </a:r>
          </a:p>
          <a:p>
            <a:pPr lvl="2">
              <a:spcBef>
                <a:spcPts val="300"/>
              </a:spcBef>
            </a:pPr>
            <a:r>
              <a:rPr lang="en-US" dirty="0"/>
              <a:t>Use quorums to validate writes</a:t>
            </a:r>
          </a:p>
          <a:p>
            <a:pPr lvl="2">
              <a:spcBef>
                <a:spcPts val="300"/>
              </a:spcBef>
            </a:pPr>
            <a:r>
              <a:rPr lang="en-US" dirty="0"/>
              <a:t>Relatively simple reads</a:t>
            </a:r>
          </a:p>
          <a:p>
            <a:pPr lvl="1">
              <a:spcBef>
                <a:spcPts val="1800"/>
              </a:spcBef>
            </a:pPr>
            <a:r>
              <a:rPr lang="en-US" b="1" i="1" dirty="0"/>
              <a:t>Dynamo approach</a:t>
            </a:r>
          </a:p>
          <a:p>
            <a:pPr lvl="2">
              <a:spcBef>
                <a:spcPts val="300"/>
              </a:spcBef>
            </a:pPr>
            <a:r>
              <a:rPr lang="en-US" dirty="0"/>
              <a:t>Do not reject customer updates</a:t>
            </a:r>
          </a:p>
          <a:p>
            <a:pPr lvl="2">
              <a:spcBef>
                <a:spcPts val="300"/>
              </a:spcBef>
            </a:pPr>
            <a:r>
              <a:rPr lang="en-US" dirty="0"/>
              <a:t>Reconcile inconsistencies when data are read</a:t>
            </a:r>
          </a:p>
          <a:p>
            <a:pPr lvl="3">
              <a:spcBef>
                <a:spcPts val="300"/>
              </a:spcBef>
            </a:pPr>
            <a:r>
              <a:rPr lang="en-US" dirty="0"/>
              <a:t>Much more complex reads</a:t>
            </a:r>
          </a:p>
        </p:txBody>
      </p:sp>
    </p:spTree>
    <p:extLst>
      <p:ext uri="{BB962C8B-B14F-4D97-AF65-F5344CB8AC3E}">
        <p14:creationId xmlns:p14="http://schemas.microsoft.com/office/powerpoint/2010/main" val="3412747069"/>
      </p:ext>
    </p:extLst>
  </p:cSld>
  <p:clrMapOvr>
    <a:masterClrMapping/>
  </p:clrMapOvr>
</p:sld>
</file>

<file path=ppt/theme/theme1.xml><?xml version="1.0" encoding="utf-8"?>
<a:theme xmlns:a="http://schemas.openxmlformats.org/drawingml/2006/main" name="1_Pixel">
  <a:themeElements>
    <a:clrScheme name="Pixel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g Red.potx" id="{EBCEDBF8-14FC-4D88-9493-EA513EFDC7AB}" vid="{B0349334-2143-47CE-BD31-6393ED92AF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UH Red</Template>
  <TotalTime>2225</TotalTime>
  <Words>1470</Words>
  <Application>Microsoft Office PowerPoint</Application>
  <PresentationFormat>On-screen Show (4:3)</PresentationFormat>
  <Paragraphs>245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0" baseType="lpstr">
      <vt:lpstr>Arial</vt:lpstr>
      <vt:lpstr>Arial Black</vt:lpstr>
      <vt:lpstr>Arial Narrow</vt:lpstr>
      <vt:lpstr>Calibri</vt:lpstr>
      <vt:lpstr>Cambria Math</vt:lpstr>
      <vt:lpstr>Consolas</vt:lpstr>
      <vt:lpstr>Tahoma</vt:lpstr>
      <vt:lpstr>Times New Roman</vt:lpstr>
      <vt:lpstr>Wingdings</vt:lpstr>
      <vt:lpstr>1_Pixel</vt:lpstr>
      <vt:lpstr> DYNAMO: AMAZON'S HIGHLY AVAILABLE KEY-VALUE STORE </vt:lpstr>
      <vt:lpstr>Overview </vt:lpstr>
      <vt:lpstr>System requirements (I)</vt:lpstr>
      <vt:lpstr>System requirements (II)</vt:lpstr>
      <vt:lpstr>Service-Level Agreement</vt:lpstr>
      <vt:lpstr>Why percentiles?</vt:lpstr>
      <vt:lpstr>PowerPoint Presentation</vt:lpstr>
      <vt:lpstr>Design considerations (I)</vt:lpstr>
      <vt:lpstr>Design considerations (II)</vt:lpstr>
      <vt:lpstr>Design considerations (III)</vt:lpstr>
      <vt:lpstr>Design considerations (IV)</vt:lpstr>
      <vt:lpstr>Previous work</vt:lpstr>
      <vt:lpstr>Dynamo specificity</vt:lpstr>
      <vt:lpstr>Distributed hashing </vt:lpstr>
      <vt:lpstr>Consistent hashing (I)</vt:lpstr>
      <vt:lpstr>Consistent hashing (II)</vt:lpstr>
      <vt:lpstr>Adding replication</vt:lpstr>
      <vt:lpstr>PowerPoint Presentation</vt:lpstr>
      <vt:lpstr>Putting everything together</vt:lpstr>
      <vt:lpstr>Data versioning</vt:lpstr>
      <vt:lpstr>Handling version branching</vt:lpstr>
      <vt:lpstr>Vector clocks</vt:lpstr>
      <vt:lpstr>Vector clock update rules</vt:lpstr>
      <vt:lpstr>PowerPoint Presentation</vt:lpstr>
      <vt:lpstr>Explanations (I)</vt:lpstr>
      <vt:lpstr>Explanations (I)</vt:lpstr>
      <vt:lpstr>Clock truncation scheme</vt:lpstr>
      <vt:lpstr>get() and put() operations (I)</vt:lpstr>
      <vt:lpstr>get() and put() operations (II)</vt:lpstr>
      <vt:lpstr>get() and put() operations (III)</vt:lpstr>
      <vt:lpstr>Implementation</vt:lpstr>
      <vt:lpstr>Balancing performance and durability</vt:lpstr>
      <vt:lpstr>PowerPoint Presentation</vt:lpstr>
      <vt:lpstr>Buffered writes are essential</vt:lpstr>
      <vt:lpstr>Ensuring uniform load distribution</vt:lpstr>
      <vt:lpstr>Divergent versions</vt:lpstr>
      <vt:lpstr>Client-driven or server-driven coordination</vt:lpstr>
      <vt:lpstr>Client-driven or server-driven coordination</vt:lpstr>
      <vt:lpstr>Discussion</vt:lpstr>
      <vt:lpstr>Conclusions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NFS</dc:title>
  <dc:creator>Jehan-François Pâris</dc:creator>
  <cp:lastModifiedBy>Jehan-Francois Paris</cp:lastModifiedBy>
  <cp:revision>73</cp:revision>
  <dcterms:created xsi:type="dcterms:W3CDTF">2001-09-06T19:05:07Z</dcterms:created>
  <dcterms:modified xsi:type="dcterms:W3CDTF">2020-11-19T00:36:39Z</dcterms:modified>
</cp:coreProperties>
</file>