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8" r:id="rId1"/>
    <p:sldMasterId id="2147483760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2" r:id="rId18"/>
    <p:sldId id="283" r:id="rId19"/>
    <p:sldId id="271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5" r:id="rId30"/>
    <p:sldId id="284" r:id="rId31"/>
    <p:sldId id="288" r:id="rId32"/>
    <p:sldId id="289" r:id="rId33"/>
    <p:sldId id="290" r:id="rId34"/>
    <p:sldId id="286" r:id="rId35"/>
    <p:sldId id="287" r:id="rId36"/>
    <p:sldId id="291" r:id="rId37"/>
    <p:sldId id="292" r:id="rId38"/>
    <p:sldId id="293" r:id="rId39"/>
    <p:sldId id="294" r:id="rId40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6" userDrawn="1">
          <p15:clr>
            <a:srgbClr val="A4A3A4"/>
          </p15:clr>
        </p15:guide>
        <p15:guide id="2" pos="57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3" d="100"/>
          <a:sy n="63" d="100"/>
        </p:scale>
        <p:origin x="708" y="44"/>
      </p:cViewPr>
      <p:guideLst>
        <p:guide orient="horz" pos="696"/>
        <p:guide pos="57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136"/>
    </p:cViewPr>
  </p:sorterViewPr>
  <p:gridSpacing cx="75893" cy="7589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9CE9C-98CC-4EA4-A72C-CD1218C43DE9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A6449-AE65-483D-AF16-F961CDB9D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A6449-AE65-483D-AF16-F961CDB9D0C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5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1346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E7BBD-D51F-4F2B-957F-F1958B08155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948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638B-952B-4354-B8D4-F6F8F2FD665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1215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A516-1695-4062-B036-8F21EFD8BB8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3486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C0AC-F858-4698-B82D-BF0B7DE772A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4528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3B185-2B00-48A4-932A-50DA8F3F712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752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0462-5339-42EB-B1E7-DF3845305CD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5611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A66E-20B8-4AC4-ACAE-362E107032F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09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0EAC-4ED5-4107-95A5-376E270B9A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144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88262-9EAF-4B3B-832B-535F631C58C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4173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07430-8012-4114-9057-F0BE1C93A95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918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98BFC-0BE8-4315-9FD1-B4FA866C019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2312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8D1E3-45D0-477E-B0C4-4F2EEDCDA3E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939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8B44-7F41-429D-A7C1-73E5101DB3A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790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C0DFE-79C5-49D4-9853-6937C4F1682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358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89B82-8A79-40F5-9B79-7EA6E0140C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84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780F8-F819-4CEE-A4C0-C45063E794F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561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A5AC-61B4-4382-BC4A-501B634E4B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44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8FE77-8B50-46C1-A658-E778F8BD545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29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891F4-A3AF-4BCC-B5D3-409BC094E66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572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A0525-154C-4EEB-BE3C-F8642C8C358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856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86DBF-DCEF-4D68-ABE4-DBAD8957E6A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003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B0CF59E-1E45-442A-99D3-513D6700698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012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377ED92-56F6-4795-B5B3-00707B1760D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582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2F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 vert="horz" wrap="square" lIns="22860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65088"/>
            <a:r>
              <a:rPr lang="en-US" altLang="en-US" sz="4800" b="1" dirty="0" smtClean="0"/>
              <a:t>F2FS</a:t>
            </a:r>
            <a:r>
              <a:rPr lang="en-US" altLang="en-US" sz="4800" b="1" dirty="0"/>
              <a:t>: </a:t>
            </a:r>
            <a:r>
              <a:rPr lang="en-US" altLang="en-US" sz="4800" b="1" dirty="0" smtClean="0"/>
              <a:t>A NEW FILE SYSTEM FOR FLASH STORAGE</a:t>
            </a:r>
            <a:endParaRPr lang="en-US" altLang="en-US" sz="4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96160" y="4693920"/>
            <a:ext cx="9144000" cy="1752600"/>
          </a:xfrm>
        </p:spPr>
        <p:txBody>
          <a:bodyPr/>
          <a:lstStyle/>
          <a:p>
            <a:r>
              <a:rPr lang="en-US" dirty="0" smtClean="0"/>
              <a:t>C. </a:t>
            </a:r>
            <a:r>
              <a:rPr lang="en-US" dirty="0"/>
              <a:t>Lee, </a:t>
            </a:r>
            <a:r>
              <a:rPr lang="en-US" dirty="0" smtClean="0"/>
              <a:t>D. </a:t>
            </a:r>
            <a:r>
              <a:rPr lang="en-US" dirty="0"/>
              <a:t>Sim, </a:t>
            </a:r>
            <a:r>
              <a:rPr lang="en-US" dirty="0" smtClean="0"/>
              <a:t>J.-Y. </a:t>
            </a:r>
            <a:r>
              <a:rPr lang="en-US" dirty="0"/>
              <a:t>Hwang, and </a:t>
            </a:r>
            <a:r>
              <a:rPr lang="en-US" dirty="0" smtClean="0"/>
              <a:t>S. </a:t>
            </a:r>
            <a:r>
              <a:rPr lang="en-US" dirty="0"/>
              <a:t>Cho</a:t>
            </a:r>
          </a:p>
          <a:p>
            <a:r>
              <a:rPr lang="en-US" altLang="en-US" sz="3200" i="1" dirty="0" smtClean="0"/>
              <a:t>Samsung</a:t>
            </a:r>
          </a:p>
          <a:p>
            <a:pPr algn="r"/>
            <a:r>
              <a:rPr lang="en-US" altLang="en-US" sz="3200" b="1" u="sng" dirty="0" smtClean="0"/>
              <a:t>FAST 2015</a:t>
            </a:r>
            <a:endParaRPr lang="en-US" altLang="en-US" sz="3200" b="1" u="sng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On-disk layout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43" y="1629658"/>
            <a:ext cx="11792117" cy="491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11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areas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Superblock</a:t>
            </a:r>
          </a:p>
          <a:p>
            <a:pPr lvl="1"/>
            <a:r>
              <a:rPr lang="en-US" dirty="0" smtClean="0"/>
              <a:t>Two copies unchanged from SSD format time</a:t>
            </a:r>
          </a:p>
          <a:p>
            <a:pPr>
              <a:spcBef>
                <a:spcPts val="3600"/>
              </a:spcBef>
            </a:pPr>
            <a:r>
              <a:rPr lang="en-US" b="1" i="1" dirty="0" smtClean="0"/>
              <a:t>Checkpoint Area</a:t>
            </a:r>
          </a:p>
          <a:p>
            <a:pPr lvl="1"/>
            <a:r>
              <a:rPr lang="en-US" dirty="0" smtClean="0"/>
              <a:t>Two checkpoint packs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File system status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Bitmaps for valid NAT and SIT sets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Orphaned inode lists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Summary entries of currently active segments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69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areas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Segment information table </a:t>
            </a:r>
            <a:r>
              <a:rPr lang="en-US" b="1" dirty="0" smtClean="0"/>
              <a:t>(SIT)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umber of valid blocks in each segment</a:t>
            </a:r>
          </a:p>
          <a:p>
            <a:pPr lvl="1"/>
            <a:r>
              <a:rPr lang="en-US" dirty="0" smtClean="0"/>
              <a:t>Bitmaps identifying these valid segments</a:t>
            </a:r>
          </a:p>
          <a:p>
            <a:pPr>
              <a:spcBef>
                <a:spcPts val="3600"/>
              </a:spcBef>
            </a:pPr>
            <a:r>
              <a:rPr lang="en-US" b="1" i="1" dirty="0" smtClean="0"/>
              <a:t>Node address table </a:t>
            </a:r>
            <a:r>
              <a:rPr lang="en-US" b="1" dirty="0" smtClean="0"/>
              <a:t>(NAT)</a:t>
            </a:r>
            <a:endParaRPr lang="en-US" b="1" i="1" dirty="0" smtClean="0"/>
          </a:p>
          <a:p>
            <a:pPr lvl="1"/>
            <a:r>
              <a:rPr lang="en-US" b="1" i="1" dirty="0" smtClean="0"/>
              <a:t>i-node map</a:t>
            </a:r>
            <a:r>
              <a:rPr lang="en-US" dirty="0" smtClean="0"/>
              <a:t> on steroids</a:t>
            </a:r>
          </a:p>
          <a:p>
            <a:pPr lvl="1"/>
            <a:r>
              <a:rPr lang="en-US" dirty="0" smtClean="0"/>
              <a:t>Contains addresses of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i-nodes 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 smtClean="0"/>
              <a:t>Indirect blocks (</a:t>
            </a:r>
            <a:r>
              <a:rPr lang="en-US" b="1" i="1" dirty="0" smtClean="0"/>
              <a:t>direct nodes</a:t>
            </a:r>
            <a:r>
              <a:rPr lang="en-US" dirty="0" smtClean="0"/>
              <a:t> and</a:t>
            </a:r>
            <a:r>
              <a:rPr lang="en-US" b="1" i="1" dirty="0" smtClean="0"/>
              <a:t> indirect nodes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6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areas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Segment summary area </a:t>
            </a:r>
            <a:r>
              <a:rPr lang="en-US" b="1" dirty="0" smtClean="0"/>
              <a:t>(SSA)</a:t>
            </a:r>
          </a:p>
          <a:p>
            <a:pPr lvl="1"/>
            <a:r>
              <a:rPr lang="en-US" dirty="0" smtClean="0"/>
              <a:t>Keeps track of owner information for all blocks in main area</a:t>
            </a:r>
          </a:p>
          <a:p>
            <a:pPr lvl="2"/>
            <a:r>
              <a:rPr lang="en-US" dirty="0" smtClean="0"/>
              <a:t>Parent i-node , offset, …</a:t>
            </a:r>
          </a:p>
          <a:p>
            <a:pPr>
              <a:spcBef>
                <a:spcPts val="3600"/>
              </a:spcBef>
            </a:pPr>
            <a:r>
              <a:rPr lang="en-US" b="1" i="1" dirty="0" smtClean="0"/>
              <a:t>Main area</a:t>
            </a:r>
          </a:p>
          <a:p>
            <a:pPr lvl="1"/>
            <a:r>
              <a:rPr lang="en-US" dirty="0" smtClean="0"/>
              <a:t>4KB blocks</a:t>
            </a:r>
          </a:p>
          <a:p>
            <a:pPr lvl="1"/>
            <a:r>
              <a:rPr lang="en-US" dirty="0" smtClean="0"/>
              <a:t>Can be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Node blocks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Ordinary data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2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up for “</a:t>
            </a:r>
            <a:r>
              <a:rPr lang="en-US" b="1" dirty="0" smtClean="0">
                <a:latin typeface="Consolas" panose="020B0609020204030204" pitchFamily="49" charset="0"/>
              </a:rPr>
              <a:t>/dir/file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address of root  i-node block from NAT</a:t>
            </a:r>
          </a:p>
          <a:p>
            <a:r>
              <a:rPr lang="en-US" dirty="0" smtClean="0"/>
              <a:t>Search for “</a:t>
            </a:r>
            <a:r>
              <a:rPr lang="en-US" b="1" dirty="0" smtClean="0">
                <a:latin typeface="Consolas" panose="020B0609020204030204" pitchFamily="49" charset="0"/>
              </a:rPr>
              <a:t>dir</a:t>
            </a:r>
            <a:r>
              <a:rPr lang="en-US" dirty="0" smtClean="0"/>
              <a:t>”  entry in data blocks of root  i-node</a:t>
            </a:r>
          </a:p>
          <a:p>
            <a:r>
              <a:rPr lang="en-US" dirty="0" smtClean="0"/>
              <a:t>Get  i-node  number </a:t>
            </a:r>
            <a:r>
              <a:rPr lang="en-US" dirty="0"/>
              <a:t> for “</a:t>
            </a:r>
            <a:r>
              <a:rPr lang="en-US" b="1" dirty="0">
                <a:latin typeface="Consolas" panose="020B0609020204030204" pitchFamily="49" charset="0"/>
              </a:rPr>
              <a:t>dir</a:t>
            </a:r>
            <a:r>
              <a:rPr lang="en-US" dirty="0"/>
              <a:t>”</a:t>
            </a:r>
            <a:r>
              <a:rPr lang="en-US" dirty="0" smtClean="0"/>
              <a:t> </a:t>
            </a:r>
          </a:p>
          <a:p>
            <a:r>
              <a:rPr lang="en-US" dirty="0"/>
              <a:t>Get address of “</a:t>
            </a:r>
            <a:r>
              <a:rPr lang="en-US" b="1" dirty="0">
                <a:latin typeface="Consolas" panose="020B0609020204030204" pitchFamily="49" charset="0"/>
              </a:rPr>
              <a:t>dir</a:t>
            </a:r>
            <a:r>
              <a:rPr lang="en-US" dirty="0"/>
              <a:t>” </a:t>
            </a:r>
            <a:r>
              <a:rPr lang="en-US" dirty="0" smtClean="0"/>
              <a:t> </a:t>
            </a:r>
            <a:r>
              <a:rPr lang="en-US" dirty="0"/>
              <a:t>i-node block from </a:t>
            </a:r>
            <a:r>
              <a:rPr lang="en-US" dirty="0" smtClean="0"/>
              <a:t>NAT</a:t>
            </a:r>
          </a:p>
          <a:p>
            <a:r>
              <a:rPr lang="en-US" dirty="0"/>
              <a:t>Search for </a:t>
            </a:r>
            <a:r>
              <a:rPr lang="en-US" dirty="0" smtClean="0"/>
              <a:t>“</a:t>
            </a:r>
            <a:r>
              <a:rPr lang="en-US" b="1" dirty="0" smtClean="0">
                <a:latin typeface="Consolas" panose="020B0609020204030204" pitchFamily="49" charset="0"/>
              </a:rPr>
              <a:t>file</a:t>
            </a:r>
            <a:r>
              <a:rPr lang="en-US" dirty="0" smtClean="0"/>
              <a:t>”  </a:t>
            </a:r>
            <a:r>
              <a:rPr lang="en-US" dirty="0"/>
              <a:t>entry in data blocks of root  i-node</a:t>
            </a:r>
          </a:p>
          <a:p>
            <a:r>
              <a:rPr lang="en-US" dirty="0"/>
              <a:t>Get  i-node  number  for </a:t>
            </a:r>
            <a:r>
              <a:rPr lang="en-US" dirty="0" smtClean="0"/>
              <a:t>“</a:t>
            </a:r>
            <a:r>
              <a:rPr lang="en-US" b="1" dirty="0" smtClean="0">
                <a:latin typeface="Consolas" panose="020B0609020204030204" pitchFamily="49" charset="0"/>
              </a:rPr>
              <a:t>file</a:t>
            </a:r>
            <a:r>
              <a:rPr lang="en-US" dirty="0" smtClean="0"/>
              <a:t>” </a:t>
            </a:r>
            <a:endParaRPr lang="en-US" dirty="0"/>
          </a:p>
          <a:p>
            <a:r>
              <a:rPr lang="en-US" dirty="0"/>
              <a:t>Get address of </a:t>
            </a:r>
            <a:r>
              <a:rPr lang="en-US" dirty="0" smtClean="0"/>
              <a:t>“</a:t>
            </a:r>
            <a:r>
              <a:rPr lang="en-US" b="1" dirty="0" smtClean="0">
                <a:latin typeface="Consolas" panose="020B0609020204030204" pitchFamily="49" charset="0"/>
              </a:rPr>
              <a:t>file</a:t>
            </a:r>
            <a:r>
              <a:rPr lang="en-US" dirty="0" smtClean="0"/>
              <a:t>”  </a:t>
            </a:r>
            <a:r>
              <a:rPr lang="en-US" dirty="0"/>
              <a:t>i-node block from NAT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26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address table has addresses of</a:t>
            </a:r>
          </a:p>
          <a:p>
            <a:pPr lvl="1"/>
            <a:r>
              <a:rPr lang="en-US" dirty="0" smtClean="0"/>
              <a:t>i-nodes</a:t>
            </a:r>
          </a:p>
          <a:p>
            <a:pPr lvl="1"/>
            <a:r>
              <a:rPr lang="en-US" dirty="0" smtClean="0"/>
              <a:t>Indirect </a:t>
            </a:r>
            <a:r>
              <a:rPr lang="en-US" dirty="0"/>
              <a:t>blocks containing addresses of </a:t>
            </a:r>
            <a:r>
              <a:rPr lang="en-US" b="1" i="1" dirty="0" smtClean="0"/>
              <a:t>data </a:t>
            </a:r>
            <a:r>
              <a:rPr lang="en-US" b="1" i="1" dirty="0"/>
              <a:t>blocks</a:t>
            </a:r>
          </a:p>
          <a:p>
            <a:pPr lvl="2"/>
            <a:r>
              <a:rPr lang="en-US" b="1" i="1" dirty="0" smtClean="0"/>
              <a:t>Direct nodes</a:t>
            </a:r>
            <a:endParaRPr lang="en-US" b="1" i="1" dirty="0"/>
          </a:p>
          <a:p>
            <a:pPr lvl="1"/>
            <a:r>
              <a:rPr lang="en-US" dirty="0" smtClean="0"/>
              <a:t>Indirect blocks containing addresses of </a:t>
            </a:r>
            <a:r>
              <a:rPr lang="en-US" b="1" i="1" dirty="0" smtClean="0"/>
              <a:t>other indirect blocks</a:t>
            </a:r>
          </a:p>
          <a:p>
            <a:pPr lvl="2"/>
            <a:r>
              <a:rPr lang="en-US" b="1" i="1" dirty="0" smtClean="0"/>
              <a:t>Indirect nodes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79982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F2FS file structure (I)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288" y="1657350"/>
            <a:ext cx="7859900" cy="477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51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F2FS file structure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i-nodes  </a:t>
            </a:r>
          </a:p>
          <a:p>
            <a:pPr lvl="1"/>
            <a:r>
              <a:rPr lang="en-US" dirty="0" smtClean="0"/>
              <a:t>Plenty of direct block addresses  </a:t>
            </a:r>
            <a:r>
              <a:rPr lang="en-US" b="1" i="1" dirty="0" smtClean="0"/>
              <a:t>or</a:t>
            </a:r>
          </a:p>
          <a:p>
            <a:pPr lvl="1"/>
            <a:r>
              <a:rPr lang="en-US" dirty="0" smtClean="0"/>
              <a:t>3,682 bytes  of direct data  (copied from NTFS)</a:t>
            </a:r>
          </a:p>
          <a:p>
            <a:pPr lvl="1"/>
            <a:r>
              <a:rPr lang="en-US" dirty="0" smtClean="0"/>
              <a:t>Two single-indirect pointers</a:t>
            </a:r>
          </a:p>
          <a:p>
            <a:pPr lvl="1"/>
            <a:r>
              <a:rPr lang="en-US" dirty="0" smtClean="0"/>
              <a:t>Two double-indirect pointers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One  triple indirect pointer</a:t>
            </a:r>
          </a:p>
          <a:p>
            <a:pPr lvl="1"/>
            <a:r>
              <a:rPr lang="en-US" dirty="0" smtClean="0"/>
              <a:t>200 bytes for extended attributes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01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i-node and indirect nodes replace other node addresses by their  indexes (node IDs)</a:t>
            </a:r>
          </a:p>
          <a:p>
            <a:pPr lvl="1"/>
            <a:r>
              <a:rPr lang="en-US" dirty="0" smtClean="0"/>
              <a:t>i-nodes contain both block addresses and node IDs</a:t>
            </a:r>
          </a:p>
          <a:p>
            <a:pPr lvl="1"/>
            <a:r>
              <a:rPr lang="en-US" dirty="0" smtClean="0"/>
              <a:t>Indirect nodes contain node IDs</a:t>
            </a:r>
          </a:p>
          <a:p>
            <a:pPr lvl="1"/>
            <a:r>
              <a:rPr lang="en-US" dirty="0" smtClean="0"/>
              <a:t>Direct nodes contain block addresses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43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conventional LFS</a:t>
            </a: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1</a:t>
            </a:r>
          </a:p>
        </p:txBody>
      </p:sp>
      <p:grpSp>
        <p:nvGrpSpPr>
          <p:cNvPr id="51204" name="Group 39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1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Other stuff</a:t>
              </a:r>
            </a:p>
          </p:txBody>
        </p:sp>
        <p:sp>
          <p:nvSpPr>
            <p:cNvPr id="5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0</a:t>
              </a:r>
            </a:p>
          </p:txBody>
        </p:sp>
        <p:sp>
          <p:nvSpPr>
            <p:cNvPr id="51274" name="Rectangle 11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12</a:t>
              </a:r>
            </a:p>
          </p:txBody>
        </p:sp>
        <p:sp>
          <p:nvSpPr>
            <p:cNvPr id="51275" name="Rectangle 12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2</a:t>
              </a:r>
            </a:p>
          </p:txBody>
        </p:sp>
        <p:sp>
          <p:nvSpPr>
            <p:cNvPr id="51276" name="Rectangle 13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11</a:t>
              </a:r>
            </a:p>
          </p:txBody>
        </p:sp>
        <p:sp>
          <p:nvSpPr>
            <p:cNvPr id="51277" name="Rectangle 14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13</a:t>
              </a:r>
            </a:p>
          </p:txBody>
        </p:sp>
      </p:grp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</a:t>
            </a:r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3</a:t>
            </a:r>
          </a:p>
        </p:txBody>
      </p:sp>
      <p:sp>
        <p:nvSpPr>
          <p:cNvPr id="51207" name="Text Box 21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08" name="Text Box 22"/>
          <p:cNvSpPr txBox="1">
            <a:spLocks noChangeArrowheads="1"/>
          </p:cNvSpPr>
          <p:nvPr/>
        </p:nvSpPr>
        <p:spPr bwMode="auto">
          <a:xfrm>
            <a:off x="2452688" y="1830388"/>
            <a:ext cx="82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i-node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209" name="Line 23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0" name="Rectangle 24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14</a:t>
            </a:r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2" name="Line 2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3" name="Line 2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4" name="Line 3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2681288" y="3665538"/>
            <a:ext cx="19732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16" name="Line 33"/>
          <p:cNvSpPr>
            <a:spLocks noChangeShapeType="1"/>
          </p:cNvSpPr>
          <p:nvPr/>
        </p:nvSpPr>
        <p:spPr bwMode="auto">
          <a:xfrm>
            <a:off x="5033963" y="2897188"/>
            <a:ext cx="0" cy="15176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17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51267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8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51269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70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71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18" name="Text Box 41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19" name="Line 42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0" name="Line 43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1" name="Line 44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2" name="Text Box 56"/>
          <p:cNvSpPr txBox="1">
            <a:spLocks noChangeArrowheads="1"/>
          </p:cNvSpPr>
          <p:nvPr/>
        </p:nvSpPr>
        <p:spPr bwMode="auto">
          <a:xfrm>
            <a:off x="3898588" y="5241982"/>
            <a:ext cx="235267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3" name="Line 57"/>
          <p:cNvSpPr>
            <a:spLocks noChangeShapeType="1"/>
          </p:cNvSpPr>
          <p:nvPr/>
        </p:nvSpPr>
        <p:spPr bwMode="auto">
          <a:xfrm>
            <a:off x="5640388" y="2897188"/>
            <a:ext cx="0" cy="4556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4" name="Line 58"/>
          <p:cNvSpPr>
            <a:spLocks noChangeShapeType="1"/>
          </p:cNvSpPr>
          <p:nvPr/>
        </p:nvSpPr>
        <p:spPr bwMode="auto">
          <a:xfrm>
            <a:off x="533717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5" name="Text Box 59"/>
          <p:cNvSpPr txBox="1">
            <a:spLocks noChangeArrowheads="1"/>
          </p:cNvSpPr>
          <p:nvPr/>
        </p:nvSpPr>
        <p:spPr bwMode="auto">
          <a:xfrm>
            <a:off x="8694738" y="3125789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Triple indirection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6" name="Line 60"/>
          <p:cNvSpPr>
            <a:spLocks noChangeShapeType="1"/>
          </p:cNvSpPr>
          <p:nvPr/>
        </p:nvSpPr>
        <p:spPr bwMode="auto">
          <a:xfrm>
            <a:off x="5337176" y="3656013"/>
            <a:ext cx="23526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7" name="Line 61"/>
          <p:cNvSpPr>
            <a:spLocks noChangeShapeType="1"/>
          </p:cNvSpPr>
          <p:nvPr/>
        </p:nvSpPr>
        <p:spPr bwMode="auto">
          <a:xfrm>
            <a:off x="5680075" y="3352800"/>
            <a:ext cx="33401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8" name="Line 63"/>
          <p:cNvSpPr>
            <a:spLocks noChangeShapeType="1"/>
          </p:cNvSpPr>
          <p:nvPr/>
        </p:nvSpPr>
        <p:spPr bwMode="auto">
          <a:xfrm>
            <a:off x="7689850" y="365601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29" name="Group 122"/>
          <p:cNvGrpSpPr>
            <a:grpSpLocks/>
          </p:cNvGrpSpPr>
          <p:nvPr/>
        </p:nvGrpSpPr>
        <p:grpSpPr bwMode="auto">
          <a:xfrm>
            <a:off x="7272339" y="4111626"/>
            <a:ext cx="835025" cy="377825"/>
            <a:chOff x="0" y="0"/>
            <a:chExt cx="524" cy="334"/>
          </a:xfrm>
          <a:solidFill>
            <a:schemeClr val="accent1">
              <a:lumMod val="75000"/>
            </a:schemeClr>
          </a:solidFill>
        </p:grpSpPr>
        <p:sp>
          <p:nvSpPr>
            <p:cNvPr id="51262" name="Rectangle 123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3" name="Group 124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51264" name="Rectangle 1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65" name="Rectangle 126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66" name="Rectangle 127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30" name="Text Box 128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1" name="Line 129"/>
          <p:cNvSpPr>
            <a:spLocks noChangeShapeType="1"/>
          </p:cNvSpPr>
          <p:nvPr/>
        </p:nvSpPr>
        <p:spPr bwMode="auto">
          <a:xfrm>
            <a:off x="7346950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2" name="Line 130"/>
          <p:cNvSpPr>
            <a:spLocks noChangeShapeType="1"/>
          </p:cNvSpPr>
          <p:nvPr/>
        </p:nvSpPr>
        <p:spPr bwMode="auto">
          <a:xfrm>
            <a:off x="7500938" y="4489451"/>
            <a:ext cx="0" cy="3794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3" name="Line 131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34" name="Group 134"/>
          <p:cNvGrpSpPr>
            <a:grpSpLocks/>
          </p:cNvGrpSpPr>
          <p:nvPr/>
        </p:nvGrpSpPr>
        <p:grpSpPr bwMode="auto">
          <a:xfrm>
            <a:off x="7007225" y="4870450"/>
            <a:ext cx="338138" cy="304800"/>
            <a:chOff x="0" y="0"/>
            <a:chExt cx="213" cy="192"/>
          </a:xfrm>
        </p:grpSpPr>
        <p:sp>
          <p:nvSpPr>
            <p:cNvPr id="51260" name="Line 13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61" name="Line 13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grpSp>
        <p:nvGrpSpPr>
          <p:cNvPr id="51235" name="Group 135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1258" name="Line 13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59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sp>
        <p:nvSpPr>
          <p:cNvPr id="51237" name="Text Box 151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8" name="Line 152"/>
          <p:cNvSpPr>
            <a:spLocks noChangeShapeType="1"/>
          </p:cNvSpPr>
          <p:nvPr/>
        </p:nvSpPr>
        <p:spPr bwMode="auto">
          <a:xfrm>
            <a:off x="6741101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9" name="Line 153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0" name="Line 154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2" name="Text Box 16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43" name="Line 16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4" name="Line 16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5" name="Line 165"/>
          <p:cNvSpPr>
            <a:spLocks noChangeShapeType="1"/>
          </p:cNvSpPr>
          <p:nvPr/>
        </p:nvSpPr>
        <p:spPr bwMode="auto">
          <a:xfrm>
            <a:off x="87201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6" name="Text Box 166"/>
          <p:cNvSpPr txBox="1">
            <a:spLocks noChangeArrowheads="1"/>
          </p:cNvSpPr>
          <p:nvPr/>
        </p:nvSpPr>
        <p:spPr bwMode="auto">
          <a:xfrm>
            <a:off x="6377602" y="5666672"/>
            <a:ext cx="102977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89713" y="5212423"/>
            <a:ext cx="835025" cy="369228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7961313" y="5203826"/>
            <a:ext cx="835025" cy="377825"/>
            <a:chOff x="14" y="0"/>
            <a:chExt cx="524" cy="334"/>
          </a:xfrm>
        </p:grpSpPr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102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3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104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105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 bwMode="auto">
          <a:xfrm>
            <a:off x="8368075" y="6007100"/>
            <a:ext cx="856526" cy="3937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Paper highlights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10972800" cy="4419600"/>
          </a:xfrm>
        </p:spPr>
        <p:txBody>
          <a:bodyPr/>
          <a:lstStyle/>
          <a:p>
            <a:r>
              <a:rPr lang="en-US" altLang="en-US" dirty="0" smtClean="0"/>
              <a:t>Presents a Linux-compatible file system for NAND flash drives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Log-structured file system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i-node </a:t>
            </a:r>
            <a:r>
              <a:rPr lang="en-US" altLang="en-US" dirty="0" smtClean="0"/>
              <a:t>map is </a:t>
            </a:r>
            <a:r>
              <a:rPr lang="en-US" altLang="en-US" b="1" i="1" u="sng" dirty="0" smtClean="0"/>
              <a:t>not</a:t>
            </a:r>
            <a:r>
              <a:rPr lang="en-US" altLang="en-US" dirty="0" smtClean="0"/>
              <a:t> on the log(s)</a:t>
            </a:r>
            <a:endParaRPr lang="en-US" altLang="en-US" dirty="0"/>
          </a:p>
          <a:p>
            <a:pPr>
              <a:spcBef>
                <a:spcPts val="1800"/>
              </a:spcBef>
            </a:pPr>
            <a:r>
              <a:rPr lang="en-US" altLang="en-US" dirty="0" smtClean="0"/>
              <a:t>i-node map keeps track of the location of indirect blocks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Solves the </a:t>
            </a:r>
            <a:r>
              <a:rPr lang="en-US" altLang="en-US" b="1" i="1" dirty="0" smtClean="0"/>
              <a:t>wandering tree problem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Data stored on multiple logs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According to their hotness factor</a:t>
            </a:r>
          </a:p>
          <a:p>
            <a:pPr lvl="2">
              <a:spcBef>
                <a:spcPts val="600"/>
              </a:spcBef>
            </a:pPr>
            <a:r>
              <a:rPr lang="en-US" altLang="en-US" dirty="0" smtClean="0"/>
              <a:t> Better segment cleaning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We update a data block (I)</a:t>
            </a: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1</a:t>
            </a:r>
          </a:p>
        </p:txBody>
      </p:sp>
      <p:grpSp>
        <p:nvGrpSpPr>
          <p:cNvPr id="51204" name="Group 39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1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Other stuff</a:t>
              </a:r>
            </a:p>
          </p:txBody>
        </p:sp>
        <p:sp>
          <p:nvSpPr>
            <p:cNvPr id="5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0</a:t>
              </a:r>
            </a:p>
          </p:txBody>
        </p:sp>
        <p:sp>
          <p:nvSpPr>
            <p:cNvPr id="51274" name="Rectangle 11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12</a:t>
              </a:r>
            </a:p>
          </p:txBody>
        </p:sp>
        <p:sp>
          <p:nvSpPr>
            <p:cNvPr id="51275" name="Rectangle 12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2</a:t>
              </a:r>
            </a:p>
          </p:txBody>
        </p:sp>
        <p:sp>
          <p:nvSpPr>
            <p:cNvPr id="51276" name="Rectangle 13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11</a:t>
              </a:r>
            </a:p>
          </p:txBody>
        </p:sp>
        <p:sp>
          <p:nvSpPr>
            <p:cNvPr id="51277" name="Rectangle 14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13</a:t>
              </a:r>
            </a:p>
          </p:txBody>
        </p:sp>
      </p:grp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</a:t>
            </a:r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3</a:t>
            </a:r>
          </a:p>
        </p:txBody>
      </p:sp>
      <p:sp>
        <p:nvSpPr>
          <p:cNvPr id="51207" name="Text Box 21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08" name="Text Box 22"/>
          <p:cNvSpPr txBox="1">
            <a:spLocks noChangeArrowheads="1"/>
          </p:cNvSpPr>
          <p:nvPr/>
        </p:nvSpPr>
        <p:spPr bwMode="auto">
          <a:xfrm>
            <a:off x="2452688" y="1830388"/>
            <a:ext cx="82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i-node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209" name="Line 23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0" name="Rectangle 24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14</a:t>
            </a:r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2" name="Line 2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3" name="Line 2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4" name="Line 3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2681288" y="3665538"/>
            <a:ext cx="19732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16" name="Line 33"/>
          <p:cNvSpPr>
            <a:spLocks noChangeShapeType="1"/>
          </p:cNvSpPr>
          <p:nvPr/>
        </p:nvSpPr>
        <p:spPr bwMode="auto">
          <a:xfrm>
            <a:off x="5033963" y="2897188"/>
            <a:ext cx="0" cy="15176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17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51267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8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51269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70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71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18" name="Text Box 41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19" name="Line 42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0" name="Line 43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1" name="Line 44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2" name="Text Box 56"/>
          <p:cNvSpPr txBox="1">
            <a:spLocks noChangeArrowheads="1"/>
          </p:cNvSpPr>
          <p:nvPr/>
        </p:nvSpPr>
        <p:spPr bwMode="auto">
          <a:xfrm>
            <a:off x="3898588" y="5241982"/>
            <a:ext cx="235267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3" name="Line 57"/>
          <p:cNvSpPr>
            <a:spLocks noChangeShapeType="1"/>
          </p:cNvSpPr>
          <p:nvPr/>
        </p:nvSpPr>
        <p:spPr bwMode="auto">
          <a:xfrm>
            <a:off x="5640388" y="2897188"/>
            <a:ext cx="0" cy="4556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4" name="Line 58"/>
          <p:cNvSpPr>
            <a:spLocks noChangeShapeType="1"/>
          </p:cNvSpPr>
          <p:nvPr/>
        </p:nvSpPr>
        <p:spPr bwMode="auto">
          <a:xfrm>
            <a:off x="533717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5" name="Text Box 59"/>
          <p:cNvSpPr txBox="1">
            <a:spLocks noChangeArrowheads="1"/>
          </p:cNvSpPr>
          <p:nvPr/>
        </p:nvSpPr>
        <p:spPr bwMode="auto">
          <a:xfrm>
            <a:off x="8694738" y="3125789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Triple indirection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6" name="Line 60"/>
          <p:cNvSpPr>
            <a:spLocks noChangeShapeType="1"/>
          </p:cNvSpPr>
          <p:nvPr/>
        </p:nvSpPr>
        <p:spPr bwMode="auto">
          <a:xfrm>
            <a:off x="5337176" y="3656013"/>
            <a:ext cx="23526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7" name="Line 61"/>
          <p:cNvSpPr>
            <a:spLocks noChangeShapeType="1"/>
          </p:cNvSpPr>
          <p:nvPr/>
        </p:nvSpPr>
        <p:spPr bwMode="auto">
          <a:xfrm>
            <a:off x="5680075" y="3352800"/>
            <a:ext cx="33401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8" name="Line 63"/>
          <p:cNvSpPr>
            <a:spLocks noChangeShapeType="1"/>
          </p:cNvSpPr>
          <p:nvPr/>
        </p:nvSpPr>
        <p:spPr bwMode="auto">
          <a:xfrm>
            <a:off x="7689850" y="365601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29" name="Group 122"/>
          <p:cNvGrpSpPr>
            <a:grpSpLocks/>
          </p:cNvGrpSpPr>
          <p:nvPr/>
        </p:nvGrpSpPr>
        <p:grpSpPr bwMode="auto">
          <a:xfrm>
            <a:off x="7272339" y="4111626"/>
            <a:ext cx="835025" cy="377825"/>
            <a:chOff x="0" y="0"/>
            <a:chExt cx="524" cy="334"/>
          </a:xfrm>
          <a:solidFill>
            <a:schemeClr val="accent1">
              <a:lumMod val="75000"/>
            </a:schemeClr>
          </a:solidFill>
        </p:grpSpPr>
        <p:sp>
          <p:nvSpPr>
            <p:cNvPr id="51262" name="Rectangle 123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3" name="Group 124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51264" name="Rectangle 1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65" name="Rectangle 126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66" name="Rectangle 127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30" name="Text Box 128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1" name="Line 129"/>
          <p:cNvSpPr>
            <a:spLocks noChangeShapeType="1"/>
          </p:cNvSpPr>
          <p:nvPr/>
        </p:nvSpPr>
        <p:spPr bwMode="auto">
          <a:xfrm>
            <a:off x="7346950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2" name="Line 130"/>
          <p:cNvSpPr>
            <a:spLocks noChangeShapeType="1"/>
          </p:cNvSpPr>
          <p:nvPr/>
        </p:nvSpPr>
        <p:spPr bwMode="auto">
          <a:xfrm>
            <a:off x="7500938" y="4489451"/>
            <a:ext cx="0" cy="3794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3" name="Line 131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34" name="Group 134"/>
          <p:cNvGrpSpPr>
            <a:grpSpLocks/>
          </p:cNvGrpSpPr>
          <p:nvPr/>
        </p:nvGrpSpPr>
        <p:grpSpPr bwMode="auto">
          <a:xfrm>
            <a:off x="7007225" y="4870450"/>
            <a:ext cx="338138" cy="304800"/>
            <a:chOff x="0" y="0"/>
            <a:chExt cx="213" cy="192"/>
          </a:xfrm>
        </p:grpSpPr>
        <p:sp>
          <p:nvSpPr>
            <p:cNvPr id="51260" name="Line 13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61" name="Line 13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grpSp>
        <p:nvGrpSpPr>
          <p:cNvPr id="51235" name="Group 135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1258" name="Line 13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59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sp>
        <p:nvSpPr>
          <p:cNvPr id="51237" name="Text Box 151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8" name="Line 152"/>
          <p:cNvSpPr>
            <a:spLocks noChangeShapeType="1"/>
          </p:cNvSpPr>
          <p:nvPr/>
        </p:nvSpPr>
        <p:spPr bwMode="auto">
          <a:xfrm>
            <a:off x="6741101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9" name="Line 153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0" name="Line 154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2" name="Text Box 16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43" name="Line 16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4" name="Line 16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5" name="Line 165"/>
          <p:cNvSpPr>
            <a:spLocks noChangeShapeType="1"/>
          </p:cNvSpPr>
          <p:nvPr/>
        </p:nvSpPr>
        <p:spPr bwMode="auto">
          <a:xfrm>
            <a:off x="87201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6" name="Text Box 166"/>
          <p:cNvSpPr txBox="1">
            <a:spLocks noChangeArrowheads="1"/>
          </p:cNvSpPr>
          <p:nvPr/>
        </p:nvSpPr>
        <p:spPr bwMode="auto">
          <a:xfrm>
            <a:off x="6377602" y="5666672"/>
            <a:ext cx="102977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89713" y="5212423"/>
            <a:ext cx="835025" cy="369228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7961313" y="5203826"/>
            <a:ext cx="835025" cy="377825"/>
            <a:chOff x="14" y="0"/>
            <a:chExt cx="524" cy="334"/>
          </a:xfrm>
        </p:grpSpPr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102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3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104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105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 bwMode="auto">
          <a:xfrm>
            <a:off x="8337034" y="6053137"/>
            <a:ext cx="856526" cy="3937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93560" y="5818063"/>
            <a:ext cx="2598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data block</a:t>
            </a:r>
          </a:p>
          <a:p>
            <a:r>
              <a:rPr lang="en-US" sz="2000" b="1" dirty="0" smtClean="0"/>
              <a:t>at </a:t>
            </a:r>
            <a:r>
              <a:rPr lang="en-US" sz="2000" b="1" u="sng" dirty="0" smtClean="0"/>
              <a:t>new</a:t>
            </a:r>
            <a:r>
              <a:rPr lang="en-US" sz="2000" b="1" dirty="0" smtClean="0"/>
              <a:t> address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703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We update a data block (II)</a:t>
            </a: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1</a:t>
            </a:r>
          </a:p>
        </p:txBody>
      </p:sp>
      <p:grpSp>
        <p:nvGrpSpPr>
          <p:cNvPr id="51204" name="Group 39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1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Other stuff</a:t>
              </a:r>
            </a:p>
          </p:txBody>
        </p:sp>
        <p:sp>
          <p:nvSpPr>
            <p:cNvPr id="5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0</a:t>
              </a:r>
            </a:p>
          </p:txBody>
        </p:sp>
        <p:sp>
          <p:nvSpPr>
            <p:cNvPr id="51274" name="Rectangle 11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12</a:t>
              </a:r>
            </a:p>
          </p:txBody>
        </p:sp>
        <p:sp>
          <p:nvSpPr>
            <p:cNvPr id="51275" name="Rectangle 12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2</a:t>
              </a:r>
            </a:p>
          </p:txBody>
        </p:sp>
        <p:sp>
          <p:nvSpPr>
            <p:cNvPr id="51276" name="Rectangle 13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11</a:t>
              </a:r>
            </a:p>
          </p:txBody>
        </p:sp>
        <p:sp>
          <p:nvSpPr>
            <p:cNvPr id="51277" name="Rectangle 14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13</a:t>
              </a:r>
            </a:p>
          </p:txBody>
        </p:sp>
      </p:grp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</a:t>
            </a:r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3</a:t>
            </a:r>
          </a:p>
        </p:txBody>
      </p:sp>
      <p:sp>
        <p:nvSpPr>
          <p:cNvPr id="51207" name="Text Box 21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08" name="Text Box 22"/>
          <p:cNvSpPr txBox="1">
            <a:spLocks noChangeArrowheads="1"/>
          </p:cNvSpPr>
          <p:nvPr/>
        </p:nvSpPr>
        <p:spPr bwMode="auto">
          <a:xfrm>
            <a:off x="2452688" y="1830388"/>
            <a:ext cx="82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i-node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209" name="Line 23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0" name="Rectangle 24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14</a:t>
            </a:r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2" name="Line 2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3" name="Line 2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4" name="Line 3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2681288" y="3665538"/>
            <a:ext cx="19732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16" name="Line 33"/>
          <p:cNvSpPr>
            <a:spLocks noChangeShapeType="1"/>
          </p:cNvSpPr>
          <p:nvPr/>
        </p:nvSpPr>
        <p:spPr bwMode="auto">
          <a:xfrm>
            <a:off x="5033963" y="2897188"/>
            <a:ext cx="0" cy="15176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17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51267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8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51269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70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71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18" name="Text Box 41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19" name="Line 42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0" name="Line 43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1" name="Line 44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2" name="Text Box 56"/>
          <p:cNvSpPr txBox="1">
            <a:spLocks noChangeArrowheads="1"/>
          </p:cNvSpPr>
          <p:nvPr/>
        </p:nvSpPr>
        <p:spPr bwMode="auto">
          <a:xfrm>
            <a:off x="3898588" y="5241982"/>
            <a:ext cx="235267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3" name="Line 57"/>
          <p:cNvSpPr>
            <a:spLocks noChangeShapeType="1"/>
          </p:cNvSpPr>
          <p:nvPr/>
        </p:nvSpPr>
        <p:spPr bwMode="auto">
          <a:xfrm>
            <a:off x="5640388" y="2897188"/>
            <a:ext cx="0" cy="4556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4" name="Line 58"/>
          <p:cNvSpPr>
            <a:spLocks noChangeShapeType="1"/>
          </p:cNvSpPr>
          <p:nvPr/>
        </p:nvSpPr>
        <p:spPr bwMode="auto">
          <a:xfrm>
            <a:off x="533717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5" name="Text Box 59"/>
          <p:cNvSpPr txBox="1">
            <a:spLocks noChangeArrowheads="1"/>
          </p:cNvSpPr>
          <p:nvPr/>
        </p:nvSpPr>
        <p:spPr bwMode="auto">
          <a:xfrm>
            <a:off x="8694738" y="3125789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Triple indirection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6" name="Line 60"/>
          <p:cNvSpPr>
            <a:spLocks noChangeShapeType="1"/>
          </p:cNvSpPr>
          <p:nvPr/>
        </p:nvSpPr>
        <p:spPr bwMode="auto">
          <a:xfrm>
            <a:off x="5337176" y="3656013"/>
            <a:ext cx="23526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7" name="Line 61"/>
          <p:cNvSpPr>
            <a:spLocks noChangeShapeType="1"/>
          </p:cNvSpPr>
          <p:nvPr/>
        </p:nvSpPr>
        <p:spPr bwMode="auto">
          <a:xfrm>
            <a:off x="5680075" y="3352800"/>
            <a:ext cx="33401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8" name="Line 63"/>
          <p:cNvSpPr>
            <a:spLocks noChangeShapeType="1"/>
          </p:cNvSpPr>
          <p:nvPr/>
        </p:nvSpPr>
        <p:spPr bwMode="auto">
          <a:xfrm>
            <a:off x="7689850" y="365601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29" name="Group 122"/>
          <p:cNvGrpSpPr>
            <a:grpSpLocks/>
          </p:cNvGrpSpPr>
          <p:nvPr/>
        </p:nvGrpSpPr>
        <p:grpSpPr bwMode="auto">
          <a:xfrm>
            <a:off x="7272339" y="4111626"/>
            <a:ext cx="835025" cy="377825"/>
            <a:chOff x="0" y="0"/>
            <a:chExt cx="524" cy="334"/>
          </a:xfrm>
          <a:solidFill>
            <a:schemeClr val="accent1">
              <a:lumMod val="75000"/>
            </a:schemeClr>
          </a:solidFill>
        </p:grpSpPr>
        <p:sp>
          <p:nvSpPr>
            <p:cNvPr id="51262" name="Rectangle 123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3" name="Group 124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51264" name="Rectangle 1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65" name="Rectangle 126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66" name="Rectangle 127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30" name="Text Box 128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1" name="Line 129"/>
          <p:cNvSpPr>
            <a:spLocks noChangeShapeType="1"/>
          </p:cNvSpPr>
          <p:nvPr/>
        </p:nvSpPr>
        <p:spPr bwMode="auto">
          <a:xfrm>
            <a:off x="7346950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2" name="Line 130"/>
          <p:cNvSpPr>
            <a:spLocks noChangeShapeType="1"/>
          </p:cNvSpPr>
          <p:nvPr/>
        </p:nvSpPr>
        <p:spPr bwMode="auto">
          <a:xfrm>
            <a:off x="7500938" y="4489451"/>
            <a:ext cx="0" cy="3794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3" name="Line 131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34" name="Group 134"/>
          <p:cNvGrpSpPr>
            <a:grpSpLocks/>
          </p:cNvGrpSpPr>
          <p:nvPr/>
        </p:nvGrpSpPr>
        <p:grpSpPr bwMode="auto">
          <a:xfrm>
            <a:off x="7007225" y="4870450"/>
            <a:ext cx="338138" cy="304800"/>
            <a:chOff x="0" y="0"/>
            <a:chExt cx="213" cy="192"/>
          </a:xfrm>
        </p:grpSpPr>
        <p:sp>
          <p:nvSpPr>
            <p:cNvPr id="51260" name="Line 13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61" name="Line 13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grpSp>
        <p:nvGrpSpPr>
          <p:cNvPr id="51235" name="Group 135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1258" name="Line 13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59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sp>
        <p:nvSpPr>
          <p:cNvPr id="51237" name="Text Box 151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8" name="Line 152"/>
          <p:cNvSpPr>
            <a:spLocks noChangeShapeType="1"/>
          </p:cNvSpPr>
          <p:nvPr/>
        </p:nvSpPr>
        <p:spPr bwMode="auto">
          <a:xfrm>
            <a:off x="6741101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9" name="Line 153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0" name="Line 154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2" name="Text Box 16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43" name="Line 16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4" name="Line 16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5" name="Line 165"/>
          <p:cNvSpPr>
            <a:spLocks noChangeShapeType="1"/>
          </p:cNvSpPr>
          <p:nvPr/>
        </p:nvSpPr>
        <p:spPr bwMode="auto">
          <a:xfrm>
            <a:off x="87201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6" name="Text Box 166"/>
          <p:cNvSpPr txBox="1">
            <a:spLocks noChangeArrowheads="1"/>
          </p:cNvSpPr>
          <p:nvPr/>
        </p:nvSpPr>
        <p:spPr bwMode="auto">
          <a:xfrm>
            <a:off x="6377602" y="5666672"/>
            <a:ext cx="102977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89713" y="5212423"/>
            <a:ext cx="835025" cy="369228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7961313" y="5203826"/>
            <a:ext cx="835025" cy="377825"/>
            <a:chOff x="14" y="0"/>
            <a:chExt cx="524" cy="334"/>
          </a:xfrm>
        </p:grpSpPr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102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3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104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105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 bwMode="auto">
          <a:xfrm>
            <a:off x="8337034" y="6053137"/>
            <a:ext cx="856526" cy="3937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93560" y="5818063"/>
            <a:ext cx="2598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data block</a:t>
            </a:r>
          </a:p>
          <a:p>
            <a:r>
              <a:rPr lang="en-US" sz="2000" b="1" dirty="0" smtClean="0"/>
              <a:t>at </a:t>
            </a:r>
            <a:r>
              <a:rPr lang="en-US" sz="2000" b="1" u="sng" dirty="0" smtClean="0"/>
              <a:t>new</a:t>
            </a:r>
            <a:r>
              <a:rPr lang="en-US" sz="2000" b="1" dirty="0" smtClean="0"/>
              <a:t> address</a:t>
            </a:r>
            <a:endParaRPr lang="en-US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8862430" y="5087159"/>
            <a:ext cx="298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address block</a:t>
            </a:r>
          </a:p>
          <a:p>
            <a:r>
              <a:rPr lang="en-US" sz="2000" b="1" dirty="0" smtClean="0"/>
              <a:t>at </a:t>
            </a:r>
            <a:r>
              <a:rPr lang="en-US" sz="2000" b="1" u="sng" dirty="0" smtClean="0"/>
              <a:t>new</a:t>
            </a:r>
            <a:r>
              <a:rPr lang="en-US" sz="2000" b="1" dirty="0" smtClean="0"/>
              <a:t> address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83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We update a data block (III)</a:t>
            </a: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1</a:t>
            </a:r>
          </a:p>
        </p:txBody>
      </p:sp>
      <p:grpSp>
        <p:nvGrpSpPr>
          <p:cNvPr id="51204" name="Group 39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1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Other stuff</a:t>
              </a:r>
            </a:p>
          </p:txBody>
        </p:sp>
        <p:sp>
          <p:nvSpPr>
            <p:cNvPr id="5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0</a:t>
              </a:r>
            </a:p>
          </p:txBody>
        </p:sp>
        <p:sp>
          <p:nvSpPr>
            <p:cNvPr id="51274" name="Rectangle 11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12</a:t>
              </a:r>
            </a:p>
          </p:txBody>
        </p:sp>
        <p:sp>
          <p:nvSpPr>
            <p:cNvPr id="51275" name="Rectangle 12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2</a:t>
              </a:r>
            </a:p>
          </p:txBody>
        </p:sp>
        <p:sp>
          <p:nvSpPr>
            <p:cNvPr id="51276" name="Rectangle 13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11</a:t>
              </a:r>
            </a:p>
          </p:txBody>
        </p:sp>
        <p:sp>
          <p:nvSpPr>
            <p:cNvPr id="51277" name="Rectangle 14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13</a:t>
              </a:r>
            </a:p>
          </p:txBody>
        </p:sp>
      </p:grp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</a:t>
            </a:r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3</a:t>
            </a:r>
          </a:p>
        </p:txBody>
      </p:sp>
      <p:sp>
        <p:nvSpPr>
          <p:cNvPr id="51207" name="Text Box 21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08" name="Text Box 22"/>
          <p:cNvSpPr txBox="1">
            <a:spLocks noChangeArrowheads="1"/>
          </p:cNvSpPr>
          <p:nvPr/>
        </p:nvSpPr>
        <p:spPr bwMode="auto">
          <a:xfrm>
            <a:off x="2452688" y="1830388"/>
            <a:ext cx="82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i-node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209" name="Line 23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0" name="Rectangle 24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14</a:t>
            </a:r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2" name="Line 2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3" name="Line 2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4" name="Line 3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2681288" y="3665538"/>
            <a:ext cx="19732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16" name="Line 33"/>
          <p:cNvSpPr>
            <a:spLocks noChangeShapeType="1"/>
          </p:cNvSpPr>
          <p:nvPr/>
        </p:nvSpPr>
        <p:spPr bwMode="auto">
          <a:xfrm>
            <a:off x="5033963" y="2897188"/>
            <a:ext cx="0" cy="15176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17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51267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8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51269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70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71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18" name="Text Box 41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19" name="Line 42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0" name="Line 43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1" name="Line 44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2" name="Text Box 56"/>
          <p:cNvSpPr txBox="1">
            <a:spLocks noChangeArrowheads="1"/>
          </p:cNvSpPr>
          <p:nvPr/>
        </p:nvSpPr>
        <p:spPr bwMode="auto">
          <a:xfrm>
            <a:off x="3898588" y="5241982"/>
            <a:ext cx="235267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3" name="Line 57"/>
          <p:cNvSpPr>
            <a:spLocks noChangeShapeType="1"/>
          </p:cNvSpPr>
          <p:nvPr/>
        </p:nvSpPr>
        <p:spPr bwMode="auto">
          <a:xfrm>
            <a:off x="5640388" y="2897188"/>
            <a:ext cx="0" cy="4556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4" name="Line 58"/>
          <p:cNvSpPr>
            <a:spLocks noChangeShapeType="1"/>
          </p:cNvSpPr>
          <p:nvPr/>
        </p:nvSpPr>
        <p:spPr bwMode="auto">
          <a:xfrm>
            <a:off x="533717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5" name="Text Box 59"/>
          <p:cNvSpPr txBox="1">
            <a:spLocks noChangeArrowheads="1"/>
          </p:cNvSpPr>
          <p:nvPr/>
        </p:nvSpPr>
        <p:spPr bwMode="auto">
          <a:xfrm>
            <a:off x="8694738" y="3125789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Triple indirection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6" name="Line 60"/>
          <p:cNvSpPr>
            <a:spLocks noChangeShapeType="1"/>
          </p:cNvSpPr>
          <p:nvPr/>
        </p:nvSpPr>
        <p:spPr bwMode="auto">
          <a:xfrm>
            <a:off x="5337176" y="3656013"/>
            <a:ext cx="23526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7" name="Line 61"/>
          <p:cNvSpPr>
            <a:spLocks noChangeShapeType="1"/>
          </p:cNvSpPr>
          <p:nvPr/>
        </p:nvSpPr>
        <p:spPr bwMode="auto">
          <a:xfrm>
            <a:off x="5680075" y="3352800"/>
            <a:ext cx="33401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8" name="Line 63"/>
          <p:cNvSpPr>
            <a:spLocks noChangeShapeType="1"/>
          </p:cNvSpPr>
          <p:nvPr/>
        </p:nvSpPr>
        <p:spPr bwMode="auto">
          <a:xfrm>
            <a:off x="7689850" y="365601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29" name="Group 122"/>
          <p:cNvGrpSpPr>
            <a:grpSpLocks/>
          </p:cNvGrpSpPr>
          <p:nvPr/>
        </p:nvGrpSpPr>
        <p:grpSpPr bwMode="auto">
          <a:xfrm>
            <a:off x="7272339" y="4111626"/>
            <a:ext cx="835025" cy="377825"/>
            <a:chOff x="0" y="0"/>
            <a:chExt cx="524" cy="334"/>
          </a:xfrm>
          <a:solidFill>
            <a:schemeClr val="accent1">
              <a:lumMod val="75000"/>
            </a:schemeClr>
          </a:solidFill>
        </p:grpSpPr>
        <p:sp>
          <p:nvSpPr>
            <p:cNvPr id="51262" name="Rectangle 123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3" name="Group 124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51264" name="Rectangle 1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65" name="Rectangle 126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66" name="Rectangle 127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30" name="Text Box 128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1" name="Line 129"/>
          <p:cNvSpPr>
            <a:spLocks noChangeShapeType="1"/>
          </p:cNvSpPr>
          <p:nvPr/>
        </p:nvSpPr>
        <p:spPr bwMode="auto">
          <a:xfrm>
            <a:off x="7346950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2" name="Line 130"/>
          <p:cNvSpPr>
            <a:spLocks noChangeShapeType="1"/>
          </p:cNvSpPr>
          <p:nvPr/>
        </p:nvSpPr>
        <p:spPr bwMode="auto">
          <a:xfrm>
            <a:off x="7500938" y="4489451"/>
            <a:ext cx="0" cy="3794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3" name="Line 131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34" name="Group 134"/>
          <p:cNvGrpSpPr>
            <a:grpSpLocks/>
          </p:cNvGrpSpPr>
          <p:nvPr/>
        </p:nvGrpSpPr>
        <p:grpSpPr bwMode="auto">
          <a:xfrm>
            <a:off x="7007225" y="4870450"/>
            <a:ext cx="338138" cy="304800"/>
            <a:chOff x="0" y="0"/>
            <a:chExt cx="213" cy="192"/>
          </a:xfrm>
        </p:grpSpPr>
        <p:sp>
          <p:nvSpPr>
            <p:cNvPr id="51260" name="Line 13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61" name="Line 13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grpSp>
        <p:nvGrpSpPr>
          <p:cNvPr id="51235" name="Group 135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1258" name="Line 13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59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sp>
        <p:nvSpPr>
          <p:cNvPr id="51237" name="Text Box 151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8" name="Line 152"/>
          <p:cNvSpPr>
            <a:spLocks noChangeShapeType="1"/>
          </p:cNvSpPr>
          <p:nvPr/>
        </p:nvSpPr>
        <p:spPr bwMode="auto">
          <a:xfrm>
            <a:off x="6741101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9" name="Line 153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0" name="Line 154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2" name="Text Box 16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43" name="Line 16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4" name="Line 16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5" name="Line 165"/>
          <p:cNvSpPr>
            <a:spLocks noChangeShapeType="1"/>
          </p:cNvSpPr>
          <p:nvPr/>
        </p:nvSpPr>
        <p:spPr bwMode="auto">
          <a:xfrm>
            <a:off x="87201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6" name="Text Box 166"/>
          <p:cNvSpPr txBox="1">
            <a:spLocks noChangeArrowheads="1"/>
          </p:cNvSpPr>
          <p:nvPr/>
        </p:nvSpPr>
        <p:spPr bwMode="auto">
          <a:xfrm>
            <a:off x="6377602" y="5666672"/>
            <a:ext cx="102977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89713" y="5212423"/>
            <a:ext cx="835025" cy="369228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7961313" y="5203826"/>
            <a:ext cx="835025" cy="377825"/>
            <a:chOff x="14" y="0"/>
            <a:chExt cx="524" cy="334"/>
          </a:xfrm>
        </p:grpSpPr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102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3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104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105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 bwMode="auto">
          <a:xfrm>
            <a:off x="8337034" y="6053137"/>
            <a:ext cx="856526" cy="3937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93560" y="5818063"/>
            <a:ext cx="2598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data block</a:t>
            </a:r>
          </a:p>
          <a:p>
            <a:r>
              <a:rPr lang="en-US" sz="2000" b="1" dirty="0" smtClean="0"/>
              <a:t>at </a:t>
            </a:r>
            <a:r>
              <a:rPr lang="en-US" sz="2000" b="1" u="sng" dirty="0" smtClean="0"/>
              <a:t>new</a:t>
            </a:r>
            <a:r>
              <a:rPr lang="en-US" sz="2000" b="1" dirty="0" smtClean="0"/>
              <a:t> address</a:t>
            </a:r>
            <a:endParaRPr lang="en-US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8871526" y="5098260"/>
            <a:ext cx="298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address block</a:t>
            </a:r>
          </a:p>
          <a:p>
            <a:r>
              <a:rPr lang="en-US" sz="2000" b="1" dirty="0" smtClean="0"/>
              <a:t>at </a:t>
            </a:r>
            <a:r>
              <a:rPr lang="en-US" sz="2000" b="1" u="sng" dirty="0" smtClean="0"/>
              <a:t>new</a:t>
            </a:r>
            <a:r>
              <a:rPr lang="en-US" sz="2000" b="1" dirty="0" smtClean="0"/>
              <a:t> address</a:t>
            </a:r>
            <a:endParaRPr lang="en-US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8337034" y="3953443"/>
            <a:ext cx="298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address block</a:t>
            </a:r>
          </a:p>
          <a:p>
            <a:r>
              <a:rPr lang="en-US" sz="2000" b="1" dirty="0" smtClean="0"/>
              <a:t>at </a:t>
            </a:r>
            <a:r>
              <a:rPr lang="en-US" sz="2000" b="1" u="sng" dirty="0" smtClean="0"/>
              <a:t>new</a:t>
            </a:r>
            <a:r>
              <a:rPr lang="en-US" sz="2000" b="1" dirty="0" smtClean="0"/>
              <a:t> address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11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We update a data block (IV)</a:t>
            </a: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1</a:t>
            </a:r>
          </a:p>
        </p:txBody>
      </p:sp>
      <p:grpSp>
        <p:nvGrpSpPr>
          <p:cNvPr id="51204" name="Group 39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1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Other stuff</a:t>
              </a:r>
            </a:p>
          </p:txBody>
        </p:sp>
        <p:sp>
          <p:nvSpPr>
            <p:cNvPr id="5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0</a:t>
              </a:r>
            </a:p>
          </p:txBody>
        </p:sp>
        <p:sp>
          <p:nvSpPr>
            <p:cNvPr id="51274" name="Rectangle 11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12</a:t>
              </a:r>
            </a:p>
          </p:txBody>
        </p:sp>
        <p:sp>
          <p:nvSpPr>
            <p:cNvPr id="51275" name="Rectangle 12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2</a:t>
              </a:r>
            </a:p>
          </p:txBody>
        </p:sp>
        <p:sp>
          <p:nvSpPr>
            <p:cNvPr id="51276" name="Rectangle 13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11</a:t>
              </a:r>
            </a:p>
          </p:txBody>
        </p:sp>
        <p:sp>
          <p:nvSpPr>
            <p:cNvPr id="51277" name="Rectangle 14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13</a:t>
              </a:r>
            </a:p>
          </p:txBody>
        </p:sp>
      </p:grp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</a:t>
            </a:r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3</a:t>
            </a:r>
          </a:p>
        </p:txBody>
      </p:sp>
      <p:sp>
        <p:nvSpPr>
          <p:cNvPr id="51207" name="Text Box 21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08" name="Text Box 22"/>
          <p:cNvSpPr txBox="1">
            <a:spLocks noChangeArrowheads="1"/>
          </p:cNvSpPr>
          <p:nvPr/>
        </p:nvSpPr>
        <p:spPr bwMode="auto">
          <a:xfrm>
            <a:off x="2452688" y="1830388"/>
            <a:ext cx="82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i-node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209" name="Line 23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0" name="Rectangle 24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14</a:t>
            </a:r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2" name="Line 2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3" name="Line 2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4" name="Line 3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2681288" y="3665538"/>
            <a:ext cx="19732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16" name="Line 33"/>
          <p:cNvSpPr>
            <a:spLocks noChangeShapeType="1"/>
          </p:cNvSpPr>
          <p:nvPr/>
        </p:nvSpPr>
        <p:spPr bwMode="auto">
          <a:xfrm>
            <a:off x="5033963" y="2897188"/>
            <a:ext cx="0" cy="15176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17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51267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8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51269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70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71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18" name="Text Box 41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19" name="Line 42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0" name="Line 43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1" name="Line 44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2" name="Text Box 56"/>
          <p:cNvSpPr txBox="1">
            <a:spLocks noChangeArrowheads="1"/>
          </p:cNvSpPr>
          <p:nvPr/>
        </p:nvSpPr>
        <p:spPr bwMode="auto">
          <a:xfrm>
            <a:off x="3898588" y="5241982"/>
            <a:ext cx="235267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3" name="Line 57"/>
          <p:cNvSpPr>
            <a:spLocks noChangeShapeType="1"/>
          </p:cNvSpPr>
          <p:nvPr/>
        </p:nvSpPr>
        <p:spPr bwMode="auto">
          <a:xfrm>
            <a:off x="5640388" y="2897188"/>
            <a:ext cx="0" cy="4556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4" name="Line 58"/>
          <p:cNvSpPr>
            <a:spLocks noChangeShapeType="1"/>
          </p:cNvSpPr>
          <p:nvPr/>
        </p:nvSpPr>
        <p:spPr bwMode="auto">
          <a:xfrm>
            <a:off x="533717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5" name="Text Box 59"/>
          <p:cNvSpPr txBox="1">
            <a:spLocks noChangeArrowheads="1"/>
          </p:cNvSpPr>
          <p:nvPr/>
        </p:nvSpPr>
        <p:spPr bwMode="auto">
          <a:xfrm>
            <a:off x="8694738" y="3125789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Triple indirection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6" name="Line 60"/>
          <p:cNvSpPr>
            <a:spLocks noChangeShapeType="1"/>
          </p:cNvSpPr>
          <p:nvPr/>
        </p:nvSpPr>
        <p:spPr bwMode="auto">
          <a:xfrm>
            <a:off x="5337176" y="3656013"/>
            <a:ext cx="23526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7" name="Line 61"/>
          <p:cNvSpPr>
            <a:spLocks noChangeShapeType="1"/>
          </p:cNvSpPr>
          <p:nvPr/>
        </p:nvSpPr>
        <p:spPr bwMode="auto">
          <a:xfrm>
            <a:off x="5680075" y="3352800"/>
            <a:ext cx="33401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8" name="Line 63"/>
          <p:cNvSpPr>
            <a:spLocks noChangeShapeType="1"/>
          </p:cNvSpPr>
          <p:nvPr/>
        </p:nvSpPr>
        <p:spPr bwMode="auto">
          <a:xfrm>
            <a:off x="7689850" y="365601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29" name="Group 122"/>
          <p:cNvGrpSpPr>
            <a:grpSpLocks/>
          </p:cNvGrpSpPr>
          <p:nvPr/>
        </p:nvGrpSpPr>
        <p:grpSpPr bwMode="auto">
          <a:xfrm>
            <a:off x="7272339" y="4111626"/>
            <a:ext cx="835025" cy="377825"/>
            <a:chOff x="0" y="0"/>
            <a:chExt cx="524" cy="334"/>
          </a:xfrm>
          <a:solidFill>
            <a:schemeClr val="accent1">
              <a:lumMod val="75000"/>
            </a:schemeClr>
          </a:solidFill>
        </p:grpSpPr>
        <p:sp>
          <p:nvSpPr>
            <p:cNvPr id="51262" name="Rectangle 123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3" name="Group 124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51264" name="Rectangle 1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65" name="Rectangle 126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66" name="Rectangle 127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30" name="Text Box 128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1" name="Line 129"/>
          <p:cNvSpPr>
            <a:spLocks noChangeShapeType="1"/>
          </p:cNvSpPr>
          <p:nvPr/>
        </p:nvSpPr>
        <p:spPr bwMode="auto">
          <a:xfrm>
            <a:off x="7346950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2" name="Line 130"/>
          <p:cNvSpPr>
            <a:spLocks noChangeShapeType="1"/>
          </p:cNvSpPr>
          <p:nvPr/>
        </p:nvSpPr>
        <p:spPr bwMode="auto">
          <a:xfrm>
            <a:off x="7500938" y="4489451"/>
            <a:ext cx="0" cy="3794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3" name="Line 131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34" name="Group 134"/>
          <p:cNvGrpSpPr>
            <a:grpSpLocks/>
          </p:cNvGrpSpPr>
          <p:nvPr/>
        </p:nvGrpSpPr>
        <p:grpSpPr bwMode="auto">
          <a:xfrm>
            <a:off x="7007225" y="4870450"/>
            <a:ext cx="338138" cy="304800"/>
            <a:chOff x="0" y="0"/>
            <a:chExt cx="213" cy="192"/>
          </a:xfrm>
        </p:grpSpPr>
        <p:sp>
          <p:nvSpPr>
            <p:cNvPr id="51260" name="Line 13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61" name="Line 13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grpSp>
        <p:nvGrpSpPr>
          <p:cNvPr id="51235" name="Group 135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1258" name="Line 13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59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sp>
        <p:nvSpPr>
          <p:cNvPr id="51237" name="Text Box 151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8" name="Line 152"/>
          <p:cNvSpPr>
            <a:spLocks noChangeShapeType="1"/>
          </p:cNvSpPr>
          <p:nvPr/>
        </p:nvSpPr>
        <p:spPr bwMode="auto">
          <a:xfrm>
            <a:off x="6741101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9" name="Line 153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0" name="Line 154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2" name="Text Box 16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43" name="Line 16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4" name="Line 16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5" name="Line 165"/>
          <p:cNvSpPr>
            <a:spLocks noChangeShapeType="1"/>
          </p:cNvSpPr>
          <p:nvPr/>
        </p:nvSpPr>
        <p:spPr bwMode="auto">
          <a:xfrm>
            <a:off x="87201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6" name="Text Box 166"/>
          <p:cNvSpPr txBox="1">
            <a:spLocks noChangeArrowheads="1"/>
          </p:cNvSpPr>
          <p:nvPr/>
        </p:nvSpPr>
        <p:spPr bwMode="auto">
          <a:xfrm>
            <a:off x="6377602" y="5666672"/>
            <a:ext cx="102977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89713" y="5212423"/>
            <a:ext cx="835025" cy="369228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7961313" y="5203826"/>
            <a:ext cx="835025" cy="377825"/>
            <a:chOff x="14" y="0"/>
            <a:chExt cx="524" cy="334"/>
          </a:xfrm>
        </p:grpSpPr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102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3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104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105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 bwMode="auto">
          <a:xfrm>
            <a:off x="8337034" y="6053137"/>
            <a:ext cx="856526" cy="3937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93560" y="5818063"/>
            <a:ext cx="2598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data block</a:t>
            </a:r>
          </a:p>
          <a:p>
            <a:r>
              <a:rPr lang="en-US" sz="2000" b="1" dirty="0" smtClean="0"/>
              <a:t>at </a:t>
            </a:r>
            <a:r>
              <a:rPr lang="en-US" sz="2000" b="1" u="sng" dirty="0" smtClean="0"/>
              <a:t>new</a:t>
            </a:r>
            <a:r>
              <a:rPr lang="en-US" sz="2000" b="1" dirty="0" smtClean="0"/>
              <a:t> address</a:t>
            </a:r>
            <a:endParaRPr lang="en-US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8871526" y="5098260"/>
            <a:ext cx="298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address block</a:t>
            </a:r>
          </a:p>
          <a:p>
            <a:r>
              <a:rPr lang="en-US" sz="2000" b="1" dirty="0" smtClean="0"/>
              <a:t>at </a:t>
            </a:r>
            <a:r>
              <a:rPr lang="en-US" sz="2000" b="1" u="sng" dirty="0" smtClean="0"/>
              <a:t>new</a:t>
            </a:r>
            <a:r>
              <a:rPr lang="en-US" sz="2000" b="1" dirty="0" smtClean="0"/>
              <a:t> address</a:t>
            </a:r>
            <a:endParaRPr lang="en-US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8337034" y="3953443"/>
            <a:ext cx="298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address block</a:t>
            </a:r>
          </a:p>
          <a:p>
            <a:r>
              <a:rPr lang="en-US" sz="2000" b="1" dirty="0" smtClean="0"/>
              <a:t>at </a:t>
            </a:r>
            <a:r>
              <a:rPr lang="en-US" sz="2000" b="1" u="sng" dirty="0" smtClean="0"/>
              <a:t>new</a:t>
            </a:r>
            <a:r>
              <a:rPr lang="en-US" sz="2000" b="1" dirty="0" smtClean="0"/>
              <a:t> address</a:t>
            </a:r>
            <a:endParaRPr lang="en-US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7764748" y="1711068"/>
            <a:ext cx="2983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Updated i-node</a:t>
            </a:r>
          </a:p>
        </p:txBody>
      </p:sp>
    </p:spTree>
    <p:extLst>
      <p:ext uri="{BB962C8B-B14F-4D97-AF65-F5344CB8AC3E}">
        <p14:creationId xmlns:p14="http://schemas.microsoft.com/office/powerpoint/2010/main" val="750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1990"/>
            <a:ext cx="10972800" cy="1371600"/>
          </a:xfrm>
        </p:spPr>
        <p:txBody>
          <a:bodyPr/>
          <a:lstStyle/>
          <a:p>
            <a:r>
              <a:rPr lang="en-US" altLang="en-US" dirty="0" smtClean="0"/>
              <a:t>The F2FS  solution</a:t>
            </a: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1</a:t>
            </a:r>
          </a:p>
        </p:txBody>
      </p:sp>
      <p:grpSp>
        <p:nvGrpSpPr>
          <p:cNvPr id="51204" name="Group 39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1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Other stuff</a:t>
              </a:r>
            </a:p>
          </p:txBody>
        </p:sp>
        <p:sp>
          <p:nvSpPr>
            <p:cNvPr id="5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0</a:t>
              </a:r>
            </a:p>
          </p:txBody>
        </p:sp>
        <p:sp>
          <p:nvSpPr>
            <p:cNvPr id="51274" name="Rectangle 11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12</a:t>
              </a:r>
            </a:p>
          </p:txBody>
        </p:sp>
        <p:sp>
          <p:nvSpPr>
            <p:cNvPr id="51275" name="Rectangle 12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2</a:t>
              </a:r>
            </a:p>
          </p:txBody>
        </p:sp>
        <p:sp>
          <p:nvSpPr>
            <p:cNvPr id="51276" name="Rectangle 13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11</a:t>
              </a:r>
            </a:p>
          </p:txBody>
        </p:sp>
        <p:sp>
          <p:nvSpPr>
            <p:cNvPr id="51277" name="Rectangle 14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13</a:t>
              </a:r>
            </a:p>
          </p:txBody>
        </p:sp>
      </p:grp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</a:t>
            </a:r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3</a:t>
            </a:r>
          </a:p>
        </p:txBody>
      </p:sp>
      <p:sp>
        <p:nvSpPr>
          <p:cNvPr id="51207" name="Text Box 21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08" name="Text Box 22"/>
          <p:cNvSpPr txBox="1">
            <a:spLocks noChangeArrowheads="1"/>
          </p:cNvSpPr>
          <p:nvPr/>
        </p:nvSpPr>
        <p:spPr bwMode="auto">
          <a:xfrm>
            <a:off x="2452688" y="1830388"/>
            <a:ext cx="82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i-node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209" name="Line 23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0" name="Rectangle 24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14</a:t>
            </a:r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2" name="Line 2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3" name="Line 2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4" name="Line 3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2681288" y="3665538"/>
            <a:ext cx="19732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16" name="Line 33"/>
          <p:cNvSpPr>
            <a:spLocks noChangeShapeType="1"/>
          </p:cNvSpPr>
          <p:nvPr/>
        </p:nvSpPr>
        <p:spPr bwMode="auto">
          <a:xfrm>
            <a:off x="5033963" y="2945608"/>
            <a:ext cx="0" cy="1517650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17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51267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8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51269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70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71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18" name="Text Box 41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19" name="Line 42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0" name="Line 43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1" name="Line 44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2" name="Text Box 56"/>
          <p:cNvSpPr txBox="1">
            <a:spLocks noChangeArrowheads="1"/>
          </p:cNvSpPr>
          <p:nvPr/>
        </p:nvSpPr>
        <p:spPr bwMode="auto">
          <a:xfrm>
            <a:off x="3898588" y="5241982"/>
            <a:ext cx="235267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3" name="Line 57"/>
          <p:cNvSpPr>
            <a:spLocks noChangeShapeType="1"/>
          </p:cNvSpPr>
          <p:nvPr/>
        </p:nvSpPr>
        <p:spPr bwMode="auto">
          <a:xfrm>
            <a:off x="5630863" y="2906714"/>
            <a:ext cx="0" cy="455612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4" name="Line 58"/>
          <p:cNvSpPr>
            <a:spLocks noChangeShapeType="1"/>
          </p:cNvSpPr>
          <p:nvPr/>
        </p:nvSpPr>
        <p:spPr bwMode="auto">
          <a:xfrm>
            <a:off x="5336594" y="2906714"/>
            <a:ext cx="0" cy="758825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5" name="Text Box 59"/>
          <p:cNvSpPr txBox="1">
            <a:spLocks noChangeArrowheads="1"/>
          </p:cNvSpPr>
          <p:nvPr/>
        </p:nvSpPr>
        <p:spPr bwMode="auto">
          <a:xfrm>
            <a:off x="8694738" y="3125789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Triple indirection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6" name="Line 60"/>
          <p:cNvSpPr>
            <a:spLocks noChangeShapeType="1"/>
          </p:cNvSpPr>
          <p:nvPr/>
        </p:nvSpPr>
        <p:spPr bwMode="auto">
          <a:xfrm>
            <a:off x="5337176" y="3638264"/>
            <a:ext cx="2352675" cy="0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7" name="Line 61"/>
          <p:cNvSpPr>
            <a:spLocks noChangeShapeType="1"/>
          </p:cNvSpPr>
          <p:nvPr/>
        </p:nvSpPr>
        <p:spPr bwMode="auto">
          <a:xfrm>
            <a:off x="5680075" y="3362326"/>
            <a:ext cx="3340100" cy="0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8" name="Line 63"/>
          <p:cNvSpPr>
            <a:spLocks noChangeShapeType="1"/>
          </p:cNvSpPr>
          <p:nvPr/>
        </p:nvSpPr>
        <p:spPr bwMode="auto">
          <a:xfrm>
            <a:off x="7689850" y="3638264"/>
            <a:ext cx="0" cy="379412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29" name="Group 122"/>
          <p:cNvGrpSpPr>
            <a:grpSpLocks/>
          </p:cNvGrpSpPr>
          <p:nvPr/>
        </p:nvGrpSpPr>
        <p:grpSpPr bwMode="auto">
          <a:xfrm>
            <a:off x="7272339" y="4111626"/>
            <a:ext cx="835025" cy="377825"/>
            <a:chOff x="0" y="0"/>
            <a:chExt cx="524" cy="334"/>
          </a:xfrm>
          <a:solidFill>
            <a:schemeClr val="accent1">
              <a:lumMod val="75000"/>
            </a:schemeClr>
          </a:solidFill>
        </p:grpSpPr>
        <p:sp>
          <p:nvSpPr>
            <p:cNvPr id="51262" name="Rectangle 123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3" name="Group 124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51264" name="Rectangle 1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65" name="Rectangle 126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66" name="Rectangle 127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30" name="Text Box 128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1" name="Line 129"/>
          <p:cNvSpPr>
            <a:spLocks noChangeShapeType="1"/>
          </p:cNvSpPr>
          <p:nvPr/>
        </p:nvSpPr>
        <p:spPr bwMode="auto">
          <a:xfrm>
            <a:off x="7361555" y="4519613"/>
            <a:ext cx="0" cy="379413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2" name="Line 130"/>
          <p:cNvSpPr>
            <a:spLocks noChangeShapeType="1"/>
          </p:cNvSpPr>
          <p:nvPr/>
        </p:nvSpPr>
        <p:spPr bwMode="auto">
          <a:xfrm>
            <a:off x="7500938" y="4545013"/>
            <a:ext cx="0" cy="379413"/>
          </a:xfrm>
          <a:prstGeom prst="line">
            <a:avLst/>
          </a:prstGeom>
          <a:noFill/>
          <a:ln w="76200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3" name="Line 131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34" name="Group 134"/>
          <p:cNvGrpSpPr>
            <a:grpSpLocks/>
          </p:cNvGrpSpPr>
          <p:nvPr/>
        </p:nvGrpSpPr>
        <p:grpSpPr bwMode="auto">
          <a:xfrm>
            <a:off x="7007225" y="4899026"/>
            <a:ext cx="338138" cy="304800"/>
            <a:chOff x="0" y="0"/>
            <a:chExt cx="213" cy="192"/>
          </a:xfrm>
        </p:grpSpPr>
        <p:sp>
          <p:nvSpPr>
            <p:cNvPr id="51260" name="Line 13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61" name="Line 13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grpSp>
        <p:nvGrpSpPr>
          <p:cNvPr id="51235" name="Group 135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1258" name="Line 13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59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sp>
        <p:nvSpPr>
          <p:cNvPr id="51237" name="Text Box 151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8" name="Line 152"/>
          <p:cNvSpPr>
            <a:spLocks noChangeShapeType="1"/>
          </p:cNvSpPr>
          <p:nvPr/>
        </p:nvSpPr>
        <p:spPr bwMode="auto">
          <a:xfrm>
            <a:off x="6741101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9" name="Line 153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0" name="Line 154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2" name="Text Box 16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43" name="Line 16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4" name="Line 16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5" name="Line 165"/>
          <p:cNvSpPr>
            <a:spLocks noChangeShapeType="1"/>
          </p:cNvSpPr>
          <p:nvPr/>
        </p:nvSpPr>
        <p:spPr bwMode="auto">
          <a:xfrm>
            <a:off x="8727547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6" name="Text Box 166"/>
          <p:cNvSpPr txBox="1">
            <a:spLocks noChangeArrowheads="1"/>
          </p:cNvSpPr>
          <p:nvPr/>
        </p:nvSpPr>
        <p:spPr bwMode="auto">
          <a:xfrm>
            <a:off x="6377602" y="5666672"/>
            <a:ext cx="102977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89713" y="5212423"/>
            <a:ext cx="835025" cy="369228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7961313" y="5203826"/>
            <a:ext cx="835025" cy="377825"/>
            <a:chOff x="14" y="0"/>
            <a:chExt cx="524" cy="334"/>
          </a:xfrm>
        </p:grpSpPr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102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3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104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105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 bwMode="auto">
          <a:xfrm>
            <a:off x="8368075" y="6007100"/>
            <a:ext cx="856526" cy="3937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7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1990"/>
            <a:ext cx="10972800" cy="1371600"/>
          </a:xfrm>
        </p:spPr>
        <p:txBody>
          <a:bodyPr/>
          <a:lstStyle/>
          <a:p>
            <a:r>
              <a:rPr lang="en-US" altLang="en-US" dirty="0" smtClean="0"/>
              <a:t>We update a data block (I)</a:t>
            </a: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1</a:t>
            </a:r>
          </a:p>
        </p:txBody>
      </p:sp>
      <p:grpSp>
        <p:nvGrpSpPr>
          <p:cNvPr id="51204" name="Group 39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1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Other stuff</a:t>
              </a:r>
            </a:p>
          </p:txBody>
        </p:sp>
        <p:sp>
          <p:nvSpPr>
            <p:cNvPr id="5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0</a:t>
              </a:r>
            </a:p>
          </p:txBody>
        </p:sp>
        <p:sp>
          <p:nvSpPr>
            <p:cNvPr id="51274" name="Rectangle 11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12</a:t>
              </a:r>
            </a:p>
          </p:txBody>
        </p:sp>
        <p:sp>
          <p:nvSpPr>
            <p:cNvPr id="51275" name="Rectangle 12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2</a:t>
              </a:r>
            </a:p>
          </p:txBody>
        </p:sp>
        <p:sp>
          <p:nvSpPr>
            <p:cNvPr id="51276" name="Rectangle 13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11</a:t>
              </a:r>
            </a:p>
          </p:txBody>
        </p:sp>
        <p:sp>
          <p:nvSpPr>
            <p:cNvPr id="51277" name="Rectangle 14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13</a:t>
              </a:r>
            </a:p>
          </p:txBody>
        </p:sp>
      </p:grp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</a:t>
            </a:r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3</a:t>
            </a:r>
          </a:p>
        </p:txBody>
      </p:sp>
      <p:sp>
        <p:nvSpPr>
          <p:cNvPr id="51207" name="Text Box 21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08" name="Text Box 22"/>
          <p:cNvSpPr txBox="1">
            <a:spLocks noChangeArrowheads="1"/>
          </p:cNvSpPr>
          <p:nvPr/>
        </p:nvSpPr>
        <p:spPr bwMode="auto">
          <a:xfrm>
            <a:off x="2452688" y="1830388"/>
            <a:ext cx="82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i-node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209" name="Line 23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0" name="Rectangle 24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14</a:t>
            </a:r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2" name="Line 2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3" name="Line 2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4" name="Line 3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2681288" y="3665538"/>
            <a:ext cx="19732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16" name="Line 33"/>
          <p:cNvSpPr>
            <a:spLocks noChangeShapeType="1"/>
          </p:cNvSpPr>
          <p:nvPr/>
        </p:nvSpPr>
        <p:spPr bwMode="auto">
          <a:xfrm>
            <a:off x="5033963" y="2945608"/>
            <a:ext cx="0" cy="1517650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17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51267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8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51269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70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71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18" name="Text Box 41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19" name="Line 42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0" name="Line 43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1" name="Line 44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2" name="Text Box 56"/>
          <p:cNvSpPr txBox="1">
            <a:spLocks noChangeArrowheads="1"/>
          </p:cNvSpPr>
          <p:nvPr/>
        </p:nvSpPr>
        <p:spPr bwMode="auto">
          <a:xfrm>
            <a:off x="3898588" y="5241982"/>
            <a:ext cx="235267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3" name="Line 57"/>
          <p:cNvSpPr>
            <a:spLocks noChangeShapeType="1"/>
          </p:cNvSpPr>
          <p:nvPr/>
        </p:nvSpPr>
        <p:spPr bwMode="auto">
          <a:xfrm>
            <a:off x="5630863" y="2906714"/>
            <a:ext cx="0" cy="455612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4" name="Line 58"/>
          <p:cNvSpPr>
            <a:spLocks noChangeShapeType="1"/>
          </p:cNvSpPr>
          <p:nvPr/>
        </p:nvSpPr>
        <p:spPr bwMode="auto">
          <a:xfrm>
            <a:off x="5336594" y="2906714"/>
            <a:ext cx="0" cy="758825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5" name="Text Box 59"/>
          <p:cNvSpPr txBox="1">
            <a:spLocks noChangeArrowheads="1"/>
          </p:cNvSpPr>
          <p:nvPr/>
        </p:nvSpPr>
        <p:spPr bwMode="auto">
          <a:xfrm>
            <a:off x="8694738" y="3125789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Triple indirection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6" name="Line 60"/>
          <p:cNvSpPr>
            <a:spLocks noChangeShapeType="1"/>
          </p:cNvSpPr>
          <p:nvPr/>
        </p:nvSpPr>
        <p:spPr bwMode="auto">
          <a:xfrm>
            <a:off x="5337176" y="3638264"/>
            <a:ext cx="2352675" cy="0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7" name="Line 61"/>
          <p:cNvSpPr>
            <a:spLocks noChangeShapeType="1"/>
          </p:cNvSpPr>
          <p:nvPr/>
        </p:nvSpPr>
        <p:spPr bwMode="auto">
          <a:xfrm>
            <a:off x="5680075" y="3362326"/>
            <a:ext cx="3340100" cy="0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8" name="Line 63"/>
          <p:cNvSpPr>
            <a:spLocks noChangeShapeType="1"/>
          </p:cNvSpPr>
          <p:nvPr/>
        </p:nvSpPr>
        <p:spPr bwMode="auto">
          <a:xfrm>
            <a:off x="7689850" y="3638264"/>
            <a:ext cx="0" cy="379412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29" name="Group 122"/>
          <p:cNvGrpSpPr>
            <a:grpSpLocks/>
          </p:cNvGrpSpPr>
          <p:nvPr/>
        </p:nvGrpSpPr>
        <p:grpSpPr bwMode="auto">
          <a:xfrm>
            <a:off x="7272339" y="4111626"/>
            <a:ext cx="835025" cy="377825"/>
            <a:chOff x="0" y="0"/>
            <a:chExt cx="524" cy="334"/>
          </a:xfrm>
          <a:solidFill>
            <a:schemeClr val="accent1">
              <a:lumMod val="75000"/>
            </a:schemeClr>
          </a:solidFill>
        </p:grpSpPr>
        <p:sp>
          <p:nvSpPr>
            <p:cNvPr id="51262" name="Rectangle 123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3" name="Group 124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51264" name="Rectangle 1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65" name="Rectangle 126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66" name="Rectangle 127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30" name="Text Box 128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1" name="Line 129"/>
          <p:cNvSpPr>
            <a:spLocks noChangeShapeType="1"/>
          </p:cNvSpPr>
          <p:nvPr/>
        </p:nvSpPr>
        <p:spPr bwMode="auto">
          <a:xfrm>
            <a:off x="7361555" y="4519613"/>
            <a:ext cx="0" cy="379413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2" name="Line 130"/>
          <p:cNvSpPr>
            <a:spLocks noChangeShapeType="1"/>
          </p:cNvSpPr>
          <p:nvPr/>
        </p:nvSpPr>
        <p:spPr bwMode="auto">
          <a:xfrm>
            <a:off x="7500938" y="4545013"/>
            <a:ext cx="0" cy="379413"/>
          </a:xfrm>
          <a:prstGeom prst="line">
            <a:avLst/>
          </a:prstGeom>
          <a:noFill/>
          <a:ln w="76200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3" name="Line 131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34" name="Group 134"/>
          <p:cNvGrpSpPr>
            <a:grpSpLocks/>
          </p:cNvGrpSpPr>
          <p:nvPr/>
        </p:nvGrpSpPr>
        <p:grpSpPr bwMode="auto">
          <a:xfrm>
            <a:off x="7007225" y="4899026"/>
            <a:ext cx="338138" cy="304800"/>
            <a:chOff x="0" y="0"/>
            <a:chExt cx="213" cy="192"/>
          </a:xfrm>
        </p:grpSpPr>
        <p:sp>
          <p:nvSpPr>
            <p:cNvPr id="51260" name="Line 13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61" name="Line 13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grpSp>
        <p:nvGrpSpPr>
          <p:cNvPr id="51235" name="Group 135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1258" name="Line 13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59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sp>
        <p:nvSpPr>
          <p:cNvPr id="51237" name="Text Box 151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8" name="Line 152"/>
          <p:cNvSpPr>
            <a:spLocks noChangeShapeType="1"/>
          </p:cNvSpPr>
          <p:nvPr/>
        </p:nvSpPr>
        <p:spPr bwMode="auto">
          <a:xfrm>
            <a:off x="6741101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9" name="Line 153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0" name="Line 154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2" name="Text Box 16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43" name="Line 16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4" name="Line 16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5" name="Line 165"/>
          <p:cNvSpPr>
            <a:spLocks noChangeShapeType="1"/>
          </p:cNvSpPr>
          <p:nvPr/>
        </p:nvSpPr>
        <p:spPr bwMode="auto">
          <a:xfrm>
            <a:off x="8727547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6" name="Text Box 166"/>
          <p:cNvSpPr txBox="1">
            <a:spLocks noChangeArrowheads="1"/>
          </p:cNvSpPr>
          <p:nvPr/>
        </p:nvSpPr>
        <p:spPr bwMode="auto">
          <a:xfrm>
            <a:off x="6377602" y="5666672"/>
            <a:ext cx="102977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89713" y="5212423"/>
            <a:ext cx="835025" cy="369228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7961313" y="5203826"/>
            <a:ext cx="835025" cy="377825"/>
            <a:chOff x="14" y="0"/>
            <a:chExt cx="524" cy="334"/>
          </a:xfrm>
        </p:grpSpPr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102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3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104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105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 bwMode="auto">
          <a:xfrm>
            <a:off x="8368075" y="6007100"/>
            <a:ext cx="856526" cy="3937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984" y="5817394"/>
            <a:ext cx="2664183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1990"/>
            <a:ext cx="10972800" cy="1371600"/>
          </a:xfrm>
        </p:spPr>
        <p:txBody>
          <a:bodyPr/>
          <a:lstStyle/>
          <a:p>
            <a:r>
              <a:rPr lang="en-US" altLang="en-US" dirty="0" smtClean="0"/>
              <a:t>We update a data block (II)</a:t>
            </a: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1</a:t>
            </a:r>
          </a:p>
        </p:txBody>
      </p:sp>
      <p:grpSp>
        <p:nvGrpSpPr>
          <p:cNvPr id="51204" name="Group 39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1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Other stuff</a:t>
              </a:r>
            </a:p>
          </p:txBody>
        </p:sp>
        <p:sp>
          <p:nvSpPr>
            <p:cNvPr id="5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0</a:t>
              </a:r>
            </a:p>
          </p:txBody>
        </p:sp>
        <p:sp>
          <p:nvSpPr>
            <p:cNvPr id="51274" name="Rectangle 11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12</a:t>
              </a:r>
            </a:p>
          </p:txBody>
        </p:sp>
        <p:sp>
          <p:nvSpPr>
            <p:cNvPr id="51275" name="Rectangle 12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2</a:t>
              </a:r>
            </a:p>
          </p:txBody>
        </p:sp>
        <p:sp>
          <p:nvSpPr>
            <p:cNvPr id="51276" name="Rectangle 13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11</a:t>
              </a:r>
            </a:p>
          </p:txBody>
        </p:sp>
        <p:sp>
          <p:nvSpPr>
            <p:cNvPr id="51277" name="Rectangle 14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/>
                </a:rPr>
                <a:t>13</a:t>
              </a:r>
            </a:p>
          </p:txBody>
        </p:sp>
      </p:grp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</a:t>
            </a:r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3</a:t>
            </a:r>
          </a:p>
        </p:txBody>
      </p:sp>
      <p:sp>
        <p:nvSpPr>
          <p:cNvPr id="51207" name="Text Box 21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08" name="Text Box 22"/>
          <p:cNvSpPr txBox="1">
            <a:spLocks noChangeArrowheads="1"/>
          </p:cNvSpPr>
          <p:nvPr/>
        </p:nvSpPr>
        <p:spPr bwMode="auto">
          <a:xfrm>
            <a:off x="2452688" y="1830388"/>
            <a:ext cx="82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i-node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209" name="Line 23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0" name="Rectangle 24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14</a:t>
            </a:r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2" name="Line 2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3" name="Line 2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4" name="Line 3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2681288" y="3665538"/>
            <a:ext cx="19732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16" name="Line 33"/>
          <p:cNvSpPr>
            <a:spLocks noChangeShapeType="1"/>
          </p:cNvSpPr>
          <p:nvPr/>
        </p:nvSpPr>
        <p:spPr bwMode="auto">
          <a:xfrm>
            <a:off x="5033963" y="2945608"/>
            <a:ext cx="0" cy="1517650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17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51267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8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51269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70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71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18" name="Text Box 41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19" name="Line 42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0" name="Line 43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1" name="Line 44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2" name="Text Box 56"/>
          <p:cNvSpPr txBox="1">
            <a:spLocks noChangeArrowheads="1"/>
          </p:cNvSpPr>
          <p:nvPr/>
        </p:nvSpPr>
        <p:spPr bwMode="auto">
          <a:xfrm>
            <a:off x="3898588" y="5241982"/>
            <a:ext cx="235267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3" name="Line 57"/>
          <p:cNvSpPr>
            <a:spLocks noChangeShapeType="1"/>
          </p:cNvSpPr>
          <p:nvPr/>
        </p:nvSpPr>
        <p:spPr bwMode="auto">
          <a:xfrm>
            <a:off x="5630863" y="2906714"/>
            <a:ext cx="0" cy="455612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4" name="Line 58"/>
          <p:cNvSpPr>
            <a:spLocks noChangeShapeType="1"/>
          </p:cNvSpPr>
          <p:nvPr/>
        </p:nvSpPr>
        <p:spPr bwMode="auto">
          <a:xfrm>
            <a:off x="5336594" y="2906714"/>
            <a:ext cx="0" cy="758825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5" name="Text Box 59"/>
          <p:cNvSpPr txBox="1">
            <a:spLocks noChangeArrowheads="1"/>
          </p:cNvSpPr>
          <p:nvPr/>
        </p:nvSpPr>
        <p:spPr bwMode="auto">
          <a:xfrm>
            <a:off x="8694738" y="3125789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Triple indirection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sp>
        <p:nvSpPr>
          <p:cNvPr id="51226" name="Line 60"/>
          <p:cNvSpPr>
            <a:spLocks noChangeShapeType="1"/>
          </p:cNvSpPr>
          <p:nvPr/>
        </p:nvSpPr>
        <p:spPr bwMode="auto">
          <a:xfrm>
            <a:off x="5337176" y="3638264"/>
            <a:ext cx="2352675" cy="0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7" name="Line 61"/>
          <p:cNvSpPr>
            <a:spLocks noChangeShapeType="1"/>
          </p:cNvSpPr>
          <p:nvPr/>
        </p:nvSpPr>
        <p:spPr bwMode="auto">
          <a:xfrm>
            <a:off x="5680075" y="3362326"/>
            <a:ext cx="3340100" cy="0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28" name="Line 63"/>
          <p:cNvSpPr>
            <a:spLocks noChangeShapeType="1"/>
          </p:cNvSpPr>
          <p:nvPr/>
        </p:nvSpPr>
        <p:spPr bwMode="auto">
          <a:xfrm>
            <a:off x="7689850" y="3638264"/>
            <a:ext cx="0" cy="379412"/>
          </a:xfrm>
          <a:prstGeom prst="line">
            <a:avLst/>
          </a:prstGeom>
          <a:noFill/>
          <a:ln w="66675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29" name="Group 122"/>
          <p:cNvGrpSpPr>
            <a:grpSpLocks/>
          </p:cNvGrpSpPr>
          <p:nvPr/>
        </p:nvGrpSpPr>
        <p:grpSpPr bwMode="auto">
          <a:xfrm>
            <a:off x="7272339" y="4111626"/>
            <a:ext cx="835025" cy="377825"/>
            <a:chOff x="0" y="0"/>
            <a:chExt cx="524" cy="334"/>
          </a:xfrm>
          <a:solidFill>
            <a:schemeClr val="accent1">
              <a:lumMod val="75000"/>
            </a:schemeClr>
          </a:solidFill>
        </p:grpSpPr>
        <p:sp>
          <p:nvSpPr>
            <p:cNvPr id="51262" name="Rectangle 123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51263" name="Group 124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51264" name="Rectangle 1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51265" name="Rectangle 126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51266" name="Rectangle 127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51230" name="Text Box 128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1" name="Line 129"/>
          <p:cNvSpPr>
            <a:spLocks noChangeShapeType="1"/>
          </p:cNvSpPr>
          <p:nvPr/>
        </p:nvSpPr>
        <p:spPr bwMode="auto">
          <a:xfrm>
            <a:off x="7361555" y="4519613"/>
            <a:ext cx="0" cy="379413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2" name="Line 130"/>
          <p:cNvSpPr>
            <a:spLocks noChangeShapeType="1"/>
          </p:cNvSpPr>
          <p:nvPr/>
        </p:nvSpPr>
        <p:spPr bwMode="auto">
          <a:xfrm>
            <a:off x="7500938" y="4545013"/>
            <a:ext cx="0" cy="379413"/>
          </a:xfrm>
          <a:prstGeom prst="line">
            <a:avLst/>
          </a:prstGeom>
          <a:noFill/>
          <a:ln w="76200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3" name="Line 131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grpSp>
        <p:nvGrpSpPr>
          <p:cNvPr id="51234" name="Group 134"/>
          <p:cNvGrpSpPr>
            <a:grpSpLocks/>
          </p:cNvGrpSpPr>
          <p:nvPr/>
        </p:nvGrpSpPr>
        <p:grpSpPr bwMode="auto">
          <a:xfrm>
            <a:off x="7007225" y="4899026"/>
            <a:ext cx="338138" cy="304800"/>
            <a:chOff x="0" y="0"/>
            <a:chExt cx="213" cy="192"/>
          </a:xfrm>
        </p:grpSpPr>
        <p:sp>
          <p:nvSpPr>
            <p:cNvPr id="51260" name="Line 13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61" name="Line 13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grpSp>
        <p:nvGrpSpPr>
          <p:cNvPr id="51235" name="Group 135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1258" name="Line 13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sp>
          <p:nvSpPr>
            <p:cNvPr id="51259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76200" cap="sq">
              <a:solidFill>
                <a:srgbClr val="00B05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</p:grpSp>
      <p:sp>
        <p:nvSpPr>
          <p:cNvPr id="51237" name="Text Box 151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38" name="Line 152"/>
          <p:cNvSpPr>
            <a:spLocks noChangeShapeType="1"/>
          </p:cNvSpPr>
          <p:nvPr/>
        </p:nvSpPr>
        <p:spPr bwMode="auto">
          <a:xfrm>
            <a:off x="6741101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39" name="Line 153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0" name="Line 154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2" name="Text Box 16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…</a:t>
            </a:r>
          </a:p>
        </p:txBody>
      </p:sp>
      <p:sp>
        <p:nvSpPr>
          <p:cNvPr id="51243" name="Line 16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4" name="Line 16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5" name="Line 165"/>
          <p:cNvSpPr>
            <a:spLocks noChangeShapeType="1"/>
          </p:cNvSpPr>
          <p:nvPr/>
        </p:nvSpPr>
        <p:spPr bwMode="auto">
          <a:xfrm>
            <a:off x="8727547" y="5581651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51246" name="Text Box 166"/>
          <p:cNvSpPr txBox="1">
            <a:spLocks noChangeArrowheads="1"/>
          </p:cNvSpPr>
          <p:nvPr/>
        </p:nvSpPr>
        <p:spPr bwMode="auto">
          <a:xfrm>
            <a:off x="6377602" y="5666672"/>
            <a:ext cx="102977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 blocks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89713" y="5212423"/>
            <a:ext cx="835025" cy="369228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7961313" y="5203826"/>
            <a:ext cx="835025" cy="377825"/>
            <a:chOff x="14" y="0"/>
            <a:chExt cx="524" cy="334"/>
          </a:xfrm>
        </p:grpSpPr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/>
              </a:endParaRPr>
            </a:p>
          </p:txBody>
        </p:sp>
        <p:grpSp>
          <p:nvGrpSpPr>
            <p:cNvPr id="102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3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  <p:sp>
            <p:nvSpPr>
              <p:cNvPr id="104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/>
                  </a:rPr>
                  <a:t>…</a:t>
                </a:r>
              </a:p>
            </p:txBody>
          </p:sp>
          <p:sp>
            <p:nvSpPr>
              <p:cNvPr id="105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 bwMode="auto">
          <a:xfrm>
            <a:off x="8368075" y="6007100"/>
            <a:ext cx="856526" cy="3937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4984" y="5817394"/>
            <a:ext cx="2664183" cy="8413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07515" y="4786610"/>
            <a:ext cx="26645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Updated direct node</a:t>
            </a:r>
          </a:p>
          <a:p>
            <a:r>
              <a:rPr lang="en-US" sz="2000" b="1" dirty="0" smtClean="0"/>
              <a:t>at new address</a:t>
            </a:r>
          </a:p>
          <a:p>
            <a:r>
              <a:rPr lang="en-US" sz="2000" b="1" dirty="0" smtClean="0"/>
              <a:t>keeps its ID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69923" y="4947473"/>
            <a:ext cx="4187527" cy="89053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Must now update address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/>
              <a:t> of direct node in NAT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08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4KB directory entries contain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 bitmap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Two arrays  of slots and names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Bitmap entries identify valid slots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Slots contain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  hash , a i-node number, the file name length and type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Directories are organized as multilevel hash tables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Allows  O(log </a:t>
            </a:r>
            <a:r>
              <a:rPr lang="en-US" i="1" dirty="0" smtClean="0"/>
              <a:t># of dentries</a:t>
            </a:r>
            <a:r>
              <a:rPr lang="en-US" dirty="0" smtClean="0"/>
              <a:t>) searches</a:t>
            </a:r>
            <a:endParaRPr lang="en-US" dirty="0"/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66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Multi-head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six separate logs</a:t>
            </a:r>
          </a:p>
          <a:p>
            <a:pPr lvl="1"/>
            <a:r>
              <a:rPr lang="en-US" dirty="0" smtClean="0"/>
              <a:t>Used to separate hot and cold blocks</a:t>
            </a:r>
          </a:p>
          <a:p>
            <a:endParaRPr lang="en-US" dirty="0" smtClean="0"/>
          </a:p>
          <a:p>
            <a:r>
              <a:rPr lang="en-US" dirty="0" smtClean="0"/>
              <a:t>F2FS identifies has cold</a:t>
            </a:r>
          </a:p>
          <a:p>
            <a:pPr lvl="1"/>
            <a:r>
              <a:rPr lang="en-US" dirty="0" smtClean="0"/>
              <a:t>Data blocks that have been moved by the segment cleaner</a:t>
            </a:r>
          </a:p>
          <a:p>
            <a:pPr lvl="1"/>
            <a:r>
              <a:rPr lang="en-US" dirty="0" smtClean="0"/>
              <a:t>Data blocks labelled as cold by their owner</a:t>
            </a:r>
          </a:p>
          <a:p>
            <a:pPr lvl="1"/>
            <a:r>
              <a:rPr lang="en-US" dirty="0" smtClean="0"/>
              <a:t>Multimedia file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88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default logs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1" y="1612899"/>
            <a:ext cx="10306050" cy="475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8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by using “bare” flash memory</a:t>
            </a:r>
          </a:p>
          <a:p>
            <a:r>
              <a:rPr lang="en-US" dirty="0" smtClean="0"/>
              <a:t>Added a dedicated flash controller</a:t>
            </a:r>
          </a:p>
          <a:p>
            <a:pPr lvl="1"/>
            <a:r>
              <a:rPr lang="en-US" dirty="0" smtClean="0"/>
              <a:t>Can manage multiple flash chips</a:t>
            </a:r>
          </a:p>
          <a:p>
            <a:pPr lvl="1"/>
            <a:r>
              <a:rPr lang="en-US" dirty="0" smtClean="0"/>
              <a:t>Implements a flash translation layer (FTL)</a:t>
            </a:r>
          </a:p>
          <a:p>
            <a:pPr lvl="2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Logical block mapping</a:t>
            </a:r>
          </a:p>
          <a:p>
            <a:pPr lvl="2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Wear levelling</a:t>
            </a:r>
          </a:p>
          <a:p>
            <a:pPr lvl="2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Page cleaning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695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take into account characteristics of Flash Translation Layer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F2FS maps active logs to different zones to separate tem in the FTL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71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</a:t>
            </a:r>
          </a:p>
          <a:p>
            <a:pPr lvl="1"/>
            <a:r>
              <a:rPr lang="en-US" b="1" i="1" dirty="0" smtClean="0"/>
              <a:t>Foreground</a:t>
            </a:r>
          </a:p>
          <a:p>
            <a:pPr lvl="2"/>
            <a:r>
              <a:rPr lang="en-US" dirty="0" smtClean="0"/>
              <a:t>Only when there are not enough free sections</a:t>
            </a:r>
          </a:p>
          <a:p>
            <a:pPr lvl="1"/>
            <a:r>
              <a:rPr lang="en-US" b="1" i="1" dirty="0" smtClean="0"/>
              <a:t>Background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26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Main cleaning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the victim section</a:t>
            </a:r>
          </a:p>
          <a:p>
            <a:pPr lvl="1"/>
            <a:r>
              <a:rPr lang="en-US" dirty="0" smtClean="0"/>
              <a:t>Greedy policy for foreground cleaning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Minimizes delay</a:t>
            </a:r>
          </a:p>
          <a:p>
            <a:pPr lvl="1"/>
            <a:r>
              <a:rPr lang="en-US" dirty="0" smtClean="0"/>
              <a:t>Cost-benefit for background cleaning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Valid block identification and migration</a:t>
            </a:r>
          </a:p>
          <a:p>
            <a:pPr lvl="1"/>
            <a:r>
              <a:rPr lang="en-US" dirty="0" smtClean="0"/>
              <a:t>Per-segment validity bitmap in Segment Information Table</a:t>
            </a:r>
          </a:p>
          <a:p>
            <a:pPr lvl="1"/>
            <a:r>
              <a:rPr lang="en-US" dirty="0" smtClean="0"/>
              <a:t>Background cleaning does not issues writes  to migrate valid blocks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Puts them in I/O cache and marks tem dirty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298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Adaptive logging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 </a:t>
            </a:r>
            <a:r>
              <a:rPr lang="en-US" b="1" i="1" dirty="0"/>
              <a:t>Append-only logging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Normal </a:t>
            </a:r>
            <a:r>
              <a:rPr lang="en-US" dirty="0" smtClean="0"/>
              <a:t>case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Just like </a:t>
            </a:r>
            <a:r>
              <a:rPr lang="en-US" dirty="0" smtClean="0"/>
              <a:t>Sprite </a:t>
            </a:r>
            <a:r>
              <a:rPr lang="en-US" dirty="0" smtClean="0"/>
              <a:t>LFS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b="1" i="1" dirty="0"/>
              <a:t>Threaded logging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High storage utilization</a:t>
            </a:r>
          </a:p>
        </p:txBody>
      </p:sp>
    </p:spTree>
    <p:extLst>
      <p:ext uri="{BB962C8B-B14F-4D97-AF65-F5344CB8AC3E}">
        <p14:creationId xmlns:p14="http://schemas.microsoft.com/office/powerpoint/2010/main" val="3811759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fsync</a:t>
            </a:r>
            <a:r>
              <a:rPr lang="en-US" b="1" i="1" dirty="0"/>
              <a:t> </a:t>
            </a:r>
            <a:r>
              <a:rPr lang="en-US" dirty="0"/>
              <a:t>optimization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Consolas" panose="020B0609020204030204" pitchFamily="49" charset="0"/>
              </a:rPr>
              <a:t>fsync</a:t>
            </a:r>
            <a:r>
              <a:rPr lang="en-US" dirty="0" smtClean="0"/>
              <a:t> </a:t>
            </a:r>
            <a:r>
              <a:rPr lang="en-US" dirty="0"/>
              <a:t>does not trigger a checkpoint</a:t>
            </a:r>
            <a:endParaRPr lang="en-US" i="1" dirty="0"/>
          </a:p>
          <a:p>
            <a:pPr>
              <a:spcBef>
                <a:spcPts val="1800"/>
              </a:spcBef>
            </a:pPr>
            <a:r>
              <a:rPr lang="en-US" dirty="0"/>
              <a:t>Only updates data blocks and indirect blocks containing block addresses (</a:t>
            </a:r>
            <a:r>
              <a:rPr lang="en-US" b="1" i="1" dirty="0"/>
              <a:t>direct nodes</a:t>
            </a:r>
            <a:r>
              <a:rPr lang="en-US" dirty="0"/>
              <a:t>)</a:t>
            </a:r>
          </a:p>
          <a:p>
            <a:pPr>
              <a:spcBef>
                <a:spcPts val="1800"/>
              </a:spcBef>
            </a:pPr>
            <a:r>
              <a:rPr lang="en-US" dirty="0"/>
              <a:t>Leaves a flag inside </a:t>
            </a:r>
            <a:r>
              <a:rPr lang="en-US" dirty="0" smtClean="0"/>
              <a:t>other </a:t>
            </a:r>
            <a:r>
              <a:rPr lang="en-US" dirty="0"/>
              <a:t>indirect blocks (</a:t>
            </a:r>
            <a:r>
              <a:rPr lang="en-US" b="1" i="1" dirty="0"/>
              <a:t>indirect nodes</a:t>
            </a:r>
            <a:r>
              <a:rPr lang="en-US" dirty="0"/>
              <a:t>)</a:t>
            </a:r>
          </a:p>
          <a:p>
            <a:pPr>
              <a:spcBef>
                <a:spcPts val="1800"/>
              </a:spcBef>
            </a:pPr>
            <a:r>
              <a:rPr lang="en-US" dirty="0"/>
              <a:t>Roll-forward recovery takes care of everything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Updates indirect blocks and other metadata</a:t>
            </a:r>
          </a:p>
        </p:txBody>
      </p:sp>
    </p:spTree>
    <p:extLst>
      <p:ext uri="{BB962C8B-B14F-4D97-AF65-F5344CB8AC3E}">
        <p14:creationId xmlns:p14="http://schemas.microsoft.com/office/powerpoint/2010/main" val="3972100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benchmarks on a mobile system</a:t>
            </a:r>
          </a:p>
          <a:p>
            <a:r>
              <a:rPr lang="en-US" dirty="0" smtClean="0"/>
              <a:t>Four benchmarks on a server</a:t>
            </a:r>
          </a:p>
          <a:p>
            <a:r>
              <a:rPr lang="en-US" dirty="0" smtClean="0"/>
              <a:t>Compare them with</a:t>
            </a:r>
          </a:p>
          <a:p>
            <a:pPr lvl="1"/>
            <a:r>
              <a:rPr lang="en-US" dirty="0" smtClean="0"/>
              <a:t>EXT 4 (JFS)</a:t>
            </a:r>
          </a:p>
          <a:p>
            <a:pPr lvl="1"/>
            <a:r>
              <a:rPr lang="en-US" dirty="0" smtClean="0"/>
              <a:t>BTRFS (copy-on-write file system)</a:t>
            </a:r>
          </a:p>
          <a:p>
            <a:pPr lvl="1"/>
            <a:r>
              <a:rPr lang="en-US" dirty="0" smtClean="0"/>
              <a:t>NILFS2 (log structured file system)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870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mobile system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" y="2651760"/>
            <a:ext cx="12182867" cy="28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83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server system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20" y="1635760"/>
            <a:ext cx="11163980" cy="373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67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amplification factor is not dramatically increased at high utilization levels</a:t>
            </a:r>
          </a:p>
          <a:p>
            <a:endParaRPr lang="en-US" dirty="0" smtClean="0"/>
          </a:p>
          <a:p>
            <a:r>
              <a:rPr lang="en-US" dirty="0" smtClean="0"/>
              <a:t>Adaptive logging is essential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4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random writes</a:t>
            </a:r>
          </a:p>
          <a:p>
            <a:pPr marL="803275" lvl="1" indent="-346075">
              <a:spcBef>
                <a:spcPts val="300"/>
              </a:spcBef>
            </a:pPr>
            <a:r>
              <a:rPr lang="en-US" dirty="0" smtClean="0"/>
              <a:t>Incur internal fragmentation</a:t>
            </a:r>
          </a:p>
          <a:p>
            <a:pPr marL="803275" lvl="1" indent="-346075">
              <a:spcBef>
                <a:spcPts val="300"/>
              </a:spcBef>
            </a:pPr>
            <a:r>
              <a:rPr lang="en-US" dirty="0" smtClean="0"/>
              <a:t>Degrade sustained performance</a:t>
            </a:r>
          </a:p>
          <a:p>
            <a:pPr marL="803275" lvl="1" indent="-346075">
              <a:spcBef>
                <a:spcPts val="300"/>
              </a:spcBef>
            </a:pPr>
            <a:r>
              <a:rPr lang="en-US" dirty="0" smtClean="0"/>
              <a:t>Very common in mobile applications</a:t>
            </a:r>
          </a:p>
          <a:p>
            <a:pPr marL="1260475" lvl="2" indent="-350838">
              <a:spcBef>
                <a:spcPts val="300"/>
              </a:spcBef>
            </a:pPr>
            <a:r>
              <a:rPr lang="en-US" dirty="0" smtClean="0"/>
              <a:t>Facebook, Twitter, … use  SQLite </a:t>
            </a:r>
          </a:p>
          <a:p>
            <a:pPr marL="1717675" lvl="3" indent="-341313">
              <a:spcBef>
                <a:spcPts val="300"/>
              </a:spcBef>
            </a:pPr>
            <a:r>
              <a:rPr lang="en-US" dirty="0" smtClean="0"/>
              <a:t>Many </a:t>
            </a:r>
            <a:r>
              <a:rPr lang="en-US" dirty="0" smtClean="0">
                <a:latin typeface="Consolas" panose="020B0609020204030204" pitchFamily="49" charset="0"/>
              </a:rPr>
              <a:t>fsync</a:t>
            </a:r>
            <a:r>
              <a:rPr lang="en-US" dirty="0" smtClean="0"/>
              <a:t> calls</a:t>
            </a:r>
          </a:p>
          <a:p>
            <a:pPr marL="457200" indent="-457200">
              <a:spcBef>
                <a:spcPts val="0"/>
              </a:spcBef>
            </a:pPr>
            <a:r>
              <a:rPr lang="en-US" dirty="0" smtClean="0"/>
              <a:t>Will</a:t>
            </a:r>
          </a:p>
          <a:p>
            <a:pPr marL="854075" lvl="1" indent="-336550">
              <a:spcBef>
                <a:spcPts val="300"/>
              </a:spcBef>
              <a:tabLst>
                <a:tab pos="803275" algn="l"/>
              </a:tabLst>
            </a:pPr>
            <a:r>
              <a:rPr lang="en-US" dirty="0" smtClean="0"/>
              <a:t>Affect SSD write latency</a:t>
            </a:r>
          </a:p>
          <a:p>
            <a:pPr marL="854075" lvl="1" indent="-336550">
              <a:spcBef>
                <a:spcPts val="300"/>
              </a:spcBef>
            </a:pPr>
            <a:r>
              <a:rPr lang="en-US" dirty="0" smtClean="0"/>
              <a:t>Reduce the devise lifetime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208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Log-structured file system</a:t>
            </a:r>
          </a:p>
          <a:p>
            <a:pPr lvl="1"/>
            <a:r>
              <a:rPr lang="en-US" dirty="0" smtClean="0"/>
              <a:t>Copy-on-write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 Conventional log-structured </a:t>
            </a:r>
            <a:r>
              <a:rPr lang="en-US" dirty="0"/>
              <a:t>file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Much better but still sub-optimal</a:t>
            </a:r>
          </a:p>
          <a:p>
            <a:pPr lvl="2"/>
            <a:r>
              <a:rPr lang="en-US" dirty="0"/>
              <a:t>Ignore specifics of NAND </a:t>
            </a:r>
            <a:r>
              <a:rPr lang="en-US" dirty="0" smtClean="0"/>
              <a:t>flash </a:t>
            </a:r>
            <a:r>
              <a:rPr lang="en-US" dirty="0"/>
              <a:t>media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0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F2FS Highlights (I)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i="1" dirty="0" smtClean="0"/>
                  <a:t>Flash-friendly on-disk organization</a:t>
                </a:r>
              </a:p>
              <a:p>
                <a:pPr lvl="1"/>
                <a:r>
                  <a:rPr lang="en-US" dirty="0"/>
                  <a:t>S</a:t>
                </a:r>
                <a:r>
                  <a:rPr lang="en-US" dirty="0" smtClean="0"/>
                  <a:t>egments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 smtClean="0"/>
                  <a:t>  sections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smtClean="0"/>
                  <a:t>zones</a:t>
                </a:r>
              </a:p>
              <a:p>
                <a:pPr lvl="1"/>
                <a:r>
                  <a:rPr lang="en-US" dirty="0" smtClean="0"/>
                  <a:t>New i-node structure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dirty="0" smtClean="0"/>
                  <a:t> </a:t>
                </a:r>
                <a:r>
                  <a:rPr lang="en-US" b="1" i="1" dirty="0" smtClean="0"/>
                  <a:t>Revamped i-node map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At fixed location</a:t>
                </a:r>
              </a:p>
              <a:p>
                <a:pPr lvl="2">
                  <a:spcBef>
                    <a:spcPts val="0"/>
                  </a:spcBef>
                </a:pPr>
                <a:r>
                  <a:rPr lang="en-US" dirty="0"/>
                  <a:t>Node address table</a:t>
                </a:r>
              </a:p>
              <a:p>
                <a:pPr lvl="1"/>
                <a:r>
                  <a:rPr lang="en-US" dirty="0" smtClean="0"/>
                  <a:t>Contains addresses of both i-nodes and indirect blocks</a:t>
                </a:r>
              </a:p>
              <a:p>
                <a:pPr lvl="2">
                  <a:spcBef>
                    <a:spcPts val="0"/>
                  </a:spcBef>
                </a:pPr>
                <a:r>
                  <a:rPr lang="en-US" dirty="0" smtClean="0"/>
                  <a:t>Avoids wandering tree problem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567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15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F2FS Highlights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Multi-head logging</a:t>
            </a:r>
          </a:p>
          <a:p>
            <a:pPr lvl="1"/>
            <a:r>
              <a:rPr lang="en-US" dirty="0" smtClean="0"/>
              <a:t>Up to six active log segments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To separate hot and cold data</a:t>
            </a:r>
          </a:p>
          <a:p>
            <a:pPr>
              <a:spcBef>
                <a:spcPts val="1800"/>
              </a:spcBef>
            </a:pPr>
            <a:r>
              <a:rPr lang="en-US" b="1" i="1" dirty="0" smtClean="0"/>
              <a:t>Adaptive logging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Append-only logging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Normal case</a:t>
            </a:r>
            <a:endParaRPr lang="en-US" dirty="0"/>
          </a:p>
          <a:p>
            <a:pPr lvl="1"/>
            <a:r>
              <a:rPr lang="en-US" dirty="0" smtClean="0"/>
              <a:t>Threaded logging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High storage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92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F2FS Highlights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nsolas" panose="020B0609020204030204" pitchFamily="49" charset="0"/>
              </a:rPr>
              <a:t>fsync</a:t>
            </a:r>
            <a:r>
              <a:rPr lang="en-US" b="1" i="1" dirty="0" smtClean="0"/>
              <a:t> optimization with roll-forward recovery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fsync</a:t>
            </a:r>
            <a:r>
              <a:rPr lang="en-US" dirty="0" smtClean="0"/>
              <a:t> does not trigger a checkpoint</a:t>
            </a:r>
            <a:endParaRPr lang="en-US" i="1" dirty="0" smtClean="0"/>
          </a:p>
          <a:p>
            <a:pPr lvl="1"/>
            <a:r>
              <a:rPr lang="en-US" dirty="0" smtClean="0"/>
              <a:t>Only updates data blocks and indirect blocks containing block addresses (</a:t>
            </a:r>
            <a:r>
              <a:rPr lang="en-US" b="1" i="1" dirty="0" smtClean="0"/>
              <a:t>direct nodes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Leaves a flag inside  other indirect blocks (</a:t>
            </a:r>
            <a:r>
              <a:rPr lang="en-US" b="1" i="1" dirty="0" smtClean="0"/>
              <a:t>indirect nodes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Roll-forward recovery takes care of everything</a:t>
            </a:r>
          </a:p>
          <a:p>
            <a:pPr lvl="2"/>
            <a:r>
              <a:rPr lang="en-US" dirty="0" smtClean="0"/>
              <a:t>Updates indirect blocks and other metadata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7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part of the Linux kernel since 3.7.1</a:t>
            </a:r>
          </a:p>
          <a:p>
            <a:r>
              <a:rPr lang="en-US" dirty="0" smtClean="0"/>
              <a:t>Used in several commercial products</a:t>
            </a:r>
          </a:p>
          <a:p>
            <a:pPr lvl="1"/>
            <a:r>
              <a:rPr lang="en-US" dirty="0" smtClean="0"/>
              <a:t>Motorola Mobility, Google, Huawei and ZTE phones</a:t>
            </a:r>
            <a:endParaRPr lang="en-US" dirty="0"/>
          </a:p>
          <a:p>
            <a:pPr lvl="1"/>
            <a:r>
              <a:rPr lang="en-US" dirty="0" smtClean="0"/>
              <a:t>See Wikipedia entry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en.wikipedia.org/wiki/F2FS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8339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ppt/theme/theme2.xml><?xml version="1.0" encoding="utf-8"?>
<a:theme xmlns:a="http://schemas.openxmlformats.org/drawingml/2006/main" name="1_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UH Red</Template>
  <TotalTime>447</TotalTime>
  <Pages>0</Pages>
  <Words>1299</Words>
  <Characters>0</Characters>
  <Application>Microsoft Office PowerPoint</Application>
  <DocSecurity>0</DocSecurity>
  <PresentationFormat>Widescreen</PresentationFormat>
  <Lines>0</Lines>
  <Paragraphs>420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Arial Black</vt:lpstr>
      <vt:lpstr>Arial Narrow</vt:lpstr>
      <vt:lpstr>Calibri</vt:lpstr>
      <vt:lpstr>Cambria Math</vt:lpstr>
      <vt:lpstr>Consolas</vt:lpstr>
      <vt:lpstr>Times New Roman</vt:lpstr>
      <vt:lpstr>Wingdings</vt:lpstr>
      <vt:lpstr>Pixel</vt:lpstr>
      <vt:lpstr>1_Pixel</vt:lpstr>
      <vt:lpstr>F2FS: A NEW FILE SYSTEM FOR FLASH STORAGE</vt:lpstr>
      <vt:lpstr>Paper highlights</vt:lpstr>
      <vt:lpstr>NAND flash</vt:lpstr>
      <vt:lpstr>Remaining issues</vt:lpstr>
      <vt:lpstr>Two solutions</vt:lpstr>
      <vt:lpstr>F2FS Highlights (I)</vt:lpstr>
      <vt:lpstr>F2FS Highlights (II)</vt:lpstr>
      <vt:lpstr>F2FS Highlights (II)</vt:lpstr>
      <vt:lpstr>F2FS status</vt:lpstr>
      <vt:lpstr>On-disk layout</vt:lpstr>
      <vt:lpstr>The six areas (I)</vt:lpstr>
      <vt:lpstr>The six areas (II)</vt:lpstr>
      <vt:lpstr>The six areas (III)</vt:lpstr>
      <vt:lpstr>Looking up for “/dir/file”</vt:lpstr>
      <vt:lpstr>File structure</vt:lpstr>
      <vt:lpstr>F2FS file structure (I)</vt:lpstr>
      <vt:lpstr>F2FS file structure (II)</vt:lpstr>
      <vt:lpstr>Motivation</vt:lpstr>
      <vt:lpstr>A conventional LFS</vt:lpstr>
      <vt:lpstr>We update a data block (I)</vt:lpstr>
      <vt:lpstr>We update a data block (II)</vt:lpstr>
      <vt:lpstr>We update a data block (III)</vt:lpstr>
      <vt:lpstr>We update a data block (IV)</vt:lpstr>
      <vt:lpstr>The F2FS  solution</vt:lpstr>
      <vt:lpstr>We update a data block (I)</vt:lpstr>
      <vt:lpstr>We update a data block (II)</vt:lpstr>
      <vt:lpstr>Directory structure</vt:lpstr>
      <vt:lpstr>Multi-head logging</vt:lpstr>
      <vt:lpstr>The six default logs</vt:lpstr>
      <vt:lpstr>FTL issues</vt:lpstr>
      <vt:lpstr>Cleaning</vt:lpstr>
      <vt:lpstr> Main cleaning steps</vt:lpstr>
      <vt:lpstr>Adaptive logging</vt:lpstr>
      <vt:lpstr>fsync optimization </vt:lpstr>
      <vt:lpstr>Performance evaluation</vt:lpstr>
      <vt:lpstr>The mobile system</vt:lpstr>
      <vt:lpstr>The server system</vt:lpstr>
      <vt:lpstr>Other observations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Search of an Understandable Consensus Algorithm</dc:title>
  <dc:subject/>
  <dc:creator>Jehan-François Pâris</dc:creator>
  <cp:keywords/>
  <dc:description/>
  <cp:lastModifiedBy>Jehan-Francois Paris</cp:lastModifiedBy>
  <cp:revision>65</cp:revision>
  <cp:lastPrinted>2020-10-12T20:40:11Z</cp:lastPrinted>
  <dcterms:created xsi:type="dcterms:W3CDTF">2014-09-30T16:51:36Z</dcterms:created>
  <dcterms:modified xsi:type="dcterms:W3CDTF">2020-11-13T21:01:30Z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1033-9.1.0.4759</vt:lpwstr>
  </property>
</Properties>
</file>